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4"/>
  </p:notesMasterIdLst>
  <p:handoutMasterIdLst>
    <p:handoutMasterId r:id="rId55"/>
  </p:handoutMasterIdLst>
  <p:sldIdLst>
    <p:sldId id="566" r:id="rId2"/>
    <p:sldId id="562" r:id="rId3"/>
    <p:sldId id="525" r:id="rId4"/>
    <p:sldId id="526" r:id="rId5"/>
    <p:sldId id="528" r:id="rId6"/>
    <p:sldId id="558" r:id="rId7"/>
    <p:sldId id="555" r:id="rId8"/>
    <p:sldId id="559" r:id="rId9"/>
    <p:sldId id="556" r:id="rId10"/>
    <p:sldId id="557" r:id="rId11"/>
    <p:sldId id="583" r:id="rId12"/>
    <p:sldId id="563" r:id="rId13"/>
    <p:sldId id="515" r:id="rId14"/>
    <p:sldId id="516" r:id="rId15"/>
    <p:sldId id="517" r:id="rId16"/>
    <p:sldId id="582" r:id="rId17"/>
    <p:sldId id="579" r:id="rId18"/>
    <p:sldId id="547" r:id="rId19"/>
    <p:sldId id="533" r:id="rId20"/>
    <p:sldId id="531" r:id="rId21"/>
    <p:sldId id="540" r:id="rId22"/>
    <p:sldId id="518" r:id="rId23"/>
    <p:sldId id="536" r:id="rId24"/>
    <p:sldId id="544" r:id="rId25"/>
    <p:sldId id="546" r:id="rId26"/>
    <p:sldId id="549" r:id="rId27"/>
    <p:sldId id="564" r:id="rId28"/>
    <p:sldId id="541" r:id="rId29"/>
    <p:sldId id="550" r:id="rId30"/>
    <p:sldId id="523" r:id="rId31"/>
    <p:sldId id="584" r:id="rId32"/>
    <p:sldId id="577" r:id="rId33"/>
    <p:sldId id="560" r:id="rId34"/>
    <p:sldId id="578" r:id="rId35"/>
    <p:sldId id="561" r:id="rId36"/>
    <p:sldId id="554" r:id="rId37"/>
    <p:sldId id="569" r:id="rId38"/>
    <p:sldId id="568" r:id="rId39"/>
    <p:sldId id="529" r:id="rId40"/>
    <p:sldId id="527" r:id="rId41"/>
    <p:sldId id="553" r:id="rId42"/>
    <p:sldId id="567" r:id="rId43"/>
    <p:sldId id="575" r:id="rId44"/>
    <p:sldId id="574" r:id="rId45"/>
    <p:sldId id="573" r:id="rId46"/>
    <p:sldId id="532" r:id="rId47"/>
    <p:sldId id="520" r:id="rId48"/>
    <p:sldId id="572" r:id="rId49"/>
    <p:sldId id="530" r:id="rId50"/>
    <p:sldId id="576" r:id="rId51"/>
    <p:sldId id="551" r:id="rId52"/>
    <p:sldId id="524" r:id="rId53"/>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extLst>
    <p:ext uri="{521415D9-36F7-43E2-AB2F-B90AF26B5E84}">
      <p14:sectionLst xmlns:p14="http://schemas.microsoft.com/office/powerpoint/2010/main">
        <p14:section name="Default Section" id="{F0690A90-B23C-4157-A55A-53281D473C7B}">
          <p14:sldIdLst>
            <p14:sldId id="566"/>
            <p14:sldId id="562"/>
            <p14:sldId id="525"/>
            <p14:sldId id="526"/>
            <p14:sldId id="528"/>
            <p14:sldId id="558"/>
            <p14:sldId id="555"/>
            <p14:sldId id="559"/>
            <p14:sldId id="556"/>
            <p14:sldId id="557"/>
            <p14:sldId id="583"/>
            <p14:sldId id="563"/>
            <p14:sldId id="515"/>
            <p14:sldId id="516"/>
            <p14:sldId id="517"/>
            <p14:sldId id="582"/>
            <p14:sldId id="579"/>
            <p14:sldId id="547"/>
            <p14:sldId id="533"/>
            <p14:sldId id="531"/>
            <p14:sldId id="540"/>
            <p14:sldId id="518"/>
            <p14:sldId id="536"/>
            <p14:sldId id="544"/>
            <p14:sldId id="546"/>
            <p14:sldId id="549"/>
            <p14:sldId id="564"/>
            <p14:sldId id="541"/>
            <p14:sldId id="550"/>
            <p14:sldId id="523"/>
            <p14:sldId id="584"/>
            <p14:sldId id="577"/>
            <p14:sldId id="560"/>
            <p14:sldId id="578"/>
            <p14:sldId id="561"/>
            <p14:sldId id="554"/>
            <p14:sldId id="569"/>
            <p14:sldId id="568"/>
            <p14:sldId id="529"/>
            <p14:sldId id="527"/>
            <p14:sldId id="553"/>
            <p14:sldId id="567"/>
            <p14:sldId id="575"/>
            <p14:sldId id="574"/>
            <p14:sldId id="573"/>
            <p14:sldId id="532"/>
            <p14:sldId id="520"/>
            <p14:sldId id="572"/>
            <p14:sldId id="530"/>
            <p14:sldId id="576"/>
            <p14:sldId id="551"/>
            <p14:sldId id="524"/>
          </p14:sldIdLst>
        </p14:section>
      </p14:sectionLst>
    </p:ext>
    <p:ext uri="{EFAFB233-063F-42B5-8137-9DF3F51BA10A}">
      <p15:sldGuideLst xmlns:p15="http://schemas.microsoft.com/office/powerpoint/2012/main">
        <p15:guide id="1" orient="horz" pos="1872">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g Wenninger" initials="JW" lastIdx="2" clrIdx="0">
    <p:extLst>
      <p:ext uri="{19B8F6BF-5375-455C-9EA6-DF929625EA0E}">
        <p15:presenceInfo xmlns:p15="http://schemas.microsoft.com/office/powerpoint/2012/main" userId="S-1-5-21-1526224874-1540688658-1361462980-209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0000FF"/>
    <a:srgbClr val="669900"/>
    <a:srgbClr val="800080"/>
    <a:srgbClr val="CCFF99"/>
    <a:srgbClr val="0066FF"/>
    <a:srgbClr val="CC3399"/>
    <a:srgbClr val="66FFFF"/>
    <a:srgbClr val="FFFF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1379" autoAdjust="0"/>
  </p:normalViewPr>
  <p:slideViewPr>
    <p:cSldViewPr>
      <p:cViewPr varScale="1">
        <p:scale>
          <a:sx n="88" d="100"/>
          <a:sy n="88" d="100"/>
        </p:scale>
        <p:origin x="1158" y="90"/>
      </p:cViewPr>
      <p:guideLst>
        <p:guide orient="horz" pos="187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wozniak:Documents:CERN:CALS:CAL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wozniak:Documents:CERN:CALS:CAL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hart>
    <c:title>
      <c:tx>
        <c:rich>
          <a:bodyPr/>
          <a:lstStyle/>
          <a:p>
            <a:pPr>
              <a:defRPr sz="1400"/>
            </a:pPr>
            <a:r>
              <a:rPr lang="en-US" sz="1400" dirty="0" smtClean="0"/>
              <a:t>Data logging [GB/day]</a:t>
            </a:r>
            <a:endParaRPr lang="en-US" sz="1400" dirty="0"/>
          </a:p>
        </c:rich>
      </c:tx>
      <c:layout/>
      <c:overlay val="0"/>
    </c:title>
    <c:autoTitleDeleted val="0"/>
    <c:plotArea>
      <c:layout/>
      <c:lineChart>
        <c:grouping val="standard"/>
        <c:varyColors val="0"/>
        <c:ser>
          <c:idx val="1"/>
          <c:order val="0"/>
          <c:tx>
            <c:v>Size in GB</c:v>
          </c:tx>
          <c:spPr>
            <a:ln w="38100">
              <a:solidFill>
                <a:srgbClr val="0000FF"/>
              </a:solidFill>
            </a:ln>
          </c:spPr>
          <c:marker>
            <c:symbol val="none"/>
          </c:marker>
          <c:dPt>
            <c:idx val="1118"/>
            <c:bubble3D val="0"/>
            <c:spPr>
              <a:ln w="38100">
                <a:solidFill>
                  <a:srgbClr val="0000FF"/>
                </a:solidFill>
              </a:ln>
            </c:spPr>
            <c:extLst>
              <c:ext xmlns:c16="http://schemas.microsoft.com/office/drawing/2014/chart" uri="{C3380CC4-5D6E-409C-BE32-E72D297353CC}">
                <c16:uniqueId val="{00000001-FAC1-4DE5-9C17-145437D4FBC5}"/>
              </c:ext>
            </c:extLst>
          </c:dPt>
          <c:cat>
            <c:numRef>
              <c:f>Sheet2!$A$1:$A$2999</c:f>
              <c:numCache>
                <c:formatCode>General</c:formatCode>
                <c:ptCount val="2999"/>
                <c:pt idx="0">
                  <c:v>2008</c:v>
                </c:pt>
                <c:pt idx="1">
                  <c:v>2008</c:v>
                </c:pt>
                <c:pt idx="2">
                  <c:v>2008</c:v>
                </c:pt>
                <c:pt idx="3">
                  <c:v>2008</c:v>
                </c:pt>
                <c:pt idx="4">
                  <c:v>2008</c:v>
                </c:pt>
                <c:pt idx="5">
                  <c:v>2008</c:v>
                </c:pt>
                <c:pt idx="6">
                  <c:v>2008</c:v>
                </c:pt>
                <c:pt idx="7">
                  <c:v>2008</c:v>
                </c:pt>
                <c:pt idx="8">
                  <c:v>2008</c:v>
                </c:pt>
                <c:pt idx="9">
                  <c:v>2008</c:v>
                </c:pt>
                <c:pt idx="10">
                  <c:v>2008</c:v>
                </c:pt>
                <c:pt idx="11">
                  <c:v>2008</c:v>
                </c:pt>
                <c:pt idx="12">
                  <c:v>2008</c:v>
                </c:pt>
                <c:pt idx="13">
                  <c:v>2008</c:v>
                </c:pt>
                <c:pt idx="14">
                  <c:v>2008</c:v>
                </c:pt>
                <c:pt idx="15">
                  <c:v>2008</c:v>
                </c:pt>
                <c:pt idx="16">
                  <c:v>2008</c:v>
                </c:pt>
                <c:pt idx="17">
                  <c:v>2008</c:v>
                </c:pt>
                <c:pt idx="18">
                  <c:v>2008</c:v>
                </c:pt>
                <c:pt idx="19">
                  <c:v>2008</c:v>
                </c:pt>
                <c:pt idx="20">
                  <c:v>2008</c:v>
                </c:pt>
                <c:pt idx="21">
                  <c:v>2008</c:v>
                </c:pt>
                <c:pt idx="22">
                  <c:v>2008</c:v>
                </c:pt>
                <c:pt idx="23">
                  <c:v>2008</c:v>
                </c:pt>
                <c:pt idx="24">
                  <c:v>2008</c:v>
                </c:pt>
                <c:pt idx="25">
                  <c:v>2008</c:v>
                </c:pt>
                <c:pt idx="26">
                  <c:v>2008</c:v>
                </c:pt>
                <c:pt idx="27">
                  <c:v>2008</c:v>
                </c:pt>
                <c:pt idx="28">
                  <c:v>2008</c:v>
                </c:pt>
                <c:pt idx="29">
                  <c:v>2008</c:v>
                </c:pt>
                <c:pt idx="30">
                  <c:v>2008</c:v>
                </c:pt>
                <c:pt idx="31">
                  <c:v>2008</c:v>
                </c:pt>
                <c:pt idx="32">
                  <c:v>2008</c:v>
                </c:pt>
                <c:pt idx="33">
                  <c:v>2008</c:v>
                </c:pt>
                <c:pt idx="34">
                  <c:v>2008</c:v>
                </c:pt>
                <c:pt idx="35">
                  <c:v>2008</c:v>
                </c:pt>
                <c:pt idx="36">
                  <c:v>2008</c:v>
                </c:pt>
                <c:pt idx="37">
                  <c:v>2008</c:v>
                </c:pt>
                <c:pt idx="38">
                  <c:v>2008</c:v>
                </c:pt>
                <c:pt idx="39">
                  <c:v>2008</c:v>
                </c:pt>
                <c:pt idx="40">
                  <c:v>2008</c:v>
                </c:pt>
                <c:pt idx="41">
                  <c:v>2008</c:v>
                </c:pt>
                <c:pt idx="42">
                  <c:v>2008</c:v>
                </c:pt>
                <c:pt idx="43">
                  <c:v>2008</c:v>
                </c:pt>
                <c:pt idx="44">
                  <c:v>2008</c:v>
                </c:pt>
                <c:pt idx="45">
                  <c:v>2008</c:v>
                </c:pt>
                <c:pt idx="46">
                  <c:v>2008</c:v>
                </c:pt>
                <c:pt idx="47">
                  <c:v>2008</c:v>
                </c:pt>
                <c:pt idx="48">
                  <c:v>2008</c:v>
                </c:pt>
                <c:pt idx="49">
                  <c:v>2008</c:v>
                </c:pt>
                <c:pt idx="50">
                  <c:v>2008</c:v>
                </c:pt>
                <c:pt idx="51">
                  <c:v>2008</c:v>
                </c:pt>
                <c:pt idx="52">
                  <c:v>2008</c:v>
                </c:pt>
                <c:pt idx="53">
                  <c:v>2008</c:v>
                </c:pt>
                <c:pt idx="54">
                  <c:v>2008</c:v>
                </c:pt>
                <c:pt idx="55">
                  <c:v>2008</c:v>
                </c:pt>
                <c:pt idx="56">
                  <c:v>2008</c:v>
                </c:pt>
                <c:pt idx="57">
                  <c:v>2008</c:v>
                </c:pt>
                <c:pt idx="58">
                  <c:v>2008</c:v>
                </c:pt>
                <c:pt idx="59">
                  <c:v>2008</c:v>
                </c:pt>
                <c:pt idx="60">
                  <c:v>2008</c:v>
                </c:pt>
                <c:pt idx="61">
                  <c:v>2008</c:v>
                </c:pt>
                <c:pt idx="62">
                  <c:v>2008</c:v>
                </c:pt>
                <c:pt idx="63">
                  <c:v>2008</c:v>
                </c:pt>
                <c:pt idx="64">
                  <c:v>2008</c:v>
                </c:pt>
                <c:pt idx="65">
                  <c:v>2008</c:v>
                </c:pt>
                <c:pt idx="66">
                  <c:v>2008</c:v>
                </c:pt>
                <c:pt idx="67">
                  <c:v>2008</c:v>
                </c:pt>
                <c:pt idx="68">
                  <c:v>2008</c:v>
                </c:pt>
                <c:pt idx="69">
                  <c:v>2008</c:v>
                </c:pt>
                <c:pt idx="70">
                  <c:v>2008</c:v>
                </c:pt>
                <c:pt idx="71">
                  <c:v>2008</c:v>
                </c:pt>
                <c:pt idx="72">
                  <c:v>2008</c:v>
                </c:pt>
                <c:pt idx="73">
                  <c:v>2008</c:v>
                </c:pt>
                <c:pt idx="74">
                  <c:v>2008</c:v>
                </c:pt>
                <c:pt idx="75">
                  <c:v>2008</c:v>
                </c:pt>
                <c:pt idx="76">
                  <c:v>2008</c:v>
                </c:pt>
                <c:pt idx="77">
                  <c:v>2008</c:v>
                </c:pt>
                <c:pt idx="78">
                  <c:v>2008</c:v>
                </c:pt>
                <c:pt idx="79">
                  <c:v>2008</c:v>
                </c:pt>
                <c:pt idx="80">
                  <c:v>2008</c:v>
                </c:pt>
                <c:pt idx="81">
                  <c:v>2008</c:v>
                </c:pt>
                <c:pt idx="82">
                  <c:v>2008</c:v>
                </c:pt>
                <c:pt idx="83">
                  <c:v>2008</c:v>
                </c:pt>
                <c:pt idx="84">
                  <c:v>2008</c:v>
                </c:pt>
                <c:pt idx="85">
                  <c:v>2008</c:v>
                </c:pt>
                <c:pt idx="86">
                  <c:v>2008</c:v>
                </c:pt>
                <c:pt idx="87">
                  <c:v>2008</c:v>
                </c:pt>
                <c:pt idx="88">
                  <c:v>2008</c:v>
                </c:pt>
                <c:pt idx="89">
                  <c:v>2008</c:v>
                </c:pt>
                <c:pt idx="90">
                  <c:v>2008</c:v>
                </c:pt>
                <c:pt idx="91">
                  <c:v>2008</c:v>
                </c:pt>
                <c:pt idx="92">
                  <c:v>2008</c:v>
                </c:pt>
                <c:pt idx="93">
                  <c:v>2008</c:v>
                </c:pt>
                <c:pt idx="94">
                  <c:v>2008</c:v>
                </c:pt>
                <c:pt idx="95">
                  <c:v>2008</c:v>
                </c:pt>
                <c:pt idx="96">
                  <c:v>2008</c:v>
                </c:pt>
                <c:pt idx="97">
                  <c:v>2008</c:v>
                </c:pt>
                <c:pt idx="98">
                  <c:v>2008</c:v>
                </c:pt>
                <c:pt idx="99">
                  <c:v>2008</c:v>
                </c:pt>
                <c:pt idx="100">
                  <c:v>2008</c:v>
                </c:pt>
                <c:pt idx="101">
                  <c:v>2008</c:v>
                </c:pt>
                <c:pt idx="102">
                  <c:v>2008</c:v>
                </c:pt>
                <c:pt idx="103">
                  <c:v>2008</c:v>
                </c:pt>
                <c:pt idx="104">
                  <c:v>2008</c:v>
                </c:pt>
                <c:pt idx="105">
                  <c:v>2008</c:v>
                </c:pt>
                <c:pt idx="106">
                  <c:v>2008</c:v>
                </c:pt>
                <c:pt idx="107">
                  <c:v>2008</c:v>
                </c:pt>
                <c:pt idx="108">
                  <c:v>2008</c:v>
                </c:pt>
                <c:pt idx="109">
                  <c:v>2008</c:v>
                </c:pt>
                <c:pt idx="110">
                  <c:v>2008</c:v>
                </c:pt>
                <c:pt idx="111">
                  <c:v>2008</c:v>
                </c:pt>
                <c:pt idx="112">
                  <c:v>2008</c:v>
                </c:pt>
                <c:pt idx="113">
                  <c:v>2008</c:v>
                </c:pt>
                <c:pt idx="114">
                  <c:v>2008</c:v>
                </c:pt>
                <c:pt idx="115">
                  <c:v>2008</c:v>
                </c:pt>
                <c:pt idx="116">
                  <c:v>2008</c:v>
                </c:pt>
                <c:pt idx="117">
                  <c:v>2008</c:v>
                </c:pt>
                <c:pt idx="118">
                  <c:v>2008</c:v>
                </c:pt>
                <c:pt idx="119">
                  <c:v>2008</c:v>
                </c:pt>
                <c:pt idx="120">
                  <c:v>2008</c:v>
                </c:pt>
                <c:pt idx="121">
                  <c:v>2008</c:v>
                </c:pt>
                <c:pt idx="122">
                  <c:v>2008</c:v>
                </c:pt>
                <c:pt idx="123">
                  <c:v>2008</c:v>
                </c:pt>
                <c:pt idx="124">
                  <c:v>2008</c:v>
                </c:pt>
                <c:pt idx="125">
                  <c:v>2008</c:v>
                </c:pt>
                <c:pt idx="126">
                  <c:v>2008</c:v>
                </c:pt>
                <c:pt idx="127">
                  <c:v>2008</c:v>
                </c:pt>
                <c:pt idx="128">
                  <c:v>2008</c:v>
                </c:pt>
                <c:pt idx="129">
                  <c:v>2008</c:v>
                </c:pt>
                <c:pt idx="130">
                  <c:v>2008</c:v>
                </c:pt>
                <c:pt idx="131">
                  <c:v>2008</c:v>
                </c:pt>
                <c:pt idx="132">
                  <c:v>2008</c:v>
                </c:pt>
                <c:pt idx="133">
                  <c:v>2008</c:v>
                </c:pt>
                <c:pt idx="134">
                  <c:v>2008</c:v>
                </c:pt>
                <c:pt idx="135">
                  <c:v>2008</c:v>
                </c:pt>
                <c:pt idx="136">
                  <c:v>2008</c:v>
                </c:pt>
                <c:pt idx="137">
                  <c:v>2008</c:v>
                </c:pt>
                <c:pt idx="138">
                  <c:v>2008</c:v>
                </c:pt>
                <c:pt idx="139">
                  <c:v>2008</c:v>
                </c:pt>
                <c:pt idx="140">
                  <c:v>2008</c:v>
                </c:pt>
                <c:pt idx="141">
                  <c:v>2008</c:v>
                </c:pt>
                <c:pt idx="142">
                  <c:v>2008</c:v>
                </c:pt>
                <c:pt idx="143">
                  <c:v>2008</c:v>
                </c:pt>
                <c:pt idx="144">
                  <c:v>2008</c:v>
                </c:pt>
                <c:pt idx="145">
                  <c:v>2008</c:v>
                </c:pt>
                <c:pt idx="146">
                  <c:v>2008</c:v>
                </c:pt>
                <c:pt idx="147">
                  <c:v>2008</c:v>
                </c:pt>
                <c:pt idx="148">
                  <c:v>2008</c:v>
                </c:pt>
                <c:pt idx="149">
                  <c:v>2008</c:v>
                </c:pt>
                <c:pt idx="150">
                  <c:v>2008</c:v>
                </c:pt>
                <c:pt idx="151">
                  <c:v>2008</c:v>
                </c:pt>
                <c:pt idx="152">
                  <c:v>2008</c:v>
                </c:pt>
                <c:pt idx="153">
                  <c:v>2008</c:v>
                </c:pt>
                <c:pt idx="154">
                  <c:v>2008</c:v>
                </c:pt>
                <c:pt idx="155">
                  <c:v>2008</c:v>
                </c:pt>
                <c:pt idx="156">
                  <c:v>2008</c:v>
                </c:pt>
                <c:pt idx="157">
                  <c:v>2008</c:v>
                </c:pt>
                <c:pt idx="158">
                  <c:v>2008</c:v>
                </c:pt>
                <c:pt idx="159">
                  <c:v>2008</c:v>
                </c:pt>
                <c:pt idx="160">
                  <c:v>2008</c:v>
                </c:pt>
                <c:pt idx="161">
                  <c:v>2008</c:v>
                </c:pt>
                <c:pt idx="162">
                  <c:v>2008</c:v>
                </c:pt>
                <c:pt idx="163">
                  <c:v>2008</c:v>
                </c:pt>
                <c:pt idx="164">
                  <c:v>2008</c:v>
                </c:pt>
                <c:pt idx="165">
                  <c:v>2008</c:v>
                </c:pt>
                <c:pt idx="166">
                  <c:v>2008</c:v>
                </c:pt>
                <c:pt idx="167">
                  <c:v>2008</c:v>
                </c:pt>
                <c:pt idx="168">
                  <c:v>2008</c:v>
                </c:pt>
                <c:pt idx="169">
                  <c:v>2008</c:v>
                </c:pt>
                <c:pt idx="170">
                  <c:v>2008</c:v>
                </c:pt>
                <c:pt idx="171">
                  <c:v>2008</c:v>
                </c:pt>
                <c:pt idx="172">
                  <c:v>2008</c:v>
                </c:pt>
                <c:pt idx="173">
                  <c:v>2008</c:v>
                </c:pt>
                <c:pt idx="174">
                  <c:v>2008</c:v>
                </c:pt>
                <c:pt idx="175">
                  <c:v>2008</c:v>
                </c:pt>
                <c:pt idx="176">
                  <c:v>2008</c:v>
                </c:pt>
                <c:pt idx="177">
                  <c:v>2008</c:v>
                </c:pt>
                <c:pt idx="178">
                  <c:v>2008</c:v>
                </c:pt>
                <c:pt idx="179">
                  <c:v>2008</c:v>
                </c:pt>
                <c:pt idx="180">
                  <c:v>2008</c:v>
                </c:pt>
                <c:pt idx="181">
                  <c:v>2008</c:v>
                </c:pt>
                <c:pt idx="182">
                  <c:v>2008</c:v>
                </c:pt>
                <c:pt idx="183">
                  <c:v>2008</c:v>
                </c:pt>
                <c:pt idx="184">
                  <c:v>2008</c:v>
                </c:pt>
                <c:pt idx="185">
                  <c:v>2008</c:v>
                </c:pt>
                <c:pt idx="186">
                  <c:v>2008</c:v>
                </c:pt>
                <c:pt idx="187">
                  <c:v>2008</c:v>
                </c:pt>
                <c:pt idx="188">
                  <c:v>2008</c:v>
                </c:pt>
                <c:pt idx="189">
                  <c:v>2008</c:v>
                </c:pt>
                <c:pt idx="190">
                  <c:v>2008</c:v>
                </c:pt>
                <c:pt idx="191">
                  <c:v>2008</c:v>
                </c:pt>
                <c:pt idx="192">
                  <c:v>2008</c:v>
                </c:pt>
                <c:pt idx="193">
                  <c:v>2008</c:v>
                </c:pt>
                <c:pt idx="194">
                  <c:v>2008</c:v>
                </c:pt>
                <c:pt idx="195">
                  <c:v>2008</c:v>
                </c:pt>
                <c:pt idx="196">
                  <c:v>2008</c:v>
                </c:pt>
                <c:pt idx="197">
                  <c:v>2008</c:v>
                </c:pt>
                <c:pt idx="198">
                  <c:v>2008</c:v>
                </c:pt>
                <c:pt idx="199">
                  <c:v>2008</c:v>
                </c:pt>
                <c:pt idx="200">
                  <c:v>2008</c:v>
                </c:pt>
                <c:pt idx="201">
                  <c:v>2008</c:v>
                </c:pt>
                <c:pt idx="202">
                  <c:v>2008</c:v>
                </c:pt>
                <c:pt idx="203">
                  <c:v>2008</c:v>
                </c:pt>
                <c:pt idx="204">
                  <c:v>2008</c:v>
                </c:pt>
                <c:pt idx="205">
                  <c:v>2008</c:v>
                </c:pt>
                <c:pt idx="206">
                  <c:v>2008</c:v>
                </c:pt>
                <c:pt idx="207">
                  <c:v>2008</c:v>
                </c:pt>
                <c:pt idx="208">
                  <c:v>2008</c:v>
                </c:pt>
                <c:pt idx="209">
                  <c:v>2008</c:v>
                </c:pt>
                <c:pt idx="210">
                  <c:v>2008</c:v>
                </c:pt>
                <c:pt idx="211">
                  <c:v>2008</c:v>
                </c:pt>
                <c:pt idx="212">
                  <c:v>2008</c:v>
                </c:pt>
                <c:pt idx="213">
                  <c:v>2008</c:v>
                </c:pt>
                <c:pt idx="214">
                  <c:v>2008</c:v>
                </c:pt>
                <c:pt idx="215">
                  <c:v>2008</c:v>
                </c:pt>
                <c:pt idx="216">
                  <c:v>2008</c:v>
                </c:pt>
                <c:pt idx="217">
                  <c:v>2008</c:v>
                </c:pt>
                <c:pt idx="218">
                  <c:v>2008</c:v>
                </c:pt>
                <c:pt idx="219">
                  <c:v>2008</c:v>
                </c:pt>
                <c:pt idx="220">
                  <c:v>2008</c:v>
                </c:pt>
                <c:pt idx="221">
                  <c:v>2008</c:v>
                </c:pt>
                <c:pt idx="222">
                  <c:v>2008</c:v>
                </c:pt>
                <c:pt idx="223">
                  <c:v>2008</c:v>
                </c:pt>
                <c:pt idx="224">
                  <c:v>2008</c:v>
                </c:pt>
                <c:pt idx="225">
                  <c:v>2008</c:v>
                </c:pt>
                <c:pt idx="226">
                  <c:v>2008</c:v>
                </c:pt>
                <c:pt idx="227">
                  <c:v>2008</c:v>
                </c:pt>
                <c:pt idx="228">
                  <c:v>2008</c:v>
                </c:pt>
                <c:pt idx="229">
                  <c:v>2008</c:v>
                </c:pt>
                <c:pt idx="230">
                  <c:v>2008</c:v>
                </c:pt>
                <c:pt idx="231">
                  <c:v>2008</c:v>
                </c:pt>
                <c:pt idx="232">
                  <c:v>2008</c:v>
                </c:pt>
                <c:pt idx="233">
                  <c:v>2008</c:v>
                </c:pt>
                <c:pt idx="234">
                  <c:v>2008</c:v>
                </c:pt>
                <c:pt idx="235">
                  <c:v>2008</c:v>
                </c:pt>
                <c:pt idx="236">
                  <c:v>2008</c:v>
                </c:pt>
                <c:pt idx="237">
                  <c:v>2008</c:v>
                </c:pt>
                <c:pt idx="238">
                  <c:v>2008</c:v>
                </c:pt>
                <c:pt idx="239">
                  <c:v>2008</c:v>
                </c:pt>
                <c:pt idx="240">
                  <c:v>2008</c:v>
                </c:pt>
                <c:pt idx="241">
                  <c:v>2008</c:v>
                </c:pt>
                <c:pt idx="242">
                  <c:v>2008</c:v>
                </c:pt>
                <c:pt idx="243">
                  <c:v>2008</c:v>
                </c:pt>
                <c:pt idx="244">
                  <c:v>2008</c:v>
                </c:pt>
                <c:pt idx="245">
                  <c:v>2008</c:v>
                </c:pt>
                <c:pt idx="246">
                  <c:v>2008</c:v>
                </c:pt>
                <c:pt idx="247">
                  <c:v>2008</c:v>
                </c:pt>
                <c:pt idx="248">
                  <c:v>2008</c:v>
                </c:pt>
                <c:pt idx="249">
                  <c:v>2008</c:v>
                </c:pt>
                <c:pt idx="250">
                  <c:v>2008</c:v>
                </c:pt>
                <c:pt idx="251">
                  <c:v>2008</c:v>
                </c:pt>
                <c:pt idx="252">
                  <c:v>2008</c:v>
                </c:pt>
                <c:pt idx="253">
                  <c:v>2008</c:v>
                </c:pt>
                <c:pt idx="254">
                  <c:v>2008</c:v>
                </c:pt>
                <c:pt idx="255">
                  <c:v>2008</c:v>
                </c:pt>
                <c:pt idx="256">
                  <c:v>2008</c:v>
                </c:pt>
                <c:pt idx="257">
                  <c:v>2008</c:v>
                </c:pt>
                <c:pt idx="258">
                  <c:v>2008</c:v>
                </c:pt>
                <c:pt idx="259">
                  <c:v>2008</c:v>
                </c:pt>
                <c:pt idx="260">
                  <c:v>2008</c:v>
                </c:pt>
                <c:pt idx="261">
                  <c:v>2008</c:v>
                </c:pt>
                <c:pt idx="262">
                  <c:v>2008</c:v>
                </c:pt>
                <c:pt idx="263">
                  <c:v>2008</c:v>
                </c:pt>
                <c:pt idx="264">
                  <c:v>2008</c:v>
                </c:pt>
                <c:pt idx="265">
                  <c:v>2008</c:v>
                </c:pt>
                <c:pt idx="266">
                  <c:v>2008</c:v>
                </c:pt>
                <c:pt idx="267">
                  <c:v>2008</c:v>
                </c:pt>
                <c:pt idx="268">
                  <c:v>2008</c:v>
                </c:pt>
                <c:pt idx="269">
                  <c:v>2008</c:v>
                </c:pt>
                <c:pt idx="270">
                  <c:v>2008</c:v>
                </c:pt>
                <c:pt idx="271">
                  <c:v>2008</c:v>
                </c:pt>
                <c:pt idx="272">
                  <c:v>2008</c:v>
                </c:pt>
                <c:pt idx="273">
                  <c:v>2008</c:v>
                </c:pt>
                <c:pt idx="274">
                  <c:v>2008</c:v>
                </c:pt>
                <c:pt idx="275">
                  <c:v>2008</c:v>
                </c:pt>
                <c:pt idx="276">
                  <c:v>2008</c:v>
                </c:pt>
                <c:pt idx="277">
                  <c:v>2008</c:v>
                </c:pt>
                <c:pt idx="278">
                  <c:v>2008</c:v>
                </c:pt>
                <c:pt idx="279">
                  <c:v>2008</c:v>
                </c:pt>
                <c:pt idx="280">
                  <c:v>2008</c:v>
                </c:pt>
                <c:pt idx="281">
                  <c:v>2008</c:v>
                </c:pt>
                <c:pt idx="282">
                  <c:v>2008</c:v>
                </c:pt>
                <c:pt idx="283">
                  <c:v>2008</c:v>
                </c:pt>
                <c:pt idx="284">
                  <c:v>2008</c:v>
                </c:pt>
                <c:pt idx="285">
                  <c:v>2008</c:v>
                </c:pt>
                <c:pt idx="286">
                  <c:v>2008</c:v>
                </c:pt>
                <c:pt idx="287">
                  <c:v>2008</c:v>
                </c:pt>
                <c:pt idx="288">
                  <c:v>2008</c:v>
                </c:pt>
                <c:pt idx="289">
                  <c:v>2008</c:v>
                </c:pt>
                <c:pt idx="290">
                  <c:v>2008</c:v>
                </c:pt>
                <c:pt idx="291">
                  <c:v>2008</c:v>
                </c:pt>
                <c:pt idx="292">
                  <c:v>2008</c:v>
                </c:pt>
                <c:pt idx="293">
                  <c:v>2008</c:v>
                </c:pt>
                <c:pt idx="294">
                  <c:v>2008</c:v>
                </c:pt>
                <c:pt idx="295">
                  <c:v>2008</c:v>
                </c:pt>
                <c:pt idx="296">
                  <c:v>2008</c:v>
                </c:pt>
                <c:pt idx="297">
                  <c:v>2008</c:v>
                </c:pt>
                <c:pt idx="298">
                  <c:v>2008</c:v>
                </c:pt>
                <c:pt idx="299">
                  <c:v>2008</c:v>
                </c:pt>
                <c:pt idx="300">
                  <c:v>2008</c:v>
                </c:pt>
                <c:pt idx="301">
                  <c:v>2008</c:v>
                </c:pt>
                <c:pt idx="302">
                  <c:v>2008</c:v>
                </c:pt>
                <c:pt idx="303">
                  <c:v>2008</c:v>
                </c:pt>
                <c:pt idx="304">
                  <c:v>2008</c:v>
                </c:pt>
                <c:pt idx="305">
                  <c:v>2008</c:v>
                </c:pt>
                <c:pt idx="306">
                  <c:v>2008</c:v>
                </c:pt>
                <c:pt idx="307">
                  <c:v>2008</c:v>
                </c:pt>
                <c:pt idx="308">
                  <c:v>2008</c:v>
                </c:pt>
                <c:pt idx="309">
                  <c:v>2008</c:v>
                </c:pt>
                <c:pt idx="310">
                  <c:v>2008</c:v>
                </c:pt>
                <c:pt idx="311">
                  <c:v>2009</c:v>
                </c:pt>
                <c:pt idx="312">
                  <c:v>2009</c:v>
                </c:pt>
                <c:pt idx="313">
                  <c:v>2009</c:v>
                </c:pt>
                <c:pt idx="314">
                  <c:v>2009</c:v>
                </c:pt>
                <c:pt idx="315">
                  <c:v>2009</c:v>
                </c:pt>
                <c:pt idx="316">
                  <c:v>2009</c:v>
                </c:pt>
                <c:pt idx="317">
                  <c:v>2009</c:v>
                </c:pt>
                <c:pt idx="318">
                  <c:v>2009</c:v>
                </c:pt>
                <c:pt idx="319">
                  <c:v>2009</c:v>
                </c:pt>
                <c:pt idx="320">
                  <c:v>2009</c:v>
                </c:pt>
                <c:pt idx="321">
                  <c:v>2009</c:v>
                </c:pt>
                <c:pt idx="322">
                  <c:v>2009</c:v>
                </c:pt>
                <c:pt idx="323">
                  <c:v>2009</c:v>
                </c:pt>
                <c:pt idx="324">
                  <c:v>2009</c:v>
                </c:pt>
                <c:pt idx="325">
                  <c:v>2009</c:v>
                </c:pt>
                <c:pt idx="326">
                  <c:v>2009</c:v>
                </c:pt>
                <c:pt idx="327">
                  <c:v>2009</c:v>
                </c:pt>
                <c:pt idx="328">
                  <c:v>2009</c:v>
                </c:pt>
                <c:pt idx="329">
                  <c:v>2009</c:v>
                </c:pt>
                <c:pt idx="330">
                  <c:v>2009</c:v>
                </c:pt>
                <c:pt idx="331">
                  <c:v>2009</c:v>
                </c:pt>
                <c:pt idx="332">
                  <c:v>2009</c:v>
                </c:pt>
                <c:pt idx="333">
                  <c:v>2009</c:v>
                </c:pt>
                <c:pt idx="334">
                  <c:v>2009</c:v>
                </c:pt>
                <c:pt idx="335">
                  <c:v>2009</c:v>
                </c:pt>
                <c:pt idx="336">
                  <c:v>2009</c:v>
                </c:pt>
                <c:pt idx="337">
                  <c:v>2009</c:v>
                </c:pt>
                <c:pt idx="338">
                  <c:v>2009</c:v>
                </c:pt>
                <c:pt idx="339">
                  <c:v>2009</c:v>
                </c:pt>
                <c:pt idx="340">
                  <c:v>2009</c:v>
                </c:pt>
                <c:pt idx="341">
                  <c:v>2009</c:v>
                </c:pt>
                <c:pt idx="342">
                  <c:v>2009</c:v>
                </c:pt>
                <c:pt idx="343">
                  <c:v>2009</c:v>
                </c:pt>
                <c:pt idx="344">
                  <c:v>2009</c:v>
                </c:pt>
                <c:pt idx="345">
                  <c:v>2009</c:v>
                </c:pt>
                <c:pt idx="346">
                  <c:v>2009</c:v>
                </c:pt>
                <c:pt idx="347">
                  <c:v>2009</c:v>
                </c:pt>
                <c:pt idx="348">
                  <c:v>2009</c:v>
                </c:pt>
                <c:pt idx="349">
                  <c:v>2009</c:v>
                </c:pt>
                <c:pt idx="350">
                  <c:v>2009</c:v>
                </c:pt>
                <c:pt idx="351">
                  <c:v>2009</c:v>
                </c:pt>
                <c:pt idx="352">
                  <c:v>2009</c:v>
                </c:pt>
                <c:pt idx="353">
                  <c:v>2009</c:v>
                </c:pt>
                <c:pt idx="354">
                  <c:v>2009</c:v>
                </c:pt>
                <c:pt idx="355">
                  <c:v>2009</c:v>
                </c:pt>
                <c:pt idx="356">
                  <c:v>2009</c:v>
                </c:pt>
                <c:pt idx="357">
                  <c:v>2009</c:v>
                </c:pt>
                <c:pt idx="358">
                  <c:v>2009</c:v>
                </c:pt>
                <c:pt idx="359">
                  <c:v>2009</c:v>
                </c:pt>
                <c:pt idx="360">
                  <c:v>2009</c:v>
                </c:pt>
                <c:pt idx="361">
                  <c:v>2009</c:v>
                </c:pt>
                <c:pt idx="362">
                  <c:v>2009</c:v>
                </c:pt>
                <c:pt idx="363">
                  <c:v>2009</c:v>
                </c:pt>
                <c:pt idx="364">
                  <c:v>2009</c:v>
                </c:pt>
                <c:pt idx="365">
                  <c:v>2009</c:v>
                </c:pt>
                <c:pt idx="366">
                  <c:v>2009</c:v>
                </c:pt>
                <c:pt idx="367">
                  <c:v>2009</c:v>
                </c:pt>
                <c:pt idx="368">
                  <c:v>2009</c:v>
                </c:pt>
                <c:pt idx="369">
                  <c:v>2009</c:v>
                </c:pt>
                <c:pt idx="370">
                  <c:v>2009</c:v>
                </c:pt>
                <c:pt idx="371">
                  <c:v>2009</c:v>
                </c:pt>
                <c:pt idx="372">
                  <c:v>2009</c:v>
                </c:pt>
                <c:pt idx="373">
                  <c:v>2009</c:v>
                </c:pt>
                <c:pt idx="374">
                  <c:v>2009</c:v>
                </c:pt>
                <c:pt idx="375">
                  <c:v>2009</c:v>
                </c:pt>
                <c:pt idx="376">
                  <c:v>2009</c:v>
                </c:pt>
                <c:pt idx="377">
                  <c:v>2009</c:v>
                </c:pt>
                <c:pt idx="378">
                  <c:v>2009</c:v>
                </c:pt>
                <c:pt idx="379">
                  <c:v>2009</c:v>
                </c:pt>
                <c:pt idx="380">
                  <c:v>2009</c:v>
                </c:pt>
                <c:pt idx="381">
                  <c:v>2009</c:v>
                </c:pt>
                <c:pt idx="382">
                  <c:v>2009</c:v>
                </c:pt>
                <c:pt idx="383">
                  <c:v>2009</c:v>
                </c:pt>
                <c:pt idx="384">
                  <c:v>2009</c:v>
                </c:pt>
                <c:pt idx="385">
                  <c:v>2009</c:v>
                </c:pt>
                <c:pt idx="386">
                  <c:v>2009</c:v>
                </c:pt>
                <c:pt idx="387">
                  <c:v>2009</c:v>
                </c:pt>
                <c:pt idx="388">
                  <c:v>2009</c:v>
                </c:pt>
                <c:pt idx="389">
                  <c:v>2009</c:v>
                </c:pt>
                <c:pt idx="390">
                  <c:v>2009</c:v>
                </c:pt>
                <c:pt idx="391">
                  <c:v>2009</c:v>
                </c:pt>
                <c:pt idx="392">
                  <c:v>2009</c:v>
                </c:pt>
                <c:pt idx="393">
                  <c:v>2009</c:v>
                </c:pt>
                <c:pt idx="394">
                  <c:v>2009</c:v>
                </c:pt>
                <c:pt idx="395">
                  <c:v>2009</c:v>
                </c:pt>
                <c:pt idx="396">
                  <c:v>2009</c:v>
                </c:pt>
                <c:pt idx="397">
                  <c:v>2009</c:v>
                </c:pt>
                <c:pt idx="398">
                  <c:v>2009</c:v>
                </c:pt>
                <c:pt idx="399">
                  <c:v>2009</c:v>
                </c:pt>
                <c:pt idx="400">
                  <c:v>2009</c:v>
                </c:pt>
                <c:pt idx="401">
                  <c:v>2009</c:v>
                </c:pt>
                <c:pt idx="402">
                  <c:v>2009</c:v>
                </c:pt>
                <c:pt idx="403">
                  <c:v>2009</c:v>
                </c:pt>
                <c:pt idx="404">
                  <c:v>2009</c:v>
                </c:pt>
                <c:pt idx="405">
                  <c:v>2009</c:v>
                </c:pt>
                <c:pt idx="406">
                  <c:v>2009</c:v>
                </c:pt>
                <c:pt idx="407">
                  <c:v>2009</c:v>
                </c:pt>
                <c:pt idx="408">
                  <c:v>2009</c:v>
                </c:pt>
                <c:pt idx="409">
                  <c:v>2009</c:v>
                </c:pt>
                <c:pt idx="410">
                  <c:v>2009</c:v>
                </c:pt>
                <c:pt idx="411">
                  <c:v>2009</c:v>
                </c:pt>
                <c:pt idx="412">
                  <c:v>2009</c:v>
                </c:pt>
                <c:pt idx="413">
                  <c:v>2009</c:v>
                </c:pt>
                <c:pt idx="414">
                  <c:v>2009</c:v>
                </c:pt>
                <c:pt idx="415">
                  <c:v>2009</c:v>
                </c:pt>
                <c:pt idx="416">
                  <c:v>2009</c:v>
                </c:pt>
                <c:pt idx="417">
                  <c:v>2009</c:v>
                </c:pt>
                <c:pt idx="418">
                  <c:v>2009</c:v>
                </c:pt>
                <c:pt idx="419">
                  <c:v>2009</c:v>
                </c:pt>
                <c:pt idx="420">
                  <c:v>2009</c:v>
                </c:pt>
                <c:pt idx="421">
                  <c:v>2009</c:v>
                </c:pt>
                <c:pt idx="422">
                  <c:v>2009</c:v>
                </c:pt>
                <c:pt idx="423">
                  <c:v>2009</c:v>
                </c:pt>
                <c:pt idx="424">
                  <c:v>2009</c:v>
                </c:pt>
                <c:pt idx="425">
                  <c:v>2009</c:v>
                </c:pt>
                <c:pt idx="426">
                  <c:v>2009</c:v>
                </c:pt>
                <c:pt idx="427">
                  <c:v>2009</c:v>
                </c:pt>
                <c:pt idx="428">
                  <c:v>2009</c:v>
                </c:pt>
                <c:pt idx="429">
                  <c:v>2009</c:v>
                </c:pt>
                <c:pt idx="430">
                  <c:v>2009</c:v>
                </c:pt>
                <c:pt idx="431">
                  <c:v>2009</c:v>
                </c:pt>
                <c:pt idx="432">
                  <c:v>2009</c:v>
                </c:pt>
                <c:pt idx="433">
                  <c:v>2009</c:v>
                </c:pt>
                <c:pt idx="434">
                  <c:v>2009</c:v>
                </c:pt>
                <c:pt idx="435">
                  <c:v>2009</c:v>
                </c:pt>
                <c:pt idx="436">
                  <c:v>2009</c:v>
                </c:pt>
                <c:pt idx="437">
                  <c:v>2009</c:v>
                </c:pt>
                <c:pt idx="438">
                  <c:v>2009</c:v>
                </c:pt>
                <c:pt idx="439">
                  <c:v>2009</c:v>
                </c:pt>
                <c:pt idx="440">
                  <c:v>2009</c:v>
                </c:pt>
                <c:pt idx="441">
                  <c:v>2009</c:v>
                </c:pt>
                <c:pt idx="442">
                  <c:v>2009</c:v>
                </c:pt>
                <c:pt idx="443">
                  <c:v>2009</c:v>
                </c:pt>
                <c:pt idx="444">
                  <c:v>2009</c:v>
                </c:pt>
                <c:pt idx="445">
                  <c:v>2009</c:v>
                </c:pt>
                <c:pt idx="446">
                  <c:v>2009</c:v>
                </c:pt>
                <c:pt idx="447">
                  <c:v>2009</c:v>
                </c:pt>
                <c:pt idx="448">
                  <c:v>2009</c:v>
                </c:pt>
                <c:pt idx="449">
                  <c:v>2009</c:v>
                </c:pt>
                <c:pt idx="450">
                  <c:v>2009</c:v>
                </c:pt>
                <c:pt idx="451">
                  <c:v>2009</c:v>
                </c:pt>
                <c:pt idx="452">
                  <c:v>2009</c:v>
                </c:pt>
                <c:pt idx="453">
                  <c:v>2009</c:v>
                </c:pt>
                <c:pt idx="454">
                  <c:v>2009</c:v>
                </c:pt>
                <c:pt idx="455">
                  <c:v>2009</c:v>
                </c:pt>
                <c:pt idx="456">
                  <c:v>2009</c:v>
                </c:pt>
                <c:pt idx="457">
                  <c:v>2009</c:v>
                </c:pt>
                <c:pt idx="458">
                  <c:v>2009</c:v>
                </c:pt>
                <c:pt idx="459">
                  <c:v>2009</c:v>
                </c:pt>
                <c:pt idx="460">
                  <c:v>2009</c:v>
                </c:pt>
                <c:pt idx="461">
                  <c:v>2009</c:v>
                </c:pt>
                <c:pt idx="462">
                  <c:v>2009</c:v>
                </c:pt>
                <c:pt idx="463">
                  <c:v>2009</c:v>
                </c:pt>
                <c:pt idx="464">
                  <c:v>2009</c:v>
                </c:pt>
                <c:pt idx="465">
                  <c:v>2009</c:v>
                </c:pt>
                <c:pt idx="466">
                  <c:v>2009</c:v>
                </c:pt>
                <c:pt idx="467">
                  <c:v>2009</c:v>
                </c:pt>
                <c:pt idx="468">
                  <c:v>2009</c:v>
                </c:pt>
                <c:pt idx="469">
                  <c:v>2009</c:v>
                </c:pt>
                <c:pt idx="470">
                  <c:v>2009</c:v>
                </c:pt>
                <c:pt idx="471">
                  <c:v>2009</c:v>
                </c:pt>
                <c:pt idx="472">
                  <c:v>2009</c:v>
                </c:pt>
                <c:pt idx="473">
                  <c:v>2009</c:v>
                </c:pt>
                <c:pt idx="474">
                  <c:v>2009</c:v>
                </c:pt>
                <c:pt idx="475">
                  <c:v>2009</c:v>
                </c:pt>
                <c:pt idx="476">
                  <c:v>2009</c:v>
                </c:pt>
                <c:pt idx="477">
                  <c:v>2009</c:v>
                </c:pt>
                <c:pt idx="478">
                  <c:v>2009</c:v>
                </c:pt>
                <c:pt idx="479">
                  <c:v>2009</c:v>
                </c:pt>
                <c:pt idx="480">
                  <c:v>2009</c:v>
                </c:pt>
                <c:pt idx="481">
                  <c:v>2009</c:v>
                </c:pt>
                <c:pt idx="482">
                  <c:v>2009</c:v>
                </c:pt>
                <c:pt idx="483">
                  <c:v>2009</c:v>
                </c:pt>
                <c:pt idx="484">
                  <c:v>2009</c:v>
                </c:pt>
                <c:pt idx="485">
                  <c:v>2009</c:v>
                </c:pt>
                <c:pt idx="486">
                  <c:v>2009</c:v>
                </c:pt>
                <c:pt idx="487">
                  <c:v>2009</c:v>
                </c:pt>
                <c:pt idx="488">
                  <c:v>2009</c:v>
                </c:pt>
                <c:pt idx="489">
                  <c:v>2009</c:v>
                </c:pt>
                <c:pt idx="490">
                  <c:v>2009</c:v>
                </c:pt>
                <c:pt idx="491">
                  <c:v>2009</c:v>
                </c:pt>
                <c:pt idx="492">
                  <c:v>2009</c:v>
                </c:pt>
                <c:pt idx="493">
                  <c:v>2009</c:v>
                </c:pt>
                <c:pt idx="494">
                  <c:v>2009</c:v>
                </c:pt>
                <c:pt idx="495">
                  <c:v>2009</c:v>
                </c:pt>
                <c:pt idx="496">
                  <c:v>2009</c:v>
                </c:pt>
                <c:pt idx="497">
                  <c:v>2009</c:v>
                </c:pt>
                <c:pt idx="498">
                  <c:v>2009</c:v>
                </c:pt>
                <c:pt idx="499">
                  <c:v>2009</c:v>
                </c:pt>
                <c:pt idx="500">
                  <c:v>2009</c:v>
                </c:pt>
                <c:pt idx="501">
                  <c:v>2009</c:v>
                </c:pt>
                <c:pt idx="502">
                  <c:v>2009</c:v>
                </c:pt>
                <c:pt idx="503">
                  <c:v>2009</c:v>
                </c:pt>
                <c:pt idx="504">
                  <c:v>2009</c:v>
                </c:pt>
                <c:pt idx="505">
                  <c:v>2009</c:v>
                </c:pt>
                <c:pt idx="506">
                  <c:v>2009</c:v>
                </c:pt>
                <c:pt idx="507">
                  <c:v>2009</c:v>
                </c:pt>
                <c:pt idx="508">
                  <c:v>2009</c:v>
                </c:pt>
                <c:pt idx="509">
                  <c:v>2009</c:v>
                </c:pt>
                <c:pt idx="510">
                  <c:v>2009</c:v>
                </c:pt>
                <c:pt idx="511">
                  <c:v>2009</c:v>
                </c:pt>
                <c:pt idx="512">
                  <c:v>2009</c:v>
                </c:pt>
                <c:pt idx="513">
                  <c:v>2009</c:v>
                </c:pt>
                <c:pt idx="514">
                  <c:v>2009</c:v>
                </c:pt>
                <c:pt idx="515">
                  <c:v>2009</c:v>
                </c:pt>
                <c:pt idx="516">
                  <c:v>2009</c:v>
                </c:pt>
                <c:pt idx="517">
                  <c:v>2009</c:v>
                </c:pt>
                <c:pt idx="518">
                  <c:v>2009</c:v>
                </c:pt>
                <c:pt idx="519">
                  <c:v>2009</c:v>
                </c:pt>
                <c:pt idx="520">
                  <c:v>2009</c:v>
                </c:pt>
                <c:pt idx="521">
                  <c:v>2009</c:v>
                </c:pt>
                <c:pt idx="522">
                  <c:v>2009</c:v>
                </c:pt>
                <c:pt idx="523">
                  <c:v>2009</c:v>
                </c:pt>
                <c:pt idx="524">
                  <c:v>2009</c:v>
                </c:pt>
                <c:pt idx="525">
                  <c:v>2009</c:v>
                </c:pt>
                <c:pt idx="526">
                  <c:v>2009</c:v>
                </c:pt>
                <c:pt idx="527">
                  <c:v>2009</c:v>
                </c:pt>
                <c:pt idx="528">
                  <c:v>2009</c:v>
                </c:pt>
                <c:pt idx="529">
                  <c:v>2009</c:v>
                </c:pt>
                <c:pt idx="530">
                  <c:v>2009</c:v>
                </c:pt>
                <c:pt idx="531">
                  <c:v>2009</c:v>
                </c:pt>
                <c:pt idx="532">
                  <c:v>2009</c:v>
                </c:pt>
                <c:pt idx="533">
                  <c:v>2009</c:v>
                </c:pt>
                <c:pt idx="534">
                  <c:v>2009</c:v>
                </c:pt>
                <c:pt idx="535">
                  <c:v>2009</c:v>
                </c:pt>
                <c:pt idx="536">
                  <c:v>2009</c:v>
                </c:pt>
                <c:pt idx="537">
                  <c:v>2009</c:v>
                </c:pt>
                <c:pt idx="538">
                  <c:v>2009</c:v>
                </c:pt>
                <c:pt idx="539">
                  <c:v>2009</c:v>
                </c:pt>
                <c:pt idx="540">
                  <c:v>2009</c:v>
                </c:pt>
                <c:pt idx="541">
                  <c:v>2009</c:v>
                </c:pt>
                <c:pt idx="542">
                  <c:v>2009</c:v>
                </c:pt>
                <c:pt idx="543">
                  <c:v>2009</c:v>
                </c:pt>
                <c:pt idx="544">
                  <c:v>2009</c:v>
                </c:pt>
                <c:pt idx="545">
                  <c:v>2009</c:v>
                </c:pt>
                <c:pt idx="546">
                  <c:v>2009</c:v>
                </c:pt>
                <c:pt idx="547">
                  <c:v>2009</c:v>
                </c:pt>
                <c:pt idx="548">
                  <c:v>2009</c:v>
                </c:pt>
                <c:pt idx="549">
                  <c:v>2009</c:v>
                </c:pt>
                <c:pt idx="550">
                  <c:v>2009</c:v>
                </c:pt>
                <c:pt idx="551">
                  <c:v>2009</c:v>
                </c:pt>
                <c:pt idx="552">
                  <c:v>2009</c:v>
                </c:pt>
                <c:pt idx="553">
                  <c:v>2009</c:v>
                </c:pt>
                <c:pt idx="554">
                  <c:v>2009</c:v>
                </c:pt>
                <c:pt idx="555">
                  <c:v>2009</c:v>
                </c:pt>
                <c:pt idx="556">
                  <c:v>2009</c:v>
                </c:pt>
                <c:pt idx="557">
                  <c:v>2009</c:v>
                </c:pt>
                <c:pt idx="558">
                  <c:v>2009</c:v>
                </c:pt>
                <c:pt idx="559">
                  <c:v>2009</c:v>
                </c:pt>
                <c:pt idx="560">
                  <c:v>2009</c:v>
                </c:pt>
                <c:pt idx="561">
                  <c:v>2009</c:v>
                </c:pt>
                <c:pt idx="562">
                  <c:v>2009</c:v>
                </c:pt>
                <c:pt idx="563">
                  <c:v>2009</c:v>
                </c:pt>
                <c:pt idx="564">
                  <c:v>2009</c:v>
                </c:pt>
                <c:pt idx="565">
                  <c:v>2009</c:v>
                </c:pt>
                <c:pt idx="566">
                  <c:v>2009</c:v>
                </c:pt>
                <c:pt idx="567">
                  <c:v>2009</c:v>
                </c:pt>
                <c:pt idx="568">
                  <c:v>2009</c:v>
                </c:pt>
                <c:pt idx="569">
                  <c:v>2009</c:v>
                </c:pt>
                <c:pt idx="570">
                  <c:v>2009</c:v>
                </c:pt>
                <c:pt idx="571">
                  <c:v>2009</c:v>
                </c:pt>
                <c:pt idx="572">
                  <c:v>2009</c:v>
                </c:pt>
                <c:pt idx="573">
                  <c:v>2009</c:v>
                </c:pt>
                <c:pt idx="574">
                  <c:v>2009</c:v>
                </c:pt>
                <c:pt idx="575">
                  <c:v>2009</c:v>
                </c:pt>
                <c:pt idx="576">
                  <c:v>2009</c:v>
                </c:pt>
                <c:pt idx="577">
                  <c:v>2009</c:v>
                </c:pt>
                <c:pt idx="578">
                  <c:v>2009</c:v>
                </c:pt>
                <c:pt idx="579">
                  <c:v>2009</c:v>
                </c:pt>
                <c:pt idx="580">
                  <c:v>2009</c:v>
                </c:pt>
                <c:pt idx="581">
                  <c:v>2009</c:v>
                </c:pt>
                <c:pt idx="582">
                  <c:v>2009</c:v>
                </c:pt>
                <c:pt idx="583">
                  <c:v>2009</c:v>
                </c:pt>
                <c:pt idx="584">
                  <c:v>2009</c:v>
                </c:pt>
                <c:pt idx="585">
                  <c:v>2009</c:v>
                </c:pt>
                <c:pt idx="586">
                  <c:v>2009</c:v>
                </c:pt>
                <c:pt idx="587">
                  <c:v>2009</c:v>
                </c:pt>
                <c:pt idx="588">
                  <c:v>2009</c:v>
                </c:pt>
                <c:pt idx="589">
                  <c:v>2009</c:v>
                </c:pt>
                <c:pt idx="590">
                  <c:v>2009</c:v>
                </c:pt>
                <c:pt idx="591">
                  <c:v>2009</c:v>
                </c:pt>
                <c:pt idx="592">
                  <c:v>2009</c:v>
                </c:pt>
                <c:pt idx="593">
                  <c:v>2009</c:v>
                </c:pt>
                <c:pt idx="594">
                  <c:v>2009</c:v>
                </c:pt>
                <c:pt idx="595">
                  <c:v>2009</c:v>
                </c:pt>
                <c:pt idx="596">
                  <c:v>2009</c:v>
                </c:pt>
                <c:pt idx="597">
                  <c:v>2009</c:v>
                </c:pt>
                <c:pt idx="598">
                  <c:v>2009</c:v>
                </c:pt>
                <c:pt idx="599">
                  <c:v>2009</c:v>
                </c:pt>
                <c:pt idx="600">
                  <c:v>2009</c:v>
                </c:pt>
                <c:pt idx="601">
                  <c:v>2009</c:v>
                </c:pt>
                <c:pt idx="602">
                  <c:v>2009</c:v>
                </c:pt>
                <c:pt idx="603">
                  <c:v>2009</c:v>
                </c:pt>
                <c:pt idx="604">
                  <c:v>2009</c:v>
                </c:pt>
                <c:pt idx="605">
                  <c:v>2009</c:v>
                </c:pt>
                <c:pt idx="606">
                  <c:v>2009</c:v>
                </c:pt>
                <c:pt idx="607">
                  <c:v>2009</c:v>
                </c:pt>
                <c:pt idx="608">
                  <c:v>2009</c:v>
                </c:pt>
                <c:pt idx="609">
                  <c:v>2009</c:v>
                </c:pt>
                <c:pt idx="610">
                  <c:v>2009</c:v>
                </c:pt>
                <c:pt idx="611">
                  <c:v>2009</c:v>
                </c:pt>
                <c:pt idx="612">
                  <c:v>2009</c:v>
                </c:pt>
                <c:pt idx="613">
                  <c:v>2009</c:v>
                </c:pt>
                <c:pt idx="614">
                  <c:v>2009</c:v>
                </c:pt>
                <c:pt idx="615">
                  <c:v>2009</c:v>
                </c:pt>
                <c:pt idx="616">
                  <c:v>2009</c:v>
                </c:pt>
                <c:pt idx="617">
                  <c:v>2009</c:v>
                </c:pt>
                <c:pt idx="618">
                  <c:v>2009</c:v>
                </c:pt>
                <c:pt idx="619">
                  <c:v>2009</c:v>
                </c:pt>
                <c:pt idx="620">
                  <c:v>2009</c:v>
                </c:pt>
                <c:pt idx="621">
                  <c:v>2009</c:v>
                </c:pt>
                <c:pt idx="622">
                  <c:v>2009</c:v>
                </c:pt>
                <c:pt idx="623">
                  <c:v>2009</c:v>
                </c:pt>
                <c:pt idx="624">
                  <c:v>2009</c:v>
                </c:pt>
                <c:pt idx="625">
                  <c:v>2009</c:v>
                </c:pt>
                <c:pt idx="626">
                  <c:v>2009</c:v>
                </c:pt>
                <c:pt idx="627">
                  <c:v>2009</c:v>
                </c:pt>
                <c:pt idx="628">
                  <c:v>2009</c:v>
                </c:pt>
                <c:pt idx="629">
                  <c:v>2009</c:v>
                </c:pt>
                <c:pt idx="630">
                  <c:v>2009</c:v>
                </c:pt>
                <c:pt idx="631">
                  <c:v>2009</c:v>
                </c:pt>
                <c:pt idx="632">
                  <c:v>2009</c:v>
                </c:pt>
                <c:pt idx="633">
                  <c:v>2009</c:v>
                </c:pt>
                <c:pt idx="634">
                  <c:v>2009</c:v>
                </c:pt>
                <c:pt idx="635">
                  <c:v>2009</c:v>
                </c:pt>
                <c:pt idx="636">
                  <c:v>2009</c:v>
                </c:pt>
                <c:pt idx="637">
                  <c:v>2009</c:v>
                </c:pt>
                <c:pt idx="638">
                  <c:v>2009</c:v>
                </c:pt>
                <c:pt idx="639">
                  <c:v>2009</c:v>
                </c:pt>
                <c:pt idx="640">
                  <c:v>2009</c:v>
                </c:pt>
                <c:pt idx="641">
                  <c:v>2009</c:v>
                </c:pt>
                <c:pt idx="642">
                  <c:v>2009</c:v>
                </c:pt>
                <c:pt idx="643">
                  <c:v>2009</c:v>
                </c:pt>
                <c:pt idx="644">
                  <c:v>2009</c:v>
                </c:pt>
                <c:pt idx="645">
                  <c:v>2009</c:v>
                </c:pt>
                <c:pt idx="646">
                  <c:v>2009</c:v>
                </c:pt>
                <c:pt idx="647">
                  <c:v>2009</c:v>
                </c:pt>
                <c:pt idx="648">
                  <c:v>2009</c:v>
                </c:pt>
                <c:pt idx="649">
                  <c:v>2009</c:v>
                </c:pt>
                <c:pt idx="650">
                  <c:v>2009</c:v>
                </c:pt>
                <c:pt idx="651">
                  <c:v>2009</c:v>
                </c:pt>
                <c:pt idx="652">
                  <c:v>2009</c:v>
                </c:pt>
                <c:pt idx="653">
                  <c:v>2009</c:v>
                </c:pt>
                <c:pt idx="654">
                  <c:v>2009</c:v>
                </c:pt>
                <c:pt idx="655">
                  <c:v>2009</c:v>
                </c:pt>
                <c:pt idx="656">
                  <c:v>2009</c:v>
                </c:pt>
                <c:pt idx="657">
                  <c:v>2009</c:v>
                </c:pt>
                <c:pt idx="658">
                  <c:v>2009</c:v>
                </c:pt>
                <c:pt idx="659">
                  <c:v>2009</c:v>
                </c:pt>
                <c:pt idx="660">
                  <c:v>2009</c:v>
                </c:pt>
                <c:pt idx="661">
                  <c:v>2009</c:v>
                </c:pt>
                <c:pt idx="662">
                  <c:v>2009</c:v>
                </c:pt>
                <c:pt idx="663">
                  <c:v>2009</c:v>
                </c:pt>
                <c:pt idx="664">
                  <c:v>2009</c:v>
                </c:pt>
                <c:pt idx="665">
                  <c:v>2009</c:v>
                </c:pt>
                <c:pt idx="666">
                  <c:v>2009</c:v>
                </c:pt>
                <c:pt idx="667">
                  <c:v>2009</c:v>
                </c:pt>
                <c:pt idx="668">
                  <c:v>2009</c:v>
                </c:pt>
                <c:pt idx="669">
                  <c:v>2009</c:v>
                </c:pt>
                <c:pt idx="670">
                  <c:v>2009</c:v>
                </c:pt>
                <c:pt idx="671">
                  <c:v>2009</c:v>
                </c:pt>
                <c:pt idx="672">
                  <c:v>2009</c:v>
                </c:pt>
                <c:pt idx="673">
                  <c:v>2009</c:v>
                </c:pt>
                <c:pt idx="674">
                  <c:v>2009</c:v>
                </c:pt>
                <c:pt idx="675">
                  <c:v>2009</c:v>
                </c:pt>
                <c:pt idx="676">
                  <c:v>2010</c:v>
                </c:pt>
                <c:pt idx="677">
                  <c:v>2010</c:v>
                </c:pt>
                <c:pt idx="678">
                  <c:v>2010</c:v>
                </c:pt>
                <c:pt idx="679">
                  <c:v>2010</c:v>
                </c:pt>
                <c:pt idx="680">
                  <c:v>2010</c:v>
                </c:pt>
                <c:pt idx="681">
                  <c:v>2010</c:v>
                </c:pt>
                <c:pt idx="682">
                  <c:v>2010</c:v>
                </c:pt>
                <c:pt idx="683">
                  <c:v>2010</c:v>
                </c:pt>
                <c:pt idx="684">
                  <c:v>2010</c:v>
                </c:pt>
                <c:pt idx="685">
                  <c:v>2010</c:v>
                </c:pt>
                <c:pt idx="686">
                  <c:v>2010</c:v>
                </c:pt>
                <c:pt idx="687">
                  <c:v>2010</c:v>
                </c:pt>
                <c:pt idx="688">
                  <c:v>2010</c:v>
                </c:pt>
                <c:pt idx="689">
                  <c:v>2010</c:v>
                </c:pt>
                <c:pt idx="690">
                  <c:v>2010</c:v>
                </c:pt>
                <c:pt idx="691">
                  <c:v>2010</c:v>
                </c:pt>
                <c:pt idx="692">
                  <c:v>2010</c:v>
                </c:pt>
                <c:pt idx="693">
                  <c:v>2010</c:v>
                </c:pt>
                <c:pt idx="694">
                  <c:v>2010</c:v>
                </c:pt>
                <c:pt idx="695">
                  <c:v>2010</c:v>
                </c:pt>
                <c:pt idx="696">
                  <c:v>2010</c:v>
                </c:pt>
                <c:pt idx="697">
                  <c:v>2010</c:v>
                </c:pt>
                <c:pt idx="698">
                  <c:v>2010</c:v>
                </c:pt>
                <c:pt idx="699">
                  <c:v>2010</c:v>
                </c:pt>
                <c:pt idx="700">
                  <c:v>2010</c:v>
                </c:pt>
                <c:pt idx="701">
                  <c:v>2010</c:v>
                </c:pt>
                <c:pt idx="702">
                  <c:v>2010</c:v>
                </c:pt>
                <c:pt idx="703">
                  <c:v>2010</c:v>
                </c:pt>
                <c:pt idx="704">
                  <c:v>2010</c:v>
                </c:pt>
                <c:pt idx="705">
                  <c:v>2010</c:v>
                </c:pt>
                <c:pt idx="706">
                  <c:v>2010</c:v>
                </c:pt>
                <c:pt idx="707">
                  <c:v>2010</c:v>
                </c:pt>
                <c:pt idx="708">
                  <c:v>2010</c:v>
                </c:pt>
                <c:pt idx="709">
                  <c:v>2010</c:v>
                </c:pt>
                <c:pt idx="710">
                  <c:v>2010</c:v>
                </c:pt>
                <c:pt idx="711">
                  <c:v>2010</c:v>
                </c:pt>
                <c:pt idx="712">
                  <c:v>2010</c:v>
                </c:pt>
                <c:pt idx="713">
                  <c:v>2010</c:v>
                </c:pt>
                <c:pt idx="714">
                  <c:v>2010</c:v>
                </c:pt>
                <c:pt idx="715">
                  <c:v>2010</c:v>
                </c:pt>
                <c:pt idx="716">
                  <c:v>2010</c:v>
                </c:pt>
                <c:pt idx="717">
                  <c:v>2010</c:v>
                </c:pt>
                <c:pt idx="718">
                  <c:v>2010</c:v>
                </c:pt>
                <c:pt idx="719">
                  <c:v>2010</c:v>
                </c:pt>
                <c:pt idx="720">
                  <c:v>2010</c:v>
                </c:pt>
                <c:pt idx="721">
                  <c:v>2010</c:v>
                </c:pt>
                <c:pt idx="722">
                  <c:v>2010</c:v>
                </c:pt>
                <c:pt idx="723">
                  <c:v>2010</c:v>
                </c:pt>
                <c:pt idx="724">
                  <c:v>2010</c:v>
                </c:pt>
                <c:pt idx="725">
                  <c:v>2010</c:v>
                </c:pt>
                <c:pt idx="726">
                  <c:v>2010</c:v>
                </c:pt>
                <c:pt idx="727">
                  <c:v>2010</c:v>
                </c:pt>
                <c:pt idx="728">
                  <c:v>2010</c:v>
                </c:pt>
                <c:pt idx="729">
                  <c:v>2010</c:v>
                </c:pt>
                <c:pt idx="730">
                  <c:v>2010</c:v>
                </c:pt>
                <c:pt idx="731">
                  <c:v>2010</c:v>
                </c:pt>
                <c:pt idx="732">
                  <c:v>2010</c:v>
                </c:pt>
                <c:pt idx="733">
                  <c:v>2010</c:v>
                </c:pt>
                <c:pt idx="734">
                  <c:v>2010</c:v>
                </c:pt>
                <c:pt idx="735">
                  <c:v>2010</c:v>
                </c:pt>
                <c:pt idx="736">
                  <c:v>2010</c:v>
                </c:pt>
                <c:pt idx="737">
                  <c:v>2010</c:v>
                </c:pt>
                <c:pt idx="738">
                  <c:v>2010</c:v>
                </c:pt>
                <c:pt idx="739">
                  <c:v>2010</c:v>
                </c:pt>
                <c:pt idx="740">
                  <c:v>2010</c:v>
                </c:pt>
                <c:pt idx="741">
                  <c:v>2010</c:v>
                </c:pt>
                <c:pt idx="742">
                  <c:v>2010</c:v>
                </c:pt>
                <c:pt idx="743">
                  <c:v>2010</c:v>
                </c:pt>
                <c:pt idx="744">
                  <c:v>2010</c:v>
                </c:pt>
                <c:pt idx="745">
                  <c:v>2010</c:v>
                </c:pt>
                <c:pt idx="746">
                  <c:v>2010</c:v>
                </c:pt>
                <c:pt idx="747">
                  <c:v>2010</c:v>
                </c:pt>
                <c:pt idx="748">
                  <c:v>2010</c:v>
                </c:pt>
                <c:pt idx="749">
                  <c:v>2010</c:v>
                </c:pt>
                <c:pt idx="750">
                  <c:v>2010</c:v>
                </c:pt>
                <c:pt idx="751">
                  <c:v>2010</c:v>
                </c:pt>
                <c:pt idx="752">
                  <c:v>2010</c:v>
                </c:pt>
                <c:pt idx="753">
                  <c:v>2010</c:v>
                </c:pt>
                <c:pt idx="754">
                  <c:v>2010</c:v>
                </c:pt>
                <c:pt idx="755">
                  <c:v>2010</c:v>
                </c:pt>
                <c:pt idx="756">
                  <c:v>2010</c:v>
                </c:pt>
                <c:pt idx="757">
                  <c:v>2010</c:v>
                </c:pt>
                <c:pt idx="758">
                  <c:v>2010</c:v>
                </c:pt>
                <c:pt idx="759">
                  <c:v>2010</c:v>
                </c:pt>
                <c:pt idx="760">
                  <c:v>2010</c:v>
                </c:pt>
                <c:pt idx="761">
                  <c:v>2010</c:v>
                </c:pt>
                <c:pt idx="762">
                  <c:v>2010</c:v>
                </c:pt>
                <c:pt idx="763">
                  <c:v>2010</c:v>
                </c:pt>
                <c:pt idx="764">
                  <c:v>2010</c:v>
                </c:pt>
                <c:pt idx="765">
                  <c:v>2010</c:v>
                </c:pt>
                <c:pt idx="766">
                  <c:v>2010</c:v>
                </c:pt>
                <c:pt idx="767">
                  <c:v>2010</c:v>
                </c:pt>
                <c:pt idx="768">
                  <c:v>2010</c:v>
                </c:pt>
                <c:pt idx="769">
                  <c:v>2010</c:v>
                </c:pt>
                <c:pt idx="770">
                  <c:v>2010</c:v>
                </c:pt>
                <c:pt idx="771">
                  <c:v>2010</c:v>
                </c:pt>
                <c:pt idx="772">
                  <c:v>2010</c:v>
                </c:pt>
                <c:pt idx="773">
                  <c:v>2010</c:v>
                </c:pt>
                <c:pt idx="774">
                  <c:v>2010</c:v>
                </c:pt>
                <c:pt idx="775">
                  <c:v>2010</c:v>
                </c:pt>
                <c:pt idx="776">
                  <c:v>2010</c:v>
                </c:pt>
                <c:pt idx="777">
                  <c:v>2010</c:v>
                </c:pt>
                <c:pt idx="778">
                  <c:v>2010</c:v>
                </c:pt>
                <c:pt idx="779">
                  <c:v>2010</c:v>
                </c:pt>
                <c:pt idx="780">
                  <c:v>2010</c:v>
                </c:pt>
                <c:pt idx="781">
                  <c:v>2010</c:v>
                </c:pt>
                <c:pt idx="782">
                  <c:v>2010</c:v>
                </c:pt>
                <c:pt idx="783">
                  <c:v>2010</c:v>
                </c:pt>
                <c:pt idx="784">
                  <c:v>2010</c:v>
                </c:pt>
                <c:pt idx="785">
                  <c:v>2010</c:v>
                </c:pt>
                <c:pt idx="786">
                  <c:v>2010</c:v>
                </c:pt>
                <c:pt idx="787">
                  <c:v>2010</c:v>
                </c:pt>
                <c:pt idx="788">
                  <c:v>2010</c:v>
                </c:pt>
                <c:pt idx="789">
                  <c:v>2010</c:v>
                </c:pt>
                <c:pt idx="790">
                  <c:v>2010</c:v>
                </c:pt>
                <c:pt idx="791">
                  <c:v>2010</c:v>
                </c:pt>
                <c:pt idx="792">
                  <c:v>2010</c:v>
                </c:pt>
                <c:pt idx="793">
                  <c:v>2010</c:v>
                </c:pt>
                <c:pt idx="794">
                  <c:v>2010</c:v>
                </c:pt>
                <c:pt idx="795">
                  <c:v>2010</c:v>
                </c:pt>
                <c:pt idx="796">
                  <c:v>2010</c:v>
                </c:pt>
                <c:pt idx="797">
                  <c:v>2010</c:v>
                </c:pt>
                <c:pt idx="798">
                  <c:v>2010</c:v>
                </c:pt>
                <c:pt idx="799">
                  <c:v>2010</c:v>
                </c:pt>
                <c:pt idx="800">
                  <c:v>2010</c:v>
                </c:pt>
                <c:pt idx="801">
                  <c:v>2010</c:v>
                </c:pt>
                <c:pt idx="802">
                  <c:v>2010</c:v>
                </c:pt>
                <c:pt idx="803">
                  <c:v>2010</c:v>
                </c:pt>
                <c:pt idx="804">
                  <c:v>2010</c:v>
                </c:pt>
                <c:pt idx="805">
                  <c:v>2010</c:v>
                </c:pt>
                <c:pt idx="806">
                  <c:v>2010</c:v>
                </c:pt>
                <c:pt idx="807">
                  <c:v>2010</c:v>
                </c:pt>
                <c:pt idx="808">
                  <c:v>2010</c:v>
                </c:pt>
                <c:pt idx="809">
                  <c:v>2010</c:v>
                </c:pt>
                <c:pt idx="810">
                  <c:v>2010</c:v>
                </c:pt>
                <c:pt idx="811">
                  <c:v>2010</c:v>
                </c:pt>
                <c:pt idx="812">
                  <c:v>2010</c:v>
                </c:pt>
                <c:pt idx="813">
                  <c:v>2010</c:v>
                </c:pt>
                <c:pt idx="814">
                  <c:v>2010</c:v>
                </c:pt>
                <c:pt idx="815">
                  <c:v>2010</c:v>
                </c:pt>
                <c:pt idx="816">
                  <c:v>2010</c:v>
                </c:pt>
                <c:pt idx="817">
                  <c:v>2010</c:v>
                </c:pt>
                <c:pt idx="818">
                  <c:v>2010</c:v>
                </c:pt>
                <c:pt idx="819">
                  <c:v>2010</c:v>
                </c:pt>
                <c:pt idx="820">
                  <c:v>2010</c:v>
                </c:pt>
                <c:pt idx="821">
                  <c:v>2010</c:v>
                </c:pt>
                <c:pt idx="822">
                  <c:v>2010</c:v>
                </c:pt>
                <c:pt idx="823">
                  <c:v>2010</c:v>
                </c:pt>
                <c:pt idx="824">
                  <c:v>2010</c:v>
                </c:pt>
                <c:pt idx="825">
                  <c:v>2010</c:v>
                </c:pt>
                <c:pt idx="826">
                  <c:v>2010</c:v>
                </c:pt>
                <c:pt idx="827">
                  <c:v>2010</c:v>
                </c:pt>
                <c:pt idx="828">
                  <c:v>2010</c:v>
                </c:pt>
                <c:pt idx="829">
                  <c:v>2010</c:v>
                </c:pt>
                <c:pt idx="830">
                  <c:v>2010</c:v>
                </c:pt>
                <c:pt idx="831">
                  <c:v>2010</c:v>
                </c:pt>
                <c:pt idx="832">
                  <c:v>2010</c:v>
                </c:pt>
                <c:pt idx="833">
                  <c:v>2010</c:v>
                </c:pt>
                <c:pt idx="834">
                  <c:v>2010</c:v>
                </c:pt>
                <c:pt idx="835">
                  <c:v>2010</c:v>
                </c:pt>
                <c:pt idx="836">
                  <c:v>2010</c:v>
                </c:pt>
                <c:pt idx="837">
                  <c:v>2010</c:v>
                </c:pt>
                <c:pt idx="838">
                  <c:v>2010</c:v>
                </c:pt>
                <c:pt idx="839">
                  <c:v>2010</c:v>
                </c:pt>
                <c:pt idx="840">
                  <c:v>2010</c:v>
                </c:pt>
                <c:pt idx="841">
                  <c:v>2010</c:v>
                </c:pt>
                <c:pt idx="842">
                  <c:v>2010</c:v>
                </c:pt>
                <c:pt idx="843">
                  <c:v>2010</c:v>
                </c:pt>
                <c:pt idx="844">
                  <c:v>2010</c:v>
                </c:pt>
                <c:pt idx="845">
                  <c:v>2010</c:v>
                </c:pt>
                <c:pt idx="846">
                  <c:v>2010</c:v>
                </c:pt>
                <c:pt idx="847">
                  <c:v>2010</c:v>
                </c:pt>
                <c:pt idx="848">
                  <c:v>2010</c:v>
                </c:pt>
                <c:pt idx="849">
                  <c:v>2010</c:v>
                </c:pt>
                <c:pt idx="850">
                  <c:v>2010</c:v>
                </c:pt>
                <c:pt idx="851">
                  <c:v>2010</c:v>
                </c:pt>
                <c:pt idx="852">
                  <c:v>2010</c:v>
                </c:pt>
                <c:pt idx="853">
                  <c:v>2010</c:v>
                </c:pt>
                <c:pt idx="854">
                  <c:v>2010</c:v>
                </c:pt>
                <c:pt idx="855">
                  <c:v>2010</c:v>
                </c:pt>
                <c:pt idx="856">
                  <c:v>2010</c:v>
                </c:pt>
                <c:pt idx="857">
                  <c:v>2010</c:v>
                </c:pt>
                <c:pt idx="858">
                  <c:v>2010</c:v>
                </c:pt>
                <c:pt idx="859">
                  <c:v>2010</c:v>
                </c:pt>
                <c:pt idx="860">
                  <c:v>2010</c:v>
                </c:pt>
                <c:pt idx="861">
                  <c:v>2010</c:v>
                </c:pt>
                <c:pt idx="862">
                  <c:v>2010</c:v>
                </c:pt>
                <c:pt idx="863">
                  <c:v>2010</c:v>
                </c:pt>
                <c:pt idx="864">
                  <c:v>2010</c:v>
                </c:pt>
                <c:pt idx="865">
                  <c:v>2010</c:v>
                </c:pt>
                <c:pt idx="866">
                  <c:v>2010</c:v>
                </c:pt>
                <c:pt idx="867">
                  <c:v>2010</c:v>
                </c:pt>
                <c:pt idx="868">
                  <c:v>2010</c:v>
                </c:pt>
                <c:pt idx="869">
                  <c:v>2010</c:v>
                </c:pt>
                <c:pt idx="870">
                  <c:v>2010</c:v>
                </c:pt>
                <c:pt idx="871">
                  <c:v>2010</c:v>
                </c:pt>
                <c:pt idx="872">
                  <c:v>2010</c:v>
                </c:pt>
                <c:pt idx="873">
                  <c:v>2010</c:v>
                </c:pt>
                <c:pt idx="874">
                  <c:v>2010</c:v>
                </c:pt>
                <c:pt idx="875">
                  <c:v>2010</c:v>
                </c:pt>
                <c:pt idx="876">
                  <c:v>2010</c:v>
                </c:pt>
                <c:pt idx="877">
                  <c:v>2010</c:v>
                </c:pt>
                <c:pt idx="878">
                  <c:v>2010</c:v>
                </c:pt>
                <c:pt idx="879">
                  <c:v>2010</c:v>
                </c:pt>
                <c:pt idx="880">
                  <c:v>2010</c:v>
                </c:pt>
                <c:pt idx="881">
                  <c:v>2010</c:v>
                </c:pt>
                <c:pt idx="882">
                  <c:v>2010</c:v>
                </c:pt>
                <c:pt idx="883">
                  <c:v>2010</c:v>
                </c:pt>
                <c:pt idx="884">
                  <c:v>2010</c:v>
                </c:pt>
                <c:pt idx="885">
                  <c:v>2010</c:v>
                </c:pt>
                <c:pt idx="886">
                  <c:v>2010</c:v>
                </c:pt>
                <c:pt idx="887">
                  <c:v>2010</c:v>
                </c:pt>
                <c:pt idx="888">
                  <c:v>2010</c:v>
                </c:pt>
                <c:pt idx="889">
                  <c:v>2010</c:v>
                </c:pt>
                <c:pt idx="890">
                  <c:v>2010</c:v>
                </c:pt>
                <c:pt idx="891">
                  <c:v>2010</c:v>
                </c:pt>
                <c:pt idx="892">
                  <c:v>2010</c:v>
                </c:pt>
                <c:pt idx="893">
                  <c:v>2010</c:v>
                </c:pt>
                <c:pt idx="894">
                  <c:v>2010</c:v>
                </c:pt>
                <c:pt idx="895">
                  <c:v>2010</c:v>
                </c:pt>
                <c:pt idx="896">
                  <c:v>2010</c:v>
                </c:pt>
                <c:pt idx="897">
                  <c:v>2010</c:v>
                </c:pt>
                <c:pt idx="898">
                  <c:v>2010</c:v>
                </c:pt>
                <c:pt idx="899">
                  <c:v>2010</c:v>
                </c:pt>
                <c:pt idx="900">
                  <c:v>2010</c:v>
                </c:pt>
                <c:pt idx="901">
                  <c:v>2010</c:v>
                </c:pt>
                <c:pt idx="902">
                  <c:v>2010</c:v>
                </c:pt>
                <c:pt idx="903">
                  <c:v>2010</c:v>
                </c:pt>
                <c:pt idx="904">
                  <c:v>2010</c:v>
                </c:pt>
                <c:pt idx="905">
                  <c:v>2010</c:v>
                </c:pt>
                <c:pt idx="906">
                  <c:v>2010</c:v>
                </c:pt>
                <c:pt idx="907">
                  <c:v>2010</c:v>
                </c:pt>
                <c:pt idx="908">
                  <c:v>2010</c:v>
                </c:pt>
                <c:pt idx="909">
                  <c:v>2010</c:v>
                </c:pt>
                <c:pt idx="910">
                  <c:v>2010</c:v>
                </c:pt>
                <c:pt idx="911">
                  <c:v>2010</c:v>
                </c:pt>
                <c:pt idx="912">
                  <c:v>2010</c:v>
                </c:pt>
                <c:pt idx="913">
                  <c:v>2010</c:v>
                </c:pt>
                <c:pt idx="914">
                  <c:v>2010</c:v>
                </c:pt>
                <c:pt idx="915">
                  <c:v>2010</c:v>
                </c:pt>
                <c:pt idx="916">
                  <c:v>2010</c:v>
                </c:pt>
                <c:pt idx="917">
                  <c:v>2010</c:v>
                </c:pt>
                <c:pt idx="918">
                  <c:v>2010</c:v>
                </c:pt>
                <c:pt idx="919">
                  <c:v>2010</c:v>
                </c:pt>
                <c:pt idx="920">
                  <c:v>2010</c:v>
                </c:pt>
                <c:pt idx="921">
                  <c:v>2010</c:v>
                </c:pt>
                <c:pt idx="922">
                  <c:v>2010</c:v>
                </c:pt>
                <c:pt idx="923">
                  <c:v>2010</c:v>
                </c:pt>
                <c:pt idx="924">
                  <c:v>2010</c:v>
                </c:pt>
                <c:pt idx="925">
                  <c:v>2010</c:v>
                </c:pt>
                <c:pt idx="926">
                  <c:v>2010</c:v>
                </c:pt>
                <c:pt idx="927">
                  <c:v>2010</c:v>
                </c:pt>
                <c:pt idx="928">
                  <c:v>2010</c:v>
                </c:pt>
                <c:pt idx="929">
                  <c:v>2010</c:v>
                </c:pt>
                <c:pt idx="930">
                  <c:v>2010</c:v>
                </c:pt>
                <c:pt idx="931">
                  <c:v>2010</c:v>
                </c:pt>
                <c:pt idx="932">
                  <c:v>2010</c:v>
                </c:pt>
                <c:pt idx="933">
                  <c:v>2010</c:v>
                </c:pt>
                <c:pt idx="934">
                  <c:v>2010</c:v>
                </c:pt>
                <c:pt idx="935">
                  <c:v>2010</c:v>
                </c:pt>
                <c:pt idx="936">
                  <c:v>2010</c:v>
                </c:pt>
                <c:pt idx="937">
                  <c:v>2010</c:v>
                </c:pt>
                <c:pt idx="938">
                  <c:v>2010</c:v>
                </c:pt>
                <c:pt idx="939">
                  <c:v>2010</c:v>
                </c:pt>
                <c:pt idx="940">
                  <c:v>2010</c:v>
                </c:pt>
                <c:pt idx="941">
                  <c:v>2010</c:v>
                </c:pt>
                <c:pt idx="942">
                  <c:v>2010</c:v>
                </c:pt>
                <c:pt idx="943">
                  <c:v>2010</c:v>
                </c:pt>
                <c:pt idx="944">
                  <c:v>2010</c:v>
                </c:pt>
                <c:pt idx="945">
                  <c:v>2010</c:v>
                </c:pt>
                <c:pt idx="946">
                  <c:v>2010</c:v>
                </c:pt>
                <c:pt idx="947">
                  <c:v>2010</c:v>
                </c:pt>
                <c:pt idx="948">
                  <c:v>2010</c:v>
                </c:pt>
                <c:pt idx="949">
                  <c:v>2010</c:v>
                </c:pt>
                <c:pt idx="950">
                  <c:v>2010</c:v>
                </c:pt>
                <c:pt idx="951">
                  <c:v>2010</c:v>
                </c:pt>
                <c:pt idx="952">
                  <c:v>2010</c:v>
                </c:pt>
                <c:pt idx="953">
                  <c:v>2010</c:v>
                </c:pt>
                <c:pt idx="954">
                  <c:v>2010</c:v>
                </c:pt>
                <c:pt idx="955">
                  <c:v>2010</c:v>
                </c:pt>
                <c:pt idx="956">
                  <c:v>2010</c:v>
                </c:pt>
                <c:pt idx="957">
                  <c:v>2010</c:v>
                </c:pt>
                <c:pt idx="958">
                  <c:v>2010</c:v>
                </c:pt>
                <c:pt idx="959">
                  <c:v>2010</c:v>
                </c:pt>
                <c:pt idx="960">
                  <c:v>2010</c:v>
                </c:pt>
                <c:pt idx="961">
                  <c:v>2010</c:v>
                </c:pt>
                <c:pt idx="962">
                  <c:v>2010</c:v>
                </c:pt>
                <c:pt idx="963">
                  <c:v>2010</c:v>
                </c:pt>
                <c:pt idx="964">
                  <c:v>2010</c:v>
                </c:pt>
                <c:pt idx="965">
                  <c:v>2010</c:v>
                </c:pt>
                <c:pt idx="966">
                  <c:v>2010</c:v>
                </c:pt>
                <c:pt idx="967">
                  <c:v>2010</c:v>
                </c:pt>
                <c:pt idx="968">
                  <c:v>2010</c:v>
                </c:pt>
                <c:pt idx="969">
                  <c:v>2010</c:v>
                </c:pt>
                <c:pt idx="970">
                  <c:v>2010</c:v>
                </c:pt>
                <c:pt idx="971">
                  <c:v>2010</c:v>
                </c:pt>
                <c:pt idx="972">
                  <c:v>2010</c:v>
                </c:pt>
                <c:pt idx="973">
                  <c:v>2010</c:v>
                </c:pt>
                <c:pt idx="974">
                  <c:v>2010</c:v>
                </c:pt>
                <c:pt idx="975">
                  <c:v>2010</c:v>
                </c:pt>
                <c:pt idx="976">
                  <c:v>2010</c:v>
                </c:pt>
                <c:pt idx="977">
                  <c:v>2010</c:v>
                </c:pt>
                <c:pt idx="978">
                  <c:v>2010</c:v>
                </c:pt>
                <c:pt idx="979">
                  <c:v>2010</c:v>
                </c:pt>
                <c:pt idx="980">
                  <c:v>2010</c:v>
                </c:pt>
                <c:pt idx="981">
                  <c:v>2010</c:v>
                </c:pt>
                <c:pt idx="982">
                  <c:v>2010</c:v>
                </c:pt>
                <c:pt idx="983">
                  <c:v>2010</c:v>
                </c:pt>
                <c:pt idx="984">
                  <c:v>2010</c:v>
                </c:pt>
                <c:pt idx="985">
                  <c:v>2010</c:v>
                </c:pt>
                <c:pt idx="986">
                  <c:v>2010</c:v>
                </c:pt>
                <c:pt idx="987">
                  <c:v>2010</c:v>
                </c:pt>
                <c:pt idx="988">
                  <c:v>2010</c:v>
                </c:pt>
                <c:pt idx="989">
                  <c:v>2010</c:v>
                </c:pt>
                <c:pt idx="990">
                  <c:v>2010</c:v>
                </c:pt>
                <c:pt idx="991">
                  <c:v>2010</c:v>
                </c:pt>
                <c:pt idx="992">
                  <c:v>2010</c:v>
                </c:pt>
                <c:pt idx="993">
                  <c:v>2010</c:v>
                </c:pt>
                <c:pt idx="994">
                  <c:v>2010</c:v>
                </c:pt>
                <c:pt idx="995">
                  <c:v>2010</c:v>
                </c:pt>
                <c:pt idx="996">
                  <c:v>2010</c:v>
                </c:pt>
                <c:pt idx="997">
                  <c:v>2010</c:v>
                </c:pt>
                <c:pt idx="998">
                  <c:v>2010</c:v>
                </c:pt>
                <c:pt idx="999">
                  <c:v>2010</c:v>
                </c:pt>
                <c:pt idx="1000">
                  <c:v>2010</c:v>
                </c:pt>
                <c:pt idx="1001">
                  <c:v>2010</c:v>
                </c:pt>
                <c:pt idx="1002">
                  <c:v>2010</c:v>
                </c:pt>
                <c:pt idx="1003">
                  <c:v>2010</c:v>
                </c:pt>
                <c:pt idx="1004">
                  <c:v>2010</c:v>
                </c:pt>
                <c:pt idx="1005">
                  <c:v>2010</c:v>
                </c:pt>
                <c:pt idx="1006">
                  <c:v>2010</c:v>
                </c:pt>
                <c:pt idx="1007">
                  <c:v>2010</c:v>
                </c:pt>
                <c:pt idx="1008">
                  <c:v>2010</c:v>
                </c:pt>
                <c:pt idx="1009">
                  <c:v>2010</c:v>
                </c:pt>
                <c:pt idx="1010">
                  <c:v>2010</c:v>
                </c:pt>
                <c:pt idx="1011">
                  <c:v>2010</c:v>
                </c:pt>
                <c:pt idx="1012">
                  <c:v>2010</c:v>
                </c:pt>
                <c:pt idx="1013">
                  <c:v>2010</c:v>
                </c:pt>
                <c:pt idx="1014">
                  <c:v>2010</c:v>
                </c:pt>
                <c:pt idx="1015">
                  <c:v>2010</c:v>
                </c:pt>
                <c:pt idx="1016">
                  <c:v>2010</c:v>
                </c:pt>
                <c:pt idx="1017">
                  <c:v>2010</c:v>
                </c:pt>
                <c:pt idx="1018">
                  <c:v>2010</c:v>
                </c:pt>
                <c:pt idx="1019">
                  <c:v>2010</c:v>
                </c:pt>
                <c:pt idx="1020">
                  <c:v>2010</c:v>
                </c:pt>
                <c:pt idx="1021">
                  <c:v>2010</c:v>
                </c:pt>
                <c:pt idx="1022">
                  <c:v>2010</c:v>
                </c:pt>
                <c:pt idx="1023">
                  <c:v>2010</c:v>
                </c:pt>
                <c:pt idx="1024">
                  <c:v>2010</c:v>
                </c:pt>
                <c:pt idx="1025">
                  <c:v>2010</c:v>
                </c:pt>
                <c:pt idx="1026">
                  <c:v>2010</c:v>
                </c:pt>
                <c:pt idx="1027">
                  <c:v>2010</c:v>
                </c:pt>
                <c:pt idx="1028">
                  <c:v>2010</c:v>
                </c:pt>
                <c:pt idx="1029">
                  <c:v>2010</c:v>
                </c:pt>
                <c:pt idx="1030">
                  <c:v>2010</c:v>
                </c:pt>
                <c:pt idx="1031">
                  <c:v>2010</c:v>
                </c:pt>
                <c:pt idx="1032">
                  <c:v>2010</c:v>
                </c:pt>
                <c:pt idx="1033">
                  <c:v>2010</c:v>
                </c:pt>
                <c:pt idx="1034">
                  <c:v>2010</c:v>
                </c:pt>
                <c:pt idx="1035">
                  <c:v>2010</c:v>
                </c:pt>
                <c:pt idx="1036">
                  <c:v>2010</c:v>
                </c:pt>
                <c:pt idx="1037">
                  <c:v>2010</c:v>
                </c:pt>
                <c:pt idx="1038">
                  <c:v>2010</c:v>
                </c:pt>
                <c:pt idx="1039">
                  <c:v>2010</c:v>
                </c:pt>
                <c:pt idx="1040">
                  <c:v>2010</c:v>
                </c:pt>
                <c:pt idx="1041">
                  <c:v>2011</c:v>
                </c:pt>
                <c:pt idx="1042">
                  <c:v>2011</c:v>
                </c:pt>
                <c:pt idx="1043">
                  <c:v>2011</c:v>
                </c:pt>
                <c:pt idx="1044">
                  <c:v>2011</c:v>
                </c:pt>
                <c:pt idx="1045">
                  <c:v>2011</c:v>
                </c:pt>
                <c:pt idx="1046">
                  <c:v>2011</c:v>
                </c:pt>
                <c:pt idx="1047">
                  <c:v>2011</c:v>
                </c:pt>
                <c:pt idx="1048">
                  <c:v>2011</c:v>
                </c:pt>
                <c:pt idx="1049">
                  <c:v>2011</c:v>
                </c:pt>
                <c:pt idx="1050">
                  <c:v>2011</c:v>
                </c:pt>
                <c:pt idx="1051">
                  <c:v>2011</c:v>
                </c:pt>
                <c:pt idx="1052">
                  <c:v>2011</c:v>
                </c:pt>
                <c:pt idx="1053">
                  <c:v>2011</c:v>
                </c:pt>
                <c:pt idx="1054">
                  <c:v>2011</c:v>
                </c:pt>
                <c:pt idx="1055">
                  <c:v>2011</c:v>
                </c:pt>
                <c:pt idx="1056">
                  <c:v>2011</c:v>
                </c:pt>
                <c:pt idx="1057">
                  <c:v>2011</c:v>
                </c:pt>
                <c:pt idx="1058">
                  <c:v>2011</c:v>
                </c:pt>
                <c:pt idx="1059">
                  <c:v>2011</c:v>
                </c:pt>
                <c:pt idx="1060">
                  <c:v>2011</c:v>
                </c:pt>
                <c:pt idx="1061">
                  <c:v>2011</c:v>
                </c:pt>
                <c:pt idx="1062">
                  <c:v>2011</c:v>
                </c:pt>
                <c:pt idx="1063">
                  <c:v>2011</c:v>
                </c:pt>
                <c:pt idx="1064">
                  <c:v>2011</c:v>
                </c:pt>
                <c:pt idx="1065">
                  <c:v>2011</c:v>
                </c:pt>
                <c:pt idx="1066">
                  <c:v>2011</c:v>
                </c:pt>
                <c:pt idx="1067">
                  <c:v>2011</c:v>
                </c:pt>
                <c:pt idx="1068">
                  <c:v>2011</c:v>
                </c:pt>
                <c:pt idx="1069">
                  <c:v>2011</c:v>
                </c:pt>
                <c:pt idx="1070">
                  <c:v>2011</c:v>
                </c:pt>
                <c:pt idx="1071">
                  <c:v>2011</c:v>
                </c:pt>
                <c:pt idx="1072">
                  <c:v>2011</c:v>
                </c:pt>
                <c:pt idx="1073">
                  <c:v>2011</c:v>
                </c:pt>
                <c:pt idx="1074">
                  <c:v>2011</c:v>
                </c:pt>
                <c:pt idx="1075">
                  <c:v>2011</c:v>
                </c:pt>
                <c:pt idx="1076">
                  <c:v>2011</c:v>
                </c:pt>
                <c:pt idx="1077">
                  <c:v>2011</c:v>
                </c:pt>
                <c:pt idx="1078">
                  <c:v>2011</c:v>
                </c:pt>
                <c:pt idx="1079">
                  <c:v>2011</c:v>
                </c:pt>
                <c:pt idx="1080">
                  <c:v>2011</c:v>
                </c:pt>
                <c:pt idx="1081">
                  <c:v>2011</c:v>
                </c:pt>
                <c:pt idx="1082">
                  <c:v>2011</c:v>
                </c:pt>
                <c:pt idx="1083">
                  <c:v>2011</c:v>
                </c:pt>
                <c:pt idx="1084">
                  <c:v>2011</c:v>
                </c:pt>
                <c:pt idx="1085">
                  <c:v>2011</c:v>
                </c:pt>
                <c:pt idx="1086">
                  <c:v>2011</c:v>
                </c:pt>
                <c:pt idx="1087">
                  <c:v>2011</c:v>
                </c:pt>
                <c:pt idx="1088">
                  <c:v>2011</c:v>
                </c:pt>
                <c:pt idx="1089">
                  <c:v>2011</c:v>
                </c:pt>
                <c:pt idx="1090">
                  <c:v>2011</c:v>
                </c:pt>
                <c:pt idx="1091">
                  <c:v>2011</c:v>
                </c:pt>
                <c:pt idx="1092">
                  <c:v>2011</c:v>
                </c:pt>
                <c:pt idx="1093">
                  <c:v>2011</c:v>
                </c:pt>
                <c:pt idx="1094">
                  <c:v>2011</c:v>
                </c:pt>
                <c:pt idx="1095">
                  <c:v>2011</c:v>
                </c:pt>
                <c:pt idx="1096">
                  <c:v>2011</c:v>
                </c:pt>
                <c:pt idx="1097">
                  <c:v>2011</c:v>
                </c:pt>
                <c:pt idx="1098">
                  <c:v>2011</c:v>
                </c:pt>
                <c:pt idx="1099">
                  <c:v>2011</c:v>
                </c:pt>
                <c:pt idx="1100">
                  <c:v>2011</c:v>
                </c:pt>
                <c:pt idx="1101">
                  <c:v>2011</c:v>
                </c:pt>
                <c:pt idx="1102">
                  <c:v>2011</c:v>
                </c:pt>
                <c:pt idx="1103">
                  <c:v>2011</c:v>
                </c:pt>
                <c:pt idx="1104">
                  <c:v>2011</c:v>
                </c:pt>
                <c:pt idx="1105">
                  <c:v>2011</c:v>
                </c:pt>
                <c:pt idx="1106">
                  <c:v>2011</c:v>
                </c:pt>
                <c:pt idx="1107">
                  <c:v>2011</c:v>
                </c:pt>
                <c:pt idx="1108">
                  <c:v>2011</c:v>
                </c:pt>
                <c:pt idx="1109">
                  <c:v>2011</c:v>
                </c:pt>
                <c:pt idx="1110">
                  <c:v>2011</c:v>
                </c:pt>
                <c:pt idx="1111">
                  <c:v>2011</c:v>
                </c:pt>
                <c:pt idx="1112">
                  <c:v>2011</c:v>
                </c:pt>
                <c:pt idx="1113">
                  <c:v>2011</c:v>
                </c:pt>
                <c:pt idx="1114">
                  <c:v>2011</c:v>
                </c:pt>
                <c:pt idx="1115">
                  <c:v>2011</c:v>
                </c:pt>
                <c:pt idx="1116">
                  <c:v>2011</c:v>
                </c:pt>
                <c:pt idx="1117">
                  <c:v>2011</c:v>
                </c:pt>
                <c:pt idx="1118">
                  <c:v>2011</c:v>
                </c:pt>
                <c:pt idx="1119">
                  <c:v>2011</c:v>
                </c:pt>
                <c:pt idx="1120">
                  <c:v>2011</c:v>
                </c:pt>
                <c:pt idx="1121">
                  <c:v>2011</c:v>
                </c:pt>
                <c:pt idx="1122">
                  <c:v>2011</c:v>
                </c:pt>
                <c:pt idx="1123">
                  <c:v>2011</c:v>
                </c:pt>
                <c:pt idx="1124">
                  <c:v>2011</c:v>
                </c:pt>
                <c:pt idx="1125">
                  <c:v>2011</c:v>
                </c:pt>
                <c:pt idx="1126">
                  <c:v>2011</c:v>
                </c:pt>
                <c:pt idx="1127">
                  <c:v>2011</c:v>
                </c:pt>
                <c:pt idx="1128">
                  <c:v>2011</c:v>
                </c:pt>
                <c:pt idx="1129">
                  <c:v>2011</c:v>
                </c:pt>
                <c:pt idx="1130">
                  <c:v>2011</c:v>
                </c:pt>
                <c:pt idx="1131">
                  <c:v>2011</c:v>
                </c:pt>
                <c:pt idx="1132">
                  <c:v>2011</c:v>
                </c:pt>
                <c:pt idx="1133">
                  <c:v>2011</c:v>
                </c:pt>
                <c:pt idx="1134">
                  <c:v>2011</c:v>
                </c:pt>
                <c:pt idx="1135">
                  <c:v>2011</c:v>
                </c:pt>
                <c:pt idx="1136">
                  <c:v>2011</c:v>
                </c:pt>
                <c:pt idx="1137">
                  <c:v>2011</c:v>
                </c:pt>
                <c:pt idx="1138">
                  <c:v>2011</c:v>
                </c:pt>
                <c:pt idx="1139">
                  <c:v>2011</c:v>
                </c:pt>
                <c:pt idx="1140">
                  <c:v>2011</c:v>
                </c:pt>
                <c:pt idx="1141">
                  <c:v>2011</c:v>
                </c:pt>
                <c:pt idx="1142">
                  <c:v>2011</c:v>
                </c:pt>
                <c:pt idx="1143">
                  <c:v>2011</c:v>
                </c:pt>
                <c:pt idx="1144">
                  <c:v>2011</c:v>
                </c:pt>
                <c:pt idx="1145">
                  <c:v>2011</c:v>
                </c:pt>
                <c:pt idx="1146">
                  <c:v>2011</c:v>
                </c:pt>
                <c:pt idx="1147">
                  <c:v>2011</c:v>
                </c:pt>
                <c:pt idx="1148">
                  <c:v>2011</c:v>
                </c:pt>
                <c:pt idx="1149">
                  <c:v>2011</c:v>
                </c:pt>
                <c:pt idx="1150">
                  <c:v>2011</c:v>
                </c:pt>
                <c:pt idx="1151">
                  <c:v>2011</c:v>
                </c:pt>
                <c:pt idx="1152">
                  <c:v>2011</c:v>
                </c:pt>
                <c:pt idx="1153">
                  <c:v>2011</c:v>
                </c:pt>
                <c:pt idx="1154">
                  <c:v>2011</c:v>
                </c:pt>
                <c:pt idx="1155">
                  <c:v>2011</c:v>
                </c:pt>
                <c:pt idx="1156">
                  <c:v>2011</c:v>
                </c:pt>
                <c:pt idx="1157">
                  <c:v>2011</c:v>
                </c:pt>
                <c:pt idx="1158">
                  <c:v>2011</c:v>
                </c:pt>
                <c:pt idx="1159">
                  <c:v>2011</c:v>
                </c:pt>
                <c:pt idx="1160">
                  <c:v>2011</c:v>
                </c:pt>
                <c:pt idx="1161">
                  <c:v>2011</c:v>
                </c:pt>
                <c:pt idx="1162">
                  <c:v>2011</c:v>
                </c:pt>
                <c:pt idx="1163">
                  <c:v>2011</c:v>
                </c:pt>
                <c:pt idx="1164">
                  <c:v>2011</c:v>
                </c:pt>
                <c:pt idx="1165">
                  <c:v>2011</c:v>
                </c:pt>
                <c:pt idx="1166">
                  <c:v>2011</c:v>
                </c:pt>
                <c:pt idx="1167">
                  <c:v>2011</c:v>
                </c:pt>
                <c:pt idx="1168">
                  <c:v>2011</c:v>
                </c:pt>
                <c:pt idx="1169">
                  <c:v>2011</c:v>
                </c:pt>
                <c:pt idx="1170">
                  <c:v>2011</c:v>
                </c:pt>
                <c:pt idx="1171">
                  <c:v>2011</c:v>
                </c:pt>
                <c:pt idx="1172">
                  <c:v>2011</c:v>
                </c:pt>
                <c:pt idx="1173">
                  <c:v>2011</c:v>
                </c:pt>
                <c:pt idx="1174">
                  <c:v>2011</c:v>
                </c:pt>
                <c:pt idx="1175">
                  <c:v>2011</c:v>
                </c:pt>
                <c:pt idx="1176">
                  <c:v>2011</c:v>
                </c:pt>
                <c:pt idx="1177">
                  <c:v>2011</c:v>
                </c:pt>
                <c:pt idx="1178">
                  <c:v>2011</c:v>
                </c:pt>
                <c:pt idx="1179">
                  <c:v>2011</c:v>
                </c:pt>
                <c:pt idx="1180">
                  <c:v>2011</c:v>
                </c:pt>
                <c:pt idx="1181">
                  <c:v>2011</c:v>
                </c:pt>
                <c:pt idx="1182">
                  <c:v>2011</c:v>
                </c:pt>
                <c:pt idx="1183">
                  <c:v>2011</c:v>
                </c:pt>
                <c:pt idx="1184">
                  <c:v>2011</c:v>
                </c:pt>
                <c:pt idx="1185">
                  <c:v>2011</c:v>
                </c:pt>
                <c:pt idx="1186">
                  <c:v>2011</c:v>
                </c:pt>
                <c:pt idx="1187">
                  <c:v>2011</c:v>
                </c:pt>
                <c:pt idx="1188">
                  <c:v>2011</c:v>
                </c:pt>
                <c:pt idx="1189">
                  <c:v>2011</c:v>
                </c:pt>
                <c:pt idx="1190">
                  <c:v>2011</c:v>
                </c:pt>
                <c:pt idx="1191">
                  <c:v>2011</c:v>
                </c:pt>
                <c:pt idx="1192">
                  <c:v>2011</c:v>
                </c:pt>
                <c:pt idx="1193">
                  <c:v>2011</c:v>
                </c:pt>
                <c:pt idx="1194">
                  <c:v>2011</c:v>
                </c:pt>
                <c:pt idx="1195">
                  <c:v>2011</c:v>
                </c:pt>
                <c:pt idx="1196">
                  <c:v>2011</c:v>
                </c:pt>
                <c:pt idx="1197">
                  <c:v>2011</c:v>
                </c:pt>
                <c:pt idx="1198">
                  <c:v>2011</c:v>
                </c:pt>
                <c:pt idx="1199">
                  <c:v>2011</c:v>
                </c:pt>
                <c:pt idx="1200">
                  <c:v>2011</c:v>
                </c:pt>
                <c:pt idx="1201">
                  <c:v>2011</c:v>
                </c:pt>
                <c:pt idx="1202">
                  <c:v>2011</c:v>
                </c:pt>
                <c:pt idx="1203">
                  <c:v>2011</c:v>
                </c:pt>
                <c:pt idx="1204">
                  <c:v>2011</c:v>
                </c:pt>
                <c:pt idx="1205">
                  <c:v>2011</c:v>
                </c:pt>
                <c:pt idx="1206">
                  <c:v>2011</c:v>
                </c:pt>
                <c:pt idx="1207">
                  <c:v>2011</c:v>
                </c:pt>
                <c:pt idx="1208">
                  <c:v>2011</c:v>
                </c:pt>
                <c:pt idx="1209">
                  <c:v>2011</c:v>
                </c:pt>
                <c:pt idx="1210">
                  <c:v>2011</c:v>
                </c:pt>
                <c:pt idx="1211">
                  <c:v>2011</c:v>
                </c:pt>
                <c:pt idx="1212">
                  <c:v>2011</c:v>
                </c:pt>
                <c:pt idx="1213">
                  <c:v>2011</c:v>
                </c:pt>
                <c:pt idx="1214">
                  <c:v>2011</c:v>
                </c:pt>
                <c:pt idx="1215">
                  <c:v>2011</c:v>
                </c:pt>
                <c:pt idx="1216">
                  <c:v>2011</c:v>
                </c:pt>
                <c:pt idx="1217">
                  <c:v>2011</c:v>
                </c:pt>
                <c:pt idx="1218">
                  <c:v>2011</c:v>
                </c:pt>
                <c:pt idx="1219">
                  <c:v>2011</c:v>
                </c:pt>
                <c:pt idx="1220">
                  <c:v>2011</c:v>
                </c:pt>
                <c:pt idx="1221">
                  <c:v>2011</c:v>
                </c:pt>
                <c:pt idx="1222">
                  <c:v>2011</c:v>
                </c:pt>
                <c:pt idx="1223">
                  <c:v>2011</c:v>
                </c:pt>
                <c:pt idx="1224">
                  <c:v>2011</c:v>
                </c:pt>
                <c:pt idx="1225">
                  <c:v>2011</c:v>
                </c:pt>
                <c:pt idx="1226">
                  <c:v>2011</c:v>
                </c:pt>
                <c:pt idx="1227">
                  <c:v>2011</c:v>
                </c:pt>
                <c:pt idx="1228">
                  <c:v>2011</c:v>
                </c:pt>
                <c:pt idx="1229">
                  <c:v>2011</c:v>
                </c:pt>
                <c:pt idx="1230">
                  <c:v>2011</c:v>
                </c:pt>
                <c:pt idx="1231">
                  <c:v>2011</c:v>
                </c:pt>
                <c:pt idx="1232">
                  <c:v>2011</c:v>
                </c:pt>
                <c:pt idx="1233">
                  <c:v>2011</c:v>
                </c:pt>
                <c:pt idx="1234">
                  <c:v>2011</c:v>
                </c:pt>
                <c:pt idx="1235">
                  <c:v>2011</c:v>
                </c:pt>
                <c:pt idx="1236">
                  <c:v>2011</c:v>
                </c:pt>
                <c:pt idx="1237">
                  <c:v>2011</c:v>
                </c:pt>
                <c:pt idx="1238">
                  <c:v>2011</c:v>
                </c:pt>
                <c:pt idx="1239">
                  <c:v>2011</c:v>
                </c:pt>
                <c:pt idx="1240">
                  <c:v>2011</c:v>
                </c:pt>
                <c:pt idx="1241">
                  <c:v>2011</c:v>
                </c:pt>
                <c:pt idx="1242">
                  <c:v>2011</c:v>
                </c:pt>
                <c:pt idx="1243">
                  <c:v>2011</c:v>
                </c:pt>
                <c:pt idx="1244">
                  <c:v>2011</c:v>
                </c:pt>
                <c:pt idx="1245">
                  <c:v>2011</c:v>
                </c:pt>
                <c:pt idx="1246">
                  <c:v>2011</c:v>
                </c:pt>
                <c:pt idx="1247">
                  <c:v>2011</c:v>
                </c:pt>
                <c:pt idx="1248">
                  <c:v>2011</c:v>
                </c:pt>
                <c:pt idx="1249">
                  <c:v>2011</c:v>
                </c:pt>
                <c:pt idx="1250">
                  <c:v>2011</c:v>
                </c:pt>
                <c:pt idx="1251">
                  <c:v>2011</c:v>
                </c:pt>
                <c:pt idx="1252">
                  <c:v>2011</c:v>
                </c:pt>
                <c:pt idx="1253">
                  <c:v>2011</c:v>
                </c:pt>
                <c:pt idx="1254">
                  <c:v>2011</c:v>
                </c:pt>
                <c:pt idx="1255">
                  <c:v>2011</c:v>
                </c:pt>
                <c:pt idx="1256">
                  <c:v>2011</c:v>
                </c:pt>
                <c:pt idx="1257">
                  <c:v>2011</c:v>
                </c:pt>
                <c:pt idx="1258">
                  <c:v>2011</c:v>
                </c:pt>
                <c:pt idx="1259">
                  <c:v>2011</c:v>
                </c:pt>
                <c:pt idx="1260">
                  <c:v>2011</c:v>
                </c:pt>
                <c:pt idx="1261">
                  <c:v>2011</c:v>
                </c:pt>
                <c:pt idx="1262">
                  <c:v>2011</c:v>
                </c:pt>
                <c:pt idx="1263">
                  <c:v>2011</c:v>
                </c:pt>
                <c:pt idx="1264">
                  <c:v>2011</c:v>
                </c:pt>
                <c:pt idx="1265">
                  <c:v>2011</c:v>
                </c:pt>
                <c:pt idx="1266">
                  <c:v>2011</c:v>
                </c:pt>
                <c:pt idx="1267">
                  <c:v>2011</c:v>
                </c:pt>
                <c:pt idx="1268">
                  <c:v>2011</c:v>
                </c:pt>
                <c:pt idx="1269">
                  <c:v>2011</c:v>
                </c:pt>
                <c:pt idx="1270">
                  <c:v>2011</c:v>
                </c:pt>
                <c:pt idx="1271">
                  <c:v>2011</c:v>
                </c:pt>
                <c:pt idx="1272">
                  <c:v>2011</c:v>
                </c:pt>
                <c:pt idx="1273">
                  <c:v>2011</c:v>
                </c:pt>
                <c:pt idx="1274">
                  <c:v>2011</c:v>
                </c:pt>
                <c:pt idx="1275">
                  <c:v>2011</c:v>
                </c:pt>
                <c:pt idx="1276">
                  <c:v>2011</c:v>
                </c:pt>
                <c:pt idx="1277">
                  <c:v>2011</c:v>
                </c:pt>
                <c:pt idx="1278">
                  <c:v>2011</c:v>
                </c:pt>
                <c:pt idx="1279">
                  <c:v>2011</c:v>
                </c:pt>
                <c:pt idx="1280">
                  <c:v>2011</c:v>
                </c:pt>
                <c:pt idx="1281">
                  <c:v>2011</c:v>
                </c:pt>
                <c:pt idx="1282">
                  <c:v>2011</c:v>
                </c:pt>
                <c:pt idx="1283">
                  <c:v>2011</c:v>
                </c:pt>
                <c:pt idx="1284">
                  <c:v>2011</c:v>
                </c:pt>
                <c:pt idx="1285">
                  <c:v>2011</c:v>
                </c:pt>
                <c:pt idx="1286">
                  <c:v>2011</c:v>
                </c:pt>
                <c:pt idx="1287">
                  <c:v>2011</c:v>
                </c:pt>
                <c:pt idx="1288">
                  <c:v>2011</c:v>
                </c:pt>
                <c:pt idx="1289">
                  <c:v>2011</c:v>
                </c:pt>
                <c:pt idx="1290">
                  <c:v>2011</c:v>
                </c:pt>
                <c:pt idx="1291">
                  <c:v>2011</c:v>
                </c:pt>
                <c:pt idx="1292">
                  <c:v>2011</c:v>
                </c:pt>
                <c:pt idx="1293">
                  <c:v>2011</c:v>
                </c:pt>
                <c:pt idx="1294">
                  <c:v>2011</c:v>
                </c:pt>
                <c:pt idx="1295">
                  <c:v>2011</c:v>
                </c:pt>
                <c:pt idx="1296">
                  <c:v>2011</c:v>
                </c:pt>
                <c:pt idx="1297">
                  <c:v>2011</c:v>
                </c:pt>
                <c:pt idx="1298">
                  <c:v>2011</c:v>
                </c:pt>
                <c:pt idx="1299">
                  <c:v>2011</c:v>
                </c:pt>
                <c:pt idx="1300">
                  <c:v>2011</c:v>
                </c:pt>
                <c:pt idx="1301">
                  <c:v>2011</c:v>
                </c:pt>
                <c:pt idx="1302">
                  <c:v>2011</c:v>
                </c:pt>
                <c:pt idx="1303">
                  <c:v>2011</c:v>
                </c:pt>
                <c:pt idx="1304">
                  <c:v>2011</c:v>
                </c:pt>
                <c:pt idx="1305">
                  <c:v>2011</c:v>
                </c:pt>
                <c:pt idx="1306">
                  <c:v>2011</c:v>
                </c:pt>
                <c:pt idx="1307">
                  <c:v>2011</c:v>
                </c:pt>
                <c:pt idx="1308">
                  <c:v>2011</c:v>
                </c:pt>
                <c:pt idx="1309">
                  <c:v>2011</c:v>
                </c:pt>
                <c:pt idx="1310">
                  <c:v>2011</c:v>
                </c:pt>
                <c:pt idx="1311">
                  <c:v>2011</c:v>
                </c:pt>
                <c:pt idx="1312">
                  <c:v>2011</c:v>
                </c:pt>
                <c:pt idx="1313">
                  <c:v>2011</c:v>
                </c:pt>
                <c:pt idx="1314">
                  <c:v>2011</c:v>
                </c:pt>
                <c:pt idx="1315">
                  <c:v>2011</c:v>
                </c:pt>
                <c:pt idx="1316">
                  <c:v>2011</c:v>
                </c:pt>
                <c:pt idx="1317">
                  <c:v>2011</c:v>
                </c:pt>
                <c:pt idx="1318">
                  <c:v>2011</c:v>
                </c:pt>
                <c:pt idx="1319">
                  <c:v>2011</c:v>
                </c:pt>
                <c:pt idx="1320">
                  <c:v>2011</c:v>
                </c:pt>
                <c:pt idx="1321">
                  <c:v>2011</c:v>
                </c:pt>
                <c:pt idx="1322">
                  <c:v>2011</c:v>
                </c:pt>
                <c:pt idx="1323">
                  <c:v>2011</c:v>
                </c:pt>
                <c:pt idx="1324">
                  <c:v>2011</c:v>
                </c:pt>
                <c:pt idx="1325">
                  <c:v>2011</c:v>
                </c:pt>
                <c:pt idx="1326">
                  <c:v>2011</c:v>
                </c:pt>
                <c:pt idx="1327">
                  <c:v>2011</c:v>
                </c:pt>
                <c:pt idx="1328">
                  <c:v>2011</c:v>
                </c:pt>
                <c:pt idx="1329">
                  <c:v>2011</c:v>
                </c:pt>
                <c:pt idx="1330">
                  <c:v>2011</c:v>
                </c:pt>
                <c:pt idx="1331">
                  <c:v>2011</c:v>
                </c:pt>
                <c:pt idx="1332">
                  <c:v>2011</c:v>
                </c:pt>
                <c:pt idx="1333">
                  <c:v>2011</c:v>
                </c:pt>
                <c:pt idx="1334">
                  <c:v>2011</c:v>
                </c:pt>
                <c:pt idx="1335">
                  <c:v>2011</c:v>
                </c:pt>
                <c:pt idx="1336">
                  <c:v>2011</c:v>
                </c:pt>
                <c:pt idx="1337">
                  <c:v>2011</c:v>
                </c:pt>
                <c:pt idx="1338">
                  <c:v>2011</c:v>
                </c:pt>
                <c:pt idx="1339">
                  <c:v>2011</c:v>
                </c:pt>
                <c:pt idx="1340">
                  <c:v>2011</c:v>
                </c:pt>
                <c:pt idx="1341">
                  <c:v>2011</c:v>
                </c:pt>
                <c:pt idx="1342">
                  <c:v>2011</c:v>
                </c:pt>
                <c:pt idx="1343">
                  <c:v>2011</c:v>
                </c:pt>
                <c:pt idx="1344">
                  <c:v>2011</c:v>
                </c:pt>
                <c:pt idx="1345">
                  <c:v>2011</c:v>
                </c:pt>
                <c:pt idx="1346">
                  <c:v>2011</c:v>
                </c:pt>
                <c:pt idx="1347">
                  <c:v>2011</c:v>
                </c:pt>
                <c:pt idx="1348">
                  <c:v>2011</c:v>
                </c:pt>
                <c:pt idx="1349">
                  <c:v>2011</c:v>
                </c:pt>
                <c:pt idx="1350">
                  <c:v>2011</c:v>
                </c:pt>
                <c:pt idx="1351">
                  <c:v>2011</c:v>
                </c:pt>
                <c:pt idx="1352">
                  <c:v>2011</c:v>
                </c:pt>
                <c:pt idx="1353">
                  <c:v>2011</c:v>
                </c:pt>
                <c:pt idx="1354">
                  <c:v>2011</c:v>
                </c:pt>
                <c:pt idx="1355">
                  <c:v>2011</c:v>
                </c:pt>
                <c:pt idx="1356">
                  <c:v>2011</c:v>
                </c:pt>
                <c:pt idx="1357">
                  <c:v>2011</c:v>
                </c:pt>
                <c:pt idx="1358">
                  <c:v>2011</c:v>
                </c:pt>
                <c:pt idx="1359">
                  <c:v>2011</c:v>
                </c:pt>
                <c:pt idx="1360">
                  <c:v>2011</c:v>
                </c:pt>
                <c:pt idx="1361">
                  <c:v>2011</c:v>
                </c:pt>
                <c:pt idx="1362">
                  <c:v>2011</c:v>
                </c:pt>
                <c:pt idx="1363">
                  <c:v>2011</c:v>
                </c:pt>
                <c:pt idx="1364">
                  <c:v>2011</c:v>
                </c:pt>
                <c:pt idx="1365">
                  <c:v>2011</c:v>
                </c:pt>
                <c:pt idx="1366">
                  <c:v>2011</c:v>
                </c:pt>
                <c:pt idx="1367">
                  <c:v>2011</c:v>
                </c:pt>
                <c:pt idx="1368">
                  <c:v>2011</c:v>
                </c:pt>
                <c:pt idx="1369">
                  <c:v>2011</c:v>
                </c:pt>
                <c:pt idx="1370">
                  <c:v>2011</c:v>
                </c:pt>
                <c:pt idx="1371">
                  <c:v>2011</c:v>
                </c:pt>
                <c:pt idx="1372">
                  <c:v>2011</c:v>
                </c:pt>
                <c:pt idx="1373">
                  <c:v>2011</c:v>
                </c:pt>
                <c:pt idx="1374">
                  <c:v>2011</c:v>
                </c:pt>
                <c:pt idx="1375">
                  <c:v>2011</c:v>
                </c:pt>
                <c:pt idx="1376">
                  <c:v>2011</c:v>
                </c:pt>
                <c:pt idx="1377">
                  <c:v>2011</c:v>
                </c:pt>
                <c:pt idx="1378">
                  <c:v>2011</c:v>
                </c:pt>
                <c:pt idx="1379">
                  <c:v>2011</c:v>
                </c:pt>
                <c:pt idx="1380">
                  <c:v>2011</c:v>
                </c:pt>
                <c:pt idx="1381">
                  <c:v>2011</c:v>
                </c:pt>
                <c:pt idx="1382">
                  <c:v>2011</c:v>
                </c:pt>
                <c:pt idx="1383">
                  <c:v>2011</c:v>
                </c:pt>
                <c:pt idx="1384">
                  <c:v>2011</c:v>
                </c:pt>
                <c:pt idx="1385">
                  <c:v>2011</c:v>
                </c:pt>
                <c:pt idx="1386">
                  <c:v>2011</c:v>
                </c:pt>
                <c:pt idx="1387">
                  <c:v>2011</c:v>
                </c:pt>
                <c:pt idx="1388">
                  <c:v>2011</c:v>
                </c:pt>
                <c:pt idx="1389">
                  <c:v>2011</c:v>
                </c:pt>
                <c:pt idx="1390">
                  <c:v>2011</c:v>
                </c:pt>
                <c:pt idx="1391">
                  <c:v>2011</c:v>
                </c:pt>
                <c:pt idx="1392">
                  <c:v>2011</c:v>
                </c:pt>
                <c:pt idx="1393">
                  <c:v>2011</c:v>
                </c:pt>
                <c:pt idx="1394">
                  <c:v>2011</c:v>
                </c:pt>
                <c:pt idx="1395">
                  <c:v>2011</c:v>
                </c:pt>
                <c:pt idx="1396">
                  <c:v>2011</c:v>
                </c:pt>
                <c:pt idx="1397">
                  <c:v>2011</c:v>
                </c:pt>
                <c:pt idx="1398">
                  <c:v>2011</c:v>
                </c:pt>
                <c:pt idx="1399">
                  <c:v>2011</c:v>
                </c:pt>
                <c:pt idx="1400">
                  <c:v>2011</c:v>
                </c:pt>
                <c:pt idx="1401">
                  <c:v>2011</c:v>
                </c:pt>
                <c:pt idx="1402">
                  <c:v>2011</c:v>
                </c:pt>
                <c:pt idx="1403">
                  <c:v>2011</c:v>
                </c:pt>
                <c:pt idx="1404">
                  <c:v>2011</c:v>
                </c:pt>
                <c:pt idx="1405">
                  <c:v>2011</c:v>
                </c:pt>
                <c:pt idx="1406">
                  <c:v>2012</c:v>
                </c:pt>
                <c:pt idx="1407">
                  <c:v>2012</c:v>
                </c:pt>
                <c:pt idx="1408">
                  <c:v>2012</c:v>
                </c:pt>
                <c:pt idx="1409">
                  <c:v>2012</c:v>
                </c:pt>
                <c:pt idx="1410">
                  <c:v>2012</c:v>
                </c:pt>
                <c:pt idx="1411">
                  <c:v>2012</c:v>
                </c:pt>
                <c:pt idx="1412">
                  <c:v>2012</c:v>
                </c:pt>
                <c:pt idx="1413">
                  <c:v>2012</c:v>
                </c:pt>
                <c:pt idx="1414">
                  <c:v>2012</c:v>
                </c:pt>
                <c:pt idx="1415">
                  <c:v>2012</c:v>
                </c:pt>
                <c:pt idx="1416">
                  <c:v>2012</c:v>
                </c:pt>
                <c:pt idx="1417">
                  <c:v>2012</c:v>
                </c:pt>
                <c:pt idx="1418">
                  <c:v>2012</c:v>
                </c:pt>
                <c:pt idx="1419">
                  <c:v>2012</c:v>
                </c:pt>
                <c:pt idx="1420">
                  <c:v>2012</c:v>
                </c:pt>
                <c:pt idx="1421">
                  <c:v>2012</c:v>
                </c:pt>
                <c:pt idx="1422">
                  <c:v>2012</c:v>
                </c:pt>
                <c:pt idx="1423">
                  <c:v>2012</c:v>
                </c:pt>
                <c:pt idx="1424">
                  <c:v>2012</c:v>
                </c:pt>
                <c:pt idx="1425">
                  <c:v>2012</c:v>
                </c:pt>
                <c:pt idx="1426">
                  <c:v>2012</c:v>
                </c:pt>
                <c:pt idx="1427">
                  <c:v>2012</c:v>
                </c:pt>
                <c:pt idx="1428">
                  <c:v>2012</c:v>
                </c:pt>
                <c:pt idx="1429">
                  <c:v>2012</c:v>
                </c:pt>
                <c:pt idx="1430">
                  <c:v>2012</c:v>
                </c:pt>
                <c:pt idx="1431">
                  <c:v>2012</c:v>
                </c:pt>
                <c:pt idx="1432">
                  <c:v>2012</c:v>
                </c:pt>
                <c:pt idx="1433">
                  <c:v>2012</c:v>
                </c:pt>
                <c:pt idx="1434">
                  <c:v>2012</c:v>
                </c:pt>
                <c:pt idx="1435">
                  <c:v>2012</c:v>
                </c:pt>
                <c:pt idx="1436">
                  <c:v>2012</c:v>
                </c:pt>
                <c:pt idx="1437">
                  <c:v>2012</c:v>
                </c:pt>
                <c:pt idx="1438">
                  <c:v>2012</c:v>
                </c:pt>
                <c:pt idx="1439">
                  <c:v>2012</c:v>
                </c:pt>
                <c:pt idx="1440">
                  <c:v>2012</c:v>
                </c:pt>
                <c:pt idx="1441">
                  <c:v>2012</c:v>
                </c:pt>
                <c:pt idx="1442">
                  <c:v>2012</c:v>
                </c:pt>
                <c:pt idx="1443">
                  <c:v>2012</c:v>
                </c:pt>
                <c:pt idx="1444">
                  <c:v>2012</c:v>
                </c:pt>
                <c:pt idx="1445">
                  <c:v>2012</c:v>
                </c:pt>
                <c:pt idx="1446">
                  <c:v>2012</c:v>
                </c:pt>
                <c:pt idx="1447">
                  <c:v>2012</c:v>
                </c:pt>
                <c:pt idx="1448">
                  <c:v>2012</c:v>
                </c:pt>
                <c:pt idx="1449">
                  <c:v>2012</c:v>
                </c:pt>
                <c:pt idx="1450">
                  <c:v>2012</c:v>
                </c:pt>
                <c:pt idx="1451">
                  <c:v>2012</c:v>
                </c:pt>
                <c:pt idx="1452">
                  <c:v>2012</c:v>
                </c:pt>
                <c:pt idx="1453">
                  <c:v>2012</c:v>
                </c:pt>
                <c:pt idx="1454">
                  <c:v>2012</c:v>
                </c:pt>
                <c:pt idx="1455">
                  <c:v>2012</c:v>
                </c:pt>
                <c:pt idx="1456">
                  <c:v>2012</c:v>
                </c:pt>
                <c:pt idx="1457">
                  <c:v>2012</c:v>
                </c:pt>
                <c:pt idx="1458">
                  <c:v>2012</c:v>
                </c:pt>
                <c:pt idx="1459">
                  <c:v>2012</c:v>
                </c:pt>
                <c:pt idx="1460">
                  <c:v>2012</c:v>
                </c:pt>
                <c:pt idx="1461">
                  <c:v>2012</c:v>
                </c:pt>
                <c:pt idx="1462">
                  <c:v>2012</c:v>
                </c:pt>
                <c:pt idx="1463">
                  <c:v>2012</c:v>
                </c:pt>
                <c:pt idx="1464">
                  <c:v>2012</c:v>
                </c:pt>
                <c:pt idx="1465">
                  <c:v>2012</c:v>
                </c:pt>
                <c:pt idx="1466">
                  <c:v>2012</c:v>
                </c:pt>
                <c:pt idx="1467">
                  <c:v>2012</c:v>
                </c:pt>
                <c:pt idx="1468">
                  <c:v>2012</c:v>
                </c:pt>
                <c:pt idx="1469">
                  <c:v>2012</c:v>
                </c:pt>
                <c:pt idx="1470">
                  <c:v>2012</c:v>
                </c:pt>
                <c:pt idx="1471">
                  <c:v>2012</c:v>
                </c:pt>
                <c:pt idx="1472">
                  <c:v>2012</c:v>
                </c:pt>
                <c:pt idx="1473">
                  <c:v>2012</c:v>
                </c:pt>
                <c:pt idx="1474">
                  <c:v>2012</c:v>
                </c:pt>
                <c:pt idx="1475">
                  <c:v>2012</c:v>
                </c:pt>
                <c:pt idx="1476">
                  <c:v>2012</c:v>
                </c:pt>
                <c:pt idx="1477">
                  <c:v>2012</c:v>
                </c:pt>
                <c:pt idx="1478">
                  <c:v>2012</c:v>
                </c:pt>
                <c:pt idx="1479">
                  <c:v>2012</c:v>
                </c:pt>
                <c:pt idx="1480">
                  <c:v>2012</c:v>
                </c:pt>
                <c:pt idx="1481">
                  <c:v>2012</c:v>
                </c:pt>
                <c:pt idx="1482">
                  <c:v>2012</c:v>
                </c:pt>
                <c:pt idx="1483">
                  <c:v>2012</c:v>
                </c:pt>
                <c:pt idx="1484">
                  <c:v>2012</c:v>
                </c:pt>
                <c:pt idx="1485">
                  <c:v>2012</c:v>
                </c:pt>
                <c:pt idx="1486">
                  <c:v>2012</c:v>
                </c:pt>
                <c:pt idx="1487">
                  <c:v>2012</c:v>
                </c:pt>
                <c:pt idx="1488">
                  <c:v>2012</c:v>
                </c:pt>
                <c:pt idx="1489">
                  <c:v>2012</c:v>
                </c:pt>
                <c:pt idx="1490">
                  <c:v>2012</c:v>
                </c:pt>
                <c:pt idx="1491">
                  <c:v>2012</c:v>
                </c:pt>
                <c:pt idx="1492">
                  <c:v>2012</c:v>
                </c:pt>
                <c:pt idx="1493">
                  <c:v>2012</c:v>
                </c:pt>
                <c:pt idx="1494">
                  <c:v>2012</c:v>
                </c:pt>
                <c:pt idx="1495">
                  <c:v>2012</c:v>
                </c:pt>
                <c:pt idx="1496">
                  <c:v>2012</c:v>
                </c:pt>
                <c:pt idx="1497">
                  <c:v>2012</c:v>
                </c:pt>
                <c:pt idx="1498">
                  <c:v>2012</c:v>
                </c:pt>
                <c:pt idx="1499">
                  <c:v>2012</c:v>
                </c:pt>
                <c:pt idx="1500">
                  <c:v>2012</c:v>
                </c:pt>
                <c:pt idx="1501">
                  <c:v>2012</c:v>
                </c:pt>
                <c:pt idx="1502">
                  <c:v>2012</c:v>
                </c:pt>
                <c:pt idx="1503">
                  <c:v>2012</c:v>
                </c:pt>
                <c:pt idx="1504">
                  <c:v>2012</c:v>
                </c:pt>
                <c:pt idx="1505">
                  <c:v>2012</c:v>
                </c:pt>
                <c:pt idx="1506">
                  <c:v>2012</c:v>
                </c:pt>
                <c:pt idx="1507">
                  <c:v>2012</c:v>
                </c:pt>
                <c:pt idx="1508">
                  <c:v>2012</c:v>
                </c:pt>
                <c:pt idx="1509">
                  <c:v>2012</c:v>
                </c:pt>
                <c:pt idx="1510">
                  <c:v>2012</c:v>
                </c:pt>
                <c:pt idx="1511">
                  <c:v>2012</c:v>
                </c:pt>
                <c:pt idx="1512">
                  <c:v>2012</c:v>
                </c:pt>
                <c:pt idx="1513">
                  <c:v>2012</c:v>
                </c:pt>
                <c:pt idx="1514">
                  <c:v>2012</c:v>
                </c:pt>
                <c:pt idx="1515">
                  <c:v>2012</c:v>
                </c:pt>
                <c:pt idx="1516">
                  <c:v>2012</c:v>
                </c:pt>
                <c:pt idx="1517">
                  <c:v>2012</c:v>
                </c:pt>
                <c:pt idx="1518">
                  <c:v>2012</c:v>
                </c:pt>
                <c:pt idx="1519">
                  <c:v>2012</c:v>
                </c:pt>
                <c:pt idx="1520">
                  <c:v>2012</c:v>
                </c:pt>
                <c:pt idx="1521">
                  <c:v>2012</c:v>
                </c:pt>
                <c:pt idx="1522">
                  <c:v>2012</c:v>
                </c:pt>
                <c:pt idx="1523">
                  <c:v>2012</c:v>
                </c:pt>
                <c:pt idx="1524">
                  <c:v>2012</c:v>
                </c:pt>
                <c:pt idx="1525">
                  <c:v>2012</c:v>
                </c:pt>
                <c:pt idx="1526">
                  <c:v>2012</c:v>
                </c:pt>
                <c:pt idx="1527">
                  <c:v>2012</c:v>
                </c:pt>
                <c:pt idx="1528">
                  <c:v>2012</c:v>
                </c:pt>
                <c:pt idx="1529">
                  <c:v>2012</c:v>
                </c:pt>
                <c:pt idx="1530">
                  <c:v>2012</c:v>
                </c:pt>
                <c:pt idx="1531">
                  <c:v>2012</c:v>
                </c:pt>
                <c:pt idx="1532">
                  <c:v>2012</c:v>
                </c:pt>
                <c:pt idx="1533">
                  <c:v>2012</c:v>
                </c:pt>
                <c:pt idx="1534">
                  <c:v>2012</c:v>
                </c:pt>
                <c:pt idx="1535">
                  <c:v>2012</c:v>
                </c:pt>
                <c:pt idx="1536">
                  <c:v>2012</c:v>
                </c:pt>
                <c:pt idx="1537">
                  <c:v>2012</c:v>
                </c:pt>
                <c:pt idx="1538">
                  <c:v>2012</c:v>
                </c:pt>
                <c:pt idx="1539">
                  <c:v>2012</c:v>
                </c:pt>
                <c:pt idx="1540">
                  <c:v>2012</c:v>
                </c:pt>
                <c:pt idx="1541">
                  <c:v>2012</c:v>
                </c:pt>
                <c:pt idx="1542">
                  <c:v>2012</c:v>
                </c:pt>
                <c:pt idx="1543">
                  <c:v>2012</c:v>
                </c:pt>
                <c:pt idx="1544">
                  <c:v>2012</c:v>
                </c:pt>
                <c:pt idx="1545">
                  <c:v>2012</c:v>
                </c:pt>
                <c:pt idx="1546">
                  <c:v>2012</c:v>
                </c:pt>
                <c:pt idx="1547">
                  <c:v>2012</c:v>
                </c:pt>
                <c:pt idx="1548">
                  <c:v>2012</c:v>
                </c:pt>
                <c:pt idx="1549">
                  <c:v>2012</c:v>
                </c:pt>
                <c:pt idx="1550">
                  <c:v>2012</c:v>
                </c:pt>
                <c:pt idx="1551">
                  <c:v>2012</c:v>
                </c:pt>
                <c:pt idx="1552">
                  <c:v>2012</c:v>
                </c:pt>
                <c:pt idx="1553">
                  <c:v>2012</c:v>
                </c:pt>
                <c:pt idx="1554">
                  <c:v>2012</c:v>
                </c:pt>
                <c:pt idx="1555">
                  <c:v>2012</c:v>
                </c:pt>
                <c:pt idx="1556">
                  <c:v>2012</c:v>
                </c:pt>
                <c:pt idx="1557">
                  <c:v>2012</c:v>
                </c:pt>
                <c:pt idx="1558">
                  <c:v>2012</c:v>
                </c:pt>
                <c:pt idx="1559">
                  <c:v>2012</c:v>
                </c:pt>
                <c:pt idx="1560">
                  <c:v>2012</c:v>
                </c:pt>
                <c:pt idx="1561">
                  <c:v>2012</c:v>
                </c:pt>
                <c:pt idx="1562">
                  <c:v>2012</c:v>
                </c:pt>
                <c:pt idx="1563">
                  <c:v>2012</c:v>
                </c:pt>
                <c:pt idx="1564">
                  <c:v>2012</c:v>
                </c:pt>
                <c:pt idx="1565">
                  <c:v>2012</c:v>
                </c:pt>
                <c:pt idx="1566">
                  <c:v>2012</c:v>
                </c:pt>
                <c:pt idx="1567">
                  <c:v>2012</c:v>
                </c:pt>
                <c:pt idx="1568">
                  <c:v>2012</c:v>
                </c:pt>
                <c:pt idx="1569">
                  <c:v>2012</c:v>
                </c:pt>
                <c:pt idx="1570">
                  <c:v>2012</c:v>
                </c:pt>
                <c:pt idx="1571">
                  <c:v>2012</c:v>
                </c:pt>
                <c:pt idx="1572">
                  <c:v>2012</c:v>
                </c:pt>
                <c:pt idx="1573">
                  <c:v>2012</c:v>
                </c:pt>
                <c:pt idx="1574">
                  <c:v>2012</c:v>
                </c:pt>
                <c:pt idx="1575">
                  <c:v>2012</c:v>
                </c:pt>
                <c:pt idx="1576">
                  <c:v>2012</c:v>
                </c:pt>
                <c:pt idx="1577">
                  <c:v>2012</c:v>
                </c:pt>
                <c:pt idx="1578">
                  <c:v>2012</c:v>
                </c:pt>
                <c:pt idx="1579">
                  <c:v>2012</c:v>
                </c:pt>
                <c:pt idx="1580">
                  <c:v>2012</c:v>
                </c:pt>
                <c:pt idx="1581">
                  <c:v>2012</c:v>
                </c:pt>
                <c:pt idx="1582">
                  <c:v>2012</c:v>
                </c:pt>
                <c:pt idx="1583">
                  <c:v>2012</c:v>
                </c:pt>
                <c:pt idx="1584">
                  <c:v>2012</c:v>
                </c:pt>
                <c:pt idx="1585">
                  <c:v>2012</c:v>
                </c:pt>
                <c:pt idx="1586">
                  <c:v>2012</c:v>
                </c:pt>
                <c:pt idx="1587">
                  <c:v>2012</c:v>
                </c:pt>
                <c:pt idx="1588">
                  <c:v>2012</c:v>
                </c:pt>
                <c:pt idx="1589">
                  <c:v>2012</c:v>
                </c:pt>
                <c:pt idx="1590">
                  <c:v>2012</c:v>
                </c:pt>
                <c:pt idx="1591">
                  <c:v>2012</c:v>
                </c:pt>
                <c:pt idx="1592">
                  <c:v>2012</c:v>
                </c:pt>
                <c:pt idx="1593">
                  <c:v>2012</c:v>
                </c:pt>
                <c:pt idx="1594">
                  <c:v>2012</c:v>
                </c:pt>
                <c:pt idx="1595">
                  <c:v>2012</c:v>
                </c:pt>
                <c:pt idx="1596">
                  <c:v>2012</c:v>
                </c:pt>
                <c:pt idx="1597">
                  <c:v>2012</c:v>
                </c:pt>
                <c:pt idx="1598">
                  <c:v>2012</c:v>
                </c:pt>
                <c:pt idx="1599">
                  <c:v>2012</c:v>
                </c:pt>
                <c:pt idx="1600">
                  <c:v>2012</c:v>
                </c:pt>
                <c:pt idx="1601">
                  <c:v>2012</c:v>
                </c:pt>
                <c:pt idx="1602">
                  <c:v>2012</c:v>
                </c:pt>
                <c:pt idx="1603">
                  <c:v>2012</c:v>
                </c:pt>
                <c:pt idx="1604">
                  <c:v>2012</c:v>
                </c:pt>
                <c:pt idx="1605">
                  <c:v>2012</c:v>
                </c:pt>
                <c:pt idx="1606">
                  <c:v>2012</c:v>
                </c:pt>
                <c:pt idx="1607">
                  <c:v>2012</c:v>
                </c:pt>
                <c:pt idx="1608">
                  <c:v>2012</c:v>
                </c:pt>
                <c:pt idx="1609">
                  <c:v>2012</c:v>
                </c:pt>
                <c:pt idx="1610">
                  <c:v>2012</c:v>
                </c:pt>
                <c:pt idx="1611">
                  <c:v>2012</c:v>
                </c:pt>
                <c:pt idx="1612">
                  <c:v>2012</c:v>
                </c:pt>
                <c:pt idx="1613">
                  <c:v>2012</c:v>
                </c:pt>
                <c:pt idx="1614">
                  <c:v>2012</c:v>
                </c:pt>
                <c:pt idx="1615">
                  <c:v>2012</c:v>
                </c:pt>
                <c:pt idx="1616">
                  <c:v>2012</c:v>
                </c:pt>
                <c:pt idx="1617">
                  <c:v>2012</c:v>
                </c:pt>
                <c:pt idx="1618">
                  <c:v>2012</c:v>
                </c:pt>
                <c:pt idx="1619">
                  <c:v>2012</c:v>
                </c:pt>
                <c:pt idx="1620">
                  <c:v>2012</c:v>
                </c:pt>
                <c:pt idx="1621">
                  <c:v>2012</c:v>
                </c:pt>
                <c:pt idx="1622">
                  <c:v>2012</c:v>
                </c:pt>
                <c:pt idx="1623">
                  <c:v>2012</c:v>
                </c:pt>
                <c:pt idx="1624">
                  <c:v>2012</c:v>
                </c:pt>
                <c:pt idx="1625">
                  <c:v>2012</c:v>
                </c:pt>
                <c:pt idx="1626">
                  <c:v>2012</c:v>
                </c:pt>
                <c:pt idx="1627">
                  <c:v>2012</c:v>
                </c:pt>
                <c:pt idx="1628">
                  <c:v>2012</c:v>
                </c:pt>
                <c:pt idx="1629">
                  <c:v>2012</c:v>
                </c:pt>
                <c:pt idx="1630">
                  <c:v>2012</c:v>
                </c:pt>
                <c:pt idx="1631">
                  <c:v>2012</c:v>
                </c:pt>
                <c:pt idx="1632">
                  <c:v>2012</c:v>
                </c:pt>
                <c:pt idx="1633">
                  <c:v>2012</c:v>
                </c:pt>
                <c:pt idx="1634">
                  <c:v>2012</c:v>
                </c:pt>
                <c:pt idx="1635">
                  <c:v>2012</c:v>
                </c:pt>
                <c:pt idx="1636">
                  <c:v>2012</c:v>
                </c:pt>
                <c:pt idx="1637">
                  <c:v>2012</c:v>
                </c:pt>
                <c:pt idx="1638">
                  <c:v>2012</c:v>
                </c:pt>
                <c:pt idx="1639">
                  <c:v>2012</c:v>
                </c:pt>
                <c:pt idx="1640">
                  <c:v>2012</c:v>
                </c:pt>
                <c:pt idx="1641">
                  <c:v>2012</c:v>
                </c:pt>
                <c:pt idx="1642">
                  <c:v>2012</c:v>
                </c:pt>
                <c:pt idx="1643">
                  <c:v>2012</c:v>
                </c:pt>
                <c:pt idx="1644">
                  <c:v>2012</c:v>
                </c:pt>
                <c:pt idx="1645">
                  <c:v>2012</c:v>
                </c:pt>
                <c:pt idx="1646">
                  <c:v>2012</c:v>
                </c:pt>
                <c:pt idx="1647">
                  <c:v>2012</c:v>
                </c:pt>
                <c:pt idx="1648">
                  <c:v>2012</c:v>
                </c:pt>
                <c:pt idx="1649">
                  <c:v>2012</c:v>
                </c:pt>
                <c:pt idx="1650">
                  <c:v>2012</c:v>
                </c:pt>
                <c:pt idx="1651">
                  <c:v>2012</c:v>
                </c:pt>
                <c:pt idx="1652">
                  <c:v>2012</c:v>
                </c:pt>
                <c:pt idx="1653">
                  <c:v>2012</c:v>
                </c:pt>
                <c:pt idx="1654">
                  <c:v>2012</c:v>
                </c:pt>
                <c:pt idx="1655">
                  <c:v>2012</c:v>
                </c:pt>
                <c:pt idx="1656">
                  <c:v>2012</c:v>
                </c:pt>
                <c:pt idx="1657">
                  <c:v>2012</c:v>
                </c:pt>
                <c:pt idx="1658">
                  <c:v>2012</c:v>
                </c:pt>
                <c:pt idx="1659">
                  <c:v>2012</c:v>
                </c:pt>
                <c:pt idx="1660">
                  <c:v>2012</c:v>
                </c:pt>
                <c:pt idx="1661">
                  <c:v>2012</c:v>
                </c:pt>
                <c:pt idx="1662">
                  <c:v>2012</c:v>
                </c:pt>
                <c:pt idx="1663">
                  <c:v>2012</c:v>
                </c:pt>
                <c:pt idx="1664">
                  <c:v>2012</c:v>
                </c:pt>
                <c:pt idx="1665">
                  <c:v>2012</c:v>
                </c:pt>
                <c:pt idx="1666">
                  <c:v>2012</c:v>
                </c:pt>
                <c:pt idx="1667">
                  <c:v>2012</c:v>
                </c:pt>
                <c:pt idx="1668">
                  <c:v>2012</c:v>
                </c:pt>
                <c:pt idx="1669">
                  <c:v>2012</c:v>
                </c:pt>
                <c:pt idx="1670">
                  <c:v>2012</c:v>
                </c:pt>
                <c:pt idx="1671">
                  <c:v>2012</c:v>
                </c:pt>
                <c:pt idx="1672">
                  <c:v>2012</c:v>
                </c:pt>
                <c:pt idx="1673">
                  <c:v>2012</c:v>
                </c:pt>
                <c:pt idx="1674">
                  <c:v>2012</c:v>
                </c:pt>
                <c:pt idx="1675">
                  <c:v>2012</c:v>
                </c:pt>
                <c:pt idx="1676">
                  <c:v>2012</c:v>
                </c:pt>
                <c:pt idx="1677">
                  <c:v>2012</c:v>
                </c:pt>
                <c:pt idx="1678">
                  <c:v>2012</c:v>
                </c:pt>
                <c:pt idx="1679">
                  <c:v>2012</c:v>
                </c:pt>
                <c:pt idx="1680">
                  <c:v>2012</c:v>
                </c:pt>
                <c:pt idx="1681">
                  <c:v>2012</c:v>
                </c:pt>
                <c:pt idx="1682">
                  <c:v>2012</c:v>
                </c:pt>
                <c:pt idx="1683">
                  <c:v>2012</c:v>
                </c:pt>
                <c:pt idx="1684">
                  <c:v>2012</c:v>
                </c:pt>
                <c:pt idx="1685">
                  <c:v>2012</c:v>
                </c:pt>
                <c:pt idx="1686">
                  <c:v>2012</c:v>
                </c:pt>
                <c:pt idx="1687">
                  <c:v>2012</c:v>
                </c:pt>
                <c:pt idx="1688">
                  <c:v>2012</c:v>
                </c:pt>
                <c:pt idx="1689">
                  <c:v>2012</c:v>
                </c:pt>
                <c:pt idx="1690">
                  <c:v>2012</c:v>
                </c:pt>
                <c:pt idx="1691">
                  <c:v>2012</c:v>
                </c:pt>
                <c:pt idx="1692">
                  <c:v>2012</c:v>
                </c:pt>
                <c:pt idx="1693">
                  <c:v>2012</c:v>
                </c:pt>
                <c:pt idx="1694">
                  <c:v>2012</c:v>
                </c:pt>
                <c:pt idx="1695">
                  <c:v>2012</c:v>
                </c:pt>
                <c:pt idx="1696">
                  <c:v>2012</c:v>
                </c:pt>
                <c:pt idx="1697">
                  <c:v>2012</c:v>
                </c:pt>
                <c:pt idx="1698">
                  <c:v>2012</c:v>
                </c:pt>
                <c:pt idx="1699">
                  <c:v>2012</c:v>
                </c:pt>
                <c:pt idx="1700">
                  <c:v>2012</c:v>
                </c:pt>
                <c:pt idx="1701">
                  <c:v>2012</c:v>
                </c:pt>
                <c:pt idx="1702">
                  <c:v>2012</c:v>
                </c:pt>
                <c:pt idx="1703">
                  <c:v>2012</c:v>
                </c:pt>
                <c:pt idx="1704">
                  <c:v>2012</c:v>
                </c:pt>
                <c:pt idx="1705">
                  <c:v>2012</c:v>
                </c:pt>
                <c:pt idx="1706">
                  <c:v>2012</c:v>
                </c:pt>
                <c:pt idx="1707">
                  <c:v>2012</c:v>
                </c:pt>
                <c:pt idx="1708">
                  <c:v>2012</c:v>
                </c:pt>
                <c:pt idx="1709">
                  <c:v>2012</c:v>
                </c:pt>
                <c:pt idx="1710">
                  <c:v>2012</c:v>
                </c:pt>
                <c:pt idx="1711">
                  <c:v>2012</c:v>
                </c:pt>
                <c:pt idx="1712">
                  <c:v>2012</c:v>
                </c:pt>
                <c:pt idx="1713">
                  <c:v>2012</c:v>
                </c:pt>
                <c:pt idx="1714">
                  <c:v>2012</c:v>
                </c:pt>
                <c:pt idx="1715">
                  <c:v>2012</c:v>
                </c:pt>
                <c:pt idx="1716">
                  <c:v>2012</c:v>
                </c:pt>
                <c:pt idx="1717">
                  <c:v>2012</c:v>
                </c:pt>
                <c:pt idx="1718">
                  <c:v>2012</c:v>
                </c:pt>
                <c:pt idx="1719">
                  <c:v>2012</c:v>
                </c:pt>
                <c:pt idx="1720">
                  <c:v>2012</c:v>
                </c:pt>
                <c:pt idx="1721">
                  <c:v>2012</c:v>
                </c:pt>
                <c:pt idx="1722">
                  <c:v>2012</c:v>
                </c:pt>
                <c:pt idx="1723">
                  <c:v>2012</c:v>
                </c:pt>
                <c:pt idx="1724">
                  <c:v>2012</c:v>
                </c:pt>
                <c:pt idx="1725">
                  <c:v>2012</c:v>
                </c:pt>
                <c:pt idx="1726">
                  <c:v>2012</c:v>
                </c:pt>
                <c:pt idx="1727">
                  <c:v>2012</c:v>
                </c:pt>
                <c:pt idx="1728">
                  <c:v>2012</c:v>
                </c:pt>
                <c:pt idx="1729">
                  <c:v>2012</c:v>
                </c:pt>
                <c:pt idx="1730">
                  <c:v>2012</c:v>
                </c:pt>
                <c:pt idx="1731">
                  <c:v>2012</c:v>
                </c:pt>
                <c:pt idx="1732">
                  <c:v>2012</c:v>
                </c:pt>
                <c:pt idx="1733">
                  <c:v>2012</c:v>
                </c:pt>
                <c:pt idx="1734">
                  <c:v>2012</c:v>
                </c:pt>
                <c:pt idx="1735">
                  <c:v>2012</c:v>
                </c:pt>
                <c:pt idx="1736">
                  <c:v>2012</c:v>
                </c:pt>
                <c:pt idx="1737">
                  <c:v>2012</c:v>
                </c:pt>
                <c:pt idx="1738">
                  <c:v>2012</c:v>
                </c:pt>
                <c:pt idx="1739">
                  <c:v>2012</c:v>
                </c:pt>
                <c:pt idx="1740">
                  <c:v>2012</c:v>
                </c:pt>
                <c:pt idx="1741">
                  <c:v>2012</c:v>
                </c:pt>
                <c:pt idx="1742">
                  <c:v>2012</c:v>
                </c:pt>
                <c:pt idx="1743">
                  <c:v>2012</c:v>
                </c:pt>
                <c:pt idx="1744">
                  <c:v>2012</c:v>
                </c:pt>
                <c:pt idx="1745">
                  <c:v>2012</c:v>
                </c:pt>
                <c:pt idx="1746">
                  <c:v>2012</c:v>
                </c:pt>
                <c:pt idx="1747">
                  <c:v>2012</c:v>
                </c:pt>
                <c:pt idx="1748">
                  <c:v>2012</c:v>
                </c:pt>
                <c:pt idx="1749">
                  <c:v>2012</c:v>
                </c:pt>
                <c:pt idx="1750">
                  <c:v>2012</c:v>
                </c:pt>
                <c:pt idx="1751">
                  <c:v>2012</c:v>
                </c:pt>
                <c:pt idx="1752">
                  <c:v>2012</c:v>
                </c:pt>
                <c:pt idx="1753">
                  <c:v>2012</c:v>
                </c:pt>
                <c:pt idx="1754">
                  <c:v>2012</c:v>
                </c:pt>
                <c:pt idx="1755">
                  <c:v>2012</c:v>
                </c:pt>
                <c:pt idx="1756">
                  <c:v>2012</c:v>
                </c:pt>
                <c:pt idx="1757">
                  <c:v>2012</c:v>
                </c:pt>
                <c:pt idx="1758">
                  <c:v>2012</c:v>
                </c:pt>
                <c:pt idx="1759">
                  <c:v>2012</c:v>
                </c:pt>
                <c:pt idx="1760">
                  <c:v>2012</c:v>
                </c:pt>
                <c:pt idx="1761">
                  <c:v>2012</c:v>
                </c:pt>
                <c:pt idx="1762">
                  <c:v>2012</c:v>
                </c:pt>
                <c:pt idx="1763">
                  <c:v>2012</c:v>
                </c:pt>
                <c:pt idx="1764">
                  <c:v>2012</c:v>
                </c:pt>
                <c:pt idx="1765">
                  <c:v>2012</c:v>
                </c:pt>
                <c:pt idx="1766">
                  <c:v>2012</c:v>
                </c:pt>
                <c:pt idx="1767">
                  <c:v>2012</c:v>
                </c:pt>
                <c:pt idx="1768">
                  <c:v>2012</c:v>
                </c:pt>
                <c:pt idx="1769">
                  <c:v>2012</c:v>
                </c:pt>
                <c:pt idx="1770">
                  <c:v>2012</c:v>
                </c:pt>
                <c:pt idx="1771">
                  <c:v>2012</c:v>
                </c:pt>
                <c:pt idx="1772">
                  <c:v>2013</c:v>
                </c:pt>
                <c:pt idx="1773">
                  <c:v>2013</c:v>
                </c:pt>
                <c:pt idx="1774">
                  <c:v>2013</c:v>
                </c:pt>
                <c:pt idx="1775">
                  <c:v>2013</c:v>
                </c:pt>
                <c:pt idx="1776">
                  <c:v>2013</c:v>
                </c:pt>
                <c:pt idx="1777">
                  <c:v>2013</c:v>
                </c:pt>
                <c:pt idx="1778">
                  <c:v>2013</c:v>
                </c:pt>
                <c:pt idx="1779">
                  <c:v>2013</c:v>
                </c:pt>
                <c:pt idx="1780">
                  <c:v>2013</c:v>
                </c:pt>
                <c:pt idx="1781">
                  <c:v>2013</c:v>
                </c:pt>
                <c:pt idx="1782">
                  <c:v>2013</c:v>
                </c:pt>
                <c:pt idx="1783">
                  <c:v>2013</c:v>
                </c:pt>
                <c:pt idx="1784">
                  <c:v>2013</c:v>
                </c:pt>
                <c:pt idx="1785">
                  <c:v>2013</c:v>
                </c:pt>
                <c:pt idx="1786">
                  <c:v>2013</c:v>
                </c:pt>
                <c:pt idx="1787">
                  <c:v>2013</c:v>
                </c:pt>
                <c:pt idx="1788">
                  <c:v>2013</c:v>
                </c:pt>
                <c:pt idx="1789">
                  <c:v>2013</c:v>
                </c:pt>
                <c:pt idx="1790">
                  <c:v>2013</c:v>
                </c:pt>
                <c:pt idx="1791">
                  <c:v>2013</c:v>
                </c:pt>
                <c:pt idx="1792">
                  <c:v>2013</c:v>
                </c:pt>
                <c:pt idx="1793">
                  <c:v>2013</c:v>
                </c:pt>
                <c:pt idx="1794">
                  <c:v>2013</c:v>
                </c:pt>
                <c:pt idx="1795">
                  <c:v>2013</c:v>
                </c:pt>
                <c:pt idx="1796">
                  <c:v>2013</c:v>
                </c:pt>
                <c:pt idx="1797">
                  <c:v>2013</c:v>
                </c:pt>
                <c:pt idx="1798">
                  <c:v>2013</c:v>
                </c:pt>
                <c:pt idx="1799">
                  <c:v>2013</c:v>
                </c:pt>
                <c:pt idx="1800">
                  <c:v>2013</c:v>
                </c:pt>
                <c:pt idx="1801">
                  <c:v>2013</c:v>
                </c:pt>
                <c:pt idx="1802">
                  <c:v>2013</c:v>
                </c:pt>
                <c:pt idx="1803">
                  <c:v>2013</c:v>
                </c:pt>
                <c:pt idx="1804">
                  <c:v>2013</c:v>
                </c:pt>
                <c:pt idx="1805">
                  <c:v>2013</c:v>
                </c:pt>
                <c:pt idx="1806">
                  <c:v>2013</c:v>
                </c:pt>
                <c:pt idx="1807">
                  <c:v>2013</c:v>
                </c:pt>
                <c:pt idx="1808">
                  <c:v>2013</c:v>
                </c:pt>
                <c:pt idx="1809">
                  <c:v>2013</c:v>
                </c:pt>
                <c:pt idx="1810">
                  <c:v>2013</c:v>
                </c:pt>
                <c:pt idx="1811">
                  <c:v>2013</c:v>
                </c:pt>
                <c:pt idx="1812">
                  <c:v>2013</c:v>
                </c:pt>
                <c:pt idx="1813">
                  <c:v>2013</c:v>
                </c:pt>
                <c:pt idx="1814">
                  <c:v>2013</c:v>
                </c:pt>
                <c:pt idx="1815">
                  <c:v>2013</c:v>
                </c:pt>
                <c:pt idx="1816">
                  <c:v>2013</c:v>
                </c:pt>
                <c:pt idx="1817">
                  <c:v>2013</c:v>
                </c:pt>
                <c:pt idx="1818">
                  <c:v>2013</c:v>
                </c:pt>
                <c:pt idx="1819">
                  <c:v>2013</c:v>
                </c:pt>
                <c:pt idx="1820">
                  <c:v>2013</c:v>
                </c:pt>
                <c:pt idx="1821">
                  <c:v>2013</c:v>
                </c:pt>
                <c:pt idx="1822">
                  <c:v>2013</c:v>
                </c:pt>
                <c:pt idx="1823">
                  <c:v>2013</c:v>
                </c:pt>
                <c:pt idx="1824">
                  <c:v>2013</c:v>
                </c:pt>
                <c:pt idx="1825">
                  <c:v>2013</c:v>
                </c:pt>
                <c:pt idx="1826">
                  <c:v>2013</c:v>
                </c:pt>
                <c:pt idx="1827">
                  <c:v>2013</c:v>
                </c:pt>
                <c:pt idx="1828">
                  <c:v>2013</c:v>
                </c:pt>
                <c:pt idx="1829">
                  <c:v>2013</c:v>
                </c:pt>
                <c:pt idx="1830">
                  <c:v>2013</c:v>
                </c:pt>
                <c:pt idx="1831">
                  <c:v>2013</c:v>
                </c:pt>
                <c:pt idx="1832">
                  <c:v>2013</c:v>
                </c:pt>
                <c:pt idx="1833">
                  <c:v>2013</c:v>
                </c:pt>
                <c:pt idx="1834">
                  <c:v>2013</c:v>
                </c:pt>
                <c:pt idx="1835">
                  <c:v>2013</c:v>
                </c:pt>
                <c:pt idx="1836">
                  <c:v>2013</c:v>
                </c:pt>
                <c:pt idx="1837">
                  <c:v>2013</c:v>
                </c:pt>
                <c:pt idx="1838">
                  <c:v>2013</c:v>
                </c:pt>
                <c:pt idx="1839">
                  <c:v>2013</c:v>
                </c:pt>
                <c:pt idx="1840">
                  <c:v>2013</c:v>
                </c:pt>
                <c:pt idx="1841">
                  <c:v>2013</c:v>
                </c:pt>
                <c:pt idx="1842">
                  <c:v>2013</c:v>
                </c:pt>
                <c:pt idx="1843">
                  <c:v>2013</c:v>
                </c:pt>
                <c:pt idx="1844">
                  <c:v>2013</c:v>
                </c:pt>
                <c:pt idx="1845">
                  <c:v>2013</c:v>
                </c:pt>
                <c:pt idx="1846">
                  <c:v>2013</c:v>
                </c:pt>
                <c:pt idx="1847">
                  <c:v>2013</c:v>
                </c:pt>
                <c:pt idx="1848">
                  <c:v>2013</c:v>
                </c:pt>
                <c:pt idx="1849">
                  <c:v>2013</c:v>
                </c:pt>
                <c:pt idx="1850">
                  <c:v>2013</c:v>
                </c:pt>
                <c:pt idx="1851">
                  <c:v>2013</c:v>
                </c:pt>
                <c:pt idx="1852">
                  <c:v>2013</c:v>
                </c:pt>
                <c:pt idx="1853">
                  <c:v>2013</c:v>
                </c:pt>
                <c:pt idx="1854">
                  <c:v>2013</c:v>
                </c:pt>
                <c:pt idx="1855">
                  <c:v>2013</c:v>
                </c:pt>
                <c:pt idx="1856">
                  <c:v>2013</c:v>
                </c:pt>
                <c:pt idx="1857">
                  <c:v>2013</c:v>
                </c:pt>
                <c:pt idx="1858">
                  <c:v>2013</c:v>
                </c:pt>
                <c:pt idx="1859">
                  <c:v>2013</c:v>
                </c:pt>
                <c:pt idx="1860">
                  <c:v>2013</c:v>
                </c:pt>
                <c:pt idx="1861">
                  <c:v>2013</c:v>
                </c:pt>
                <c:pt idx="1862">
                  <c:v>2013</c:v>
                </c:pt>
                <c:pt idx="1863">
                  <c:v>2013</c:v>
                </c:pt>
                <c:pt idx="1864">
                  <c:v>2013</c:v>
                </c:pt>
                <c:pt idx="1865">
                  <c:v>2013</c:v>
                </c:pt>
                <c:pt idx="1866">
                  <c:v>2013</c:v>
                </c:pt>
                <c:pt idx="1867">
                  <c:v>2013</c:v>
                </c:pt>
                <c:pt idx="1868">
                  <c:v>2013</c:v>
                </c:pt>
                <c:pt idx="1869">
                  <c:v>2013</c:v>
                </c:pt>
                <c:pt idx="1870">
                  <c:v>2013</c:v>
                </c:pt>
                <c:pt idx="1871">
                  <c:v>2013</c:v>
                </c:pt>
                <c:pt idx="1872">
                  <c:v>2013</c:v>
                </c:pt>
                <c:pt idx="1873">
                  <c:v>2013</c:v>
                </c:pt>
                <c:pt idx="1874">
                  <c:v>2013</c:v>
                </c:pt>
                <c:pt idx="1875">
                  <c:v>2013</c:v>
                </c:pt>
                <c:pt idx="1876">
                  <c:v>2013</c:v>
                </c:pt>
                <c:pt idx="1877">
                  <c:v>2013</c:v>
                </c:pt>
                <c:pt idx="1878">
                  <c:v>2013</c:v>
                </c:pt>
                <c:pt idx="1879">
                  <c:v>2013</c:v>
                </c:pt>
                <c:pt idx="1880">
                  <c:v>2013</c:v>
                </c:pt>
                <c:pt idx="1881">
                  <c:v>2013</c:v>
                </c:pt>
                <c:pt idx="1882">
                  <c:v>2013</c:v>
                </c:pt>
                <c:pt idx="1883">
                  <c:v>2013</c:v>
                </c:pt>
                <c:pt idx="1884">
                  <c:v>2013</c:v>
                </c:pt>
                <c:pt idx="1885">
                  <c:v>2013</c:v>
                </c:pt>
                <c:pt idx="1886">
                  <c:v>2013</c:v>
                </c:pt>
                <c:pt idx="1887">
                  <c:v>2013</c:v>
                </c:pt>
                <c:pt idx="1888">
                  <c:v>2013</c:v>
                </c:pt>
                <c:pt idx="1889">
                  <c:v>2013</c:v>
                </c:pt>
                <c:pt idx="1890">
                  <c:v>2013</c:v>
                </c:pt>
                <c:pt idx="1891">
                  <c:v>2013</c:v>
                </c:pt>
                <c:pt idx="1892">
                  <c:v>2013</c:v>
                </c:pt>
                <c:pt idx="1893">
                  <c:v>2013</c:v>
                </c:pt>
                <c:pt idx="1894">
                  <c:v>2013</c:v>
                </c:pt>
                <c:pt idx="1895">
                  <c:v>2013</c:v>
                </c:pt>
                <c:pt idx="1896">
                  <c:v>2013</c:v>
                </c:pt>
                <c:pt idx="1897">
                  <c:v>2013</c:v>
                </c:pt>
                <c:pt idx="1898">
                  <c:v>2013</c:v>
                </c:pt>
                <c:pt idx="1899">
                  <c:v>2013</c:v>
                </c:pt>
                <c:pt idx="1900">
                  <c:v>2013</c:v>
                </c:pt>
                <c:pt idx="1901">
                  <c:v>2013</c:v>
                </c:pt>
                <c:pt idx="1902">
                  <c:v>2013</c:v>
                </c:pt>
                <c:pt idx="1903">
                  <c:v>2013</c:v>
                </c:pt>
                <c:pt idx="1904">
                  <c:v>2013</c:v>
                </c:pt>
                <c:pt idx="1905">
                  <c:v>2013</c:v>
                </c:pt>
                <c:pt idx="1906">
                  <c:v>2013</c:v>
                </c:pt>
                <c:pt idx="1907">
                  <c:v>2013</c:v>
                </c:pt>
                <c:pt idx="1908">
                  <c:v>2013</c:v>
                </c:pt>
                <c:pt idx="1909">
                  <c:v>2013</c:v>
                </c:pt>
                <c:pt idx="1910">
                  <c:v>2013</c:v>
                </c:pt>
                <c:pt idx="1911">
                  <c:v>2013</c:v>
                </c:pt>
                <c:pt idx="1912">
                  <c:v>2013</c:v>
                </c:pt>
                <c:pt idx="1913">
                  <c:v>2013</c:v>
                </c:pt>
                <c:pt idx="1914">
                  <c:v>2013</c:v>
                </c:pt>
                <c:pt idx="1915">
                  <c:v>2013</c:v>
                </c:pt>
                <c:pt idx="1916">
                  <c:v>2013</c:v>
                </c:pt>
                <c:pt idx="1917">
                  <c:v>2013</c:v>
                </c:pt>
                <c:pt idx="1918">
                  <c:v>2013</c:v>
                </c:pt>
                <c:pt idx="1919">
                  <c:v>2013</c:v>
                </c:pt>
                <c:pt idx="1920">
                  <c:v>2013</c:v>
                </c:pt>
                <c:pt idx="1921">
                  <c:v>2013</c:v>
                </c:pt>
                <c:pt idx="1922">
                  <c:v>2013</c:v>
                </c:pt>
                <c:pt idx="1923">
                  <c:v>2013</c:v>
                </c:pt>
                <c:pt idx="1924">
                  <c:v>2013</c:v>
                </c:pt>
                <c:pt idx="1925">
                  <c:v>2013</c:v>
                </c:pt>
                <c:pt idx="1926">
                  <c:v>2013</c:v>
                </c:pt>
                <c:pt idx="1927">
                  <c:v>2013</c:v>
                </c:pt>
                <c:pt idx="1928">
                  <c:v>2013</c:v>
                </c:pt>
                <c:pt idx="1929">
                  <c:v>2013</c:v>
                </c:pt>
                <c:pt idx="1930">
                  <c:v>2013</c:v>
                </c:pt>
                <c:pt idx="1931">
                  <c:v>2013</c:v>
                </c:pt>
                <c:pt idx="1932">
                  <c:v>2013</c:v>
                </c:pt>
                <c:pt idx="1933">
                  <c:v>2013</c:v>
                </c:pt>
                <c:pt idx="1934">
                  <c:v>2013</c:v>
                </c:pt>
                <c:pt idx="1935">
                  <c:v>2013</c:v>
                </c:pt>
                <c:pt idx="1936">
                  <c:v>2013</c:v>
                </c:pt>
                <c:pt idx="1937">
                  <c:v>2013</c:v>
                </c:pt>
                <c:pt idx="1938">
                  <c:v>2013</c:v>
                </c:pt>
                <c:pt idx="1939">
                  <c:v>2013</c:v>
                </c:pt>
                <c:pt idx="1940">
                  <c:v>2013</c:v>
                </c:pt>
                <c:pt idx="1941">
                  <c:v>2013</c:v>
                </c:pt>
                <c:pt idx="1942">
                  <c:v>2013</c:v>
                </c:pt>
                <c:pt idx="1943">
                  <c:v>2013</c:v>
                </c:pt>
                <c:pt idx="1944">
                  <c:v>2013</c:v>
                </c:pt>
                <c:pt idx="1945">
                  <c:v>2013</c:v>
                </c:pt>
                <c:pt idx="1946">
                  <c:v>2013</c:v>
                </c:pt>
                <c:pt idx="1947">
                  <c:v>2013</c:v>
                </c:pt>
                <c:pt idx="1948">
                  <c:v>2013</c:v>
                </c:pt>
                <c:pt idx="1949">
                  <c:v>2013</c:v>
                </c:pt>
                <c:pt idx="1950">
                  <c:v>2013</c:v>
                </c:pt>
                <c:pt idx="1951">
                  <c:v>2013</c:v>
                </c:pt>
                <c:pt idx="1952">
                  <c:v>2013</c:v>
                </c:pt>
                <c:pt idx="1953">
                  <c:v>2013</c:v>
                </c:pt>
                <c:pt idx="1954">
                  <c:v>2013</c:v>
                </c:pt>
                <c:pt idx="1955">
                  <c:v>2013</c:v>
                </c:pt>
                <c:pt idx="1956">
                  <c:v>2013</c:v>
                </c:pt>
                <c:pt idx="1957">
                  <c:v>2013</c:v>
                </c:pt>
                <c:pt idx="1958">
                  <c:v>2013</c:v>
                </c:pt>
                <c:pt idx="1959">
                  <c:v>2013</c:v>
                </c:pt>
                <c:pt idx="1960">
                  <c:v>2013</c:v>
                </c:pt>
                <c:pt idx="1961">
                  <c:v>2013</c:v>
                </c:pt>
                <c:pt idx="1962">
                  <c:v>2013</c:v>
                </c:pt>
                <c:pt idx="1963">
                  <c:v>2013</c:v>
                </c:pt>
                <c:pt idx="1964">
                  <c:v>2013</c:v>
                </c:pt>
                <c:pt idx="1965">
                  <c:v>2013</c:v>
                </c:pt>
                <c:pt idx="1966">
                  <c:v>2013</c:v>
                </c:pt>
                <c:pt idx="1967">
                  <c:v>2013</c:v>
                </c:pt>
                <c:pt idx="1968">
                  <c:v>2013</c:v>
                </c:pt>
                <c:pt idx="1969">
                  <c:v>2013</c:v>
                </c:pt>
                <c:pt idx="1970">
                  <c:v>2013</c:v>
                </c:pt>
                <c:pt idx="1971">
                  <c:v>2013</c:v>
                </c:pt>
                <c:pt idx="1972">
                  <c:v>2013</c:v>
                </c:pt>
                <c:pt idx="1973">
                  <c:v>2013</c:v>
                </c:pt>
                <c:pt idx="1974">
                  <c:v>2013</c:v>
                </c:pt>
                <c:pt idx="1975">
                  <c:v>2013</c:v>
                </c:pt>
                <c:pt idx="1976">
                  <c:v>2013</c:v>
                </c:pt>
                <c:pt idx="1977">
                  <c:v>2013</c:v>
                </c:pt>
                <c:pt idx="1978">
                  <c:v>2013</c:v>
                </c:pt>
                <c:pt idx="1979">
                  <c:v>2013</c:v>
                </c:pt>
                <c:pt idx="1980">
                  <c:v>2013</c:v>
                </c:pt>
                <c:pt idx="1981">
                  <c:v>2013</c:v>
                </c:pt>
                <c:pt idx="1982">
                  <c:v>2013</c:v>
                </c:pt>
                <c:pt idx="1983">
                  <c:v>2013</c:v>
                </c:pt>
                <c:pt idx="1984">
                  <c:v>2013</c:v>
                </c:pt>
                <c:pt idx="1985">
                  <c:v>2013</c:v>
                </c:pt>
                <c:pt idx="1986">
                  <c:v>2013</c:v>
                </c:pt>
                <c:pt idx="1987">
                  <c:v>2013</c:v>
                </c:pt>
                <c:pt idx="1988">
                  <c:v>2013</c:v>
                </c:pt>
                <c:pt idx="1989">
                  <c:v>2013</c:v>
                </c:pt>
                <c:pt idx="1990">
                  <c:v>2013</c:v>
                </c:pt>
                <c:pt idx="1991">
                  <c:v>2013</c:v>
                </c:pt>
                <c:pt idx="1992">
                  <c:v>2013</c:v>
                </c:pt>
                <c:pt idx="1993">
                  <c:v>2013</c:v>
                </c:pt>
                <c:pt idx="1994">
                  <c:v>2013</c:v>
                </c:pt>
                <c:pt idx="1995">
                  <c:v>2013</c:v>
                </c:pt>
                <c:pt idx="1996">
                  <c:v>2013</c:v>
                </c:pt>
                <c:pt idx="1997">
                  <c:v>2013</c:v>
                </c:pt>
                <c:pt idx="1998">
                  <c:v>2013</c:v>
                </c:pt>
                <c:pt idx="1999">
                  <c:v>2013</c:v>
                </c:pt>
                <c:pt idx="2000">
                  <c:v>2013</c:v>
                </c:pt>
                <c:pt idx="2001">
                  <c:v>2013</c:v>
                </c:pt>
                <c:pt idx="2002">
                  <c:v>2013</c:v>
                </c:pt>
                <c:pt idx="2003">
                  <c:v>2013</c:v>
                </c:pt>
                <c:pt idx="2004">
                  <c:v>2013</c:v>
                </c:pt>
                <c:pt idx="2005">
                  <c:v>2013</c:v>
                </c:pt>
                <c:pt idx="2006">
                  <c:v>2013</c:v>
                </c:pt>
                <c:pt idx="2007">
                  <c:v>2013</c:v>
                </c:pt>
                <c:pt idx="2008">
                  <c:v>2013</c:v>
                </c:pt>
                <c:pt idx="2009">
                  <c:v>2013</c:v>
                </c:pt>
                <c:pt idx="2010">
                  <c:v>2013</c:v>
                </c:pt>
                <c:pt idx="2011">
                  <c:v>2013</c:v>
                </c:pt>
                <c:pt idx="2012">
                  <c:v>2013</c:v>
                </c:pt>
                <c:pt idx="2013">
                  <c:v>2013</c:v>
                </c:pt>
                <c:pt idx="2014">
                  <c:v>2013</c:v>
                </c:pt>
                <c:pt idx="2015">
                  <c:v>2013</c:v>
                </c:pt>
                <c:pt idx="2016">
                  <c:v>2013</c:v>
                </c:pt>
                <c:pt idx="2017">
                  <c:v>2013</c:v>
                </c:pt>
                <c:pt idx="2018">
                  <c:v>2013</c:v>
                </c:pt>
                <c:pt idx="2019">
                  <c:v>2013</c:v>
                </c:pt>
                <c:pt idx="2020">
                  <c:v>2013</c:v>
                </c:pt>
                <c:pt idx="2021">
                  <c:v>2013</c:v>
                </c:pt>
                <c:pt idx="2022">
                  <c:v>2013</c:v>
                </c:pt>
                <c:pt idx="2023">
                  <c:v>2013</c:v>
                </c:pt>
                <c:pt idx="2024">
                  <c:v>2013</c:v>
                </c:pt>
                <c:pt idx="2025">
                  <c:v>2013</c:v>
                </c:pt>
                <c:pt idx="2026">
                  <c:v>2013</c:v>
                </c:pt>
                <c:pt idx="2027">
                  <c:v>2013</c:v>
                </c:pt>
                <c:pt idx="2028">
                  <c:v>2013</c:v>
                </c:pt>
                <c:pt idx="2029">
                  <c:v>2013</c:v>
                </c:pt>
                <c:pt idx="2030">
                  <c:v>2013</c:v>
                </c:pt>
                <c:pt idx="2031">
                  <c:v>2013</c:v>
                </c:pt>
                <c:pt idx="2032">
                  <c:v>2013</c:v>
                </c:pt>
                <c:pt idx="2033">
                  <c:v>2013</c:v>
                </c:pt>
                <c:pt idx="2034">
                  <c:v>2013</c:v>
                </c:pt>
                <c:pt idx="2035">
                  <c:v>2013</c:v>
                </c:pt>
                <c:pt idx="2036">
                  <c:v>2013</c:v>
                </c:pt>
                <c:pt idx="2037">
                  <c:v>2013</c:v>
                </c:pt>
                <c:pt idx="2038">
                  <c:v>2013</c:v>
                </c:pt>
                <c:pt idx="2039">
                  <c:v>2013</c:v>
                </c:pt>
                <c:pt idx="2040">
                  <c:v>2013</c:v>
                </c:pt>
                <c:pt idx="2041">
                  <c:v>2013</c:v>
                </c:pt>
                <c:pt idx="2042">
                  <c:v>2013</c:v>
                </c:pt>
                <c:pt idx="2043">
                  <c:v>2013</c:v>
                </c:pt>
                <c:pt idx="2044">
                  <c:v>2013</c:v>
                </c:pt>
                <c:pt idx="2045">
                  <c:v>2013</c:v>
                </c:pt>
                <c:pt idx="2046">
                  <c:v>2013</c:v>
                </c:pt>
                <c:pt idx="2047">
                  <c:v>2013</c:v>
                </c:pt>
                <c:pt idx="2048">
                  <c:v>2013</c:v>
                </c:pt>
                <c:pt idx="2049">
                  <c:v>2013</c:v>
                </c:pt>
                <c:pt idx="2050">
                  <c:v>2013</c:v>
                </c:pt>
                <c:pt idx="2051">
                  <c:v>2013</c:v>
                </c:pt>
                <c:pt idx="2052">
                  <c:v>2013</c:v>
                </c:pt>
                <c:pt idx="2053">
                  <c:v>2013</c:v>
                </c:pt>
                <c:pt idx="2054">
                  <c:v>2013</c:v>
                </c:pt>
                <c:pt idx="2055">
                  <c:v>2013</c:v>
                </c:pt>
                <c:pt idx="2056">
                  <c:v>2013</c:v>
                </c:pt>
                <c:pt idx="2057">
                  <c:v>2013</c:v>
                </c:pt>
                <c:pt idx="2058">
                  <c:v>2013</c:v>
                </c:pt>
                <c:pt idx="2059">
                  <c:v>2013</c:v>
                </c:pt>
                <c:pt idx="2060">
                  <c:v>2013</c:v>
                </c:pt>
                <c:pt idx="2061">
                  <c:v>2013</c:v>
                </c:pt>
                <c:pt idx="2062">
                  <c:v>2013</c:v>
                </c:pt>
                <c:pt idx="2063">
                  <c:v>2013</c:v>
                </c:pt>
                <c:pt idx="2064">
                  <c:v>2013</c:v>
                </c:pt>
                <c:pt idx="2065">
                  <c:v>2013</c:v>
                </c:pt>
                <c:pt idx="2066">
                  <c:v>2013</c:v>
                </c:pt>
                <c:pt idx="2067">
                  <c:v>2013</c:v>
                </c:pt>
                <c:pt idx="2068">
                  <c:v>2013</c:v>
                </c:pt>
                <c:pt idx="2069">
                  <c:v>2013</c:v>
                </c:pt>
                <c:pt idx="2070">
                  <c:v>2013</c:v>
                </c:pt>
                <c:pt idx="2071">
                  <c:v>2013</c:v>
                </c:pt>
                <c:pt idx="2072">
                  <c:v>2013</c:v>
                </c:pt>
                <c:pt idx="2073">
                  <c:v>2013</c:v>
                </c:pt>
                <c:pt idx="2074">
                  <c:v>2013</c:v>
                </c:pt>
                <c:pt idx="2075">
                  <c:v>2013</c:v>
                </c:pt>
                <c:pt idx="2076">
                  <c:v>2013</c:v>
                </c:pt>
                <c:pt idx="2077">
                  <c:v>2013</c:v>
                </c:pt>
                <c:pt idx="2078">
                  <c:v>2013</c:v>
                </c:pt>
                <c:pt idx="2079">
                  <c:v>2013</c:v>
                </c:pt>
                <c:pt idx="2080">
                  <c:v>2013</c:v>
                </c:pt>
                <c:pt idx="2081">
                  <c:v>2013</c:v>
                </c:pt>
                <c:pt idx="2082">
                  <c:v>2013</c:v>
                </c:pt>
                <c:pt idx="2083">
                  <c:v>2013</c:v>
                </c:pt>
                <c:pt idx="2084">
                  <c:v>2013</c:v>
                </c:pt>
                <c:pt idx="2085">
                  <c:v>2013</c:v>
                </c:pt>
                <c:pt idx="2086">
                  <c:v>2013</c:v>
                </c:pt>
                <c:pt idx="2087">
                  <c:v>2013</c:v>
                </c:pt>
                <c:pt idx="2088">
                  <c:v>2013</c:v>
                </c:pt>
                <c:pt idx="2089">
                  <c:v>2013</c:v>
                </c:pt>
                <c:pt idx="2090">
                  <c:v>2013</c:v>
                </c:pt>
                <c:pt idx="2091">
                  <c:v>2013</c:v>
                </c:pt>
                <c:pt idx="2092">
                  <c:v>2013</c:v>
                </c:pt>
                <c:pt idx="2093">
                  <c:v>2013</c:v>
                </c:pt>
                <c:pt idx="2094">
                  <c:v>2013</c:v>
                </c:pt>
                <c:pt idx="2095">
                  <c:v>2013</c:v>
                </c:pt>
                <c:pt idx="2096">
                  <c:v>2013</c:v>
                </c:pt>
                <c:pt idx="2097">
                  <c:v>2013</c:v>
                </c:pt>
                <c:pt idx="2098">
                  <c:v>2013</c:v>
                </c:pt>
                <c:pt idx="2099">
                  <c:v>2013</c:v>
                </c:pt>
                <c:pt idx="2100">
                  <c:v>2013</c:v>
                </c:pt>
                <c:pt idx="2101">
                  <c:v>2013</c:v>
                </c:pt>
                <c:pt idx="2102">
                  <c:v>2013</c:v>
                </c:pt>
                <c:pt idx="2103">
                  <c:v>2013</c:v>
                </c:pt>
                <c:pt idx="2104">
                  <c:v>2013</c:v>
                </c:pt>
                <c:pt idx="2105">
                  <c:v>2013</c:v>
                </c:pt>
                <c:pt idx="2106">
                  <c:v>2013</c:v>
                </c:pt>
                <c:pt idx="2107">
                  <c:v>2013</c:v>
                </c:pt>
                <c:pt idx="2108">
                  <c:v>2013</c:v>
                </c:pt>
                <c:pt idx="2109">
                  <c:v>2013</c:v>
                </c:pt>
                <c:pt idx="2110">
                  <c:v>2013</c:v>
                </c:pt>
                <c:pt idx="2111">
                  <c:v>2013</c:v>
                </c:pt>
                <c:pt idx="2112">
                  <c:v>2013</c:v>
                </c:pt>
                <c:pt idx="2113">
                  <c:v>2013</c:v>
                </c:pt>
                <c:pt idx="2114">
                  <c:v>2013</c:v>
                </c:pt>
                <c:pt idx="2115">
                  <c:v>2013</c:v>
                </c:pt>
                <c:pt idx="2116">
                  <c:v>2013</c:v>
                </c:pt>
                <c:pt idx="2117">
                  <c:v>2013</c:v>
                </c:pt>
                <c:pt idx="2118">
                  <c:v>2013</c:v>
                </c:pt>
                <c:pt idx="2119">
                  <c:v>2013</c:v>
                </c:pt>
                <c:pt idx="2120">
                  <c:v>2013</c:v>
                </c:pt>
                <c:pt idx="2121">
                  <c:v>2013</c:v>
                </c:pt>
                <c:pt idx="2122">
                  <c:v>2013</c:v>
                </c:pt>
                <c:pt idx="2123">
                  <c:v>2013</c:v>
                </c:pt>
                <c:pt idx="2124">
                  <c:v>2013</c:v>
                </c:pt>
                <c:pt idx="2125">
                  <c:v>2013</c:v>
                </c:pt>
                <c:pt idx="2126">
                  <c:v>2013</c:v>
                </c:pt>
                <c:pt idx="2127">
                  <c:v>2013</c:v>
                </c:pt>
                <c:pt idx="2128">
                  <c:v>2013</c:v>
                </c:pt>
                <c:pt idx="2129">
                  <c:v>2013</c:v>
                </c:pt>
                <c:pt idx="2130">
                  <c:v>2013</c:v>
                </c:pt>
                <c:pt idx="2131">
                  <c:v>2013</c:v>
                </c:pt>
                <c:pt idx="2132">
                  <c:v>2013</c:v>
                </c:pt>
                <c:pt idx="2133">
                  <c:v>2013</c:v>
                </c:pt>
                <c:pt idx="2134">
                  <c:v>2013</c:v>
                </c:pt>
                <c:pt idx="2135">
                  <c:v>2013</c:v>
                </c:pt>
                <c:pt idx="2136">
                  <c:v>2013</c:v>
                </c:pt>
                <c:pt idx="2137">
                  <c:v>2014</c:v>
                </c:pt>
                <c:pt idx="2138">
                  <c:v>2014</c:v>
                </c:pt>
                <c:pt idx="2139">
                  <c:v>2014</c:v>
                </c:pt>
                <c:pt idx="2140">
                  <c:v>2014</c:v>
                </c:pt>
                <c:pt idx="2141">
                  <c:v>2014</c:v>
                </c:pt>
                <c:pt idx="2142">
                  <c:v>2014</c:v>
                </c:pt>
                <c:pt idx="2143">
                  <c:v>2014</c:v>
                </c:pt>
                <c:pt idx="2144">
                  <c:v>2014</c:v>
                </c:pt>
                <c:pt idx="2145">
                  <c:v>2014</c:v>
                </c:pt>
                <c:pt idx="2146">
                  <c:v>2014</c:v>
                </c:pt>
                <c:pt idx="2147">
                  <c:v>2014</c:v>
                </c:pt>
                <c:pt idx="2148">
                  <c:v>2014</c:v>
                </c:pt>
                <c:pt idx="2149">
                  <c:v>2014</c:v>
                </c:pt>
                <c:pt idx="2150">
                  <c:v>2014</c:v>
                </c:pt>
                <c:pt idx="2151">
                  <c:v>2014</c:v>
                </c:pt>
                <c:pt idx="2152">
                  <c:v>2014</c:v>
                </c:pt>
                <c:pt idx="2153">
                  <c:v>2014</c:v>
                </c:pt>
                <c:pt idx="2154">
                  <c:v>2014</c:v>
                </c:pt>
                <c:pt idx="2155">
                  <c:v>2014</c:v>
                </c:pt>
                <c:pt idx="2156">
                  <c:v>2014</c:v>
                </c:pt>
                <c:pt idx="2157">
                  <c:v>2014</c:v>
                </c:pt>
                <c:pt idx="2158">
                  <c:v>2014</c:v>
                </c:pt>
                <c:pt idx="2159">
                  <c:v>2014</c:v>
                </c:pt>
                <c:pt idx="2160">
                  <c:v>2014</c:v>
                </c:pt>
                <c:pt idx="2161">
                  <c:v>2014</c:v>
                </c:pt>
                <c:pt idx="2162">
                  <c:v>2014</c:v>
                </c:pt>
                <c:pt idx="2163">
                  <c:v>2014</c:v>
                </c:pt>
                <c:pt idx="2164">
                  <c:v>2014</c:v>
                </c:pt>
                <c:pt idx="2165">
                  <c:v>2014</c:v>
                </c:pt>
                <c:pt idx="2166">
                  <c:v>2014</c:v>
                </c:pt>
                <c:pt idx="2167">
                  <c:v>2014</c:v>
                </c:pt>
                <c:pt idx="2168">
                  <c:v>2014</c:v>
                </c:pt>
                <c:pt idx="2169">
                  <c:v>2014</c:v>
                </c:pt>
                <c:pt idx="2170">
                  <c:v>2014</c:v>
                </c:pt>
                <c:pt idx="2171">
                  <c:v>2014</c:v>
                </c:pt>
                <c:pt idx="2172">
                  <c:v>2014</c:v>
                </c:pt>
                <c:pt idx="2173">
                  <c:v>2014</c:v>
                </c:pt>
                <c:pt idx="2174">
                  <c:v>2014</c:v>
                </c:pt>
                <c:pt idx="2175">
                  <c:v>2014</c:v>
                </c:pt>
                <c:pt idx="2176">
                  <c:v>2014</c:v>
                </c:pt>
                <c:pt idx="2177">
                  <c:v>2014</c:v>
                </c:pt>
                <c:pt idx="2178">
                  <c:v>2014</c:v>
                </c:pt>
                <c:pt idx="2179">
                  <c:v>2014</c:v>
                </c:pt>
                <c:pt idx="2180">
                  <c:v>2014</c:v>
                </c:pt>
                <c:pt idx="2181">
                  <c:v>2014</c:v>
                </c:pt>
                <c:pt idx="2182">
                  <c:v>2014</c:v>
                </c:pt>
                <c:pt idx="2183">
                  <c:v>2014</c:v>
                </c:pt>
                <c:pt idx="2184">
                  <c:v>2014</c:v>
                </c:pt>
                <c:pt idx="2185">
                  <c:v>2014</c:v>
                </c:pt>
                <c:pt idx="2186">
                  <c:v>2014</c:v>
                </c:pt>
                <c:pt idx="2187">
                  <c:v>2014</c:v>
                </c:pt>
                <c:pt idx="2188">
                  <c:v>2014</c:v>
                </c:pt>
                <c:pt idx="2189">
                  <c:v>2014</c:v>
                </c:pt>
                <c:pt idx="2190">
                  <c:v>2014</c:v>
                </c:pt>
                <c:pt idx="2191">
                  <c:v>2014</c:v>
                </c:pt>
                <c:pt idx="2192">
                  <c:v>2014</c:v>
                </c:pt>
                <c:pt idx="2193">
                  <c:v>2014</c:v>
                </c:pt>
                <c:pt idx="2194">
                  <c:v>2014</c:v>
                </c:pt>
                <c:pt idx="2195">
                  <c:v>2014</c:v>
                </c:pt>
                <c:pt idx="2196">
                  <c:v>2014</c:v>
                </c:pt>
                <c:pt idx="2197">
                  <c:v>2014</c:v>
                </c:pt>
                <c:pt idx="2198">
                  <c:v>2014</c:v>
                </c:pt>
                <c:pt idx="2199">
                  <c:v>2014</c:v>
                </c:pt>
                <c:pt idx="2200">
                  <c:v>2014</c:v>
                </c:pt>
                <c:pt idx="2201">
                  <c:v>2014</c:v>
                </c:pt>
                <c:pt idx="2202">
                  <c:v>2014</c:v>
                </c:pt>
                <c:pt idx="2203">
                  <c:v>2014</c:v>
                </c:pt>
                <c:pt idx="2204">
                  <c:v>2014</c:v>
                </c:pt>
                <c:pt idx="2205">
                  <c:v>2014</c:v>
                </c:pt>
                <c:pt idx="2206">
                  <c:v>2014</c:v>
                </c:pt>
                <c:pt idx="2207">
                  <c:v>2014</c:v>
                </c:pt>
                <c:pt idx="2208">
                  <c:v>2014</c:v>
                </c:pt>
                <c:pt idx="2209">
                  <c:v>2014</c:v>
                </c:pt>
                <c:pt idx="2210">
                  <c:v>2014</c:v>
                </c:pt>
                <c:pt idx="2211">
                  <c:v>2014</c:v>
                </c:pt>
                <c:pt idx="2212">
                  <c:v>2014</c:v>
                </c:pt>
                <c:pt idx="2213">
                  <c:v>2014</c:v>
                </c:pt>
                <c:pt idx="2214">
                  <c:v>2014</c:v>
                </c:pt>
                <c:pt idx="2215">
                  <c:v>2014</c:v>
                </c:pt>
                <c:pt idx="2216">
                  <c:v>2014</c:v>
                </c:pt>
                <c:pt idx="2217">
                  <c:v>2014</c:v>
                </c:pt>
                <c:pt idx="2218">
                  <c:v>2014</c:v>
                </c:pt>
                <c:pt idx="2219">
                  <c:v>2014</c:v>
                </c:pt>
                <c:pt idx="2220">
                  <c:v>2014</c:v>
                </c:pt>
                <c:pt idx="2221">
                  <c:v>2014</c:v>
                </c:pt>
                <c:pt idx="2222">
                  <c:v>2014</c:v>
                </c:pt>
                <c:pt idx="2223">
                  <c:v>2014</c:v>
                </c:pt>
                <c:pt idx="2224">
                  <c:v>2014</c:v>
                </c:pt>
                <c:pt idx="2225">
                  <c:v>2014</c:v>
                </c:pt>
                <c:pt idx="2226">
                  <c:v>2014</c:v>
                </c:pt>
                <c:pt idx="2227">
                  <c:v>2014</c:v>
                </c:pt>
                <c:pt idx="2228">
                  <c:v>2014</c:v>
                </c:pt>
                <c:pt idx="2229">
                  <c:v>2014</c:v>
                </c:pt>
                <c:pt idx="2230">
                  <c:v>2014</c:v>
                </c:pt>
                <c:pt idx="2231">
                  <c:v>2014</c:v>
                </c:pt>
                <c:pt idx="2232">
                  <c:v>2014</c:v>
                </c:pt>
                <c:pt idx="2233">
                  <c:v>2014</c:v>
                </c:pt>
                <c:pt idx="2234">
                  <c:v>2014</c:v>
                </c:pt>
                <c:pt idx="2235">
                  <c:v>2014</c:v>
                </c:pt>
                <c:pt idx="2236">
                  <c:v>2014</c:v>
                </c:pt>
                <c:pt idx="2237">
                  <c:v>2014</c:v>
                </c:pt>
                <c:pt idx="2238">
                  <c:v>2014</c:v>
                </c:pt>
                <c:pt idx="2239">
                  <c:v>2014</c:v>
                </c:pt>
                <c:pt idx="2240">
                  <c:v>2014</c:v>
                </c:pt>
                <c:pt idx="2241">
                  <c:v>2014</c:v>
                </c:pt>
                <c:pt idx="2242">
                  <c:v>2014</c:v>
                </c:pt>
                <c:pt idx="2243">
                  <c:v>2014</c:v>
                </c:pt>
                <c:pt idx="2244">
                  <c:v>2014</c:v>
                </c:pt>
                <c:pt idx="2245">
                  <c:v>2014</c:v>
                </c:pt>
                <c:pt idx="2246">
                  <c:v>2014</c:v>
                </c:pt>
                <c:pt idx="2247">
                  <c:v>2014</c:v>
                </c:pt>
                <c:pt idx="2248">
                  <c:v>2014</c:v>
                </c:pt>
                <c:pt idx="2249">
                  <c:v>2014</c:v>
                </c:pt>
                <c:pt idx="2250">
                  <c:v>2014</c:v>
                </c:pt>
                <c:pt idx="2251">
                  <c:v>2014</c:v>
                </c:pt>
                <c:pt idx="2252">
                  <c:v>2014</c:v>
                </c:pt>
                <c:pt idx="2253">
                  <c:v>2014</c:v>
                </c:pt>
                <c:pt idx="2254">
                  <c:v>2014</c:v>
                </c:pt>
                <c:pt idx="2255">
                  <c:v>2014</c:v>
                </c:pt>
                <c:pt idx="2256">
                  <c:v>2014</c:v>
                </c:pt>
                <c:pt idx="2257">
                  <c:v>2014</c:v>
                </c:pt>
                <c:pt idx="2258">
                  <c:v>2014</c:v>
                </c:pt>
                <c:pt idx="2259">
                  <c:v>2014</c:v>
                </c:pt>
                <c:pt idx="2260">
                  <c:v>2014</c:v>
                </c:pt>
                <c:pt idx="2261">
                  <c:v>2014</c:v>
                </c:pt>
                <c:pt idx="2262">
                  <c:v>2014</c:v>
                </c:pt>
                <c:pt idx="2263">
                  <c:v>2014</c:v>
                </c:pt>
                <c:pt idx="2264">
                  <c:v>2014</c:v>
                </c:pt>
                <c:pt idx="2265">
                  <c:v>2014</c:v>
                </c:pt>
                <c:pt idx="2266">
                  <c:v>2014</c:v>
                </c:pt>
                <c:pt idx="2267">
                  <c:v>2014</c:v>
                </c:pt>
                <c:pt idx="2268">
                  <c:v>2014</c:v>
                </c:pt>
                <c:pt idx="2269">
                  <c:v>2014</c:v>
                </c:pt>
                <c:pt idx="2270">
                  <c:v>2014</c:v>
                </c:pt>
                <c:pt idx="2271">
                  <c:v>2014</c:v>
                </c:pt>
                <c:pt idx="2272">
                  <c:v>2014</c:v>
                </c:pt>
                <c:pt idx="2273">
                  <c:v>2014</c:v>
                </c:pt>
                <c:pt idx="2274">
                  <c:v>2014</c:v>
                </c:pt>
                <c:pt idx="2275">
                  <c:v>2014</c:v>
                </c:pt>
                <c:pt idx="2276">
                  <c:v>2014</c:v>
                </c:pt>
                <c:pt idx="2277">
                  <c:v>2014</c:v>
                </c:pt>
                <c:pt idx="2278">
                  <c:v>2014</c:v>
                </c:pt>
                <c:pt idx="2279">
                  <c:v>2014</c:v>
                </c:pt>
                <c:pt idx="2280">
                  <c:v>2014</c:v>
                </c:pt>
                <c:pt idx="2281">
                  <c:v>2014</c:v>
                </c:pt>
                <c:pt idx="2282">
                  <c:v>2014</c:v>
                </c:pt>
                <c:pt idx="2283">
                  <c:v>2014</c:v>
                </c:pt>
                <c:pt idx="2284">
                  <c:v>2014</c:v>
                </c:pt>
                <c:pt idx="2285">
                  <c:v>2014</c:v>
                </c:pt>
                <c:pt idx="2286">
                  <c:v>2014</c:v>
                </c:pt>
                <c:pt idx="2287">
                  <c:v>2014</c:v>
                </c:pt>
                <c:pt idx="2288">
                  <c:v>2014</c:v>
                </c:pt>
                <c:pt idx="2289">
                  <c:v>2014</c:v>
                </c:pt>
                <c:pt idx="2290">
                  <c:v>2014</c:v>
                </c:pt>
                <c:pt idx="2291">
                  <c:v>2014</c:v>
                </c:pt>
                <c:pt idx="2292">
                  <c:v>2014</c:v>
                </c:pt>
                <c:pt idx="2293">
                  <c:v>2014</c:v>
                </c:pt>
                <c:pt idx="2294">
                  <c:v>2014</c:v>
                </c:pt>
                <c:pt idx="2295">
                  <c:v>2014</c:v>
                </c:pt>
                <c:pt idx="2296">
                  <c:v>2014</c:v>
                </c:pt>
                <c:pt idx="2297">
                  <c:v>2014</c:v>
                </c:pt>
                <c:pt idx="2298">
                  <c:v>2014</c:v>
                </c:pt>
                <c:pt idx="2299">
                  <c:v>2014</c:v>
                </c:pt>
                <c:pt idx="2300">
                  <c:v>2014</c:v>
                </c:pt>
                <c:pt idx="2301">
                  <c:v>2014</c:v>
                </c:pt>
                <c:pt idx="2302">
                  <c:v>2014</c:v>
                </c:pt>
                <c:pt idx="2303">
                  <c:v>2014</c:v>
                </c:pt>
                <c:pt idx="2304">
                  <c:v>2014</c:v>
                </c:pt>
                <c:pt idx="2305">
                  <c:v>2014</c:v>
                </c:pt>
                <c:pt idx="2306">
                  <c:v>2014</c:v>
                </c:pt>
                <c:pt idx="2307">
                  <c:v>2014</c:v>
                </c:pt>
                <c:pt idx="2308">
                  <c:v>2014</c:v>
                </c:pt>
                <c:pt idx="2309">
                  <c:v>2014</c:v>
                </c:pt>
                <c:pt idx="2310">
                  <c:v>2014</c:v>
                </c:pt>
                <c:pt idx="2311">
                  <c:v>2014</c:v>
                </c:pt>
                <c:pt idx="2312">
                  <c:v>2014</c:v>
                </c:pt>
                <c:pt idx="2313">
                  <c:v>2014</c:v>
                </c:pt>
                <c:pt idx="2314">
                  <c:v>2014</c:v>
                </c:pt>
                <c:pt idx="2315">
                  <c:v>2014</c:v>
                </c:pt>
                <c:pt idx="2316">
                  <c:v>2014</c:v>
                </c:pt>
                <c:pt idx="2317">
                  <c:v>2014</c:v>
                </c:pt>
                <c:pt idx="2318">
                  <c:v>2014</c:v>
                </c:pt>
                <c:pt idx="2319">
                  <c:v>2014</c:v>
                </c:pt>
                <c:pt idx="2320">
                  <c:v>2014</c:v>
                </c:pt>
                <c:pt idx="2321">
                  <c:v>2014</c:v>
                </c:pt>
                <c:pt idx="2322">
                  <c:v>2014</c:v>
                </c:pt>
                <c:pt idx="2323">
                  <c:v>2014</c:v>
                </c:pt>
                <c:pt idx="2324">
                  <c:v>2014</c:v>
                </c:pt>
                <c:pt idx="2325">
                  <c:v>2014</c:v>
                </c:pt>
                <c:pt idx="2326">
                  <c:v>2014</c:v>
                </c:pt>
                <c:pt idx="2327">
                  <c:v>2014</c:v>
                </c:pt>
                <c:pt idx="2328">
                  <c:v>2014</c:v>
                </c:pt>
                <c:pt idx="2329">
                  <c:v>2014</c:v>
                </c:pt>
                <c:pt idx="2330">
                  <c:v>2014</c:v>
                </c:pt>
                <c:pt idx="2331">
                  <c:v>2014</c:v>
                </c:pt>
                <c:pt idx="2332">
                  <c:v>2014</c:v>
                </c:pt>
                <c:pt idx="2333">
                  <c:v>2014</c:v>
                </c:pt>
                <c:pt idx="2334">
                  <c:v>2014</c:v>
                </c:pt>
                <c:pt idx="2335">
                  <c:v>2014</c:v>
                </c:pt>
                <c:pt idx="2336">
                  <c:v>2014</c:v>
                </c:pt>
                <c:pt idx="2337">
                  <c:v>2014</c:v>
                </c:pt>
                <c:pt idx="2338">
                  <c:v>2014</c:v>
                </c:pt>
                <c:pt idx="2339">
                  <c:v>2014</c:v>
                </c:pt>
                <c:pt idx="2340">
                  <c:v>2014</c:v>
                </c:pt>
                <c:pt idx="2341">
                  <c:v>2014</c:v>
                </c:pt>
                <c:pt idx="2342">
                  <c:v>2014</c:v>
                </c:pt>
                <c:pt idx="2343">
                  <c:v>2014</c:v>
                </c:pt>
                <c:pt idx="2344">
                  <c:v>2014</c:v>
                </c:pt>
                <c:pt idx="2345">
                  <c:v>2014</c:v>
                </c:pt>
                <c:pt idx="2346">
                  <c:v>2014</c:v>
                </c:pt>
                <c:pt idx="2347">
                  <c:v>2014</c:v>
                </c:pt>
                <c:pt idx="2348">
                  <c:v>2014</c:v>
                </c:pt>
                <c:pt idx="2349">
                  <c:v>2014</c:v>
                </c:pt>
                <c:pt idx="2350">
                  <c:v>2014</c:v>
                </c:pt>
                <c:pt idx="2351">
                  <c:v>2014</c:v>
                </c:pt>
                <c:pt idx="2352">
                  <c:v>2014</c:v>
                </c:pt>
                <c:pt idx="2353">
                  <c:v>2014</c:v>
                </c:pt>
                <c:pt idx="2354">
                  <c:v>2014</c:v>
                </c:pt>
                <c:pt idx="2355">
                  <c:v>2014</c:v>
                </c:pt>
                <c:pt idx="2356">
                  <c:v>2014</c:v>
                </c:pt>
                <c:pt idx="2357">
                  <c:v>2014</c:v>
                </c:pt>
                <c:pt idx="2358">
                  <c:v>2014</c:v>
                </c:pt>
                <c:pt idx="2359">
                  <c:v>2014</c:v>
                </c:pt>
                <c:pt idx="2360">
                  <c:v>2014</c:v>
                </c:pt>
                <c:pt idx="2361">
                  <c:v>2014</c:v>
                </c:pt>
                <c:pt idx="2362">
                  <c:v>2014</c:v>
                </c:pt>
                <c:pt idx="2363">
                  <c:v>2014</c:v>
                </c:pt>
                <c:pt idx="2364">
                  <c:v>2014</c:v>
                </c:pt>
                <c:pt idx="2365">
                  <c:v>2014</c:v>
                </c:pt>
                <c:pt idx="2366">
                  <c:v>2014</c:v>
                </c:pt>
                <c:pt idx="2367">
                  <c:v>2014</c:v>
                </c:pt>
                <c:pt idx="2368">
                  <c:v>2014</c:v>
                </c:pt>
                <c:pt idx="2369">
                  <c:v>2014</c:v>
                </c:pt>
                <c:pt idx="2370">
                  <c:v>2014</c:v>
                </c:pt>
                <c:pt idx="2371">
                  <c:v>2014</c:v>
                </c:pt>
                <c:pt idx="2372">
                  <c:v>2014</c:v>
                </c:pt>
                <c:pt idx="2373">
                  <c:v>2014</c:v>
                </c:pt>
                <c:pt idx="2374">
                  <c:v>2014</c:v>
                </c:pt>
                <c:pt idx="2375">
                  <c:v>2014</c:v>
                </c:pt>
                <c:pt idx="2376">
                  <c:v>2014</c:v>
                </c:pt>
                <c:pt idx="2377">
                  <c:v>2014</c:v>
                </c:pt>
                <c:pt idx="2378">
                  <c:v>2014</c:v>
                </c:pt>
                <c:pt idx="2379">
                  <c:v>2014</c:v>
                </c:pt>
                <c:pt idx="2380">
                  <c:v>2014</c:v>
                </c:pt>
                <c:pt idx="2381">
                  <c:v>2014</c:v>
                </c:pt>
                <c:pt idx="2382">
                  <c:v>2014</c:v>
                </c:pt>
                <c:pt idx="2383">
                  <c:v>2014</c:v>
                </c:pt>
                <c:pt idx="2384">
                  <c:v>2014</c:v>
                </c:pt>
                <c:pt idx="2385">
                  <c:v>2014</c:v>
                </c:pt>
                <c:pt idx="2386">
                  <c:v>2014</c:v>
                </c:pt>
                <c:pt idx="2387">
                  <c:v>2014</c:v>
                </c:pt>
                <c:pt idx="2388">
                  <c:v>2014</c:v>
                </c:pt>
                <c:pt idx="2389">
                  <c:v>2014</c:v>
                </c:pt>
                <c:pt idx="2390">
                  <c:v>2014</c:v>
                </c:pt>
                <c:pt idx="2391">
                  <c:v>2014</c:v>
                </c:pt>
                <c:pt idx="2392">
                  <c:v>2014</c:v>
                </c:pt>
                <c:pt idx="2393">
                  <c:v>2014</c:v>
                </c:pt>
                <c:pt idx="2394">
                  <c:v>2014</c:v>
                </c:pt>
                <c:pt idx="2395">
                  <c:v>2014</c:v>
                </c:pt>
                <c:pt idx="2396">
                  <c:v>2014</c:v>
                </c:pt>
                <c:pt idx="2397">
                  <c:v>2014</c:v>
                </c:pt>
                <c:pt idx="2398">
                  <c:v>2014</c:v>
                </c:pt>
                <c:pt idx="2399">
                  <c:v>2014</c:v>
                </c:pt>
                <c:pt idx="2400">
                  <c:v>2014</c:v>
                </c:pt>
                <c:pt idx="2401">
                  <c:v>2014</c:v>
                </c:pt>
                <c:pt idx="2402">
                  <c:v>2014</c:v>
                </c:pt>
                <c:pt idx="2403">
                  <c:v>2014</c:v>
                </c:pt>
                <c:pt idx="2404">
                  <c:v>2014</c:v>
                </c:pt>
                <c:pt idx="2405">
                  <c:v>2014</c:v>
                </c:pt>
                <c:pt idx="2406">
                  <c:v>2014</c:v>
                </c:pt>
                <c:pt idx="2407">
                  <c:v>2014</c:v>
                </c:pt>
                <c:pt idx="2408">
                  <c:v>2014</c:v>
                </c:pt>
                <c:pt idx="2409">
                  <c:v>2014</c:v>
                </c:pt>
                <c:pt idx="2410">
                  <c:v>2014</c:v>
                </c:pt>
                <c:pt idx="2411">
                  <c:v>2014</c:v>
                </c:pt>
                <c:pt idx="2412">
                  <c:v>2014</c:v>
                </c:pt>
                <c:pt idx="2413">
                  <c:v>2014</c:v>
                </c:pt>
                <c:pt idx="2414">
                  <c:v>2014</c:v>
                </c:pt>
                <c:pt idx="2415">
                  <c:v>2014</c:v>
                </c:pt>
                <c:pt idx="2416">
                  <c:v>2014</c:v>
                </c:pt>
                <c:pt idx="2417">
                  <c:v>2014</c:v>
                </c:pt>
                <c:pt idx="2418">
                  <c:v>2014</c:v>
                </c:pt>
                <c:pt idx="2419">
                  <c:v>2014</c:v>
                </c:pt>
                <c:pt idx="2420">
                  <c:v>2014</c:v>
                </c:pt>
                <c:pt idx="2421">
                  <c:v>2014</c:v>
                </c:pt>
                <c:pt idx="2422">
                  <c:v>2014</c:v>
                </c:pt>
                <c:pt idx="2423">
                  <c:v>2014</c:v>
                </c:pt>
                <c:pt idx="2424">
                  <c:v>2014</c:v>
                </c:pt>
                <c:pt idx="2425">
                  <c:v>2014</c:v>
                </c:pt>
                <c:pt idx="2426">
                  <c:v>2014</c:v>
                </c:pt>
                <c:pt idx="2427">
                  <c:v>2014</c:v>
                </c:pt>
                <c:pt idx="2428">
                  <c:v>2014</c:v>
                </c:pt>
                <c:pt idx="2429">
                  <c:v>2014</c:v>
                </c:pt>
                <c:pt idx="2430">
                  <c:v>2014</c:v>
                </c:pt>
                <c:pt idx="2431">
                  <c:v>2014</c:v>
                </c:pt>
                <c:pt idx="2432">
                  <c:v>2014</c:v>
                </c:pt>
                <c:pt idx="2433">
                  <c:v>2014</c:v>
                </c:pt>
                <c:pt idx="2434">
                  <c:v>2014</c:v>
                </c:pt>
                <c:pt idx="2435">
                  <c:v>2014</c:v>
                </c:pt>
                <c:pt idx="2436">
                  <c:v>2014</c:v>
                </c:pt>
                <c:pt idx="2437">
                  <c:v>2014</c:v>
                </c:pt>
                <c:pt idx="2438">
                  <c:v>2014</c:v>
                </c:pt>
                <c:pt idx="2439">
                  <c:v>2014</c:v>
                </c:pt>
                <c:pt idx="2440">
                  <c:v>2014</c:v>
                </c:pt>
                <c:pt idx="2441">
                  <c:v>2014</c:v>
                </c:pt>
                <c:pt idx="2442">
                  <c:v>2014</c:v>
                </c:pt>
                <c:pt idx="2443">
                  <c:v>2014</c:v>
                </c:pt>
                <c:pt idx="2444">
                  <c:v>2014</c:v>
                </c:pt>
                <c:pt idx="2445">
                  <c:v>2014</c:v>
                </c:pt>
                <c:pt idx="2446">
                  <c:v>2014</c:v>
                </c:pt>
                <c:pt idx="2447">
                  <c:v>2014</c:v>
                </c:pt>
                <c:pt idx="2448">
                  <c:v>2014</c:v>
                </c:pt>
                <c:pt idx="2449">
                  <c:v>2014</c:v>
                </c:pt>
                <c:pt idx="2450">
                  <c:v>2014</c:v>
                </c:pt>
                <c:pt idx="2451">
                  <c:v>2014</c:v>
                </c:pt>
                <c:pt idx="2452">
                  <c:v>2014</c:v>
                </c:pt>
                <c:pt idx="2453">
                  <c:v>2014</c:v>
                </c:pt>
                <c:pt idx="2454">
                  <c:v>2014</c:v>
                </c:pt>
                <c:pt idx="2455">
                  <c:v>2014</c:v>
                </c:pt>
                <c:pt idx="2456">
                  <c:v>2014</c:v>
                </c:pt>
                <c:pt idx="2457">
                  <c:v>2014</c:v>
                </c:pt>
                <c:pt idx="2458">
                  <c:v>2014</c:v>
                </c:pt>
                <c:pt idx="2459">
                  <c:v>2014</c:v>
                </c:pt>
                <c:pt idx="2460">
                  <c:v>2014</c:v>
                </c:pt>
                <c:pt idx="2461">
                  <c:v>2014</c:v>
                </c:pt>
                <c:pt idx="2462">
                  <c:v>2014</c:v>
                </c:pt>
                <c:pt idx="2463">
                  <c:v>2014</c:v>
                </c:pt>
                <c:pt idx="2464">
                  <c:v>2014</c:v>
                </c:pt>
                <c:pt idx="2465">
                  <c:v>2014</c:v>
                </c:pt>
                <c:pt idx="2466">
                  <c:v>2014</c:v>
                </c:pt>
                <c:pt idx="2467">
                  <c:v>2014</c:v>
                </c:pt>
                <c:pt idx="2468">
                  <c:v>2014</c:v>
                </c:pt>
                <c:pt idx="2469">
                  <c:v>2014</c:v>
                </c:pt>
                <c:pt idx="2470">
                  <c:v>2014</c:v>
                </c:pt>
                <c:pt idx="2471">
                  <c:v>2014</c:v>
                </c:pt>
                <c:pt idx="2472">
                  <c:v>2014</c:v>
                </c:pt>
                <c:pt idx="2473">
                  <c:v>2014</c:v>
                </c:pt>
                <c:pt idx="2474">
                  <c:v>2014</c:v>
                </c:pt>
                <c:pt idx="2475">
                  <c:v>2014</c:v>
                </c:pt>
                <c:pt idx="2476">
                  <c:v>2014</c:v>
                </c:pt>
                <c:pt idx="2477">
                  <c:v>2014</c:v>
                </c:pt>
                <c:pt idx="2478">
                  <c:v>2014</c:v>
                </c:pt>
                <c:pt idx="2479">
                  <c:v>2014</c:v>
                </c:pt>
                <c:pt idx="2480">
                  <c:v>2014</c:v>
                </c:pt>
                <c:pt idx="2481">
                  <c:v>2014</c:v>
                </c:pt>
                <c:pt idx="2482">
                  <c:v>2014</c:v>
                </c:pt>
                <c:pt idx="2483">
                  <c:v>2014</c:v>
                </c:pt>
                <c:pt idx="2484">
                  <c:v>2014</c:v>
                </c:pt>
                <c:pt idx="2485">
                  <c:v>2014</c:v>
                </c:pt>
                <c:pt idx="2486">
                  <c:v>2014</c:v>
                </c:pt>
                <c:pt idx="2487">
                  <c:v>2014</c:v>
                </c:pt>
                <c:pt idx="2488">
                  <c:v>2014</c:v>
                </c:pt>
                <c:pt idx="2489">
                  <c:v>2014</c:v>
                </c:pt>
                <c:pt idx="2490">
                  <c:v>2014</c:v>
                </c:pt>
                <c:pt idx="2491">
                  <c:v>2014</c:v>
                </c:pt>
                <c:pt idx="2492">
                  <c:v>2014</c:v>
                </c:pt>
                <c:pt idx="2493">
                  <c:v>2014</c:v>
                </c:pt>
                <c:pt idx="2494">
                  <c:v>2014</c:v>
                </c:pt>
                <c:pt idx="2495">
                  <c:v>2014</c:v>
                </c:pt>
                <c:pt idx="2496">
                  <c:v>2014</c:v>
                </c:pt>
                <c:pt idx="2497">
                  <c:v>2014</c:v>
                </c:pt>
                <c:pt idx="2498">
                  <c:v>2014</c:v>
                </c:pt>
                <c:pt idx="2499">
                  <c:v>2014</c:v>
                </c:pt>
                <c:pt idx="2500">
                  <c:v>2014</c:v>
                </c:pt>
                <c:pt idx="2501">
                  <c:v>2014</c:v>
                </c:pt>
                <c:pt idx="2502">
                  <c:v>2015</c:v>
                </c:pt>
                <c:pt idx="2503">
                  <c:v>2015</c:v>
                </c:pt>
                <c:pt idx="2504">
                  <c:v>2015</c:v>
                </c:pt>
                <c:pt idx="2505">
                  <c:v>2015</c:v>
                </c:pt>
                <c:pt idx="2506">
                  <c:v>2015</c:v>
                </c:pt>
                <c:pt idx="2507">
                  <c:v>2015</c:v>
                </c:pt>
                <c:pt idx="2508">
                  <c:v>2015</c:v>
                </c:pt>
                <c:pt idx="2509">
                  <c:v>2015</c:v>
                </c:pt>
                <c:pt idx="2510">
                  <c:v>2015</c:v>
                </c:pt>
                <c:pt idx="2511">
                  <c:v>2015</c:v>
                </c:pt>
                <c:pt idx="2512">
                  <c:v>2015</c:v>
                </c:pt>
                <c:pt idx="2513">
                  <c:v>2015</c:v>
                </c:pt>
                <c:pt idx="2514">
                  <c:v>2015</c:v>
                </c:pt>
                <c:pt idx="2515">
                  <c:v>2015</c:v>
                </c:pt>
                <c:pt idx="2516">
                  <c:v>2015</c:v>
                </c:pt>
                <c:pt idx="2517">
                  <c:v>2015</c:v>
                </c:pt>
                <c:pt idx="2518">
                  <c:v>2015</c:v>
                </c:pt>
                <c:pt idx="2519">
                  <c:v>2015</c:v>
                </c:pt>
                <c:pt idx="2520">
                  <c:v>2015</c:v>
                </c:pt>
                <c:pt idx="2521">
                  <c:v>2015</c:v>
                </c:pt>
                <c:pt idx="2522">
                  <c:v>2015</c:v>
                </c:pt>
                <c:pt idx="2523">
                  <c:v>2015</c:v>
                </c:pt>
                <c:pt idx="2524">
                  <c:v>2015</c:v>
                </c:pt>
                <c:pt idx="2525">
                  <c:v>2015</c:v>
                </c:pt>
                <c:pt idx="2526">
                  <c:v>2015</c:v>
                </c:pt>
                <c:pt idx="2527">
                  <c:v>2015</c:v>
                </c:pt>
                <c:pt idx="2528">
                  <c:v>2015</c:v>
                </c:pt>
                <c:pt idx="2529">
                  <c:v>2015</c:v>
                </c:pt>
                <c:pt idx="2530">
                  <c:v>2015</c:v>
                </c:pt>
                <c:pt idx="2531">
                  <c:v>2015</c:v>
                </c:pt>
                <c:pt idx="2532">
                  <c:v>2015</c:v>
                </c:pt>
                <c:pt idx="2533">
                  <c:v>2015</c:v>
                </c:pt>
                <c:pt idx="2534">
                  <c:v>2015</c:v>
                </c:pt>
                <c:pt idx="2535">
                  <c:v>2015</c:v>
                </c:pt>
                <c:pt idx="2536">
                  <c:v>2015</c:v>
                </c:pt>
                <c:pt idx="2537">
                  <c:v>2015</c:v>
                </c:pt>
                <c:pt idx="2538">
                  <c:v>2015</c:v>
                </c:pt>
                <c:pt idx="2539">
                  <c:v>2015</c:v>
                </c:pt>
                <c:pt idx="2540">
                  <c:v>2015</c:v>
                </c:pt>
                <c:pt idx="2541">
                  <c:v>2015</c:v>
                </c:pt>
                <c:pt idx="2542">
                  <c:v>2015</c:v>
                </c:pt>
                <c:pt idx="2543">
                  <c:v>2015</c:v>
                </c:pt>
                <c:pt idx="2544">
                  <c:v>2015</c:v>
                </c:pt>
                <c:pt idx="2545">
                  <c:v>2015</c:v>
                </c:pt>
                <c:pt idx="2546">
                  <c:v>2015</c:v>
                </c:pt>
                <c:pt idx="2547">
                  <c:v>2015</c:v>
                </c:pt>
                <c:pt idx="2548">
                  <c:v>2015</c:v>
                </c:pt>
                <c:pt idx="2549">
                  <c:v>2015</c:v>
                </c:pt>
                <c:pt idx="2550">
                  <c:v>2015</c:v>
                </c:pt>
                <c:pt idx="2551">
                  <c:v>2015</c:v>
                </c:pt>
                <c:pt idx="2552">
                  <c:v>2015</c:v>
                </c:pt>
                <c:pt idx="2553">
                  <c:v>2015</c:v>
                </c:pt>
                <c:pt idx="2554">
                  <c:v>2015</c:v>
                </c:pt>
                <c:pt idx="2555">
                  <c:v>2015</c:v>
                </c:pt>
                <c:pt idx="2556">
                  <c:v>2015</c:v>
                </c:pt>
                <c:pt idx="2557">
                  <c:v>2015</c:v>
                </c:pt>
                <c:pt idx="2558">
                  <c:v>2015</c:v>
                </c:pt>
                <c:pt idx="2559">
                  <c:v>2015</c:v>
                </c:pt>
                <c:pt idx="2560">
                  <c:v>2015</c:v>
                </c:pt>
                <c:pt idx="2561">
                  <c:v>2015</c:v>
                </c:pt>
                <c:pt idx="2562">
                  <c:v>2015</c:v>
                </c:pt>
                <c:pt idx="2563">
                  <c:v>2015</c:v>
                </c:pt>
                <c:pt idx="2564">
                  <c:v>2015</c:v>
                </c:pt>
                <c:pt idx="2565">
                  <c:v>2015</c:v>
                </c:pt>
                <c:pt idx="2566">
                  <c:v>2015</c:v>
                </c:pt>
                <c:pt idx="2567">
                  <c:v>2015</c:v>
                </c:pt>
                <c:pt idx="2568">
                  <c:v>2015</c:v>
                </c:pt>
                <c:pt idx="2569">
                  <c:v>2015</c:v>
                </c:pt>
                <c:pt idx="2570">
                  <c:v>2015</c:v>
                </c:pt>
                <c:pt idx="2571">
                  <c:v>2015</c:v>
                </c:pt>
                <c:pt idx="2572">
                  <c:v>2015</c:v>
                </c:pt>
                <c:pt idx="2573">
                  <c:v>2015</c:v>
                </c:pt>
                <c:pt idx="2574">
                  <c:v>2015</c:v>
                </c:pt>
                <c:pt idx="2575">
                  <c:v>2015</c:v>
                </c:pt>
                <c:pt idx="2576">
                  <c:v>2015</c:v>
                </c:pt>
                <c:pt idx="2577">
                  <c:v>2015</c:v>
                </c:pt>
                <c:pt idx="2578">
                  <c:v>2015</c:v>
                </c:pt>
                <c:pt idx="2579">
                  <c:v>2015</c:v>
                </c:pt>
                <c:pt idx="2580">
                  <c:v>2015</c:v>
                </c:pt>
                <c:pt idx="2581">
                  <c:v>2015</c:v>
                </c:pt>
                <c:pt idx="2582">
                  <c:v>2015</c:v>
                </c:pt>
                <c:pt idx="2583">
                  <c:v>2015</c:v>
                </c:pt>
                <c:pt idx="2584">
                  <c:v>2015</c:v>
                </c:pt>
                <c:pt idx="2585">
                  <c:v>2015</c:v>
                </c:pt>
                <c:pt idx="2586">
                  <c:v>2015</c:v>
                </c:pt>
                <c:pt idx="2587">
                  <c:v>2015</c:v>
                </c:pt>
                <c:pt idx="2588">
                  <c:v>2015</c:v>
                </c:pt>
                <c:pt idx="2589">
                  <c:v>2015</c:v>
                </c:pt>
                <c:pt idx="2590">
                  <c:v>2015</c:v>
                </c:pt>
                <c:pt idx="2591">
                  <c:v>2015</c:v>
                </c:pt>
                <c:pt idx="2592">
                  <c:v>2015</c:v>
                </c:pt>
                <c:pt idx="2593">
                  <c:v>2015</c:v>
                </c:pt>
                <c:pt idx="2594">
                  <c:v>2015</c:v>
                </c:pt>
                <c:pt idx="2595">
                  <c:v>2015</c:v>
                </c:pt>
                <c:pt idx="2596">
                  <c:v>2015</c:v>
                </c:pt>
                <c:pt idx="2597">
                  <c:v>2015</c:v>
                </c:pt>
                <c:pt idx="2598">
                  <c:v>2015</c:v>
                </c:pt>
                <c:pt idx="2599">
                  <c:v>2015</c:v>
                </c:pt>
                <c:pt idx="2600">
                  <c:v>2015</c:v>
                </c:pt>
                <c:pt idx="2601">
                  <c:v>2015</c:v>
                </c:pt>
                <c:pt idx="2602">
                  <c:v>2015</c:v>
                </c:pt>
                <c:pt idx="2603">
                  <c:v>2015</c:v>
                </c:pt>
                <c:pt idx="2604">
                  <c:v>2015</c:v>
                </c:pt>
                <c:pt idx="2605">
                  <c:v>2015</c:v>
                </c:pt>
                <c:pt idx="2606">
                  <c:v>2015</c:v>
                </c:pt>
                <c:pt idx="2607">
                  <c:v>2015</c:v>
                </c:pt>
                <c:pt idx="2608">
                  <c:v>2015</c:v>
                </c:pt>
                <c:pt idx="2609">
                  <c:v>2015</c:v>
                </c:pt>
                <c:pt idx="2610">
                  <c:v>2015</c:v>
                </c:pt>
                <c:pt idx="2611">
                  <c:v>2015</c:v>
                </c:pt>
                <c:pt idx="2612">
                  <c:v>2015</c:v>
                </c:pt>
                <c:pt idx="2613">
                  <c:v>2015</c:v>
                </c:pt>
                <c:pt idx="2614">
                  <c:v>2015</c:v>
                </c:pt>
                <c:pt idx="2615">
                  <c:v>2015</c:v>
                </c:pt>
                <c:pt idx="2616">
                  <c:v>2015</c:v>
                </c:pt>
                <c:pt idx="2617">
                  <c:v>2015</c:v>
                </c:pt>
                <c:pt idx="2618">
                  <c:v>2015</c:v>
                </c:pt>
                <c:pt idx="2619">
                  <c:v>2015</c:v>
                </c:pt>
                <c:pt idx="2620">
                  <c:v>2015</c:v>
                </c:pt>
                <c:pt idx="2621">
                  <c:v>2015</c:v>
                </c:pt>
                <c:pt idx="2622">
                  <c:v>2015</c:v>
                </c:pt>
                <c:pt idx="2623">
                  <c:v>2015</c:v>
                </c:pt>
                <c:pt idx="2624">
                  <c:v>2015</c:v>
                </c:pt>
                <c:pt idx="2625">
                  <c:v>2015</c:v>
                </c:pt>
                <c:pt idx="2626">
                  <c:v>2015</c:v>
                </c:pt>
                <c:pt idx="2627">
                  <c:v>2015</c:v>
                </c:pt>
                <c:pt idx="2628">
                  <c:v>2015</c:v>
                </c:pt>
                <c:pt idx="2629">
                  <c:v>2015</c:v>
                </c:pt>
                <c:pt idx="2630">
                  <c:v>2015</c:v>
                </c:pt>
                <c:pt idx="2631">
                  <c:v>2015</c:v>
                </c:pt>
                <c:pt idx="2632">
                  <c:v>2015</c:v>
                </c:pt>
                <c:pt idx="2633">
                  <c:v>2015</c:v>
                </c:pt>
                <c:pt idx="2634">
                  <c:v>2015</c:v>
                </c:pt>
                <c:pt idx="2635">
                  <c:v>2015</c:v>
                </c:pt>
                <c:pt idx="2636">
                  <c:v>2015</c:v>
                </c:pt>
                <c:pt idx="2637">
                  <c:v>2015</c:v>
                </c:pt>
                <c:pt idx="2638">
                  <c:v>2015</c:v>
                </c:pt>
                <c:pt idx="2639">
                  <c:v>2015</c:v>
                </c:pt>
                <c:pt idx="2640">
                  <c:v>2015</c:v>
                </c:pt>
                <c:pt idx="2641">
                  <c:v>2015</c:v>
                </c:pt>
                <c:pt idx="2642">
                  <c:v>2015</c:v>
                </c:pt>
                <c:pt idx="2643">
                  <c:v>2015</c:v>
                </c:pt>
                <c:pt idx="2644">
                  <c:v>2015</c:v>
                </c:pt>
                <c:pt idx="2645">
                  <c:v>2015</c:v>
                </c:pt>
                <c:pt idx="2646">
                  <c:v>2015</c:v>
                </c:pt>
                <c:pt idx="2647">
                  <c:v>2015</c:v>
                </c:pt>
                <c:pt idx="2648">
                  <c:v>2015</c:v>
                </c:pt>
                <c:pt idx="2649">
                  <c:v>2015</c:v>
                </c:pt>
                <c:pt idx="2650">
                  <c:v>2015</c:v>
                </c:pt>
                <c:pt idx="2651">
                  <c:v>2015</c:v>
                </c:pt>
                <c:pt idx="2652">
                  <c:v>2015</c:v>
                </c:pt>
                <c:pt idx="2653">
                  <c:v>2015</c:v>
                </c:pt>
                <c:pt idx="2654">
                  <c:v>2015</c:v>
                </c:pt>
                <c:pt idx="2655">
                  <c:v>2015</c:v>
                </c:pt>
                <c:pt idx="2656">
                  <c:v>2015</c:v>
                </c:pt>
                <c:pt idx="2657">
                  <c:v>2015</c:v>
                </c:pt>
                <c:pt idx="2658">
                  <c:v>2015</c:v>
                </c:pt>
                <c:pt idx="2659">
                  <c:v>2015</c:v>
                </c:pt>
                <c:pt idx="2660">
                  <c:v>2015</c:v>
                </c:pt>
                <c:pt idx="2661">
                  <c:v>2015</c:v>
                </c:pt>
                <c:pt idx="2662">
                  <c:v>2015</c:v>
                </c:pt>
                <c:pt idx="2663">
                  <c:v>2015</c:v>
                </c:pt>
                <c:pt idx="2664">
                  <c:v>2015</c:v>
                </c:pt>
                <c:pt idx="2665">
                  <c:v>2015</c:v>
                </c:pt>
                <c:pt idx="2666">
                  <c:v>2015</c:v>
                </c:pt>
                <c:pt idx="2667">
                  <c:v>2015</c:v>
                </c:pt>
                <c:pt idx="2668">
                  <c:v>2015</c:v>
                </c:pt>
                <c:pt idx="2669">
                  <c:v>2015</c:v>
                </c:pt>
                <c:pt idx="2670">
                  <c:v>2015</c:v>
                </c:pt>
                <c:pt idx="2671">
                  <c:v>2015</c:v>
                </c:pt>
                <c:pt idx="2672">
                  <c:v>2015</c:v>
                </c:pt>
                <c:pt idx="2673">
                  <c:v>2015</c:v>
                </c:pt>
                <c:pt idx="2674">
                  <c:v>2015</c:v>
                </c:pt>
                <c:pt idx="2675">
                  <c:v>2015</c:v>
                </c:pt>
                <c:pt idx="2676">
                  <c:v>2015</c:v>
                </c:pt>
                <c:pt idx="2677">
                  <c:v>2015</c:v>
                </c:pt>
                <c:pt idx="2678">
                  <c:v>2015</c:v>
                </c:pt>
                <c:pt idx="2679">
                  <c:v>2015</c:v>
                </c:pt>
                <c:pt idx="2680">
                  <c:v>2015</c:v>
                </c:pt>
                <c:pt idx="2681">
                  <c:v>2015</c:v>
                </c:pt>
                <c:pt idx="2682">
                  <c:v>2015</c:v>
                </c:pt>
                <c:pt idx="2683">
                  <c:v>2015</c:v>
                </c:pt>
                <c:pt idx="2684">
                  <c:v>2015</c:v>
                </c:pt>
                <c:pt idx="2685">
                  <c:v>2015</c:v>
                </c:pt>
                <c:pt idx="2686">
                  <c:v>2015</c:v>
                </c:pt>
                <c:pt idx="2687">
                  <c:v>2015</c:v>
                </c:pt>
                <c:pt idx="2688">
                  <c:v>2015</c:v>
                </c:pt>
                <c:pt idx="2689">
                  <c:v>2015</c:v>
                </c:pt>
                <c:pt idx="2690">
                  <c:v>2015</c:v>
                </c:pt>
                <c:pt idx="2691">
                  <c:v>2015</c:v>
                </c:pt>
                <c:pt idx="2692">
                  <c:v>2015</c:v>
                </c:pt>
                <c:pt idx="2693">
                  <c:v>2015</c:v>
                </c:pt>
                <c:pt idx="2694">
                  <c:v>2015</c:v>
                </c:pt>
                <c:pt idx="2695">
                  <c:v>2015</c:v>
                </c:pt>
                <c:pt idx="2696">
                  <c:v>2015</c:v>
                </c:pt>
                <c:pt idx="2697">
                  <c:v>2015</c:v>
                </c:pt>
                <c:pt idx="2698">
                  <c:v>2015</c:v>
                </c:pt>
                <c:pt idx="2699">
                  <c:v>2015</c:v>
                </c:pt>
                <c:pt idx="2700">
                  <c:v>2015</c:v>
                </c:pt>
                <c:pt idx="2701">
                  <c:v>2015</c:v>
                </c:pt>
                <c:pt idx="2702">
                  <c:v>2015</c:v>
                </c:pt>
                <c:pt idx="2703">
                  <c:v>2015</c:v>
                </c:pt>
                <c:pt idx="2704">
                  <c:v>2015</c:v>
                </c:pt>
                <c:pt idx="2705">
                  <c:v>2015</c:v>
                </c:pt>
                <c:pt idx="2706">
                  <c:v>2015</c:v>
                </c:pt>
                <c:pt idx="2707">
                  <c:v>2015</c:v>
                </c:pt>
                <c:pt idx="2708">
                  <c:v>2015</c:v>
                </c:pt>
                <c:pt idx="2709">
                  <c:v>2015</c:v>
                </c:pt>
                <c:pt idx="2710">
                  <c:v>2015</c:v>
                </c:pt>
                <c:pt idx="2711">
                  <c:v>2015</c:v>
                </c:pt>
                <c:pt idx="2712">
                  <c:v>2015</c:v>
                </c:pt>
                <c:pt idx="2713">
                  <c:v>2015</c:v>
                </c:pt>
                <c:pt idx="2714">
                  <c:v>2015</c:v>
                </c:pt>
                <c:pt idx="2715">
                  <c:v>2015</c:v>
                </c:pt>
                <c:pt idx="2716">
                  <c:v>2015</c:v>
                </c:pt>
                <c:pt idx="2717">
                  <c:v>2015</c:v>
                </c:pt>
                <c:pt idx="2718">
                  <c:v>2015</c:v>
                </c:pt>
                <c:pt idx="2719">
                  <c:v>2015</c:v>
                </c:pt>
                <c:pt idx="2720">
                  <c:v>2015</c:v>
                </c:pt>
                <c:pt idx="2721">
                  <c:v>2015</c:v>
                </c:pt>
                <c:pt idx="2722">
                  <c:v>2015</c:v>
                </c:pt>
                <c:pt idx="2723">
                  <c:v>2015</c:v>
                </c:pt>
                <c:pt idx="2724">
                  <c:v>2015</c:v>
                </c:pt>
                <c:pt idx="2725">
                  <c:v>2015</c:v>
                </c:pt>
                <c:pt idx="2726">
                  <c:v>2015</c:v>
                </c:pt>
                <c:pt idx="2727">
                  <c:v>2015</c:v>
                </c:pt>
                <c:pt idx="2728">
                  <c:v>2015</c:v>
                </c:pt>
                <c:pt idx="2729">
                  <c:v>2015</c:v>
                </c:pt>
                <c:pt idx="2730">
                  <c:v>2015</c:v>
                </c:pt>
                <c:pt idx="2731">
                  <c:v>2015</c:v>
                </c:pt>
                <c:pt idx="2732">
                  <c:v>2015</c:v>
                </c:pt>
                <c:pt idx="2733">
                  <c:v>2015</c:v>
                </c:pt>
                <c:pt idx="2734">
                  <c:v>2015</c:v>
                </c:pt>
                <c:pt idx="2735">
                  <c:v>2015</c:v>
                </c:pt>
                <c:pt idx="2736">
                  <c:v>2015</c:v>
                </c:pt>
                <c:pt idx="2737">
                  <c:v>2015</c:v>
                </c:pt>
                <c:pt idx="2738">
                  <c:v>2015</c:v>
                </c:pt>
                <c:pt idx="2739">
                  <c:v>2015</c:v>
                </c:pt>
                <c:pt idx="2740">
                  <c:v>2015</c:v>
                </c:pt>
                <c:pt idx="2741">
                  <c:v>2015</c:v>
                </c:pt>
                <c:pt idx="2742">
                  <c:v>2015</c:v>
                </c:pt>
                <c:pt idx="2743">
                  <c:v>2015</c:v>
                </c:pt>
                <c:pt idx="2744">
                  <c:v>2015</c:v>
                </c:pt>
                <c:pt idx="2745">
                  <c:v>2015</c:v>
                </c:pt>
                <c:pt idx="2746">
                  <c:v>2015</c:v>
                </c:pt>
                <c:pt idx="2747">
                  <c:v>2015</c:v>
                </c:pt>
                <c:pt idx="2748">
                  <c:v>2015</c:v>
                </c:pt>
                <c:pt idx="2749">
                  <c:v>2015</c:v>
                </c:pt>
                <c:pt idx="2750">
                  <c:v>2015</c:v>
                </c:pt>
                <c:pt idx="2751">
                  <c:v>2015</c:v>
                </c:pt>
                <c:pt idx="2752">
                  <c:v>2015</c:v>
                </c:pt>
                <c:pt idx="2753">
                  <c:v>2015</c:v>
                </c:pt>
                <c:pt idx="2754">
                  <c:v>2015</c:v>
                </c:pt>
                <c:pt idx="2755">
                  <c:v>2015</c:v>
                </c:pt>
                <c:pt idx="2756">
                  <c:v>2015</c:v>
                </c:pt>
                <c:pt idx="2757">
                  <c:v>2015</c:v>
                </c:pt>
                <c:pt idx="2758">
                  <c:v>2015</c:v>
                </c:pt>
                <c:pt idx="2759">
                  <c:v>2015</c:v>
                </c:pt>
                <c:pt idx="2760">
                  <c:v>2015</c:v>
                </c:pt>
                <c:pt idx="2761">
                  <c:v>2015</c:v>
                </c:pt>
                <c:pt idx="2762">
                  <c:v>2015</c:v>
                </c:pt>
                <c:pt idx="2763">
                  <c:v>2015</c:v>
                </c:pt>
                <c:pt idx="2764">
                  <c:v>2015</c:v>
                </c:pt>
                <c:pt idx="2765">
                  <c:v>2015</c:v>
                </c:pt>
                <c:pt idx="2766">
                  <c:v>2015</c:v>
                </c:pt>
                <c:pt idx="2767">
                  <c:v>2015</c:v>
                </c:pt>
                <c:pt idx="2768">
                  <c:v>2015</c:v>
                </c:pt>
                <c:pt idx="2769">
                  <c:v>2015</c:v>
                </c:pt>
                <c:pt idx="2770">
                  <c:v>2015</c:v>
                </c:pt>
                <c:pt idx="2771">
                  <c:v>2015</c:v>
                </c:pt>
                <c:pt idx="2772">
                  <c:v>2015</c:v>
                </c:pt>
                <c:pt idx="2773">
                  <c:v>2015</c:v>
                </c:pt>
                <c:pt idx="2774">
                  <c:v>2015</c:v>
                </c:pt>
                <c:pt idx="2775">
                  <c:v>2015</c:v>
                </c:pt>
                <c:pt idx="2776">
                  <c:v>2015</c:v>
                </c:pt>
                <c:pt idx="2777">
                  <c:v>2015</c:v>
                </c:pt>
                <c:pt idx="2778">
                  <c:v>2015</c:v>
                </c:pt>
                <c:pt idx="2779">
                  <c:v>2015</c:v>
                </c:pt>
                <c:pt idx="2780">
                  <c:v>2015</c:v>
                </c:pt>
                <c:pt idx="2781">
                  <c:v>2015</c:v>
                </c:pt>
                <c:pt idx="2782">
                  <c:v>2015</c:v>
                </c:pt>
                <c:pt idx="2783">
                  <c:v>2015</c:v>
                </c:pt>
                <c:pt idx="2784">
                  <c:v>2015</c:v>
                </c:pt>
                <c:pt idx="2785">
                  <c:v>2015</c:v>
                </c:pt>
                <c:pt idx="2786">
                  <c:v>2015</c:v>
                </c:pt>
                <c:pt idx="2787">
                  <c:v>2015</c:v>
                </c:pt>
                <c:pt idx="2788">
                  <c:v>2015</c:v>
                </c:pt>
                <c:pt idx="2789">
                  <c:v>2015</c:v>
                </c:pt>
                <c:pt idx="2790">
                  <c:v>2015</c:v>
                </c:pt>
                <c:pt idx="2791">
                  <c:v>2015</c:v>
                </c:pt>
                <c:pt idx="2792">
                  <c:v>2015</c:v>
                </c:pt>
                <c:pt idx="2793">
                  <c:v>2015</c:v>
                </c:pt>
                <c:pt idx="2794">
                  <c:v>2015</c:v>
                </c:pt>
                <c:pt idx="2795">
                  <c:v>2015</c:v>
                </c:pt>
                <c:pt idx="2796">
                  <c:v>2015</c:v>
                </c:pt>
                <c:pt idx="2797">
                  <c:v>2015</c:v>
                </c:pt>
                <c:pt idx="2798">
                  <c:v>2015</c:v>
                </c:pt>
                <c:pt idx="2799">
                  <c:v>2015</c:v>
                </c:pt>
                <c:pt idx="2800">
                  <c:v>2015</c:v>
                </c:pt>
                <c:pt idx="2801">
                  <c:v>2015</c:v>
                </c:pt>
                <c:pt idx="2802">
                  <c:v>2015</c:v>
                </c:pt>
                <c:pt idx="2803">
                  <c:v>2015</c:v>
                </c:pt>
                <c:pt idx="2804">
                  <c:v>2015</c:v>
                </c:pt>
                <c:pt idx="2805">
                  <c:v>2015</c:v>
                </c:pt>
                <c:pt idx="2806">
                  <c:v>2015</c:v>
                </c:pt>
                <c:pt idx="2807">
                  <c:v>2015</c:v>
                </c:pt>
                <c:pt idx="2808">
                  <c:v>2015</c:v>
                </c:pt>
                <c:pt idx="2809">
                  <c:v>2015</c:v>
                </c:pt>
                <c:pt idx="2810">
                  <c:v>2015</c:v>
                </c:pt>
                <c:pt idx="2811">
                  <c:v>2015</c:v>
                </c:pt>
                <c:pt idx="2812">
                  <c:v>2015</c:v>
                </c:pt>
                <c:pt idx="2813">
                  <c:v>2015</c:v>
                </c:pt>
                <c:pt idx="2814">
                  <c:v>2015</c:v>
                </c:pt>
                <c:pt idx="2815">
                  <c:v>2015</c:v>
                </c:pt>
                <c:pt idx="2816">
                  <c:v>2015</c:v>
                </c:pt>
                <c:pt idx="2817">
                  <c:v>2015</c:v>
                </c:pt>
                <c:pt idx="2818">
                  <c:v>2015</c:v>
                </c:pt>
                <c:pt idx="2819">
                  <c:v>2015</c:v>
                </c:pt>
                <c:pt idx="2820">
                  <c:v>2015</c:v>
                </c:pt>
                <c:pt idx="2821">
                  <c:v>2015</c:v>
                </c:pt>
                <c:pt idx="2822">
                  <c:v>2015</c:v>
                </c:pt>
                <c:pt idx="2823">
                  <c:v>2015</c:v>
                </c:pt>
                <c:pt idx="2824">
                  <c:v>2015</c:v>
                </c:pt>
                <c:pt idx="2825">
                  <c:v>2015</c:v>
                </c:pt>
                <c:pt idx="2826">
                  <c:v>2015</c:v>
                </c:pt>
                <c:pt idx="2827">
                  <c:v>2015</c:v>
                </c:pt>
                <c:pt idx="2828">
                  <c:v>2015</c:v>
                </c:pt>
                <c:pt idx="2829">
                  <c:v>2015</c:v>
                </c:pt>
                <c:pt idx="2830">
                  <c:v>2015</c:v>
                </c:pt>
                <c:pt idx="2831">
                  <c:v>2015</c:v>
                </c:pt>
                <c:pt idx="2832">
                  <c:v>2015</c:v>
                </c:pt>
                <c:pt idx="2833">
                  <c:v>2015</c:v>
                </c:pt>
                <c:pt idx="2834">
                  <c:v>2015</c:v>
                </c:pt>
                <c:pt idx="2835">
                  <c:v>2015</c:v>
                </c:pt>
                <c:pt idx="2836">
                  <c:v>2015</c:v>
                </c:pt>
                <c:pt idx="2837">
                  <c:v>2015</c:v>
                </c:pt>
                <c:pt idx="2838">
                  <c:v>2015</c:v>
                </c:pt>
                <c:pt idx="2839">
                  <c:v>2015</c:v>
                </c:pt>
                <c:pt idx="2840">
                  <c:v>2015</c:v>
                </c:pt>
                <c:pt idx="2841">
                  <c:v>2015</c:v>
                </c:pt>
                <c:pt idx="2842">
                  <c:v>2015</c:v>
                </c:pt>
                <c:pt idx="2843">
                  <c:v>2015</c:v>
                </c:pt>
                <c:pt idx="2844">
                  <c:v>2015</c:v>
                </c:pt>
                <c:pt idx="2845">
                  <c:v>2015</c:v>
                </c:pt>
                <c:pt idx="2846">
                  <c:v>2015</c:v>
                </c:pt>
                <c:pt idx="2847">
                  <c:v>2015</c:v>
                </c:pt>
                <c:pt idx="2848">
                  <c:v>2015</c:v>
                </c:pt>
                <c:pt idx="2849">
                  <c:v>2015</c:v>
                </c:pt>
                <c:pt idx="2850">
                  <c:v>2015</c:v>
                </c:pt>
                <c:pt idx="2851">
                  <c:v>2015</c:v>
                </c:pt>
                <c:pt idx="2852">
                  <c:v>2015</c:v>
                </c:pt>
                <c:pt idx="2853">
                  <c:v>2015</c:v>
                </c:pt>
                <c:pt idx="2854">
                  <c:v>2015</c:v>
                </c:pt>
                <c:pt idx="2855">
                  <c:v>2015</c:v>
                </c:pt>
                <c:pt idx="2856">
                  <c:v>2015</c:v>
                </c:pt>
                <c:pt idx="2857">
                  <c:v>2015</c:v>
                </c:pt>
                <c:pt idx="2858">
                  <c:v>2015</c:v>
                </c:pt>
                <c:pt idx="2859">
                  <c:v>2015</c:v>
                </c:pt>
                <c:pt idx="2860">
                  <c:v>2015</c:v>
                </c:pt>
                <c:pt idx="2861">
                  <c:v>2015</c:v>
                </c:pt>
                <c:pt idx="2862">
                  <c:v>2015</c:v>
                </c:pt>
                <c:pt idx="2863">
                  <c:v>2015</c:v>
                </c:pt>
                <c:pt idx="2864">
                  <c:v>2015</c:v>
                </c:pt>
                <c:pt idx="2865">
                  <c:v>2015</c:v>
                </c:pt>
                <c:pt idx="2866">
                  <c:v>2015</c:v>
                </c:pt>
                <c:pt idx="2867">
                  <c:v>2016</c:v>
                </c:pt>
                <c:pt idx="2868">
                  <c:v>2016</c:v>
                </c:pt>
                <c:pt idx="2869">
                  <c:v>2016</c:v>
                </c:pt>
                <c:pt idx="2870">
                  <c:v>2016</c:v>
                </c:pt>
                <c:pt idx="2871">
                  <c:v>2016</c:v>
                </c:pt>
                <c:pt idx="2872">
                  <c:v>2016</c:v>
                </c:pt>
                <c:pt idx="2873">
                  <c:v>2016</c:v>
                </c:pt>
                <c:pt idx="2874">
                  <c:v>2016</c:v>
                </c:pt>
                <c:pt idx="2875">
                  <c:v>2016</c:v>
                </c:pt>
                <c:pt idx="2876">
                  <c:v>2016</c:v>
                </c:pt>
                <c:pt idx="2877">
                  <c:v>2016</c:v>
                </c:pt>
                <c:pt idx="2878">
                  <c:v>2016</c:v>
                </c:pt>
                <c:pt idx="2879">
                  <c:v>2016</c:v>
                </c:pt>
                <c:pt idx="2880">
                  <c:v>2016</c:v>
                </c:pt>
                <c:pt idx="2881">
                  <c:v>2016</c:v>
                </c:pt>
                <c:pt idx="2882">
                  <c:v>2016</c:v>
                </c:pt>
                <c:pt idx="2883">
                  <c:v>2016</c:v>
                </c:pt>
                <c:pt idx="2884">
                  <c:v>2016</c:v>
                </c:pt>
                <c:pt idx="2885">
                  <c:v>2016</c:v>
                </c:pt>
                <c:pt idx="2886">
                  <c:v>2016</c:v>
                </c:pt>
                <c:pt idx="2887">
                  <c:v>2016</c:v>
                </c:pt>
                <c:pt idx="2888">
                  <c:v>2016</c:v>
                </c:pt>
                <c:pt idx="2889">
                  <c:v>2016</c:v>
                </c:pt>
                <c:pt idx="2890">
                  <c:v>2016</c:v>
                </c:pt>
                <c:pt idx="2891">
                  <c:v>2016</c:v>
                </c:pt>
                <c:pt idx="2892">
                  <c:v>2016</c:v>
                </c:pt>
                <c:pt idx="2893">
                  <c:v>2016</c:v>
                </c:pt>
                <c:pt idx="2894">
                  <c:v>2016</c:v>
                </c:pt>
                <c:pt idx="2895">
                  <c:v>2016</c:v>
                </c:pt>
                <c:pt idx="2896">
                  <c:v>2016</c:v>
                </c:pt>
                <c:pt idx="2897">
                  <c:v>2016</c:v>
                </c:pt>
                <c:pt idx="2898">
                  <c:v>2016</c:v>
                </c:pt>
                <c:pt idx="2899">
                  <c:v>2016</c:v>
                </c:pt>
                <c:pt idx="2900">
                  <c:v>2016</c:v>
                </c:pt>
                <c:pt idx="2901">
                  <c:v>2016</c:v>
                </c:pt>
                <c:pt idx="2902">
                  <c:v>2016</c:v>
                </c:pt>
                <c:pt idx="2903">
                  <c:v>2016</c:v>
                </c:pt>
                <c:pt idx="2904">
                  <c:v>2016</c:v>
                </c:pt>
                <c:pt idx="2905">
                  <c:v>2016</c:v>
                </c:pt>
                <c:pt idx="2906">
                  <c:v>2016</c:v>
                </c:pt>
                <c:pt idx="2907">
                  <c:v>2016</c:v>
                </c:pt>
                <c:pt idx="2908">
                  <c:v>2016</c:v>
                </c:pt>
                <c:pt idx="2909">
                  <c:v>2016</c:v>
                </c:pt>
                <c:pt idx="2910">
                  <c:v>2016</c:v>
                </c:pt>
                <c:pt idx="2911">
                  <c:v>2016</c:v>
                </c:pt>
                <c:pt idx="2912">
                  <c:v>2016</c:v>
                </c:pt>
                <c:pt idx="2913">
                  <c:v>2016</c:v>
                </c:pt>
                <c:pt idx="2914">
                  <c:v>2016</c:v>
                </c:pt>
                <c:pt idx="2915">
                  <c:v>2016</c:v>
                </c:pt>
                <c:pt idx="2916">
                  <c:v>2016</c:v>
                </c:pt>
                <c:pt idx="2917">
                  <c:v>2016</c:v>
                </c:pt>
                <c:pt idx="2918">
                  <c:v>2016</c:v>
                </c:pt>
                <c:pt idx="2919">
                  <c:v>2016</c:v>
                </c:pt>
                <c:pt idx="2920">
                  <c:v>2016</c:v>
                </c:pt>
                <c:pt idx="2921">
                  <c:v>2016</c:v>
                </c:pt>
                <c:pt idx="2922">
                  <c:v>2016</c:v>
                </c:pt>
                <c:pt idx="2923">
                  <c:v>2016</c:v>
                </c:pt>
                <c:pt idx="2924">
                  <c:v>2016</c:v>
                </c:pt>
                <c:pt idx="2925">
                  <c:v>2016</c:v>
                </c:pt>
                <c:pt idx="2926">
                  <c:v>2016</c:v>
                </c:pt>
                <c:pt idx="2927">
                  <c:v>2016</c:v>
                </c:pt>
                <c:pt idx="2928">
                  <c:v>2016</c:v>
                </c:pt>
                <c:pt idx="2929">
                  <c:v>2016</c:v>
                </c:pt>
                <c:pt idx="2930">
                  <c:v>2016</c:v>
                </c:pt>
                <c:pt idx="2931">
                  <c:v>2016</c:v>
                </c:pt>
                <c:pt idx="2932">
                  <c:v>2016</c:v>
                </c:pt>
                <c:pt idx="2933">
                  <c:v>2016</c:v>
                </c:pt>
                <c:pt idx="2934">
                  <c:v>2016</c:v>
                </c:pt>
                <c:pt idx="2935">
                  <c:v>2016</c:v>
                </c:pt>
                <c:pt idx="2936">
                  <c:v>2016</c:v>
                </c:pt>
                <c:pt idx="2937">
                  <c:v>2016</c:v>
                </c:pt>
                <c:pt idx="2938">
                  <c:v>2016</c:v>
                </c:pt>
                <c:pt idx="2939">
                  <c:v>2016</c:v>
                </c:pt>
                <c:pt idx="2940">
                  <c:v>2016</c:v>
                </c:pt>
                <c:pt idx="2941">
                  <c:v>2016</c:v>
                </c:pt>
                <c:pt idx="2942">
                  <c:v>2016</c:v>
                </c:pt>
                <c:pt idx="2943">
                  <c:v>2016</c:v>
                </c:pt>
                <c:pt idx="2944">
                  <c:v>2016</c:v>
                </c:pt>
                <c:pt idx="2945">
                  <c:v>2016</c:v>
                </c:pt>
                <c:pt idx="2946">
                  <c:v>2016</c:v>
                </c:pt>
                <c:pt idx="2947">
                  <c:v>2016</c:v>
                </c:pt>
                <c:pt idx="2948">
                  <c:v>2016</c:v>
                </c:pt>
                <c:pt idx="2949">
                  <c:v>2016</c:v>
                </c:pt>
                <c:pt idx="2950">
                  <c:v>2016</c:v>
                </c:pt>
                <c:pt idx="2951">
                  <c:v>2016</c:v>
                </c:pt>
                <c:pt idx="2952">
                  <c:v>2016</c:v>
                </c:pt>
                <c:pt idx="2953">
                  <c:v>2016</c:v>
                </c:pt>
                <c:pt idx="2954">
                  <c:v>2016</c:v>
                </c:pt>
                <c:pt idx="2955">
                  <c:v>2016</c:v>
                </c:pt>
                <c:pt idx="2956">
                  <c:v>2016</c:v>
                </c:pt>
                <c:pt idx="2957">
                  <c:v>2016</c:v>
                </c:pt>
                <c:pt idx="2958">
                  <c:v>2016</c:v>
                </c:pt>
                <c:pt idx="2959">
                  <c:v>2016</c:v>
                </c:pt>
                <c:pt idx="2960">
                  <c:v>2016</c:v>
                </c:pt>
                <c:pt idx="2961">
                  <c:v>2016</c:v>
                </c:pt>
                <c:pt idx="2962">
                  <c:v>2016</c:v>
                </c:pt>
                <c:pt idx="2963">
                  <c:v>2016</c:v>
                </c:pt>
                <c:pt idx="2964">
                  <c:v>2016</c:v>
                </c:pt>
                <c:pt idx="2965">
                  <c:v>2016</c:v>
                </c:pt>
                <c:pt idx="2966">
                  <c:v>2016</c:v>
                </c:pt>
                <c:pt idx="2967">
                  <c:v>2016</c:v>
                </c:pt>
                <c:pt idx="2968">
                  <c:v>2016</c:v>
                </c:pt>
                <c:pt idx="2969">
                  <c:v>2016</c:v>
                </c:pt>
                <c:pt idx="2970">
                  <c:v>2016</c:v>
                </c:pt>
                <c:pt idx="2971">
                  <c:v>2016</c:v>
                </c:pt>
                <c:pt idx="2972">
                  <c:v>2016</c:v>
                </c:pt>
                <c:pt idx="2973">
                  <c:v>2016</c:v>
                </c:pt>
                <c:pt idx="2974">
                  <c:v>2016</c:v>
                </c:pt>
                <c:pt idx="2975">
                  <c:v>2016</c:v>
                </c:pt>
                <c:pt idx="2976">
                  <c:v>2016</c:v>
                </c:pt>
                <c:pt idx="2977">
                  <c:v>2016</c:v>
                </c:pt>
                <c:pt idx="2978">
                  <c:v>2016</c:v>
                </c:pt>
                <c:pt idx="2979">
                  <c:v>2016</c:v>
                </c:pt>
                <c:pt idx="2980">
                  <c:v>2016</c:v>
                </c:pt>
                <c:pt idx="2981">
                  <c:v>2016</c:v>
                </c:pt>
                <c:pt idx="2982">
                  <c:v>2016</c:v>
                </c:pt>
                <c:pt idx="2983">
                  <c:v>2016</c:v>
                </c:pt>
                <c:pt idx="2984">
                  <c:v>2016</c:v>
                </c:pt>
                <c:pt idx="2985">
                  <c:v>2016</c:v>
                </c:pt>
                <c:pt idx="2986">
                  <c:v>2016</c:v>
                </c:pt>
                <c:pt idx="2987">
                  <c:v>2016</c:v>
                </c:pt>
                <c:pt idx="2988">
                  <c:v>2016</c:v>
                </c:pt>
                <c:pt idx="2989">
                  <c:v>2016</c:v>
                </c:pt>
                <c:pt idx="2990">
                  <c:v>2016</c:v>
                </c:pt>
                <c:pt idx="2991">
                  <c:v>2016</c:v>
                </c:pt>
                <c:pt idx="2992">
                  <c:v>2016</c:v>
                </c:pt>
                <c:pt idx="2993">
                  <c:v>2016</c:v>
                </c:pt>
                <c:pt idx="2994">
                  <c:v>2016</c:v>
                </c:pt>
                <c:pt idx="2995">
                  <c:v>2016</c:v>
                </c:pt>
                <c:pt idx="2996">
                  <c:v>2016</c:v>
                </c:pt>
                <c:pt idx="2997">
                  <c:v>2016</c:v>
                </c:pt>
              </c:numCache>
            </c:numRef>
          </c:cat>
          <c:val>
            <c:numRef>
              <c:f>Sheet2!$B$1:$B$2999</c:f>
              <c:numCache>
                <c:formatCode>General</c:formatCode>
                <c:ptCount val="2999"/>
                <c:pt idx="0">
                  <c:v>3</c:v>
                </c:pt>
                <c:pt idx="1">
                  <c:v>3</c:v>
                </c:pt>
                <c:pt idx="2">
                  <c:v>3</c:v>
                </c:pt>
                <c:pt idx="3">
                  <c:v>3</c:v>
                </c:pt>
                <c:pt idx="4">
                  <c:v>3</c:v>
                </c:pt>
                <c:pt idx="5">
                  <c:v>3</c:v>
                </c:pt>
                <c:pt idx="6">
                  <c:v>3</c:v>
                </c:pt>
                <c:pt idx="7">
                  <c:v>3</c:v>
                </c:pt>
                <c:pt idx="8">
                  <c:v>3</c:v>
                </c:pt>
                <c:pt idx="9">
                  <c:v>3</c:v>
                </c:pt>
                <c:pt idx="10">
                  <c:v>3</c:v>
                </c:pt>
                <c:pt idx="11">
                  <c:v>3</c:v>
                </c:pt>
                <c:pt idx="12">
                  <c:v>3</c:v>
                </c:pt>
                <c:pt idx="13">
                  <c:v>3</c:v>
                </c:pt>
                <c:pt idx="14">
                  <c:v>3</c:v>
                </c:pt>
                <c:pt idx="15">
                  <c:v>3</c:v>
                </c:pt>
                <c:pt idx="16">
                  <c:v>18.1484375</c:v>
                </c:pt>
                <c:pt idx="17">
                  <c:v>18</c:v>
                </c:pt>
                <c:pt idx="18">
                  <c:v>17</c:v>
                </c:pt>
                <c:pt idx="19">
                  <c:v>17</c:v>
                </c:pt>
                <c:pt idx="20">
                  <c:v>17</c:v>
                </c:pt>
                <c:pt idx="21">
                  <c:v>16</c:v>
                </c:pt>
                <c:pt idx="22">
                  <c:v>17</c:v>
                </c:pt>
                <c:pt idx="23">
                  <c:v>17</c:v>
                </c:pt>
                <c:pt idx="24">
                  <c:v>17</c:v>
                </c:pt>
                <c:pt idx="25">
                  <c:v>18</c:v>
                </c:pt>
                <c:pt idx="26">
                  <c:v>17</c:v>
                </c:pt>
                <c:pt idx="27">
                  <c:v>18</c:v>
                </c:pt>
                <c:pt idx="28">
                  <c:v>18</c:v>
                </c:pt>
                <c:pt idx="29">
                  <c:v>21</c:v>
                </c:pt>
                <c:pt idx="30">
                  <c:v>19</c:v>
                </c:pt>
                <c:pt idx="31">
                  <c:v>18.7578125</c:v>
                </c:pt>
                <c:pt idx="32">
                  <c:v>18.7578125</c:v>
                </c:pt>
                <c:pt idx="33">
                  <c:v>20.61328125</c:v>
                </c:pt>
                <c:pt idx="34">
                  <c:v>17.5859375</c:v>
                </c:pt>
                <c:pt idx="35">
                  <c:v>17.5859375</c:v>
                </c:pt>
                <c:pt idx="36">
                  <c:v>17.68359375</c:v>
                </c:pt>
                <c:pt idx="37">
                  <c:v>18.26953125</c:v>
                </c:pt>
                <c:pt idx="38">
                  <c:v>18.7578125</c:v>
                </c:pt>
                <c:pt idx="39">
                  <c:v>20.90625</c:v>
                </c:pt>
                <c:pt idx="40">
                  <c:v>24.71484375</c:v>
                </c:pt>
                <c:pt idx="41">
                  <c:v>27.7421875</c:v>
                </c:pt>
                <c:pt idx="42">
                  <c:v>24.51953125</c:v>
                </c:pt>
                <c:pt idx="43">
                  <c:v>24.6171875</c:v>
                </c:pt>
                <c:pt idx="44">
                  <c:v>24.12890625</c:v>
                </c:pt>
                <c:pt idx="45">
                  <c:v>22.56640625</c:v>
                </c:pt>
                <c:pt idx="46">
                  <c:v>25.515625</c:v>
                </c:pt>
                <c:pt idx="47">
                  <c:v>24.83203125</c:v>
                </c:pt>
                <c:pt idx="48">
                  <c:v>22</c:v>
                </c:pt>
                <c:pt idx="49">
                  <c:v>22</c:v>
                </c:pt>
                <c:pt idx="50">
                  <c:v>22</c:v>
                </c:pt>
                <c:pt idx="51">
                  <c:v>22</c:v>
                </c:pt>
                <c:pt idx="52">
                  <c:v>22</c:v>
                </c:pt>
                <c:pt idx="53">
                  <c:v>22</c:v>
                </c:pt>
                <c:pt idx="54">
                  <c:v>23.34375</c:v>
                </c:pt>
                <c:pt idx="55">
                  <c:v>24.80859375</c:v>
                </c:pt>
                <c:pt idx="56">
                  <c:v>21.87890625</c:v>
                </c:pt>
                <c:pt idx="57">
                  <c:v>21.78125</c:v>
                </c:pt>
                <c:pt idx="58">
                  <c:v>22.26953125</c:v>
                </c:pt>
                <c:pt idx="59">
                  <c:v>23.83203125</c:v>
                </c:pt>
                <c:pt idx="60">
                  <c:v>22.3671875</c:v>
                </c:pt>
                <c:pt idx="61">
                  <c:v>21.1953125</c:v>
                </c:pt>
                <c:pt idx="62">
                  <c:v>21</c:v>
                </c:pt>
                <c:pt idx="63">
                  <c:v>21</c:v>
                </c:pt>
                <c:pt idx="64">
                  <c:v>21</c:v>
                </c:pt>
                <c:pt idx="65">
                  <c:v>23.63671875</c:v>
                </c:pt>
                <c:pt idx="66">
                  <c:v>25.58984375</c:v>
                </c:pt>
                <c:pt idx="67">
                  <c:v>27.34765625</c:v>
                </c:pt>
                <c:pt idx="68">
                  <c:v>27.640625</c:v>
                </c:pt>
                <c:pt idx="69">
                  <c:v>3.34375</c:v>
                </c:pt>
                <c:pt idx="70">
                  <c:v>24.5390625</c:v>
                </c:pt>
                <c:pt idx="71">
                  <c:v>3.34375</c:v>
                </c:pt>
                <c:pt idx="72">
                  <c:v>24.34375</c:v>
                </c:pt>
                <c:pt idx="73">
                  <c:v>24.34375</c:v>
                </c:pt>
                <c:pt idx="74">
                  <c:v>3.44140625</c:v>
                </c:pt>
                <c:pt idx="75">
                  <c:v>3.24609375</c:v>
                </c:pt>
                <c:pt idx="76">
                  <c:v>24.1484375</c:v>
                </c:pt>
                <c:pt idx="77">
                  <c:v>25.3203125</c:v>
                </c:pt>
                <c:pt idx="78">
                  <c:v>4.515625</c:v>
                </c:pt>
                <c:pt idx="79">
                  <c:v>29.421875</c:v>
                </c:pt>
                <c:pt idx="80">
                  <c:v>27.56640625</c:v>
                </c:pt>
                <c:pt idx="81">
                  <c:v>26.98046875</c:v>
                </c:pt>
                <c:pt idx="82">
                  <c:v>26.78515625</c:v>
                </c:pt>
                <c:pt idx="83">
                  <c:v>26.78515625</c:v>
                </c:pt>
                <c:pt idx="84">
                  <c:v>26.58984375</c:v>
                </c:pt>
                <c:pt idx="85">
                  <c:v>26.39453125</c:v>
                </c:pt>
                <c:pt idx="86">
                  <c:v>26.1015625</c:v>
                </c:pt>
                <c:pt idx="87">
                  <c:v>25.22265625</c:v>
                </c:pt>
                <c:pt idx="88">
                  <c:v>25.22265625</c:v>
                </c:pt>
                <c:pt idx="89">
                  <c:v>25.3203125</c:v>
                </c:pt>
                <c:pt idx="90">
                  <c:v>25.41796875</c:v>
                </c:pt>
                <c:pt idx="91">
                  <c:v>27.078125</c:v>
                </c:pt>
                <c:pt idx="92">
                  <c:v>26.4921875</c:v>
                </c:pt>
                <c:pt idx="93">
                  <c:v>27.078125</c:v>
                </c:pt>
                <c:pt idx="94">
                  <c:v>25.61328125</c:v>
                </c:pt>
                <c:pt idx="95">
                  <c:v>23.953125</c:v>
                </c:pt>
                <c:pt idx="96">
                  <c:v>22.68359375</c:v>
                </c:pt>
                <c:pt idx="97">
                  <c:v>22.68359375</c:v>
                </c:pt>
                <c:pt idx="98">
                  <c:v>22</c:v>
                </c:pt>
                <c:pt idx="99">
                  <c:v>22</c:v>
                </c:pt>
                <c:pt idx="100">
                  <c:v>22</c:v>
                </c:pt>
                <c:pt idx="101">
                  <c:v>22</c:v>
                </c:pt>
                <c:pt idx="102">
                  <c:v>22</c:v>
                </c:pt>
                <c:pt idx="103">
                  <c:v>22</c:v>
                </c:pt>
                <c:pt idx="104">
                  <c:v>22</c:v>
                </c:pt>
                <c:pt idx="105">
                  <c:v>22</c:v>
                </c:pt>
                <c:pt idx="106">
                  <c:v>22</c:v>
                </c:pt>
                <c:pt idx="107">
                  <c:v>22</c:v>
                </c:pt>
                <c:pt idx="108">
                  <c:v>22.48828125</c:v>
                </c:pt>
                <c:pt idx="109">
                  <c:v>23.5625</c:v>
                </c:pt>
                <c:pt idx="110">
                  <c:v>22.9765625</c:v>
                </c:pt>
                <c:pt idx="111">
                  <c:v>22.68359375</c:v>
                </c:pt>
                <c:pt idx="112">
                  <c:v>24.734375</c:v>
                </c:pt>
                <c:pt idx="113">
                  <c:v>24.5390625</c:v>
                </c:pt>
                <c:pt idx="114">
                  <c:v>24.734375</c:v>
                </c:pt>
                <c:pt idx="115">
                  <c:v>25.61328125</c:v>
                </c:pt>
                <c:pt idx="116">
                  <c:v>25.02734375</c:v>
                </c:pt>
                <c:pt idx="117">
                  <c:v>24.34375</c:v>
                </c:pt>
                <c:pt idx="118">
                  <c:v>23.66015625</c:v>
                </c:pt>
                <c:pt idx="119">
                  <c:v>23.7578125</c:v>
                </c:pt>
                <c:pt idx="120">
                  <c:v>23.5625</c:v>
                </c:pt>
                <c:pt idx="121">
                  <c:v>23.07421875</c:v>
                </c:pt>
                <c:pt idx="122">
                  <c:v>24.734375</c:v>
                </c:pt>
                <c:pt idx="123">
                  <c:v>23.953125</c:v>
                </c:pt>
                <c:pt idx="124">
                  <c:v>22</c:v>
                </c:pt>
                <c:pt idx="125">
                  <c:v>22</c:v>
                </c:pt>
                <c:pt idx="126">
                  <c:v>22.68359375</c:v>
                </c:pt>
                <c:pt idx="127">
                  <c:v>23.3671875</c:v>
                </c:pt>
                <c:pt idx="128">
                  <c:v>24.5390625</c:v>
                </c:pt>
                <c:pt idx="129">
                  <c:v>24.63671875</c:v>
                </c:pt>
                <c:pt idx="130">
                  <c:v>25.125</c:v>
                </c:pt>
                <c:pt idx="131">
                  <c:v>24.34375</c:v>
                </c:pt>
                <c:pt idx="132">
                  <c:v>24.34375</c:v>
                </c:pt>
                <c:pt idx="133">
                  <c:v>24.1484375</c:v>
                </c:pt>
                <c:pt idx="134">
                  <c:v>24.34375</c:v>
                </c:pt>
                <c:pt idx="135">
                  <c:v>24.44140625</c:v>
                </c:pt>
                <c:pt idx="136">
                  <c:v>24.5390625</c:v>
                </c:pt>
                <c:pt idx="137">
                  <c:v>22.29296875</c:v>
                </c:pt>
                <c:pt idx="138">
                  <c:v>22</c:v>
                </c:pt>
                <c:pt idx="139">
                  <c:v>22</c:v>
                </c:pt>
                <c:pt idx="140">
                  <c:v>22</c:v>
                </c:pt>
                <c:pt idx="141">
                  <c:v>22</c:v>
                </c:pt>
                <c:pt idx="142">
                  <c:v>22</c:v>
                </c:pt>
                <c:pt idx="143">
                  <c:v>22</c:v>
                </c:pt>
                <c:pt idx="144">
                  <c:v>22.5859375</c:v>
                </c:pt>
                <c:pt idx="145">
                  <c:v>22.09765625</c:v>
                </c:pt>
                <c:pt idx="146">
                  <c:v>22</c:v>
                </c:pt>
                <c:pt idx="147">
                  <c:v>22.9765625</c:v>
                </c:pt>
                <c:pt idx="148">
                  <c:v>23.26953125</c:v>
                </c:pt>
                <c:pt idx="149">
                  <c:v>22</c:v>
                </c:pt>
                <c:pt idx="150">
                  <c:v>22</c:v>
                </c:pt>
                <c:pt idx="151">
                  <c:v>23.46484375</c:v>
                </c:pt>
                <c:pt idx="152">
                  <c:v>22.29296875</c:v>
                </c:pt>
                <c:pt idx="153">
                  <c:v>22</c:v>
                </c:pt>
                <c:pt idx="154">
                  <c:v>23.66015625</c:v>
                </c:pt>
                <c:pt idx="155">
                  <c:v>25.02734375</c:v>
                </c:pt>
                <c:pt idx="156">
                  <c:v>24.34375</c:v>
                </c:pt>
                <c:pt idx="157">
                  <c:v>24.34375</c:v>
                </c:pt>
                <c:pt idx="158">
                  <c:v>24.5390625</c:v>
                </c:pt>
                <c:pt idx="159">
                  <c:v>25.125</c:v>
                </c:pt>
                <c:pt idx="160">
                  <c:v>24.34375</c:v>
                </c:pt>
                <c:pt idx="161">
                  <c:v>25.41796875</c:v>
                </c:pt>
                <c:pt idx="162">
                  <c:v>24.734375</c:v>
                </c:pt>
                <c:pt idx="163">
                  <c:v>25.22265625</c:v>
                </c:pt>
                <c:pt idx="164">
                  <c:v>25.90625</c:v>
                </c:pt>
                <c:pt idx="165">
                  <c:v>25.515625</c:v>
                </c:pt>
                <c:pt idx="166">
                  <c:v>25.41796875</c:v>
                </c:pt>
                <c:pt idx="167">
                  <c:v>25.7109375</c:v>
                </c:pt>
                <c:pt idx="168">
                  <c:v>25.80859375</c:v>
                </c:pt>
                <c:pt idx="169">
                  <c:v>24.34375</c:v>
                </c:pt>
                <c:pt idx="170">
                  <c:v>25.80859375</c:v>
                </c:pt>
                <c:pt idx="171">
                  <c:v>28.445312499999979</c:v>
                </c:pt>
                <c:pt idx="172">
                  <c:v>28.25</c:v>
                </c:pt>
                <c:pt idx="173">
                  <c:v>28.25</c:v>
                </c:pt>
                <c:pt idx="174">
                  <c:v>28.0546875</c:v>
                </c:pt>
                <c:pt idx="175">
                  <c:v>28.15234375</c:v>
                </c:pt>
                <c:pt idx="176">
                  <c:v>27.46875</c:v>
                </c:pt>
                <c:pt idx="177">
                  <c:v>27.76171875</c:v>
                </c:pt>
                <c:pt idx="178">
                  <c:v>28.93359375</c:v>
                </c:pt>
                <c:pt idx="179">
                  <c:v>28.93359375</c:v>
                </c:pt>
                <c:pt idx="180">
                  <c:v>28.445312499999979</c:v>
                </c:pt>
                <c:pt idx="181">
                  <c:v>27.2734375</c:v>
                </c:pt>
                <c:pt idx="182">
                  <c:v>27.56640625</c:v>
                </c:pt>
                <c:pt idx="183">
                  <c:v>27.17578125</c:v>
                </c:pt>
                <c:pt idx="184">
                  <c:v>27.6640625</c:v>
                </c:pt>
                <c:pt idx="185">
                  <c:v>28.73828125</c:v>
                </c:pt>
                <c:pt idx="186">
                  <c:v>30.30078125</c:v>
                </c:pt>
                <c:pt idx="187">
                  <c:v>30.49609375</c:v>
                </c:pt>
                <c:pt idx="188">
                  <c:v>29.6171875</c:v>
                </c:pt>
                <c:pt idx="189">
                  <c:v>29.32421875</c:v>
                </c:pt>
                <c:pt idx="190">
                  <c:v>27.078125</c:v>
                </c:pt>
                <c:pt idx="191">
                  <c:v>26.8828125</c:v>
                </c:pt>
                <c:pt idx="192">
                  <c:v>24.83203125</c:v>
                </c:pt>
                <c:pt idx="193">
                  <c:v>26.6875</c:v>
                </c:pt>
                <c:pt idx="194">
                  <c:v>30.30078125</c:v>
                </c:pt>
                <c:pt idx="195">
                  <c:v>32.15625</c:v>
                </c:pt>
                <c:pt idx="196">
                  <c:v>30.49609375</c:v>
                </c:pt>
                <c:pt idx="197">
                  <c:v>30.69140625</c:v>
                </c:pt>
                <c:pt idx="198">
                  <c:v>33.42578125</c:v>
                </c:pt>
                <c:pt idx="199">
                  <c:v>33.42578125</c:v>
                </c:pt>
                <c:pt idx="200">
                  <c:v>33.03515625</c:v>
                </c:pt>
                <c:pt idx="201">
                  <c:v>31.27734375</c:v>
                </c:pt>
                <c:pt idx="202">
                  <c:v>31.08203125</c:v>
                </c:pt>
                <c:pt idx="203">
                  <c:v>30.30078125</c:v>
                </c:pt>
                <c:pt idx="204">
                  <c:v>30.49609375</c:v>
                </c:pt>
                <c:pt idx="205">
                  <c:v>32.64453125</c:v>
                </c:pt>
                <c:pt idx="206">
                  <c:v>32.83984375</c:v>
                </c:pt>
                <c:pt idx="207">
                  <c:v>31.47265625</c:v>
                </c:pt>
                <c:pt idx="208">
                  <c:v>29.12890625</c:v>
                </c:pt>
                <c:pt idx="209">
                  <c:v>28.8359375</c:v>
                </c:pt>
                <c:pt idx="210">
                  <c:v>28.73828125</c:v>
                </c:pt>
                <c:pt idx="211">
                  <c:v>28.54296875</c:v>
                </c:pt>
                <c:pt idx="212">
                  <c:v>28.15234375</c:v>
                </c:pt>
                <c:pt idx="213">
                  <c:v>28.73828125</c:v>
                </c:pt>
                <c:pt idx="214">
                  <c:v>27.46875</c:v>
                </c:pt>
                <c:pt idx="215">
                  <c:v>27.17578125</c:v>
                </c:pt>
                <c:pt idx="216">
                  <c:v>27.078125</c:v>
                </c:pt>
                <c:pt idx="217">
                  <c:v>26.78515625</c:v>
                </c:pt>
                <c:pt idx="218">
                  <c:v>24.83203125</c:v>
                </c:pt>
                <c:pt idx="219">
                  <c:v>25.7109375</c:v>
                </c:pt>
                <c:pt idx="220">
                  <c:v>25.80859375</c:v>
                </c:pt>
                <c:pt idx="221">
                  <c:v>25.125</c:v>
                </c:pt>
                <c:pt idx="222">
                  <c:v>24.9296875</c:v>
                </c:pt>
                <c:pt idx="223">
                  <c:v>24.734375</c:v>
                </c:pt>
                <c:pt idx="224">
                  <c:v>23.953125</c:v>
                </c:pt>
                <c:pt idx="225">
                  <c:v>23.3671875</c:v>
                </c:pt>
                <c:pt idx="226">
                  <c:v>23.46484375</c:v>
                </c:pt>
                <c:pt idx="227">
                  <c:v>24.34375</c:v>
                </c:pt>
                <c:pt idx="228">
                  <c:v>24.83203125</c:v>
                </c:pt>
                <c:pt idx="229">
                  <c:v>24.34375</c:v>
                </c:pt>
                <c:pt idx="230">
                  <c:v>24.05078125</c:v>
                </c:pt>
                <c:pt idx="231">
                  <c:v>24.34375</c:v>
                </c:pt>
                <c:pt idx="232">
                  <c:v>24.44140625</c:v>
                </c:pt>
                <c:pt idx="233">
                  <c:v>24.9296875</c:v>
                </c:pt>
                <c:pt idx="234">
                  <c:v>24.9296875</c:v>
                </c:pt>
                <c:pt idx="235">
                  <c:v>24.44140625</c:v>
                </c:pt>
                <c:pt idx="236">
                  <c:v>24.05078125</c:v>
                </c:pt>
                <c:pt idx="237">
                  <c:v>24.34375</c:v>
                </c:pt>
                <c:pt idx="238">
                  <c:v>24.24609375</c:v>
                </c:pt>
                <c:pt idx="239">
                  <c:v>23.07421875</c:v>
                </c:pt>
                <c:pt idx="240">
                  <c:v>22.5859375</c:v>
                </c:pt>
                <c:pt idx="241">
                  <c:v>23.26953125</c:v>
                </c:pt>
                <c:pt idx="242">
                  <c:v>24.1484375</c:v>
                </c:pt>
                <c:pt idx="243">
                  <c:v>24.44140625</c:v>
                </c:pt>
                <c:pt idx="244">
                  <c:v>24.734375</c:v>
                </c:pt>
                <c:pt idx="245">
                  <c:v>24.44140625</c:v>
                </c:pt>
                <c:pt idx="246">
                  <c:v>24.24609375</c:v>
                </c:pt>
                <c:pt idx="247">
                  <c:v>24.5390625</c:v>
                </c:pt>
                <c:pt idx="248">
                  <c:v>24.05078125</c:v>
                </c:pt>
                <c:pt idx="249">
                  <c:v>24.24609375</c:v>
                </c:pt>
                <c:pt idx="250">
                  <c:v>24.05078125</c:v>
                </c:pt>
                <c:pt idx="251">
                  <c:v>23.953125</c:v>
                </c:pt>
                <c:pt idx="252">
                  <c:v>22.390625</c:v>
                </c:pt>
                <c:pt idx="253">
                  <c:v>22</c:v>
                </c:pt>
                <c:pt idx="254">
                  <c:v>22</c:v>
                </c:pt>
                <c:pt idx="255">
                  <c:v>22</c:v>
                </c:pt>
                <c:pt idx="256">
                  <c:v>22.29296875</c:v>
                </c:pt>
                <c:pt idx="257">
                  <c:v>22</c:v>
                </c:pt>
                <c:pt idx="258">
                  <c:v>22</c:v>
                </c:pt>
                <c:pt idx="259">
                  <c:v>22</c:v>
                </c:pt>
                <c:pt idx="260">
                  <c:v>22</c:v>
                </c:pt>
                <c:pt idx="261">
                  <c:v>22</c:v>
                </c:pt>
                <c:pt idx="262">
                  <c:v>22</c:v>
                </c:pt>
                <c:pt idx="263">
                  <c:v>22.5859375</c:v>
                </c:pt>
                <c:pt idx="264">
                  <c:v>26.6875</c:v>
                </c:pt>
                <c:pt idx="265">
                  <c:v>26.4921875</c:v>
                </c:pt>
                <c:pt idx="266">
                  <c:v>26.78515625</c:v>
                </c:pt>
                <c:pt idx="267">
                  <c:v>26.19921875</c:v>
                </c:pt>
                <c:pt idx="268">
                  <c:v>25.61328125</c:v>
                </c:pt>
                <c:pt idx="269">
                  <c:v>25.125</c:v>
                </c:pt>
                <c:pt idx="270">
                  <c:v>24.05078125</c:v>
                </c:pt>
                <c:pt idx="271">
                  <c:v>22.48828125</c:v>
                </c:pt>
                <c:pt idx="272">
                  <c:v>22.5859375</c:v>
                </c:pt>
                <c:pt idx="273">
                  <c:v>24.44140625</c:v>
                </c:pt>
                <c:pt idx="274">
                  <c:v>25.7109375</c:v>
                </c:pt>
                <c:pt idx="275">
                  <c:v>25.125</c:v>
                </c:pt>
                <c:pt idx="276">
                  <c:v>24.5390625</c:v>
                </c:pt>
                <c:pt idx="277">
                  <c:v>23.66015625</c:v>
                </c:pt>
                <c:pt idx="278">
                  <c:v>22.48828125</c:v>
                </c:pt>
                <c:pt idx="279">
                  <c:v>22.5859375</c:v>
                </c:pt>
                <c:pt idx="280">
                  <c:v>22.48828125</c:v>
                </c:pt>
                <c:pt idx="281">
                  <c:v>22.48828125</c:v>
                </c:pt>
                <c:pt idx="282">
                  <c:v>22.48828125</c:v>
                </c:pt>
                <c:pt idx="283">
                  <c:v>23.171875</c:v>
                </c:pt>
                <c:pt idx="284">
                  <c:v>24.83203125</c:v>
                </c:pt>
                <c:pt idx="285">
                  <c:v>24.63671875</c:v>
                </c:pt>
                <c:pt idx="286">
                  <c:v>24.44140625</c:v>
                </c:pt>
                <c:pt idx="287">
                  <c:v>25.22265625</c:v>
                </c:pt>
                <c:pt idx="288">
                  <c:v>25.3203125</c:v>
                </c:pt>
                <c:pt idx="289">
                  <c:v>24.83203125</c:v>
                </c:pt>
                <c:pt idx="290">
                  <c:v>24.44140625</c:v>
                </c:pt>
                <c:pt idx="291">
                  <c:v>24.24609375</c:v>
                </c:pt>
                <c:pt idx="292">
                  <c:v>24.24609375</c:v>
                </c:pt>
                <c:pt idx="293">
                  <c:v>24.1484375</c:v>
                </c:pt>
                <c:pt idx="294">
                  <c:v>23.5625</c:v>
                </c:pt>
                <c:pt idx="295">
                  <c:v>23.66015625</c:v>
                </c:pt>
                <c:pt idx="296">
                  <c:v>23.953125</c:v>
                </c:pt>
                <c:pt idx="297">
                  <c:v>23.07421875</c:v>
                </c:pt>
                <c:pt idx="298">
                  <c:v>22.78125</c:v>
                </c:pt>
                <c:pt idx="299">
                  <c:v>22.87890625</c:v>
                </c:pt>
                <c:pt idx="300">
                  <c:v>22.78125</c:v>
                </c:pt>
                <c:pt idx="301">
                  <c:v>22.48828125</c:v>
                </c:pt>
                <c:pt idx="302">
                  <c:v>22.5859375</c:v>
                </c:pt>
                <c:pt idx="303">
                  <c:v>22.5859375</c:v>
                </c:pt>
                <c:pt idx="304">
                  <c:v>22.78125</c:v>
                </c:pt>
                <c:pt idx="305">
                  <c:v>22.87890625</c:v>
                </c:pt>
                <c:pt idx="306">
                  <c:v>22.78125</c:v>
                </c:pt>
                <c:pt idx="307">
                  <c:v>23.07421875</c:v>
                </c:pt>
                <c:pt idx="308">
                  <c:v>22.9765625</c:v>
                </c:pt>
                <c:pt idx="309">
                  <c:v>22.78125</c:v>
                </c:pt>
                <c:pt idx="310">
                  <c:v>22.68359375</c:v>
                </c:pt>
                <c:pt idx="311">
                  <c:v>22.78125</c:v>
                </c:pt>
                <c:pt idx="312">
                  <c:v>22.78125</c:v>
                </c:pt>
                <c:pt idx="313">
                  <c:v>22.9765625</c:v>
                </c:pt>
                <c:pt idx="314">
                  <c:v>22.78125</c:v>
                </c:pt>
                <c:pt idx="315">
                  <c:v>23.46484375</c:v>
                </c:pt>
                <c:pt idx="316">
                  <c:v>22</c:v>
                </c:pt>
                <c:pt idx="317">
                  <c:v>22.5859375</c:v>
                </c:pt>
                <c:pt idx="318">
                  <c:v>23.953125</c:v>
                </c:pt>
                <c:pt idx="319">
                  <c:v>24.1484375</c:v>
                </c:pt>
                <c:pt idx="320">
                  <c:v>24.1484375</c:v>
                </c:pt>
                <c:pt idx="321">
                  <c:v>23.66015625</c:v>
                </c:pt>
                <c:pt idx="322">
                  <c:v>23.7578125</c:v>
                </c:pt>
                <c:pt idx="323">
                  <c:v>23.85546875</c:v>
                </c:pt>
                <c:pt idx="324">
                  <c:v>23.7578125</c:v>
                </c:pt>
                <c:pt idx="325">
                  <c:v>23.953125</c:v>
                </c:pt>
                <c:pt idx="326">
                  <c:v>23.171875</c:v>
                </c:pt>
                <c:pt idx="327">
                  <c:v>22.68359375</c:v>
                </c:pt>
                <c:pt idx="328">
                  <c:v>22.68359375</c:v>
                </c:pt>
                <c:pt idx="329">
                  <c:v>22.9765625</c:v>
                </c:pt>
                <c:pt idx="330">
                  <c:v>23.26953125</c:v>
                </c:pt>
                <c:pt idx="331">
                  <c:v>23.171875</c:v>
                </c:pt>
                <c:pt idx="332">
                  <c:v>23.26953125</c:v>
                </c:pt>
                <c:pt idx="333">
                  <c:v>23.953125</c:v>
                </c:pt>
                <c:pt idx="334">
                  <c:v>23.7578125</c:v>
                </c:pt>
                <c:pt idx="335">
                  <c:v>23.5625</c:v>
                </c:pt>
                <c:pt idx="336">
                  <c:v>23.66015625</c:v>
                </c:pt>
                <c:pt idx="337">
                  <c:v>24.05078125</c:v>
                </c:pt>
                <c:pt idx="338">
                  <c:v>24.05078125</c:v>
                </c:pt>
                <c:pt idx="339">
                  <c:v>23.85546875</c:v>
                </c:pt>
                <c:pt idx="340">
                  <c:v>23.46484375</c:v>
                </c:pt>
                <c:pt idx="341">
                  <c:v>23.66015625</c:v>
                </c:pt>
                <c:pt idx="342">
                  <c:v>23.66015625</c:v>
                </c:pt>
                <c:pt idx="343">
                  <c:v>23.66015625</c:v>
                </c:pt>
                <c:pt idx="344">
                  <c:v>23.953125</c:v>
                </c:pt>
                <c:pt idx="345">
                  <c:v>23.66015625</c:v>
                </c:pt>
                <c:pt idx="346">
                  <c:v>23.85546875</c:v>
                </c:pt>
                <c:pt idx="347">
                  <c:v>23.26953125</c:v>
                </c:pt>
                <c:pt idx="348">
                  <c:v>23.85546875</c:v>
                </c:pt>
                <c:pt idx="349">
                  <c:v>23.46484375</c:v>
                </c:pt>
                <c:pt idx="350">
                  <c:v>23.07421875</c:v>
                </c:pt>
                <c:pt idx="351">
                  <c:v>22.87890625</c:v>
                </c:pt>
                <c:pt idx="352">
                  <c:v>23.46484375</c:v>
                </c:pt>
                <c:pt idx="353">
                  <c:v>23.46484375</c:v>
                </c:pt>
                <c:pt idx="354">
                  <c:v>23.07421875</c:v>
                </c:pt>
                <c:pt idx="355">
                  <c:v>23.26953125</c:v>
                </c:pt>
                <c:pt idx="356">
                  <c:v>22.87890625</c:v>
                </c:pt>
                <c:pt idx="357">
                  <c:v>22.9765625</c:v>
                </c:pt>
                <c:pt idx="358">
                  <c:v>23.3671875</c:v>
                </c:pt>
                <c:pt idx="359">
                  <c:v>23.3671875</c:v>
                </c:pt>
                <c:pt idx="360">
                  <c:v>23.46484375</c:v>
                </c:pt>
                <c:pt idx="361">
                  <c:v>23.46484375</c:v>
                </c:pt>
                <c:pt idx="362">
                  <c:v>22.68359375</c:v>
                </c:pt>
                <c:pt idx="363">
                  <c:v>22</c:v>
                </c:pt>
                <c:pt idx="364">
                  <c:v>22</c:v>
                </c:pt>
                <c:pt idx="365">
                  <c:v>22</c:v>
                </c:pt>
                <c:pt idx="366">
                  <c:v>22.78125</c:v>
                </c:pt>
                <c:pt idx="367">
                  <c:v>26.39453125</c:v>
                </c:pt>
                <c:pt idx="368">
                  <c:v>29.91015625</c:v>
                </c:pt>
                <c:pt idx="369">
                  <c:v>29.421875</c:v>
                </c:pt>
                <c:pt idx="370">
                  <c:v>29.12890625</c:v>
                </c:pt>
                <c:pt idx="371">
                  <c:v>29.2265625</c:v>
                </c:pt>
                <c:pt idx="372">
                  <c:v>26.6875</c:v>
                </c:pt>
                <c:pt idx="373">
                  <c:v>23.171875</c:v>
                </c:pt>
                <c:pt idx="374">
                  <c:v>23.3671875</c:v>
                </c:pt>
                <c:pt idx="375">
                  <c:v>22</c:v>
                </c:pt>
                <c:pt idx="376">
                  <c:v>22</c:v>
                </c:pt>
                <c:pt idx="377">
                  <c:v>22</c:v>
                </c:pt>
                <c:pt idx="378">
                  <c:v>22.9765625</c:v>
                </c:pt>
                <c:pt idx="379">
                  <c:v>23.3671875</c:v>
                </c:pt>
                <c:pt idx="380">
                  <c:v>23.3671875</c:v>
                </c:pt>
                <c:pt idx="381">
                  <c:v>22.9765625</c:v>
                </c:pt>
                <c:pt idx="382">
                  <c:v>22.87890625</c:v>
                </c:pt>
                <c:pt idx="383">
                  <c:v>22.78125</c:v>
                </c:pt>
                <c:pt idx="384">
                  <c:v>22.68359375</c:v>
                </c:pt>
                <c:pt idx="385">
                  <c:v>22</c:v>
                </c:pt>
                <c:pt idx="386">
                  <c:v>22</c:v>
                </c:pt>
                <c:pt idx="387">
                  <c:v>22.9765625</c:v>
                </c:pt>
                <c:pt idx="388">
                  <c:v>22.78125</c:v>
                </c:pt>
                <c:pt idx="389">
                  <c:v>22.68359375</c:v>
                </c:pt>
                <c:pt idx="390">
                  <c:v>23.07421875</c:v>
                </c:pt>
                <c:pt idx="391">
                  <c:v>22.78125</c:v>
                </c:pt>
                <c:pt idx="392">
                  <c:v>23.46484375</c:v>
                </c:pt>
                <c:pt idx="393">
                  <c:v>23.7578125</c:v>
                </c:pt>
                <c:pt idx="394">
                  <c:v>23.953125</c:v>
                </c:pt>
                <c:pt idx="395">
                  <c:v>24.44140625</c:v>
                </c:pt>
                <c:pt idx="396">
                  <c:v>24.34375</c:v>
                </c:pt>
                <c:pt idx="397">
                  <c:v>24.9296875</c:v>
                </c:pt>
                <c:pt idx="398">
                  <c:v>27.46875</c:v>
                </c:pt>
                <c:pt idx="399">
                  <c:v>32.64453125</c:v>
                </c:pt>
                <c:pt idx="400">
                  <c:v>38.69921875</c:v>
                </c:pt>
                <c:pt idx="401">
                  <c:v>29.12890625</c:v>
                </c:pt>
                <c:pt idx="402">
                  <c:v>22.68359375</c:v>
                </c:pt>
                <c:pt idx="403">
                  <c:v>23.07421875</c:v>
                </c:pt>
                <c:pt idx="404">
                  <c:v>23.3671875</c:v>
                </c:pt>
                <c:pt idx="405">
                  <c:v>22.87890625</c:v>
                </c:pt>
                <c:pt idx="406">
                  <c:v>22.78125</c:v>
                </c:pt>
                <c:pt idx="407">
                  <c:v>22.9765625</c:v>
                </c:pt>
                <c:pt idx="408">
                  <c:v>23.7578125</c:v>
                </c:pt>
                <c:pt idx="409">
                  <c:v>22.78125</c:v>
                </c:pt>
                <c:pt idx="410">
                  <c:v>22.78125</c:v>
                </c:pt>
                <c:pt idx="411">
                  <c:v>22.68359375</c:v>
                </c:pt>
                <c:pt idx="412">
                  <c:v>22.390625</c:v>
                </c:pt>
                <c:pt idx="413">
                  <c:v>22.390625</c:v>
                </c:pt>
                <c:pt idx="414">
                  <c:v>22</c:v>
                </c:pt>
                <c:pt idx="415">
                  <c:v>22</c:v>
                </c:pt>
                <c:pt idx="416">
                  <c:v>22</c:v>
                </c:pt>
                <c:pt idx="417">
                  <c:v>27.95703125</c:v>
                </c:pt>
                <c:pt idx="418">
                  <c:v>30.88671875</c:v>
                </c:pt>
                <c:pt idx="419">
                  <c:v>29.12890625</c:v>
                </c:pt>
                <c:pt idx="420">
                  <c:v>29.12890625</c:v>
                </c:pt>
                <c:pt idx="421">
                  <c:v>27.2734375</c:v>
                </c:pt>
                <c:pt idx="422">
                  <c:v>26.98046875</c:v>
                </c:pt>
                <c:pt idx="423">
                  <c:v>26.6875</c:v>
                </c:pt>
                <c:pt idx="424">
                  <c:v>25.90625</c:v>
                </c:pt>
                <c:pt idx="425">
                  <c:v>25.7109375</c:v>
                </c:pt>
                <c:pt idx="426">
                  <c:v>25.515625</c:v>
                </c:pt>
                <c:pt idx="427">
                  <c:v>24.34375</c:v>
                </c:pt>
                <c:pt idx="428">
                  <c:v>22.09765625</c:v>
                </c:pt>
                <c:pt idx="429">
                  <c:v>22</c:v>
                </c:pt>
                <c:pt idx="430">
                  <c:v>22</c:v>
                </c:pt>
                <c:pt idx="431">
                  <c:v>22</c:v>
                </c:pt>
                <c:pt idx="432">
                  <c:v>22</c:v>
                </c:pt>
                <c:pt idx="433">
                  <c:v>22</c:v>
                </c:pt>
                <c:pt idx="434">
                  <c:v>22</c:v>
                </c:pt>
                <c:pt idx="435">
                  <c:v>22</c:v>
                </c:pt>
                <c:pt idx="436">
                  <c:v>22</c:v>
                </c:pt>
                <c:pt idx="437">
                  <c:v>22</c:v>
                </c:pt>
                <c:pt idx="438">
                  <c:v>22</c:v>
                </c:pt>
                <c:pt idx="439">
                  <c:v>22</c:v>
                </c:pt>
                <c:pt idx="440">
                  <c:v>22</c:v>
                </c:pt>
                <c:pt idx="441">
                  <c:v>22</c:v>
                </c:pt>
                <c:pt idx="442">
                  <c:v>22</c:v>
                </c:pt>
                <c:pt idx="443">
                  <c:v>22</c:v>
                </c:pt>
                <c:pt idx="444">
                  <c:v>22</c:v>
                </c:pt>
                <c:pt idx="445">
                  <c:v>22</c:v>
                </c:pt>
                <c:pt idx="446">
                  <c:v>22</c:v>
                </c:pt>
                <c:pt idx="447">
                  <c:v>22</c:v>
                </c:pt>
                <c:pt idx="448">
                  <c:v>22</c:v>
                </c:pt>
                <c:pt idx="449">
                  <c:v>22</c:v>
                </c:pt>
                <c:pt idx="450">
                  <c:v>22</c:v>
                </c:pt>
                <c:pt idx="451">
                  <c:v>22</c:v>
                </c:pt>
                <c:pt idx="452">
                  <c:v>22</c:v>
                </c:pt>
                <c:pt idx="453">
                  <c:v>22</c:v>
                </c:pt>
                <c:pt idx="454">
                  <c:v>22</c:v>
                </c:pt>
                <c:pt idx="455">
                  <c:v>22</c:v>
                </c:pt>
                <c:pt idx="456">
                  <c:v>22</c:v>
                </c:pt>
                <c:pt idx="457">
                  <c:v>22</c:v>
                </c:pt>
                <c:pt idx="458">
                  <c:v>22</c:v>
                </c:pt>
                <c:pt idx="459">
                  <c:v>22</c:v>
                </c:pt>
                <c:pt idx="460">
                  <c:v>23.7578125</c:v>
                </c:pt>
                <c:pt idx="461">
                  <c:v>25.90625</c:v>
                </c:pt>
                <c:pt idx="462">
                  <c:v>24.734375</c:v>
                </c:pt>
                <c:pt idx="463">
                  <c:v>24.5390625</c:v>
                </c:pt>
                <c:pt idx="464">
                  <c:v>22</c:v>
                </c:pt>
                <c:pt idx="465">
                  <c:v>22.5859375</c:v>
                </c:pt>
                <c:pt idx="466">
                  <c:v>23.85546875</c:v>
                </c:pt>
                <c:pt idx="467">
                  <c:v>23.66015625</c:v>
                </c:pt>
                <c:pt idx="468">
                  <c:v>23.7578125</c:v>
                </c:pt>
                <c:pt idx="469">
                  <c:v>24.44140625</c:v>
                </c:pt>
                <c:pt idx="470">
                  <c:v>24.05078125</c:v>
                </c:pt>
                <c:pt idx="471">
                  <c:v>22</c:v>
                </c:pt>
                <c:pt idx="472">
                  <c:v>23.5625</c:v>
                </c:pt>
                <c:pt idx="473">
                  <c:v>24.34375</c:v>
                </c:pt>
                <c:pt idx="474">
                  <c:v>24.83203125</c:v>
                </c:pt>
                <c:pt idx="475">
                  <c:v>24.24609375</c:v>
                </c:pt>
                <c:pt idx="476">
                  <c:v>23.66015625</c:v>
                </c:pt>
                <c:pt idx="477">
                  <c:v>24.5390625</c:v>
                </c:pt>
                <c:pt idx="478">
                  <c:v>26.1015625</c:v>
                </c:pt>
                <c:pt idx="479">
                  <c:v>26.1015625</c:v>
                </c:pt>
                <c:pt idx="480">
                  <c:v>22</c:v>
                </c:pt>
                <c:pt idx="481">
                  <c:v>22</c:v>
                </c:pt>
                <c:pt idx="482">
                  <c:v>22</c:v>
                </c:pt>
                <c:pt idx="483">
                  <c:v>22</c:v>
                </c:pt>
                <c:pt idx="484">
                  <c:v>22</c:v>
                </c:pt>
                <c:pt idx="485">
                  <c:v>22</c:v>
                </c:pt>
                <c:pt idx="486">
                  <c:v>22</c:v>
                </c:pt>
                <c:pt idx="487">
                  <c:v>22</c:v>
                </c:pt>
                <c:pt idx="488">
                  <c:v>22</c:v>
                </c:pt>
                <c:pt idx="489">
                  <c:v>22</c:v>
                </c:pt>
                <c:pt idx="490">
                  <c:v>22</c:v>
                </c:pt>
                <c:pt idx="491">
                  <c:v>22</c:v>
                </c:pt>
                <c:pt idx="492">
                  <c:v>22</c:v>
                </c:pt>
                <c:pt idx="493">
                  <c:v>22</c:v>
                </c:pt>
                <c:pt idx="494">
                  <c:v>22</c:v>
                </c:pt>
                <c:pt idx="495">
                  <c:v>22</c:v>
                </c:pt>
                <c:pt idx="496">
                  <c:v>22</c:v>
                </c:pt>
                <c:pt idx="497">
                  <c:v>22</c:v>
                </c:pt>
                <c:pt idx="498">
                  <c:v>22</c:v>
                </c:pt>
                <c:pt idx="499">
                  <c:v>22</c:v>
                </c:pt>
                <c:pt idx="500">
                  <c:v>22</c:v>
                </c:pt>
                <c:pt idx="501">
                  <c:v>22</c:v>
                </c:pt>
                <c:pt idx="502">
                  <c:v>22</c:v>
                </c:pt>
                <c:pt idx="503">
                  <c:v>22</c:v>
                </c:pt>
                <c:pt idx="504">
                  <c:v>22</c:v>
                </c:pt>
                <c:pt idx="505">
                  <c:v>22</c:v>
                </c:pt>
                <c:pt idx="506">
                  <c:v>22</c:v>
                </c:pt>
                <c:pt idx="507">
                  <c:v>22</c:v>
                </c:pt>
                <c:pt idx="508">
                  <c:v>22</c:v>
                </c:pt>
                <c:pt idx="509">
                  <c:v>22</c:v>
                </c:pt>
                <c:pt idx="510">
                  <c:v>22</c:v>
                </c:pt>
                <c:pt idx="511">
                  <c:v>22</c:v>
                </c:pt>
                <c:pt idx="512">
                  <c:v>22</c:v>
                </c:pt>
                <c:pt idx="513">
                  <c:v>22</c:v>
                </c:pt>
                <c:pt idx="514">
                  <c:v>22</c:v>
                </c:pt>
                <c:pt idx="515">
                  <c:v>22</c:v>
                </c:pt>
                <c:pt idx="516">
                  <c:v>22</c:v>
                </c:pt>
                <c:pt idx="517">
                  <c:v>22</c:v>
                </c:pt>
                <c:pt idx="518">
                  <c:v>22</c:v>
                </c:pt>
                <c:pt idx="519">
                  <c:v>23.26953125</c:v>
                </c:pt>
                <c:pt idx="520">
                  <c:v>22</c:v>
                </c:pt>
                <c:pt idx="521">
                  <c:v>22</c:v>
                </c:pt>
                <c:pt idx="522">
                  <c:v>22</c:v>
                </c:pt>
                <c:pt idx="523">
                  <c:v>22</c:v>
                </c:pt>
                <c:pt idx="524">
                  <c:v>22</c:v>
                </c:pt>
                <c:pt idx="525">
                  <c:v>22</c:v>
                </c:pt>
                <c:pt idx="526">
                  <c:v>23.5625</c:v>
                </c:pt>
                <c:pt idx="527">
                  <c:v>24.24609375</c:v>
                </c:pt>
                <c:pt idx="528">
                  <c:v>22.87890625</c:v>
                </c:pt>
                <c:pt idx="529">
                  <c:v>22.48828125</c:v>
                </c:pt>
                <c:pt idx="530">
                  <c:v>22</c:v>
                </c:pt>
                <c:pt idx="531">
                  <c:v>22</c:v>
                </c:pt>
                <c:pt idx="532">
                  <c:v>22</c:v>
                </c:pt>
                <c:pt idx="533">
                  <c:v>22</c:v>
                </c:pt>
                <c:pt idx="534">
                  <c:v>22</c:v>
                </c:pt>
                <c:pt idx="535">
                  <c:v>22</c:v>
                </c:pt>
                <c:pt idx="536">
                  <c:v>22.09765625</c:v>
                </c:pt>
                <c:pt idx="537">
                  <c:v>23.26953125</c:v>
                </c:pt>
                <c:pt idx="538">
                  <c:v>22</c:v>
                </c:pt>
                <c:pt idx="539">
                  <c:v>22.09765625</c:v>
                </c:pt>
                <c:pt idx="540">
                  <c:v>22.48828125</c:v>
                </c:pt>
                <c:pt idx="541">
                  <c:v>22.87890625</c:v>
                </c:pt>
                <c:pt idx="542">
                  <c:v>24.34375</c:v>
                </c:pt>
                <c:pt idx="543">
                  <c:v>25.125</c:v>
                </c:pt>
                <c:pt idx="544">
                  <c:v>25.22265625</c:v>
                </c:pt>
                <c:pt idx="545">
                  <c:v>24.34375</c:v>
                </c:pt>
                <c:pt idx="546">
                  <c:v>23.953125</c:v>
                </c:pt>
                <c:pt idx="547">
                  <c:v>24.734375</c:v>
                </c:pt>
                <c:pt idx="548">
                  <c:v>23.85546875</c:v>
                </c:pt>
                <c:pt idx="549">
                  <c:v>26.1015625</c:v>
                </c:pt>
                <c:pt idx="550">
                  <c:v>23.7578125</c:v>
                </c:pt>
                <c:pt idx="551">
                  <c:v>22</c:v>
                </c:pt>
                <c:pt idx="552">
                  <c:v>22</c:v>
                </c:pt>
                <c:pt idx="553">
                  <c:v>22</c:v>
                </c:pt>
                <c:pt idx="554">
                  <c:v>23.46484375</c:v>
                </c:pt>
                <c:pt idx="555">
                  <c:v>24.734375</c:v>
                </c:pt>
                <c:pt idx="556">
                  <c:v>24.1484375</c:v>
                </c:pt>
                <c:pt idx="557">
                  <c:v>25.02734375</c:v>
                </c:pt>
                <c:pt idx="558">
                  <c:v>25.90625</c:v>
                </c:pt>
                <c:pt idx="559">
                  <c:v>25.61328125</c:v>
                </c:pt>
                <c:pt idx="560">
                  <c:v>27.17578125</c:v>
                </c:pt>
                <c:pt idx="561">
                  <c:v>28.34765625</c:v>
                </c:pt>
                <c:pt idx="562">
                  <c:v>29.03125</c:v>
                </c:pt>
                <c:pt idx="563">
                  <c:v>32.351562499999993</c:v>
                </c:pt>
                <c:pt idx="564">
                  <c:v>31.765625</c:v>
                </c:pt>
                <c:pt idx="565">
                  <c:v>30.30078125</c:v>
                </c:pt>
                <c:pt idx="566">
                  <c:v>30.7890625</c:v>
                </c:pt>
                <c:pt idx="567">
                  <c:v>30.49609375</c:v>
                </c:pt>
                <c:pt idx="568">
                  <c:v>30.7890625</c:v>
                </c:pt>
                <c:pt idx="569">
                  <c:v>31.08203125</c:v>
                </c:pt>
                <c:pt idx="570">
                  <c:v>32.9375</c:v>
                </c:pt>
                <c:pt idx="571">
                  <c:v>32.64453125</c:v>
                </c:pt>
                <c:pt idx="572">
                  <c:v>31.1796875</c:v>
                </c:pt>
                <c:pt idx="573">
                  <c:v>30.7890625</c:v>
                </c:pt>
                <c:pt idx="574">
                  <c:v>31.765625</c:v>
                </c:pt>
                <c:pt idx="575">
                  <c:v>31.27734375</c:v>
                </c:pt>
                <c:pt idx="576">
                  <c:v>32.15625</c:v>
                </c:pt>
                <c:pt idx="577">
                  <c:v>34.890625</c:v>
                </c:pt>
                <c:pt idx="578">
                  <c:v>37.0390625</c:v>
                </c:pt>
                <c:pt idx="579">
                  <c:v>37.234375</c:v>
                </c:pt>
                <c:pt idx="580">
                  <c:v>36.94140625</c:v>
                </c:pt>
                <c:pt idx="581">
                  <c:v>34.890625</c:v>
                </c:pt>
                <c:pt idx="582">
                  <c:v>36.84375</c:v>
                </c:pt>
                <c:pt idx="583">
                  <c:v>36.84375</c:v>
                </c:pt>
                <c:pt idx="584">
                  <c:v>39.578125</c:v>
                </c:pt>
                <c:pt idx="585">
                  <c:v>40.75</c:v>
                </c:pt>
                <c:pt idx="586">
                  <c:v>28.640625</c:v>
                </c:pt>
                <c:pt idx="587">
                  <c:v>34.5</c:v>
                </c:pt>
                <c:pt idx="588">
                  <c:v>34.6953125</c:v>
                </c:pt>
                <c:pt idx="589">
                  <c:v>33.71875</c:v>
                </c:pt>
                <c:pt idx="590">
                  <c:v>31.86328125</c:v>
                </c:pt>
                <c:pt idx="591">
                  <c:v>35</c:v>
                </c:pt>
                <c:pt idx="592">
                  <c:v>35</c:v>
                </c:pt>
                <c:pt idx="593">
                  <c:v>35</c:v>
                </c:pt>
                <c:pt idx="594">
                  <c:v>35</c:v>
                </c:pt>
                <c:pt idx="595">
                  <c:v>38.515625</c:v>
                </c:pt>
                <c:pt idx="596">
                  <c:v>39.78515625</c:v>
                </c:pt>
                <c:pt idx="597">
                  <c:v>36.953125</c:v>
                </c:pt>
                <c:pt idx="598">
                  <c:v>41.34765625</c:v>
                </c:pt>
                <c:pt idx="599">
                  <c:v>47.01171875</c:v>
                </c:pt>
                <c:pt idx="600">
                  <c:v>46.81640625</c:v>
                </c:pt>
                <c:pt idx="601">
                  <c:v>46.42578125</c:v>
                </c:pt>
                <c:pt idx="602">
                  <c:v>46.62109375</c:v>
                </c:pt>
                <c:pt idx="603">
                  <c:v>49.6484375</c:v>
                </c:pt>
                <c:pt idx="604">
                  <c:v>49.6484375</c:v>
                </c:pt>
                <c:pt idx="605">
                  <c:v>50.8203125</c:v>
                </c:pt>
                <c:pt idx="606">
                  <c:v>51.69921875</c:v>
                </c:pt>
                <c:pt idx="607">
                  <c:v>51.2109375</c:v>
                </c:pt>
                <c:pt idx="608">
                  <c:v>52.3828125</c:v>
                </c:pt>
                <c:pt idx="609">
                  <c:v>51.11328125</c:v>
                </c:pt>
                <c:pt idx="610">
                  <c:v>50.0390625</c:v>
                </c:pt>
                <c:pt idx="611">
                  <c:v>50.72265625</c:v>
                </c:pt>
                <c:pt idx="612">
                  <c:v>54.82421875</c:v>
                </c:pt>
                <c:pt idx="613">
                  <c:v>59.0234375</c:v>
                </c:pt>
                <c:pt idx="614">
                  <c:v>60.09765625</c:v>
                </c:pt>
                <c:pt idx="615">
                  <c:v>59.70703125</c:v>
                </c:pt>
                <c:pt idx="616">
                  <c:v>59.609375</c:v>
                </c:pt>
                <c:pt idx="617">
                  <c:v>59.804687499999652</c:v>
                </c:pt>
                <c:pt idx="618">
                  <c:v>67.03125</c:v>
                </c:pt>
                <c:pt idx="619">
                  <c:v>71.425781249999659</c:v>
                </c:pt>
                <c:pt idx="620">
                  <c:v>98.96484375</c:v>
                </c:pt>
                <c:pt idx="621">
                  <c:v>121.5234375</c:v>
                </c:pt>
                <c:pt idx="622">
                  <c:v>120.64453125</c:v>
                </c:pt>
                <c:pt idx="623">
                  <c:v>92.32421875</c:v>
                </c:pt>
                <c:pt idx="624">
                  <c:v>76.015625</c:v>
                </c:pt>
                <c:pt idx="625">
                  <c:v>82.55859375</c:v>
                </c:pt>
                <c:pt idx="626">
                  <c:v>81.2890625</c:v>
                </c:pt>
                <c:pt idx="627">
                  <c:v>80.99609375</c:v>
                </c:pt>
                <c:pt idx="628">
                  <c:v>81.77734375</c:v>
                </c:pt>
                <c:pt idx="629">
                  <c:v>83.2421875</c:v>
                </c:pt>
                <c:pt idx="630">
                  <c:v>82.65625</c:v>
                </c:pt>
                <c:pt idx="631">
                  <c:v>82.75390625</c:v>
                </c:pt>
                <c:pt idx="632">
                  <c:v>84.4140625</c:v>
                </c:pt>
                <c:pt idx="633">
                  <c:v>83.33984375</c:v>
                </c:pt>
                <c:pt idx="634">
                  <c:v>73.378906249999659</c:v>
                </c:pt>
                <c:pt idx="635">
                  <c:v>72.5</c:v>
                </c:pt>
                <c:pt idx="636">
                  <c:v>72.3046875</c:v>
                </c:pt>
                <c:pt idx="637">
                  <c:v>76.89453125</c:v>
                </c:pt>
                <c:pt idx="638">
                  <c:v>66.73828125</c:v>
                </c:pt>
                <c:pt idx="639">
                  <c:v>64.6875</c:v>
                </c:pt>
                <c:pt idx="640">
                  <c:v>68.59375</c:v>
                </c:pt>
                <c:pt idx="641">
                  <c:v>68.69140625</c:v>
                </c:pt>
                <c:pt idx="642">
                  <c:v>83.14453125</c:v>
                </c:pt>
                <c:pt idx="643">
                  <c:v>81.77734375</c:v>
                </c:pt>
                <c:pt idx="644">
                  <c:v>80.800781249999659</c:v>
                </c:pt>
                <c:pt idx="645">
                  <c:v>81.874999999999986</c:v>
                </c:pt>
                <c:pt idx="646">
                  <c:v>75.4296875</c:v>
                </c:pt>
                <c:pt idx="647">
                  <c:v>84.4140625</c:v>
                </c:pt>
                <c:pt idx="648">
                  <c:v>82.070312499999659</c:v>
                </c:pt>
                <c:pt idx="649">
                  <c:v>83.046875</c:v>
                </c:pt>
                <c:pt idx="650">
                  <c:v>79.335937499999659</c:v>
                </c:pt>
                <c:pt idx="651">
                  <c:v>80.1171875</c:v>
                </c:pt>
                <c:pt idx="652">
                  <c:v>82.16796875</c:v>
                </c:pt>
                <c:pt idx="653">
                  <c:v>85.9765625</c:v>
                </c:pt>
                <c:pt idx="654">
                  <c:v>83.73046875</c:v>
                </c:pt>
                <c:pt idx="655">
                  <c:v>83.828125</c:v>
                </c:pt>
                <c:pt idx="656">
                  <c:v>84.609374999999659</c:v>
                </c:pt>
                <c:pt idx="657">
                  <c:v>79.628906249999659</c:v>
                </c:pt>
                <c:pt idx="658">
                  <c:v>84.023437499999659</c:v>
                </c:pt>
                <c:pt idx="659">
                  <c:v>90.078125</c:v>
                </c:pt>
                <c:pt idx="660">
                  <c:v>83.925781249999659</c:v>
                </c:pt>
                <c:pt idx="661">
                  <c:v>64.78515625</c:v>
                </c:pt>
                <c:pt idx="662">
                  <c:v>47.5</c:v>
                </c:pt>
                <c:pt idx="663">
                  <c:v>43.203125</c:v>
                </c:pt>
                <c:pt idx="664">
                  <c:v>42.617187499999993</c:v>
                </c:pt>
                <c:pt idx="665">
                  <c:v>40.76171875</c:v>
                </c:pt>
                <c:pt idx="666">
                  <c:v>40.6640625</c:v>
                </c:pt>
                <c:pt idx="667">
                  <c:v>40.6640625</c:v>
                </c:pt>
                <c:pt idx="668">
                  <c:v>41.4453125</c:v>
                </c:pt>
                <c:pt idx="669">
                  <c:v>41.4453125</c:v>
                </c:pt>
                <c:pt idx="670">
                  <c:v>40.2734375</c:v>
                </c:pt>
                <c:pt idx="671">
                  <c:v>39.8828125</c:v>
                </c:pt>
                <c:pt idx="672">
                  <c:v>40.2734375</c:v>
                </c:pt>
                <c:pt idx="673">
                  <c:v>40.2734375</c:v>
                </c:pt>
                <c:pt idx="674">
                  <c:v>39.98046875</c:v>
                </c:pt>
                <c:pt idx="675">
                  <c:v>39.19921875</c:v>
                </c:pt>
                <c:pt idx="676">
                  <c:v>39.00390625</c:v>
                </c:pt>
                <c:pt idx="677">
                  <c:v>37.63671875</c:v>
                </c:pt>
                <c:pt idx="678">
                  <c:v>38.7109375</c:v>
                </c:pt>
                <c:pt idx="679">
                  <c:v>39.6875</c:v>
                </c:pt>
                <c:pt idx="680">
                  <c:v>40.37109375</c:v>
                </c:pt>
                <c:pt idx="681">
                  <c:v>42.03125</c:v>
                </c:pt>
                <c:pt idx="682">
                  <c:v>43.203125</c:v>
                </c:pt>
                <c:pt idx="683">
                  <c:v>46.23046875</c:v>
                </c:pt>
                <c:pt idx="684">
                  <c:v>43.59375</c:v>
                </c:pt>
                <c:pt idx="685">
                  <c:v>44.08203125</c:v>
                </c:pt>
                <c:pt idx="686">
                  <c:v>46.03515625</c:v>
                </c:pt>
                <c:pt idx="687">
                  <c:v>45.546875</c:v>
                </c:pt>
                <c:pt idx="688">
                  <c:v>45.7421875</c:v>
                </c:pt>
                <c:pt idx="689">
                  <c:v>46.5234375</c:v>
                </c:pt>
                <c:pt idx="690">
                  <c:v>47.79296875</c:v>
                </c:pt>
                <c:pt idx="691">
                  <c:v>49.6484375</c:v>
                </c:pt>
                <c:pt idx="692">
                  <c:v>49.35546875</c:v>
                </c:pt>
                <c:pt idx="693">
                  <c:v>49.16015625</c:v>
                </c:pt>
                <c:pt idx="694">
                  <c:v>48.28125</c:v>
                </c:pt>
                <c:pt idx="695">
                  <c:v>52.28515625</c:v>
                </c:pt>
                <c:pt idx="696">
                  <c:v>53.9453125</c:v>
                </c:pt>
                <c:pt idx="697">
                  <c:v>56.09375</c:v>
                </c:pt>
                <c:pt idx="698">
                  <c:v>56.09375</c:v>
                </c:pt>
                <c:pt idx="699">
                  <c:v>55.99609375</c:v>
                </c:pt>
                <c:pt idx="700">
                  <c:v>57.55859375</c:v>
                </c:pt>
                <c:pt idx="701">
                  <c:v>62.5390625</c:v>
                </c:pt>
                <c:pt idx="702">
                  <c:v>63.22265625</c:v>
                </c:pt>
                <c:pt idx="703">
                  <c:v>65.273437499999659</c:v>
                </c:pt>
                <c:pt idx="704">
                  <c:v>67.71484375</c:v>
                </c:pt>
                <c:pt idx="705">
                  <c:v>72.01171875</c:v>
                </c:pt>
                <c:pt idx="706">
                  <c:v>70.7421875</c:v>
                </c:pt>
                <c:pt idx="707">
                  <c:v>69.27734375</c:v>
                </c:pt>
                <c:pt idx="708">
                  <c:v>69.082031249999659</c:v>
                </c:pt>
                <c:pt idx="709">
                  <c:v>72.20703125</c:v>
                </c:pt>
                <c:pt idx="710">
                  <c:v>75.91796875</c:v>
                </c:pt>
                <c:pt idx="711">
                  <c:v>79.921875</c:v>
                </c:pt>
                <c:pt idx="712">
                  <c:v>82.070312499999659</c:v>
                </c:pt>
                <c:pt idx="713">
                  <c:v>80.898437499999659</c:v>
                </c:pt>
                <c:pt idx="714">
                  <c:v>81.97265625</c:v>
                </c:pt>
                <c:pt idx="715">
                  <c:v>82.8515625</c:v>
                </c:pt>
                <c:pt idx="716">
                  <c:v>80.01953125</c:v>
                </c:pt>
                <c:pt idx="717">
                  <c:v>83.2421875</c:v>
                </c:pt>
                <c:pt idx="718">
                  <c:v>88.02734375</c:v>
                </c:pt>
                <c:pt idx="719">
                  <c:v>86.953125</c:v>
                </c:pt>
                <c:pt idx="720">
                  <c:v>85.390625</c:v>
                </c:pt>
                <c:pt idx="721">
                  <c:v>90.859374999999659</c:v>
                </c:pt>
                <c:pt idx="722">
                  <c:v>91.73828125</c:v>
                </c:pt>
                <c:pt idx="723">
                  <c:v>88.22265625</c:v>
                </c:pt>
                <c:pt idx="724">
                  <c:v>91.835937499999659</c:v>
                </c:pt>
                <c:pt idx="725">
                  <c:v>88.124999999999986</c:v>
                </c:pt>
                <c:pt idx="726">
                  <c:v>83.2421875</c:v>
                </c:pt>
                <c:pt idx="727">
                  <c:v>89.1015625</c:v>
                </c:pt>
                <c:pt idx="728">
                  <c:v>89.296875</c:v>
                </c:pt>
                <c:pt idx="729">
                  <c:v>88.41796875</c:v>
                </c:pt>
                <c:pt idx="730">
                  <c:v>90.175781249999346</c:v>
                </c:pt>
                <c:pt idx="731">
                  <c:v>88.61328125</c:v>
                </c:pt>
                <c:pt idx="732">
                  <c:v>93.886718749999659</c:v>
                </c:pt>
                <c:pt idx="733">
                  <c:v>93.300781249999659</c:v>
                </c:pt>
                <c:pt idx="734">
                  <c:v>106.77734375</c:v>
                </c:pt>
                <c:pt idx="735">
                  <c:v>93.7890625</c:v>
                </c:pt>
                <c:pt idx="736">
                  <c:v>98.8671875</c:v>
                </c:pt>
                <c:pt idx="737">
                  <c:v>110.78125</c:v>
                </c:pt>
                <c:pt idx="738">
                  <c:v>102.3828125</c:v>
                </c:pt>
                <c:pt idx="739">
                  <c:v>112.24609375</c:v>
                </c:pt>
                <c:pt idx="740">
                  <c:v>101.6015625</c:v>
                </c:pt>
                <c:pt idx="741">
                  <c:v>110.5859375</c:v>
                </c:pt>
                <c:pt idx="742">
                  <c:v>100.72265625</c:v>
                </c:pt>
                <c:pt idx="743">
                  <c:v>102.578125</c:v>
                </c:pt>
                <c:pt idx="744">
                  <c:v>104.53125</c:v>
                </c:pt>
                <c:pt idx="745">
                  <c:v>88.02734375</c:v>
                </c:pt>
                <c:pt idx="746">
                  <c:v>103.1640625</c:v>
                </c:pt>
                <c:pt idx="747">
                  <c:v>113.515625</c:v>
                </c:pt>
                <c:pt idx="748">
                  <c:v>108.046875</c:v>
                </c:pt>
                <c:pt idx="749">
                  <c:v>90.46875</c:v>
                </c:pt>
                <c:pt idx="750">
                  <c:v>86.3671875</c:v>
                </c:pt>
                <c:pt idx="751">
                  <c:v>88.02734375</c:v>
                </c:pt>
                <c:pt idx="752">
                  <c:v>95.83984375</c:v>
                </c:pt>
                <c:pt idx="753">
                  <c:v>112.5390625</c:v>
                </c:pt>
                <c:pt idx="754">
                  <c:v>114.00390625</c:v>
                </c:pt>
                <c:pt idx="755">
                  <c:v>114.19921875</c:v>
                </c:pt>
                <c:pt idx="756">
                  <c:v>111.66015625</c:v>
                </c:pt>
                <c:pt idx="757">
                  <c:v>116.0546875</c:v>
                </c:pt>
                <c:pt idx="758">
                  <c:v>109.8046875</c:v>
                </c:pt>
                <c:pt idx="759">
                  <c:v>108.14453125</c:v>
                </c:pt>
                <c:pt idx="760">
                  <c:v>106.875</c:v>
                </c:pt>
                <c:pt idx="761">
                  <c:v>95.546875</c:v>
                </c:pt>
                <c:pt idx="762">
                  <c:v>120.64453125</c:v>
                </c:pt>
                <c:pt idx="763">
                  <c:v>104.3359375</c:v>
                </c:pt>
                <c:pt idx="764">
                  <c:v>102.87109375</c:v>
                </c:pt>
                <c:pt idx="765">
                  <c:v>104.140625</c:v>
                </c:pt>
                <c:pt idx="766">
                  <c:v>104.7265625</c:v>
                </c:pt>
                <c:pt idx="767">
                  <c:v>102.96875</c:v>
                </c:pt>
                <c:pt idx="768">
                  <c:v>102.7734375</c:v>
                </c:pt>
                <c:pt idx="769">
                  <c:v>100.546875</c:v>
                </c:pt>
                <c:pt idx="770">
                  <c:v>100.64453125</c:v>
                </c:pt>
                <c:pt idx="771">
                  <c:v>102.79296875</c:v>
                </c:pt>
                <c:pt idx="772">
                  <c:v>102.109375</c:v>
                </c:pt>
                <c:pt idx="773">
                  <c:v>91.5625</c:v>
                </c:pt>
                <c:pt idx="774">
                  <c:v>101.328125</c:v>
                </c:pt>
                <c:pt idx="775">
                  <c:v>102.3046875</c:v>
                </c:pt>
                <c:pt idx="776">
                  <c:v>102.59765625</c:v>
                </c:pt>
                <c:pt idx="777">
                  <c:v>101.5234375</c:v>
                </c:pt>
                <c:pt idx="778">
                  <c:v>101.9140625</c:v>
                </c:pt>
                <c:pt idx="779">
                  <c:v>103.0859375</c:v>
                </c:pt>
                <c:pt idx="780">
                  <c:v>104.35546875</c:v>
                </c:pt>
                <c:pt idx="781">
                  <c:v>105.8203125</c:v>
                </c:pt>
                <c:pt idx="782">
                  <c:v>112.0703125</c:v>
                </c:pt>
                <c:pt idx="783">
                  <c:v>111.09375</c:v>
                </c:pt>
                <c:pt idx="784">
                  <c:v>110.80078125</c:v>
                </c:pt>
                <c:pt idx="785">
                  <c:v>105.0390625</c:v>
                </c:pt>
                <c:pt idx="786">
                  <c:v>103.4765625</c:v>
                </c:pt>
                <c:pt idx="787">
                  <c:v>103.76953125</c:v>
                </c:pt>
                <c:pt idx="788">
                  <c:v>101.81640625</c:v>
                </c:pt>
                <c:pt idx="789">
                  <c:v>103.28125</c:v>
                </c:pt>
                <c:pt idx="790">
                  <c:v>100.3515625</c:v>
                </c:pt>
                <c:pt idx="791">
                  <c:v>90</c:v>
                </c:pt>
                <c:pt idx="792">
                  <c:v>90</c:v>
                </c:pt>
                <c:pt idx="793">
                  <c:v>91.3671875</c:v>
                </c:pt>
                <c:pt idx="794">
                  <c:v>103.96484375</c:v>
                </c:pt>
                <c:pt idx="795">
                  <c:v>110.01953125</c:v>
                </c:pt>
                <c:pt idx="796">
                  <c:v>113.5</c:v>
                </c:pt>
                <c:pt idx="797">
                  <c:v>115.87890625</c:v>
                </c:pt>
                <c:pt idx="798">
                  <c:v>115.390625</c:v>
                </c:pt>
                <c:pt idx="799">
                  <c:v>112.16796875</c:v>
                </c:pt>
                <c:pt idx="800">
                  <c:v>119.00390625</c:v>
                </c:pt>
                <c:pt idx="801">
                  <c:v>116.171875</c:v>
                </c:pt>
                <c:pt idx="802">
                  <c:v>117.63671875</c:v>
                </c:pt>
                <c:pt idx="803">
                  <c:v>110.1171875</c:v>
                </c:pt>
                <c:pt idx="804">
                  <c:v>109.53125</c:v>
                </c:pt>
                <c:pt idx="805">
                  <c:v>109.62890625</c:v>
                </c:pt>
                <c:pt idx="806">
                  <c:v>104.6484375</c:v>
                </c:pt>
                <c:pt idx="807">
                  <c:v>114.21875</c:v>
                </c:pt>
                <c:pt idx="808">
                  <c:v>116.171875</c:v>
                </c:pt>
                <c:pt idx="809">
                  <c:v>112.16796875</c:v>
                </c:pt>
                <c:pt idx="810">
                  <c:v>114.609375</c:v>
                </c:pt>
                <c:pt idx="811">
                  <c:v>114.21875</c:v>
                </c:pt>
                <c:pt idx="812">
                  <c:v>116.7578125</c:v>
                </c:pt>
                <c:pt idx="813">
                  <c:v>114.70703125</c:v>
                </c:pt>
                <c:pt idx="814">
                  <c:v>109.3359375</c:v>
                </c:pt>
                <c:pt idx="815">
                  <c:v>100.7509765625</c:v>
                </c:pt>
                <c:pt idx="816">
                  <c:v>112.0703125</c:v>
                </c:pt>
                <c:pt idx="817">
                  <c:v>111.09375</c:v>
                </c:pt>
                <c:pt idx="818">
                  <c:v>108.359375</c:v>
                </c:pt>
                <c:pt idx="819">
                  <c:v>105.13671875</c:v>
                </c:pt>
                <c:pt idx="820">
                  <c:v>105.52734375</c:v>
                </c:pt>
                <c:pt idx="821">
                  <c:v>109.140625</c:v>
                </c:pt>
                <c:pt idx="822">
                  <c:v>110.80078125</c:v>
                </c:pt>
                <c:pt idx="823">
                  <c:v>109.62890625</c:v>
                </c:pt>
                <c:pt idx="824">
                  <c:v>90</c:v>
                </c:pt>
                <c:pt idx="825">
                  <c:v>90.878906249999659</c:v>
                </c:pt>
                <c:pt idx="826">
                  <c:v>91.171874999999659</c:v>
                </c:pt>
                <c:pt idx="827">
                  <c:v>90.585937499999659</c:v>
                </c:pt>
                <c:pt idx="828">
                  <c:v>90.878906249999659</c:v>
                </c:pt>
                <c:pt idx="829">
                  <c:v>92.734375</c:v>
                </c:pt>
                <c:pt idx="830">
                  <c:v>103.8671875</c:v>
                </c:pt>
                <c:pt idx="831">
                  <c:v>103.76953125</c:v>
                </c:pt>
                <c:pt idx="832">
                  <c:v>102.79296875</c:v>
                </c:pt>
                <c:pt idx="833">
                  <c:v>104.35546875</c:v>
                </c:pt>
                <c:pt idx="834">
                  <c:v>100.25390625</c:v>
                </c:pt>
                <c:pt idx="835">
                  <c:v>102.59765625</c:v>
                </c:pt>
                <c:pt idx="836">
                  <c:v>103.8671875</c:v>
                </c:pt>
                <c:pt idx="837">
                  <c:v>97.32421875</c:v>
                </c:pt>
                <c:pt idx="838">
                  <c:v>103.0859375</c:v>
                </c:pt>
                <c:pt idx="839">
                  <c:v>104.453125</c:v>
                </c:pt>
                <c:pt idx="840">
                  <c:v>98.7890625</c:v>
                </c:pt>
                <c:pt idx="841">
                  <c:v>104.16015625</c:v>
                </c:pt>
                <c:pt idx="842">
                  <c:v>103.28125</c:v>
                </c:pt>
                <c:pt idx="843">
                  <c:v>103.96484375</c:v>
                </c:pt>
                <c:pt idx="844">
                  <c:v>103.76953125</c:v>
                </c:pt>
                <c:pt idx="845">
                  <c:v>104.453125</c:v>
                </c:pt>
                <c:pt idx="846">
                  <c:v>103.671875</c:v>
                </c:pt>
                <c:pt idx="847">
                  <c:v>104.6484375</c:v>
                </c:pt>
                <c:pt idx="848">
                  <c:v>95.76171875</c:v>
                </c:pt>
                <c:pt idx="849">
                  <c:v>96.34765625</c:v>
                </c:pt>
                <c:pt idx="850">
                  <c:v>105.52734375</c:v>
                </c:pt>
                <c:pt idx="851">
                  <c:v>103.671875</c:v>
                </c:pt>
                <c:pt idx="852">
                  <c:v>106.6015625</c:v>
                </c:pt>
                <c:pt idx="853">
                  <c:v>105.0390625</c:v>
                </c:pt>
                <c:pt idx="854">
                  <c:v>102.79296875</c:v>
                </c:pt>
                <c:pt idx="855">
                  <c:v>103.28125</c:v>
                </c:pt>
                <c:pt idx="856">
                  <c:v>103.18359375</c:v>
                </c:pt>
                <c:pt idx="857">
                  <c:v>105.625</c:v>
                </c:pt>
                <c:pt idx="858">
                  <c:v>105.13671875</c:v>
                </c:pt>
                <c:pt idx="859">
                  <c:v>102.6953125</c:v>
                </c:pt>
                <c:pt idx="860">
                  <c:v>106.40625</c:v>
                </c:pt>
                <c:pt idx="861">
                  <c:v>104.94140625</c:v>
                </c:pt>
                <c:pt idx="862">
                  <c:v>103.37890625</c:v>
                </c:pt>
                <c:pt idx="863">
                  <c:v>105.52734375</c:v>
                </c:pt>
                <c:pt idx="864">
                  <c:v>102.890625</c:v>
                </c:pt>
                <c:pt idx="865">
                  <c:v>104.55078125</c:v>
                </c:pt>
                <c:pt idx="866">
                  <c:v>104.0625</c:v>
                </c:pt>
                <c:pt idx="867">
                  <c:v>102.59765625</c:v>
                </c:pt>
                <c:pt idx="868">
                  <c:v>105.4296875</c:v>
                </c:pt>
                <c:pt idx="869">
                  <c:v>103.76953125</c:v>
                </c:pt>
                <c:pt idx="870">
                  <c:v>102.20703125</c:v>
                </c:pt>
                <c:pt idx="871">
                  <c:v>105.4296875</c:v>
                </c:pt>
                <c:pt idx="872">
                  <c:v>104.16015625</c:v>
                </c:pt>
                <c:pt idx="873">
                  <c:v>104.35546875</c:v>
                </c:pt>
                <c:pt idx="874">
                  <c:v>105.13671875</c:v>
                </c:pt>
                <c:pt idx="875">
                  <c:v>91.855468749999659</c:v>
                </c:pt>
                <c:pt idx="876">
                  <c:v>90</c:v>
                </c:pt>
                <c:pt idx="877">
                  <c:v>90</c:v>
                </c:pt>
                <c:pt idx="878">
                  <c:v>90</c:v>
                </c:pt>
                <c:pt idx="879">
                  <c:v>102.01171875</c:v>
                </c:pt>
                <c:pt idx="880">
                  <c:v>109.82421875</c:v>
                </c:pt>
                <c:pt idx="881">
                  <c:v>109.3359375</c:v>
                </c:pt>
                <c:pt idx="882">
                  <c:v>107.08984375</c:v>
                </c:pt>
                <c:pt idx="883">
                  <c:v>106.6015625</c:v>
                </c:pt>
                <c:pt idx="884">
                  <c:v>107.28515625</c:v>
                </c:pt>
                <c:pt idx="885">
                  <c:v>109.3359375</c:v>
                </c:pt>
                <c:pt idx="886">
                  <c:v>110.01953125</c:v>
                </c:pt>
                <c:pt idx="887">
                  <c:v>110.703125</c:v>
                </c:pt>
                <c:pt idx="888">
                  <c:v>105.72265625</c:v>
                </c:pt>
                <c:pt idx="889">
                  <c:v>110.80078125</c:v>
                </c:pt>
                <c:pt idx="890">
                  <c:v>109.140625</c:v>
                </c:pt>
                <c:pt idx="891">
                  <c:v>109.921875</c:v>
                </c:pt>
                <c:pt idx="892">
                  <c:v>109.3359375</c:v>
                </c:pt>
                <c:pt idx="893">
                  <c:v>110.1171875</c:v>
                </c:pt>
                <c:pt idx="894">
                  <c:v>105.52734375</c:v>
                </c:pt>
                <c:pt idx="895">
                  <c:v>110.99609375</c:v>
                </c:pt>
                <c:pt idx="896">
                  <c:v>107.1875</c:v>
                </c:pt>
                <c:pt idx="897">
                  <c:v>109.53125</c:v>
                </c:pt>
                <c:pt idx="898">
                  <c:v>111.484375</c:v>
                </c:pt>
                <c:pt idx="899">
                  <c:v>113.4375</c:v>
                </c:pt>
                <c:pt idx="900">
                  <c:v>110.703125</c:v>
                </c:pt>
                <c:pt idx="901">
                  <c:v>113.73046875</c:v>
                </c:pt>
                <c:pt idx="902">
                  <c:v>113.14453125</c:v>
                </c:pt>
                <c:pt idx="903">
                  <c:v>106.50390625</c:v>
                </c:pt>
                <c:pt idx="904">
                  <c:v>112.265625</c:v>
                </c:pt>
                <c:pt idx="905">
                  <c:v>111.484375</c:v>
                </c:pt>
                <c:pt idx="906">
                  <c:v>111.38671875</c:v>
                </c:pt>
                <c:pt idx="907">
                  <c:v>114.21875</c:v>
                </c:pt>
                <c:pt idx="908">
                  <c:v>109.53125</c:v>
                </c:pt>
                <c:pt idx="909">
                  <c:v>110.21484375</c:v>
                </c:pt>
                <c:pt idx="910">
                  <c:v>110.41015625</c:v>
                </c:pt>
                <c:pt idx="911">
                  <c:v>106.89453125</c:v>
                </c:pt>
                <c:pt idx="912">
                  <c:v>110.703125</c:v>
                </c:pt>
                <c:pt idx="913">
                  <c:v>107.96875</c:v>
                </c:pt>
                <c:pt idx="914">
                  <c:v>104.94140625</c:v>
                </c:pt>
                <c:pt idx="915">
                  <c:v>106.40625</c:v>
                </c:pt>
                <c:pt idx="916">
                  <c:v>111.2890625</c:v>
                </c:pt>
                <c:pt idx="917">
                  <c:v>90.78125</c:v>
                </c:pt>
                <c:pt idx="918">
                  <c:v>90</c:v>
                </c:pt>
                <c:pt idx="919">
                  <c:v>96.0546875</c:v>
                </c:pt>
                <c:pt idx="920">
                  <c:v>98.398437499999659</c:v>
                </c:pt>
                <c:pt idx="921">
                  <c:v>112.36328125</c:v>
                </c:pt>
                <c:pt idx="922">
                  <c:v>115.87890625</c:v>
                </c:pt>
                <c:pt idx="923">
                  <c:v>116.66015625</c:v>
                </c:pt>
                <c:pt idx="924">
                  <c:v>115.09765625</c:v>
                </c:pt>
                <c:pt idx="925">
                  <c:v>118.02734375</c:v>
                </c:pt>
                <c:pt idx="926">
                  <c:v>109.62890625</c:v>
                </c:pt>
                <c:pt idx="927">
                  <c:v>114.31640625</c:v>
                </c:pt>
                <c:pt idx="928">
                  <c:v>111.97265625</c:v>
                </c:pt>
                <c:pt idx="929">
                  <c:v>115.87890625</c:v>
                </c:pt>
                <c:pt idx="930">
                  <c:v>115.09765625</c:v>
                </c:pt>
                <c:pt idx="931">
                  <c:v>114.8046875</c:v>
                </c:pt>
                <c:pt idx="932">
                  <c:v>114.0234375</c:v>
                </c:pt>
                <c:pt idx="933">
                  <c:v>114.21875</c:v>
                </c:pt>
                <c:pt idx="934">
                  <c:v>107.48046875</c:v>
                </c:pt>
                <c:pt idx="935">
                  <c:v>112.0703125</c:v>
                </c:pt>
                <c:pt idx="936">
                  <c:v>115.48828125</c:v>
                </c:pt>
                <c:pt idx="937">
                  <c:v>116.953125</c:v>
                </c:pt>
                <c:pt idx="938">
                  <c:v>115.09765625</c:v>
                </c:pt>
                <c:pt idx="939">
                  <c:v>116.07421875</c:v>
                </c:pt>
                <c:pt idx="940">
                  <c:v>115.29296875</c:v>
                </c:pt>
                <c:pt idx="941">
                  <c:v>109.7265625</c:v>
                </c:pt>
                <c:pt idx="942">
                  <c:v>112.75390625</c:v>
                </c:pt>
                <c:pt idx="943">
                  <c:v>114.21875</c:v>
                </c:pt>
                <c:pt idx="944">
                  <c:v>114.0234375</c:v>
                </c:pt>
                <c:pt idx="945">
                  <c:v>110.1171875</c:v>
                </c:pt>
                <c:pt idx="946">
                  <c:v>111.484375</c:v>
                </c:pt>
                <c:pt idx="947">
                  <c:v>109.43359375</c:v>
                </c:pt>
                <c:pt idx="948">
                  <c:v>113.6328125</c:v>
                </c:pt>
                <c:pt idx="949">
                  <c:v>110.99609375</c:v>
                </c:pt>
                <c:pt idx="950">
                  <c:v>110.21484375</c:v>
                </c:pt>
                <c:pt idx="951">
                  <c:v>113.828125</c:v>
                </c:pt>
                <c:pt idx="952">
                  <c:v>115.48828125</c:v>
                </c:pt>
                <c:pt idx="953">
                  <c:v>110.703125</c:v>
                </c:pt>
                <c:pt idx="954">
                  <c:v>111.2890625</c:v>
                </c:pt>
                <c:pt idx="955">
                  <c:v>107.578125</c:v>
                </c:pt>
                <c:pt idx="956">
                  <c:v>109.04296875</c:v>
                </c:pt>
                <c:pt idx="957">
                  <c:v>103.671875</c:v>
                </c:pt>
                <c:pt idx="958">
                  <c:v>110.703125</c:v>
                </c:pt>
                <c:pt idx="959">
                  <c:v>111.2890625</c:v>
                </c:pt>
                <c:pt idx="960">
                  <c:v>108.45703125</c:v>
                </c:pt>
                <c:pt idx="961">
                  <c:v>112.4609375</c:v>
                </c:pt>
                <c:pt idx="962">
                  <c:v>112.65625</c:v>
                </c:pt>
                <c:pt idx="963">
                  <c:v>111.97265625</c:v>
                </c:pt>
                <c:pt idx="964">
                  <c:v>111.6796875</c:v>
                </c:pt>
                <c:pt idx="965">
                  <c:v>112.8515625</c:v>
                </c:pt>
                <c:pt idx="966">
                  <c:v>113.6328125</c:v>
                </c:pt>
                <c:pt idx="967">
                  <c:v>99.082031249999659</c:v>
                </c:pt>
                <c:pt idx="968">
                  <c:v>93.61328125</c:v>
                </c:pt>
                <c:pt idx="969">
                  <c:v>91.26953125</c:v>
                </c:pt>
                <c:pt idx="970">
                  <c:v>96.835937499999659</c:v>
                </c:pt>
                <c:pt idx="971">
                  <c:v>111.97265625</c:v>
                </c:pt>
                <c:pt idx="972">
                  <c:v>118.02734375</c:v>
                </c:pt>
                <c:pt idx="973">
                  <c:v>116.5625</c:v>
                </c:pt>
                <c:pt idx="974">
                  <c:v>111.77734375</c:v>
                </c:pt>
                <c:pt idx="975">
                  <c:v>113.14453125</c:v>
                </c:pt>
                <c:pt idx="976">
                  <c:v>113.14453125</c:v>
                </c:pt>
                <c:pt idx="977">
                  <c:v>115.09765625</c:v>
                </c:pt>
                <c:pt idx="978">
                  <c:v>116.07421875</c:v>
                </c:pt>
                <c:pt idx="979">
                  <c:v>114.0234375</c:v>
                </c:pt>
                <c:pt idx="980">
                  <c:v>110.21484375</c:v>
                </c:pt>
                <c:pt idx="981">
                  <c:v>106.69921875</c:v>
                </c:pt>
                <c:pt idx="982">
                  <c:v>108.45703125</c:v>
                </c:pt>
                <c:pt idx="983">
                  <c:v>109.82421875</c:v>
                </c:pt>
                <c:pt idx="984">
                  <c:v>112.65625</c:v>
                </c:pt>
                <c:pt idx="985">
                  <c:v>108.359375</c:v>
                </c:pt>
                <c:pt idx="986">
                  <c:v>113.14453125</c:v>
                </c:pt>
                <c:pt idx="987">
                  <c:v>114.609375</c:v>
                </c:pt>
                <c:pt idx="988">
                  <c:v>114.0234375</c:v>
                </c:pt>
                <c:pt idx="989">
                  <c:v>112.94921875</c:v>
                </c:pt>
                <c:pt idx="990">
                  <c:v>108.75</c:v>
                </c:pt>
                <c:pt idx="991">
                  <c:v>110.80078125</c:v>
                </c:pt>
                <c:pt idx="992">
                  <c:v>113.4375</c:v>
                </c:pt>
                <c:pt idx="993">
                  <c:v>115.390625</c:v>
                </c:pt>
                <c:pt idx="994">
                  <c:v>112.65625</c:v>
                </c:pt>
                <c:pt idx="995">
                  <c:v>110.21484375</c:v>
                </c:pt>
                <c:pt idx="996">
                  <c:v>111.97265625</c:v>
                </c:pt>
                <c:pt idx="997">
                  <c:v>111.09375</c:v>
                </c:pt>
                <c:pt idx="998">
                  <c:v>112.75390625</c:v>
                </c:pt>
                <c:pt idx="999">
                  <c:v>114.12109375</c:v>
                </c:pt>
                <c:pt idx="1000">
                  <c:v>115.68359375</c:v>
                </c:pt>
                <c:pt idx="1001">
                  <c:v>116.7578125</c:v>
                </c:pt>
                <c:pt idx="1002">
                  <c:v>117.24609375</c:v>
                </c:pt>
                <c:pt idx="1003">
                  <c:v>113.53515625</c:v>
                </c:pt>
                <c:pt idx="1004">
                  <c:v>111.2890625</c:v>
                </c:pt>
                <c:pt idx="1005">
                  <c:v>109.82421875</c:v>
                </c:pt>
                <c:pt idx="1006">
                  <c:v>107.08984375</c:v>
                </c:pt>
                <c:pt idx="1007">
                  <c:v>107.08984375</c:v>
                </c:pt>
                <c:pt idx="1008">
                  <c:v>109.140625</c:v>
                </c:pt>
                <c:pt idx="1009">
                  <c:v>105.72265625</c:v>
                </c:pt>
                <c:pt idx="1010">
                  <c:v>105.9453125</c:v>
                </c:pt>
                <c:pt idx="1011">
                  <c:v>95.633789062499346</c:v>
                </c:pt>
                <c:pt idx="1012">
                  <c:v>93.25</c:v>
                </c:pt>
                <c:pt idx="1013">
                  <c:v>107.1337890625</c:v>
                </c:pt>
                <c:pt idx="1014">
                  <c:v>107.9541015625</c:v>
                </c:pt>
                <c:pt idx="1015">
                  <c:v>105.314453125</c:v>
                </c:pt>
                <c:pt idx="1016">
                  <c:v>85.563476562499346</c:v>
                </c:pt>
                <c:pt idx="1017">
                  <c:v>78.9619140625</c:v>
                </c:pt>
                <c:pt idx="1018">
                  <c:v>74.133789062499346</c:v>
                </c:pt>
                <c:pt idx="1019">
                  <c:v>72.9775390625</c:v>
                </c:pt>
                <c:pt idx="1020">
                  <c:v>74.3212890625</c:v>
                </c:pt>
                <c:pt idx="1021">
                  <c:v>75.0322265625</c:v>
                </c:pt>
                <c:pt idx="1022">
                  <c:v>74.4072265625</c:v>
                </c:pt>
                <c:pt idx="1023">
                  <c:v>74.5185546875</c:v>
                </c:pt>
                <c:pt idx="1024">
                  <c:v>71.8779296875</c:v>
                </c:pt>
                <c:pt idx="1025">
                  <c:v>69.6123046875</c:v>
                </c:pt>
                <c:pt idx="1026">
                  <c:v>67.642578124999346</c:v>
                </c:pt>
                <c:pt idx="1027">
                  <c:v>66.642578124999346</c:v>
                </c:pt>
                <c:pt idx="1028">
                  <c:v>66.384765625</c:v>
                </c:pt>
                <c:pt idx="1029">
                  <c:v>66.5869140625</c:v>
                </c:pt>
                <c:pt idx="1030">
                  <c:v>66.063476562499346</c:v>
                </c:pt>
                <c:pt idx="1031">
                  <c:v>65.615234375</c:v>
                </c:pt>
                <c:pt idx="1032">
                  <c:v>65.3369140625</c:v>
                </c:pt>
                <c:pt idx="1033">
                  <c:v>65.5322265625</c:v>
                </c:pt>
                <c:pt idx="1034">
                  <c:v>65.0322265625</c:v>
                </c:pt>
                <c:pt idx="1035">
                  <c:v>64.595703125</c:v>
                </c:pt>
                <c:pt idx="1036">
                  <c:v>64.392578124999346</c:v>
                </c:pt>
                <c:pt idx="1037">
                  <c:v>64.7119140625</c:v>
                </c:pt>
                <c:pt idx="1038">
                  <c:v>64.6494140625</c:v>
                </c:pt>
                <c:pt idx="1039">
                  <c:v>64.9150390625</c:v>
                </c:pt>
                <c:pt idx="1040">
                  <c:v>64.7900390625</c:v>
                </c:pt>
                <c:pt idx="1041">
                  <c:v>64.6494140625</c:v>
                </c:pt>
                <c:pt idx="1042">
                  <c:v>64.5947265625</c:v>
                </c:pt>
                <c:pt idx="1043">
                  <c:v>64.728515625</c:v>
                </c:pt>
                <c:pt idx="1044">
                  <c:v>64.4697265625</c:v>
                </c:pt>
                <c:pt idx="1045">
                  <c:v>64.3310546875</c:v>
                </c:pt>
                <c:pt idx="1046">
                  <c:v>63.322265625</c:v>
                </c:pt>
                <c:pt idx="1047">
                  <c:v>62.321289062499993</c:v>
                </c:pt>
                <c:pt idx="1048">
                  <c:v>62.5634765625</c:v>
                </c:pt>
                <c:pt idx="1049">
                  <c:v>63.0634765625</c:v>
                </c:pt>
                <c:pt idx="1050">
                  <c:v>64.080078124999346</c:v>
                </c:pt>
                <c:pt idx="1051">
                  <c:v>65.165039062499346</c:v>
                </c:pt>
                <c:pt idx="1052">
                  <c:v>65.0947265625</c:v>
                </c:pt>
                <c:pt idx="1053">
                  <c:v>66.758789062499346</c:v>
                </c:pt>
                <c:pt idx="1054">
                  <c:v>68.4072265625</c:v>
                </c:pt>
                <c:pt idx="1055">
                  <c:v>68.5244140625</c:v>
                </c:pt>
                <c:pt idx="1056">
                  <c:v>68.5244140625</c:v>
                </c:pt>
                <c:pt idx="1057">
                  <c:v>60.6650390625</c:v>
                </c:pt>
                <c:pt idx="1058">
                  <c:v>71.3994140625</c:v>
                </c:pt>
                <c:pt idx="1059">
                  <c:v>70.4541015625</c:v>
                </c:pt>
                <c:pt idx="1060">
                  <c:v>69.4541015625</c:v>
                </c:pt>
                <c:pt idx="1061">
                  <c:v>69.822265625</c:v>
                </c:pt>
                <c:pt idx="1062">
                  <c:v>72.010742187499346</c:v>
                </c:pt>
                <c:pt idx="1063">
                  <c:v>71.509765625</c:v>
                </c:pt>
                <c:pt idx="1064">
                  <c:v>77.750976562499346</c:v>
                </c:pt>
                <c:pt idx="1065">
                  <c:v>73.563476562499346</c:v>
                </c:pt>
                <c:pt idx="1066">
                  <c:v>74.250976562499346</c:v>
                </c:pt>
                <c:pt idx="1067">
                  <c:v>74.2119140625</c:v>
                </c:pt>
                <c:pt idx="1068">
                  <c:v>75.3310546875</c:v>
                </c:pt>
                <c:pt idx="1069">
                  <c:v>77.4560546875</c:v>
                </c:pt>
                <c:pt idx="1070">
                  <c:v>77.625976562499076</c:v>
                </c:pt>
                <c:pt idx="1071">
                  <c:v>77.408203125</c:v>
                </c:pt>
                <c:pt idx="1072">
                  <c:v>79.2822265625</c:v>
                </c:pt>
                <c:pt idx="1073">
                  <c:v>82.133789062499346</c:v>
                </c:pt>
                <c:pt idx="1074">
                  <c:v>82.822265625</c:v>
                </c:pt>
                <c:pt idx="1075">
                  <c:v>79.2138671875</c:v>
                </c:pt>
                <c:pt idx="1076">
                  <c:v>78.2666015625</c:v>
                </c:pt>
                <c:pt idx="1077">
                  <c:v>77.883789062499346</c:v>
                </c:pt>
                <c:pt idx="1078">
                  <c:v>82.633789062499346</c:v>
                </c:pt>
                <c:pt idx="1079">
                  <c:v>85.2119140625</c:v>
                </c:pt>
                <c:pt idx="1080">
                  <c:v>86.189453125</c:v>
                </c:pt>
                <c:pt idx="1081">
                  <c:v>90</c:v>
                </c:pt>
                <c:pt idx="1082">
                  <c:v>90.585937499999659</c:v>
                </c:pt>
                <c:pt idx="1083">
                  <c:v>90</c:v>
                </c:pt>
                <c:pt idx="1084">
                  <c:v>90</c:v>
                </c:pt>
                <c:pt idx="1085">
                  <c:v>90</c:v>
                </c:pt>
                <c:pt idx="1086">
                  <c:v>90</c:v>
                </c:pt>
                <c:pt idx="1087">
                  <c:v>91.26953125</c:v>
                </c:pt>
                <c:pt idx="1088">
                  <c:v>96.152343749999659</c:v>
                </c:pt>
                <c:pt idx="1089">
                  <c:v>106.2109375</c:v>
                </c:pt>
                <c:pt idx="1090">
                  <c:v>106.50390625</c:v>
                </c:pt>
                <c:pt idx="1091">
                  <c:v>107.48046875</c:v>
                </c:pt>
                <c:pt idx="1092">
                  <c:v>108.359375</c:v>
                </c:pt>
                <c:pt idx="1093">
                  <c:v>113.33984375</c:v>
                </c:pt>
                <c:pt idx="1094">
                  <c:v>104.453125</c:v>
                </c:pt>
                <c:pt idx="1095">
                  <c:v>110.5078125</c:v>
                </c:pt>
                <c:pt idx="1096">
                  <c:v>110.60546875</c:v>
                </c:pt>
                <c:pt idx="1097">
                  <c:v>109.7265625</c:v>
                </c:pt>
                <c:pt idx="1098">
                  <c:v>106.015625</c:v>
                </c:pt>
                <c:pt idx="1099">
                  <c:v>106.69921875</c:v>
                </c:pt>
                <c:pt idx="1100">
                  <c:v>106.69921875</c:v>
                </c:pt>
                <c:pt idx="1101">
                  <c:v>106.69921875</c:v>
                </c:pt>
                <c:pt idx="1102">
                  <c:v>107.7734375</c:v>
                </c:pt>
                <c:pt idx="1103">
                  <c:v>112.8515625</c:v>
                </c:pt>
                <c:pt idx="1104">
                  <c:v>115.29296875</c:v>
                </c:pt>
                <c:pt idx="1105">
                  <c:v>115.29296875</c:v>
                </c:pt>
                <c:pt idx="1106">
                  <c:v>110.01953125</c:v>
                </c:pt>
                <c:pt idx="1107">
                  <c:v>114.609375</c:v>
                </c:pt>
                <c:pt idx="1108">
                  <c:v>110.8984375</c:v>
                </c:pt>
                <c:pt idx="1109">
                  <c:v>111.484375</c:v>
                </c:pt>
                <c:pt idx="1110">
                  <c:v>115.87890625</c:v>
                </c:pt>
                <c:pt idx="1111">
                  <c:v>110.01953125</c:v>
                </c:pt>
                <c:pt idx="1112">
                  <c:v>115.09765625</c:v>
                </c:pt>
                <c:pt idx="1113">
                  <c:v>119.58984375</c:v>
                </c:pt>
                <c:pt idx="1114">
                  <c:v>118.02734375</c:v>
                </c:pt>
                <c:pt idx="1115">
                  <c:v>120.5009765625</c:v>
                </c:pt>
                <c:pt idx="1116">
                  <c:v>118.572265625</c:v>
                </c:pt>
                <c:pt idx="1117">
                  <c:v>120.8759765625</c:v>
                </c:pt>
                <c:pt idx="1118">
                  <c:v>126.080078125</c:v>
                </c:pt>
                <c:pt idx="1119">
                  <c:v>127.390625</c:v>
                </c:pt>
                <c:pt idx="1120">
                  <c:v>124.5</c:v>
                </c:pt>
                <c:pt idx="1121">
                  <c:v>123.4560546875</c:v>
                </c:pt>
                <c:pt idx="1122">
                  <c:v>125.0732421875</c:v>
                </c:pt>
                <c:pt idx="1123">
                  <c:v>121.322265625</c:v>
                </c:pt>
                <c:pt idx="1124">
                  <c:v>120.6875</c:v>
                </c:pt>
                <c:pt idx="1125">
                  <c:v>119.2041015625</c:v>
                </c:pt>
                <c:pt idx="1126">
                  <c:v>138.765625</c:v>
                </c:pt>
                <c:pt idx="1127">
                  <c:v>102.1982421875</c:v>
                </c:pt>
                <c:pt idx="1128">
                  <c:v>92.329101562499346</c:v>
                </c:pt>
                <c:pt idx="1129">
                  <c:v>96.837890625</c:v>
                </c:pt>
                <c:pt idx="1130">
                  <c:v>98.4541015625</c:v>
                </c:pt>
                <c:pt idx="1131">
                  <c:v>109.8203125</c:v>
                </c:pt>
                <c:pt idx="1132">
                  <c:v>117.8837890625</c:v>
                </c:pt>
                <c:pt idx="1133">
                  <c:v>117.580078125</c:v>
                </c:pt>
                <c:pt idx="1134">
                  <c:v>118.140625</c:v>
                </c:pt>
                <c:pt idx="1135">
                  <c:v>119.267578125</c:v>
                </c:pt>
                <c:pt idx="1136">
                  <c:v>119.0791015625</c:v>
                </c:pt>
                <c:pt idx="1137">
                  <c:v>112.6884765625</c:v>
                </c:pt>
                <c:pt idx="1138">
                  <c:v>110.455078125</c:v>
                </c:pt>
                <c:pt idx="1139">
                  <c:v>122.9541015625</c:v>
                </c:pt>
                <c:pt idx="1140">
                  <c:v>121.3828125</c:v>
                </c:pt>
                <c:pt idx="1141">
                  <c:v>116.3759765625</c:v>
                </c:pt>
                <c:pt idx="1142">
                  <c:v>119.515625</c:v>
                </c:pt>
                <c:pt idx="1143">
                  <c:v>121.572265625</c:v>
                </c:pt>
                <c:pt idx="1144">
                  <c:v>121.509765625</c:v>
                </c:pt>
                <c:pt idx="1145">
                  <c:v>123.5810546875</c:v>
                </c:pt>
                <c:pt idx="1146">
                  <c:v>122.259765625</c:v>
                </c:pt>
                <c:pt idx="1147">
                  <c:v>120.4462890625</c:v>
                </c:pt>
                <c:pt idx="1148">
                  <c:v>119.89453125</c:v>
                </c:pt>
                <c:pt idx="1149">
                  <c:v>116.3134765625</c:v>
                </c:pt>
                <c:pt idx="1150">
                  <c:v>118.5791015625</c:v>
                </c:pt>
                <c:pt idx="1151">
                  <c:v>121.322265625</c:v>
                </c:pt>
                <c:pt idx="1152">
                  <c:v>122.197265625</c:v>
                </c:pt>
                <c:pt idx="1153">
                  <c:v>120.7587890625</c:v>
                </c:pt>
                <c:pt idx="1154">
                  <c:v>118.517578125</c:v>
                </c:pt>
                <c:pt idx="1155">
                  <c:v>119.900390625</c:v>
                </c:pt>
                <c:pt idx="1156">
                  <c:v>117.3837890625</c:v>
                </c:pt>
                <c:pt idx="1157">
                  <c:v>119.962890625</c:v>
                </c:pt>
                <c:pt idx="1158">
                  <c:v>118.0732421875</c:v>
                </c:pt>
                <c:pt idx="1159">
                  <c:v>113.822265625</c:v>
                </c:pt>
                <c:pt idx="1160">
                  <c:v>116.8837890625</c:v>
                </c:pt>
                <c:pt idx="1161">
                  <c:v>115.64453125</c:v>
                </c:pt>
                <c:pt idx="1162">
                  <c:v>111.830078125</c:v>
                </c:pt>
                <c:pt idx="1163">
                  <c:v>109.2587890625</c:v>
                </c:pt>
                <c:pt idx="1164">
                  <c:v>117.5087890625</c:v>
                </c:pt>
                <c:pt idx="1165">
                  <c:v>121.4462890625</c:v>
                </c:pt>
                <c:pt idx="1166">
                  <c:v>122.0166015625</c:v>
                </c:pt>
                <c:pt idx="1167">
                  <c:v>121.5087890625</c:v>
                </c:pt>
                <c:pt idx="1168">
                  <c:v>121.259765625</c:v>
                </c:pt>
                <c:pt idx="1169">
                  <c:v>103.142578125</c:v>
                </c:pt>
                <c:pt idx="1170">
                  <c:v>94.4462890625</c:v>
                </c:pt>
                <c:pt idx="1171">
                  <c:v>97.633789062499346</c:v>
                </c:pt>
                <c:pt idx="1172">
                  <c:v>102.7041015625</c:v>
                </c:pt>
                <c:pt idx="1173">
                  <c:v>110.884765625</c:v>
                </c:pt>
                <c:pt idx="1174">
                  <c:v>111.4541015625</c:v>
                </c:pt>
                <c:pt idx="1175">
                  <c:v>118.384765625</c:v>
                </c:pt>
                <c:pt idx="1176">
                  <c:v>117.947265625</c:v>
                </c:pt>
                <c:pt idx="1177">
                  <c:v>115.4560546875</c:v>
                </c:pt>
                <c:pt idx="1178">
                  <c:v>118.267578125</c:v>
                </c:pt>
                <c:pt idx="1179">
                  <c:v>114.4541015625</c:v>
                </c:pt>
                <c:pt idx="1180">
                  <c:v>116.6259765625</c:v>
                </c:pt>
                <c:pt idx="1181">
                  <c:v>119.392578125</c:v>
                </c:pt>
                <c:pt idx="1182">
                  <c:v>118.0166015625</c:v>
                </c:pt>
                <c:pt idx="1183">
                  <c:v>116.572265625</c:v>
                </c:pt>
                <c:pt idx="1184">
                  <c:v>117.1962890625</c:v>
                </c:pt>
                <c:pt idx="1185">
                  <c:v>102.6962890625</c:v>
                </c:pt>
                <c:pt idx="1186">
                  <c:v>103.267578125</c:v>
                </c:pt>
                <c:pt idx="1187">
                  <c:v>114.205078125</c:v>
                </c:pt>
                <c:pt idx="1188">
                  <c:v>117.001953125</c:v>
                </c:pt>
                <c:pt idx="1189">
                  <c:v>119.517578125</c:v>
                </c:pt>
                <c:pt idx="1190">
                  <c:v>117.447265625</c:v>
                </c:pt>
                <c:pt idx="1191">
                  <c:v>116.6337890625</c:v>
                </c:pt>
                <c:pt idx="1192">
                  <c:v>114.8310546875</c:v>
                </c:pt>
                <c:pt idx="1193">
                  <c:v>115.767578125</c:v>
                </c:pt>
                <c:pt idx="1194">
                  <c:v>116.3759765625</c:v>
                </c:pt>
                <c:pt idx="1195">
                  <c:v>117.259765625</c:v>
                </c:pt>
                <c:pt idx="1196">
                  <c:v>119.1416015625</c:v>
                </c:pt>
                <c:pt idx="1197">
                  <c:v>115.6435546875</c:v>
                </c:pt>
                <c:pt idx="1198">
                  <c:v>112.2763671875</c:v>
                </c:pt>
                <c:pt idx="1199">
                  <c:v>114.5732421875</c:v>
                </c:pt>
                <c:pt idx="1200">
                  <c:v>114.1962890625</c:v>
                </c:pt>
                <c:pt idx="1201">
                  <c:v>110.9560546875</c:v>
                </c:pt>
                <c:pt idx="1202">
                  <c:v>111.892578125</c:v>
                </c:pt>
                <c:pt idx="1203">
                  <c:v>116.5087890625</c:v>
                </c:pt>
                <c:pt idx="1204">
                  <c:v>115.205078125</c:v>
                </c:pt>
                <c:pt idx="1205">
                  <c:v>114.658203125</c:v>
                </c:pt>
                <c:pt idx="1206">
                  <c:v>110.447265625</c:v>
                </c:pt>
                <c:pt idx="1207">
                  <c:v>114.4560546875</c:v>
                </c:pt>
                <c:pt idx="1208">
                  <c:v>115.142578125</c:v>
                </c:pt>
                <c:pt idx="1209">
                  <c:v>109.3857421875</c:v>
                </c:pt>
                <c:pt idx="1210">
                  <c:v>99.838867187499346</c:v>
                </c:pt>
                <c:pt idx="1211">
                  <c:v>104.2744140625</c:v>
                </c:pt>
                <c:pt idx="1212">
                  <c:v>113.009765625</c:v>
                </c:pt>
                <c:pt idx="1213">
                  <c:v>104.08203125</c:v>
                </c:pt>
                <c:pt idx="1214">
                  <c:v>103.142578125</c:v>
                </c:pt>
                <c:pt idx="1215">
                  <c:v>114.8212890625</c:v>
                </c:pt>
                <c:pt idx="1216">
                  <c:v>115.392578125</c:v>
                </c:pt>
                <c:pt idx="1217">
                  <c:v>115.3935546875</c:v>
                </c:pt>
                <c:pt idx="1218">
                  <c:v>112.2138671875</c:v>
                </c:pt>
                <c:pt idx="1219">
                  <c:v>114.5166015625</c:v>
                </c:pt>
                <c:pt idx="1220">
                  <c:v>113.634765625</c:v>
                </c:pt>
                <c:pt idx="1221">
                  <c:v>113.8212890625</c:v>
                </c:pt>
                <c:pt idx="1222">
                  <c:v>115.5791015625</c:v>
                </c:pt>
                <c:pt idx="1223">
                  <c:v>120.5087890625</c:v>
                </c:pt>
                <c:pt idx="1224">
                  <c:v>119.9638671875</c:v>
                </c:pt>
                <c:pt idx="1225">
                  <c:v>81.633789062499346</c:v>
                </c:pt>
                <c:pt idx="1226">
                  <c:v>94.197265625</c:v>
                </c:pt>
                <c:pt idx="1227">
                  <c:v>96.212890625</c:v>
                </c:pt>
                <c:pt idx="1228">
                  <c:v>95.6494140625</c:v>
                </c:pt>
                <c:pt idx="1229">
                  <c:v>101.9541015625</c:v>
                </c:pt>
                <c:pt idx="1230">
                  <c:v>111.009765625</c:v>
                </c:pt>
                <c:pt idx="1231">
                  <c:v>100.0263671875</c:v>
                </c:pt>
                <c:pt idx="1232">
                  <c:v>94.008789062499346</c:v>
                </c:pt>
                <c:pt idx="1233">
                  <c:v>110.455078125</c:v>
                </c:pt>
                <c:pt idx="1234">
                  <c:v>114.642578125</c:v>
                </c:pt>
                <c:pt idx="1235">
                  <c:v>114.4541015625</c:v>
                </c:pt>
                <c:pt idx="1236">
                  <c:v>115.7138671875</c:v>
                </c:pt>
                <c:pt idx="1237">
                  <c:v>114.8935546875</c:v>
                </c:pt>
                <c:pt idx="1238">
                  <c:v>113.9560546875</c:v>
                </c:pt>
                <c:pt idx="1239">
                  <c:v>115.830078125</c:v>
                </c:pt>
                <c:pt idx="1240">
                  <c:v>111.3935546875</c:v>
                </c:pt>
                <c:pt idx="1241">
                  <c:v>116.884765625</c:v>
                </c:pt>
                <c:pt idx="1242">
                  <c:v>114.1337890625</c:v>
                </c:pt>
                <c:pt idx="1243">
                  <c:v>116.3759765625</c:v>
                </c:pt>
                <c:pt idx="1244">
                  <c:v>118.080078125</c:v>
                </c:pt>
                <c:pt idx="1245">
                  <c:v>115.7666015625</c:v>
                </c:pt>
                <c:pt idx="1246">
                  <c:v>117.134765625</c:v>
                </c:pt>
                <c:pt idx="1247">
                  <c:v>113.3212890625</c:v>
                </c:pt>
                <c:pt idx="1248">
                  <c:v>110.572265625</c:v>
                </c:pt>
                <c:pt idx="1249">
                  <c:v>111.5244140625</c:v>
                </c:pt>
                <c:pt idx="1250">
                  <c:v>115.275390625</c:v>
                </c:pt>
                <c:pt idx="1251">
                  <c:v>116.025390625</c:v>
                </c:pt>
                <c:pt idx="1252">
                  <c:v>109.884765625</c:v>
                </c:pt>
                <c:pt idx="1253">
                  <c:v>104.017578125</c:v>
                </c:pt>
                <c:pt idx="1254">
                  <c:v>117.8837890625</c:v>
                </c:pt>
                <c:pt idx="1255">
                  <c:v>115.205078125</c:v>
                </c:pt>
                <c:pt idx="1256">
                  <c:v>111.142578125</c:v>
                </c:pt>
                <c:pt idx="1257">
                  <c:v>115.5244140625</c:v>
                </c:pt>
                <c:pt idx="1258">
                  <c:v>117.7666015625</c:v>
                </c:pt>
                <c:pt idx="1259">
                  <c:v>113.1259765625</c:v>
                </c:pt>
                <c:pt idx="1260">
                  <c:v>117.1337890625</c:v>
                </c:pt>
                <c:pt idx="1261">
                  <c:v>114.580078125</c:v>
                </c:pt>
                <c:pt idx="1262">
                  <c:v>113.5087890625</c:v>
                </c:pt>
                <c:pt idx="1263">
                  <c:v>110.0712890625</c:v>
                </c:pt>
                <c:pt idx="1264">
                  <c:v>117.4462890625</c:v>
                </c:pt>
                <c:pt idx="1265">
                  <c:v>106.259765625</c:v>
                </c:pt>
                <c:pt idx="1266">
                  <c:v>100.6513671875</c:v>
                </c:pt>
                <c:pt idx="1267">
                  <c:v>102.1416015625</c:v>
                </c:pt>
                <c:pt idx="1268">
                  <c:v>107.517578125</c:v>
                </c:pt>
                <c:pt idx="1269">
                  <c:v>114.4482421875</c:v>
                </c:pt>
                <c:pt idx="1270">
                  <c:v>104.4619140625</c:v>
                </c:pt>
                <c:pt idx="1271">
                  <c:v>99.776367187499346</c:v>
                </c:pt>
                <c:pt idx="1272">
                  <c:v>103.3916015625</c:v>
                </c:pt>
                <c:pt idx="1273">
                  <c:v>114.5791015625</c:v>
                </c:pt>
                <c:pt idx="1274">
                  <c:v>113.759765625</c:v>
                </c:pt>
                <c:pt idx="1275">
                  <c:v>114.4462890625</c:v>
                </c:pt>
                <c:pt idx="1276">
                  <c:v>113.634765625</c:v>
                </c:pt>
                <c:pt idx="1277">
                  <c:v>117.2587890625</c:v>
                </c:pt>
                <c:pt idx="1278">
                  <c:v>112.697265625</c:v>
                </c:pt>
                <c:pt idx="1279">
                  <c:v>101.384765625</c:v>
                </c:pt>
                <c:pt idx="1280">
                  <c:v>115.5810546875</c:v>
                </c:pt>
                <c:pt idx="1281">
                  <c:v>99.0166015625</c:v>
                </c:pt>
                <c:pt idx="1282">
                  <c:v>94.001953125</c:v>
                </c:pt>
                <c:pt idx="1283">
                  <c:v>99.1416015625</c:v>
                </c:pt>
                <c:pt idx="1284">
                  <c:v>111.9619140625</c:v>
                </c:pt>
                <c:pt idx="1285">
                  <c:v>117.314453125</c:v>
                </c:pt>
                <c:pt idx="1286">
                  <c:v>134.70703125</c:v>
                </c:pt>
                <c:pt idx="1287">
                  <c:v>133.3212890625</c:v>
                </c:pt>
                <c:pt idx="1288">
                  <c:v>133.4482421875</c:v>
                </c:pt>
                <c:pt idx="1289">
                  <c:v>133.1982421875</c:v>
                </c:pt>
                <c:pt idx="1290">
                  <c:v>133.8291015625</c:v>
                </c:pt>
                <c:pt idx="1291">
                  <c:v>132.2509765625</c:v>
                </c:pt>
                <c:pt idx="1292">
                  <c:v>133.5732421875</c:v>
                </c:pt>
                <c:pt idx="1293">
                  <c:v>132.1259765625</c:v>
                </c:pt>
                <c:pt idx="1294">
                  <c:v>121.0009765625</c:v>
                </c:pt>
                <c:pt idx="1295">
                  <c:v>130.205078125</c:v>
                </c:pt>
                <c:pt idx="1296">
                  <c:v>131.330078125</c:v>
                </c:pt>
                <c:pt idx="1297">
                  <c:v>128.6884765625</c:v>
                </c:pt>
                <c:pt idx="1298">
                  <c:v>127.345703125</c:v>
                </c:pt>
                <c:pt idx="1299">
                  <c:v>130.080078125</c:v>
                </c:pt>
                <c:pt idx="1300">
                  <c:v>122.7666015625</c:v>
                </c:pt>
                <c:pt idx="1301">
                  <c:v>119.0888671875</c:v>
                </c:pt>
                <c:pt idx="1302">
                  <c:v>127.8759765625</c:v>
                </c:pt>
                <c:pt idx="1303">
                  <c:v>134.0888671875</c:v>
                </c:pt>
                <c:pt idx="1304">
                  <c:v>128.001953125</c:v>
                </c:pt>
                <c:pt idx="1305">
                  <c:v>129.3916015625</c:v>
                </c:pt>
                <c:pt idx="1306">
                  <c:v>132.0009765625</c:v>
                </c:pt>
                <c:pt idx="1307">
                  <c:v>131.705078125</c:v>
                </c:pt>
                <c:pt idx="1308">
                  <c:v>134.1982421875</c:v>
                </c:pt>
                <c:pt idx="1309">
                  <c:v>135.2509765625</c:v>
                </c:pt>
                <c:pt idx="1310">
                  <c:v>132.6962890625</c:v>
                </c:pt>
                <c:pt idx="1311">
                  <c:v>128.6962890625</c:v>
                </c:pt>
                <c:pt idx="1312">
                  <c:v>130.3212890625</c:v>
                </c:pt>
                <c:pt idx="1313">
                  <c:v>136.0009765625</c:v>
                </c:pt>
                <c:pt idx="1314">
                  <c:v>126.5712890625</c:v>
                </c:pt>
                <c:pt idx="1315">
                  <c:v>135.0791015625</c:v>
                </c:pt>
                <c:pt idx="1316">
                  <c:v>133.947265625</c:v>
                </c:pt>
                <c:pt idx="1317">
                  <c:v>133.6416015625</c:v>
                </c:pt>
                <c:pt idx="1318">
                  <c:v>128.3134765625</c:v>
                </c:pt>
                <c:pt idx="1319">
                  <c:v>126.509765625</c:v>
                </c:pt>
                <c:pt idx="1320">
                  <c:v>134.1962890625</c:v>
                </c:pt>
                <c:pt idx="1321">
                  <c:v>134.9384765625</c:v>
                </c:pt>
                <c:pt idx="1322">
                  <c:v>133.5732421875</c:v>
                </c:pt>
                <c:pt idx="1323">
                  <c:v>133.63476562499969</c:v>
                </c:pt>
                <c:pt idx="1324">
                  <c:v>121.6904296875</c:v>
                </c:pt>
                <c:pt idx="1325">
                  <c:v>130.6279296875</c:v>
                </c:pt>
                <c:pt idx="1326">
                  <c:v>128.5634765625</c:v>
                </c:pt>
                <c:pt idx="1327">
                  <c:v>130.50976562499969</c:v>
                </c:pt>
                <c:pt idx="1328">
                  <c:v>137.9560546875</c:v>
                </c:pt>
                <c:pt idx="1329">
                  <c:v>137.5654296875</c:v>
                </c:pt>
                <c:pt idx="1330">
                  <c:v>136.884765625</c:v>
                </c:pt>
                <c:pt idx="1331">
                  <c:v>138.9541015625</c:v>
                </c:pt>
                <c:pt idx="1332">
                  <c:v>141.0087890625</c:v>
                </c:pt>
                <c:pt idx="1333">
                  <c:v>139.884765625</c:v>
                </c:pt>
                <c:pt idx="1334">
                  <c:v>132.2587890625</c:v>
                </c:pt>
                <c:pt idx="1335">
                  <c:v>135.0810546875</c:v>
                </c:pt>
                <c:pt idx="1336">
                  <c:v>134.2041015625</c:v>
                </c:pt>
                <c:pt idx="1337">
                  <c:v>132.6337890625</c:v>
                </c:pt>
                <c:pt idx="1338">
                  <c:v>131.9462890625</c:v>
                </c:pt>
                <c:pt idx="1339">
                  <c:v>133.080078125</c:v>
                </c:pt>
                <c:pt idx="1340">
                  <c:v>133.8857421875</c:v>
                </c:pt>
                <c:pt idx="1341">
                  <c:v>134.080078125</c:v>
                </c:pt>
                <c:pt idx="1342">
                  <c:v>133.205078125</c:v>
                </c:pt>
                <c:pt idx="1343">
                  <c:v>135.142578125</c:v>
                </c:pt>
                <c:pt idx="1344">
                  <c:v>133.072265625</c:v>
                </c:pt>
                <c:pt idx="1345">
                  <c:v>125.0087890625</c:v>
                </c:pt>
                <c:pt idx="1346">
                  <c:v>126.017578125</c:v>
                </c:pt>
                <c:pt idx="1347">
                  <c:v>125.9462890625</c:v>
                </c:pt>
                <c:pt idx="1348">
                  <c:v>125.8935546875</c:v>
                </c:pt>
                <c:pt idx="1349">
                  <c:v>135.689453125</c:v>
                </c:pt>
                <c:pt idx="1350">
                  <c:v>136.9384765625</c:v>
                </c:pt>
                <c:pt idx="1351">
                  <c:v>119.837890625</c:v>
                </c:pt>
                <c:pt idx="1352">
                  <c:v>108.2666015625</c:v>
                </c:pt>
                <c:pt idx="1353">
                  <c:v>113.2041015625</c:v>
                </c:pt>
                <c:pt idx="1354">
                  <c:v>108.259765625</c:v>
                </c:pt>
                <c:pt idx="1355">
                  <c:v>107.6572265625</c:v>
                </c:pt>
                <c:pt idx="1356">
                  <c:v>135.330078125</c:v>
                </c:pt>
                <c:pt idx="1357">
                  <c:v>132.8291015625</c:v>
                </c:pt>
                <c:pt idx="1358">
                  <c:v>131.322265625</c:v>
                </c:pt>
                <c:pt idx="1359">
                  <c:v>139.1279296875</c:v>
                </c:pt>
                <c:pt idx="1360">
                  <c:v>134.712890625</c:v>
                </c:pt>
                <c:pt idx="1361">
                  <c:v>136.5009765625</c:v>
                </c:pt>
                <c:pt idx="1362">
                  <c:v>135.5908203125</c:v>
                </c:pt>
                <c:pt idx="1363">
                  <c:v>135.8212890625</c:v>
                </c:pt>
                <c:pt idx="1364">
                  <c:v>132.3134765625</c:v>
                </c:pt>
                <c:pt idx="1365">
                  <c:v>129.0791015625</c:v>
                </c:pt>
                <c:pt idx="1366">
                  <c:v>130.7119140625</c:v>
                </c:pt>
                <c:pt idx="1367">
                  <c:v>130.3837890625</c:v>
                </c:pt>
                <c:pt idx="1368">
                  <c:v>132.126953125</c:v>
                </c:pt>
                <c:pt idx="1369">
                  <c:v>127.1337890625</c:v>
                </c:pt>
                <c:pt idx="1370">
                  <c:v>130.947265625</c:v>
                </c:pt>
                <c:pt idx="1371">
                  <c:v>129.8212890625</c:v>
                </c:pt>
                <c:pt idx="1372">
                  <c:v>127.9384765625</c:v>
                </c:pt>
                <c:pt idx="1373">
                  <c:v>111.712890625</c:v>
                </c:pt>
                <c:pt idx="1374">
                  <c:v>110.5712890625</c:v>
                </c:pt>
                <c:pt idx="1375">
                  <c:v>125.9482421875</c:v>
                </c:pt>
                <c:pt idx="1376">
                  <c:v>125.759765625</c:v>
                </c:pt>
                <c:pt idx="1377">
                  <c:v>128.5009765625</c:v>
                </c:pt>
                <c:pt idx="1378">
                  <c:v>130.4482421875</c:v>
                </c:pt>
                <c:pt idx="1379">
                  <c:v>126.6337890625</c:v>
                </c:pt>
                <c:pt idx="1380">
                  <c:v>130.642578125</c:v>
                </c:pt>
                <c:pt idx="1381">
                  <c:v>123.76171875</c:v>
                </c:pt>
                <c:pt idx="1382">
                  <c:v>107.8837890625</c:v>
                </c:pt>
                <c:pt idx="1383">
                  <c:v>95.4013671875</c:v>
                </c:pt>
                <c:pt idx="1384">
                  <c:v>91.072265625</c:v>
                </c:pt>
                <c:pt idx="1385">
                  <c:v>90.438476562499346</c:v>
                </c:pt>
                <c:pt idx="1386">
                  <c:v>94.000976562499346</c:v>
                </c:pt>
                <c:pt idx="1387">
                  <c:v>96.438476562499346</c:v>
                </c:pt>
                <c:pt idx="1388">
                  <c:v>61.126953125</c:v>
                </c:pt>
                <c:pt idx="1389">
                  <c:v>64.7529296875</c:v>
                </c:pt>
                <c:pt idx="1390">
                  <c:v>84.689453125</c:v>
                </c:pt>
                <c:pt idx="1391">
                  <c:v>73.313476562499346</c:v>
                </c:pt>
                <c:pt idx="1392">
                  <c:v>71.438476562499346</c:v>
                </c:pt>
                <c:pt idx="1393">
                  <c:v>81.625976562499076</c:v>
                </c:pt>
                <c:pt idx="1394">
                  <c:v>81.1962890625</c:v>
                </c:pt>
                <c:pt idx="1395">
                  <c:v>81.563476562499346</c:v>
                </c:pt>
                <c:pt idx="1396">
                  <c:v>81.0712890625</c:v>
                </c:pt>
                <c:pt idx="1397">
                  <c:v>81.008789062499346</c:v>
                </c:pt>
                <c:pt idx="1398">
                  <c:v>80.689453125</c:v>
                </c:pt>
                <c:pt idx="1399">
                  <c:v>80.4462890625</c:v>
                </c:pt>
                <c:pt idx="1400">
                  <c:v>80.251953125</c:v>
                </c:pt>
                <c:pt idx="1401">
                  <c:v>80.125976562499076</c:v>
                </c:pt>
                <c:pt idx="1402">
                  <c:v>80.313476562499346</c:v>
                </c:pt>
                <c:pt idx="1403">
                  <c:v>80.063476562499346</c:v>
                </c:pt>
                <c:pt idx="1404">
                  <c:v>80.1962890625</c:v>
                </c:pt>
                <c:pt idx="1405">
                  <c:v>80.134765625</c:v>
                </c:pt>
                <c:pt idx="1406">
                  <c:v>80.250976562499346</c:v>
                </c:pt>
                <c:pt idx="1407">
                  <c:v>80.125976562499076</c:v>
                </c:pt>
                <c:pt idx="1408">
                  <c:v>80.188476562499076</c:v>
                </c:pt>
                <c:pt idx="1409">
                  <c:v>79.875976562499076</c:v>
                </c:pt>
                <c:pt idx="1410">
                  <c:v>79.813476562499346</c:v>
                </c:pt>
                <c:pt idx="1411">
                  <c:v>80.063476562499346</c:v>
                </c:pt>
                <c:pt idx="1412">
                  <c:v>79.376953125</c:v>
                </c:pt>
                <c:pt idx="1413">
                  <c:v>79.188476562499076</c:v>
                </c:pt>
                <c:pt idx="1414">
                  <c:v>70.625976562499076</c:v>
                </c:pt>
                <c:pt idx="1415">
                  <c:v>60.4384765625</c:v>
                </c:pt>
                <c:pt idx="1416">
                  <c:v>60.313476562499993</c:v>
                </c:pt>
                <c:pt idx="1417">
                  <c:v>68.150390625</c:v>
                </c:pt>
                <c:pt idx="1418">
                  <c:v>82.9462890625</c:v>
                </c:pt>
                <c:pt idx="1419">
                  <c:v>85.0166015625</c:v>
                </c:pt>
                <c:pt idx="1420">
                  <c:v>85.008789062499346</c:v>
                </c:pt>
                <c:pt idx="1421">
                  <c:v>84.188476562499076</c:v>
                </c:pt>
                <c:pt idx="1422">
                  <c:v>82.1962890625</c:v>
                </c:pt>
                <c:pt idx="1423">
                  <c:v>83.626953125</c:v>
                </c:pt>
                <c:pt idx="1424">
                  <c:v>83.1416015625</c:v>
                </c:pt>
                <c:pt idx="1425">
                  <c:v>84.1962890625</c:v>
                </c:pt>
                <c:pt idx="1426">
                  <c:v>84.329101562499346</c:v>
                </c:pt>
                <c:pt idx="1427">
                  <c:v>83.8212890625</c:v>
                </c:pt>
                <c:pt idx="1428">
                  <c:v>84.080078124999346</c:v>
                </c:pt>
                <c:pt idx="1429">
                  <c:v>84.2666015625</c:v>
                </c:pt>
                <c:pt idx="1430">
                  <c:v>84.258789062499346</c:v>
                </c:pt>
                <c:pt idx="1431">
                  <c:v>84.1962890625</c:v>
                </c:pt>
                <c:pt idx="1432">
                  <c:v>85.9462890625</c:v>
                </c:pt>
                <c:pt idx="1433">
                  <c:v>86.508789062499346</c:v>
                </c:pt>
                <c:pt idx="1434">
                  <c:v>86.563476562499346</c:v>
                </c:pt>
                <c:pt idx="1435">
                  <c:v>86.938476562499346</c:v>
                </c:pt>
                <c:pt idx="1436">
                  <c:v>82.3212890625</c:v>
                </c:pt>
                <c:pt idx="1437">
                  <c:v>87.063476562499346</c:v>
                </c:pt>
                <c:pt idx="1438">
                  <c:v>92.955078124999346</c:v>
                </c:pt>
                <c:pt idx="1439">
                  <c:v>89.250976562499346</c:v>
                </c:pt>
                <c:pt idx="1440">
                  <c:v>75.383789062499346</c:v>
                </c:pt>
                <c:pt idx="1441">
                  <c:v>74.758789062499346</c:v>
                </c:pt>
                <c:pt idx="1442">
                  <c:v>89.258789062499346</c:v>
                </c:pt>
                <c:pt idx="1443">
                  <c:v>97.633789062499346</c:v>
                </c:pt>
                <c:pt idx="1444">
                  <c:v>96.125976562499076</c:v>
                </c:pt>
                <c:pt idx="1445">
                  <c:v>93.938476562499346</c:v>
                </c:pt>
                <c:pt idx="1446">
                  <c:v>95.829101562499346</c:v>
                </c:pt>
                <c:pt idx="1447">
                  <c:v>96.3916015625</c:v>
                </c:pt>
                <c:pt idx="1448">
                  <c:v>96.330078124999346</c:v>
                </c:pt>
                <c:pt idx="1449">
                  <c:v>98.258789062499346</c:v>
                </c:pt>
                <c:pt idx="1450">
                  <c:v>102.8916015625</c:v>
                </c:pt>
                <c:pt idx="1451">
                  <c:v>102.962890625</c:v>
                </c:pt>
                <c:pt idx="1452">
                  <c:v>100.666015625</c:v>
                </c:pt>
                <c:pt idx="1453">
                  <c:v>102.580078125</c:v>
                </c:pt>
                <c:pt idx="1454">
                  <c:v>102.837890625</c:v>
                </c:pt>
                <c:pt idx="1455">
                  <c:v>103.7197265625</c:v>
                </c:pt>
                <c:pt idx="1456">
                  <c:v>103.142578125</c:v>
                </c:pt>
                <c:pt idx="1457">
                  <c:v>102.2666015625</c:v>
                </c:pt>
                <c:pt idx="1458">
                  <c:v>103.1572265625</c:v>
                </c:pt>
                <c:pt idx="1459">
                  <c:v>105.3837890625</c:v>
                </c:pt>
                <c:pt idx="1460">
                  <c:v>107.9169921875</c:v>
                </c:pt>
                <c:pt idx="1461">
                  <c:v>110.212890625</c:v>
                </c:pt>
                <c:pt idx="1462">
                  <c:v>109.9541015625</c:v>
                </c:pt>
                <c:pt idx="1463">
                  <c:v>107.837890625</c:v>
                </c:pt>
                <c:pt idx="1464">
                  <c:v>109.8212890625</c:v>
                </c:pt>
                <c:pt idx="1465">
                  <c:v>112.5712890625</c:v>
                </c:pt>
                <c:pt idx="1466">
                  <c:v>111.205078125</c:v>
                </c:pt>
                <c:pt idx="1467">
                  <c:v>112.4384765625</c:v>
                </c:pt>
                <c:pt idx="1468">
                  <c:v>111.080078125</c:v>
                </c:pt>
                <c:pt idx="1469">
                  <c:v>92.4619140625</c:v>
                </c:pt>
                <c:pt idx="1470">
                  <c:v>106.8916015625</c:v>
                </c:pt>
                <c:pt idx="1471">
                  <c:v>113.634765625</c:v>
                </c:pt>
                <c:pt idx="1472">
                  <c:v>112.0888671875</c:v>
                </c:pt>
                <c:pt idx="1473">
                  <c:v>122.8291015625</c:v>
                </c:pt>
                <c:pt idx="1474">
                  <c:v>124.5634765625</c:v>
                </c:pt>
                <c:pt idx="1475">
                  <c:v>133.64355468749989</c:v>
                </c:pt>
                <c:pt idx="1476">
                  <c:v>132.6337890625</c:v>
                </c:pt>
                <c:pt idx="1477">
                  <c:v>125.95703125</c:v>
                </c:pt>
                <c:pt idx="1478">
                  <c:v>128.4384765625</c:v>
                </c:pt>
                <c:pt idx="1479">
                  <c:v>133.705078125</c:v>
                </c:pt>
                <c:pt idx="1480">
                  <c:v>139.9384765625</c:v>
                </c:pt>
                <c:pt idx="1481">
                  <c:v>137.3212890625</c:v>
                </c:pt>
                <c:pt idx="1482">
                  <c:v>139.8134765625</c:v>
                </c:pt>
                <c:pt idx="1483">
                  <c:v>139.2119140625</c:v>
                </c:pt>
                <c:pt idx="1484">
                  <c:v>138.6416015625</c:v>
                </c:pt>
                <c:pt idx="1485">
                  <c:v>137.455078125</c:v>
                </c:pt>
                <c:pt idx="1486">
                  <c:v>142.892578125</c:v>
                </c:pt>
                <c:pt idx="1487">
                  <c:v>154.455078125</c:v>
                </c:pt>
                <c:pt idx="1488">
                  <c:v>150.2666015625</c:v>
                </c:pt>
                <c:pt idx="1489">
                  <c:v>152.3837890625</c:v>
                </c:pt>
                <c:pt idx="1490">
                  <c:v>171.3837890625</c:v>
                </c:pt>
                <c:pt idx="1491">
                  <c:v>138.9541015625</c:v>
                </c:pt>
                <c:pt idx="1492">
                  <c:v>131.14355468749989</c:v>
                </c:pt>
                <c:pt idx="1493">
                  <c:v>134.205078125</c:v>
                </c:pt>
                <c:pt idx="1494">
                  <c:v>134.8935546875</c:v>
                </c:pt>
                <c:pt idx="1495">
                  <c:v>145.5185546875</c:v>
                </c:pt>
                <c:pt idx="1496">
                  <c:v>156.072265625</c:v>
                </c:pt>
                <c:pt idx="1497">
                  <c:v>157.50976562499969</c:v>
                </c:pt>
                <c:pt idx="1498">
                  <c:v>152.3837890625</c:v>
                </c:pt>
                <c:pt idx="1499">
                  <c:v>153.0791015625</c:v>
                </c:pt>
                <c:pt idx="1500">
                  <c:v>152.00976562499969</c:v>
                </c:pt>
                <c:pt idx="1501">
                  <c:v>140.63476562499969</c:v>
                </c:pt>
                <c:pt idx="1502">
                  <c:v>140.884765625</c:v>
                </c:pt>
                <c:pt idx="1503">
                  <c:v>140.1259765625</c:v>
                </c:pt>
                <c:pt idx="1504">
                  <c:v>142.267578125</c:v>
                </c:pt>
                <c:pt idx="1505">
                  <c:v>140.4462890625</c:v>
                </c:pt>
                <c:pt idx="1506">
                  <c:v>138.642578125</c:v>
                </c:pt>
                <c:pt idx="1507">
                  <c:v>143.7509765625</c:v>
                </c:pt>
                <c:pt idx="1508">
                  <c:v>155.2509765625</c:v>
                </c:pt>
                <c:pt idx="1509">
                  <c:v>152.072265625</c:v>
                </c:pt>
                <c:pt idx="1510">
                  <c:v>158.77734375</c:v>
                </c:pt>
                <c:pt idx="1511">
                  <c:v>154.3916015625</c:v>
                </c:pt>
                <c:pt idx="1512">
                  <c:v>153.892578125</c:v>
                </c:pt>
                <c:pt idx="1513">
                  <c:v>151.6884765625</c:v>
                </c:pt>
                <c:pt idx="1514">
                  <c:v>153.0087890625</c:v>
                </c:pt>
                <c:pt idx="1515">
                  <c:v>158.8837890625</c:v>
                </c:pt>
                <c:pt idx="1516">
                  <c:v>160.0009765625</c:v>
                </c:pt>
                <c:pt idx="1517">
                  <c:v>161.830078125</c:v>
                </c:pt>
                <c:pt idx="1518">
                  <c:v>151.5087890625</c:v>
                </c:pt>
                <c:pt idx="1519">
                  <c:v>125.0634765625</c:v>
                </c:pt>
                <c:pt idx="1520">
                  <c:v>111.392578125</c:v>
                </c:pt>
                <c:pt idx="1521">
                  <c:v>112.6884765625</c:v>
                </c:pt>
                <c:pt idx="1522">
                  <c:v>125.5791015625</c:v>
                </c:pt>
                <c:pt idx="1523">
                  <c:v>167.0009765625</c:v>
                </c:pt>
                <c:pt idx="1524">
                  <c:v>223.9541015625</c:v>
                </c:pt>
                <c:pt idx="1525">
                  <c:v>152.4462890625</c:v>
                </c:pt>
                <c:pt idx="1526">
                  <c:v>154.9638671875</c:v>
                </c:pt>
                <c:pt idx="1527">
                  <c:v>147.5009765625</c:v>
                </c:pt>
                <c:pt idx="1528">
                  <c:v>153.0166015625</c:v>
                </c:pt>
                <c:pt idx="1529">
                  <c:v>153.205078125</c:v>
                </c:pt>
                <c:pt idx="1530">
                  <c:v>145.00976562499969</c:v>
                </c:pt>
                <c:pt idx="1531">
                  <c:v>138.9541015625</c:v>
                </c:pt>
                <c:pt idx="1532">
                  <c:v>151.3134765625</c:v>
                </c:pt>
                <c:pt idx="1533">
                  <c:v>152.7041015625</c:v>
                </c:pt>
                <c:pt idx="1534">
                  <c:v>153.9541015625</c:v>
                </c:pt>
                <c:pt idx="1535">
                  <c:v>146.08203125</c:v>
                </c:pt>
                <c:pt idx="1536">
                  <c:v>140.5087890625</c:v>
                </c:pt>
                <c:pt idx="1537">
                  <c:v>135.4541015625</c:v>
                </c:pt>
                <c:pt idx="1538">
                  <c:v>137.947265625</c:v>
                </c:pt>
                <c:pt idx="1539">
                  <c:v>137.6962890625</c:v>
                </c:pt>
                <c:pt idx="1540">
                  <c:v>139.8134765625</c:v>
                </c:pt>
                <c:pt idx="1541">
                  <c:v>139.8837890625</c:v>
                </c:pt>
                <c:pt idx="1542">
                  <c:v>136.0009765625</c:v>
                </c:pt>
                <c:pt idx="1543">
                  <c:v>138.322265625</c:v>
                </c:pt>
                <c:pt idx="1544">
                  <c:v>140.064453125</c:v>
                </c:pt>
                <c:pt idx="1545">
                  <c:v>141.2666015625</c:v>
                </c:pt>
                <c:pt idx="1546">
                  <c:v>137.0712890625</c:v>
                </c:pt>
                <c:pt idx="1547">
                  <c:v>135.517578125</c:v>
                </c:pt>
                <c:pt idx="1548">
                  <c:v>136.822265625</c:v>
                </c:pt>
                <c:pt idx="1549">
                  <c:v>137.5107421875</c:v>
                </c:pt>
                <c:pt idx="1550">
                  <c:v>139.0185546875</c:v>
                </c:pt>
                <c:pt idx="1551">
                  <c:v>145.14355468749989</c:v>
                </c:pt>
                <c:pt idx="1552">
                  <c:v>147.08984375</c:v>
                </c:pt>
                <c:pt idx="1553">
                  <c:v>129.572265625</c:v>
                </c:pt>
                <c:pt idx="1554">
                  <c:v>138.4560546875</c:v>
                </c:pt>
                <c:pt idx="1555">
                  <c:v>136.6357421875</c:v>
                </c:pt>
                <c:pt idx="1556">
                  <c:v>145.19921875</c:v>
                </c:pt>
                <c:pt idx="1557">
                  <c:v>146.8310546875</c:v>
                </c:pt>
                <c:pt idx="1558">
                  <c:v>148.50976562499969</c:v>
                </c:pt>
                <c:pt idx="1559">
                  <c:v>148.8857421875</c:v>
                </c:pt>
                <c:pt idx="1560">
                  <c:v>140.8232421875</c:v>
                </c:pt>
                <c:pt idx="1561">
                  <c:v>144.00390625</c:v>
                </c:pt>
                <c:pt idx="1562">
                  <c:v>145.8857421875</c:v>
                </c:pt>
                <c:pt idx="1563">
                  <c:v>135.6884765625</c:v>
                </c:pt>
                <c:pt idx="1564">
                  <c:v>142.775390625</c:v>
                </c:pt>
                <c:pt idx="1565">
                  <c:v>149.7060546875</c:v>
                </c:pt>
                <c:pt idx="1566">
                  <c:v>152.947265625</c:v>
                </c:pt>
                <c:pt idx="1567">
                  <c:v>153.64453125</c:v>
                </c:pt>
                <c:pt idx="1568">
                  <c:v>146.14453125</c:v>
                </c:pt>
                <c:pt idx="1569">
                  <c:v>145.642578125</c:v>
                </c:pt>
                <c:pt idx="1570">
                  <c:v>144.0029296875</c:v>
                </c:pt>
                <c:pt idx="1571">
                  <c:v>142.3935546875</c:v>
                </c:pt>
                <c:pt idx="1572">
                  <c:v>149.64355468749989</c:v>
                </c:pt>
                <c:pt idx="1573">
                  <c:v>152.75976562499969</c:v>
                </c:pt>
                <c:pt idx="1574">
                  <c:v>151.689453125</c:v>
                </c:pt>
                <c:pt idx="1575">
                  <c:v>143.017578125</c:v>
                </c:pt>
                <c:pt idx="1576">
                  <c:v>144.00976562499969</c:v>
                </c:pt>
                <c:pt idx="1577">
                  <c:v>148.32421875</c:v>
                </c:pt>
                <c:pt idx="1578">
                  <c:v>146.197265625</c:v>
                </c:pt>
                <c:pt idx="1579">
                  <c:v>143.14355468749989</c:v>
                </c:pt>
                <c:pt idx="1580">
                  <c:v>148.5107421875</c:v>
                </c:pt>
                <c:pt idx="1581">
                  <c:v>146.7060546875</c:v>
                </c:pt>
                <c:pt idx="1582">
                  <c:v>119.705078125</c:v>
                </c:pt>
                <c:pt idx="1583">
                  <c:v>109.9541015625</c:v>
                </c:pt>
                <c:pt idx="1584">
                  <c:v>111.7685546875</c:v>
                </c:pt>
                <c:pt idx="1585">
                  <c:v>116.818359375</c:v>
                </c:pt>
                <c:pt idx="1586">
                  <c:v>127.5771484375</c:v>
                </c:pt>
                <c:pt idx="1587">
                  <c:v>147.2509765625</c:v>
                </c:pt>
                <c:pt idx="1588">
                  <c:v>144.63476562499969</c:v>
                </c:pt>
                <c:pt idx="1589">
                  <c:v>148.189453125</c:v>
                </c:pt>
                <c:pt idx="1590">
                  <c:v>148.314453125</c:v>
                </c:pt>
                <c:pt idx="1591">
                  <c:v>155.822265625</c:v>
                </c:pt>
                <c:pt idx="1592">
                  <c:v>155.501953125</c:v>
                </c:pt>
                <c:pt idx="1593">
                  <c:v>150.892578125</c:v>
                </c:pt>
                <c:pt idx="1594">
                  <c:v>155.1259765625</c:v>
                </c:pt>
                <c:pt idx="1595">
                  <c:v>151.822265625</c:v>
                </c:pt>
                <c:pt idx="1596">
                  <c:v>145.00976562499969</c:v>
                </c:pt>
                <c:pt idx="1597">
                  <c:v>149.13476562499969</c:v>
                </c:pt>
                <c:pt idx="1598">
                  <c:v>140.1279296875</c:v>
                </c:pt>
                <c:pt idx="1599">
                  <c:v>138.95703125</c:v>
                </c:pt>
                <c:pt idx="1600">
                  <c:v>145.5732421875</c:v>
                </c:pt>
                <c:pt idx="1601">
                  <c:v>151.876953125</c:v>
                </c:pt>
                <c:pt idx="1602">
                  <c:v>150.14355468749989</c:v>
                </c:pt>
                <c:pt idx="1603">
                  <c:v>146.5810546875</c:v>
                </c:pt>
                <c:pt idx="1604">
                  <c:v>144.126953125</c:v>
                </c:pt>
                <c:pt idx="1605">
                  <c:v>136.189453125</c:v>
                </c:pt>
                <c:pt idx="1606">
                  <c:v>145.57421875</c:v>
                </c:pt>
                <c:pt idx="1607">
                  <c:v>147.13476562499969</c:v>
                </c:pt>
                <c:pt idx="1608">
                  <c:v>148.75976562499969</c:v>
                </c:pt>
                <c:pt idx="1609">
                  <c:v>154.0185546875</c:v>
                </c:pt>
                <c:pt idx="1610">
                  <c:v>146.4560546875</c:v>
                </c:pt>
                <c:pt idx="1611">
                  <c:v>148.00976562499969</c:v>
                </c:pt>
                <c:pt idx="1612">
                  <c:v>139.087890625</c:v>
                </c:pt>
                <c:pt idx="1613">
                  <c:v>143.5009765625</c:v>
                </c:pt>
                <c:pt idx="1614">
                  <c:v>146.75976562499969</c:v>
                </c:pt>
                <c:pt idx="1615">
                  <c:v>149.017578125</c:v>
                </c:pt>
                <c:pt idx="1616">
                  <c:v>148.81640625</c:v>
                </c:pt>
                <c:pt idx="1617">
                  <c:v>144.25976562499969</c:v>
                </c:pt>
                <c:pt idx="1618">
                  <c:v>146.033203125</c:v>
                </c:pt>
                <c:pt idx="1619">
                  <c:v>141.7060546875</c:v>
                </c:pt>
                <c:pt idx="1620">
                  <c:v>141.5732421875</c:v>
                </c:pt>
                <c:pt idx="1621">
                  <c:v>144.0029296875</c:v>
                </c:pt>
                <c:pt idx="1622">
                  <c:v>146.65234375</c:v>
                </c:pt>
                <c:pt idx="1623">
                  <c:v>135.46484375</c:v>
                </c:pt>
                <c:pt idx="1624">
                  <c:v>142.07421875</c:v>
                </c:pt>
                <c:pt idx="1625">
                  <c:v>151.4384765625</c:v>
                </c:pt>
                <c:pt idx="1626">
                  <c:v>145.6337890625</c:v>
                </c:pt>
                <c:pt idx="1627">
                  <c:v>135.587890625</c:v>
                </c:pt>
                <c:pt idx="1628">
                  <c:v>137.3857421875</c:v>
                </c:pt>
                <c:pt idx="1629">
                  <c:v>138.384765625</c:v>
                </c:pt>
                <c:pt idx="1630">
                  <c:v>141.8310546875</c:v>
                </c:pt>
                <c:pt idx="1631">
                  <c:v>142.1513671875</c:v>
                </c:pt>
                <c:pt idx="1632">
                  <c:v>141.330078125</c:v>
                </c:pt>
                <c:pt idx="1633">
                  <c:v>140.322265625</c:v>
                </c:pt>
                <c:pt idx="1634">
                  <c:v>139.9384765625</c:v>
                </c:pt>
                <c:pt idx="1635">
                  <c:v>140.564453125</c:v>
                </c:pt>
                <c:pt idx="1636">
                  <c:v>145.267578125</c:v>
                </c:pt>
                <c:pt idx="1637">
                  <c:v>137.1357421875</c:v>
                </c:pt>
                <c:pt idx="1638">
                  <c:v>139.5009765625</c:v>
                </c:pt>
                <c:pt idx="1639">
                  <c:v>144.8857421875</c:v>
                </c:pt>
                <c:pt idx="1640">
                  <c:v>142.63671875</c:v>
                </c:pt>
                <c:pt idx="1641">
                  <c:v>138.70703125</c:v>
                </c:pt>
                <c:pt idx="1642">
                  <c:v>148.8857421875</c:v>
                </c:pt>
                <c:pt idx="1643">
                  <c:v>150.76953125</c:v>
                </c:pt>
                <c:pt idx="1644">
                  <c:v>151.8857421875</c:v>
                </c:pt>
                <c:pt idx="1645">
                  <c:v>140.501953125</c:v>
                </c:pt>
                <c:pt idx="1646">
                  <c:v>146.017578125</c:v>
                </c:pt>
                <c:pt idx="1647">
                  <c:v>120.6884765625</c:v>
                </c:pt>
                <c:pt idx="1648">
                  <c:v>127.0810546875</c:v>
                </c:pt>
                <c:pt idx="1649">
                  <c:v>142.14355468749989</c:v>
                </c:pt>
                <c:pt idx="1650">
                  <c:v>149.2060546875</c:v>
                </c:pt>
                <c:pt idx="1651">
                  <c:v>153.7685546875</c:v>
                </c:pt>
                <c:pt idx="1652">
                  <c:v>139.5009765625</c:v>
                </c:pt>
                <c:pt idx="1653">
                  <c:v>139.14355468749989</c:v>
                </c:pt>
                <c:pt idx="1654">
                  <c:v>139.6259765625</c:v>
                </c:pt>
                <c:pt idx="1655">
                  <c:v>139.8837890625</c:v>
                </c:pt>
                <c:pt idx="1656">
                  <c:v>139.7509765625</c:v>
                </c:pt>
                <c:pt idx="1657">
                  <c:v>136.75976562499969</c:v>
                </c:pt>
                <c:pt idx="1658">
                  <c:v>141.017578125</c:v>
                </c:pt>
                <c:pt idx="1659">
                  <c:v>133.3779296875</c:v>
                </c:pt>
                <c:pt idx="1660">
                  <c:v>120.8232421875</c:v>
                </c:pt>
                <c:pt idx="1661">
                  <c:v>129.0107421875</c:v>
                </c:pt>
                <c:pt idx="1662">
                  <c:v>138.71484375</c:v>
                </c:pt>
                <c:pt idx="1663">
                  <c:v>136.689453125</c:v>
                </c:pt>
                <c:pt idx="1664">
                  <c:v>144.63476562499969</c:v>
                </c:pt>
                <c:pt idx="1665">
                  <c:v>153.205078125</c:v>
                </c:pt>
                <c:pt idx="1666">
                  <c:v>114.70703125</c:v>
                </c:pt>
                <c:pt idx="1667">
                  <c:v>110.189453125</c:v>
                </c:pt>
                <c:pt idx="1668">
                  <c:v>106.900390625</c:v>
                </c:pt>
                <c:pt idx="1669">
                  <c:v>116.5634765625</c:v>
                </c:pt>
                <c:pt idx="1670">
                  <c:v>125.572265625</c:v>
                </c:pt>
                <c:pt idx="1671">
                  <c:v>134.2080078125</c:v>
                </c:pt>
                <c:pt idx="1672">
                  <c:v>137.76171875</c:v>
                </c:pt>
                <c:pt idx="1673">
                  <c:v>150.517578125</c:v>
                </c:pt>
                <c:pt idx="1674">
                  <c:v>146.642578125</c:v>
                </c:pt>
                <c:pt idx="1675">
                  <c:v>138.8310546875</c:v>
                </c:pt>
                <c:pt idx="1676">
                  <c:v>142.4560546875</c:v>
                </c:pt>
                <c:pt idx="1677">
                  <c:v>143.947265625</c:v>
                </c:pt>
                <c:pt idx="1678">
                  <c:v>139.072265625</c:v>
                </c:pt>
                <c:pt idx="1679">
                  <c:v>154.0732421875</c:v>
                </c:pt>
                <c:pt idx="1680">
                  <c:v>142.1357421875</c:v>
                </c:pt>
                <c:pt idx="1681">
                  <c:v>150.8935546875</c:v>
                </c:pt>
                <c:pt idx="1682">
                  <c:v>142.955078125</c:v>
                </c:pt>
                <c:pt idx="1683">
                  <c:v>143.6259765625</c:v>
                </c:pt>
                <c:pt idx="1684">
                  <c:v>147.94140625</c:v>
                </c:pt>
                <c:pt idx="1685">
                  <c:v>154.5810546875</c:v>
                </c:pt>
                <c:pt idx="1686">
                  <c:v>151.947265625</c:v>
                </c:pt>
                <c:pt idx="1687">
                  <c:v>139.45703125</c:v>
                </c:pt>
                <c:pt idx="1688">
                  <c:v>144.626953125</c:v>
                </c:pt>
                <c:pt idx="1689">
                  <c:v>145.4404296875</c:v>
                </c:pt>
                <c:pt idx="1690">
                  <c:v>146.2685546875</c:v>
                </c:pt>
                <c:pt idx="1691">
                  <c:v>148.3779296875</c:v>
                </c:pt>
                <c:pt idx="1692">
                  <c:v>146.7685546875</c:v>
                </c:pt>
                <c:pt idx="1693">
                  <c:v>147.00976562499969</c:v>
                </c:pt>
                <c:pt idx="1694">
                  <c:v>147.0810546875</c:v>
                </c:pt>
                <c:pt idx="1695">
                  <c:v>147.14355468749989</c:v>
                </c:pt>
                <c:pt idx="1696">
                  <c:v>140.314453125</c:v>
                </c:pt>
                <c:pt idx="1697">
                  <c:v>136.947265625</c:v>
                </c:pt>
                <c:pt idx="1698">
                  <c:v>149.3857421875</c:v>
                </c:pt>
                <c:pt idx="1699">
                  <c:v>149.2685546875</c:v>
                </c:pt>
                <c:pt idx="1700">
                  <c:v>151.8134765625</c:v>
                </c:pt>
                <c:pt idx="1701">
                  <c:v>145.44921875</c:v>
                </c:pt>
                <c:pt idx="1702">
                  <c:v>149.4404296875</c:v>
                </c:pt>
                <c:pt idx="1703">
                  <c:v>148.376953125</c:v>
                </c:pt>
                <c:pt idx="1704">
                  <c:v>149.447265625</c:v>
                </c:pt>
                <c:pt idx="1705">
                  <c:v>140.1884765625</c:v>
                </c:pt>
                <c:pt idx="1706">
                  <c:v>155.8759765625</c:v>
                </c:pt>
                <c:pt idx="1707">
                  <c:v>150.767578125</c:v>
                </c:pt>
                <c:pt idx="1708">
                  <c:v>152.5087890625</c:v>
                </c:pt>
                <c:pt idx="1709">
                  <c:v>146.1357421875</c:v>
                </c:pt>
                <c:pt idx="1710">
                  <c:v>144.822265625</c:v>
                </c:pt>
                <c:pt idx="1711">
                  <c:v>150.080078125</c:v>
                </c:pt>
                <c:pt idx="1712">
                  <c:v>146.0712890625</c:v>
                </c:pt>
                <c:pt idx="1713">
                  <c:v>150.3857421875</c:v>
                </c:pt>
                <c:pt idx="1714">
                  <c:v>149.072265625</c:v>
                </c:pt>
                <c:pt idx="1715">
                  <c:v>139.3232421875</c:v>
                </c:pt>
                <c:pt idx="1716">
                  <c:v>134.6982421875</c:v>
                </c:pt>
                <c:pt idx="1717">
                  <c:v>140.4384765625</c:v>
                </c:pt>
                <c:pt idx="1718">
                  <c:v>141.072265625</c:v>
                </c:pt>
                <c:pt idx="1719">
                  <c:v>139.5634765625</c:v>
                </c:pt>
                <c:pt idx="1720">
                  <c:v>134.1962890625</c:v>
                </c:pt>
                <c:pt idx="1721">
                  <c:v>141.5732421875</c:v>
                </c:pt>
                <c:pt idx="1722">
                  <c:v>145.0107421875</c:v>
                </c:pt>
                <c:pt idx="1723">
                  <c:v>145.8935546875</c:v>
                </c:pt>
                <c:pt idx="1724">
                  <c:v>153.322265625</c:v>
                </c:pt>
                <c:pt idx="1725">
                  <c:v>146.892578125</c:v>
                </c:pt>
                <c:pt idx="1726">
                  <c:v>149.197265625</c:v>
                </c:pt>
                <c:pt idx="1727">
                  <c:v>152.3759765625</c:v>
                </c:pt>
                <c:pt idx="1728">
                  <c:v>155.8837890625</c:v>
                </c:pt>
                <c:pt idx="1729">
                  <c:v>139.6884765625</c:v>
                </c:pt>
                <c:pt idx="1730">
                  <c:v>131.142578125</c:v>
                </c:pt>
                <c:pt idx="1731">
                  <c:v>131.3310546875</c:v>
                </c:pt>
                <c:pt idx="1732">
                  <c:v>146.25976562499969</c:v>
                </c:pt>
                <c:pt idx="1733">
                  <c:v>145.197265625</c:v>
                </c:pt>
                <c:pt idx="1734">
                  <c:v>150.705078125</c:v>
                </c:pt>
                <c:pt idx="1735">
                  <c:v>152.5009765625</c:v>
                </c:pt>
                <c:pt idx="1736">
                  <c:v>145.017578125</c:v>
                </c:pt>
                <c:pt idx="1737">
                  <c:v>148.3134765625</c:v>
                </c:pt>
                <c:pt idx="1738">
                  <c:v>147.087890625</c:v>
                </c:pt>
                <c:pt idx="1739">
                  <c:v>140.1259765625</c:v>
                </c:pt>
                <c:pt idx="1740">
                  <c:v>148.3134765625</c:v>
                </c:pt>
                <c:pt idx="1741">
                  <c:v>151.0810546875</c:v>
                </c:pt>
                <c:pt idx="1742">
                  <c:v>155.1884765625</c:v>
                </c:pt>
                <c:pt idx="1743">
                  <c:v>141.75976562499969</c:v>
                </c:pt>
                <c:pt idx="1744">
                  <c:v>140.697265625</c:v>
                </c:pt>
                <c:pt idx="1745">
                  <c:v>133.5712890625</c:v>
                </c:pt>
                <c:pt idx="1746">
                  <c:v>136.9462890625</c:v>
                </c:pt>
                <c:pt idx="1747">
                  <c:v>141.447265625</c:v>
                </c:pt>
                <c:pt idx="1748">
                  <c:v>140.884765625</c:v>
                </c:pt>
                <c:pt idx="1749">
                  <c:v>141.63476562499969</c:v>
                </c:pt>
                <c:pt idx="1750">
                  <c:v>136.1884765625</c:v>
                </c:pt>
                <c:pt idx="1751">
                  <c:v>137.447265625</c:v>
                </c:pt>
                <c:pt idx="1752">
                  <c:v>135.8759765625</c:v>
                </c:pt>
                <c:pt idx="1753">
                  <c:v>139.392578125</c:v>
                </c:pt>
                <c:pt idx="1754">
                  <c:v>138.0810546875</c:v>
                </c:pt>
                <c:pt idx="1755">
                  <c:v>140.0634765625</c:v>
                </c:pt>
                <c:pt idx="1756">
                  <c:v>140.0009765625</c:v>
                </c:pt>
                <c:pt idx="1757">
                  <c:v>109.314453125</c:v>
                </c:pt>
                <c:pt idx="1758">
                  <c:v>91.376953125</c:v>
                </c:pt>
                <c:pt idx="1759">
                  <c:v>90.938476562499346</c:v>
                </c:pt>
                <c:pt idx="1760">
                  <c:v>90.688476562499076</c:v>
                </c:pt>
                <c:pt idx="1761">
                  <c:v>90.625976562499076</c:v>
                </c:pt>
                <c:pt idx="1762">
                  <c:v>90.500976562499346</c:v>
                </c:pt>
                <c:pt idx="1763">
                  <c:v>90.564453125</c:v>
                </c:pt>
                <c:pt idx="1764">
                  <c:v>90.875976562499076</c:v>
                </c:pt>
                <c:pt idx="1765">
                  <c:v>91.125976562499076</c:v>
                </c:pt>
                <c:pt idx="1766">
                  <c:v>90.813476562499346</c:v>
                </c:pt>
                <c:pt idx="1767">
                  <c:v>90.939453125</c:v>
                </c:pt>
                <c:pt idx="1768">
                  <c:v>90.939453125</c:v>
                </c:pt>
                <c:pt idx="1769">
                  <c:v>90.813476562499346</c:v>
                </c:pt>
                <c:pt idx="1770">
                  <c:v>90.875976562499076</c:v>
                </c:pt>
                <c:pt idx="1771">
                  <c:v>90.625976562499076</c:v>
                </c:pt>
                <c:pt idx="1772">
                  <c:v>90.501953125</c:v>
                </c:pt>
                <c:pt idx="1773">
                  <c:v>90.000976562499346</c:v>
                </c:pt>
                <c:pt idx="1774">
                  <c:v>89.250976562499346</c:v>
                </c:pt>
                <c:pt idx="1775">
                  <c:v>84.3212890625</c:v>
                </c:pt>
                <c:pt idx="1776">
                  <c:v>86.000976562499346</c:v>
                </c:pt>
                <c:pt idx="1777">
                  <c:v>86.063476562499346</c:v>
                </c:pt>
                <c:pt idx="1778">
                  <c:v>102.0029296875</c:v>
                </c:pt>
                <c:pt idx="1779">
                  <c:v>114.955078125</c:v>
                </c:pt>
                <c:pt idx="1780">
                  <c:v>116.5009765625</c:v>
                </c:pt>
                <c:pt idx="1781">
                  <c:v>118.892578125</c:v>
                </c:pt>
                <c:pt idx="1782">
                  <c:v>133.50976562499969</c:v>
                </c:pt>
                <c:pt idx="1783">
                  <c:v>132.9384765625</c:v>
                </c:pt>
                <c:pt idx="1784">
                  <c:v>118.0712890625</c:v>
                </c:pt>
                <c:pt idx="1785">
                  <c:v>132.1259765625</c:v>
                </c:pt>
                <c:pt idx="1786">
                  <c:v>123.51953125</c:v>
                </c:pt>
                <c:pt idx="1787">
                  <c:v>127.1416015625</c:v>
                </c:pt>
                <c:pt idx="1788">
                  <c:v>133.5087890625</c:v>
                </c:pt>
                <c:pt idx="1789">
                  <c:v>133.6279296875</c:v>
                </c:pt>
                <c:pt idx="1790">
                  <c:v>134.072265625</c:v>
                </c:pt>
                <c:pt idx="1791">
                  <c:v>134.642578125</c:v>
                </c:pt>
                <c:pt idx="1792">
                  <c:v>133.0009765625</c:v>
                </c:pt>
                <c:pt idx="1793">
                  <c:v>135.2666015625</c:v>
                </c:pt>
                <c:pt idx="1794">
                  <c:v>134.00976562499969</c:v>
                </c:pt>
                <c:pt idx="1795">
                  <c:v>133.884765625</c:v>
                </c:pt>
                <c:pt idx="1796">
                  <c:v>134.884765625</c:v>
                </c:pt>
                <c:pt idx="1797">
                  <c:v>134.0869140625</c:v>
                </c:pt>
                <c:pt idx="1798">
                  <c:v>133.697265625</c:v>
                </c:pt>
                <c:pt idx="1799">
                  <c:v>133.3134765625</c:v>
                </c:pt>
                <c:pt idx="1800">
                  <c:v>134.6416015625</c:v>
                </c:pt>
                <c:pt idx="1801">
                  <c:v>130.2607421875</c:v>
                </c:pt>
                <c:pt idx="1802">
                  <c:v>131.517578125</c:v>
                </c:pt>
                <c:pt idx="1803">
                  <c:v>133.6884765625</c:v>
                </c:pt>
                <c:pt idx="1804">
                  <c:v>132.939453125</c:v>
                </c:pt>
                <c:pt idx="1805">
                  <c:v>133.697265625</c:v>
                </c:pt>
                <c:pt idx="1806">
                  <c:v>134.50976562499969</c:v>
                </c:pt>
                <c:pt idx="1807">
                  <c:v>133.6337890625</c:v>
                </c:pt>
                <c:pt idx="1808">
                  <c:v>134.00976562499969</c:v>
                </c:pt>
                <c:pt idx="1809">
                  <c:v>135.3291015625</c:v>
                </c:pt>
                <c:pt idx="1810">
                  <c:v>133.322265625</c:v>
                </c:pt>
                <c:pt idx="1811">
                  <c:v>134.25976562499969</c:v>
                </c:pt>
                <c:pt idx="1812">
                  <c:v>131.8134765625</c:v>
                </c:pt>
                <c:pt idx="1813">
                  <c:v>134.0791015625</c:v>
                </c:pt>
                <c:pt idx="1814">
                  <c:v>134.4560546875</c:v>
                </c:pt>
                <c:pt idx="1815">
                  <c:v>135.2060546875</c:v>
                </c:pt>
                <c:pt idx="1816">
                  <c:v>136.884765625</c:v>
                </c:pt>
                <c:pt idx="1817">
                  <c:v>132.4384765625</c:v>
                </c:pt>
                <c:pt idx="1818">
                  <c:v>121.6982421875</c:v>
                </c:pt>
                <c:pt idx="1819">
                  <c:v>114.4541015625</c:v>
                </c:pt>
                <c:pt idx="1820">
                  <c:v>114.3212890625</c:v>
                </c:pt>
                <c:pt idx="1821">
                  <c:v>114.0009765625</c:v>
                </c:pt>
                <c:pt idx="1822">
                  <c:v>114.3212890625</c:v>
                </c:pt>
                <c:pt idx="1823">
                  <c:v>114.3759765625</c:v>
                </c:pt>
                <c:pt idx="1824">
                  <c:v>114.6962890625</c:v>
                </c:pt>
                <c:pt idx="1825">
                  <c:v>113.3759765625</c:v>
                </c:pt>
                <c:pt idx="1826">
                  <c:v>113.3134765625</c:v>
                </c:pt>
                <c:pt idx="1827">
                  <c:v>113.0634765625</c:v>
                </c:pt>
                <c:pt idx="1828">
                  <c:v>114.0712890625</c:v>
                </c:pt>
                <c:pt idx="1829">
                  <c:v>112.212890625</c:v>
                </c:pt>
                <c:pt idx="1830">
                  <c:v>105.9541015625</c:v>
                </c:pt>
                <c:pt idx="1831">
                  <c:v>105.1259765625</c:v>
                </c:pt>
                <c:pt idx="1832">
                  <c:v>104.3916015625</c:v>
                </c:pt>
                <c:pt idx="1833">
                  <c:v>104.455078125</c:v>
                </c:pt>
                <c:pt idx="1834">
                  <c:v>102.3212890625</c:v>
                </c:pt>
                <c:pt idx="1835">
                  <c:v>100.642578125</c:v>
                </c:pt>
                <c:pt idx="1836">
                  <c:v>102.4541015625</c:v>
                </c:pt>
                <c:pt idx="1837">
                  <c:v>102.6884765625</c:v>
                </c:pt>
                <c:pt idx="1838">
                  <c:v>98.633789062499346</c:v>
                </c:pt>
                <c:pt idx="1839">
                  <c:v>95.3212890625</c:v>
                </c:pt>
                <c:pt idx="1840">
                  <c:v>95.633789062499346</c:v>
                </c:pt>
                <c:pt idx="1841">
                  <c:v>95.884765625</c:v>
                </c:pt>
                <c:pt idx="1842">
                  <c:v>95.133789062499346</c:v>
                </c:pt>
                <c:pt idx="1843">
                  <c:v>94.758789062499346</c:v>
                </c:pt>
                <c:pt idx="1844">
                  <c:v>94.438476562499346</c:v>
                </c:pt>
                <c:pt idx="1845">
                  <c:v>93.063476562499346</c:v>
                </c:pt>
                <c:pt idx="1846">
                  <c:v>92.884765625</c:v>
                </c:pt>
                <c:pt idx="1847">
                  <c:v>93.063476562499346</c:v>
                </c:pt>
                <c:pt idx="1848">
                  <c:v>95.447265625</c:v>
                </c:pt>
                <c:pt idx="1849">
                  <c:v>99.650390625</c:v>
                </c:pt>
                <c:pt idx="1850">
                  <c:v>97.000976562499346</c:v>
                </c:pt>
                <c:pt idx="1851">
                  <c:v>94.189453125</c:v>
                </c:pt>
                <c:pt idx="1852">
                  <c:v>92.8935546875</c:v>
                </c:pt>
                <c:pt idx="1853">
                  <c:v>92.572265625</c:v>
                </c:pt>
                <c:pt idx="1854">
                  <c:v>92.892578124999346</c:v>
                </c:pt>
                <c:pt idx="1855">
                  <c:v>91.376953125</c:v>
                </c:pt>
                <c:pt idx="1856">
                  <c:v>90.947265625</c:v>
                </c:pt>
                <c:pt idx="1857">
                  <c:v>94.322265625</c:v>
                </c:pt>
                <c:pt idx="1858">
                  <c:v>132.4384765625</c:v>
                </c:pt>
                <c:pt idx="1859">
                  <c:v>132.7587890625</c:v>
                </c:pt>
                <c:pt idx="1860">
                  <c:v>133.2509765625</c:v>
                </c:pt>
                <c:pt idx="1861">
                  <c:v>150.0029296875</c:v>
                </c:pt>
                <c:pt idx="1862">
                  <c:v>133.001953125</c:v>
                </c:pt>
                <c:pt idx="1863">
                  <c:v>126.5087890625</c:v>
                </c:pt>
                <c:pt idx="1864">
                  <c:v>131.267578125</c:v>
                </c:pt>
                <c:pt idx="1865">
                  <c:v>126.626953125</c:v>
                </c:pt>
                <c:pt idx="1866">
                  <c:v>129.4013671875</c:v>
                </c:pt>
                <c:pt idx="1867">
                  <c:v>132.2509765625</c:v>
                </c:pt>
                <c:pt idx="1868">
                  <c:v>131.330078125</c:v>
                </c:pt>
                <c:pt idx="1869">
                  <c:v>129.4384765625</c:v>
                </c:pt>
                <c:pt idx="1870">
                  <c:v>124.5009765625</c:v>
                </c:pt>
                <c:pt idx="1871">
                  <c:v>122.939453125</c:v>
                </c:pt>
                <c:pt idx="1872">
                  <c:v>121.0634765625</c:v>
                </c:pt>
                <c:pt idx="1873">
                  <c:v>120.3759765625</c:v>
                </c:pt>
                <c:pt idx="1874">
                  <c:v>119.939453125</c:v>
                </c:pt>
                <c:pt idx="1875">
                  <c:v>119.8232421875</c:v>
                </c:pt>
                <c:pt idx="1876">
                  <c:v>121.314453125</c:v>
                </c:pt>
                <c:pt idx="1877">
                  <c:v>121.6279296875</c:v>
                </c:pt>
                <c:pt idx="1878">
                  <c:v>121.2529296875</c:v>
                </c:pt>
                <c:pt idx="1879">
                  <c:v>121.3759765625</c:v>
                </c:pt>
                <c:pt idx="1880">
                  <c:v>121.3291015625</c:v>
                </c:pt>
                <c:pt idx="1881">
                  <c:v>120.9384765625</c:v>
                </c:pt>
                <c:pt idx="1882">
                  <c:v>120.6259765625</c:v>
                </c:pt>
                <c:pt idx="1883">
                  <c:v>119.4384765625</c:v>
                </c:pt>
                <c:pt idx="1884">
                  <c:v>119.376953125</c:v>
                </c:pt>
                <c:pt idx="1885">
                  <c:v>123.1337890625</c:v>
                </c:pt>
                <c:pt idx="1886">
                  <c:v>124.1962890625</c:v>
                </c:pt>
                <c:pt idx="1887">
                  <c:v>113.1279296875</c:v>
                </c:pt>
                <c:pt idx="1888">
                  <c:v>98.383789062499346</c:v>
                </c:pt>
                <c:pt idx="1889">
                  <c:v>98.383789062499346</c:v>
                </c:pt>
                <c:pt idx="1890">
                  <c:v>99.876953125</c:v>
                </c:pt>
                <c:pt idx="1891">
                  <c:v>98.750976562499346</c:v>
                </c:pt>
                <c:pt idx="1892">
                  <c:v>98.314453125</c:v>
                </c:pt>
                <c:pt idx="1893">
                  <c:v>98.314453125</c:v>
                </c:pt>
                <c:pt idx="1894">
                  <c:v>98.3212890625</c:v>
                </c:pt>
                <c:pt idx="1895">
                  <c:v>98.384765625</c:v>
                </c:pt>
                <c:pt idx="1896">
                  <c:v>98.3369140625</c:v>
                </c:pt>
                <c:pt idx="1897">
                  <c:v>98.501953125</c:v>
                </c:pt>
                <c:pt idx="1898">
                  <c:v>99.001953125</c:v>
                </c:pt>
                <c:pt idx="1899">
                  <c:v>92.1904296875</c:v>
                </c:pt>
                <c:pt idx="1900">
                  <c:v>81.813476562499346</c:v>
                </c:pt>
                <c:pt idx="1901">
                  <c:v>81.750976562499346</c:v>
                </c:pt>
                <c:pt idx="1902">
                  <c:v>81.626953125</c:v>
                </c:pt>
                <c:pt idx="1903">
                  <c:v>81.814453125</c:v>
                </c:pt>
                <c:pt idx="1904">
                  <c:v>67.439453125</c:v>
                </c:pt>
                <c:pt idx="1905">
                  <c:v>60.001953125</c:v>
                </c:pt>
                <c:pt idx="1906">
                  <c:v>57.564453125</c:v>
                </c:pt>
                <c:pt idx="1907">
                  <c:v>54.0078125</c:v>
                </c:pt>
                <c:pt idx="1908">
                  <c:v>62.8994140625</c:v>
                </c:pt>
                <c:pt idx="1909">
                  <c:v>58.377929687499993</c:v>
                </c:pt>
                <c:pt idx="1910">
                  <c:v>55.44921875</c:v>
                </c:pt>
                <c:pt idx="1911">
                  <c:v>55.5732421875</c:v>
                </c:pt>
                <c:pt idx="1912">
                  <c:v>56.89453125</c:v>
                </c:pt>
                <c:pt idx="1913">
                  <c:v>73.323242187499346</c:v>
                </c:pt>
                <c:pt idx="1914">
                  <c:v>81.330078124999346</c:v>
                </c:pt>
                <c:pt idx="1915">
                  <c:v>80.1279296875</c:v>
                </c:pt>
                <c:pt idx="1916">
                  <c:v>78.939453125</c:v>
                </c:pt>
                <c:pt idx="1917">
                  <c:v>79.2060546875</c:v>
                </c:pt>
                <c:pt idx="1918">
                  <c:v>78.939453125</c:v>
                </c:pt>
                <c:pt idx="1919">
                  <c:v>77.4560546875</c:v>
                </c:pt>
                <c:pt idx="1920">
                  <c:v>78.947265625</c:v>
                </c:pt>
                <c:pt idx="1921">
                  <c:v>82.080078124999346</c:v>
                </c:pt>
                <c:pt idx="1922">
                  <c:v>82.438476562499346</c:v>
                </c:pt>
                <c:pt idx="1923">
                  <c:v>83.20703125</c:v>
                </c:pt>
                <c:pt idx="1924">
                  <c:v>83.0712890625</c:v>
                </c:pt>
                <c:pt idx="1925">
                  <c:v>76.697265625</c:v>
                </c:pt>
                <c:pt idx="1926">
                  <c:v>64.517578125</c:v>
                </c:pt>
                <c:pt idx="1927">
                  <c:v>45.2119140625</c:v>
                </c:pt>
                <c:pt idx="1928">
                  <c:v>38.088867187499993</c:v>
                </c:pt>
                <c:pt idx="1929">
                  <c:v>37.837890625</c:v>
                </c:pt>
                <c:pt idx="1930">
                  <c:v>26.6474609375</c:v>
                </c:pt>
                <c:pt idx="1931">
                  <c:v>16.8828125</c:v>
                </c:pt>
                <c:pt idx="1932">
                  <c:v>17.1953125</c:v>
                </c:pt>
                <c:pt idx="1933">
                  <c:v>28.1982421875</c:v>
                </c:pt>
                <c:pt idx="1934">
                  <c:v>37.2744140625</c:v>
                </c:pt>
                <c:pt idx="1935">
                  <c:v>33.846679687499993</c:v>
                </c:pt>
                <c:pt idx="1936">
                  <c:v>27.634765625</c:v>
                </c:pt>
                <c:pt idx="1937">
                  <c:v>27.3759765625</c:v>
                </c:pt>
                <c:pt idx="1938">
                  <c:v>27.5634765625</c:v>
                </c:pt>
                <c:pt idx="1939">
                  <c:v>27.3759765625</c:v>
                </c:pt>
                <c:pt idx="1940">
                  <c:v>27.1884765625</c:v>
                </c:pt>
                <c:pt idx="1941">
                  <c:v>25.2763671875</c:v>
                </c:pt>
                <c:pt idx="1942">
                  <c:v>23.0361328125</c:v>
                </c:pt>
                <c:pt idx="1943">
                  <c:v>22.4091796875</c:v>
                </c:pt>
                <c:pt idx="1944">
                  <c:v>22.2841796875</c:v>
                </c:pt>
                <c:pt idx="1945">
                  <c:v>22.2841796875</c:v>
                </c:pt>
                <c:pt idx="1946">
                  <c:v>19.4384765625</c:v>
                </c:pt>
                <c:pt idx="1947">
                  <c:v>17.8447265625</c:v>
                </c:pt>
                <c:pt idx="1948">
                  <c:v>9.603515625</c:v>
                </c:pt>
                <c:pt idx="1949">
                  <c:v>8.6865234375</c:v>
                </c:pt>
                <c:pt idx="1950">
                  <c:v>8.7158203125</c:v>
                </c:pt>
                <c:pt idx="1951">
                  <c:v>8.3662109375</c:v>
                </c:pt>
                <c:pt idx="1952">
                  <c:v>7.9404296875</c:v>
                </c:pt>
                <c:pt idx="1953">
                  <c:v>8.0673828125</c:v>
                </c:pt>
                <c:pt idx="1954">
                  <c:v>21.2744140625</c:v>
                </c:pt>
                <c:pt idx="1955">
                  <c:v>24.5869140625</c:v>
                </c:pt>
                <c:pt idx="1956">
                  <c:v>26.791015625</c:v>
                </c:pt>
                <c:pt idx="1957">
                  <c:v>26.986328125</c:v>
                </c:pt>
                <c:pt idx="1958">
                  <c:v>26.541015625</c:v>
                </c:pt>
                <c:pt idx="1959">
                  <c:v>26.7900390625</c:v>
                </c:pt>
                <c:pt idx="1960">
                  <c:v>26.916015625</c:v>
                </c:pt>
                <c:pt idx="1961">
                  <c:v>26.478515625</c:v>
                </c:pt>
                <c:pt idx="1962">
                  <c:v>27.935546874999758</c:v>
                </c:pt>
                <c:pt idx="1963">
                  <c:v>27.818359375</c:v>
                </c:pt>
                <c:pt idx="1964">
                  <c:v>26.6025390625</c:v>
                </c:pt>
                <c:pt idx="1965">
                  <c:v>26.728515625</c:v>
                </c:pt>
                <c:pt idx="1966">
                  <c:v>26.6650390625</c:v>
                </c:pt>
                <c:pt idx="1967">
                  <c:v>23.572265625</c:v>
                </c:pt>
                <c:pt idx="1968">
                  <c:v>21.845703125</c:v>
                </c:pt>
                <c:pt idx="1969">
                  <c:v>21.9072265625</c:v>
                </c:pt>
                <c:pt idx="1970">
                  <c:v>19.7587890625</c:v>
                </c:pt>
                <c:pt idx="1971">
                  <c:v>19.173828125</c:v>
                </c:pt>
                <c:pt idx="1972">
                  <c:v>18.478515625</c:v>
                </c:pt>
                <c:pt idx="1973">
                  <c:v>8.0712890625</c:v>
                </c:pt>
                <c:pt idx="1974">
                  <c:v>13.1494140625</c:v>
                </c:pt>
                <c:pt idx="1975">
                  <c:v>15.439453125</c:v>
                </c:pt>
                <c:pt idx="1976">
                  <c:v>16.7744140625</c:v>
                </c:pt>
                <c:pt idx="1977">
                  <c:v>16.5166015625</c:v>
                </c:pt>
                <c:pt idx="1978">
                  <c:v>16.580078125</c:v>
                </c:pt>
                <c:pt idx="1979">
                  <c:v>16.392578125</c:v>
                </c:pt>
                <c:pt idx="1980">
                  <c:v>16.455078125</c:v>
                </c:pt>
                <c:pt idx="1981">
                  <c:v>16.5166015625</c:v>
                </c:pt>
                <c:pt idx="1982">
                  <c:v>16.447265625</c:v>
                </c:pt>
                <c:pt idx="1983">
                  <c:v>16.4541015625</c:v>
                </c:pt>
                <c:pt idx="1984">
                  <c:v>16.5166015625</c:v>
                </c:pt>
                <c:pt idx="1985">
                  <c:v>16.7119140625</c:v>
                </c:pt>
                <c:pt idx="1986">
                  <c:v>16.259765625</c:v>
                </c:pt>
                <c:pt idx="1987">
                  <c:v>16.322265625</c:v>
                </c:pt>
                <c:pt idx="1988">
                  <c:v>16.642578125</c:v>
                </c:pt>
                <c:pt idx="1989">
                  <c:v>16.587890625</c:v>
                </c:pt>
                <c:pt idx="1990">
                  <c:v>16.642578125</c:v>
                </c:pt>
                <c:pt idx="1991">
                  <c:v>16.5166015625</c:v>
                </c:pt>
                <c:pt idx="1992">
                  <c:v>12.126953125</c:v>
                </c:pt>
                <c:pt idx="1993">
                  <c:v>7.1103515624999716</c:v>
                </c:pt>
                <c:pt idx="1994">
                  <c:v>7.0400390625</c:v>
                </c:pt>
                <c:pt idx="1995">
                  <c:v>6.7744140624999689</c:v>
                </c:pt>
                <c:pt idx="1996">
                  <c:v>6.669921874999968</c:v>
                </c:pt>
                <c:pt idx="1997">
                  <c:v>6.953125</c:v>
                </c:pt>
                <c:pt idx="1998">
                  <c:v>6.986328125</c:v>
                </c:pt>
                <c:pt idx="1999">
                  <c:v>6.6874999999999947</c:v>
                </c:pt>
                <c:pt idx="2000">
                  <c:v>6.4814453125</c:v>
                </c:pt>
                <c:pt idx="2001">
                  <c:v>6.615234374999968</c:v>
                </c:pt>
                <c:pt idx="2002">
                  <c:v>6.3955078124999698</c:v>
                </c:pt>
                <c:pt idx="2003">
                  <c:v>6.5449218749999716</c:v>
                </c:pt>
                <c:pt idx="2004">
                  <c:v>6.912109375</c:v>
                </c:pt>
                <c:pt idx="2005">
                  <c:v>6.951171875</c:v>
                </c:pt>
                <c:pt idx="2006">
                  <c:v>7.0234374999999956</c:v>
                </c:pt>
                <c:pt idx="2007">
                  <c:v>6.9140625</c:v>
                </c:pt>
                <c:pt idx="2008">
                  <c:v>6.9130859374999716</c:v>
                </c:pt>
                <c:pt idx="2009">
                  <c:v>6.8515625</c:v>
                </c:pt>
                <c:pt idx="2010">
                  <c:v>6.7490234375</c:v>
                </c:pt>
                <c:pt idx="2011">
                  <c:v>6.4570312499999716</c:v>
                </c:pt>
                <c:pt idx="2012">
                  <c:v>6.0322265625</c:v>
                </c:pt>
                <c:pt idx="2013">
                  <c:v>5.6630859374999467</c:v>
                </c:pt>
                <c:pt idx="2014">
                  <c:v>5.47265625</c:v>
                </c:pt>
                <c:pt idx="2015">
                  <c:v>5.47265625</c:v>
                </c:pt>
                <c:pt idx="2016">
                  <c:v>5.47265625</c:v>
                </c:pt>
                <c:pt idx="2017">
                  <c:v>5.8251953124999716</c:v>
                </c:pt>
                <c:pt idx="2018">
                  <c:v>7.0546874999999956</c:v>
                </c:pt>
                <c:pt idx="2019">
                  <c:v>7.158203125</c:v>
                </c:pt>
                <c:pt idx="2020">
                  <c:v>7.345703125</c:v>
                </c:pt>
                <c:pt idx="2021">
                  <c:v>7.337890625</c:v>
                </c:pt>
                <c:pt idx="2022">
                  <c:v>7.291015625</c:v>
                </c:pt>
                <c:pt idx="2023">
                  <c:v>7.3544921875</c:v>
                </c:pt>
                <c:pt idx="2024">
                  <c:v>7.4306640625</c:v>
                </c:pt>
                <c:pt idx="2025">
                  <c:v>7.2119140624999716</c:v>
                </c:pt>
                <c:pt idx="2026">
                  <c:v>7.158203125</c:v>
                </c:pt>
                <c:pt idx="2027">
                  <c:v>7.2822265625</c:v>
                </c:pt>
                <c:pt idx="2028">
                  <c:v>7.291015625</c:v>
                </c:pt>
                <c:pt idx="2029">
                  <c:v>7.3535156249999716</c:v>
                </c:pt>
                <c:pt idx="2030">
                  <c:v>7.5478515624999716</c:v>
                </c:pt>
                <c:pt idx="2031">
                  <c:v>7.5498046875</c:v>
                </c:pt>
                <c:pt idx="2032">
                  <c:v>4.3076171875</c:v>
                </c:pt>
                <c:pt idx="2033">
                  <c:v>3.447265625</c:v>
                </c:pt>
                <c:pt idx="2034">
                  <c:v>3.3847656249999991</c:v>
                </c:pt>
                <c:pt idx="2035">
                  <c:v>3.3847656249999991</c:v>
                </c:pt>
                <c:pt idx="2036">
                  <c:v>3.3847656249999991</c:v>
                </c:pt>
                <c:pt idx="2037">
                  <c:v>7.0556640625</c:v>
                </c:pt>
                <c:pt idx="2038">
                  <c:v>12.0166015625</c:v>
                </c:pt>
                <c:pt idx="2039">
                  <c:v>11.947265625</c:v>
                </c:pt>
                <c:pt idx="2040">
                  <c:v>11.9462890625</c:v>
                </c:pt>
                <c:pt idx="2041">
                  <c:v>11.955078125</c:v>
                </c:pt>
                <c:pt idx="2042">
                  <c:v>11.892578125</c:v>
                </c:pt>
                <c:pt idx="2043">
                  <c:v>11.9541015625</c:v>
                </c:pt>
                <c:pt idx="2044">
                  <c:v>11.8935546875</c:v>
                </c:pt>
                <c:pt idx="2045">
                  <c:v>11.7587890625</c:v>
                </c:pt>
                <c:pt idx="2046">
                  <c:v>11.8212890625</c:v>
                </c:pt>
                <c:pt idx="2047">
                  <c:v>11.9384765625</c:v>
                </c:pt>
                <c:pt idx="2048">
                  <c:v>11.884765625</c:v>
                </c:pt>
                <c:pt idx="2049">
                  <c:v>11.7587890625</c:v>
                </c:pt>
                <c:pt idx="2050">
                  <c:v>11.8212890625</c:v>
                </c:pt>
                <c:pt idx="2051">
                  <c:v>11.8837890625</c:v>
                </c:pt>
                <c:pt idx="2052">
                  <c:v>11.8134765625</c:v>
                </c:pt>
                <c:pt idx="2053">
                  <c:v>11.6962890625</c:v>
                </c:pt>
                <c:pt idx="2054">
                  <c:v>11.255859375</c:v>
                </c:pt>
                <c:pt idx="2055">
                  <c:v>11.314453125</c:v>
                </c:pt>
                <c:pt idx="2056">
                  <c:v>11.2587890625</c:v>
                </c:pt>
                <c:pt idx="2057">
                  <c:v>11.1884765625</c:v>
                </c:pt>
                <c:pt idx="2058">
                  <c:v>11.3203125</c:v>
                </c:pt>
                <c:pt idx="2059">
                  <c:v>11.265625</c:v>
                </c:pt>
                <c:pt idx="2060">
                  <c:v>13.05078125</c:v>
                </c:pt>
                <c:pt idx="2061">
                  <c:v>13.9736328125</c:v>
                </c:pt>
                <c:pt idx="2062">
                  <c:v>12.70703125</c:v>
                </c:pt>
                <c:pt idx="2063">
                  <c:v>7.8759765624999716</c:v>
                </c:pt>
                <c:pt idx="2064">
                  <c:v>13.9033203125</c:v>
                </c:pt>
                <c:pt idx="2065">
                  <c:v>14.15234375</c:v>
                </c:pt>
                <c:pt idx="2066">
                  <c:v>14.1005859375</c:v>
                </c:pt>
                <c:pt idx="2067">
                  <c:v>14.0341796875</c:v>
                </c:pt>
                <c:pt idx="2068">
                  <c:v>13.4560546875</c:v>
                </c:pt>
                <c:pt idx="2069">
                  <c:v>13.8330078125</c:v>
                </c:pt>
                <c:pt idx="2070">
                  <c:v>13.88671875</c:v>
                </c:pt>
                <c:pt idx="2071">
                  <c:v>13.89453125</c:v>
                </c:pt>
                <c:pt idx="2072">
                  <c:v>13.8232421875</c:v>
                </c:pt>
                <c:pt idx="2073">
                  <c:v>11.1083984375</c:v>
                </c:pt>
                <c:pt idx="2074">
                  <c:v>5.767578125</c:v>
                </c:pt>
                <c:pt idx="2075">
                  <c:v>5.8281249999999716</c:v>
                </c:pt>
                <c:pt idx="2076">
                  <c:v>5.7744140624999689</c:v>
                </c:pt>
                <c:pt idx="2077">
                  <c:v>5.7001953125</c:v>
                </c:pt>
                <c:pt idx="2078">
                  <c:v>5.7041015624999698</c:v>
                </c:pt>
                <c:pt idx="2079">
                  <c:v>6.1621093749999716</c:v>
                </c:pt>
                <c:pt idx="2080">
                  <c:v>6.0244140624999494</c:v>
                </c:pt>
                <c:pt idx="2081">
                  <c:v>5.5830078125</c:v>
                </c:pt>
                <c:pt idx="2082">
                  <c:v>5.5673828124999716</c:v>
                </c:pt>
                <c:pt idx="2083">
                  <c:v>5.5517578125</c:v>
                </c:pt>
                <c:pt idx="2084">
                  <c:v>5.613281249999968</c:v>
                </c:pt>
                <c:pt idx="2085">
                  <c:v>5.8203124999999956</c:v>
                </c:pt>
                <c:pt idx="2086">
                  <c:v>5.8798828125</c:v>
                </c:pt>
                <c:pt idx="2087">
                  <c:v>5.7626953125</c:v>
                </c:pt>
                <c:pt idx="2088">
                  <c:v>5.9287109374999716</c:v>
                </c:pt>
                <c:pt idx="2089">
                  <c:v>5.953125</c:v>
                </c:pt>
                <c:pt idx="2090">
                  <c:v>5.8916015625</c:v>
                </c:pt>
                <c:pt idx="2091">
                  <c:v>5.888671875</c:v>
                </c:pt>
                <c:pt idx="2092">
                  <c:v>5.7578124999999947</c:v>
                </c:pt>
                <c:pt idx="2093">
                  <c:v>5.8574218749999716</c:v>
                </c:pt>
                <c:pt idx="2094">
                  <c:v>5.44140625</c:v>
                </c:pt>
                <c:pt idx="2095">
                  <c:v>4.9404296875</c:v>
                </c:pt>
                <c:pt idx="2096">
                  <c:v>5.3945312499999467</c:v>
                </c:pt>
                <c:pt idx="2097">
                  <c:v>5.9677734375</c:v>
                </c:pt>
                <c:pt idx="2098">
                  <c:v>5.787109375</c:v>
                </c:pt>
                <c:pt idx="2099">
                  <c:v>5.5527343749999716</c:v>
                </c:pt>
                <c:pt idx="2100">
                  <c:v>5.58984375</c:v>
                </c:pt>
                <c:pt idx="2101">
                  <c:v>5.8876953125</c:v>
                </c:pt>
                <c:pt idx="2102">
                  <c:v>5.7763671875</c:v>
                </c:pt>
                <c:pt idx="2103">
                  <c:v>5.6630859374999467</c:v>
                </c:pt>
                <c:pt idx="2104">
                  <c:v>5.5576171875</c:v>
                </c:pt>
                <c:pt idx="2105">
                  <c:v>5.5751953125</c:v>
                </c:pt>
                <c:pt idx="2106">
                  <c:v>5.47265625</c:v>
                </c:pt>
                <c:pt idx="2107">
                  <c:v>5.2685546874999716</c:v>
                </c:pt>
                <c:pt idx="2108">
                  <c:v>5.46484375</c:v>
                </c:pt>
                <c:pt idx="2109">
                  <c:v>5.678710937499968</c:v>
                </c:pt>
                <c:pt idx="2110">
                  <c:v>5.4404296875</c:v>
                </c:pt>
                <c:pt idx="2111">
                  <c:v>5.57421875</c:v>
                </c:pt>
                <c:pt idx="2112">
                  <c:v>5.501953125</c:v>
                </c:pt>
                <c:pt idx="2113">
                  <c:v>5.5419921875</c:v>
                </c:pt>
                <c:pt idx="2114">
                  <c:v>5.234375</c:v>
                </c:pt>
                <c:pt idx="2115">
                  <c:v>4.98828125</c:v>
                </c:pt>
                <c:pt idx="2116">
                  <c:v>4.5664062499999716</c:v>
                </c:pt>
                <c:pt idx="2117">
                  <c:v>4.4169921875</c:v>
                </c:pt>
                <c:pt idx="2118">
                  <c:v>5.267578125</c:v>
                </c:pt>
                <c:pt idx="2119">
                  <c:v>5.1884765624999716</c:v>
                </c:pt>
                <c:pt idx="2120">
                  <c:v>5.251953125</c:v>
                </c:pt>
                <c:pt idx="2121">
                  <c:v>5.251953125</c:v>
                </c:pt>
                <c:pt idx="2122">
                  <c:v>5.3466796875</c:v>
                </c:pt>
                <c:pt idx="2123">
                  <c:v>5.3466796875</c:v>
                </c:pt>
                <c:pt idx="2124">
                  <c:v>9.9140625</c:v>
                </c:pt>
                <c:pt idx="2125">
                  <c:v>5.2998046875</c:v>
                </c:pt>
                <c:pt idx="2126">
                  <c:v>5.359375</c:v>
                </c:pt>
                <c:pt idx="2127">
                  <c:v>5.35546875</c:v>
                </c:pt>
                <c:pt idx="2128">
                  <c:v>5.3564453125</c:v>
                </c:pt>
                <c:pt idx="2129">
                  <c:v>5.3574218749999716</c:v>
                </c:pt>
                <c:pt idx="2130">
                  <c:v>5.1630859374999494</c:v>
                </c:pt>
                <c:pt idx="2131">
                  <c:v>5.078125</c:v>
                </c:pt>
                <c:pt idx="2132">
                  <c:v>5.140625</c:v>
                </c:pt>
                <c:pt idx="2133">
                  <c:v>5.3447265624999716</c:v>
                </c:pt>
                <c:pt idx="2134">
                  <c:v>5.3447265624999716</c:v>
                </c:pt>
                <c:pt idx="2135">
                  <c:v>5.3447265624999716</c:v>
                </c:pt>
                <c:pt idx="2136">
                  <c:v>5.345703125</c:v>
                </c:pt>
                <c:pt idx="2137">
                  <c:v>5.345703125</c:v>
                </c:pt>
                <c:pt idx="2138">
                  <c:v>5.21875</c:v>
                </c:pt>
                <c:pt idx="2139">
                  <c:v>4.7226562499999698</c:v>
                </c:pt>
                <c:pt idx="2140">
                  <c:v>4.7802734375</c:v>
                </c:pt>
                <c:pt idx="2141">
                  <c:v>4.890625</c:v>
                </c:pt>
                <c:pt idx="2142">
                  <c:v>5.1884765624999716</c:v>
                </c:pt>
                <c:pt idx="2143">
                  <c:v>3.8759765625</c:v>
                </c:pt>
                <c:pt idx="2144">
                  <c:v>2.4267578125</c:v>
                </c:pt>
                <c:pt idx="2145">
                  <c:v>1.8720703125</c:v>
                </c:pt>
                <c:pt idx="2146">
                  <c:v>2.3642578125</c:v>
                </c:pt>
                <c:pt idx="2147">
                  <c:v>3.17578125</c:v>
                </c:pt>
                <c:pt idx="2148">
                  <c:v>3.17578125</c:v>
                </c:pt>
                <c:pt idx="2149">
                  <c:v>2.9287109375</c:v>
                </c:pt>
                <c:pt idx="2150">
                  <c:v>16.94140625</c:v>
                </c:pt>
                <c:pt idx="2151">
                  <c:v>22.328125</c:v>
                </c:pt>
                <c:pt idx="2152">
                  <c:v>24.13671875</c:v>
                </c:pt>
                <c:pt idx="2153">
                  <c:v>24.0107421875</c:v>
                </c:pt>
                <c:pt idx="2154">
                  <c:v>23.940429687499979</c:v>
                </c:pt>
                <c:pt idx="2155">
                  <c:v>23.876953125</c:v>
                </c:pt>
                <c:pt idx="2156">
                  <c:v>23.876953125</c:v>
                </c:pt>
                <c:pt idx="2157">
                  <c:v>23.814453125</c:v>
                </c:pt>
                <c:pt idx="2158">
                  <c:v>24.38671875</c:v>
                </c:pt>
                <c:pt idx="2159">
                  <c:v>24.51171875</c:v>
                </c:pt>
                <c:pt idx="2160">
                  <c:v>23.3134765625</c:v>
                </c:pt>
                <c:pt idx="2161">
                  <c:v>19.3759765625</c:v>
                </c:pt>
                <c:pt idx="2162">
                  <c:v>19.3837890625</c:v>
                </c:pt>
                <c:pt idx="2163">
                  <c:v>22.1396484375</c:v>
                </c:pt>
                <c:pt idx="2164">
                  <c:v>23.2392578125</c:v>
                </c:pt>
                <c:pt idx="2165">
                  <c:v>14.783203125</c:v>
                </c:pt>
                <c:pt idx="2166">
                  <c:v>8.67578125</c:v>
                </c:pt>
                <c:pt idx="2167">
                  <c:v>17.650390625</c:v>
                </c:pt>
                <c:pt idx="2168">
                  <c:v>10.087890625</c:v>
                </c:pt>
                <c:pt idx="2169">
                  <c:v>10.0908203125</c:v>
                </c:pt>
                <c:pt idx="2170">
                  <c:v>18.5771484375</c:v>
                </c:pt>
                <c:pt idx="2171">
                  <c:v>23.384765625</c:v>
                </c:pt>
                <c:pt idx="2172">
                  <c:v>10.951171875</c:v>
                </c:pt>
                <c:pt idx="2173">
                  <c:v>3.5703125</c:v>
                </c:pt>
                <c:pt idx="2174">
                  <c:v>3.57421875</c:v>
                </c:pt>
                <c:pt idx="2175">
                  <c:v>3.5126953125</c:v>
                </c:pt>
                <c:pt idx="2176">
                  <c:v>3.3876953125</c:v>
                </c:pt>
                <c:pt idx="2177">
                  <c:v>3.5751953125</c:v>
                </c:pt>
                <c:pt idx="2178">
                  <c:v>3.7041015625</c:v>
                </c:pt>
                <c:pt idx="2179">
                  <c:v>3.7041015625</c:v>
                </c:pt>
                <c:pt idx="2180">
                  <c:v>3.6494140625</c:v>
                </c:pt>
                <c:pt idx="2181">
                  <c:v>3.7744140625</c:v>
                </c:pt>
                <c:pt idx="2182">
                  <c:v>3.7128906249999991</c:v>
                </c:pt>
                <c:pt idx="2183">
                  <c:v>3.7138671875</c:v>
                </c:pt>
                <c:pt idx="2184">
                  <c:v>3.7119140625</c:v>
                </c:pt>
                <c:pt idx="2185">
                  <c:v>3.6572265625</c:v>
                </c:pt>
                <c:pt idx="2186">
                  <c:v>3.5302734375</c:v>
                </c:pt>
                <c:pt idx="2187">
                  <c:v>3.654296875</c:v>
                </c:pt>
                <c:pt idx="2188">
                  <c:v>3.841796875</c:v>
                </c:pt>
                <c:pt idx="2189">
                  <c:v>3.84375</c:v>
                </c:pt>
                <c:pt idx="2190">
                  <c:v>3.8427734375</c:v>
                </c:pt>
                <c:pt idx="2191">
                  <c:v>3.775390625</c:v>
                </c:pt>
                <c:pt idx="2192">
                  <c:v>3.71875</c:v>
                </c:pt>
                <c:pt idx="2193">
                  <c:v>3.650390625</c:v>
                </c:pt>
                <c:pt idx="2194">
                  <c:v>3.5830078125</c:v>
                </c:pt>
                <c:pt idx="2195">
                  <c:v>3.5830078125</c:v>
                </c:pt>
                <c:pt idx="2196">
                  <c:v>3.4580078125</c:v>
                </c:pt>
                <c:pt idx="2197">
                  <c:v>3.5830078125</c:v>
                </c:pt>
                <c:pt idx="2198">
                  <c:v>3.2705078125</c:v>
                </c:pt>
                <c:pt idx="2199">
                  <c:v>3.404296875</c:v>
                </c:pt>
                <c:pt idx="2200">
                  <c:v>3.583984375</c:v>
                </c:pt>
                <c:pt idx="2201">
                  <c:v>3.6494140625</c:v>
                </c:pt>
                <c:pt idx="2202">
                  <c:v>3.521484375</c:v>
                </c:pt>
                <c:pt idx="2203">
                  <c:v>3.45703125</c:v>
                </c:pt>
                <c:pt idx="2204">
                  <c:v>3.45703125</c:v>
                </c:pt>
                <c:pt idx="2205">
                  <c:v>3.3955078125</c:v>
                </c:pt>
                <c:pt idx="2206">
                  <c:v>3.6298828125</c:v>
                </c:pt>
                <c:pt idx="2207">
                  <c:v>5.564453125</c:v>
                </c:pt>
                <c:pt idx="2208">
                  <c:v>7.3232421875</c:v>
                </c:pt>
                <c:pt idx="2209">
                  <c:v>7.0009765624999716</c:v>
                </c:pt>
                <c:pt idx="2210">
                  <c:v>6.9423828125</c:v>
                </c:pt>
                <c:pt idx="2211">
                  <c:v>6.8779296875</c:v>
                </c:pt>
                <c:pt idx="2212">
                  <c:v>6.9404296875</c:v>
                </c:pt>
                <c:pt idx="2213">
                  <c:v>7.5732421875</c:v>
                </c:pt>
                <c:pt idx="2214">
                  <c:v>7.8759765624999716</c:v>
                </c:pt>
                <c:pt idx="2215">
                  <c:v>7.8759765624999716</c:v>
                </c:pt>
                <c:pt idx="2216">
                  <c:v>7.8759765624999716</c:v>
                </c:pt>
                <c:pt idx="2217">
                  <c:v>7.8759765624999716</c:v>
                </c:pt>
                <c:pt idx="2218">
                  <c:v>7.8134765624999716</c:v>
                </c:pt>
                <c:pt idx="2219">
                  <c:v>8.0019531249999982</c:v>
                </c:pt>
                <c:pt idx="2220">
                  <c:v>8.0019531249999982</c:v>
                </c:pt>
                <c:pt idx="2221">
                  <c:v>7.9462890625</c:v>
                </c:pt>
                <c:pt idx="2222">
                  <c:v>8.009765625</c:v>
                </c:pt>
                <c:pt idx="2223">
                  <c:v>7.8759765624999716</c:v>
                </c:pt>
                <c:pt idx="2224">
                  <c:v>7.7509765624999689</c:v>
                </c:pt>
                <c:pt idx="2225">
                  <c:v>8.314453125</c:v>
                </c:pt>
                <c:pt idx="2226">
                  <c:v>7.8134765624999716</c:v>
                </c:pt>
                <c:pt idx="2227">
                  <c:v>8.0654296875</c:v>
                </c:pt>
                <c:pt idx="2228">
                  <c:v>8.56640625</c:v>
                </c:pt>
                <c:pt idx="2229">
                  <c:v>13.13671875</c:v>
                </c:pt>
                <c:pt idx="2230">
                  <c:v>18.951171875</c:v>
                </c:pt>
                <c:pt idx="2231">
                  <c:v>20.19140625</c:v>
                </c:pt>
                <c:pt idx="2232">
                  <c:v>20.1884765625</c:v>
                </c:pt>
                <c:pt idx="2233">
                  <c:v>21.859375</c:v>
                </c:pt>
                <c:pt idx="2234">
                  <c:v>25.7265625</c:v>
                </c:pt>
                <c:pt idx="2235">
                  <c:v>28.3603515625</c:v>
                </c:pt>
                <c:pt idx="2236">
                  <c:v>27.7509765625</c:v>
                </c:pt>
                <c:pt idx="2237">
                  <c:v>28.595703125</c:v>
                </c:pt>
                <c:pt idx="2238">
                  <c:v>29.38671875</c:v>
                </c:pt>
                <c:pt idx="2239">
                  <c:v>29.517578125</c:v>
                </c:pt>
                <c:pt idx="2240">
                  <c:v>28.8076171875</c:v>
                </c:pt>
                <c:pt idx="2241">
                  <c:v>26.962890625</c:v>
                </c:pt>
                <c:pt idx="2242">
                  <c:v>27.1962890625</c:v>
                </c:pt>
                <c:pt idx="2243">
                  <c:v>27.91015625</c:v>
                </c:pt>
                <c:pt idx="2244">
                  <c:v>28.3642578125</c:v>
                </c:pt>
                <c:pt idx="2245">
                  <c:v>28.4892578125</c:v>
                </c:pt>
                <c:pt idx="2246">
                  <c:v>28.23828125</c:v>
                </c:pt>
                <c:pt idx="2247">
                  <c:v>27.9716796875</c:v>
                </c:pt>
                <c:pt idx="2248">
                  <c:v>26.92578125</c:v>
                </c:pt>
                <c:pt idx="2249">
                  <c:v>27.642578125</c:v>
                </c:pt>
                <c:pt idx="2250">
                  <c:v>30.162109375</c:v>
                </c:pt>
                <c:pt idx="2251">
                  <c:v>33.1376953125</c:v>
                </c:pt>
                <c:pt idx="2252">
                  <c:v>32.36328125</c:v>
                </c:pt>
                <c:pt idx="2253">
                  <c:v>32.3642578125</c:v>
                </c:pt>
                <c:pt idx="2254">
                  <c:v>34.4814453125</c:v>
                </c:pt>
                <c:pt idx="2255">
                  <c:v>33.21484375</c:v>
                </c:pt>
                <c:pt idx="2256">
                  <c:v>27.712890625</c:v>
                </c:pt>
                <c:pt idx="2257">
                  <c:v>25.5224609375</c:v>
                </c:pt>
                <c:pt idx="2258">
                  <c:v>24.595703125</c:v>
                </c:pt>
                <c:pt idx="2259">
                  <c:v>24.8837890625</c:v>
                </c:pt>
                <c:pt idx="2260">
                  <c:v>23.2041015625</c:v>
                </c:pt>
                <c:pt idx="2261">
                  <c:v>25.572265625</c:v>
                </c:pt>
                <c:pt idx="2262">
                  <c:v>36.689453125</c:v>
                </c:pt>
                <c:pt idx="2263">
                  <c:v>38.2685546875</c:v>
                </c:pt>
                <c:pt idx="2264">
                  <c:v>43.1884765625</c:v>
                </c:pt>
                <c:pt idx="2265">
                  <c:v>55.064453125</c:v>
                </c:pt>
                <c:pt idx="2266">
                  <c:v>58.5634765625</c:v>
                </c:pt>
                <c:pt idx="2267">
                  <c:v>58.1259765625</c:v>
                </c:pt>
                <c:pt idx="2268">
                  <c:v>57.6982421875</c:v>
                </c:pt>
                <c:pt idx="2269">
                  <c:v>58.6884765625</c:v>
                </c:pt>
                <c:pt idx="2270">
                  <c:v>58.5634765625</c:v>
                </c:pt>
                <c:pt idx="2271">
                  <c:v>60.8759765625</c:v>
                </c:pt>
                <c:pt idx="2272">
                  <c:v>63.9482421875</c:v>
                </c:pt>
                <c:pt idx="2273">
                  <c:v>64.251953125</c:v>
                </c:pt>
                <c:pt idx="2274">
                  <c:v>63.0087890625</c:v>
                </c:pt>
                <c:pt idx="2275">
                  <c:v>64.4482421875</c:v>
                </c:pt>
                <c:pt idx="2276">
                  <c:v>66.938476562499346</c:v>
                </c:pt>
                <c:pt idx="2277">
                  <c:v>69.197265625</c:v>
                </c:pt>
                <c:pt idx="2278">
                  <c:v>71.8154296875</c:v>
                </c:pt>
                <c:pt idx="2279">
                  <c:v>72.9462890625</c:v>
                </c:pt>
                <c:pt idx="2280">
                  <c:v>72.822265625</c:v>
                </c:pt>
                <c:pt idx="2281">
                  <c:v>72.759765625</c:v>
                </c:pt>
                <c:pt idx="2282">
                  <c:v>72.501953125</c:v>
                </c:pt>
                <c:pt idx="2283">
                  <c:v>69.07421875</c:v>
                </c:pt>
                <c:pt idx="2284">
                  <c:v>70.000976562499346</c:v>
                </c:pt>
                <c:pt idx="2285">
                  <c:v>78.689453125</c:v>
                </c:pt>
                <c:pt idx="2286">
                  <c:v>82.250976562499346</c:v>
                </c:pt>
                <c:pt idx="2287">
                  <c:v>86.063476562499346</c:v>
                </c:pt>
                <c:pt idx="2288">
                  <c:v>85.938476562499346</c:v>
                </c:pt>
                <c:pt idx="2289">
                  <c:v>85.251953125</c:v>
                </c:pt>
                <c:pt idx="2290">
                  <c:v>87.00390625</c:v>
                </c:pt>
                <c:pt idx="2291">
                  <c:v>89.125976562499076</c:v>
                </c:pt>
                <c:pt idx="2292">
                  <c:v>88.501953125</c:v>
                </c:pt>
                <c:pt idx="2293">
                  <c:v>91.188476562499076</c:v>
                </c:pt>
                <c:pt idx="2294">
                  <c:v>84.509765625</c:v>
                </c:pt>
                <c:pt idx="2295">
                  <c:v>84.947265625</c:v>
                </c:pt>
                <c:pt idx="2296">
                  <c:v>87.8212890625</c:v>
                </c:pt>
                <c:pt idx="2297">
                  <c:v>98.001953125</c:v>
                </c:pt>
                <c:pt idx="2298">
                  <c:v>91.216796875</c:v>
                </c:pt>
                <c:pt idx="2299">
                  <c:v>91.029296875</c:v>
                </c:pt>
                <c:pt idx="2300">
                  <c:v>95.599609375</c:v>
                </c:pt>
                <c:pt idx="2301">
                  <c:v>90.716796875</c:v>
                </c:pt>
                <c:pt idx="2302">
                  <c:v>90.520507812499076</c:v>
                </c:pt>
                <c:pt idx="2303">
                  <c:v>92.6806640625</c:v>
                </c:pt>
                <c:pt idx="2304">
                  <c:v>93.6806640625</c:v>
                </c:pt>
                <c:pt idx="2305">
                  <c:v>90.173828124999346</c:v>
                </c:pt>
                <c:pt idx="2306">
                  <c:v>89.860351562499346</c:v>
                </c:pt>
                <c:pt idx="2307">
                  <c:v>95.411132812499346</c:v>
                </c:pt>
                <c:pt idx="2308">
                  <c:v>97.383789062499346</c:v>
                </c:pt>
                <c:pt idx="2309">
                  <c:v>96.883789062499346</c:v>
                </c:pt>
                <c:pt idx="2310">
                  <c:v>95.340820312499346</c:v>
                </c:pt>
                <c:pt idx="2311">
                  <c:v>96.634765625</c:v>
                </c:pt>
                <c:pt idx="2312">
                  <c:v>97.814453125</c:v>
                </c:pt>
                <c:pt idx="2313">
                  <c:v>91.522460937499346</c:v>
                </c:pt>
                <c:pt idx="2314">
                  <c:v>114.9423828125</c:v>
                </c:pt>
                <c:pt idx="2315">
                  <c:v>112.123046875</c:v>
                </c:pt>
                <c:pt idx="2316">
                  <c:v>107.5517578125</c:v>
                </c:pt>
                <c:pt idx="2317">
                  <c:v>108.302734375</c:v>
                </c:pt>
                <c:pt idx="2318">
                  <c:v>107.490234375</c:v>
                </c:pt>
                <c:pt idx="2319">
                  <c:v>114.1572265625</c:v>
                </c:pt>
                <c:pt idx="2320">
                  <c:v>115.1298828125</c:v>
                </c:pt>
                <c:pt idx="2321">
                  <c:v>118.228515625</c:v>
                </c:pt>
                <c:pt idx="2322">
                  <c:v>116.255859375</c:v>
                </c:pt>
                <c:pt idx="2323">
                  <c:v>113.5419921875</c:v>
                </c:pt>
                <c:pt idx="2324">
                  <c:v>113.2294921875</c:v>
                </c:pt>
                <c:pt idx="2325">
                  <c:v>113.2841796875</c:v>
                </c:pt>
                <c:pt idx="2326">
                  <c:v>115.6298828125</c:v>
                </c:pt>
                <c:pt idx="2327">
                  <c:v>111.748046875</c:v>
                </c:pt>
                <c:pt idx="2328">
                  <c:v>104.3046875</c:v>
                </c:pt>
                <c:pt idx="2329">
                  <c:v>98.380859375</c:v>
                </c:pt>
                <c:pt idx="2330">
                  <c:v>98.763671875</c:v>
                </c:pt>
                <c:pt idx="2331">
                  <c:v>104.955078125</c:v>
                </c:pt>
                <c:pt idx="2332">
                  <c:v>112.1298828125</c:v>
                </c:pt>
                <c:pt idx="2333">
                  <c:v>109.564453125</c:v>
                </c:pt>
                <c:pt idx="2334">
                  <c:v>116.9462890625</c:v>
                </c:pt>
                <c:pt idx="2335">
                  <c:v>121.6259765625</c:v>
                </c:pt>
                <c:pt idx="2336">
                  <c:v>115.3759765625</c:v>
                </c:pt>
                <c:pt idx="2337">
                  <c:v>115.759765625</c:v>
                </c:pt>
                <c:pt idx="2338">
                  <c:v>122.197265625</c:v>
                </c:pt>
                <c:pt idx="2339">
                  <c:v>127.626953125</c:v>
                </c:pt>
                <c:pt idx="2340">
                  <c:v>129.0009765625</c:v>
                </c:pt>
                <c:pt idx="2341">
                  <c:v>131.564453125</c:v>
                </c:pt>
                <c:pt idx="2342">
                  <c:v>136.064453125</c:v>
                </c:pt>
                <c:pt idx="2343">
                  <c:v>131.63476562499969</c:v>
                </c:pt>
                <c:pt idx="2344">
                  <c:v>130.322265625</c:v>
                </c:pt>
                <c:pt idx="2345">
                  <c:v>133.822265625</c:v>
                </c:pt>
                <c:pt idx="2346">
                  <c:v>135.814453125</c:v>
                </c:pt>
                <c:pt idx="2347">
                  <c:v>137.6884765625</c:v>
                </c:pt>
                <c:pt idx="2348">
                  <c:v>141.9541015625</c:v>
                </c:pt>
                <c:pt idx="2349">
                  <c:v>153.6279296875</c:v>
                </c:pt>
                <c:pt idx="2350">
                  <c:v>158.8251953125</c:v>
                </c:pt>
                <c:pt idx="2351">
                  <c:v>161.44140625</c:v>
                </c:pt>
                <c:pt idx="2352">
                  <c:v>164.7607421875</c:v>
                </c:pt>
                <c:pt idx="2353">
                  <c:v>168.25390625</c:v>
                </c:pt>
                <c:pt idx="2354">
                  <c:v>169.32421875</c:v>
                </c:pt>
                <c:pt idx="2355">
                  <c:v>171.0654296875</c:v>
                </c:pt>
                <c:pt idx="2356">
                  <c:v>174.626953125</c:v>
                </c:pt>
                <c:pt idx="2357">
                  <c:v>173.00390625</c:v>
                </c:pt>
                <c:pt idx="2358">
                  <c:v>173.06640625</c:v>
                </c:pt>
                <c:pt idx="2359">
                  <c:v>171.6279296875</c:v>
                </c:pt>
                <c:pt idx="2360">
                  <c:v>171.001953125</c:v>
                </c:pt>
                <c:pt idx="2361">
                  <c:v>169.3154296875</c:v>
                </c:pt>
                <c:pt idx="2362">
                  <c:v>171.2607421875</c:v>
                </c:pt>
                <c:pt idx="2363">
                  <c:v>184.5107421875</c:v>
                </c:pt>
                <c:pt idx="2364">
                  <c:v>178.7529296875</c:v>
                </c:pt>
                <c:pt idx="2365">
                  <c:v>178.8154296875</c:v>
                </c:pt>
                <c:pt idx="2366">
                  <c:v>190.57421875</c:v>
                </c:pt>
                <c:pt idx="2367">
                  <c:v>207.32421875</c:v>
                </c:pt>
                <c:pt idx="2368">
                  <c:v>205.0810546875</c:v>
                </c:pt>
                <c:pt idx="2369">
                  <c:v>203.3779296875</c:v>
                </c:pt>
                <c:pt idx="2370">
                  <c:v>190.75390625</c:v>
                </c:pt>
                <c:pt idx="2371">
                  <c:v>191.3232421875</c:v>
                </c:pt>
                <c:pt idx="2372">
                  <c:v>191.822265625</c:v>
                </c:pt>
                <c:pt idx="2373">
                  <c:v>193.57421875</c:v>
                </c:pt>
                <c:pt idx="2374">
                  <c:v>197.76171875</c:v>
                </c:pt>
                <c:pt idx="2375">
                  <c:v>197.2529296875</c:v>
                </c:pt>
                <c:pt idx="2376">
                  <c:v>197.37890625</c:v>
                </c:pt>
                <c:pt idx="2377">
                  <c:v>211.0029296875</c:v>
                </c:pt>
                <c:pt idx="2378">
                  <c:v>202.06640625</c:v>
                </c:pt>
                <c:pt idx="2379">
                  <c:v>203.51171875</c:v>
                </c:pt>
                <c:pt idx="2380">
                  <c:v>214.88671875</c:v>
                </c:pt>
                <c:pt idx="2381">
                  <c:v>225.064453125</c:v>
                </c:pt>
                <c:pt idx="2382">
                  <c:v>222.06640625</c:v>
                </c:pt>
                <c:pt idx="2383">
                  <c:v>221.7607421875</c:v>
                </c:pt>
                <c:pt idx="2384">
                  <c:v>228.26171875</c:v>
                </c:pt>
                <c:pt idx="2385">
                  <c:v>229.9404296875</c:v>
                </c:pt>
                <c:pt idx="2386">
                  <c:v>225.1904296875</c:v>
                </c:pt>
                <c:pt idx="2387">
                  <c:v>227.63476562499969</c:v>
                </c:pt>
                <c:pt idx="2388">
                  <c:v>231.51171875</c:v>
                </c:pt>
                <c:pt idx="2389">
                  <c:v>233.62890625</c:v>
                </c:pt>
                <c:pt idx="2390">
                  <c:v>222.06640625</c:v>
                </c:pt>
                <c:pt idx="2391">
                  <c:v>225.94140625</c:v>
                </c:pt>
                <c:pt idx="2392">
                  <c:v>221.9404296875</c:v>
                </c:pt>
                <c:pt idx="2393">
                  <c:v>221.751953125</c:v>
                </c:pt>
                <c:pt idx="2394">
                  <c:v>221.56640625</c:v>
                </c:pt>
                <c:pt idx="2395">
                  <c:v>218.5732421875</c:v>
                </c:pt>
                <c:pt idx="2396">
                  <c:v>232.6904296875</c:v>
                </c:pt>
                <c:pt idx="2397">
                  <c:v>236.8154296875</c:v>
                </c:pt>
                <c:pt idx="2398">
                  <c:v>232.13476562499969</c:v>
                </c:pt>
                <c:pt idx="2399">
                  <c:v>238.2529296875</c:v>
                </c:pt>
                <c:pt idx="2400">
                  <c:v>238.572265625</c:v>
                </c:pt>
                <c:pt idx="2401">
                  <c:v>240.00976562499969</c:v>
                </c:pt>
                <c:pt idx="2402">
                  <c:v>248.572265625</c:v>
                </c:pt>
                <c:pt idx="2403">
                  <c:v>253.3134765625</c:v>
                </c:pt>
                <c:pt idx="2404">
                  <c:v>257.6416015625</c:v>
                </c:pt>
                <c:pt idx="2405">
                  <c:v>256.44628906249892</c:v>
                </c:pt>
                <c:pt idx="2406">
                  <c:v>258.775390625</c:v>
                </c:pt>
                <c:pt idx="2407">
                  <c:v>258.76855468749892</c:v>
                </c:pt>
                <c:pt idx="2408">
                  <c:v>254.3837890625</c:v>
                </c:pt>
                <c:pt idx="2409">
                  <c:v>249.064453125</c:v>
                </c:pt>
                <c:pt idx="2410">
                  <c:v>253.8212890625</c:v>
                </c:pt>
                <c:pt idx="2411">
                  <c:v>269.58691406249739</c:v>
                </c:pt>
                <c:pt idx="2412">
                  <c:v>266.822265625</c:v>
                </c:pt>
                <c:pt idx="2413">
                  <c:v>267.072265625</c:v>
                </c:pt>
                <c:pt idx="2414">
                  <c:v>267.634765625</c:v>
                </c:pt>
                <c:pt idx="2415">
                  <c:v>266.822265625</c:v>
                </c:pt>
                <c:pt idx="2416">
                  <c:v>272.626953125</c:v>
                </c:pt>
                <c:pt idx="2417">
                  <c:v>277.7607421875</c:v>
                </c:pt>
                <c:pt idx="2418">
                  <c:v>279.197265625</c:v>
                </c:pt>
                <c:pt idx="2419">
                  <c:v>271.947265625</c:v>
                </c:pt>
                <c:pt idx="2420">
                  <c:v>271.697265625</c:v>
                </c:pt>
                <c:pt idx="2421">
                  <c:v>271.509765625</c:v>
                </c:pt>
                <c:pt idx="2422">
                  <c:v>277.384765625</c:v>
                </c:pt>
                <c:pt idx="2423">
                  <c:v>276.697265625</c:v>
                </c:pt>
                <c:pt idx="2424">
                  <c:v>266.95312499999892</c:v>
                </c:pt>
                <c:pt idx="2425">
                  <c:v>247.2119140625</c:v>
                </c:pt>
                <c:pt idx="2426">
                  <c:v>255.3310546875</c:v>
                </c:pt>
                <c:pt idx="2427">
                  <c:v>261.955078125</c:v>
                </c:pt>
                <c:pt idx="2428">
                  <c:v>262.080078125</c:v>
                </c:pt>
                <c:pt idx="2429">
                  <c:v>261.822265625</c:v>
                </c:pt>
                <c:pt idx="2430">
                  <c:v>276.697265625</c:v>
                </c:pt>
                <c:pt idx="2431">
                  <c:v>285.892578125</c:v>
                </c:pt>
                <c:pt idx="2432">
                  <c:v>276.322265625</c:v>
                </c:pt>
                <c:pt idx="2433">
                  <c:v>271.759765625</c:v>
                </c:pt>
                <c:pt idx="2434">
                  <c:v>276.00878906249892</c:v>
                </c:pt>
                <c:pt idx="2435">
                  <c:v>275.64453125</c:v>
                </c:pt>
                <c:pt idx="2436">
                  <c:v>277.93261718749892</c:v>
                </c:pt>
                <c:pt idx="2437">
                  <c:v>271.01660156249892</c:v>
                </c:pt>
                <c:pt idx="2438">
                  <c:v>254.392578125</c:v>
                </c:pt>
                <c:pt idx="2439">
                  <c:v>258.59667968749892</c:v>
                </c:pt>
                <c:pt idx="2440">
                  <c:v>288.27441406249892</c:v>
                </c:pt>
                <c:pt idx="2441">
                  <c:v>287.384765625</c:v>
                </c:pt>
                <c:pt idx="2442">
                  <c:v>290.822265625</c:v>
                </c:pt>
                <c:pt idx="2443">
                  <c:v>282.009765625</c:v>
                </c:pt>
                <c:pt idx="2444">
                  <c:v>285.087890625</c:v>
                </c:pt>
                <c:pt idx="2445">
                  <c:v>287.751953125</c:v>
                </c:pt>
                <c:pt idx="2446">
                  <c:v>280.001953125</c:v>
                </c:pt>
                <c:pt idx="2447">
                  <c:v>285.3232421875</c:v>
                </c:pt>
                <c:pt idx="2448">
                  <c:v>287.189453125</c:v>
                </c:pt>
                <c:pt idx="2449">
                  <c:v>286.07910156249892</c:v>
                </c:pt>
                <c:pt idx="2450">
                  <c:v>281.70410156249892</c:v>
                </c:pt>
                <c:pt idx="2451">
                  <c:v>281.83984375</c:v>
                </c:pt>
                <c:pt idx="2452">
                  <c:v>267.822265625</c:v>
                </c:pt>
                <c:pt idx="2453">
                  <c:v>262.26855468749892</c:v>
                </c:pt>
                <c:pt idx="2454">
                  <c:v>279.189453125</c:v>
                </c:pt>
                <c:pt idx="2455">
                  <c:v>283.830078125</c:v>
                </c:pt>
                <c:pt idx="2456">
                  <c:v>280.2607421875</c:v>
                </c:pt>
                <c:pt idx="2457">
                  <c:v>280.1357421875</c:v>
                </c:pt>
                <c:pt idx="2458">
                  <c:v>286.20605468749892</c:v>
                </c:pt>
                <c:pt idx="2459">
                  <c:v>290.767578125</c:v>
                </c:pt>
                <c:pt idx="2460">
                  <c:v>297.642578125</c:v>
                </c:pt>
                <c:pt idx="2461">
                  <c:v>308.220703125</c:v>
                </c:pt>
                <c:pt idx="2462">
                  <c:v>309.0888671875</c:v>
                </c:pt>
                <c:pt idx="2463">
                  <c:v>311.0732421875</c:v>
                </c:pt>
                <c:pt idx="2464">
                  <c:v>311.7607421875</c:v>
                </c:pt>
                <c:pt idx="2465">
                  <c:v>300.44628906249892</c:v>
                </c:pt>
                <c:pt idx="2466">
                  <c:v>312.6435546875</c:v>
                </c:pt>
                <c:pt idx="2467">
                  <c:v>311.759765625</c:v>
                </c:pt>
                <c:pt idx="2468">
                  <c:v>319.767578125</c:v>
                </c:pt>
                <c:pt idx="2469">
                  <c:v>314.4482421875</c:v>
                </c:pt>
                <c:pt idx="2470">
                  <c:v>316.5107421875</c:v>
                </c:pt>
                <c:pt idx="2471">
                  <c:v>327.39355468749892</c:v>
                </c:pt>
                <c:pt idx="2472">
                  <c:v>335.58105468749892</c:v>
                </c:pt>
                <c:pt idx="2473">
                  <c:v>302.44628906249892</c:v>
                </c:pt>
                <c:pt idx="2474">
                  <c:v>306.12597656249892</c:v>
                </c:pt>
                <c:pt idx="2475">
                  <c:v>301.65234375</c:v>
                </c:pt>
                <c:pt idx="2476">
                  <c:v>299.82128906249892</c:v>
                </c:pt>
                <c:pt idx="2477">
                  <c:v>299.697265625</c:v>
                </c:pt>
                <c:pt idx="2478">
                  <c:v>308.76660156249892</c:v>
                </c:pt>
                <c:pt idx="2479">
                  <c:v>324.830078125</c:v>
                </c:pt>
                <c:pt idx="2480">
                  <c:v>317.33105468749892</c:v>
                </c:pt>
                <c:pt idx="2481">
                  <c:v>323.009765625</c:v>
                </c:pt>
                <c:pt idx="2482">
                  <c:v>321.267578125</c:v>
                </c:pt>
                <c:pt idx="2483">
                  <c:v>318.3857421875</c:v>
                </c:pt>
                <c:pt idx="2484">
                  <c:v>320.392578125</c:v>
                </c:pt>
                <c:pt idx="2485">
                  <c:v>302.626953125</c:v>
                </c:pt>
                <c:pt idx="2486">
                  <c:v>302.439453125</c:v>
                </c:pt>
                <c:pt idx="2487">
                  <c:v>318.06347656249892</c:v>
                </c:pt>
                <c:pt idx="2488">
                  <c:v>321.947265625</c:v>
                </c:pt>
                <c:pt idx="2489">
                  <c:v>322.314453125</c:v>
                </c:pt>
                <c:pt idx="2490">
                  <c:v>323.94628906249892</c:v>
                </c:pt>
                <c:pt idx="2491">
                  <c:v>324.69628906249892</c:v>
                </c:pt>
                <c:pt idx="2492">
                  <c:v>324.697265625</c:v>
                </c:pt>
                <c:pt idx="2493">
                  <c:v>323.37597656249892</c:v>
                </c:pt>
                <c:pt idx="2494">
                  <c:v>324.001953125</c:v>
                </c:pt>
                <c:pt idx="2495">
                  <c:v>323.25878906249892</c:v>
                </c:pt>
                <c:pt idx="2496">
                  <c:v>323.25878906249892</c:v>
                </c:pt>
                <c:pt idx="2497">
                  <c:v>322.62597656249892</c:v>
                </c:pt>
                <c:pt idx="2498">
                  <c:v>317.3857421875</c:v>
                </c:pt>
                <c:pt idx="2499">
                  <c:v>320.44531249999892</c:v>
                </c:pt>
                <c:pt idx="2500">
                  <c:v>321.00878906249892</c:v>
                </c:pt>
                <c:pt idx="2501">
                  <c:v>317.07128906249892</c:v>
                </c:pt>
                <c:pt idx="2502">
                  <c:v>317.44628906249892</c:v>
                </c:pt>
                <c:pt idx="2503">
                  <c:v>319.88378906249892</c:v>
                </c:pt>
                <c:pt idx="2504">
                  <c:v>313.93847656249739</c:v>
                </c:pt>
                <c:pt idx="2505">
                  <c:v>311.50878906249892</c:v>
                </c:pt>
                <c:pt idx="2506">
                  <c:v>305.50878906249892</c:v>
                </c:pt>
                <c:pt idx="2507">
                  <c:v>299.759765625</c:v>
                </c:pt>
                <c:pt idx="2508">
                  <c:v>337.68847656249892</c:v>
                </c:pt>
                <c:pt idx="2509">
                  <c:v>344.634765625</c:v>
                </c:pt>
                <c:pt idx="2510">
                  <c:v>344.93847656249739</c:v>
                </c:pt>
                <c:pt idx="2511">
                  <c:v>347.384765625</c:v>
                </c:pt>
                <c:pt idx="2512">
                  <c:v>347.205078125</c:v>
                </c:pt>
                <c:pt idx="2513">
                  <c:v>346.751953125</c:v>
                </c:pt>
                <c:pt idx="2514">
                  <c:v>343.2607421875</c:v>
                </c:pt>
                <c:pt idx="2515">
                  <c:v>338.634765625</c:v>
                </c:pt>
                <c:pt idx="2516">
                  <c:v>335.572265625</c:v>
                </c:pt>
                <c:pt idx="2517">
                  <c:v>344.134765625</c:v>
                </c:pt>
                <c:pt idx="2518">
                  <c:v>344.00097656249892</c:v>
                </c:pt>
                <c:pt idx="2519">
                  <c:v>343.5732421875</c:v>
                </c:pt>
                <c:pt idx="2520">
                  <c:v>340.71191406249739</c:v>
                </c:pt>
                <c:pt idx="2521">
                  <c:v>336.314453125</c:v>
                </c:pt>
                <c:pt idx="2522">
                  <c:v>329.939453125</c:v>
                </c:pt>
                <c:pt idx="2523">
                  <c:v>336.814453125</c:v>
                </c:pt>
                <c:pt idx="2524">
                  <c:v>328.314453125</c:v>
                </c:pt>
                <c:pt idx="2525">
                  <c:v>335.12597656249892</c:v>
                </c:pt>
                <c:pt idx="2526">
                  <c:v>346.87597656249892</c:v>
                </c:pt>
                <c:pt idx="2527">
                  <c:v>330.439453125</c:v>
                </c:pt>
                <c:pt idx="2528">
                  <c:v>335.939453125</c:v>
                </c:pt>
                <c:pt idx="2529">
                  <c:v>333.751953125</c:v>
                </c:pt>
                <c:pt idx="2530">
                  <c:v>354.12597656249892</c:v>
                </c:pt>
                <c:pt idx="2531">
                  <c:v>376.939453125</c:v>
                </c:pt>
                <c:pt idx="2532">
                  <c:v>362.18847656249892</c:v>
                </c:pt>
                <c:pt idx="2533">
                  <c:v>364.689453125</c:v>
                </c:pt>
                <c:pt idx="2534">
                  <c:v>365.4404296875</c:v>
                </c:pt>
                <c:pt idx="2535">
                  <c:v>367.439453125</c:v>
                </c:pt>
                <c:pt idx="2536">
                  <c:v>367.126953125</c:v>
                </c:pt>
                <c:pt idx="2537">
                  <c:v>367.56347656249892</c:v>
                </c:pt>
                <c:pt idx="2538">
                  <c:v>366.1904296875</c:v>
                </c:pt>
                <c:pt idx="2539">
                  <c:v>367.759765625</c:v>
                </c:pt>
                <c:pt idx="2540">
                  <c:v>364.69628906249892</c:v>
                </c:pt>
                <c:pt idx="2541">
                  <c:v>365.251953125</c:v>
                </c:pt>
                <c:pt idx="2542">
                  <c:v>366.939453125</c:v>
                </c:pt>
                <c:pt idx="2543">
                  <c:v>368.69140624999892</c:v>
                </c:pt>
                <c:pt idx="2544">
                  <c:v>364.8779296875</c:v>
                </c:pt>
                <c:pt idx="2545">
                  <c:v>368.00097656249892</c:v>
                </c:pt>
                <c:pt idx="2546">
                  <c:v>370.25097656249892</c:v>
                </c:pt>
                <c:pt idx="2547">
                  <c:v>370.1279296875</c:v>
                </c:pt>
                <c:pt idx="2548">
                  <c:v>371.6904296875</c:v>
                </c:pt>
                <c:pt idx="2549">
                  <c:v>373.376953125</c:v>
                </c:pt>
                <c:pt idx="2550">
                  <c:v>375.939453125</c:v>
                </c:pt>
                <c:pt idx="2551">
                  <c:v>377.189453125</c:v>
                </c:pt>
                <c:pt idx="2552">
                  <c:v>377.189453125</c:v>
                </c:pt>
                <c:pt idx="2553">
                  <c:v>366.759765625</c:v>
                </c:pt>
                <c:pt idx="2554">
                  <c:v>367.38378906249892</c:v>
                </c:pt>
                <c:pt idx="2555">
                  <c:v>367.501953125</c:v>
                </c:pt>
                <c:pt idx="2556">
                  <c:v>369.189453125</c:v>
                </c:pt>
                <c:pt idx="2557">
                  <c:v>370.001953125</c:v>
                </c:pt>
                <c:pt idx="2558">
                  <c:v>371.69628906249892</c:v>
                </c:pt>
                <c:pt idx="2559">
                  <c:v>373.06347656249892</c:v>
                </c:pt>
                <c:pt idx="2560">
                  <c:v>370.25097656249892</c:v>
                </c:pt>
                <c:pt idx="2561">
                  <c:v>368.6904296875</c:v>
                </c:pt>
                <c:pt idx="2562">
                  <c:v>371.8779296875</c:v>
                </c:pt>
                <c:pt idx="2563">
                  <c:v>371.939453125</c:v>
                </c:pt>
                <c:pt idx="2564">
                  <c:v>386.25390624999892</c:v>
                </c:pt>
                <c:pt idx="2565">
                  <c:v>376.439453125</c:v>
                </c:pt>
                <c:pt idx="2566">
                  <c:v>379.1982421875</c:v>
                </c:pt>
                <c:pt idx="2567">
                  <c:v>392.822265625</c:v>
                </c:pt>
                <c:pt idx="2568">
                  <c:v>391.43847656249739</c:v>
                </c:pt>
                <c:pt idx="2569">
                  <c:v>373.4404296875</c:v>
                </c:pt>
                <c:pt idx="2570">
                  <c:v>372.37890624999892</c:v>
                </c:pt>
                <c:pt idx="2571">
                  <c:v>374.0654296875</c:v>
                </c:pt>
                <c:pt idx="2572">
                  <c:v>376.689453125</c:v>
                </c:pt>
                <c:pt idx="2573">
                  <c:v>369.751953125</c:v>
                </c:pt>
                <c:pt idx="2574">
                  <c:v>361.189453125</c:v>
                </c:pt>
                <c:pt idx="2575">
                  <c:v>357.37597656249892</c:v>
                </c:pt>
                <c:pt idx="2576">
                  <c:v>364.62597656249892</c:v>
                </c:pt>
                <c:pt idx="2577">
                  <c:v>384.75097656249892</c:v>
                </c:pt>
                <c:pt idx="2578">
                  <c:v>387.064453125</c:v>
                </c:pt>
                <c:pt idx="2579">
                  <c:v>365.93847656249739</c:v>
                </c:pt>
                <c:pt idx="2580">
                  <c:v>372.37597656249892</c:v>
                </c:pt>
                <c:pt idx="2581">
                  <c:v>367.75097656249892</c:v>
                </c:pt>
                <c:pt idx="2582">
                  <c:v>366.25097656249892</c:v>
                </c:pt>
                <c:pt idx="2583">
                  <c:v>369.87597656249892</c:v>
                </c:pt>
                <c:pt idx="2584">
                  <c:v>366.87597656249892</c:v>
                </c:pt>
                <c:pt idx="2585">
                  <c:v>364.50097656249892</c:v>
                </c:pt>
                <c:pt idx="2586">
                  <c:v>367.62597656249892</c:v>
                </c:pt>
                <c:pt idx="2587">
                  <c:v>365.37597656249892</c:v>
                </c:pt>
                <c:pt idx="2588">
                  <c:v>365.31347656249892</c:v>
                </c:pt>
                <c:pt idx="2589">
                  <c:v>365.43847656249739</c:v>
                </c:pt>
                <c:pt idx="2590">
                  <c:v>363.68847656249892</c:v>
                </c:pt>
                <c:pt idx="2591">
                  <c:v>372.62597656249892</c:v>
                </c:pt>
                <c:pt idx="2592">
                  <c:v>370.00097656249892</c:v>
                </c:pt>
                <c:pt idx="2593">
                  <c:v>370.18847656249892</c:v>
                </c:pt>
                <c:pt idx="2594">
                  <c:v>371.18847656249892</c:v>
                </c:pt>
                <c:pt idx="2595">
                  <c:v>373.31347656249892</c:v>
                </c:pt>
                <c:pt idx="2596">
                  <c:v>382.68847656249892</c:v>
                </c:pt>
                <c:pt idx="2597">
                  <c:v>384.50097656249892</c:v>
                </c:pt>
                <c:pt idx="2598">
                  <c:v>399.81347656249892</c:v>
                </c:pt>
                <c:pt idx="2599">
                  <c:v>400.62597656249892</c:v>
                </c:pt>
                <c:pt idx="2600">
                  <c:v>392.12597656249892</c:v>
                </c:pt>
                <c:pt idx="2601">
                  <c:v>388.18847656249892</c:v>
                </c:pt>
                <c:pt idx="2602">
                  <c:v>394.81347656249892</c:v>
                </c:pt>
                <c:pt idx="2603">
                  <c:v>406.56347656249892</c:v>
                </c:pt>
                <c:pt idx="2604">
                  <c:v>396.43847656249739</c:v>
                </c:pt>
                <c:pt idx="2605">
                  <c:v>393.00097656249892</c:v>
                </c:pt>
                <c:pt idx="2606">
                  <c:v>387.50097656249892</c:v>
                </c:pt>
                <c:pt idx="2607">
                  <c:v>392.93847656249739</c:v>
                </c:pt>
                <c:pt idx="2608">
                  <c:v>402.00097656249892</c:v>
                </c:pt>
                <c:pt idx="2609">
                  <c:v>408.50097656249892</c:v>
                </c:pt>
                <c:pt idx="2610">
                  <c:v>384.56347656249892</c:v>
                </c:pt>
                <c:pt idx="2611">
                  <c:v>395.06347656249892</c:v>
                </c:pt>
                <c:pt idx="2612">
                  <c:v>393.50097656249892</c:v>
                </c:pt>
                <c:pt idx="2613">
                  <c:v>393.81347656249892</c:v>
                </c:pt>
                <c:pt idx="2614">
                  <c:v>396.68847656249892</c:v>
                </c:pt>
                <c:pt idx="2615">
                  <c:v>400.18847656249892</c:v>
                </c:pt>
                <c:pt idx="2616">
                  <c:v>393.18847656249892</c:v>
                </c:pt>
                <c:pt idx="2617">
                  <c:v>397.18847656249892</c:v>
                </c:pt>
                <c:pt idx="2618">
                  <c:v>392.3154296875</c:v>
                </c:pt>
                <c:pt idx="2619">
                  <c:v>393.955078125</c:v>
                </c:pt>
                <c:pt idx="2620">
                  <c:v>398.6357421875</c:v>
                </c:pt>
                <c:pt idx="2621">
                  <c:v>401.32128906249892</c:v>
                </c:pt>
                <c:pt idx="2622">
                  <c:v>397.75097656249892</c:v>
                </c:pt>
                <c:pt idx="2623">
                  <c:v>385.814453125</c:v>
                </c:pt>
                <c:pt idx="2624">
                  <c:v>391.81347656249892</c:v>
                </c:pt>
                <c:pt idx="2625">
                  <c:v>391.1923828125</c:v>
                </c:pt>
                <c:pt idx="2626">
                  <c:v>391.1982421875</c:v>
                </c:pt>
                <c:pt idx="2627">
                  <c:v>390.501953125</c:v>
                </c:pt>
                <c:pt idx="2628">
                  <c:v>403.37597656249892</c:v>
                </c:pt>
                <c:pt idx="2629">
                  <c:v>407.95410156249892</c:v>
                </c:pt>
                <c:pt idx="2630">
                  <c:v>403.56347656249892</c:v>
                </c:pt>
                <c:pt idx="2631">
                  <c:v>384.75097656249892</c:v>
                </c:pt>
                <c:pt idx="2632">
                  <c:v>402.13378906249892</c:v>
                </c:pt>
                <c:pt idx="2633">
                  <c:v>382.6357421875</c:v>
                </c:pt>
                <c:pt idx="2634">
                  <c:v>403.314453125</c:v>
                </c:pt>
                <c:pt idx="2635">
                  <c:v>416.1279296875</c:v>
                </c:pt>
                <c:pt idx="2636">
                  <c:v>395.939453125</c:v>
                </c:pt>
                <c:pt idx="2637">
                  <c:v>395.93847656249739</c:v>
                </c:pt>
                <c:pt idx="2638">
                  <c:v>394.82128906249892</c:v>
                </c:pt>
                <c:pt idx="2639">
                  <c:v>397.56640624999892</c:v>
                </c:pt>
                <c:pt idx="2640">
                  <c:v>395.38378906249892</c:v>
                </c:pt>
                <c:pt idx="2641">
                  <c:v>396.32128906249892</c:v>
                </c:pt>
                <c:pt idx="2642">
                  <c:v>402.8232421875</c:v>
                </c:pt>
                <c:pt idx="2643">
                  <c:v>398.1416015625</c:v>
                </c:pt>
                <c:pt idx="2644">
                  <c:v>388.25878906249892</c:v>
                </c:pt>
                <c:pt idx="2645">
                  <c:v>403.31347656249892</c:v>
                </c:pt>
                <c:pt idx="2646">
                  <c:v>399.50878906249892</c:v>
                </c:pt>
                <c:pt idx="2647">
                  <c:v>395.1982421875</c:v>
                </c:pt>
                <c:pt idx="2648">
                  <c:v>395.25097656249892</c:v>
                </c:pt>
                <c:pt idx="2649">
                  <c:v>400.45410156249892</c:v>
                </c:pt>
                <c:pt idx="2650">
                  <c:v>405.4482421875</c:v>
                </c:pt>
                <c:pt idx="2651">
                  <c:v>395.57910156249892</c:v>
                </c:pt>
                <c:pt idx="2652">
                  <c:v>392.814453125</c:v>
                </c:pt>
                <c:pt idx="2653">
                  <c:v>392.759765625</c:v>
                </c:pt>
                <c:pt idx="2654">
                  <c:v>405.63378906249892</c:v>
                </c:pt>
                <c:pt idx="2655">
                  <c:v>406.38378906249892</c:v>
                </c:pt>
                <c:pt idx="2656">
                  <c:v>393.822265625</c:v>
                </c:pt>
                <c:pt idx="2657">
                  <c:v>396.814453125</c:v>
                </c:pt>
                <c:pt idx="2658">
                  <c:v>392.7529296875</c:v>
                </c:pt>
                <c:pt idx="2659">
                  <c:v>399.31347656249892</c:v>
                </c:pt>
                <c:pt idx="2660">
                  <c:v>407.25097656249892</c:v>
                </c:pt>
                <c:pt idx="2661">
                  <c:v>402.876953125</c:v>
                </c:pt>
                <c:pt idx="2662">
                  <c:v>403.12597656249892</c:v>
                </c:pt>
                <c:pt idx="2663">
                  <c:v>389.189453125</c:v>
                </c:pt>
                <c:pt idx="2664">
                  <c:v>402.564453125</c:v>
                </c:pt>
                <c:pt idx="2665">
                  <c:v>396.31347656249892</c:v>
                </c:pt>
                <c:pt idx="2666">
                  <c:v>396.44628906249892</c:v>
                </c:pt>
                <c:pt idx="2667">
                  <c:v>378.57128906249892</c:v>
                </c:pt>
                <c:pt idx="2668">
                  <c:v>373.31347656249892</c:v>
                </c:pt>
                <c:pt idx="2669">
                  <c:v>358.31347656249892</c:v>
                </c:pt>
                <c:pt idx="2670">
                  <c:v>364.06347656249892</c:v>
                </c:pt>
                <c:pt idx="2671">
                  <c:v>384.50097656249892</c:v>
                </c:pt>
                <c:pt idx="2672">
                  <c:v>395.37597656249892</c:v>
                </c:pt>
                <c:pt idx="2673">
                  <c:v>386.93847656249739</c:v>
                </c:pt>
                <c:pt idx="2674">
                  <c:v>389.93847656249739</c:v>
                </c:pt>
                <c:pt idx="2675">
                  <c:v>404.87597656249892</c:v>
                </c:pt>
                <c:pt idx="2676">
                  <c:v>405.68847656249892</c:v>
                </c:pt>
                <c:pt idx="2677">
                  <c:v>409.37597656249892</c:v>
                </c:pt>
                <c:pt idx="2678">
                  <c:v>409.126953125</c:v>
                </c:pt>
                <c:pt idx="2679">
                  <c:v>404.50878906249892</c:v>
                </c:pt>
                <c:pt idx="2680">
                  <c:v>417.259765625</c:v>
                </c:pt>
                <c:pt idx="2681">
                  <c:v>414.32519531249892</c:v>
                </c:pt>
                <c:pt idx="2682">
                  <c:v>402.205078125</c:v>
                </c:pt>
                <c:pt idx="2683">
                  <c:v>390.642578125</c:v>
                </c:pt>
                <c:pt idx="2684">
                  <c:v>417.947265625</c:v>
                </c:pt>
                <c:pt idx="2685">
                  <c:v>405.884765625</c:v>
                </c:pt>
                <c:pt idx="2686">
                  <c:v>410.93847656249739</c:v>
                </c:pt>
                <c:pt idx="2687">
                  <c:v>406.2607421875</c:v>
                </c:pt>
                <c:pt idx="2688">
                  <c:v>417.00097656249892</c:v>
                </c:pt>
                <c:pt idx="2689">
                  <c:v>390.31640624999892</c:v>
                </c:pt>
                <c:pt idx="2690">
                  <c:v>391.939453125</c:v>
                </c:pt>
                <c:pt idx="2691">
                  <c:v>384.62597656249892</c:v>
                </c:pt>
                <c:pt idx="2692">
                  <c:v>391.8154296875</c:v>
                </c:pt>
                <c:pt idx="2693">
                  <c:v>394.1904296875</c:v>
                </c:pt>
                <c:pt idx="2694">
                  <c:v>399.564453125</c:v>
                </c:pt>
                <c:pt idx="2695">
                  <c:v>403.626953125</c:v>
                </c:pt>
                <c:pt idx="2696">
                  <c:v>397.626953125</c:v>
                </c:pt>
                <c:pt idx="2697">
                  <c:v>407.376953125</c:v>
                </c:pt>
                <c:pt idx="2698">
                  <c:v>386.564453125</c:v>
                </c:pt>
                <c:pt idx="2699">
                  <c:v>379.50390624999892</c:v>
                </c:pt>
                <c:pt idx="2700">
                  <c:v>391.259765625</c:v>
                </c:pt>
                <c:pt idx="2701">
                  <c:v>403.876953125</c:v>
                </c:pt>
                <c:pt idx="2702">
                  <c:v>401.88671874999739</c:v>
                </c:pt>
                <c:pt idx="2703">
                  <c:v>400.876953125</c:v>
                </c:pt>
                <c:pt idx="2704">
                  <c:v>399.4404296875</c:v>
                </c:pt>
                <c:pt idx="2705">
                  <c:v>403.25097656249892</c:v>
                </c:pt>
                <c:pt idx="2706">
                  <c:v>401.2607421875</c:v>
                </c:pt>
                <c:pt idx="2707">
                  <c:v>409.32421874999892</c:v>
                </c:pt>
                <c:pt idx="2708">
                  <c:v>417.63378906249892</c:v>
                </c:pt>
                <c:pt idx="2709">
                  <c:v>413.8154296875</c:v>
                </c:pt>
                <c:pt idx="2710">
                  <c:v>406.50097656249892</c:v>
                </c:pt>
                <c:pt idx="2711">
                  <c:v>413.2607421875</c:v>
                </c:pt>
                <c:pt idx="2712">
                  <c:v>416.5029296875</c:v>
                </c:pt>
                <c:pt idx="2713">
                  <c:v>420.8779296875</c:v>
                </c:pt>
                <c:pt idx="2714">
                  <c:v>416.32128906249892</c:v>
                </c:pt>
                <c:pt idx="2715">
                  <c:v>415.5654296875</c:v>
                </c:pt>
                <c:pt idx="2716">
                  <c:v>422.75878906249892</c:v>
                </c:pt>
                <c:pt idx="2717">
                  <c:v>432.50878906249892</c:v>
                </c:pt>
                <c:pt idx="2718">
                  <c:v>422.44628906249892</c:v>
                </c:pt>
                <c:pt idx="2719">
                  <c:v>411.93847656249739</c:v>
                </c:pt>
                <c:pt idx="2720">
                  <c:v>412.6923828125</c:v>
                </c:pt>
                <c:pt idx="2721">
                  <c:v>412.876953125</c:v>
                </c:pt>
                <c:pt idx="2722">
                  <c:v>405.314453125</c:v>
                </c:pt>
                <c:pt idx="2723">
                  <c:v>405.4482421875</c:v>
                </c:pt>
                <c:pt idx="2724">
                  <c:v>394.197265625</c:v>
                </c:pt>
                <c:pt idx="2725">
                  <c:v>388.43847656249739</c:v>
                </c:pt>
                <c:pt idx="2726">
                  <c:v>405.31347656249892</c:v>
                </c:pt>
                <c:pt idx="2727">
                  <c:v>405.68847656249892</c:v>
                </c:pt>
                <c:pt idx="2728">
                  <c:v>403.439453125</c:v>
                </c:pt>
                <c:pt idx="2729">
                  <c:v>410.3779296875</c:v>
                </c:pt>
                <c:pt idx="2730">
                  <c:v>404.689453125</c:v>
                </c:pt>
                <c:pt idx="2731">
                  <c:v>406.759765625</c:v>
                </c:pt>
                <c:pt idx="2732">
                  <c:v>403.50097656249892</c:v>
                </c:pt>
                <c:pt idx="2733">
                  <c:v>409.0029296875</c:v>
                </c:pt>
                <c:pt idx="2734">
                  <c:v>406.37597656249892</c:v>
                </c:pt>
                <c:pt idx="2735">
                  <c:v>409.814453125</c:v>
                </c:pt>
                <c:pt idx="2736">
                  <c:v>403.93847656249739</c:v>
                </c:pt>
                <c:pt idx="2737">
                  <c:v>411.876953125</c:v>
                </c:pt>
                <c:pt idx="2738">
                  <c:v>410.38378906249892</c:v>
                </c:pt>
                <c:pt idx="2739">
                  <c:v>407.18847656249892</c:v>
                </c:pt>
                <c:pt idx="2740">
                  <c:v>414.689453125</c:v>
                </c:pt>
                <c:pt idx="2741">
                  <c:v>412.00097656249892</c:v>
                </c:pt>
                <c:pt idx="2742">
                  <c:v>412.5732421875</c:v>
                </c:pt>
                <c:pt idx="2743">
                  <c:v>404.439453125</c:v>
                </c:pt>
                <c:pt idx="2744">
                  <c:v>394.25097656249892</c:v>
                </c:pt>
                <c:pt idx="2745">
                  <c:v>386.509765625</c:v>
                </c:pt>
                <c:pt idx="2746">
                  <c:v>383.001953125</c:v>
                </c:pt>
                <c:pt idx="2747">
                  <c:v>399.25097656249892</c:v>
                </c:pt>
                <c:pt idx="2748">
                  <c:v>421.3154296875</c:v>
                </c:pt>
                <c:pt idx="2749">
                  <c:v>421.439453125</c:v>
                </c:pt>
                <c:pt idx="2750">
                  <c:v>430.6904296875</c:v>
                </c:pt>
                <c:pt idx="2751">
                  <c:v>426.20410156249892</c:v>
                </c:pt>
                <c:pt idx="2752">
                  <c:v>428.20605468749892</c:v>
                </c:pt>
                <c:pt idx="2753">
                  <c:v>459.01953124999892</c:v>
                </c:pt>
                <c:pt idx="2754">
                  <c:v>493.12601470947192</c:v>
                </c:pt>
                <c:pt idx="2755">
                  <c:v>461.68847656249892</c:v>
                </c:pt>
                <c:pt idx="2756">
                  <c:v>431.18847656249892</c:v>
                </c:pt>
                <c:pt idx="2757">
                  <c:v>429.62597656249892</c:v>
                </c:pt>
                <c:pt idx="2758">
                  <c:v>428.06347656249892</c:v>
                </c:pt>
                <c:pt idx="2759">
                  <c:v>427.8857421875</c:v>
                </c:pt>
                <c:pt idx="2760">
                  <c:v>429.75097656249892</c:v>
                </c:pt>
                <c:pt idx="2761">
                  <c:v>425.8154296875</c:v>
                </c:pt>
                <c:pt idx="2762">
                  <c:v>430.37890624999892</c:v>
                </c:pt>
                <c:pt idx="2763">
                  <c:v>431.009765625</c:v>
                </c:pt>
                <c:pt idx="2764">
                  <c:v>422.62597656249892</c:v>
                </c:pt>
                <c:pt idx="2765">
                  <c:v>430.25097656249892</c:v>
                </c:pt>
                <c:pt idx="2766">
                  <c:v>424.62597656249892</c:v>
                </c:pt>
                <c:pt idx="2767">
                  <c:v>412.57128906249892</c:v>
                </c:pt>
                <c:pt idx="2768">
                  <c:v>424.064453125</c:v>
                </c:pt>
                <c:pt idx="2769">
                  <c:v>421.064453125</c:v>
                </c:pt>
                <c:pt idx="2770">
                  <c:v>416.189453125</c:v>
                </c:pt>
                <c:pt idx="2771">
                  <c:v>419.439453125</c:v>
                </c:pt>
                <c:pt idx="2772">
                  <c:v>420.0107421875</c:v>
                </c:pt>
                <c:pt idx="2773">
                  <c:v>424.005859375</c:v>
                </c:pt>
                <c:pt idx="2774">
                  <c:v>425.87890624999892</c:v>
                </c:pt>
                <c:pt idx="2775">
                  <c:v>413.189453125</c:v>
                </c:pt>
                <c:pt idx="2776">
                  <c:v>421.814453125</c:v>
                </c:pt>
                <c:pt idx="2777">
                  <c:v>418.314453125</c:v>
                </c:pt>
                <c:pt idx="2778">
                  <c:v>427.3154296875</c:v>
                </c:pt>
                <c:pt idx="2779">
                  <c:v>412.6357421875</c:v>
                </c:pt>
                <c:pt idx="2780">
                  <c:v>428.0029296875</c:v>
                </c:pt>
                <c:pt idx="2781">
                  <c:v>416.634765625</c:v>
                </c:pt>
                <c:pt idx="2782">
                  <c:v>414.75097656249892</c:v>
                </c:pt>
                <c:pt idx="2783">
                  <c:v>434.376953125</c:v>
                </c:pt>
                <c:pt idx="2784">
                  <c:v>424.814453125</c:v>
                </c:pt>
                <c:pt idx="2785">
                  <c:v>429.767578125</c:v>
                </c:pt>
                <c:pt idx="2786">
                  <c:v>426.56347656249892</c:v>
                </c:pt>
                <c:pt idx="2787">
                  <c:v>420.00878906249892</c:v>
                </c:pt>
                <c:pt idx="2788">
                  <c:v>417.06347656249892</c:v>
                </c:pt>
                <c:pt idx="2789">
                  <c:v>433.7548828125</c:v>
                </c:pt>
                <c:pt idx="2790">
                  <c:v>422.939453125</c:v>
                </c:pt>
                <c:pt idx="2791">
                  <c:v>437.93847656249739</c:v>
                </c:pt>
                <c:pt idx="2792">
                  <c:v>433.56640624999892</c:v>
                </c:pt>
                <c:pt idx="2793">
                  <c:v>414.322265625</c:v>
                </c:pt>
                <c:pt idx="2794">
                  <c:v>430.0654296875</c:v>
                </c:pt>
                <c:pt idx="2795">
                  <c:v>430.43847656249739</c:v>
                </c:pt>
                <c:pt idx="2796">
                  <c:v>419.3154296875</c:v>
                </c:pt>
                <c:pt idx="2797">
                  <c:v>429.62890624999892</c:v>
                </c:pt>
                <c:pt idx="2798">
                  <c:v>418.0908203125</c:v>
                </c:pt>
                <c:pt idx="2799">
                  <c:v>419.25097656249892</c:v>
                </c:pt>
                <c:pt idx="2800">
                  <c:v>430.9423828125</c:v>
                </c:pt>
                <c:pt idx="2801">
                  <c:v>423.376953125</c:v>
                </c:pt>
                <c:pt idx="2802">
                  <c:v>429.626953125</c:v>
                </c:pt>
                <c:pt idx="2803">
                  <c:v>431.25097656249892</c:v>
                </c:pt>
                <c:pt idx="2804">
                  <c:v>435.876953125</c:v>
                </c:pt>
                <c:pt idx="2805">
                  <c:v>431.18847656249892</c:v>
                </c:pt>
                <c:pt idx="2806">
                  <c:v>428.322265625</c:v>
                </c:pt>
                <c:pt idx="2807">
                  <c:v>427.564453125</c:v>
                </c:pt>
                <c:pt idx="2808">
                  <c:v>404.3173828125</c:v>
                </c:pt>
                <c:pt idx="2809">
                  <c:v>430.00390624999892</c:v>
                </c:pt>
                <c:pt idx="2810">
                  <c:v>430.7607421875</c:v>
                </c:pt>
                <c:pt idx="2811">
                  <c:v>431.189453125</c:v>
                </c:pt>
                <c:pt idx="2812">
                  <c:v>425.5029296875</c:v>
                </c:pt>
                <c:pt idx="2813">
                  <c:v>433.001953125</c:v>
                </c:pt>
                <c:pt idx="2814">
                  <c:v>409.572265625</c:v>
                </c:pt>
                <c:pt idx="2815">
                  <c:v>406.12890624999892</c:v>
                </c:pt>
                <c:pt idx="2816">
                  <c:v>410.0654296875</c:v>
                </c:pt>
                <c:pt idx="2817">
                  <c:v>430.5029296875</c:v>
                </c:pt>
                <c:pt idx="2818">
                  <c:v>412.88671874999739</c:v>
                </c:pt>
                <c:pt idx="2819">
                  <c:v>426.3779296875</c:v>
                </c:pt>
                <c:pt idx="2820">
                  <c:v>436.57421874999892</c:v>
                </c:pt>
                <c:pt idx="2821">
                  <c:v>426.439453125</c:v>
                </c:pt>
                <c:pt idx="2822">
                  <c:v>415.689453125</c:v>
                </c:pt>
                <c:pt idx="2823">
                  <c:v>407.001953125</c:v>
                </c:pt>
                <c:pt idx="2824">
                  <c:v>419.064453125</c:v>
                </c:pt>
                <c:pt idx="2825">
                  <c:v>420.9404296875</c:v>
                </c:pt>
                <c:pt idx="2826">
                  <c:v>420.43847656249739</c:v>
                </c:pt>
                <c:pt idx="2827">
                  <c:v>423.064453125</c:v>
                </c:pt>
                <c:pt idx="2828">
                  <c:v>416.626953125</c:v>
                </c:pt>
                <c:pt idx="2829">
                  <c:v>421.626953125</c:v>
                </c:pt>
                <c:pt idx="2830">
                  <c:v>419.87597656249892</c:v>
                </c:pt>
                <c:pt idx="2831">
                  <c:v>419.814453125</c:v>
                </c:pt>
                <c:pt idx="2832">
                  <c:v>416.06347656249892</c:v>
                </c:pt>
                <c:pt idx="2833">
                  <c:v>422.2529296875</c:v>
                </c:pt>
                <c:pt idx="2834">
                  <c:v>420.6279296875</c:v>
                </c:pt>
                <c:pt idx="2835">
                  <c:v>418.509765625</c:v>
                </c:pt>
                <c:pt idx="2836">
                  <c:v>420.314453125</c:v>
                </c:pt>
                <c:pt idx="2837">
                  <c:v>423.9404296875</c:v>
                </c:pt>
                <c:pt idx="2838">
                  <c:v>418.87597656249892</c:v>
                </c:pt>
                <c:pt idx="2839">
                  <c:v>417.251953125</c:v>
                </c:pt>
                <c:pt idx="2840">
                  <c:v>418.376953125</c:v>
                </c:pt>
                <c:pt idx="2841">
                  <c:v>422.376953125</c:v>
                </c:pt>
                <c:pt idx="2842">
                  <c:v>423.8798828125</c:v>
                </c:pt>
                <c:pt idx="2843">
                  <c:v>420.00097656249892</c:v>
                </c:pt>
                <c:pt idx="2844">
                  <c:v>416.1357421875</c:v>
                </c:pt>
                <c:pt idx="2845">
                  <c:v>417.064453125</c:v>
                </c:pt>
                <c:pt idx="2846">
                  <c:v>420.82128906249892</c:v>
                </c:pt>
                <c:pt idx="2847">
                  <c:v>422.19140624999892</c:v>
                </c:pt>
                <c:pt idx="2848">
                  <c:v>415.00097656249892</c:v>
                </c:pt>
                <c:pt idx="2849">
                  <c:v>387.939453125</c:v>
                </c:pt>
                <c:pt idx="2850">
                  <c:v>396.63378906249892</c:v>
                </c:pt>
                <c:pt idx="2851">
                  <c:v>402.8857421875</c:v>
                </c:pt>
                <c:pt idx="2852">
                  <c:v>400.93847656249739</c:v>
                </c:pt>
                <c:pt idx="2853">
                  <c:v>389.5654296875</c:v>
                </c:pt>
                <c:pt idx="2854">
                  <c:v>377.564453125</c:v>
                </c:pt>
                <c:pt idx="2855">
                  <c:v>377.814453125</c:v>
                </c:pt>
                <c:pt idx="2856">
                  <c:v>380.189453125</c:v>
                </c:pt>
                <c:pt idx="2857">
                  <c:v>380.376953125</c:v>
                </c:pt>
                <c:pt idx="2858">
                  <c:v>380.064453125</c:v>
                </c:pt>
                <c:pt idx="2859">
                  <c:v>376.876953125</c:v>
                </c:pt>
                <c:pt idx="2860">
                  <c:v>376.876953125</c:v>
                </c:pt>
                <c:pt idx="2861">
                  <c:v>377.064453125</c:v>
                </c:pt>
                <c:pt idx="2862">
                  <c:v>376.9404296875</c:v>
                </c:pt>
                <c:pt idx="2863">
                  <c:v>376.876953125</c:v>
                </c:pt>
                <c:pt idx="2864">
                  <c:v>376.9404296875</c:v>
                </c:pt>
                <c:pt idx="2865">
                  <c:v>374.751953125</c:v>
                </c:pt>
                <c:pt idx="2866">
                  <c:v>372.314453125</c:v>
                </c:pt>
                <c:pt idx="2867">
                  <c:v>366.81347656249892</c:v>
                </c:pt>
                <c:pt idx="2868">
                  <c:v>364.626953125</c:v>
                </c:pt>
                <c:pt idx="2869">
                  <c:v>364.25097656249892</c:v>
                </c:pt>
                <c:pt idx="2870">
                  <c:v>343.56347656249892</c:v>
                </c:pt>
                <c:pt idx="2871">
                  <c:v>321.00097656249892</c:v>
                </c:pt>
                <c:pt idx="2872">
                  <c:v>329.87597656249892</c:v>
                </c:pt>
                <c:pt idx="2873">
                  <c:v>341.767578125</c:v>
                </c:pt>
                <c:pt idx="2874">
                  <c:v>381.00878906249892</c:v>
                </c:pt>
                <c:pt idx="2875">
                  <c:v>375.314453125</c:v>
                </c:pt>
                <c:pt idx="2876">
                  <c:v>371.62597656249892</c:v>
                </c:pt>
                <c:pt idx="2877">
                  <c:v>416.564453125</c:v>
                </c:pt>
                <c:pt idx="2878">
                  <c:v>528.44628906249739</c:v>
                </c:pt>
                <c:pt idx="2879">
                  <c:v>511.00878906249892</c:v>
                </c:pt>
                <c:pt idx="2880">
                  <c:v>421.00097656249892</c:v>
                </c:pt>
                <c:pt idx="2881">
                  <c:v>309.56347656249892</c:v>
                </c:pt>
                <c:pt idx="2882">
                  <c:v>308.31347656249892</c:v>
                </c:pt>
                <c:pt idx="2883">
                  <c:v>312.68847656249892</c:v>
                </c:pt>
                <c:pt idx="2884">
                  <c:v>327.50097656249892</c:v>
                </c:pt>
                <c:pt idx="2885">
                  <c:v>346.81347656249892</c:v>
                </c:pt>
                <c:pt idx="2886">
                  <c:v>365.00097656249892</c:v>
                </c:pt>
                <c:pt idx="2887">
                  <c:v>377.81347656249892</c:v>
                </c:pt>
                <c:pt idx="2888">
                  <c:v>384.93847656249739</c:v>
                </c:pt>
                <c:pt idx="2889">
                  <c:v>390.43847656249739</c:v>
                </c:pt>
                <c:pt idx="2890">
                  <c:v>391.81347656249892</c:v>
                </c:pt>
                <c:pt idx="2891">
                  <c:v>373.93847656249739</c:v>
                </c:pt>
                <c:pt idx="2892">
                  <c:v>387.81347656249892</c:v>
                </c:pt>
                <c:pt idx="2893">
                  <c:v>412.68847656249892</c:v>
                </c:pt>
                <c:pt idx="2894">
                  <c:v>453.81347656249892</c:v>
                </c:pt>
                <c:pt idx="2895">
                  <c:v>482.00097656249892</c:v>
                </c:pt>
                <c:pt idx="2896">
                  <c:v>481.876953125</c:v>
                </c:pt>
                <c:pt idx="2897">
                  <c:v>481.56347656249892</c:v>
                </c:pt>
                <c:pt idx="2898">
                  <c:v>481.251953125</c:v>
                </c:pt>
                <c:pt idx="2899">
                  <c:v>481.83105468749892</c:v>
                </c:pt>
                <c:pt idx="2900">
                  <c:v>486.57519531249892</c:v>
                </c:pt>
                <c:pt idx="2901">
                  <c:v>487.82617187499892</c:v>
                </c:pt>
                <c:pt idx="2902">
                  <c:v>479.20214843749892</c:v>
                </c:pt>
                <c:pt idx="2903">
                  <c:v>465.388671875</c:v>
                </c:pt>
                <c:pt idx="2904">
                  <c:v>455.2646484375</c:v>
                </c:pt>
                <c:pt idx="2905">
                  <c:v>445.32617187499892</c:v>
                </c:pt>
                <c:pt idx="2906">
                  <c:v>427.7646484375</c:v>
                </c:pt>
                <c:pt idx="2907">
                  <c:v>428.45410156249892</c:v>
                </c:pt>
                <c:pt idx="2908">
                  <c:v>439.57812499999892</c:v>
                </c:pt>
                <c:pt idx="2909">
                  <c:v>433.640625</c:v>
                </c:pt>
                <c:pt idx="2910">
                  <c:v>429.45214843749892</c:v>
                </c:pt>
                <c:pt idx="2911">
                  <c:v>442.7646484375</c:v>
                </c:pt>
                <c:pt idx="2912">
                  <c:v>466.8896484375</c:v>
                </c:pt>
                <c:pt idx="2913">
                  <c:v>492.1484375</c:v>
                </c:pt>
                <c:pt idx="2914">
                  <c:v>491.57910156249892</c:v>
                </c:pt>
                <c:pt idx="2915">
                  <c:v>497.07714843749892</c:v>
                </c:pt>
                <c:pt idx="2916">
                  <c:v>499.32714843749892</c:v>
                </c:pt>
                <c:pt idx="2917">
                  <c:v>492.7646484375</c:v>
                </c:pt>
                <c:pt idx="2918">
                  <c:v>492.1396484375</c:v>
                </c:pt>
                <c:pt idx="2919">
                  <c:v>492.017578125</c:v>
                </c:pt>
                <c:pt idx="2920">
                  <c:v>512.4599609375</c:v>
                </c:pt>
                <c:pt idx="2921">
                  <c:v>483.57910156249892</c:v>
                </c:pt>
                <c:pt idx="2922">
                  <c:v>444.45312499999892</c:v>
                </c:pt>
                <c:pt idx="2923">
                  <c:v>512.5224609375</c:v>
                </c:pt>
                <c:pt idx="2924">
                  <c:v>509.57714843749892</c:v>
                </c:pt>
                <c:pt idx="2925">
                  <c:v>509.20214843749892</c:v>
                </c:pt>
                <c:pt idx="2926">
                  <c:v>508.20214843749892</c:v>
                </c:pt>
                <c:pt idx="2927">
                  <c:v>504.95312499999892</c:v>
                </c:pt>
                <c:pt idx="2928">
                  <c:v>554.0234375</c:v>
                </c:pt>
                <c:pt idx="2929">
                  <c:v>570.0771484375</c:v>
                </c:pt>
                <c:pt idx="2930">
                  <c:v>566.51562499999739</c:v>
                </c:pt>
                <c:pt idx="2931">
                  <c:v>630.578125</c:v>
                </c:pt>
                <c:pt idx="2932">
                  <c:v>521.7119140625</c:v>
                </c:pt>
                <c:pt idx="2933">
                  <c:v>514.8984375</c:v>
                </c:pt>
                <c:pt idx="2934">
                  <c:v>511.46191406249739</c:v>
                </c:pt>
                <c:pt idx="2935">
                  <c:v>518.2099609375</c:v>
                </c:pt>
                <c:pt idx="2936">
                  <c:v>521.2099609375</c:v>
                </c:pt>
                <c:pt idx="2937">
                  <c:v>525.32812499999739</c:v>
                </c:pt>
                <c:pt idx="2938">
                  <c:v>506.77441406249892</c:v>
                </c:pt>
                <c:pt idx="2939">
                  <c:v>505.95214843749892</c:v>
                </c:pt>
                <c:pt idx="2940">
                  <c:v>528.94824218749739</c:v>
                </c:pt>
                <c:pt idx="2941">
                  <c:v>563.2587890625</c:v>
                </c:pt>
                <c:pt idx="2942">
                  <c:v>547.45507812499739</c:v>
                </c:pt>
                <c:pt idx="2943">
                  <c:v>522.634765625</c:v>
                </c:pt>
                <c:pt idx="2944">
                  <c:v>525.0107421875</c:v>
                </c:pt>
                <c:pt idx="2945">
                  <c:v>509.13378906249892</c:v>
                </c:pt>
                <c:pt idx="2946">
                  <c:v>516.5732421875</c:v>
                </c:pt>
                <c:pt idx="2947">
                  <c:v>525.1357421875</c:v>
                </c:pt>
                <c:pt idx="2948">
                  <c:v>523.509765625</c:v>
                </c:pt>
                <c:pt idx="2949">
                  <c:v>523.1962890625</c:v>
                </c:pt>
                <c:pt idx="2950">
                  <c:v>524.0712890625</c:v>
                </c:pt>
                <c:pt idx="2951">
                  <c:v>530.3857421875</c:v>
                </c:pt>
                <c:pt idx="2952">
                  <c:v>534.65136718749739</c:v>
                </c:pt>
                <c:pt idx="2953">
                  <c:v>532.32226562499466</c:v>
                </c:pt>
                <c:pt idx="2954">
                  <c:v>533.44726562499466</c:v>
                </c:pt>
                <c:pt idx="2955">
                  <c:v>538.509765625</c:v>
                </c:pt>
                <c:pt idx="2956">
                  <c:v>531.32128906249739</c:v>
                </c:pt>
                <c:pt idx="2957">
                  <c:v>535.5087890625</c:v>
                </c:pt>
                <c:pt idx="2958">
                  <c:v>538.5732421875</c:v>
                </c:pt>
                <c:pt idx="2959">
                  <c:v>536.8837890625</c:v>
                </c:pt>
                <c:pt idx="2960">
                  <c:v>535.3837890625</c:v>
                </c:pt>
                <c:pt idx="2961">
                  <c:v>539.14257812499739</c:v>
                </c:pt>
                <c:pt idx="2962">
                  <c:v>545.69921875</c:v>
                </c:pt>
                <c:pt idx="2963">
                  <c:v>549.64257812499739</c:v>
                </c:pt>
                <c:pt idx="2964">
                  <c:v>550.94628906249739</c:v>
                </c:pt>
                <c:pt idx="2965">
                  <c:v>553.94628906249739</c:v>
                </c:pt>
                <c:pt idx="2966">
                  <c:v>555.7587890625</c:v>
                </c:pt>
                <c:pt idx="2967">
                  <c:v>558.7587890625</c:v>
                </c:pt>
                <c:pt idx="2968">
                  <c:v>561.087890625</c:v>
                </c:pt>
                <c:pt idx="2969">
                  <c:v>574.5087890625</c:v>
                </c:pt>
                <c:pt idx="2970">
                  <c:v>535.0712890625</c:v>
                </c:pt>
                <c:pt idx="2971">
                  <c:v>554.509765625</c:v>
                </c:pt>
                <c:pt idx="2972">
                  <c:v>577.05664062499739</c:v>
                </c:pt>
                <c:pt idx="2973">
                  <c:v>560.19726562499739</c:v>
                </c:pt>
                <c:pt idx="2974">
                  <c:v>563.759765625</c:v>
                </c:pt>
                <c:pt idx="2975">
                  <c:v>563.3837890625</c:v>
                </c:pt>
                <c:pt idx="2976">
                  <c:v>564.0732421875</c:v>
                </c:pt>
                <c:pt idx="2977">
                  <c:v>564.32421874999739</c:v>
                </c:pt>
                <c:pt idx="2978">
                  <c:v>562.44628906249739</c:v>
                </c:pt>
                <c:pt idx="2979">
                  <c:v>569.44824218749739</c:v>
                </c:pt>
                <c:pt idx="2980">
                  <c:v>567.3291015625</c:v>
                </c:pt>
                <c:pt idx="2981">
                  <c:v>558.509765625</c:v>
                </c:pt>
                <c:pt idx="2982">
                  <c:v>559.7607421875</c:v>
                </c:pt>
                <c:pt idx="2983">
                  <c:v>553.7685546875</c:v>
                </c:pt>
                <c:pt idx="2984">
                  <c:v>555.6337890625</c:v>
                </c:pt>
                <c:pt idx="2985">
                  <c:v>546.5087890625</c:v>
                </c:pt>
                <c:pt idx="2986">
                  <c:v>536.1962890625</c:v>
                </c:pt>
                <c:pt idx="2987">
                  <c:v>533.0712890625</c:v>
                </c:pt>
                <c:pt idx="2988">
                  <c:v>533.94628906249739</c:v>
                </c:pt>
                <c:pt idx="2989">
                  <c:v>547.91015625</c:v>
                </c:pt>
                <c:pt idx="2990">
                  <c:v>569.78515625</c:v>
                </c:pt>
                <c:pt idx="2991">
                  <c:v>543.90624999999739</c:v>
                </c:pt>
                <c:pt idx="2992">
                  <c:v>572.71484375</c:v>
                </c:pt>
                <c:pt idx="2993">
                  <c:v>571.54296874999739</c:v>
                </c:pt>
                <c:pt idx="2994">
                  <c:v>574.86328125</c:v>
                </c:pt>
                <c:pt idx="2995">
                  <c:v>571.0546875</c:v>
                </c:pt>
                <c:pt idx="2996">
                  <c:v>574.08203125</c:v>
                </c:pt>
                <c:pt idx="2997">
                  <c:v>573.10546875</c:v>
                </c:pt>
              </c:numCache>
            </c:numRef>
          </c:val>
          <c:smooth val="1"/>
          <c:extLst>
            <c:ext xmlns:c16="http://schemas.microsoft.com/office/drawing/2014/chart" uri="{C3380CC4-5D6E-409C-BE32-E72D297353CC}">
              <c16:uniqueId val="{00000002-FAC1-4DE5-9C17-145437D4FBC5}"/>
            </c:ext>
          </c:extLst>
        </c:ser>
        <c:dLbls>
          <c:showLegendKey val="0"/>
          <c:showVal val="0"/>
          <c:showCatName val="0"/>
          <c:showSerName val="0"/>
          <c:showPercent val="0"/>
          <c:showBubbleSize val="0"/>
        </c:dLbls>
        <c:smooth val="0"/>
        <c:axId val="-2052780024"/>
        <c:axId val="-2052777048"/>
      </c:lineChart>
      <c:catAx>
        <c:axId val="-2052780024"/>
        <c:scaling>
          <c:orientation val="minMax"/>
        </c:scaling>
        <c:delete val="0"/>
        <c:axPos val="b"/>
        <c:numFmt formatCode="General" sourceLinked="1"/>
        <c:majorTickMark val="out"/>
        <c:minorTickMark val="none"/>
        <c:tickLblPos val="nextTo"/>
        <c:crossAx val="-2052777048"/>
        <c:crosses val="autoZero"/>
        <c:auto val="1"/>
        <c:lblAlgn val="ctr"/>
        <c:lblOffset val="100"/>
        <c:noMultiLvlLbl val="0"/>
      </c:catAx>
      <c:valAx>
        <c:axId val="-2052777048"/>
        <c:scaling>
          <c:orientation val="minMax"/>
        </c:scaling>
        <c:delete val="0"/>
        <c:axPos val="l"/>
        <c:majorGridlines/>
        <c:numFmt formatCode="General" sourceLinked="1"/>
        <c:majorTickMark val="out"/>
        <c:minorTickMark val="none"/>
        <c:tickLblPos val="nextTo"/>
        <c:crossAx val="-20527800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1"/>
          <c:order val="0"/>
          <c:marker>
            <c:symbol val="none"/>
          </c:marker>
          <c:cat>
            <c:numRef>
              <c:f>Sheet1!$A$3000:$A$3024</c:f>
              <c:numCache>
                <c:formatCode>General</c:formatCode>
                <c:ptCount val="25"/>
                <c:pt idx="0">
                  <c:v>2016</c:v>
                </c:pt>
                <c:pt idx="1">
                  <c:v>2016</c:v>
                </c:pt>
                <c:pt idx="2">
                  <c:v>2016</c:v>
                </c:pt>
                <c:pt idx="3">
                  <c:v>2017</c:v>
                </c:pt>
                <c:pt idx="4">
                  <c:v>2017</c:v>
                </c:pt>
                <c:pt idx="5">
                  <c:v>2017</c:v>
                </c:pt>
                <c:pt idx="6">
                  <c:v>2017</c:v>
                </c:pt>
                <c:pt idx="7">
                  <c:v>2017</c:v>
                </c:pt>
                <c:pt idx="8">
                  <c:v>2017</c:v>
                </c:pt>
                <c:pt idx="9">
                  <c:v>2017</c:v>
                </c:pt>
                <c:pt idx="10">
                  <c:v>2017</c:v>
                </c:pt>
                <c:pt idx="11">
                  <c:v>2017</c:v>
                </c:pt>
                <c:pt idx="12">
                  <c:v>2017</c:v>
                </c:pt>
                <c:pt idx="13">
                  <c:v>2017</c:v>
                </c:pt>
                <c:pt idx="14">
                  <c:v>2017</c:v>
                </c:pt>
                <c:pt idx="15">
                  <c:v>2017</c:v>
                </c:pt>
                <c:pt idx="16">
                  <c:v>2017</c:v>
                </c:pt>
                <c:pt idx="17">
                  <c:v>2017</c:v>
                </c:pt>
                <c:pt idx="18">
                  <c:v>2017</c:v>
                </c:pt>
                <c:pt idx="19">
                  <c:v>2017</c:v>
                </c:pt>
                <c:pt idx="20">
                  <c:v>2017</c:v>
                </c:pt>
                <c:pt idx="21">
                  <c:v>2017</c:v>
                </c:pt>
                <c:pt idx="22">
                  <c:v>2017</c:v>
                </c:pt>
                <c:pt idx="23">
                  <c:v>2017</c:v>
                </c:pt>
                <c:pt idx="24">
                  <c:v>2017</c:v>
                </c:pt>
              </c:numCache>
            </c:numRef>
          </c:cat>
          <c:val>
            <c:numRef>
              <c:f>Sheet1!$B$3000:$B$3024</c:f>
              <c:numCache>
                <c:formatCode>General</c:formatCode>
                <c:ptCount val="25"/>
                <c:pt idx="0">
                  <c:v>700</c:v>
                </c:pt>
                <c:pt idx="1">
                  <c:v>800</c:v>
                </c:pt>
                <c:pt idx="2">
                  <c:v>900</c:v>
                </c:pt>
                <c:pt idx="3">
                  <c:v>1000</c:v>
                </c:pt>
                <c:pt idx="4">
                  <c:v>1100</c:v>
                </c:pt>
                <c:pt idx="5">
                  <c:v>1200</c:v>
                </c:pt>
                <c:pt idx="6">
                  <c:v>1300</c:v>
                </c:pt>
                <c:pt idx="7">
                  <c:v>1400</c:v>
                </c:pt>
                <c:pt idx="8">
                  <c:v>1450</c:v>
                </c:pt>
                <c:pt idx="9">
                  <c:v>1480</c:v>
                </c:pt>
                <c:pt idx="10">
                  <c:v>1500</c:v>
                </c:pt>
                <c:pt idx="11">
                  <c:v>1600</c:v>
                </c:pt>
                <c:pt idx="12">
                  <c:v>1700</c:v>
                </c:pt>
                <c:pt idx="13">
                  <c:v>1750</c:v>
                </c:pt>
                <c:pt idx="14">
                  <c:v>1800</c:v>
                </c:pt>
                <c:pt idx="15">
                  <c:v>1840</c:v>
                </c:pt>
                <c:pt idx="16">
                  <c:v>1900</c:v>
                </c:pt>
                <c:pt idx="17">
                  <c:v>1950</c:v>
                </c:pt>
                <c:pt idx="18">
                  <c:v>1990</c:v>
                </c:pt>
                <c:pt idx="19">
                  <c:v>2000</c:v>
                </c:pt>
                <c:pt idx="20">
                  <c:v>2050</c:v>
                </c:pt>
                <c:pt idx="21">
                  <c:v>2100</c:v>
                </c:pt>
                <c:pt idx="22">
                  <c:v>2230</c:v>
                </c:pt>
                <c:pt idx="23">
                  <c:v>2250</c:v>
                </c:pt>
                <c:pt idx="24">
                  <c:v>2400</c:v>
                </c:pt>
              </c:numCache>
            </c:numRef>
          </c:val>
          <c:smooth val="0"/>
          <c:extLst>
            <c:ext xmlns:c16="http://schemas.microsoft.com/office/drawing/2014/chart" uri="{C3380CC4-5D6E-409C-BE32-E72D297353CC}">
              <c16:uniqueId val="{00000000-CC2B-4601-9268-24F978DBE15D}"/>
            </c:ext>
          </c:extLst>
        </c:ser>
        <c:dLbls>
          <c:showLegendKey val="0"/>
          <c:showVal val="0"/>
          <c:showCatName val="0"/>
          <c:showSerName val="0"/>
          <c:showPercent val="0"/>
          <c:showBubbleSize val="0"/>
        </c:dLbls>
        <c:smooth val="0"/>
        <c:axId val="-2052700248"/>
        <c:axId val="-2052697272"/>
      </c:lineChart>
      <c:catAx>
        <c:axId val="-2052700248"/>
        <c:scaling>
          <c:orientation val="minMax"/>
        </c:scaling>
        <c:delete val="0"/>
        <c:axPos val="b"/>
        <c:numFmt formatCode="General" sourceLinked="1"/>
        <c:majorTickMark val="out"/>
        <c:minorTickMark val="none"/>
        <c:tickLblPos val="nextTo"/>
        <c:txPr>
          <a:bodyPr/>
          <a:lstStyle/>
          <a:p>
            <a:pPr>
              <a:defRPr b="1"/>
            </a:pPr>
            <a:endParaRPr lang="en-US"/>
          </a:p>
        </c:txPr>
        <c:crossAx val="-2052697272"/>
        <c:crosses val="autoZero"/>
        <c:auto val="1"/>
        <c:lblAlgn val="ctr"/>
        <c:lblOffset val="100"/>
        <c:noMultiLvlLbl val="0"/>
      </c:catAx>
      <c:valAx>
        <c:axId val="-2052697272"/>
        <c:scaling>
          <c:orientation val="minMax"/>
        </c:scaling>
        <c:delete val="0"/>
        <c:axPos val="l"/>
        <c:majorGridlines/>
        <c:numFmt formatCode="General" sourceLinked="1"/>
        <c:majorTickMark val="out"/>
        <c:minorTickMark val="none"/>
        <c:tickLblPos val="nextTo"/>
        <c:txPr>
          <a:bodyPr/>
          <a:lstStyle/>
          <a:p>
            <a:pPr>
              <a:defRPr b="1"/>
            </a:pPr>
            <a:endParaRPr lang="en-US"/>
          </a:p>
        </c:txPr>
        <c:crossAx val="-2052700248"/>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pPr>
              <a:defRPr/>
            </a:pPr>
            <a:fld id="{BC72F763-D02E-441E-93D6-B617D50CCBC6}" type="datetimeFigureOut">
              <a:rPr lang="en-US"/>
              <a:pPr>
                <a:defRPr/>
              </a:pPr>
              <a:t>2/14/2019</a:t>
            </a:fld>
            <a:endParaRPr lang="en-US"/>
          </a:p>
        </p:txBody>
      </p:sp>
      <p:sp>
        <p:nvSpPr>
          <p:cNvPr id="4" name="Footer Placeholder 3"/>
          <p:cNvSpPr>
            <a:spLocks noGrp="1"/>
          </p:cNvSpPr>
          <p:nvPr>
            <p:ph type="ftr" sz="quarter" idx="2"/>
          </p:nvPr>
        </p:nvSpPr>
        <p:spPr>
          <a:xfrm>
            <a:off x="0" y="9118600"/>
            <a:ext cx="3170238" cy="481013"/>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lIns="91440" tIns="45720" rIns="91440" bIns="45720" rtlCol="0" anchor="b"/>
          <a:lstStyle>
            <a:lvl1pPr algn="r">
              <a:defRPr sz="1200"/>
            </a:lvl1pPr>
          </a:lstStyle>
          <a:p>
            <a:pPr>
              <a:defRPr/>
            </a:pPr>
            <a:fld id="{A69202DD-D80C-4C2A-95AA-D949455088CA}" type="slidenum">
              <a:rPr lang="en-US"/>
              <a:pPr>
                <a:defRPr/>
              </a:pPr>
              <a:t>‹#›</a:t>
            </a:fld>
            <a:endParaRPr lang="en-US"/>
          </a:p>
        </p:txBody>
      </p:sp>
    </p:spTree>
    <p:extLst>
      <p:ext uri="{BB962C8B-B14F-4D97-AF65-F5344CB8AC3E}">
        <p14:creationId xmlns:p14="http://schemas.microsoft.com/office/powerpoint/2010/main" val="2490612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195"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71684"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6A13ED76-8453-450E-BCD9-AE87169CE4D0}" type="slidenum">
              <a:rPr lang="en-US"/>
              <a:pPr>
                <a:defRPr/>
              </a:pPr>
              <a:t>‹#›</a:t>
            </a:fld>
            <a:endParaRPr lang="en-US"/>
          </a:p>
        </p:txBody>
      </p:sp>
    </p:spTree>
    <p:extLst>
      <p:ext uri="{BB962C8B-B14F-4D97-AF65-F5344CB8AC3E}">
        <p14:creationId xmlns:p14="http://schemas.microsoft.com/office/powerpoint/2010/main" val="3043085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13ED76-8453-450E-BCD9-AE87169CE4D0}" type="slidenum">
              <a:rPr lang="en-US" smtClean="0"/>
              <a:pPr>
                <a:defRPr/>
              </a:pPr>
              <a:t>12</a:t>
            </a:fld>
            <a:endParaRPr lang="en-US"/>
          </a:p>
        </p:txBody>
      </p:sp>
    </p:spTree>
    <p:extLst>
      <p:ext uri="{BB962C8B-B14F-4D97-AF65-F5344CB8AC3E}">
        <p14:creationId xmlns:p14="http://schemas.microsoft.com/office/powerpoint/2010/main" val="355055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13ED76-8453-450E-BCD9-AE87169CE4D0}" type="slidenum">
              <a:rPr lang="en-US" smtClean="0"/>
              <a:pPr>
                <a:defRPr/>
              </a:pPr>
              <a:t>27</a:t>
            </a:fld>
            <a:endParaRPr lang="en-US"/>
          </a:p>
        </p:txBody>
      </p:sp>
    </p:spTree>
    <p:extLst>
      <p:ext uri="{BB962C8B-B14F-4D97-AF65-F5344CB8AC3E}">
        <p14:creationId xmlns:p14="http://schemas.microsoft.com/office/powerpoint/2010/main" val="3385295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13ED76-8453-450E-BCD9-AE87169CE4D0}" type="slidenum">
              <a:rPr lang="en-US" smtClean="0"/>
              <a:pPr>
                <a:defRPr/>
              </a:pPr>
              <a:t>43</a:t>
            </a:fld>
            <a:endParaRPr lang="en-US"/>
          </a:p>
        </p:txBody>
      </p:sp>
    </p:spTree>
    <p:extLst>
      <p:ext uri="{BB962C8B-B14F-4D97-AF65-F5344CB8AC3E}">
        <p14:creationId xmlns:p14="http://schemas.microsoft.com/office/powerpoint/2010/main" val="1594167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14/2/2019</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CERN accelerator complex operation - J. Wenninger</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50B4AA7-120E-4CCF-B08B-76D0163A26BD}" type="slidenum">
              <a:rPr lang="en-US"/>
              <a:pPr>
                <a:defRPr/>
              </a:pPr>
              <a:t>‹#›</a:t>
            </a:fld>
            <a:endParaRPr lang="en-US" dirty="0"/>
          </a:p>
        </p:txBody>
      </p:sp>
    </p:spTree>
    <p:extLst>
      <p:ext uri="{BB962C8B-B14F-4D97-AF65-F5344CB8AC3E}">
        <p14:creationId xmlns:p14="http://schemas.microsoft.com/office/powerpoint/2010/main" val="275279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14/2/2019</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CERN accelerator complex operation - J. Wenninger</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85AA274-22BA-48C2-8832-A8698D9A7206}" type="slidenum">
              <a:rPr lang="en-US"/>
              <a:pPr>
                <a:defRPr/>
              </a:pPr>
              <a:t>‹#›</a:t>
            </a:fld>
            <a:endParaRPr lang="en-US" dirty="0"/>
          </a:p>
        </p:txBody>
      </p:sp>
    </p:spTree>
    <p:extLst>
      <p:ext uri="{BB962C8B-B14F-4D97-AF65-F5344CB8AC3E}">
        <p14:creationId xmlns:p14="http://schemas.microsoft.com/office/powerpoint/2010/main" val="3541307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14/2/2019</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CERN accelerator complex operation - J. Wenninger</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84FE2AF-B9F0-4CAD-B969-82B1E49C3281}" type="slidenum">
              <a:rPr lang="en-US"/>
              <a:pPr>
                <a:defRPr/>
              </a:pPr>
              <a:t>‹#›</a:t>
            </a:fld>
            <a:endParaRPr lang="en-US" dirty="0"/>
          </a:p>
        </p:txBody>
      </p:sp>
    </p:spTree>
    <p:extLst>
      <p:ext uri="{BB962C8B-B14F-4D97-AF65-F5344CB8AC3E}">
        <p14:creationId xmlns:p14="http://schemas.microsoft.com/office/powerpoint/2010/main" val="4242438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7159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14/2/2019</a:t>
            </a: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r>
              <a:rPr lang="en-GB" smtClean="0"/>
              <a:t>CERN accelerator complex operation - J. Wenninger</a:t>
            </a: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DA282C0E-A838-46E1-9F3F-1F5DFC6A6BA5}" type="slidenum">
              <a:rPr lang="en-US"/>
              <a:pPr>
                <a:defRPr/>
              </a:pPr>
              <a:t>‹#›</a:t>
            </a:fld>
            <a:endParaRPr lang="en-US" dirty="0"/>
          </a:p>
        </p:txBody>
      </p:sp>
    </p:spTree>
    <p:extLst>
      <p:ext uri="{BB962C8B-B14F-4D97-AF65-F5344CB8AC3E}">
        <p14:creationId xmlns:p14="http://schemas.microsoft.com/office/powerpoint/2010/main" val="3705976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153400" cy="71596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14/2/2019</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t>CERN accelerator complex operation - J. Wenninger</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DB905B7-9B2C-4756-BDDA-D714BBAF61EB}" type="slidenum">
              <a:rPr lang="en-US"/>
              <a:pPr>
                <a:defRPr/>
              </a:pPr>
              <a:t>‹#›</a:t>
            </a:fld>
            <a:endParaRPr lang="en-US" dirty="0"/>
          </a:p>
        </p:txBody>
      </p:sp>
    </p:spTree>
    <p:extLst>
      <p:ext uri="{BB962C8B-B14F-4D97-AF65-F5344CB8AC3E}">
        <p14:creationId xmlns:p14="http://schemas.microsoft.com/office/powerpoint/2010/main" val="4038052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6" descr="pmlogo.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31188" y="0"/>
            <a:ext cx="912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hclogo.prev.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366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6800" y="274638"/>
            <a:ext cx="7086600" cy="715962"/>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r>
              <a:rPr lang="en-US" smtClean="0"/>
              <a:t>14/2/2019</a:t>
            </a:r>
            <a:endParaRPr lang="en-US"/>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r>
              <a:rPr lang="en-GB" smtClean="0"/>
              <a:t>CERN accelerator complex operation - J. Wenninger</a:t>
            </a: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A9F45FA-6589-4D60-A40B-0057DFDF695B}" type="slidenum">
              <a:rPr lang="en-US"/>
              <a:pPr>
                <a:defRPr/>
              </a:pPr>
              <a:t>‹#›</a:t>
            </a:fld>
            <a:endParaRPr lang="en-US"/>
          </a:p>
        </p:txBody>
      </p:sp>
    </p:spTree>
    <p:extLst>
      <p:ext uri="{BB962C8B-B14F-4D97-AF65-F5344CB8AC3E}">
        <p14:creationId xmlns:p14="http://schemas.microsoft.com/office/powerpoint/2010/main" val="1876521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2 Content and Text">
    <p:spTree>
      <p:nvGrpSpPr>
        <p:cNvPr id="1" name=""/>
        <p:cNvGrpSpPr/>
        <p:nvPr/>
      </p:nvGrpSpPr>
      <p:grpSpPr>
        <a:xfrm>
          <a:off x="0" y="0"/>
          <a:ext cx="0" cy="0"/>
          <a:chOff x="0" y="0"/>
          <a:chExt cx="0" cy="0"/>
        </a:xfrm>
      </p:grpSpPr>
      <p:sp>
        <p:nvSpPr>
          <p:cNvPr id="5" name="Text Placeholder 4"/>
          <p:cNvSpPr>
            <a:spLocks noGrp="1"/>
          </p:cNvSpPr>
          <p:nvPr>
            <p:ph type="body" sz="half" idx="3"/>
          </p:nvPr>
        </p:nvSpPr>
        <p:spPr>
          <a:xfrm>
            <a:off x="4648200" y="990600"/>
            <a:ext cx="42672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Title 8"/>
          <p:cNvSpPr>
            <a:spLocks noGrp="1"/>
          </p:cNvSpPr>
          <p:nvPr>
            <p:ph type="title"/>
          </p:nvPr>
        </p:nvSpPr>
        <p:spPr/>
        <p:txBody>
          <a:bodyPr/>
          <a:lstStyle/>
          <a:p>
            <a:r>
              <a:rPr lang="en-US" smtClean="0"/>
              <a:t>Click to edit Master title style</a:t>
            </a:r>
            <a:endParaRPr lang="en-GB"/>
          </a:p>
        </p:txBody>
      </p:sp>
      <p:sp>
        <p:nvSpPr>
          <p:cNvPr id="6" name="Text Placeholder 4"/>
          <p:cNvSpPr>
            <a:spLocks noGrp="1"/>
          </p:cNvSpPr>
          <p:nvPr>
            <p:ph type="body" sz="half" idx="10"/>
          </p:nvPr>
        </p:nvSpPr>
        <p:spPr>
          <a:xfrm>
            <a:off x="152400" y="990600"/>
            <a:ext cx="42672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36885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34925" y="6505575"/>
            <a:ext cx="446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400" smtClean="0">
                <a:solidFill>
                  <a:srgbClr val="000000"/>
                </a:solidFill>
                <a:latin typeface="Constantia" pitchFamily="18" charset="0"/>
              </a:rPr>
              <a:t>H. Damerau, A. Findlay, S. Hancock, CMAC 16/08/2012</a:t>
            </a:r>
          </a:p>
        </p:txBody>
      </p:sp>
      <p:pic>
        <p:nvPicPr>
          <p:cNvPr id="6" name="Picture 7" descr="logo-presentation-smal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26450" y="6167438"/>
            <a:ext cx="539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iu_ppt-0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274638"/>
            <a:ext cx="5524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ext Placeholder 5"/>
          <p:cNvSpPr>
            <a:spLocks noGrp="1"/>
          </p:cNvSpPr>
          <p:nvPr>
            <p:ph type="body" sz="quarter" idx="10"/>
          </p:nvPr>
        </p:nvSpPr>
        <p:spPr>
          <a:xfrm>
            <a:off x="203200" y="1255059"/>
            <a:ext cx="8763034" cy="47456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5"/>
          <p:cNvSpPr>
            <a:spLocks noGrp="1"/>
          </p:cNvSpPr>
          <p:nvPr>
            <p:ph type="sldNum" sz="quarter" idx="11"/>
          </p:nvPr>
        </p:nvSpPr>
        <p:spPr>
          <a:xfrm>
            <a:off x="7010400" y="0"/>
            <a:ext cx="2133600" cy="260350"/>
          </a:xfrm>
        </p:spPr>
        <p:txBody>
          <a:bodyPr/>
          <a:lstStyle>
            <a:lvl1pPr>
              <a:defRPr>
                <a:solidFill>
                  <a:srgbClr val="000000"/>
                </a:solidFill>
                <a:latin typeface="Constantia" pitchFamily="18" charset="0"/>
              </a:defRPr>
            </a:lvl1pPr>
          </a:lstStyle>
          <a:p>
            <a:pPr>
              <a:defRPr/>
            </a:pPr>
            <a:fld id="{F2D40C9E-C78F-4D44-8FCD-B51653AFB2C7}" type="slidenum">
              <a:rPr lang="en-US"/>
              <a:pPr>
                <a:defRPr/>
              </a:pPr>
              <a:t>‹#›</a:t>
            </a:fld>
            <a:endParaRPr lang="en-US" dirty="0"/>
          </a:p>
        </p:txBody>
      </p:sp>
    </p:spTree>
    <p:extLst>
      <p:ext uri="{BB962C8B-B14F-4D97-AF65-F5344CB8AC3E}">
        <p14:creationId xmlns:p14="http://schemas.microsoft.com/office/powerpoint/2010/main" val="2457210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34925" y="6505575"/>
            <a:ext cx="446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400" smtClean="0">
                <a:solidFill>
                  <a:srgbClr val="000000"/>
                </a:solidFill>
                <a:latin typeface="Constantia" pitchFamily="18" charset="0"/>
              </a:rPr>
              <a:t>H. Damerau, A. Findlay, S. Hancock, CMAC 16/08/2012</a:t>
            </a:r>
          </a:p>
        </p:txBody>
      </p:sp>
      <p:pic>
        <p:nvPicPr>
          <p:cNvPr id="6" name="Picture 7" descr="logo-presentation-smal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26450" y="6167438"/>
            <a:ext cx="539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iu_ppt-0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274638"/>
            <a:ext cx="5524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ext Placeholder 5"/>
          <p:cNvSpPr>
            <a:spLocks noGrp="1"/>
          </p:cNvSpPr>
          <p:nvPr>
            <p:ph type="body" sz="quarter" idx="10"/>
          </p:nvPr>
        </p:nvSpPr>
        <p:spPr>
          <a:xfrm>
            <a:off x="203200" y="1255059"/>
            <a:ext cx="8763034" cy="47456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5"/>
          <p:cNvSpPr>
            <a:spLocks noGrp="1"/>
          </p:cNvSpPr>
          <p:nvPr>
            <p:ph type="sldNum" sz="quarter" idx="11"/>
          </p:nvPr>
        </p:nvSpPr>
        <p:spPr>
          <a:xfrm>
            <a:off x="7010400" y="0"/>
            <a:ext cx="2133600" cy="260350"/>
          </a:xfrm>
        </p:spPr>
        <p:txBody>
          <a:bodyPr/>
          <a:lstStyle>
            <a:lvl1pPr>
              <a:defRPr>
                <a:solidFill>
                  <a:srgbClr val="000000"/>
                </a:solidFill>
                <a:latin typeface="Constantia" pitchFamily="18" charset="0"/>
              </a:defRPr>
            </a:lvl1pPr>
          </a:lstStyle>
          <a:p>
            <a:pPr>
              <a:defRPr/>
            </a:pPr>
            <a:fld id="{295BF6C7-BCA6-44BF-8878-A6D9B7876ED3}" type="slidenum">
              <a:rPr lang="en-US"/>
              <a:pPr>
                <a:defRPr/>
              </a:pPr>
              <a:t>‹#›</a:t>
            </a:fld>
            <a:endParaRPr lang="en-US" dirty="0"/>
          </a:p>
        </p:txBody>
      </p:sp>
    </p:spTree>
    <p:extLst>
      <p:ext uri="{BB962C8B-B14F-4D97-AF65-F5344CB8AC3E}">
        <p14:creationId xmlns:p14="http://schemas.microsoft.com/office/powerpoint/2010/main" val="544346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877888"/>
            <a:ext cx="9144000" cy="1482725"/>
          </a:xfrm>
          <a:prstGeom prst="rect">
            <a:avLst/>
          </a:prstGeom>
          <a:solidFill>
            <a:schemeClr val="bg1"/>
          </a:solidFill>
          <a:ln w="9525" algn="ctr">
            <a:solidFill>
              <a:schemeClr val="bg1"/>
            </a:solidFill>
            <a:round/>
            <a:headEnd/>
            <a:tailEnd/>
          </a:ln>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endParaRPr lang="en-US" altLang="en-US" sz="2400" smtClean="0">
              <a:solidFill>
                <a:srgbClr val="000000"/>
              </a:solidFill>
              <a:latin typeface="Arial" charset="0"/>
              <a:ea typeface="ＭＳ Ｐゴシック" pitchFamily="34" charset="-128"/>
            </a:endParaRPr>
          </a:p>
        </p:txBody>
      </p:sp>
      <p:sp>
        <p:nvSpPr>
          <p:cNvPr id="4" name="Title 13"/>
          <p:cNvSpPr>
            <a:spLocks noGrp="1"/>
          </p:cNvSpPr>
          <p:nvPr>
            <p:ph type="title"/>
          </p:nvPr>
        </p:nvSpPr>
        <p:spPr>
          <a:xfrm>
            <a:off x="1010093" y="93476"/>
            <a:ext cx="7123814" cy="680483"/>
          </a:xfrm>
          <a:prstGeom prst="rect">
            <a:avLst/>
          </a:prstGeom>
          <a:gradFill flip="none" rotWithShape="1">
            <a:gsLst>
              <a:gs pos="100000">
                <a:schemeClr val="bg1">
                  <a:alpha val="0"/>
                </a:schemeClr>
              </a:gs>
              <a:gs pos="0">
                <a:schemeClr val="bg1"/>
              </a:gs>
              <a:gs pos="72000">
                <a:schemeClr val="bg1"/>
              </a:gs>
            </a:gsLst>
            <a:path path="rect">
              <a:fillToRect l="50000" t="50000" r="50000" b="50000"/>
            </a:path>
            <a:tileRect/>
          </a:gradFill>
          <a:ln>
            <a:noFill/>
          </a:ln>
        </p:spPr>
        <p:style>
          <a:lnRef idx="2">
            <a:schemeClr val="accent1"/>
          </a:lnRef>
          <a:fillRef idx="1">
            <a:schemeClr val="lt1"/>
          </a:fillRef>
          <a:effectRef idx="0">
            <a:schemeClr val="accent1"/>
          </a:effectRef>
          <a:fontRef idx="none"/>
        </p:style>
        <p:txBody>
          <a:bodyPr/>
          <a:lstStyle>
            <a:lvl1pPr>
              <a:defRPr sz="3200" b="1">
                <a:solidFill>
                  <a:schemeClr val="tx2"/>
                </a:solidFill>
                <a:latin typeface="Cambria" pitchFamily="18" charset="0"/>
              </a:defRPr>
            </a:lvl1pPr>
          </a:lstStyle>
          <a:p>
            <a:r>
              <a:rPr lang="en-US" smtClean="0"/>
              <a:t>Click to edit Master title style</a:t>
            </a:r>
            <a:endParaRPr lang="en-US" dirty="0"/>
          </a:p>
        </p:txBody>
      </p:sp>
      <p:sp>
        <p:nvSpPr>
          <p:cNvPr id="5" name="Text Placeholder 9"/>
          <p:cNvSpPr>
            <a:spLocks noGrp="1"/>
          </p:cNvSpPr>
          <p:nvPr>
            <p:ph type="body" sz="quarter" idx="13"/>
          </p:nvPr>
        </p:nvSpPr>
        <p:spPr>
          <a:xfrm>
            <a:off x="137160" y="1051560"/>
            <a:ext cx="8869680" cy="5212080"/>
          </a:xfrm>
          <a:prstGeom prst="rect">
            <a:avLst/>
          </a:prstGeom>
        </p:spPr>
        <p:txBody>
          <a:bodyPr/>
          <a:lstStyle>
            <a:lvl1pPr>
              <a:tabLst>
                <a:tab pos="693738" algn="l"/>
              </a:tabLst>
              <a:defRPr sz="2800"/>
            </a:lvl1pPr>
            <a:lvl2pPr>
              <a:defRPr sz="20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4957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34925" y="6505575"/>
            <a:ext cx="446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400" smtClean="0">
                <a:solidFill>
                  <a:srgbClr val="000000"/>
                </a:solidFill>
                <a:latin typeface="Constantia" pitchFamily="18" charset="0"/>
              </a:rPr>
              <a:t>H. Damerau, A. Findlay, S. Hancock, CMAC 16/08/2012</a:t>
            </a:r>
          </a:p>
        </p:txBody>
      </p:sp>
      <p:pic>
        <p:nvPicPr>
          <p:cNvPr id="6" name="Picture 7" descr="logo-presentation-smal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26450" y="6167438"/>
            <a:ext cx="539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iu_ppt-0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274638"/>
            <a:ext cx="5524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ext Placeholder 5"/>
          <p:cNvSpPr>
            <a:spLocks noGrp="1"/>
          </p:cNvSpPr>
          <p:nvPr>
            <p:ph type="body" sz="quarter" idx="10"/>
          </p:nvPr>
        </p:nvSpPr>
        <p:spPr>
          <a:xfrm>
            <a:off x="203200" y="1255059"/>
            <a:ext cx="8763034" cy="47456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5"/>
          <p:cNvSpPr>
            <a:spLocks noGrp="1"/>
          </p:cNvSpPr>
          <p:nvPr>
            <p:ph type="sldNum" sz="quarter" idx="11"/>
          </p:nvPr>
        </p:nvSpPr>
        <p:spPr>
          <a:xfrm>
            <a:off x="7010400" y="0"/>
            <a:ext cx="2133600" cy="260350"/>
          </a:xfrm>
        </p:spPr>
        <p:txBody>
          <a:bodyPr/>
          <a:lstStyle>
            <a:lvl1pPr>
              <a:defRPr>
                <a:solidFill>
                  <a:srgbClr val="000000"/>
                </a:solidFill>
                <a:latin typeface="Constantia" pitchFamily="18" charset="0"/>
              </a:defRPr>
            </a:lvl1pPr>
          </a:lstStyle>
          <a:p>
            <a:pPr>
              <a:defRPr/>
            </a:pPr>
            <a:fld id="{81F5ECB9-2517-4EDA-AB6F-64FDCF488937}" type="slidenum">
              <a:rPr lang="en-US"/>
              <a:pPr>
                <a:defRPr/>
              </a:pPr>
              <a:t>‹#›</a:t>
            </a:fld>
            <a:endParaRPr lang="en-US" dirty="0"/>
          </a:p>
        </p:txBody>
      </p:sp>
    </p:spTree>
    <p:extLst>
      <p:ext uri="{BB962C8B-B14F-4D97-AF65-F5344CB8AC3E}">
        <p14:creationId xmlns:p14="http://schemas.microsoft.com/office/powerpoint/2010/main" val="191346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14/2/2019</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CERN accelerator complex operation - J. Wenninger</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AAD6C4E-F9B5-4883-8602-93A2763B3900}" type="slidenum">
              <a:rPr lang="en-US"/>
              <a:pPr>
                <a:defRPr/>
              </a:pPr>
              <a:t>‹#›</a:t>
            </a:fld>
            <a:endParaRPr lang="en-US" dirty="0"/>
          </a:p>
        </p:txBody>
      </p:sp>
    </p:spTree>
    <p:extLst>
      <p:ext uri="{BB962C8B-B14F-4D97-AF65-F5344CB8AC3E}">
        <p14:creationId xmlns:p14="http://schemas.microsoft.com/office/powerpoint/2010/main" val="899731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pic>
        <p:nvPicPr>
          <p:cNvPr id="3" name="Picture 7" descr="banner-bl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type="subTitle" idx="1"/>
          </p:nvPr>
        </p:nvSpPr>
        <p:spPr>
          <a:xfrm>
            <a:off x="1371600" y="3886200"/>
            <a:ext cx="6400800" cy="1752600"/>
          </a:xfrm>
        </p:spPr>
        <p:txBody>
          <a:bodyPr/>
          <a:lstStyle>
            <a:lvl1pPr marL="0" indent="0" algn="ctr">
              <a:defRPr/>
            </a:lvl1pPr>
          </a:lstStyle>
          <a:p>
            <a:r>
              <a:rPr lang="en-US"/>
              <a:t>Click to edit Master subtitle style</a:t>
            </a:r>
          </a:p>
        </p:txBody>
      </p:sp>
      <p:sp>
        <p:nvSpPr>
          <p:cNvPr id="4" name="Rectangle 3"/>
          <p:cNvSpPr>
            <a:spLocks noGrp="1" noChangeArrowheads="1"/>
          </p:cNvSpPr>
          <p:nvPr>
            <p:ph type="dt" sz="half" idx="10"/>
          </p:nvPr>
        </p:nvSpPr>
        <p:spPr/>
        <p:txBody>
          <a:bodyPr/>
          <a:lstStyle>
            <a:lvl1pPr>
              <a:defRPr/>
            </a:lvl1pPr>
          </a:lstStyle>
          <a:p>
            <a:pPr>
              <a:defRPr/>
            </a:pPr>
            <a:r>
              <a:rPr lang="en-US" smtClean="0"/>
              <a:t>14/2/2019</a:t>
            </a:r>
            <a:endParaRPr lang="en-US"/>
          </a:p>
        </p:txBody>
      </p:sp>
      <p:sp>
        <p:nvSpPr>
          <p:cNvPr id="5" name="Rectangle 4"/>
          <p:cNvSpPr>
            <a:spLocks noGrp="1" noChangeArrowheads="1"/>
          </p:cNvSpPr>
          <p:nvPr>
            <p:ph type="ftr" sz="quarter" idx="11"/>
          </p:nvPr>
        </p:nvSpPr>
        <p:spPr/>
        <p:txBody>
          <a:bodyPr/>
          <a:lstStyle>
            <a:lvl1pPr>
              <a:defRPr/>
            </a:lvl1pPr>
          </a:lstStyle>
          <a:p>
            <a:pPr>
              <a:defRPr/>
            </a:pPr>
            <a:r>
              <a:rPr lang="en-GB" smtClean="0"/>
              <a:t>CERN accelerator complex operation - J. Wenninger</a:t>
            </a:r>
            <a:endParaRPr lang="en-US"/>
          </a:p>
        </p:txBody>
      </p:sp>
      <p:sp>
        <p:nvSpPr>
          <p:cNvPr id="6" name="Rectangle 5"/>
          <p:cNvSpPr>
            <a:spLocks noGrp="1" noChangeArrowheads="1"/>
          </p:cNvSpPr>
          <p:nvPr>
            <p:ph type="sldNum" sz="quarter" idx="12"/>
          </p:nvPr>
        </p:nvSpPr>
        <p:spPr/>
        <p:txBody>
          <a:bodyPr/>
          <a:lstStyle>
            <a:lvl1pPr>
              <a:defRPr/>
            </a:lvl1pPr>
          </a:lstStyle>
          <a:p>
            <a:pPr>
              <a:defRPr/>
            </a:pPr>
            <a:fld id="{9B84212F-E111-4578-AAD2-24192E65692D}" type="slidenum">
              <a:rPr lang="en-US"/>
              <a:pPr>
                <a:defRPr/>
              </a:pPr>
              <a:t>‹#›</a:t>
            </a:fld>
            <a:endParaRPr lang="en-US"/>
          </a:p>
        </p:txBody>
      </p:sp>
    </p:spTree>
    <p:extLst>
      <p:ext uri="{BB962C8B-B14F-4D97-AF65-F5344CB8AC3E}">
        <p14:creationId xmlns:p14="http://schemas.microsoft.com/office/powerpoint/2010/main" val="1328277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97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83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788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993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841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877888"/>
            <a:ext cx="9144000" cy="1482725"/>
          </a:xfrm>
          <a:prstGeom prst="rect">
            <a:avLst/>
          </a:prstGeom>
          <a:solidFill>
            <a:schemeClr val="bg1"/>
          </a:solidFill>
          <a:ln w="9525" algn="ctr">
            <a:solidFill>
              <a:schemeClr val="bg1"/>
            </a:solidFill>
            <a:round/>
            <a:headEnd/>
            <a:tailEnd/>
          </a:ln>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endParaRPr lang="en-US" altLang="en-US" sz="2400" smtClean="0">
              <a:solidFill>
                <a:srgbClr val="000000"/>
              </a:solidFill>
              <a:latin typeface="Arial" charset="0"/>
              <a:ea typeface="ＭＳ Ｐゴシック" pitchFamily="34" charset="-128"/>
            </a:endParaRPr>
          </a:p>
        </p:txBody>
      </p:sp>
      <p:sp>
        <p:nvSpPr>
          <p:cNvPr id="4" name="Text Placeholder 9"/>
          <p:cNvSpPr>
            <a:spLocks noGrp="1"/>
          </p:cNvSpPr>
          <p:nvPr>
            <p:ph type="body" sz="quarter" idx="13"/>
          </p:nvPr>
        </p:nvSpPr>
        <p:spPr>
          <a:xfrm>
            <a:off x="137160" y="1051560"/>
            <a:ext cx="8869680" cy="5212080"/>
          </a:xfrm>
          <a:prstGeom prst="rect">
            <a:avLst/>
          </a:prstGeom>
        </p:spPr>
        <p:txBody>
          <a:bodyPr/>
          <a:lstStyle>
            <a:lvl1pPr>
              <a:buFont typeface="Arial" pitchFamily="34" charset="0"/>
              <a:buChar char="•"/>
              <a:defRPr sz="2400"/>
            </a:lvl1pPr>
            <a:lvl2pPr marL="914400" indent="-457200">
              <a:buFont typeface="Arial" pitchFamily="34" charset="0"/>
              <a:buChar char="•"/>
              <a:defRPr sz="2000"/>
            </a:lvl2pPr>
            <a:lvl3pPr>
              <a:defRPr sz="1800"/>
            </a:lvl3pPr>
            <a:lvl4pPr>
              <a:defRPr sz="16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3"/>
          <p:cNvSpPr>
            <a:spLocks noGrp="1"/>
          </p:cNvSpPr>
          <p:nvPr>
            <p:ph type="title"/>
          </p:nvPr>
        </p:nvSpPr>
        <p:spPr>
          <a:xfrm>
            <a:off x="1010093" y="74426"/>
            <a:ext cx="7123814" cy="680483"/>
          </a:xfrm>
          <a:prstGeom prst="rect">
            <a:avLst/>
          </a:prstGeom>
          <a:gradFill flip="none" rotWithShape="1">
            <a:gsLst>
              <a:gs pos="100000">
                <a:schemeClr val="bg1">
                  <a:alpha val="0"/>
                </a:schemeClr>
              </a:gs>
              <a:gs pos="0">
                <a:schemeClr val="bg1"/>
              </a:gs>
              <a:gs pos="72000">
                <a:schemeClr val="bg1"/>
              </a:gs>
            </a:gsLst>
            <a:path path="rect">
              <a:fillToRect l="50000" t="50000" r="50000" b="50000"/>
            </a:path>
            <a:tileRect/>
          </a:gradFill>
          <a:ln>
            <a:noFill/>
          </a:ln>
        </p:spPr>
        <p:style>
          <a:lnRef idx="2">
            <a:schemeClr val="accent1"/>
          </a:lnRef>
          <a:fillRef idx="1">
            <a:schemeClr val="lt1"/>
          </a:fillRef>
          <a:effectRef idx="0">
            <a:schemeClr val="accent1"/>
          </a:effectRef>
          <a:fontRef idx="none"/>
        </p:style>
        <p:txBody>
          <a:bodyPr/>
          <a:lstStyle>
            <a:lvl1pPr>
              <a:defRPr sz="3600" b="1">
                <a:solidFill>
                  <a:schemeClr val="tx2"/>
                </a:solidFill>
                <a:latin typeface="Cambria" pitchFamily="18"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249729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96923" y="8"/>
            <a:ext cx="7510154" cy="720000"/>
          </a:xfrm>
          <a:prstGeom prst="rect">
            <a:avLst/>
          </a:prstGeom>
        </p:spPr>
        <p:txBody>
          <a:bodyPr/>
          <a:lstStyle>
            <a:lvl1pPr algn="ctr">
              <a:defRPr sz="2800" b="1"/>
            </a:lvl1pPr>
          </a:lstStyle>
          <a:p>
            <a:r>
              <a:rPr lang="en-US" dirty="0" smtClean="0"/>
              <a:t>Click to edit Master title style</a:t>
            </a:r>
            <a:endParaRPr lang="en-GB" dirty="0"/>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14/2/2019</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t>CERN accelerator complex operation - J. Wenninger</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FBA3427-7A4C-4DF3-BCE4-B9311760CA8B}" type="slidenum">
              <a:rPr lang="en-US"/>
              <a:pPr>
                <a:defRPr/>
              </a:pPr>
              <a:t>‹#›</a:t>
            </a:fld>
            <a:endParaRPr lang="en-US" dirty="0"/>
          </a:p>
        </p:txBody>
      </p:sp>
    </p:spTree>
    <p:extLst>
      <p:ext uri="{BB962C8B-B14F-4D97-AF65-F5344CB8AC3E}">
        <p14:creationId xmlns:p14="http://schemas.microsoft.com/office/powerpoint/2010/main" val="3087374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Rectangle 36"/>
          <p:cNvSpPr>
            <a:spLocks noChangeArrowheads="1"/>
          </p:cNvSpPr>
          <p:nvPr userDrawn="1"/>
        </p:nvSpPr>
        <p:spPr bwMode="auto">
          <a:xfrm>
            <a:off x="0" y="0"/>
            <a:ext cx="9144000" cy="762000"/>
          </a:xfrm>
          <a:prstGeom prst="rect">
            <a:avLst/>
          </a:prstGeom>
          <a:gradFill rotWithShape="1">
            <a:gsLst>
              <a:gs pos="0">
                <a:srgbClr val="003368"/>
              </a:gs>
              <a:gs pos="100000">
                <a:srgbClr val="8BA2BA"/>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endParaRPr lang="fr-FR" altLang="fr-FR" sz="2400" smtClean="0">
              <a:solidFill>
                <a:srgbClr val="FFFFFF"/>
              </a:solidFill>
              <a:latin typeface="Calibri" pitchFamily="34" charset="0"/>
            </a:endParaRPr>
          </a:p>
        </p:txBody>
      </p:sp>
      <p:pic>
        <p:nvPicPr>
          <p:cNvPr id="5" name="Picture 8" descr="lhclogo.prev.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5800" y="0"/>
            <a:ext cx="8382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jwenning\AppData\Local\Temp\105947.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63" y="0"/>
            <a:ext cx="1016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0100" y="0"/>
            <a:ext cx="7429500" cy="800100"/>
          </a:xfrm>
        </p:spPr>
        <p:txBody>
          <a:bodyPr/>
          <a:lstStyle>
            <a:lvl1pPr>
              <a:defRPr>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10" name="Content Placeholder 2"/>
          <p:cNvSpPr>
            <a:spLocks noGrp="1"/>
          </p:cNvSpPr>
          <p:nvPr>
            <p:ph idx="1"/>
          </p:nvPr>
        </p:nvSpPr>
        <p:spPr>
          <a:xfrm>
            <a:off x="577879" y="817563"/>
            <a:ext cx="7873025" cy="5853113"/>
          </a:xfrm>
        </p:spPr>
        <p:txBody>
          <a:bodyPr/>
          <a:lstStyle>
            <a:lvl1pPr>
              <a:defRPr sz="2000"/>
            </a:lvl1pPr>
            <a:lvl2pPr marL="742950" indent="-285750">
              <a:buFont typeface="Courier New" panose="02070309020205020404" pitchFamily="49" charset="0"/>
              <a:buChar char="o"/>
              <a:defRPr sz="1800" i="1">
                <a:solidFill>
                  <a:srgbClr val="0000FF"/>
                </a:solidFill>
              </a:defRPr>
            </a:lvl2pPr>
            <a:lvl3pPr marL="1143000" indent="-228600">
              <a:buFont typeface="Arial" panose="020B0604020202020204" pitchFamily="34" charset="0"/>
              <a:buChar char="−"/>
              <a:defRPr sz="1800"/>
            </a:lvl3pPr>
            <a:lvl4pPr marL="1600200" indent="-228600">
              <a:buFont typeface="Arial" panose="020B0604020202020204" pitchFamily="34" charset="0"/>
              <a:buChar char="•"/>
              <a:defRPr sz="20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Fourth level</a:t>
            </a:r>
          </a:p>
          <a:p>
            <a:pPr lvl="3"/>
            <a:r>
              <a:rPr lang="en-US" dirty="0" err="1" smtClean="0"/>
              <a:t>etc</a:t>
            </a:r>
            <a:endParaRPr lang="en-US" dirty="0" smtClean="0"/>
          </a:p>
          <a:p>
            <a:pPr lvl="4"/>
            <a:r>
              <a:rPr lang="en-US" dirty="0" smtClean="0"/>
              <a:t>Fifth level</a:t>
            </a:r>
            <a:endParaRPr lang="en-US" dirty="0"/>
          </a:p>
        </p:txBody>
      </p:sp>
      <p:sp>
        <p:nvSpPr>
          <p:cNvPr id="7" name="Rectangle 6"/>
          <p:cNvSpPr>
            <a:spLocks noGrp="1" noChangeArrowheads="1"/>
          </p:cNvSpPr>
          <p:nvPr>
            <p:ph type="dt" sz="half" idx="10"/>
          </p:nvPr>
        </p:nvSpPr>
        <p:spPr>
          <a:xfrm rot="16200000">
            <a:off x="-552450" y="5962650"/>
            <a:ext cx="1447800" cy="342900"/>
          </a:xfrm>
        </p:spPr>
        <p:txBody>
          <a:bodyPr/>
          <a:lstStyle>
            <a:lvl1pPr>
              <a:defRPr sz="1200" b="1">
                <a:solidFill>
                  <a:schemeClr val="bg2">
                    <a:lumMod val="75000"/>
                  </a:schemeClr>
                </a:solidFill>
                <a:latin typeface="Arial" pitchFamily="34" charset="0"/>
                <a:cs typeface="Arial" pitchFamily="34" charset="0"/>
              </a:defRPr>
            </a:lvl1pPr>
          </a:lstStyle>
          <a:p>
            <a:pPr>
              <a:defRPr/>
            </a:pPr>
            <a:r>
              <a:rPr lang="en-US" smtClean="0">
                <a:solidFill>
                  <a:srgbClr val="808080">
                    <a:lumMod val="75000"/>
                  </a:srgbClr>
                </a:solidFill>
              </a:rPr>
              <a:t>14/2/2019</a:t>
            </a:r>
            <a:endParaRPr lang="en-US">
              <a:solidFill>
                <a:srgbClr val="808080">
                  <a:lumMod val="75000"/>
                </a:srgbClr>
              </a:solidFill>
            </a:endParaRPr>
          </a:p>
        </p:txBody>
      </p:sp>
      <p:sp>
        <p:nvSpPr>
          <p:cNvPr id="8" name="Rectangle 7"/>
          <p:cNvSpPr>
            <a:spLocks noGrp="1" noChangeArrowheads="1"/>
          </p:cNvSpPr>
          <p:nvPr>
            <p:ph type="ftr" sz="quarter" idx="11"/>
          </p:nvPr>
        </p:nvSpPr>
        <p:spPr>
          <a:xfrm rot="16200000">
            <a:off x="-2133600" y="2933700"/>
            <a:ext cx="4610100" cy="342900"/>
          </a:xfrm>
        </p:spPr>
        <p:txBody>
          <a:bodyPr/>
          <a:lstStyle>
            <a:lvl1pPr>
              <a:defRPr sz="1200" b="1">
                <a:solidFill>
                  <a:schemeClr val="bg2">
                    <a:lumMod val="75000"/>
                  </a:schemeClr>
                </a:solidFill>
                <a:latin typeface="Arial" pitchFamily="34" charset="0"/>
                <a:cs typeface="Arial" pitchFamily="34" charset="0"/>
              </a:defRPr>
            </a:lvl1pPr>
          </a:lstStyle>
          <a:p>
            <a:pPr>
              <a:defRPr/>
            </a:pPr>
            <a:r>
              <a:rPr lang="en-GB" smtClean="0">
                <a:solidFill>
                  <a:srgbClr val="808080">
                    <a:lumMod val="75000"/>
                  </a:srgbClr>
                </a:solidFill>
              </a:rPr>
              <a:t>CERN accelerator complex operation - J. Wenninger</a:t>
            </a:r>
            <a:endParaRPr lang="en-US">
              <a:solidFill>
                <a:srgbClr val="808080">
                  <a:lumMod val="75000"/>
                </a:srgbClr>
              </a:solidFill>
            </a:endParaRPr>
          </a:p>
        </p:txBody>
      </p:sp>
      <p:sp>
        <p:nvSpPr>
          <p:cNvPr id="9" name="Rectangle 8"/>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FDCE3CE0-6DAB-4BE9-B6B5-69D60FD7F4F6}" type="slidenum">
              <a:rPr lang="en-US"/>
              <a:pPr>
                <a:defRPr/>
              </a:pPr>
              <a:t>‹#›</a:t>
            </a:fld>
            <a:endParaRPr lang="en-US"/>
          </a:p>
        </p:txBody>
      </p:sp>
    </p:spTree>
    <p:extLst>
      <p:ext uri="{BB962C8B-B14F-4D97-AF65-F5344CB8AC3E}">
        <p14:creationId xmlns:p14="http://schemas.microsoft.com/office/powerpoint/2010/main" val="46120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14/2/2019</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CERN accelerator complex operation - J. Wenninger</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2B7BC9B-A9B8-4EE3-A38E-773AC01BD106}" type="slidenum">
              <a:rPr lang="en-US"/>
              <a:pPr>
                <a:defRPr/>
              </a:pPr>
              <a:t>‹#›</a:t>
            </a:fld>
            <a:endParaRPr lang="en-US" dirty="0"/>
          </a:p>
        </p:txBody>
      </p:sp>
    </p:spTree>
    <p:extLst>
      <p:ext uri="{BB962C8B-B14F-4D97-AF65-F5344CB8AC3E}">
        <p14:creationId xmlns:p14="http://schemas.microsoft.com/office/powerpoint/2010/main" val="4217603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14/2/2019</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CERN accelerator complex operation - J. Wenninger</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014417C-AA50-45A8-8340-FBDA89F27A93}" type="slidenum">
              <a:rPr lang="en-US"/>
              <a:pPr>
                <a:defRPr/>
              </a:pPr>
              <a:t>‹#›</a:t>
            </a:fld>
            <a:endParaRPr lang="en-US" dirty="0"/>
          </a:p>
        </p:txBody>
      </p:sp>
    </p:spTree>
    <p:extLst>
      <p:ext uri="{BB962C8B-B14F-4D97-AF65-F5344CB8AC3E}">
        <p14:creationId xmlns:p14="http://schemas.microsoft.com/office/powerpoint/2010/main" val="1171318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14/2/2019</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t>CERN accelerator complex operation - J. Wenninger</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B742E1EA-315C-4FF0-9679-A80D3A5ED671}" type="slidenum">
              <a:rPr lang="en-US"/>
              <a:pPr>
                <a:defRPr/>
              </a:pPr>
              <a:t>‹#›</a:t>
            </a:fld>
            <a:endParaRPr lang="en-US" dirty="0"/>
          </a:p>
        </p:txBody>
      </p:sp>
    </p:spTree>
    <p:extLst>
      <p:ext uri="{BB962C8B-B14F-4D97-AF65-F5344CB8AC3E}">
        <p14:creationId xmlns:p14="http://schemas.microsoft.com/office/powerpoint/2010/main" val="233375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36"/>
          <p:cNvSpPr>
            <a:spLocks noChangeArrowheads="1"/>
          </p:cNvSpPr>
          <p:nvPr userDrawn="1"/>
        </p:nvSpPr>
        <p:spPr bwMode="auto">
          <a:xfrm>
            <a:off x="0" y="0"/>
            <a:ext cx="9144000" cy="762000"/>
          </a:xfrm>
          <a:prstGeom prst="rect">
            <a:avLst/>
          </a:prstGeom>
          <a:gradFill rotWithShape="1">
            <a:gsLst>
              <a:gs pos="0">
                <a:srgbClr val="003368"/>
              </a:gs>
              <a:gs pos="100000">
                <a:srgbClr val="8BA2BA"/>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endParaRPr lang="en-US" altLang="en-US" sz="2400" smtClean="0">
              <a:solidFill>
                <a:srgbClr val="FFFFFF"/>
              </a:solidFill>
              <a:latin typeface="Calibri" pitchFamily="34" charset="0"/>
            </a:endParaRPr>
          </a:p>
        </p:txBody>
      </p:sp>
      <p:sp>
        <p:nvSpPr>
          <p:cNvPr id="2" name="Title 1"/>
          <p:cNvSpPr>
            <a:spLocks noGrp="1"/>
          </p:cNvSpPr>
          <p:nvPr>
            <p:ph type="title"/>
          </p:nvPr>
        </p:nvSpPr>
        <p:spPr>
          <a:xfrm>
            <a:off x="800100" y="0"/>
            <a:ext cx="7429500" cy="800100"/>
          </a:xfrm>
        </p:spPr>
        <p:txBody>
          <a:bodyPr/>
          <a:lstStyle>
            <a:lvl1pPr>
              <a:defRPr>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dt" sz="half" idx="10"/>
          </p:nvPr>
        </p:nvSpPr>
        <p:spPr>
          <a:xfrm rot="16200000">
            <a:off x="-552450" y="5962650"/>
            <a:ext cx="1447800" cy="342900"/>
          </a:xfrm>
        </p:spPr>
        <p:txBody>
          <a:bodyPr/>
          <a:lstStyle>
            <a:lvl1pPr>
              <a:defRPr sz="1200" b="1">
                <a:solidFill>
                  <a:srgbClr val="808080">
                    <a:lumMod val="75000"/>
                  </a:srgbClr>
                </a:solidFill>
                <a:latin typeface="Arial" pitchFamily="34" charset="0"/>
                <a:cs typeface="Arial" pitchFamily="34" charset="0"/>
              </a:defRPr>
            </a:lvl1pPr>
          </a:lstStyle>
          <a:p>
            <a:pPr>
              <a:defRPr/>
            </a:pPr>
            <a:r>
              <a:rPr lang="en-US" smtClean="0"/>
              <a:t>14/2/2019</a:t>
            </a:r>
            <a:endParaRPr lang="en-US"/>
          </a:p>
        </p:txBody>
      </p:sp>
      <p:sp>
        <p:nvSpPr>
          <p:cNvPr id="7" name="Rectangle 6"/>
          <p:cNvSpPr>
            <a:spLocks noGrp="1" noChangeArrowheads="1"/>
          </p:cNvSpPr>
          <p:nvPr>
            <p:ph type="ftr" sz="quarter" idx="11"/>
          </p:nvPr>
        </p:nvSpPr>
        <p:spPr>
          <a:xfrm rot="16200000">
            <a:off x="-2133600" y="2933700"/>
            <a:ext cx="4610100" cy="342900"/>
          </a:xfrm>
        </p:spPr>
        <p:txBody>
          <a:bodyPr/>
          <a:lstStyle>
            <a:lvl1pPr>
              <a:defRPr sz="1200" b="1">
                <a:solidFill>
                  <a:srgbClr val="808080">
                    <a:lumMod val="75000"/>
                  </a:srgbClr>
                </a:solidFill>
                <a:latin typeface="Arial" pitchFamily="34" charset="0"/>
                <a:cs typeface="Arial" pitchFamily="34" charset="0"/>
              </a:defRPr>
            </a:lvl1pPr>
          </a:lstStyle>
          <a:p>
            <a:pPr>
              <a:defRPr/>
            </a:pPr>
            <a:r>
              <a:rPr lang="en-GB" smtClean="0"/>
              <a:t>CERN accelerator complex operation - J. Wenninger</a:t>
            </a:r>
            <a:endParaRPr lang="en-US"/>
          </a:p>
        </p:txBody>
      </p:sp>
      <p:sp>
        <p:nvSpPr>
          <p:cNvPr id="8" name="Rectangle 7"/>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C1CD914B-DDCD-4597-A36F-041DA0FD0A8B}" type="slidenum">
              <a:rPr lang="en-US"/>
              <a:pPr>
                <a:defRPr/>
              </a:pPr>
              <a:t>‹#›</a:t>
            </a:fld>
            <a:endParaRPr lang="en-US"/>
          </a:p>
        </p:txBody>
      </p:sp>
      <p:pic>
        <p:nvPicPr>
          <p:cNvPr id="9" name="Picture 8" descr="lhclogo.prev.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8382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609600" y="1066800"/>
            <a:ext cx="7924800" cy="327656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lhclogo.prev.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5800" y="-17463"/>
            <a:ext cx="8382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78740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14/2/2019</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t>CERN accelerator complex operation - J. Wenninger</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0CCB067-E0E9-44EB-B4A3-9407321EC3B9}" type="slidenum">
              <a:rPr lang="en-US"/>
              <a:pPr>
                <a:defRPr/>
              </a:pPr>
              <a:t>‹#›</a:t>
            </a:fld>
            <a:endParaRPr lang="en-US" dirty="0"/>
          </a:p>
        </p:txBody>
      </p:sp>
    </p:spTree>
    <p:extLst>
      <p:ext uri="{BB962C8B-B14F-4D97-AF65-F5344CB8AC3E}">
        <p14:creationId xmlns:p14="http://schemas.microsoft.com/office/powerpoint/2010/main" val="1081965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14/2/2019</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CERN accelerator complex operation - J. Wenninger</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A914D41-EA24-46C1-B05A-F9B1CE83160F}" type="slidenum">
              <a:rPr lang="en-US"/>
              <a:pPr>
                <a:defRPr/>
              </a:pPr>
              <a:t>‹#›</a:t>
            </a:fld>
            <a:endParaRPr lang="en-US" dirty="0"/>
          </a:p>
        </p:txBody>
      </p:sp>
    </p:spTree>
    <p:extLst>
      <p:ext uri="{BB962C8B-B14F-4D97-AF65-F5344CB8AC3E}">
        <p14:creationId xmlns:p14="http://schemas.microsoft.com/office/powerpoint/2010/main" val="560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14/2/2019</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CERN accelerator complex operation - J. Wenninger</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B50E2A0-C13B-4D10-8272-B67DDEF5AFAE}" type="slidenum">
              <a:rPr lang="en-US"/>
              <a:pPr>
                <a:defRPr/>
              </a:pPr>
              <a:t>‹#›</a:t>
            </a:fld>
            <a:endParaRPr lang="en-US" dirty="0"/>
          </a:p>
        </p:txBody>
      </p:sp>
    </p:spTree>
    <p:extLst>
      <p:ext uri="{BB962C8B-B14F-4D97-AF65-F5344CB8AC3E}">
        <p14:creationId xmlns:p14="http://schemas.microsoft.com/office/powerpoint/2010/main" val="18659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153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5715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rot="16200000">
            <a:off x="-495300" y="5905500"/>
            <a:ext cx="1447800" cy="457200"/>
          </a:xfrm>
          <a:prstGeom prst="rect">
            <a:avLst/>
          </a:prstGeom>
          <a:solidFill>
            <a:schemeClr val="bg1">
              <a:lumMod val="95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cs typeface="Arial" pitchFamily="34" charset="0"/>
              </a:defRPr>
            </a:lvl1pPr>
          </a:lstStyle>
          <a:p>
            <a:pPr>
              <a:defRPr/>
            </a:pPr>
            <a:r>
              <a:rPr lang="en-US" smtClean="0"/>
              <a:t>14/2/2019</a:t>
            </a:r>
            <a:endParaRPr lang="en-US" dirty="0"/>
          </a:p>
        </p:txBody>
      </p:sp>
      <p:sp>
        <p:nvSpPr>
          <p:cNvPr id="1029" name="Rectangle 5"/>
          <p:cNvSpPr>
            <a:spLocks noGrp="1" noChangeArrowheads="1"/>
          </p:cNvSpPr>
          <p:nvPr>
            <p:ph type="ftr" sz="quarter" idx="3"/>
          </p:nvPr>
        </p:nvSpPr>
        <p:spPr bwMode="auto">
          <a:xfrm rot="16200000">
            <a:off x="-1981200" y="2971800"/>
            <a:ext cx="4419600" cy="457200"/>
          </a:xfrm>
          <a:prstGeom prst="rect">
            <a:avLst/>
          </a:prstGeom>
          <a:solidFill>
            <a:schemeClr val="bg1">
              <a:lumMod val="95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34" charset="0"/>
                <a:cs typeface="Arial" pitchFamily="34" charset="0"/>
              </a:defRPr>
            </a:lvl1pPr>
          </a:lstStyle>
          <a:p>
            <a:pPr>
              <a:defRPr/>
            </a:pPr>
            <a:r>
              <a:rPr lang="en-GB" smtClean="0"/>
              <a:t>CERN accelerator complex operation - J. Wenninger</a:t>
            </a:r>
            <a:endParaRPr lang="en-US" dirty="0"/>
          </a:p>
        </p:txBody>
      </p:sp>
      <p:sp>
        <p:nvSpPr>
          <p:cNvPr id="1030" name="Rectangle 6"/>
          <p:cNvSpPr>
            <a:spLocks noGrp="1" noChangeArrowheads="1"/>
          </p:cNvSpPr>
          <p:nvPr>
            <p:ph type="sldNum" sz="quarter" idx="4"/>
          </p:nvPr>
        </p:nvSpPr>
        <p:spPr bwMode="auto">
          <a:xfrm>
            <a:off x="7886700" y="6400800"/>
            <a:ext cx="914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5B0F06EB-2797-4CC9-A5C6-97B56EA6B929}" type="slidenum">
              <a:rPr lang="en-US"/>
              <a:pPr>
                <a:defRPr/>
              </a:pPr>
              <a:t>‹#›</a:t>
            </a:fld>
            <a:endParaRPr lang="en-US" dirty="0"/>
          </a:p>
        </p:txBody>
      </p:sp>
    </p:spTree>
    <p:extLst>
      <p:ext uri="{BB962C8B-B14F-4D97-AF65-F5344CB8AC3E}">
        <p14:creationId xmlns:p14="http://schemas.microsoft.com/office/powerpoint/2010/main" val="1972960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Lst>
  <p:hf hdr="0"/>
  <p:txStyles>
    <p:titleStyle>
      <a:lvl1pPr algn="ctr" rtl="0" eaLnBrk="0" fontAlgn="base" hangingPunct="0">
        <a:spcBef>
          <a:spcPct val="0"/>
        </a:spcBef>
        <a:spcAft>
          <a:spcPct val="0"/>
        </a:spcAft>
        <a:defRPr sz="3200">
          <a:solidFill>
            <a:srgbClr val="FF0000"/>
          </a:solidFill>
          <a:latin typeface="+mj-lt"/>
          <a:ea typeface="+mj-ea"/>
          <a:cs typeface="+mj-cs"/>
        </a:defRPr>
      </a:lvl1pPr>
      <a:lvl2pPr algn="ctr" rtl="0" eaLnBrk="0" fontAlgn="base" hangingPunct="0">
        <a:spcBef>
          <a:spcPct val="0"/>
        </a:spcBef>
        <a:spcAft>
          <a:spcPct val="0"/>
        </a:spcAft>
        <a:defRPr sz="3200">
          <a:solidFill>
            <a:srgbClr val="FF0000"/>
          </a:solidFill>
          <a:latin typeface="Arial" charset="0"/>
        </a:defRPr>
      </a:lvl2pPr>
      <a:lvl3pPr algn="ctr" rtl="0" eaLnBrk="0" fontAlgn="base" hangingPunct="0">
        <a:spcBef>
          <a:spcPct val="0"/>
        </a:spcBef>
        <a:spcAft>
          <a:spcPct val="0"/>
        </a:spcAft>
        <a:defRPr sz="3200">
          <a:solidFill>
            <a:srgbClr val="FF0000"/>
          </a:solidFill>
          <a:latin typeface="Arial" charset="0"/>
        </a:defRPr>
      </a:lvl3pPr>
      <a:lvl4pPr algn="ctr" rtl="0" eaLnBrk="0" fontAlgn="base" hangingPunct="0">
        <a:spcBef>
          <a:spcPct val="0"/>
        </a:spcBef>
        <a:spcAft>
          <a:spcPct val="0"/>
        </a:spcAft>
        <a:defRPr sz="3200">
          <a:solidFill>
            <a:srgbClr val="FF0000"/>
          </a:solidFill>
          <a:latin typeface="Arial" charset="0"/>
        </a:defRPr>
      </a:lvl4pPr>
      <a:lvl5pPr algn="ctr" rtl="0" eaLnBrk="0" fontAlgn="base" hangingPunct="0">
        <a:spcBef>
          <a:spcPct val="0"/>
        </a:spcBef>
        <a:spcAft>
          <a:spcPct val="0"/>
        </a:spcAft>
        <a:defRPr sz="3200">
          <a:solidFill>
            <a:srgbClr val="FF0000"/>
          </a:solidFill>
          <a:latin typeface="Arial" charset="0"/>
        </a:defRPr>
      </a:lvl5pPr>
      <a:lvl6pPr marL="457200" algn="ctr" rtl="0" eaLnBrk="1" fontAlgn="base" hangingPunct="1">
        <a:spcBef>
          <a:spcPct val="0"/>
        </a:spcBef>
        <a:spcAft>
          <a:spcPct val="0"/>
        </a:spcAft>
        <a:defRPr sz="3200">
          <a:solidFill>
            <a:srgbClr val="FF0000"/>
          </a:solidFill>
          <a:latin typeface="Comic Sans MS" pitchFamily="66" charset="0"/>
        </a:defRPr>
      </a:lvl6pPr>
      <a:lvl7pPr marL="914400" algn="ctr" rtl="0" eaLnBrk="1" fontAlgn="base" hangingPunct="1">
        <a:spcBef>
          <a:spcPct val="0"/>
        </a:spcBef>
        <a:spcAft>
          <a:spcPct val="0"/>
        </a:spcAft>
        <a:defRPr sz="3200">
          <a:solidFill>
            <a:srgbClr val="FF0000"/>
          </a:solidFill>
          <a:latin typeface="Comic Sans MS" pitchFamily="66" charset="0"/>
        </a:defRPr>
      </a:lvl7pPr>
      <a:lvl8pPr marL="1371600" algn="ctr" rtl="0" eaLnBrk="1" fontAlgn="base" hangingPunct="1">
        <a:spcBef>
          <a:spcPct val="0"/>
        </a:spcBef>
        <a:spcAft>
          <a:spcPct val="0"/>
        </a:spcAft>
        <a:defRPr sz="3200">
          <a:solidFill>
            <a:srgbClr val="FF0000"/>
          </a:solidFill>
          <a:latin typeface="Comic Sans MS" pitchFamily="66" charset="0"/>
        </a:defRPr>
      </a:lvl8pPr>
      <a:lvl9pPr marL="1828800" algn="ctr" rtl="0" eaLnBrk="1" fontAlgn="base" hangingPunct="1">
        <a:spcBef>
          <a:spcPct val="0"/>
        </a:spcBef>
        <a:spcAft>
          <a:spcPct val="0"/>
        </a:spcAft>
        <a:defRPr sz="3200">
          <a:solidFill>
            <a:srgbClr val="FF0000"/>
          </a:solidFill>
          <a:latin typeface="Comic Sans MS" pitchFamily="66" charset="0"/>
        </a:defRPr>
      </a:lvl9pPr>
    </p:titleStyle>
    <p:bodyStyle>
      <a:lvl1pPr marL="342900" indent="-342900" algn="l" rtl="0" eaLnBrk="0" fontAlgn="base" hangingPunct="0">
        <a:spcBef>
          <a:spcPct val="20000"/>
        </a:spcBef>
        <a:spcAft>
          <a:spcPct val="0"/>
        </a:spcAft>
        <a:buClr>
          <a:srgbClr val="0000FF"/>
        </a:buClr>
        <a:buSzPct val="80000"/>
        <a:buFont typeface="Wingdings" pitchFamily="2" charset="2"/>
        <a:buChar char="q"/>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elogbook.cern.ch/eLogbook/attach_viewer.jsp?attach_id=1025394" TargetMode="External"/><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tiff"/></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elogbook.cern.ch/eLogbook/attach_viewer.jsp?attach_id=1025394" TargetMode="External"/><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5" descr="DSCF42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1</a:t>
            </a:fld>
            <a:endParaRPr lang="en-US"/>
          </a:p>
        </p:txBody>
      </p:sp>
      <p:sp>
        <p:nvSpPr>
          <p:cNvPr id="2" name="Title 1"/>
          <p:cNvSpPr>
            <a:spLocks noGrp="1"/>
          </p:cNvSpPr>
          <p:nvPr>
            <p:ph type="title" idx="4294967295"/>
          </p:nvPr>
        </p:nvSpPr>
        <p:spPr>
          <a:xfrm>
            <a:off x="857250" y="152400"/>
            <a:ext cx="7429500" cy="1028700"/>
          </a:xfrm>
        </p:spPr>
        <p:txBody>
          <a:bodyPr/>
          <a:lstStyle/>
          <a:p>
            <a:pPr lvl="0">
              <a:spcBef>
                <a:spcPct val="20000"/>
              </a:spcBef>
              <a:spcAft>
                <a:spcPts val="400"/>
              </a:spcAft>
              <a:buClr>
                <a:srgbClr val="0000FF"/>
              </a:buClr>
              <a:buSzPct val="80000"/>
            </a:pPr>
            <a:r>
              <a:rPr lang="en-US" b="1" dirty="0">
                <a:solidFill>
                  <a:srgbClr val="FFFF00"/>
                </a:solidFill>
              </a:rPr>
              <a:t>CERN Accelerator Complex</a:t>
            </a:r>
            <a:br>
              <a:rPr lang="en-US" b="1" dirty="0">
                <a:solidFill>
                  <a:srgbClr val="FFFF00"/>
                </a:solidFill>
              </a:rPr>
            </a:br>
            <a:r>
              <a:rPr lang="en-US" b="1" dirty="0">
                <a:solidFill>
                  <a:srgbClr val="FFFF00"/>
                </a:solidFill>
              </a:rPr>
              <a:t>in the LHC Area</a:t>
            </a:r>
          </a:p>
        </p:txBody>
      </p:sp>
      <p:sp>
        <p:nvSpPr>
          <p:cNvPr id="7" name="Oval 16"/>
          <p:cNvSpPr>
            <a:spLocks noChangeArrowheads="1"/>
          </p:cNvSpPr>
          <p:nvPr/>
        </p:nvSpPr>
        <p:spPr bwMode="auto">
          <a:xfrm>
            <a:off x="1828800" y="4154488"/>
            <a:ext cx="2819400" cy="552450"/>
          </a:xfrm>
          <a:prstGeom prst="ellipse">
            <a:avLst/>
          </a:prstGeom>
          <a:noFill/>
          <a:ln w="28575"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1" hangingPunct="1"/>
            <a:endParaRPr lang="en-GB" sz="2000"/>
          </a:p>
        </p:txBody>
      </p:sp>
      <p:sp>
        <p:nvSpPr>
          <p:cNvPr id="8" name="Freeform 17"/>
          <p:cNvSpPr>
            <a:spLocks/>
          </p:cNvSpPr>
          <p:nvPr/>
        </p:nvSpPr>
        <p:spPr bwMode="auto">
          <a:xfrm>
            <a:off x="0" y="4114800"/>
            <a:ext cx="5029200" cy="990600"/>
          </a:xfrm>
          <a:custGeom>
            <a:avLst/>
            <a:gdLst>
              <a:gd name="T0" fmla="*/ 0 w 3168"/>
              <a:gd name="T1" fmla="*/ 2147483647 h 624"/>
              <a:gd name="T2" fmla="*/ 2147483647 w 3168"/>
              <a:gd name="T3" fmla="*/ 2147483647 h 624"/>
              <a:gd name="T4" fmla="*/ 2147483647 w 3168"/>
              <a:gd name="T5" fmla="*/ 2147483647 h 624"/>
              <a:gd name="T6" fmla="*/ 2147483647 w 3168"/>
              <a:gd name="T7" fmla="*/ 2147483647 h 624"/>
              <a:gd name="T8" fmla="*/ 2147483647 w 3168"/>
              <a:gd name="T9" fmla="*/ 0 h 624"/>
              <a:gd name="T10" fmla="*/ 2147483647 w 3168"/>
              <a:gd name="T11" fmla="*/ 2147483647 h 624"/>
              <a:gd name="T12" fmla="*/ 2147483647 w 3168"/>
              <a:gd name="T13" fmla="*/ 2147483647 h 624"/>
              <a:gd name="T14" fmla="*/ 2147483647 w 3168"/>
              <a:gd name="T15" fmla="*/ 2147483647 h 624"/>
              <a:gd name="T16" fmla="*/ 2147483647 w 3168"/>
              <a:gd name="T17" fmla="*/ 2147483647 h 624"/>
              <a:gd name="T18" fmla="*/ 2147483647 w 3168"/>
              <a:gd name="T19" fmla="*/ 2147483647 h 624"/>
              <a:gd name="T20" fmla="*/ 2147483647 w 3168"/>
              <a:gd name="T21" fmla="*/ 2147483647 h 624"/>
              <a:gd name="T22" fmla="*/ 2147483647 w 3168"/>
              <a:gd name="T23" fmla="*/ 2147483647 h 624"/>
              <a:gd name="T24" fmla="*/ 2147483647 w 3168"/>
              <a:gd name="T25" fmla="*/ 2147483647 h 624"/>
              <a:gd name="T26" fmla="*/ 2147483647 w 3168"/>
              <a:gd name="T27" fmla="*/ 2147483647 h 6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8"/>
              <a:gd name="T43" fmla="*/ 0 h 624"/>
              <a:gd name="T44" fmla="*/ 3168 w 3168"/>
              <a:gd name="T45" fmla="*/ 624 h 6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8" h="624">
                <a:moveTo>
                  <a:pt x="0" y="156"/>
                </a:moveTo>
                <a:cubicBezTo>
                  <a:pt x="55" y="145"/>
                  <a:pt x="214" y="108"/>
                  <a:pt x="333" y="87"/>
                </a:cubicBezTo>
                <a:cubicBezTo>
                  <a:pt x="452" y="66"/>
                  <a:pt x="591" y="46"/>
                  <a:pt x="714" y="33"/>
                </a:cubicBezTo>
                <a:cubicBezTo>
                  <a:pt x="837" y="20"/>
                  <a:pt x="958" y="12"/>
                  <a:pt x="1071" y="6"/>
                </a:cubicBezTo>
                <a:cubicBezTo>
                  <a:pt x="1184" y="0"/>
                  <a:pt x="1274" y="0"/>
                  <a:pt x="1392" y="0"/>
                </a:cubicBezTo>
                <a:cubicBezTo>
                  <a:pt x="1510" y="0"/>
                  <a:pt x="1661" y="0"/>
                  <a:pt x="1782" y="6"/>
                </a:cubicBezTo>
                <a:cubicBezTo>
                  <a:pt x="1903" y="12"/>
                  <a:pt x="1976" y="17"/>
                  <a:pt x="2118" y="36"/>
                </a:cubicBezTo>
                <a:cubicBezTo>
                  <a:pt x="2260" y="55"/>
                  <a:pt x="2494" y="89"/>
                  <a:pt x="2637" y="123"/>
                </a:cubicBezTo>
                <a:cubicBezTo>
                  <a:pt x="2780" y="157"/>
                  <a:pt x="2896" y="205"/>
                  <a:pt x="2976" y="240"/>
                </a:cubicBezTo>
                <a:cubicBezTo>
                  <a:pt x="3056" y="275"/>
                  <a:pt x="3088" y="304"/>
                  <a:pt x="3120" y="336"/>
                </a:cubicBezTo>
                <a:cubicBezTo>
                  <a:pt x="3152" y="368"/>
                  <a:pt x="3168" y="400"/>
                  <a:pt x="3168" y="432"/>
                </a:cubicBezTo>
                <a:cubicBezTo>
                  <a:pt x="3168" y="464"/>
                  <a:pt x="3139" y="503"/>
                  <a:pt x="3120" y="528"/>
                </a:cubicBezTo>
                <a:cubicBezTo>
                  <a:pt x="3101" y="553"/>
                  <a:pt x="3078" y="566"/>
                  <a:pt x="3054" y="582"/>
                </a:cubicBezTo>
                <a:cubicBezTo>
                  <a:pt x="3030" y="598"/>
                  <a:pt x="2989" y="617"/>
                  <a:pt x="2976" y="624"/>
                </a:cubicBez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9" name="Oval 20"/>
          <p:cNvSpPr>
            <a:spLocks noChangeArrowheads="1"/>
          </p:cNvSpPr>
          <p:nvPr/>
        </p:nvSpPr>
        <p:spPr bwMode="auto">
          <a:xfrm>
            <a:off x="4648200" y="4191000"/>
            <a:ext cx="342900" cy="95250"/>
          </a:xfrm>
          <a:prstGeom prst="ellipse">
            <a:avLst/>
          </a:prstGeom>
          <a:noFill/>
          <a:ln w="28575" algn="ctr">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4" name="Freeform 17"/>
          <p:cNvSpPr>
            <a:spLocks/>
          </p:cNvSpPr>
          <p:nvPr/>
        </p:nvSpPr>
        <p:spPr bwMode="auto">
          <a:xfrm rot="10800000">
            <a:off x="1752600" y="3401550"/>
            <a:ext cx="7391400" cy="990600"/>
          </a:xfrm>
          <a:custGeom>
            <a:avLst/>
            <a:gdLst>
              <a:gd name="T0" fmla="*/ 0 w 3168"/>
              <a:gd name="T1" fmla="*/ 2147483647 h 624"/>
              <a:gd name="T2" fmla="*/ 2147483647 w 3168"/>
              <a:gd name="T3" fmla="*/ 2147483647 h 624"/>
              <a:gd name="T4" fmla="*/ 2147483647 w 3168"/>
              <a:gd name="T5" fmla="*/ 2147483647 h 624"/>
              <a:gd name="T6" fmla="*/ 2147483647 w 3168"/>
              <a:gd name="T7" fmla="*/ 2147483647 h 624"/>
              <a:gd name="T8" fmla="*/ 2147483647 w 3168"/>
              <a:gd name="T9" fmla="*/ 0 h 624"/>
              <a:gd name="T10" fmla="*/ 2147483647 w 3168"/>
              <a:gd name="T11" fmla="*/ 2147483647 h 624"/>
              <a:gd name="T12" fmla="*/ 2147483647 w 3168"/>
              <a:gd name="T13" fmla="*/ 2147483647 h 624"/>
              <a:gd name="T14" fmla="*/ 2147483647 w 3168"/>
              <a:gd name="T15" fmla="*/ 2147483647 h 624"/>
              <a:gd name="T16" fmla="*/ 2147483647 w 3168"/>
              <a:gd name="T17" fmla="*/ 2147483647 h 624"/>
              <a:gd name="T18" fmla="*/ 2147483647 w 3168"/>
              <a:gd name="T19" fmla="*/ 2147483647 h 624"/>
              <a:gd name="T20" fmla="*/ 2147483647 w 3168"/>
              <a:gd name="T21" fmla="*/ 2147483647 h 624"/>
              <a:gd name="T22" fmla="*/ 2147483647 w 3168"/>
              <a:gd name="T23" fmla="*/ 2147483647 h 624"/>
              <a:gd name="T24" fmla="*/ 2147483647 w 3168"/>
              <a:gd name="T25" fmla="*/ 2147483647 h 624"/>
              <a:gd name="T26" fmla="*/ 2147483647 w 3168"/>
              <a:gd name="T27" fmla="*/ 2147483647 h 6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8"/>
              <a:gd name="T43" fmla="*/ 0 h 624"/>
              <a:gd name="T44" fmla="*/ 3168 w 3168"/>
              <a:gd name="T45" fmla="*/ 624 h 6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8" h="624">
                <a:moveTo>
                  <a:pt x="0" y="156"/>
                </a:moveTo>
                <a:cubicBezTo>
                  <a:pt x="55" y="145"/>
                  <a:pt x="214" y="108"/>
                  <a:pt x="333" y="87"/>
                </a:cubicBezTo>
                <a:cubicBezTo>
                  <a:pt x="452" y="66"/>
                  <a:pt x="591" y="46"/>
                  <a:pt x="714" y="33"/>
                </a:cubicBezTo>
                <a:cubicBezTo>
                  <a:pt x="837" y="20"/>
                  <a:pt x="958" y="12"/>
                  <a:pt x="1071" y="6"/>
                </a:cubicBezTo>
                <a:cubicBezTo>
                  <a:pt x="1184" y="0"/>
                  <a:pt x="1274" y="0"/>
                  <a:pt x="1392" y="0"/>
                </a:cubicBezTo>
                <a:cubicBezTo>
                  <a:pt x="1510" y="0"/>
                  <a:pt x="1661" y="0"/>
                  <a:pt x="1782" y="6"/>
                </a:cubicBezTo>
                <a:cubicBezTo>
                  <a:pt x="1903" y="12"/>
                  <a:pt x="1976" y="17"/>
                  <a:pt x="2118" y="36"/>
                </a:cubicBezTo>
                <a:cubicBezTo>
                  <a:pt x="2260" y="55"/>
                  <a:pt x="2494" y="89"/>
                  <a:pt x="2637" y="123"/>
                </a:cubicBezTo>
                <a:cubicBezTo>
                  <a:pt x="2780" y="157"/>
                  <a:pt x="2896" y="205"/>
                  <a:pt x="2976" y="240"/>
                </a:cubicBezTo>
                <a:cubicBezTo>
                  <a:pt x="3056" y="275"/>
                  <a:pt x="3088" y="304"/>
                  <a:pt x="3120" y="336"/>
                </a:cubicBezTo>
                <a:cubicBezTo>
                  <a:pt x="3152" y="368"/>
                  <a:pt x="3168" y="400"/>
                  <a:pt x="3168" y="432"/>
                </a:cubicBezTo>
                <a:cubicBezTo>
                  <a:pt x="3168" y="464"/>
                  <a:pt x="3139" y="503"/>
                  <a:pt x="3120" y="528"/>
                </a:cubicBezTo>
                <a:cubicBezTo>
                  <a:pt x="3101" y="553"/>
                  <a:pt x="3078" y="566"/>
                  <a:pt x="3054" y="582"/>
                </a:cubicBezTo>
                <a:cubicBezTo>
                  <a:pt x="3030" y="598"/>
                  <a:pt x="2989" y="617"/>
                  <a:pt x="2976" y="624"/>
                </a:cubicBezTo>
              </a:path>
            </a:pathLst>
          </a:custGeom>
          <a:noFill/>
          <a:ln w="28575">
            <a:solidFill>
              <a:schemeClr val="accent2">
                <a:lumMod val="40000"/>
                <a:lumOff val="60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endParaRPr lang="en-US"/>
          </a:p>
        </p:txBody>
      </p:sp>
      <p:sp>
        <p:nvSpPr>
          <p:cNvPr id="12" name="Rectangle 3"/>
          <p:cNvSpPr txBox="1">
            <a:spLocks noChangeArrowheads="1"/>
          </p:cNvSpPr>
          <p:nvPr/>
        </p:nvSpPr>
        <p:spPr>
          <a:xfrm>
            <a:off x="4713514" y="3144306"/>
            <a:ext cx="3917310" cy="1247845"/>
          </a:xfrm>
          <a:prstGeom prst="rect">
            <a:avLst/>
          </a:prstGeom>
          <a:noFill/>
        </p:spPr>
        <p:txBody>
          <a:bodyPr/>
          <a:lstStyle/>
          <a:p>
            <a:pPr marL="342900" indent="-342900" algn="ctr">
              <a:spcBef>
                <a:spcPct val="20000"/>
              </a:spcBef>
              <a:defRPr/>
            </a:pPr>
            <a:r>
              <a:rPr lang="de-DE" sz="2000" b="1" kern="0" dirty="0">
                <a:solidFill>
                  <a:schemeClr val="bg1"/>
                </a:solidFill>
                <a:latin typeface="+mn-lt"/>
              </a:rPr>
              <a:t>J</a:t>
            </a:r>
            <a:r>
              <a:rPr lang="en-US" sz="2000" b="1" kern="0" dirty="0" err="1">
                <a:solidFill>
                  <a:schemeClr val="bg1"/>
                </a:solidFill>
                <a:latin typeface="+mn-lt"/>
                <a:cs typeface="Arial" charset="0"/>
              </a:rPr>
              <a:t>örg</a:t>
            </a:r>
            <a:r>
              <a:rPr lang="en-US" sz="2000" b="1" kern="0" dirty="0">
                <a:solidFill>
                  <a:schemeClr val="bg1"/>
                </a:solidFill>
                <a:latin typeface="+mn-lt"/>
                <a:cs typeface="Arial" charset="0"/>
              </a:rPr>
              <a:t> </a:t>
            </a:r>
            <a:r>
              <a:rPr lang="en-US" sz="2000" b="1" kern="0" dirty="0" err="1">
                <a:solidFill>
                  <a:schemeClr val="bg1"/>
                </a:solidFill>
                <a:latin typeface="+mn-lt"/>
                <a:cs typeface="Arial" charset="0"/>
              </a:rPr>
              <a:t>Wenninger</a:t>
            </a:r>
            <a:endParaRPr lang="en-US" sz="2000" b="1" kern="0" dirty="0">
              <a:solidFill>
                <a:schemeClr val="bg1"/>
              </a:solidFill>
              <a:latin typeface="+mn-lt"/>
              <a:cs typeface="Arial" charset="0"/>
            </a:endParaRPr>
          </a:p>
          <a:p>
            <a:pPr marL="342900" indent="-342900" algn="ctr">
              <a:spcBef>
                <a:spcPct val="20000"/>
              </a:spcBef>
              <a:defRPr/>
            </a:pPr>
            <a:r>
              <a:rPr lang="de-DE" sz="2000" b="1" kern="0" dirty="0">
                <a:solidFill>
                  <a:schemeClr val="bg1"/>
                </a:solidFill>
                <a:latin typeface="+mn-lt"/>
              </a:rPr>
              <a:t> CERN </a:t>
            </a:r>
            <a:r>
              <a:rPr lang="de-DE" sz="2000" b="1" kern="0" dirty="0" smtClean="0">
                <a:solidFill>
                  <a:schemeClr val="bg1"/>
                </a:solidFill>
                <a:latin typeface="+mn-lt"/>
              </a:rPr>
              <a:t>Beams </a:t>
            </a:r>
            <a:r>
              <a:rPr lang="de-DE" sz="2000" b="1" kern="0" dirty="0">
                <a:solidFill>
                  <a:schemeClr val="bg1"/>
                </a:solidFill>
                <a:latin typeface="+mn-lt"/>
              </a:rPr>
              <a:t>Department </a:t>
            </a:r>
            <a:endParaRPr lang="de-DE" sz="2000" b="1" kern="0" dirty="0" smtClean="0">
              <a:solidFill>
                <a:schemeClr val="bg1"/>
              </a:solidFill>
              <a:latin typeface="+mn-lt"/>
            </a:endParaRPr>
          </a:p>
          <a:p>
            <a:pPr marL="342900" indent="-342900" algn="ctr">
              <a:spcBef>
                <a:spcPct val="20000"/>
              </a:spcBef>
              <a:defRPr/>
            </a:pPr>
            <a:r>
              <a:rPr lang="de-DE" sz="2000" b="1" kern="0" dirty="0" smtClean="0">
                <a:solidFill>
                  <a:schemeClr val="bg1"/>
                </a:solidFill>
                <a:latin typeface="+mn-lt"/>
              </a:rPr>
              <a:t>Operation </a:t>
            </a:r>
            <a:r>
              <a:rPr lang="de-DE" sz="2000" b="1" kern="0" dirty="0">
                <a:solidFill>
                  <a:schemeClr val="bg1"/>
                </a:solidFill>
                <a:latin typeface="+mn-lt"/>
              </a:rPr>
              <a:t>G</a:t>
            </a:r>
            <a:r>
              <a:rPr lang="de-DE" sz="2000" b="1" kern="0" dirty="0" smtClean="0">
                <a:solidFill>
                  <a:schemeClr val="bg1"/>
                </a:solidFill>
                <a:latin typeface="+mn-lt"/>
              </a:rPr>
              <a:t>roup / LHC</a:t>
            </a:r>
            <a:endParaRPr lang="de-DE" sz="2000" b="1" kern="0" dirty="0">
              <a:solidFill>
                <a:schemeClr val="bg1"/>
              </a:solidFill>
              <a:latin typeface="+mn-lt"/>
            </a:endParaRPr>
          </a:p>
        </p:txBody>
      </p:sp>
      <p:sp>
        <p:nvSpPr>
          <p:cNvPr id="15" name="Rectangle 3"/>
          <p:cNvSpPr txBox="1">
            <a:spLocks noChangeArrowheads="1"/>
          </p:cNvSpPr>
          <p:nvPr/>
        </p:nvSpPr>
        <p:spPr>
          <a:xfrm>
            <a:off x="2438400" y="1394603"/>
            <a:ext cx="4088880" cy="768100"/>
          </a:xfrm>
          <a:prstGeom prst="rect">
            <a:avLst/>
          </a:prstGeom>
          <a:noFill/>
        </p:spPr>
        <p:txBody>
          <a:bodyPr/>
          <a:lstStyle/>
          <a:p>
            <a:pPr marL="342900" indent="-342900" algn="ctr">
              <a:spcBef>
                <a:spcPct val="20000"/>
              </a:spcBef>
              <a:defRPr/>
            </a:pPr>
            <a:r>
              <a:rPr lang="en-GB" sz="2800" b="1" i="1" kern="0" dirty="0" smtClean="0">
                <a:solidFill>
                  <a:schemeClr val="bg1"/>
                </a:solidFill>
                <a:latin typeface="+mn-lt"/>
              </a:rPr>
              <a:t>GSI seminar</a:t>
            </a:r>
          </a:p>
          <a:p>
            <a:pPr marL="342900" indent="-342900" algn="ctr">
              <a:spcBef>
                <a:spcPct val="20000"/>
              </a:spcBef>
              <a:defRPr/>
            </a:pPr>
            <a:r>
              <a:rPr lang="de-DE" sz="1600" i="1" kern="0" dirty="0" smtClean="0">
                <a:solidFill>
                  <a:schemeClr val="bg1"/>
                </a:solidFill>
                <a:latin typeface="+mn-lt"/>
              </a:rPr>
              <a:t>14 February 2019</a:t>
            </a:r>
          </a:p>
        </p:txBody>
      </p:sp>
    </p:spTree>
    <p:extLst>
      <p:ext uri="{BB962C8B-B14F-4D97-AF65-F5344CB8AC3E}">
        <p14:creationId xmlns:p14="http://schemas.microsoft.com/office/powerpoint/2010/main" val="1119116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LHC</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10</a:t>
            </a:fld>
            <a:endParaRPr lang="en-US"/>
          </a:p>
        </p:txBody>
      </p:sp>
      <p:sp>
        <p:nvSpPr>
          <p:cNvPr id="6" name="Content Placeholder 5"/>
          <p:cNvSpPr>
            <a:spLocks noGrp="1"/>
          </p:cNvSpPr>
          <p:nvPr>
            <p:ph idx="1"/>
          </p:nvPr>
        </p:nvSpPr>
        <p:spPr>
          <a:xfrm>
            <a:off x="561496" y="838200"/>
            <a:ext cx="4415208" cy="3398341"/>
          </a:xfrm>
        </p:spPr>
        <p:txBody>
          <a:bodyPr/>
          <a:lstStyle/>
          <a:p>
            <a:r>
              <a:rPr lang="en-GB" sz="1800" dirty="0" smtClean="0"/>
              <a:t>Circumference of </a:t>
            </a:r>
            <a:r>
              <a:rPr lang="en-GB" sz="1800" dirty="0"/>
              <a:t>26.66 km.</a:t>
            </a:r>
          </a:p>
          <a:p>
            <a:r>
              <a:rPr lang="en-GB" sz="1800" dirty="0"/>
              <a:t>Operating energy </a:t>
            </a:r>
            <a:r>
              <a:rPr lang="en-GB" sz="1800" b="1" dirty="0">
                <a:solidFill>
                  <a:srgbClr val="0000FF"/>
                </a:solidFill>
              </a:rPr>
              <a:t>6.5 </a:t>
            </a:r>
            <a:r>
              <a:rPr lang="en-GB" sz="1800" b="1" dirty="0" err="1">
                <a:solidFill>
                  <a:srgbClr val="0000FF"/>
                </a:solidFill>
              </a:rPr>
              <a:t>TeV</a:t>
            </a:r>
            <a:r>
              <a:rPr lang="en-GB" sz="1800" dirty="0" smtClean="0"/>
              <a:t>.</a:t>
            </a:r>
          </a:p>
          <a:p>
            <a:pPr lvl="1"/>
            <a:r>
              <a:rPr lang="en-GB" sz="1600" dirty="0" smtClean="0"/>
              <a:t>Not yet at </a:t>
            </a:r>
            <a:r>
              <a:rPr lang="en-GB" sz="1600" dirty="0" smtClean="0"/>
              <a:t>the 7 </a:t>
            </a:r>
            <a:r>
              <a:rPr lang="en-GB" sz="1600" dirty="0" err="1" smtClean="0"/>
              <a:t>TeV</a:t>
            </a:r>
            <a:r>
              <a:rPr lang="en-GB" sz="1600" dirty="0" smtClean="0"/>
              <a:t> </a:t>
            </a:r>
            <a:r>
              <a:rPr lang="en-GB" sz="1600" dirty="0" smtClean="0"/>
              <a:t>design.</a:t>
            </a:r>
            <a:endParaRPr lang="en-GB" sz="1600" dirty="0"/>
          </a:p>
          <a:p>
            <a:r>
              <a:rPr lang="en-GB" sz="1800" dirty="0" smtClean="0"/>
              <a:t>Two counter-rotating beams </a:t>
            </a:r>
            <a:r>
              <a:rPr lang="en-GB" sz="1800" dirty="0"/>
              <a:t>cross </a:t>
            </a:r>
            <a:r>
              <a:rPr lang="en-GB" sz="1800" dirty="0" smtClean="0"/>
              <a:t>in the middle of 4 long straight sections. </a:t>
            </a:r>
            <a:endParaRPr lang="en-GB" sz="1800" dirty="0"/>
          </a:p>
          <a:p>
            <a:r>
              <a:rPr lang="en-GB" sz="1800" dirty="0" smtClean="0"/>
              <a:t>Almost entirely </a:t>
            </a:r>
            <a:r>
              <a:rPr lang="en-GB" sz="1800" dirty="0"/>
              <a:t>superconducting magnet system. </a:t>
            </a:r>
          </a:p>
          <a:p>
            <a:pPr lvl="1"/>
            <a:r>
              <a:rPr lang="en-GB" sz="1600" dirty="0"/>
              <a:t>2-in-1 magnet design with separate vacuum </a:t>
            </a:r>
            <a:r>
              <a:rPr lang="en-GB" sz="1600" dirty="0" smtClean="0"/>
              <a:t>chambers - coupled </a:t>
            </a:r>
            <a:r>
              <a:rPr lang="en-GB" sz="1600" dirty="0"/>
              <a:t>rings</a:t>
            </a:r>
            <a:r>
              <a:rPr lang="en-GB" sz="1600" dirty="0" smtClean="0"/>
              <a:t>.</a:t>
            </a:r>
          </a:p>
          <a:p>
            <a:r>
              <a:rPr lang="en-GB" sz="1800" dirty="0" smtClean="0"/>
              <a:t>Serves 4 main experiments: ATLAS, ALICE, CMS and </a:t>
            </a:r>
            <a:r>
              <a:rPr lang="en-GB" sz="1800" dirty="0" err="1" smtClean="0"/>
              <a:t>LHCb</a:t>
            </a:r>
            <a:r>
              <a:rPr lang="en-GB" sz="1800" dirty="0" smtClean="0"/>
              <a:t>.</a:t>
            </a:r>
            <a:endParaRPr lang="en-GB" sz="18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4217" y="934421"/>
            <a:ext cx="4156240" cy="389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descr="Tunnel-open-interc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672" y="4253438"/>
            <a:ext cx="3740598" cy="248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068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Magnet training and energy</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11</a:t>
            </a:fld>
            <a:endParaRPr lang="en-US"/>
          </a:p>
        </p:txBody>
      </p:sp>
      <p:sp>
        <p:nvSpPr>
          <p:cNvPr id="6" name="Content Placeholder 5"/>
          <p:cNvSpPr>
            <a:spLocks noGrp="1"/>
          </p:cNvSpPr>
          <p:nvPr>
            <p:ph idx="1"/>
          </p:nvPr>
        </p:nvSpPr>
        <p:spPr>
          <a:xfrm>
            <a:off x="590229" y="830595"/>
            <a:ext cx="8439150" cy="2394897"/>
          </a:xfrm>
        </p:spPr>
        <p:txBody>
          <a:bodyPr/>
          <a:lstStyle/>
          <a:p>
            <a:pPr lvl="0" defTabSz="457200" eaLnBrk="1" fontAlgn="auto" hangingPunct="1">
              <a:spcAft>
                <a:spcPts val="400"/>
              </a:spcAft>
              <a:defRPr/>
            </a:pPr>
            <a:r>
              <a:rPr lang="en-GB" sz="1800" dirty="0">
                <a:solidFill>
                  <a:schemeClr val="accent6">
                    <a:lumMod val="50000"/>
                  </a:schemeClr>
                </a:solidFill>
              </a:rPr>
              <a:t>All dipole magnets were trained for </a:t>
            </a:r>
            <a:r>
              <a:rPr lang="en-GB" sz="1800" b="1" dirty="0">
                <a:solidFill>
                  <a:srgbClr val="0000FF"/>
                </a:solidFill>
              </a:rPr>
              <a:t>6.5 </a:t>
            </a:r>
            <a:r>
              <a:rPr lang="en-GB" sz="1800" b="1" dirty="0" err="1">
                <a:solidFill>
                  <a:srgbClr val="0000FF"/>
                </a:solidFill>
              </a:rPr>
              <a:t>TeV</a:t>
            </a:r>
            <a:r>
              <a:rPr lang="en-GB" sz="1800" b="1" dirty="0">
                <a:solidFill>
                  <a:srgbClr val="0000FF"/>
                </a:solidFill>
              </a:rPr>
              <a:t> </a:t>
            </a:r>
            <a:r>
              <a:rPr lang="en-GB" sz="1800" dirty="0">
                <a:solidFill>
                  <a:schemeClr val="accent6">
                    <a:lumMod val="50000"/>
                  </a:schemeClr>
                </a:solidFill>
              </a:rPr>
              <a:t>operation in 2015. Just </a:t>
            </a:r>
            <a:r>
              <a:rPr lang="en-GB" sz="1800" b="1" dirty="0">
                <a:solidFill>
                  <a:srgbClr val="0000FF"/>
                </a:solidFill>
              </a:rPr>
              <a:t>over</a:t>
            </a:r>
            <a:r>
              <a:rPr lang="en-GB" sz="1800" dirty="0">
                <a:solidFill>
                  <a:srgbClr val="0000FF"/>
                </a:solidFill>
              </a:rPr>
              <a:t> </a:t>
            </a:r>
            <a:r>
              <a:rPr lang="en-GB" sz="1800" b="1" dirty="0">
                <a:solidFill>
                  <a:srgbClr val="0000FF"/>
                </a:solidFill>
              </a:rPr>
              <a:t>150</a:t>
            </a:r>
            <a:r>
              <a:rPr lang="en-GB" sz="1800" dirty="0">
                <a:solidFill>
                  <a:srgbClr val="0000FF"/>
                </a:solidFill>
              </a:rPr>
              <a:t> </a:t>
            </a:r>
            <a:r>
              <a:rPr lang="en-GB" sz="1800" b="1" dirty="0">
                <a:solidFill>
                  <a:srgbClr val="0000FF"/>
                </a:solidFill>
              </a:rPr>
              <a:t>quenches</a:t>
            </a:r>
            <a:r>
              <a:rPr lang="en-GB" sz="1800" dirty="0">
                <a:solidFill>
                  <a:srgbClr val="0000FF"/>
                </a:solidFill>
              </a:rPr>
              <a:t> </a:t>
            </a:r>
            <a:r>
              <a:rPr lang="en-GB" sz="1800" dirty="0">
                <a:solidFill>
                  <a:schemeClr val="accent6">
                    <a:lumMod val="50000"/>
                  </a:schemeClr>
                </a:solidFill>
              </a:rPr>
              <a:t>were required to reach 6.5 + 𝛆 </a:t>
            </a:r>
            <a:r>
              <a:rPr lang="en-GB" sz="1800" dirty="0" err="1" smtClean="0">
                <a:solidFill>
                  <a:schemeClr val="accent6">
                    <a:lumMod val="50000"/>
                  </a:schemeClr>
                </a:solidFill>
              </a:rPr>
              <a:t>TeV</a:t>
            </a:r>
            <a:endParaRPr lang="en-GB" sz="1800" dirty="0">
              <a:solidFill>
                <a:schemeClr val="accent6">
                  <a:lumMod val="50000"/>
                </a:schemeClr>
              </a:solidFill>
            </a:endParaRPr>
          </a:p>
          <a:p>
            <a:pPr lvl="1" defTabSz="457200" eaLnBrk="1" fontAlgn="auto" hangingPunct="1">
              <a:spcAft>
                <a:spcPts val="400"/>
              </a:spcAft>
              <a:defRPr/>
            </a:pPr>
            <a:r>
              <a:rPr lang="en-GB" sz="1400" i="1" dirty="0" smtClean="0">
                <a:solidFill>
                  <a:schemeClr val="accent6">
                    <a:lumMod val="50000"/>
                  </a:schemeClr>
                </a:solidFill>
              </a:rPr>
              <a:t>Spread </a:t>
            </a:r>
            <a:r>
              <a:rPr lang="en-GB" sz="1400" i="1" dirty="0">
                <a:solidFill>
                  <a:schemeClr val="accent6">
                    <a:lumMod val="50000"/>
                  </a:schemeClr>
                </a:solidFill>
              </a:rPr>
              <a:t>in number of quenches between sectors is due to the mixture of producers.</a:t>
            </a:r>
          </a:p>
          <a:p>
            <a:pPr marL="182563" indent="-285750" defTabSz="457200" eaLnBrk="1" fontAlgn="auto" hangingPunct="1">
              <a:spcAft>
                <a:spcPts val="400"/>
              </a:spcAft>
              <a:defRPr/>
            </a:pPr>
            <a:r>
              <a:rPr lang="en-GB" sz="1800" dirty="0" smtClean="0">
                <a:solidFill>
                  <a:schemeClr val="accent6">
                    <a:lumMod val="50000"/>
                  </a:schemeClr>
                </a:solidFill>
              </a:rPr>
              <a:t>So far the </a:t>
            </a:r>
            <a:r>
              <a:rPr lang="en-GB" sz="1800" dirty="0">
                <a:solidFill>
                  <a:schemeClr val="accent6">
                    <a:lumMod val="50000"/>
                  </a:schemeClr>
                </a:solidFill>
              </a:rPr>
              <a:t>estimate to train magnets to </a:t>
            </a:r>
            <a:r>
              <a:rPr lang="en-GB" sz="1800" b="1" dirty="0">
                <a:solidFill>
                  <a:srgbClr val="008E40"/>
                </a:solidFill>
              </a:rPr>
              <a:t>7 </a:t>
            </a:r>
            <a:r>
              <a:rPr lang="en-GB" sz="1800" b="1" dirty="0" err="1">
                <a:solidFill>
                  <a:srgbClr val="008E40"/>
                </a:solidFill>
              </a:rPr>
              <a:t>TeV</a:t>
            </a:r>
            <a:r>
              <a:rPr lang="en-GB" sz="1800" b="1" dirty="0">
                <a:solidFill>
                  <a:srgbClr val="008E40"/>
                </a:solidFill>
              </a:rPr>
              <a:t> </a:t>
            </a:r>
            <a:r>
              <a:rPr lang="en-GB" sz="1800" dirty="0" smtClean="0">
                <a:solidFill>
                  <a:schemeClr val="accent6">
                    <a:lumMod val="50000"/>
                  </a:schemeClr>
                </a:solidFill>
              </a:rPr>
              <a:t>was </a:t>
            </a:r>
            <a:r>
              <a:rPr lang="en-GB" sz="1800" dirty="0">
                <a:solidFill>
                  <a:schemeClr val="accent6">
                    <a:lumMod val="50000"/>
                  </a:schemeClr>
                </a:solidFill>
              </a:rPr>
              <a:t>~ 500 training </a:t>
            </a:r>
            <a:r>
              <a:rPr lang="en-GB" sz="1800" dirty="0" smtClean="0">
                <a:solidFill>
                  <a:schemeClr val="accent6">
                    <a:lumMod val="50000"/>
                  </a:schemeClr>
                </a:solidFill>
              </a:rPr>
              <a:t>quenches.</a:t>
            </a:r>
          </a:p>
          <a:p>
            <a:pPr marL="582613" lvl="1" defTabSz="457200" eaLnBrk="1" fontAlgn="auto" hangingPunct="1">
              <a:spcAft>
                <a:spcPts val="400"/>
              </a:spcAft>
              <a:defRPr/>
            </a:pPr>
            <a:r>
              <a:rPr lang="en-GB" sz="1400" i="1" dirty="0" smtClean="0">
                <a:solidFill>
                  <a:schemeClr val="accent6">
                    <a:lumMod val="50000"/>
                  </a:schemeClr>
                </a:solidFill>
              </a:rPr>
              <a:t>The </a:t>
            </a:r>
            <a:r>
              <a:rPr lang="en-GB" sz="1400" i="1" dirty="0">
                <a:solidFill>
                  <a:schemeClr val="accent6">
                    <a:lumMod val="50000"/>
                  </a:schemeClr>
                </a:solidFill>
              </a:rPr>
              <a:t>slowest sector will take ~2 months to </a:t>
            </a:r>
            <a:r>
              <a:rPr lang="en-GB" sz="1400" i="1" dirty="0" smtClean="0">
                <a:solidFill>
                  <a:schemeClr val="accent6">
                    <a:lumMod val="50000"/>
                  </a:schemeClr>
                </a:solidFill>
              </a:rPr>
              <a:t>train.</a:t>
            </a:r>
          </a:p>
          <a:p>
            <a:pPr marL="358775" indent="-358775" defTabSz="457200" eaLnBrk="1" fontAlgn="auto" hangingPunct="1">
              <a:spcAft>
                <a:spcPts val="400"/>
              </a:spcAft>
              <a:defRPr/>
            </a:pPr>
            <a:r>
              <a:rPr lang="en-GB" sz="1800" dirty="0" smtClean="0">
                <a:solidFill>
                  <a:schemeClr val="accent6">
                    <a:lumMod val="50000"/>
                  </a:schemeClr>
                </a:solidFill>
              </a:rPr>
              <a:t>But a recent campaign to train a sector to 7 </a:t>
            </a:r>
            <a:r>
              <a:rPr lang="en-GB" sz="1800" dirty="0" err="1" smtClean="0">
                <a:solidFill>
                  <a:schemeClr val="accent6">
                    <a:lumMod val="50000"/>
                  </a:schemeClr>
                </a:solidFill>
              </a:rPr>
              <a:t>TeV</a:t>
            </a:r>
            <a:r>
              <a:rPr lang="en-GB" sz="1800" dirty="0" smtClean="0">
                <a:solidFill>
                  <a:schemeClr val="accent6">
                    <a:lumMod val="50000"/>
                  </a:schemeClr>
                </a:solidFill>
              </a:rPr>
              <a:t> showed a slow down of the training curve – magnets of a second producer began to quench.</a:t>
            </a:r>
            <a:endParaRPr lang="en-GB" sz="1800" dirty="0">
              <a:solidFill>
                <a:schemeClr val="accent6">
                  <a:lumMod val="50000"/>
                </a:schemeClr>
              </a:solidFill>
            </a:endParaRPr>
          </a:p>
          <a:p>
            <a:endParaRPr lang="en-GB" sz="1800" dirty="0"/>
          </a:p>
        </p:txBody>
      </p:sp>
      <p:pic>
        <p:nvPicPr>
          <p:cNvPr id="7" name="Picture 6"/>
          <p:cNvPicPr>
            <a:picLocks noChangeAspect="1"/>
          </p:cNvPicPr>
          <p:nvPr/>
        </p:nvPicPr>
        <p:blipFill>
          <a:blip r:embed="rId2"/>
          <a:stretch>
            <a:fillRect/>
          </a:stretch>
        </p:blipFill>
        <p:spPr>
          <a:xfrm>
            <a:off x="1447800" y="3288644"/>
            <a:ext cx="6221610" cy="316442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TextBox 7">
            <a:extLst>
              <a:ext uri="{FF2B5EF4-FFF2-40B4-BE49-F238E27FC236}">
                <a16:creationId xmlns:a16="http://schemas.microsoft.com/office/drawing/2014/main" id="{C0DC2147-B19B-7D4F-9CD4-88F0B9292683}"/>
              </a:ext>
            </a:extLst>
          </p:cNvPr>
          <p:cNvSpPr txBox="1"/>
          <p:nvPr/>
        </p:nvSpPr>
        <p:spPr>
          <a:xfrm>
            <a:off x="3200400" y="5100743"/>
            <a:ext cx="306640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a:ea typeface="+mn-ea"/>
                <a:cs typeface="+mn-cs"/>
              </a:rPr>
              <a:t>Magnet training campaign to 6.5 TeV (2015)</a:t>
            </a:r>
          </a:p>
        </p:txBody>
      </p:sp>
    </p:spTree>
    <p:extLst>
      <p:ext uri="{BB962C8B-B14F-4D97-AF65-F5344CB8AC3E}">
        <p14:creationId xmlns:p14="http://schemas.microsoft.com/office/powerpoint/2010/main" val="704918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12</a:t>
            </a:fld>
            <a:endParaRPr lang="en-US"/>
          </a:p>
        </p:txBody>
      </p:sp>
      <p:sp>
        <p:nvSpPr>
          <p:cNvPr id="6" name="Content Placeholder 5"/>
          <p:cNvSpPr>
            <a:spLocks noGrp="1"/>
          </p:cNvSpPr>
          <p:nvPr>
            <p:ph idx="1"/>
          </p:nvPr>
        </p:nvSpPr>
        <p:spPr>
          <a:xfrm>
            <a:off x="800100" y="1447800"/>
            <a:ext cx="7924800" cy="2667000"/>
          </a:xfrm>
        </p:spPr>
        <p:txBody>
          <a:bodyPr/>
          <a:lstStyle/>
          <a:p>
            <a:pPr marL="0" indent="0">
              <a:spcBef>
                <a:spcPts val="3600"/>
              </a:spcBef>
              <a:buNone/>
            </a:pPr>
            <a:r>
              <a:rPr lang="en-GB" sz="2800" b="1" dirty="0" smtClean="0">
                <a:solidFill>
                  <a:srgbClr val="0000FF">
                    <a:alpha val="40000"/>
                  </a:srgbClr>
                </a:solidFill>
              </a:rPr>
              <a:t>The CERN accelerator complex</a:t>
            </a:r>
          </a:p>
          <a:p>
            <a:pPr marL="0" indent="0">
              <a:spcBef>
                <a:spcPts val="3600"/>
              </a:spcBef>
              <a:buNone/>
            </a:pPr>
            <a:r>
              <a:rPr lang="en-GB" sz="2800" b="1" dirty="0" smtClean="0">
                <a:solidFill>
                  <a:srgbClr val="0000FF"/>
                </a:solidFill>
              </a:rPr>
              <a:t>From pre-LHC to LHC area</a:t>
            </a:r>
          </a:p>
          <a:p>
            <a:pPr marL="0" indent="0">
              <a:spcBef>
                <a:spcPts val="3600"/>
              </a:spcBef>
              <a:buNone/>
            </a:pPr>
            <a:r>
              <a:rPr lang="en-GB" sz="2800" b="1" dirty="0" smtClean="0">
                <a:solidFill>
                  <a:srgbClr val="0000FF">
                    <a:alpha val="40000"/>
                  </a:srgbClr>
                </a:solidFill>
              </a:rPr>
              <a:t>Operation of the complex</a:t>
            </a:r>
          </a:p>
          <a:p>
            <a:pPr marL="0" indent="0">
              <a:spcBef>
                <a:spcPts val="3600"/>
              </a:spcBef>
              <a:buNone/>
            </a:pPr>
            <a:r>
              <a:rPr lang="en-GB" sz="2800" b="1" dirty="0" smtClean="0">
                <a:solidFill>
                  <a:srgbClr val="0000FF">
                    <a:alpha val="40000"/>
                  </a:srgbClr>
                </a:solidFill>
              </a:rPr>
              <a:t>Outlook</a:t>
            </a:r>
            <a:endParaRPr lang="en-GB" sz="2800" b="1" dirty="0">
              <a:solidFill>
                <a:srgbClr val="0000FF">
                  <a:alpha val="40000"/>
                </a:srgbClr>
              </a:solidFill>
            </a:endParaRPr>
          </a:p>
        </p:txBody>
      </p:sp>
    </p:spTree>
    <p:extLst>
      <p:ext uri="{BB962C8B-B14F-4D97-AF65-F5344CB8AC3E}">
        <p14:creationId xmlns:p14="http://schemas.microsoft.com/office/powerpoint/2010/main" val="4165355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CERN </a:t>
            </a:r>
            <a:r>
              <a:rPr lang="en-GB" dirty="0"/>
              <a:t>c</a:t>
            </a:r>
            <a:r>
              <a:rPr lang="en-GB" dirty="0" smtClean="0"/>
              <a:t>omplex in 2000</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13</a:t>
            </a:fld>
            <a:endParaRPr lang="en-US"/>
          </a:p>
        </p:txBody>
      </p:sp>
      <p:sp>
        <p:nvSpPr>
          <p:cNvPr id="6" name="Content Placeholder 5"/>
          <p:cNvSpPr>
            <a:spLocks noGrp="1"/>
          </p:cNvSpPr>
          <p:nvPr>
            <p:ph idx="1"/>
          </p:nvPr>
        </p:nvSpPr>
        <p:spPr>
          <a:xfrm>
            <a:off x="517071" y="1066800"/>
            <a:ext cx="8305800" cy="3962400"/>
          </a:xfrm>
        </p:spPr>
        <p:txBody>
          <a:bodyPr/>
          <a:lstStyle/>
          <a:p>
            <a:r>
              <a:rPr lang="en-GB" dirty="0" smtClean="0"/>
              <a:t>With the exception of the LHC and the transfer lines from SPS to LHC, the </a:t>
            </a:r>
            <a:r>
              <a:rPr lang="en-GB" b="1" dirty="0" smtClean="0">
                <a:solidFill>
                  <a:srgbClr val="0000FF"/>
                </a:solidFill>
              </a:rPr>
              <a:t>key elements of the LHC-area CERN injector complex were already in place in 2000</a:t>
            </a:r>
            <a:r>
              <a:rPr lang="en-GB" dirty="0" smtClean="0"/>
              <a:t>.</a:t>
            </a:r>
          </a:p>
          <a:p>
            <a:r>
              <a:rPr lang="en-GB" dirty="0"/>
              <a:t>A</a:t>
            </a:r>
            <a:r>
              <a:rPr lang="en-GB" dirty="0" smtClean="0"/>
              <a:t> first wave of changes and upgrade was applied to the machine to comply with LHC beams in 2000-2005:</a:t>
            </a:r>
          </a:p>
          <a:p>
            <a:pPr lvl="1"/>
            <a:r>
              <a:rPr lang="en-GB" dirty="0" smtClean="0"/>
              <a:t>SPS ring cleaning for impedance (remove ‘obsolete’ lepton elements).</a:t>
            </a:r>
          </a:p>
          <a:p>
            <a:pPr lvl="1"/>
            <a:r>
              <a:rPr lang="en-GB" dirty="0" smtClean="0"/>
              <a:t>SPS extractions and transfer lines to LHC.</a:t>
            </a:r>
          </a:p>
          <a:p>
            <a:pPr lvl="1"/>
            <a:r>
              <a:rPr lang="en-GB" dirty="0" smtClean="0"/>
              <a:t>PS-PSB transformation for LHC: PSB from 1 GeV to 1.4 GeV, many changes to the RF systems.</a:t>
            </a:r>
          </a:p>
          <a:p>
            <a:r>
              <a:rPr lang="en-GB" dirty="0" smtClean="0"/>
              <a:t>In </a:t>
            </a:r>
            <a:r>
              <a:rPr lang="en-GB" b="1" dirty="0" smtClean="0">
                <a:solidFill>
                  <a:srgbClr val="CC3399"/>
                </a:solidFill>
              </a:rPr>
              <a:t>2006</a:t>
            </a:r>
            <a:r>
              <a:rPr lang="en-GB" dirty="0" smtClean="0"/>
              <a:t> </a:t>
            </a:r>
            <a:r>
              <a:rPr lang="en-GB" b="1" dirty="0" smtClean="0">
                <a:solidFill>
                  <a:srgbClr val="CC3399"/>
                </a:solidFill>
              </a:rPr>
              <a:t>all changes had been essentially completed</a:t>
            </a:r>
            <a:r>
              <a:rPr lang="en-GB" dirty="0" smtClean="0"/>
              <a:t>, first LHC beams were ready in the injectors, waiting for the LHC to come online.</a:t>
            </a:r>
            <a:endParaRPr lang="en-GB" dirty="0"/>
          </a:p>
        </p:txBody>
      </p:sp>
    </p:spTree>
    <p:extLst>
      <p:ext uri="{BB962C8B-B14F-4D97-AF65-F5344CB8AC3E}">
        <p14:creationId xmlns:p14="http://schemas.microsoft.com/office/powerpoint/2010/main" val="2632805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Accelerator organization in 2000</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14</a:t>
            </a:fld>
            <a:endParaRPr lang="en-US"/>
          </a:p>
        </p:txBody>
      </p:sp>
      <p:sp>
        <p:nvSpPr>
          <p:cNvPr id="6" name="Content Placeholder 5"/>
          <p:cNvSpPr>
            <a:spLocks noGrp="1"/>
          </p:cNvSpPr>
          <p:nvPr>
            <p:ph idx="1"/>
          </p:nvPr>
        </p:nvSpPr>
        <p:spPr>
          <a:xfrm>
            <a:off x="517071" y="1123950"/>
            <a:ext cx="8305800" cy="4133850"/>
          </a:xfrm>
        </p:spPr>
        <p:txBody>
          <a:bodyPr/>
          <a:lstStyle/>
          <a:p>
            <a:r>
              <a:rPr lang="en-GB" dirty="0" smtClean="0"/>
              <a:t>In 2000 the CERN </a:t>
            </a:r>
            <a:r>
              <a:rPr lang="en-GB" b="1" dirty="0" smtClean="0">
                <a:solidFill>
                  <a:srgbClr val="0000FF"/>
                </a:solidFill>
              </a:rPr>
              <a:t>accelerator organization </a:t>
            </a:r>
            <a:r>
              <a:rPr lang="en-GB" dirty="0" smtClean="0"/>
              <a:t>was split in </a:t>
            </a:r>
            <a:r>
              <a:rPr lang="en-GB" b="1" dirty="0" smtClean="0">
                <a:solidFill>
                  <a:srgbClr val="0000FF"/>
                </a:solidFill>
              </a:rPr>
              <a:t>two divisions</a:t>
            </a:r>
            <a:r>
              <a:rPr lang="en-GB" dirty="0" smtClean="0"/>
              <a:t>, for the </a:t>
            </a:r>
            <a:r>
              <a:rPr lang="en-GB" b="1" dirty="0" smtClean="0">
                <a:solidFill>
                  <a:srgbClr val="0000FF"/>
                </a:solidFill>
              </a:rPr>
              <a:t>PS complex</a:t>
            </a:r>
            <a:r>
              <a:rPr lang="en-GB" b="1" dirty="0">
                <a:solidFill>
                  <a:srgbClr val="0000FF"/>
                </a:solidFill>
              </a:rPr>
              <a:t> </a:t>
            </a:r>
            <a:r>
              <a:rPr lang="en-GB" dirty="0" smtClean="0"/>
              <a:t>and for the </a:t>
            </a:r>
            <a:r>
              <a:rPr lang="en-GB" b="1" dirty="0" smtClean="0">
                <a:solidFill>
                  <a:srgbClr val="0000FF"/>
                </a:solidFill>
              </a:rPr>
              <a:t>SPS-LEP(LHC) complex</a:t>
            </a:r>
            <a:r>
              <a:rPr lang="en-GB" dirty="0" smtClean="0"/>
              <a:t>.</a:t>
            </a:r>
          </a:p>
          <a:p>
            <a:pPr lvl="1"/>
            <a:r>
              <a:rPr lang="en-GB" b="1" dirty="0" smtClean="0"/>
              <a:t>Duplicated group structure </a:t>
            </a:r>
            <a:r>
              <a:rPr lang="en-GB" dirty="0" smtClean="0"/>
              <a:t>– powering, RF, instrumentation, controls, operation etc. </a:t>
            </a:r>
          </a:p>
          <a:p>
            <a:pPr lvl="2"/>
            <a:r>
              <a:rPr lang="en-GB" dirty="0" smtClean="0"/>
              <a:t>With different solutions for many things.</a:t>
            </a:r>
          </a:p>
          <a:p>
            <a:pPr lvl="2"/>
            <a:r>
              <a:rPr lang="en-GB" dirty="0" smtClean="0"/>
              <a:t>Groups were often split geographically (offices and workshops) on the two CERN sites (</a:t>
            </a:r>
            <a:r>
              <a:rPr lang="en-GB" dirty="0" err="1" smtClean="0"/>
              <a:t>Meyrin</a:t>
            </a:r>
            <a:r>
              <a:rPr lang="en-GB" dirty="0" smtClean="0"/>
              <a:t>/CH &amp; </a:t>
            </a:r>
            <a:r>
              <a:rPr lang="en-GB" dirty="0" err="1" smtClean="0"/>
              <a:t>Prevessin</a:t>
            </a:r>
            <a:r>
              <a:rPr lang="en-GB" dirty="0" smtClean="0"/>
              <a:t>/F).</a:t>
            </a:r>
          </a:p>
          <a:p>
            <a:pPr>
              <a:spcBef>
                <a:spcPts val="1200"/>
              </a:spcBef>
            </a:pPr>
            <a:r>
              <a:rPr lang="en-GB" dirty="0" smtClean="0"/>
              <a:t>In 2003 the </a:t>
            </a:r>
            <a:r>
              <a:rPr lang="en-GB" b="1" dirty="0" smtClean="0">
                <a:solidFill>
                  <a:srgbClr val="0000FF"/>
                </a:solidFill>
              </a:rPr>
              <a:t>accelerator sector was restructured </a:t>
            </a:r>
            <a:r>
              <a:rPr lang="en-GB" dirty="0" smtClean="0"/>
              <a:t>and former </a:t>
            </a:r>
            <a:r>
              <a:rPr lang="en-GB" b="1" dirty="0" smtClean="0">
                <a:solidFill>
                  <a:srgbClr val="CC3399"/>
                </a:solidFill>
              </a:rPr>
              <a:t>PS – SPS/LEP groups were merged </a:t>
            </a:r>
            <a:r>
              <a:rPr lang="en-GB" dirty="0" smtClean="0"/>
              <a:t>into single groups to rationalize the organization and remove duplication at many levels.</a:t>
            </a:r>
          </a:p>
          <a:p>
            <a:pPr lvl="1"/>
            <a:r>
              <a:rPr lang="en-GB" dirty="0" smtClean="0"/>
              <a:t>It took years to level out the difference in culture and in equipment (end of life of hardware and software). Traces of the old structure can still be observed at CERN.</a:t>
            </a:r>
          </a:p>
        </p:txBody>
      </p:sp>
    </p:spTree>
    <p:extLst>
      <p:ext uri="{BB962C8B-B14F-4D97-AF65-F5344CB8AC3E}">
        <p14:creationId xmlns:p14="http://schemas.microsoft.com/office/powerpoint/2010/main" val="409757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Beam operation in the LHC area</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15</a:t>
            </a:fld>
            <a:endParaRPr lang="en-US"/>
          </a:p>
        </p:txBody>
      </p:sp>
      <p:sp>
        <p:nvSpPr>
          <p:cNvPr id="6" name="Content Placeholder 5"/>
          <p:cNvSpPr>
            <a:spLocks noGrp="1"/>
          </p:cNvSpPr>
          <p:nvPr>
            <p:ph idx="1"/>
          </p:nvPr>
        </p:nvSpPr>
        <p:spPr>
          <a:xfrm>
            <a:off x="685800" y="914400"/>
            <a:ext cx="7924800" cy="4343400"/>
          </a:xfrm>
        </p:spPr>
        <p:txBody>
          <a:bodyPr/>
          <a:lstStyle/>
          <a:p>
            <a:r>
              <a:rPr lang="en-GB" dirty="0" smtClean="0"/>
              <a:t>Between 2003 and 2006 the operation groups were merged into a </a:t>
            </a:r>
            <a:r>
              <a:rPr lang="en-GB" b="1" dirty="0" smtClean="0">
                <a:solidFill>
                  <a:srgbClr val="0000FF"/>
                </a:solidFill>
              </a:rPr>
              <a:t>unique group </a:t>
            </a:r>
            <a:r>
              <a:rPr lang="en-GB" dirty="0" smtClean="0"/>
              <a:t>and moved into a </a:t>
            </a:r>
            <a:r>
              <a:rPr lang="en-GB" b="1" dirty="0" smtClean="0">
                <a:solidFill>
                  <a:srgbClr val="0000FF"/>
                </a:solidFill>
              </a:rPr>
              <a:t>new control room</a:t>
            </a:r>
            <a:r>
              <a:rPr lang="en-GB" dirty="0"/>
              <a:t>.</a:t>
            </a:r>
            <a:endParaRPr lang="en-GB" dirty="0" smtClean="0"/>
          </a:p>
          <a:p>
            <a:pPr lvl="1"/>
            <a:r>
              <a:rPr lang="en-GB" dirty="0" smtClean="0"/>
              <a:t>Two controls / operation cultures coming together.</a:t>
            </a:r>
          </a:p>
          <a:p>
            <a:pPr lvl="1"/>
            <a:r>
              <a:rPr lang="en-GB" dirty="0" smtClean="0"/>
              <a:t>Operation of the </a:t>
            </a:r>
            <a:r>
              <a:rPr lang="en-GB" b="1" dirty="0" smtClean="0">
                <a:solidFill>
                  <a:srgbClr val="0000FF"/>
                </a:solidFill>
              </a:rPr>
              <a:t>technical infrastructure</a:t>
            </a:r>
            <a:r>
              <a:rPr lang="en-GB" dirty="0" smtClean="0">
                <a:solidFill>
                  <a:srgbClr val="0000FF"/>
                </a:solidFill>
              </a:rPr>
              <a:t> </a:t>
            </a:r>
            <a:r>
              <a:rPr lang="en-GB" dirty="0" smtClean="0"/>
              <a:t>(another OP group in 2000) was </a:t>
            </a:r>
            <a:r>
              <a:rPr lang="en-GB" b="1" dirty="0" smtClean="0">
                <a:solidFill>
                  <a:srgbClr val="0000FF"/>
                </a:solidFill>
              </a:rPr>
              <a:t>merged with the beam operation group</a:t>
            </a:r>
            <a:r>
              <a:rPr lang="en-GB" dirty="0" smtClean="0"/>
              <a:t>.</a:t>
            </a:r>
          </a:p>
          <a:p>
            <a:pPr lvl="1"/>
            <a:r>
              <a:rPr lang="en-GB" b="1" dirty="0"/>
              <a:t>Operation of the cryogenic systems </a:t>
            </a:r>
            <a:r>
              <a:rPr lang="en-GB" dirty="0"/>
              <a:t>was moved to the same control room but remained in a </a:t>
            </a:r>
            <a:r>
              <a:rPr lang="en-GB" b="1" dirty="0"/>
              <a:t>separate group</a:t>
            </a:r>
            <a:r>
              <a:rPr lang="en-GB" dirty="0"/>
              <a:t>.</a:t>
            </a:r>
          </a:p>
          <a:p>
            <a:pPr>
              <a:spcBef>
                <a:spcPts val="1200"/>
              </a:spcBef>
            </a:pPr>
            <a:r>
              <a:rPr lang="en-GB" dirty="0" smtClean="0"/>
              <a:t>The </a:t>
            </a:r>
            <a:r>
              <a:rPr lang="en-GB" b="1" dirty="0">
                <a:solidFill>
                  <a:srgbClr val="0000FF"/>
                </a:solidFill>
              </a:rPr>
              <a:t>n</a:t>
            </a:r>
            <a:r>
              <a:rPr lang="en-GB" b="1" dirty="0" smtClean="0">
                <a:solidFill>
                  <a:srgbClr val="0000FF"/>
                </a:solidFill>
              </a:rPr>
              <a:t>ew central control room</a:t>
            </a:r>
            <a:r>
              <a:rPr lang="en-GB" dirty="0" smtClean="0"/>
              <a:t>, commissioned in </a:t>
            </a:r>
            <a:r>
              <a:rPr lang="en-GB" b="1" dirty="0" smtClean="0">
                <a:solidFill>
                  <a:srgbClr val="0000FF"/>
                </a:solidFill>
              </a:rPr>
              <a:t>2006</a:t>
            </a:r>
            <a:r>
              <a:rPr lang="en-GB" dirty="0" smtClean="0"/>
              <a:t>, helped a lot to smooth out differences, but it takes time – ongoing process in certain areas.</a:t>
            </a:r>
          </a:p>
          <a:p>
            <a:pPr lvl="1">
              <a:spcBef>
                <a:spcPts val="600"/>
              </a:spcBef>
            </a:pPr>
            <a:r>
              <a:rPr lang="en-GB" dirty="0" smtClean="0"/>
              <a:t>AD and ISOLDE are operated from local CRs.</a:t>
            </a:r>
          </a:p>
        </p:txBody>
      </p:sp>
    </p:spTree>
    <p:extLst>
      <p:ext uri="{BB962C8B-B14F-4D97-AF65-F5344CB8AC3E}">
        <p14:creationId xmlns:p14="http://schemas.microsoft.com/office/powerpoint/2010/main" val="1228914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CERN operation group</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16</a:t>
            </a:fld>
            <a:endParaRPr lang="en-US"/>
          </a:p>
        </p:txBody>
      </p:sp>
      <p:sp>
        <p:nvSpPr>
          <p:cNvPr id="6" name="Content Placeholder 5"/>
          <p:cNvSpPr>
            <a:spLocks noGrp="1"/>
          </p:cNvSpPr>
          <p:nvPr>
            <p:ph idx="1"/>
          </p:nvPr>
        </p:nvSpPr>
        <p:spPr>
          <a:xfrm>
            <a:off x="636813" y="894229"/>
            <a:ext cx="8115301" cy="1981200"/>
          </a:xfrm>
        </p:spPr>
        <p:txBody>
          <a:bodyPr/>
          <a:lstStyle/>
          <a:p>
            <a:pPr>
              <a:spcBef>
                <a:spcPts val="1200"/>
              </a:spcBef>
            </a:pPr>
            <a:r>
              <a:rPr lang="en-GB" dirty="0" smtClean="0"/>
              <a:t>The </a:t>
            </a:r>
            <a:r>
              <a:rPr lang="en-GB" b="1" dirty="0">
                <a:solidFill>
                  <a:srgbClr val="0000FF"/>
                </a:solidFill>
              </a:rPr>
              <a:t>OP group in 2018</a:t>
            </a:r>
            <a:r>
              <a:rPr lang="en-GB" dirty="0"/>
              <a:t>: </a:t>
            </a:r>
            <a:r>
              <a:rPr lang="en-GB" dirty="0">
                <a:solidFill>
                  <a:srgbClr val="CC3399"/>
                </a:solidFill>
              </a:rPr>
              <a:t>83 staff in 7 sections + </a:t>
            </a:r>
            <a:r>
              <a:rPr lang="en-GB" dirty="0" smtClean="0">
                <a:solidFill>
                  <a:srgbClr val="CC3399"/>
                </a:solidFill>
              </a:rPr>
              <a:t>fellows/students</a:t>
            </a:r>
            <a:endParaRPr lang="en-GB" dirty="0"/>
          </a:p>
          <a:p>
            <a:pPr lvl="1"/>
            <a:r>
              <a:rPr lang="en-GB" dirty="0" smtClean="0"/>
              <a:t>Sections: PSB, PS, SPS, LHC, AD, ISOLDE, Technical Infrastructure.</a:t>
            </a:r>
          </a:p>
          <a:p>
            <a:pPr lvl="2"/>
            <a:r>
              <a:rPr lang="en-GB" dirty="0" smtClean="0"/>
              <a:t>No shift rotation for AD and ISOLDE.</a:t>
            </a:r>
          </a:p>
          <a:p>
            <a:pPr lvl="1"/>
            <a:r>
              <a:rPr lang="en-GB" dirty="0" smtClean="0"/>
              <a:t>1 shift position =&gt; 7 staff.</a:t>
            </a:r>
          </a:p>
          <a:p>
            <a:pPr lvl="1"/>
            <a:r>
              <a:rPr lang="en-GB" dirty="0" smtClean="0"/>
              <a:t>1-3 accelerator physicists / section (</a:t>
            </a:r>
            <a:r>
              <a:rPr lang="en-GB" dirty="0" smtClean="0">
                <a:sym typeface="Wingdings" panose="05000000000000000000" pitchFamily="2" charset="2"/>
              </a:rPr>
              <a:t> machine coordinators).</a:t>
            </a:r>
            <a:endParaRPr lang="en-GB" dirty="0" smtClean="0"/>
          </a:p>
          <a:p>
            <a:pPr lvl="2"/>
            <a:r>
              <a:rPr lang="en-GB" dirty="0" smtClean="0"/>
              <a:t>Plus </a:t>
            </a:r>
            <a:r>
              <a:rPr lang="en-GB" dirty="0" smtClean="0"/>
              <a:t>7 </a:t>
            </a:r>
            <a:r>
              <a:rPr lang="en-GB" dirty="0" smtClean="0"/>
              <a:t>‘physicists on shift’ in LHC section – CERN ‘collider’ tradition.</a:t>
            </a:r>
            <a:endParaRPr lang="en-GB" dirty="0"/>
          </a:p>
          <a:p>
            <a:pPr>
              <a:spcBef>
                <a:spcPts val="1200"/>
              </a:spcBef>
            </a:pPr>
            <a:endParaRPr lang="en-GB" dirty="0" smtClean="0"/>
          </a:p>
        </p:txBody>
      </p:sp>
      <p:grpSp>
        <p:nvGrpSpPr>
          <p:cNvPr id="8" name="Group 7"/>
          <p:cNvGrpSpPr/>
          <p:nvPr/>
        </p:nvGrpSpPr>
        <p:grpSpPr>
          <a:xfrm>
            <a:off x="222711" y="3038075"/>
            <a:ext cx="8899518" cy="3286525"/>
            <a:chOff x="222711" y="2362200"/>
            <a:chExt cx="8899518" cy="3286525"/>
          </a:xfrm>
        </p:grpSpPr>
        <p:grpSp>
          <p:nvGrpSpPr>
            <p:cNvPr id="20" name="Group 19"/>
            <p:cNvGrpSpPr/>
            <p:nvPr/>
          </p:nvGrpSpPr>
          <p:grpSpPr>
            <a:xfrm>
              <a:off x="1558968" y="2362200"/>
              <a:ext cx="7563261" cy="3286525"/>
              <a:chOff x="866569" y="3004937"/>
              <a:chExt cx="7563261" cy="3286525"/>
            </a:xfrm>
          </p:grpSpPr>
          <p:pic>
            <p:nvPicPr>
              <p:cNvPr id="7" name="Picture 6"/>
              <p:cNvPicPr>
                <a:picLocks noChangeAspect="1"/>
              </p:cNvPicPr>
              <p:nvPr/>
            </p:nvPicPr>
            <p:blipFill>
              <a:blip r:embed="rId2"/>
              <a:stretch>
                <a:fillRect/>
              </a:stretch>
            </p:blipFill>
            <p:spPr>
              <a:xfrm>
                <a:off x="866569" y="3004937"/>
                <a:ext cx="7563261" cy="3286525"/>
              </a:xfrm>
              <a:prstGeom prst="rect">
                <a:avLst/>
              </a:prstGeom>
            </p:spPr>
          </p:pic>
          <p:sp>
            <p:nvSpPr>
              <p:cNvPr id="15" name="TextBox 14"/>
              <p:cNvSpPr txBox="1"/>
              <p:nvPr/>
            </p:nvSpPr>
            <p:spPr>
              <a:xfrm>
                <a:off x="3200400" y="5619690"/>
                <a:ext cx="327334"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smtClean="0">
                    <a:solidFill>
                      <a:srgbClr val="CC3300"/>
                    </a:solidFill>
                    <a:latin typeface="+mn-lt"/>
                  </a:rPr>
                  <a:t>2</a:t>
                </a:r>
              </a:p>
            </p:txBody>
          </p:sp>
          <p:sp>
            <p:nvSpPr>
              <p:cNvPr id="16" name="TextBox 15"/>
              <p:cNvSpPr txBox="1"/>
              <p:nvPr/>
            </p:nvSpPr>
            <p:spPr>
              <a:xfrm>
                <a:off x="4484532" y="5619690"/>
                <a:ext cx="327334"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a:solidFill>
                      <a:srgbClr val="CC3300"/>
                    </a:solidFill>
                    <a:latin typeface="+mn-lt"/>
                  </a:rPr>
                  <a:t>1</a:t>
                </a:r>
                <a:endParaRPr lang="en-GB" sz="2000" b="1" kern="0" dirty="0" smtClean="0">
                  <a:solidFill>
                    <a:srgbClr val="CC3300"/>
                  </a:solidFill>
                  <a:latin typeface="+mn-lt"/>
                </a:endParaRPr>
              </a:p>
            </p:txBody>
          </p:sp>
          <p:sp>
            <p:nvSpPr>
              <p:cNvPr id="17" name="TextBox 16"/>
              <p:cNvSpPr txBox="1"/>
              <p:nvPr/>
            </p:nvSpPr>
            <p:spPr>
              <a:xfrm>
                <a:off x="5604997" y="5619690"/>
                <a:ext cx="327334"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smtClean="0">
                    <a:solidFill>
                      <a:srgbClr val="CC3300"/>
                    </a:solidFill>
                    <a:latin typeface="+mn-lt"/>
                  </a:rPr>
                  <a:t>2</a:t>
                </a:r>
              </a:p>
            </p:txBody>
          </p:sp>
          <p:sp>
            <p:nvSpPr>
              <p:cNvPr id="18" name="TextBox 17"/>
              <p:cNvSpPr txBox="1"/>
              <p:nvPr/>
            </p:nvSpPr>
            <p:spPr>
              <a:xfrm>
                <a:off x="6572681" y="5607595"/>
                <a:ext cx="327334"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smtClean="0">
                    <a:solidFill>
                      <a:srgbClr val="CC3300"/>
                    </a:solidFill>
                    <a:latin typeface="+mn-lt"/>
                  </a:rPr>
                  <a:t>2</a:t>
                </a:r>
              </a:p>
            </p:txBody>
          </p:sp>
          <p:sp>
            <p:nvSpPr>
              <p:cNvPr id="19" name="TextBox 18"/>
              <p:cNvSpPr txBox="1"/>
              <p:nvPr/>
            </p:nvSpPr>
            <p:spPr>
              <a:xfrm>
                <a:off x="7559366" y="5619690"/>
                <a:ext cx="327334"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smtClean="0">
                    <a:solidFill>
                      <a:srgbClr val="CC3300"/>
                    </a:solidFill>
                    <a:latin typeface="+mn-lt"/>
                  </a:rPr>
                  <a:t>1</a:t>
                </a:r>
              </a:p>
            </p:txBody>
          </p:sp>
        </p:grpSp>
        <p:sp>
          <p:nvSpPr>
            <p:cNvPr id="21" name="TextBox 20"/>
            <p:cNvSpPr txBox="1"/>
            <p:nvPr/>
          </p:nvSpPr>
          <p:spPr>
            <a:xfrm>
              <a:off x="222711" y="4807676"/>
              <a:ext cx="1447799" cy="738664"/>
            </a:xfrm>
            <a:prstGeom prst="rect">
              <a:avLst/>
            </a:prstGeom>
          </p:spPr>
          <p:txBody>
            <a:bodyPr wrap="square" rtlCol="0">
              <a:spAutoFit/>
            </a:bodyPr>
            <a:lstStyle/>
            <a:p>
              <a:pPr algn="ctr">
                <a:spcBef>
                  <a:spcPct val="20000"/>
                </a:spcBef>
                <a:spcAft>
                  <a:spcPts val="400"/>
                </a:spcAft>
                <a:buClr>
                  <a:srgbClr val="0000FF"/>
                </a:buClr>
                <a:buSzPct val="80000"/>
              </a:pPr>
              <a:r>
                <a:rPr lang="en-GB" sz="1400" b="1" kern="0" dirty="0" smtClean="0">
                  <a:solidFill>
                    <a:srgbClr val="CC3300"/>
                  </a:solidFill>
                  <a:latin typeface="+mn-lt"/>
                </a:rPr>
                <a:t>Number of persons on shift</a:t>
              </a:r>
            </a:p>
          </p:txBody>
        </p:sp>
      </p:grpSp>
    </p:spTree>
    <p:extLst>
      <p:ext uri="{BB962C8B-B14F-4D97-AF65-F5344CB8AC3E}">
        <p14:creationId xmlns:p14="http://schemas.microsoft.com/office/powerpoint/2010/main" val="14558820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Beam versus user area operation</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dirty="0" smtClean="0"/>
              <a:t>CERN accelerator complex operation - J. Wenninger</a:t>
            </a:r>
            <a:endParaRPr lang="en-US" dirty="0"/>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17</a:t>
            </a:fld>
            <a:endParaRPr lang="en-US"/>
          </a:p>
        </p:txBody>
      </p:sp>
      <p:sp>
        <p:nvSpPr>
          <p:cNvPr id="6" name="Content Placeholder 5"/>
          <p:cNvSpPr>
            <a:spLocks noGrp="1"/>
          </p:cNvSpPr>
          <p:nvPr>
            <p:ph idx="1"/>
          </p:nvPr>
        </p:nvSpPr>
        <p:spPr>
          <a:xfrm>
            <a:off x="609600" y="990600"/>
            <a:ext cx="7924800" cy="4114800"/>
          </a:xfrm>
        </p:spPr>
        <p:txBody>
          <a:bodyPr/>
          <a:lstStyle/>
          <a:p>
            <a:r>
              <a:rPr lang="en-GB" sz="1800" dirty="0" smtClean="0"/>
              <a:t>The </a:t>
            </a:r>
            <a:r>
              <a:rPr lang="en-GB" sz="1800" b="1" dirty="0" smtClean="0">
                <a:solidFill>
                  <a:srgbClr val="0000FF"/>
                </a:solidFill>
              </a:rPr>
              <a:t>operation sections </a:t>
            </a:r>
            <a:r>
              <a:rPr lang="en-GB" sz="1800" dirty="0" smtClean="0"/>
              <a:t>of </a:t>
            </a:r>
            <a:r>
              <a:rPr lang="en-GB" sz="1800" b="1" dirty="0" smtClean="0">
                <a:solidFill>
                  <a:srgbClr val="0000FF"/>
                </a:solidFill>
              </a:rPr>
              <a:t>PSB</a:t>
            </a:r>
            <a:r>
              <a:rPr lang="en-GB" sz="1800" dirty="0" smtClean="0"/>
              <a:t>, </a:t>
            </a:r>
            <a:r>
              <a:rPr lang="en-GB" sz="1800" b="1" dirty="0" smtClean="0">
                <a:solidFill>
                  <a:srgbClr val="0000FF"/>
                </a:solidFill>
              </a:rPr>
              <a:t>PS</a:t>
            </a:r>
            <a:r>
              <a:rPr lang="en-GB" sz="1800" dirty="0" smtClean="0"/>
              <a:t>, </a:t>
            </a:r>
            <a:r>
              <a:rPr lang="en-GB" sz="1800" b="1" dirty="0" smtClean="0">
                <a:solidFill>
                  <a:srgbClr val="0000FF"/>
                </a:solidFill>
              </a:rPr>
              <a:t>SPS</a:t>
            </a:r>
            <a:r>
              <a:rPr lang="en-GB" sz="1800" dirty="0" smtClean="0"/>
              <a:t> and </a:t>
            </a:r>
            <a:r>
              <a:rPr lang="en-GB" sz="1800" b="1" dirty="0" smtClean="0">
                <a:solidFill>
                  <a:srgbClr val="0000FF"/>
                </a:solidFill>
              </a:rPr>
              <a:t>LHC</a:t>
            </a:r>
            <a:r>
              <a:rPr lang="en-GB" sz="1800" dirty="0" smtClean="0"/>
              <a:t> </a:t>
            </a:r>
            <a:r>
              <a:rPr lang="en-GB" sz="1800" b="1" dirty="0" smtClean="0">
                <a:solidFill>
                  <a:srgbClr val="CC3399"/>
                </a:solidFill>
              </a:rPr>
              <a:t>setup</a:t>
            </a:r>
            <a:r>
              <a:rPr lang="en-GB" sz="1800" dirty="0" smtClean="0"/>
              <a:t> and </a:t>
            </a:r>
            <a:r>
              <a:rPr lang="en-GB" sz="1800" b="1" dirty="0" smtClean="0">
                <a:solidFill>
                  <a:srgbClr val="CC3399"/>
                </a:solidFill>
              </a:rPr>
              <a:t>operate</a:t>
            </a:r>
            <a:r>
              <a:rPr lang="en-GB" sz="1800" dirty="0" smtClean="0"/>
              <a:t> the beams up to the </a:t>
            </a:r>
            <a:r>
              <a:rPr lang="en-GB" sz="1800" b="1" dirty="0" smtClean="0">
                <a:solidFill>
                  <a:srgbClr val="7030A0"/>
                </a:solidFill>
              </a:rPr>
              <a:t>targets</a:t>
            </a:r>
            <a:r>
              <a:rPr lang="en-GB" sz="1800" dirty="0" smtClean="0"/>
              <a:t> or to </a:t>
            </a:r>
            <a:r>
              <a:rPr lang="en-GB" sz="1800" b="1" dirty="0" smtClean="0">
                <a:solidFill>
                  <a:srgbClr val="7030A0"/>
                </a:solidFill>
              </a:rPr>
              <a:t>experiments installed inside the ring or directly on beam lines</a:t>
            </a:r>
            <a:r>
              <a:rPr lang="en-GB" sz="1800" dirty="0" smtClean="0"/>
              <a:t>.</a:t>
            </a:r>
          </a:p>
          <a:p>
            <a:pPr>
              <a:spcBef>
                <a:spcPts val="1200"/>
              </a:spcBef>
            </a:pPr>
            <a:r>
              <a:rPr lang="en-GB" sz="1800" b="1" dirty="0" smtClean="0">
                <a:solidFill>
                  <a:srgbClr val="7030A0"/>
                </a:solidFill>
              </a:rPr>
              <a:t>User </a:t>
            </a:r>
            <a:r>
              <a:rPr lang="en-GB" sz="1800" b="1" dirty="0" smtClean="0">
                <a:solidFill>
                  <a:srgbClr val="7030A0"/>
                </a:solidFill>
              </a:rPr>
              <a:t>beam lines </a:t>
            </a:r>
            <a:r>
              <a:rPr lang="en-GB" sz="1800" dirty="0" smtClean="0"/>
              <a:t>(behind targets) at </a:t>
            </a:r>
            <a:r>
              <a:rPr lang="en-GB" sz="1800" b="1" dirty="0" smtClean="0">
                <a:solidFill>
                  <a:srgbClr val="0000FF"/>
                </a:solidFill>
              </a:rPr>
              <a:t>PS</a:t>
            </a:r>
            <a:r>
              <a:rPr lang="en-GB" sz="1800" dirty="0" smtClean="0"/>
              <a:t> and </a:t>
            </a:r>
            <a:r>
              <a:rPr lang="en-GB" sz="1800" b="1" dirty="0" smtClean="0">
                <a:solidFill>
                  <a:srgbClr val="0000FF"/>
                </a:solidFill>
              </a:rPr>
              <a:t>SPS</a:t>
            </a:r>
            <a:r>
              <a:rPr lang="en-GB" sz="1800" dirty="0" smtClean="0"/>
              <a:t> are </a:t>
            </a:r>
            <a:r>
              <a:rPr lang="en-GB" sz="1800" b="1" dirty="0" smtClean="0">
                <a:solidFill>
                  <a:srgbClr val="CC3399"/>
                </a:solidFill>
              </a:rPr>
              <a:t>setup</a:t>
            </a:r>
            <a:r>
              <a:rPr lang="en-GB" sz="1800" dirty="0" smtClean="0"/>
              <a:t> by a </a:t>
            </a:r>
            <a:r>
              <a:rPr lang="en-GB" sz="1800" b="1" dirty="0" smtClean="0">
                <a:solidFill>
                  <a:srgbClr val="CC3399"/>
                </a:solidFill>
              </a:rPr>
              <a:t>dedicated team </a:t>
            </a:r>
            <a:r>
              <a:rPr lang="en-GB" sz="1800" dirty="0" smtClean="0"/>
              <a:t>(not OP) that also manages reshuffling of areas etc.</a:t>
            </a:r>
          </a:p>
          <a:p>
            <a:pPr lvl="1"/>
            <a:r>
              <a:rPr lang="en-GB" sz="1600" dirty="0" smtClean="0"/>
              <a:t>With OP support for operating the beam lines.</a:t>
            </a:r>
          </a:p>
          <a:p>
            <a:pPr>
              <a:spcBef>
                <a:spcPts val="1200"/>
              </a:spcBef>
            </a:pPr>
            <a:r>
              <a:rPr lang="en-GB" sz="1800" dirty="0" smtClean="0"/>
              <a:t>The </a:t>
            </a:r>
            <a:r>
              <a:rPr lang="en-GB" sz="1800" b="1" dirty="0" smtClean="0">
                <a:solidFill>
                  <a:srgbClr val="7030A0"/>
                </a:solidFill>
              </a:rPr>
              <a:t>ISOLDE isotope facility </a:t>
            </a:r>
            <a:r>
              <a:rPr lang="en-GB" sz="1800" dirty="0" smtClean="0"/>
              <a:t>with targets, isotope separators, ion post accelerators is </a:t>
            </a:r>
            <a:r>
              <a:rPr lang="en-GB" sz="1800" b="1" dirty="0" smtClean="0">
                <a:solidFill>
                  <a:srgbClr val="CC3399"/>
                </a:solidFill>
              </a:rPr>
              <a:t>setup</a:t>
            </a:r>
            <a:r>
              <a:rPr lang="en-GB" sz="1800" dirty="0" smtClean="0"/>
              <a:t> and </a:t>
            </a:r>
            <a:r>
              <a:rPr lang="en-GB" sz="1800" b="1" dirty="0" smtClean="0">
                <a:solidFill>
                  <a:srgbClr val="CC3399"/>
                </a:solidFill>
              </a:rPr>
              <a:t>operated</a:t>
            </a:r>
            <a:r>
              <a:rPr lang="en-GB" sz="1800" dirty="0" smtClean="0"/>
              <a:t> by the </a:t>
            </a:r>
            <a:r>
              <a:rPr lang="en-GB" sz="1800" b="1" dirty="0" smtClean="0">
                <a:solidFill>
                  <a:srgbClr val="0000FF"/>
                </a:solidFill>
              </a:rPr>
              <a:t>OP ISOLDE section</a:t>
            </a:r>
            <a:r>
              <a:rPr lang="en-GB" sz="1800" dirty="0" smtClean="0"/>
              <a:t>.</a:t>
            </a:r>
          </a:p>
          <a:p>
            <a:pPr lvl="1"/>
            <a:r>
              <a:rPr lang="en-GB" sz="1600" dirty="0" smtClean="0"/>
              <a:t>No shift coverage, on call intervention outside of working hours.</a:t>
            </a:r>
          </a:p>
          <a:p>
            <a:pPr>
              <a:spcBef>
                <a:spcPts val="1200"/>
              </a:spcBef>
            </a:pPr>
            <a:r>
              <a:rPr lang="en-GB" sz="1800" dirty="0" smtClean="0"/>
              <a:t>The </a:t>
            </a:r>
            <a:r>
              <a:rPr lang="en-GB" sz="1800" b="1" dirty="0" smtClean="0">
                <a:solidFill>
                  <a:srgbClr val="7030A0"/>
                </a:solidFill>
              </a:rPr>
              <a:t>anti-proton accelerator AD </a:t>
            </a:r>
            <a:r>
              <a:rPr lang="en-GB" sz="1800" dirty="0" smtClean="0"/>
              <a:t>operates like ISOLDE, the </a:t>
            </a:r>
            <a:r>
              <a:rPr lang="en-GB" sz="1800" b="1" dirty="0" smtClean="0">
                <a:solidFill>
                  <a:srgbClr val="0000FF"/>
                </a:solidFill>
              </a:rPr>
              <a:t>AD OP section</a:t>
            </a:r>
            <a:r>
              <a:rPr lang="en-GB" sz="1800" dirty="0" smtClean="0"/>
              <a:t> </a:t>
            </a:r>
            <a:r>
              <a:rPr lang="en-GB" sz="1800" b="1" dirty="0" smtClean="0">
                <a:solidFill>
                  <a:srgbClr val="CC3399"/>
                </a:solidFill>
              </a:rPr>
              <a:t>sets up and operates </a:t>
            </a:r>
            <a:r>
              <a:rPr lang="en-GB" sz="1800" dirty="0" smtClean="0"/>
              <a:t>AD up to the experiments.</a:t>
            </a:r>
          </a:p>
          <a:p>
            <a:pPr lvl="1"/>
            <a:r>
              <a:rPr lang="en-GB" sz="1600" dirty="0" smtClean="0"/>
              <a:t>Overnight support by PS OP section, on call interventions if required.</a:t>
            </a:r>
          </a:p>
          <a:p>
            <a:endParaRPr lang="en-GB" sz="1800" dirty="0" smtClean="0"/>
          </a:p>
        </p:txBody>
      </p:sp>
    </p:spTree>
    <p:extLst>
      <p:ext uri="{BB962C8B-B14F-4D97-AF65-F5344CB8AC3E}">
        <p14:creationId xmlns:p14="http://schemas.microsoft.com/office/powerpoint/2010/main" val="24089088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Control room layout</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18</a:t>
            </a:fld>
            <a:endParaRPr lang="en-US"/>
          </a:p>
        </p:txBody>
      </p:sp>
      <p:sp>
        <p:nvSpPr>
          <p:cNvPr id="6" name="Content Placeholder 5"/>
          <p:cNvSpPr>
            <a:spLocks noGrp="1"/>
          </p:cNvSpPr>
          <p:nvPr>
            <p:ph idx="1"/>
          </p:nvPr>
        </p:nvSpPr>
        <p:spPr>
          <a:xfrm>
            <a:off x="685800" y="887205"/>
            <a:ext cx="7924800" cy="761026"/>
          </a:xfrm>
        </p:spPr>
        <p:txBody>
          <a:bodyPr/>
          <a:lstStyle/>
          <a:p>
            <a:pPr marL="0" indent="0">
              <a:buNone/>
            </a:pPr>
            <a:r>
              <a:rPr lang="en-GB" dirty="0" smtClean="0"/>
              <a:t>Proposals for CR layouts.</a:t>
            </a:r>
          </a:p>
          <a:p>
            <a:pPr lvl="1"/>
            <a:r>
              <a:rPr lang="en-GB" dirty="0" smtClean="0"/>
              <a:t>Balance between closed areas and open space.</a:t>
            </a:r>
            <a:endParaRPr lang="en-GB" dirty="0"/>
          </a:p>
        </p:txBody>
      </p:sp>
      <p:pic>
        <p:nvPicPr>
          <p:cNvPr id="16" name="Picture 6" descr="CCD LayoutA"/>
          <p:cNvPicPr>
            <a:picLocks noChangeAspect="1" noChangeArrowheads="1"/>
          </p:cNvPicPr>
          <p:nvPr/>
        </p:nvPicPr>
        <p:blipFill>
          <a:blip r:embed="rId2"/>
          <a:srcRect/>
          <a:stretch>
            <a:fillRect/>
          </a:stretch>
        </p:blipFill>
        <p:spPr bwMode="auto">
          <a:xfrm>
            <a:off x="228600" y="2209801"/>
            <a:ext cx="2209800" cy="1956594"/>
          </a:xfrm>
          <a:prstGeom prst="rect">
            <a:avLst/>
          </a:prstGeom>
          <a:noFill/>
          <a:ln w="9525">
            <a:noFill/>
            <a:miter lim="800000"/>
            <a:headEnd/>
            <a:tailEnd/>
          </a:ln>
        </p:spPr>
      </p:pic>
      <p:pic>
        <p:nvPicPr>
          <p:cNvPr id="17" name="Picture 7" descr="CCD LayoutB"/>
          <p:cNvPicPr>
            <a:picLocks noChangeAspect="1" noChangeArrowheads="1"/>
          </p:cNvPicPr>
          <p:nvPr/>
        </p:nvPicPr>
        <p:blipFill>
          <a:blip r:embed="rId3"/>
          <a:srcRect/>
          <a:stretch>
            <a:fillRect/>
          </a:stretch>
        </p:blipFill>
        <p:spPr bwMode="auto">
          <a:xfrm>
            <a:off x="2743200" y="2209801"/>
            <a:ext cx="2209800" cy="1969308"/>
          </a:xfrm>
          <a:prstGeom prst="rect">
            <a:avLst/>
          </a:prstGeom>
          <a:noFill/>
          <a:ln w="9525">
            <a:noFill/>
            <a:miter lim="800000"/>
            <a:headEnd/>
            <a:tailEnd/>
          </a:ln>
        </p:spPr>
      </p:pic>
      <p:pic>
        <p:nvPicPr>
          <p:cNvPr id="18" name="Picture 8" descr="GTD-layoutR"/>
          <p:cNvPicPr>
            <a:picLocks noChangeAspect="1" noChangeArrowheads="1"/>
          </p:cNvPicPr>
          <p:nvPr/>
        </p:nvPicPr>
        <p:blipFill>
          <a:blip r:embed="rId4"/>
          <a:srcRect/>
          <a:stretch>
            <a:fillRect/>
          </a:stretch>
        </p:blipFill>
        <p:spPr bwMode="auto">
          <a:xfrm>
            <a:off x="228600" y="4505325"/>
            <a:ext cx="2133600" cy="1971675"/>
          </a:xfrm>
          <a:prstGeom prst="rect">
            <a:avLst/>
          </a:prstGeom>
          <a:noFill/>
          <a:ln w="9525">
            <a:noFill/>
            <a:miter lim="800000"/>
            <a:headEnd/>
            <a:tailEnd/>
          </a:ln>
        </p:spPr>
      </p:pic>
      <p:pic>
        <p:nvPicPr>
          <p:cNvPr id="19" name="Picture 9" descr="CCCWG-layout2"/>
          <p:cNvPicPr>
            <a:picLocks noChangeAspect="1" noChangeArrowheads="1"/>
          </p:cNvPicPr>
          <p:nvPr/>
        </p:nvPicPr>
        <p:blipFill>
          <a:blip r:embed="rId5"/>
          <a:srcRect/>
          <a:stretch>
            <a:fillRect/>
          </a:stretch>
        </p:blipFill>
        <p:spPr bwMode="auto">
          <a:xfrm>
            <a:off x="2897160" y="4495800"/>
            <a:ext cx="1979640" cy="1939925"/>
          </a:xfrm>
          <a:prstGeom prst="rect">
            <a:avLst/>
          </a:prstGeom>
          <a:noFill/>
          <a:ln w="9525">
            <a:noFill/>
            <a:miter lim="800000"/>
            <a:headEnd/>
            <a:tailEnd/>
          </a:ln>
        </p:spPr>
      </p:pic>
      <p:sp>
        <p:nvSpPr>
          <p:cNvPr id="20" name="Rectangle 11"/>
          <p:cNvSpPr>
            <a:spLocks noChangeArrowheads="1"/>
          </p:cNvSpPr>
          <p:nvPr/>
        </p:nvSpPr>
        <p:spPr bwMode="auto">
          <a:xfrm>
            <a:off x="5105400" y="1828800"/>
            <a:ext cx="3886200" cy="338554"/>
          </a:xfrm>
          <a:prstGeom prst="rect">
            <a:avLst/>
          </a:prstGeom>
          <a:noFill/>
          <a:ln w="15875">
            <a:noFill/>
            <a:miter lim="800000"/>
            <a:headEnd/>
            <a:tailEnd/>
          </a:ln>
        </p:spPr>
        <p:txBody>
          <a:bodyPr>
            <a:prstTxWarp prst="textNoShape">
              <a:avLst/>
            </a:prstTxWarp>
            <a:spAutoFit/>
          </a:bodyPr>
          <a:lstStyle/>
          <a:p>
            <a:pPr algn="ctr" eaLnBrk="1" hangingPunct="1"/>
            <a:r>
              <a:rPr lang="en-US" sz="1600" dirty="0" smtClean="0">
                <a:latin typeface="Arial" charset="0"/>
              </a:rPr>
              <a:t>Control </a:t>
            </a:r>
            <a:r>
              <a:rPr lang="en-US" sz="1600" dirty="0">
                <a:latin typeface="Arial" charset="0"/>
              </a:rPr>
              <a:t>C</a:t>
            </a:r>
            <a:r>
              <a:rPr lang="en-US" sz="1600" dirty="0" smtClean="0">
                <a:latin typeface="Arial" charset="0"/>
              </a:rPr>
              <a:t>entre Working </a:t>
            </a:r>
            <a:r>
              <a:rPr lang="en-US" sz="1600" dirty="0">
                <a:latin typeface="Arial" charset="0"/>
              </a:rPr>
              <a:t>G</a:t>
            </a:r>
            <a:r>
              <a:rPr lang="en-US" sz="1600" dirty="0" smtClean="0">
                <a:latin typeface="Arial" charset="0"/>
              </a:rPr>
              <a:t>roup</a:t>
            </a:r>
            <a:endParaRPr lang="en-US" sz="1600" dirty="0">
              <a:latin typeface="Arial" charset="0"/>
            </a:endParaRPr>
          </a:p>
        </p:txBody>
      </p:sp>
      <p:pic>
        <p:nvPicPr>
          <p:cNvPr id="21" name="Picture 20" descr="CCC.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5271" y="2286000"/>
            <a:ext cx="4002529" cy="4124054"/>
          </a:xfrm>
          <a:prstGeom prst="rect">
            <a:avLst/>
          </a:prstGeom>
          <a:solidFill>
            <a:srgbClr val="FFFFFF"/>
          </a:solidFill>
          <a:ln w="34925">
            <a:solidFill>
              <a:srgbClr val="FF0000"/>
            </a:solidFill>
          </a:ln>
        </p:spPr>
      </p:pic>
      <p:sp>
        <p:nvSpPr>
          <p:cNvPr id="22" name="TextBox 21"/>
          <p:cNvSpPr txBox="1"/>
          <p:nvPr/>
        </p:nvSpPr>
        <p:spPr>
          <a:xfrm>
            <a:off x="1942616" y="1819869"/>
            <a:ext cx="1337226" cy="338554"/>
          </a:xfrm>
          <a:prstGeom prst="rect">
            <a:avLst/>
          </a:prstGeom>
          <a:noFill/>
        </p:spPr>
        <p:txBody>
          <a:bodyPr wrap="none" rtlCol="0">
            <a:spAutoFit/>
          </a:bodyPr>
          <a:lstStyle/>
          <a:p>
            <a:pPr algn="ctr"/>
            <a:r>
              <a:rPr lang="en-US" sz="1600" dirty="0" smtClean="0">
                <a:solidFill>
                  <a:srgbClr val="000000"/>
                </a:solidFill>
                <a:latin typeface="Arial" charset="0"/>
              </a:rPr>
              <a:t>External firm</a:t>
            </a:r>
            <a:endParaRPr lang="en-US" sz="1600" dirty="0">
              <a:solidFill>
                <a:srgbClr val="000000"/>
              </a:solidFill>
              <a:latin typeface="Arial" charset="0"/>
            </a:endParaRPr>
          </a:p>
        </p:txBody>
      </p:sp>
      <p:sp>
        <p:nvSpPr>
          <p:cNvPr id="23" name="TextBox 22"/>
          <p:cNvSpPr txBox="1"/>
          <p:nvPr/>
        </p:nvSpPr>
        <p:spPr>
          <a:xfrm>
            <a:off x="472205" y="4089597"/>
            <a:ext cx="1337226" cy="338554"/>
          </a:xfrm>
          <a:prstGeom prst="rect">
            <a:avLst/>
          </a:prstGeom>
          <a:noFill/>
        </p:spPr>
        <p:txBody>
          <a:bodyPr wrap="none" rtlCol="0">
            <a:spAutoFit/>
          </a:bodyPr>
          <a:lstStyle/>
          <a:p>
            <a:pPr algn="ctr"/>
            <a:r>
              <a:rPr lang="en-US" sz="1600" dirty="0" smtClean="0">
                <a:solidFill>
                  <a:srgbClr val="000000"/>
                </a:solidFill>
                <a:latin typeface="Arial" charset="0"/>
              </a:rPr>
              <a:t>External firm</a:t>
            </a:r>
            <a:endParaRPr lang="en-US" sz="1600" dirty="0">
              <a:solidFill>
                <a:srgbClr val="000000"/>
              </a:solidFill>
              <a:latin typeface="Arial" charset="0"/>
            </a:endParaRPr>
          </a:p>
        </p:txBody>
      </p:sp>
      <p:sp>
        <p:nvSpPr>
          <p:cNvPr id="24" name="TextBox 23"/>
          <p:cNvSpPr txBox="1"/>
          <p:nvPr/>
        </p:nvSpPr>
        <p:spPr>
          <a:xfrm>
            <a:off x="3299320" y="4086144"/>
            <a:ext cx="1175323" cy="338554"/>
          </a:xfrm>
          <a:prstGeom prst="rect">
            <a:avLst/>
          </a:prstGeom>
          <a:noFill/>
        </p:spPr>
        <p:txBody>
          <a:bodyPr wrap="none" rtlCol="0">
            <a:spAutoFit/>
          </a:bodyPr>
          <a:lstStyle/>
          <a:p>
            <a:pPr algn="ctr"/>
            <a:r>
              <a:rPr lang="en-US" sz="1600" dirty="0" smtClean="0">
                <a:solidFill>
                  <a:srgbClr val="000000"/>
                </a:solidFill>
                <a:latin typeface="Arial" charset="0"/>
              </a:rPr>
              <a:t>CERN WG</a:t>
            </a:r>
            <a:endParaRPr lang="en-US" sz="1600" dirty="0">
              <a:solidFill>
                <a:srgbClr val="000000"/>
              </a:solidFill>
              <a:latin typeface="Arial" charset="0"/>
            </a:endParaRPr>
          </a:p>
        </p:txBody>
      </p:sp>
    </p:spTree>
    <p:extLst>
      <p:ext uri="{BB962C8B-B14F-4D97-AF65-F5344CB8AC3E}">
        <p14:creationId xmlns:p14="http://schemas.microsoft.com/office/powerpoint/2010/main" val="1805749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Towards a central control room</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19</a:t>
            </a:fld>
            <a:endParaRPr lang="en-US"/>
          </a:p>
        </p:txBody>
      </p:sp>
      <p:grpSp>
        <p:nvGrpSpPr>
          <p:cNvPr id="12" name="Group 11"/>
          <p:cNvGrpSpPr/>
          <p:nvPr/>
        </p:nvGrpSpPr>
        <p:grpSpPr>
          <a:xfrm>
            <a:off x="720207" y="909188"/>
            <a:ext cx="3562989" cy="2443954"/>
            <a:chOff x="457200" y="1524000"/>
            <a:chExt cx="4267200" cy="320040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524000"/>
              <a:ext cx="4267200" cy="3200400"/>
            </a:xfrm>
            <a:prstGeom prst="rect">
              <a:avLst/>
            </a:prstGeom>
          </p:spPr>
        </p:pic>
        <p:sp>
          <p:nvSpPr>
            <p:cNvPr id="8" name="TextBox 7"/>
            <p:cNvSpPr txBox="1"/>
            <p:nvPr/>
          </p:nvSpPr>
          <p:spPr>
            <a:xfrm>
              <a:off x="1143000" y="1572842"/>
              <a:ext cx="2763898" cy="400110"/>
            </a:xfrm>
            <a:prstGeom prst="rect">
              <a:avLst/>
            </a:prstGeom>
          </p:spPr>
          <p:txBody>
            <a:bodyPr wrap="none" rtlCol="0">
              <a:spAutoFit/>
            </a:bodyPr>
            <a:lstStyle/>
            <a:p>
              <a:pPr>
                <a:spcBef>
                  <a:spcPct val="20000"/>
                </a:spcBef>
                <a:spcAft>
                  <a:spcPts val="400"/>
                </a:spcAft>
                <a:buClr>
                  <a:srgbClr val="0000FF"/>
                </a:buClr>
                <a:buSzPct val="80000"/>
              </a:pPr>
              <a:r>
                <a:rPr lang="en-GB" sz="2000" kern="0" dirty="0" smtClean="0">
                  <a:solidFill>
                    <a:schemeClr val="bg1"/>
                  </a:solidFill>
                  <a:latin typeface="+mn-lt"/>
                </a:rPr>
                <a:t>SPS-LEP control room</a:t>
              </a: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2257" y="3657600"/>
            <a:ext cx="4381500" cy="2924175"/>
          </a:xfrm>
          <a:prstGeom prst="rect">
            <a:avLst/>
          </a:prstGeom>
        </p:spPr>
      </p:pic>
      <p:grpSp>
        <p:nvGrpSpPr>
          <p:cNvPr id="9" name="Group 8"/>
          <p:cNvGrpSpPr/>
          <p:nvPr/>
        </p:nvGrpSpPr>
        <p:grpSpPr>
          <a:xfrm>
            <a:off x="4876800" y="909188"/>
            <a:ext cx="3847028" cy="2443954"/>
            <a:chOff x="4837628" y="930960"/>
            <a:chExt cx="4114800" cy="272605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7628" y="930960"/>
              <a:ext cx="4114800" cy="2726055"/>
            </a:xfrm>
            <a:prstGeom prst="rect">
              <a:avLst/>
            </a:prstGeom>
          </p:spPr>
        </p:pic>
        <p:sp>
          <p:nvSpPr>
            <p:cNvPr id="15" name="TextBox 14"/>
            <p:cNvSpPr txBox="1"/>
            <p:nvPr/>
          </p:nvSpPr>
          <p:spPr>
            <a:xfrm>
              <a:off x="5679044" y="930960"/>
              <a:ext cx="2207656" cy="400110"/>
            </a:xfrm>
            <a:prstGeom prst="rect">
              <a:avLst/>
            </a:prstGeom>
          </p:spPr>
          <p:txBody>
            <a:bodyPr wrap="none" rtlCol="0">
              <a:spAutoFit/>
            </a:bodyPr>
            <a:lstStyle/>
            <a:p>
              <a:pPr>
                <a:spcBef>
                  <a:spcPct val="20000"/>
                </a:spcBef>
                <a:spcAft>
                  <a:spcPts val="400"/>
                </a:spcAft>
                <a:buClr>
                  <a:srgbClr val="0000FF"/>
                </a:buClr>
                <a:buSzPct val="80000"/>
              </a:pPr>
              <a:r>
                <a:rPr lang="en-GB" sz="2000" kern="0" dirty="0" smtClean="0">
                  <a:solidFill>
                    <a:schemeClr val="bg1"/>
                  </a:solidFill>
                  <a:latin typeface="+mn-lt"/>
                </a:rPr>
                <a:t>CPS control room</a:t>
              </a:r>
            </a:p>
          </p:txBody>
        </p:sp>
      </p:gr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052" y="4503395"/>
            <a:ext cx="4027548" cy="2265496"/>
          </a:xfrm>
          <a:prstGeom prst="rect">
            <a:avLst/>
          </a:prstGeom>
        </p:spPr>
      </p:pic>
      <p:sp>
        <p:nvSpPr>
          <p:cNvPr id="11" name="TextBox 10"/>
          <p:cNvSpPr txBox="1"/>
          <p:nvPr/>
        </p:nvSpPr>
        <p:spPr>
          <a:xfrm>
            <a:off x="2819400" y="6181665"/>
            <a:ext cx="3746538"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smtClean="0">
                <a:solidFill>
                  <a:schemeClr val="bg1"/>
                </a:solidFill>
                <a:latin typeface="+mn-lt"/>
              </a:rPr>
              <a:t>Common control room (CCC)</a:t>
            </a:r>
          </a:p>
        </p:txBody>
      </p:sp>
      <p:sp>
        <p:nvSpPr>
          <p:cNvPr id="18" name="Down Arrow 17"/>
          <p:cNvSpPr/>
          <p:nvPr/>
        </p:nvSpPr>
        <p:spPr bwMode="auto">
          <a:xfrm>
            <a:off x="6818662" y="2847588"/>
            <a:ext cx="678953" cy="13716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16" name="Content Placeholder 5"/>
          <p:cNvSpPr>
            <a:spLocks noGrp="1"/>
          </p:cNvSpPr>
          <p:nvPr>
            <p:ph idx="1"/>
          </p:nvPr>
        </p:nvSpPr>
        <p:spPr>
          <a:xfrm>
            <a:off x="623572" y="3480400"/>
            <a:ext cx="4123833" cy="1146080"/>
          </a:xfrm>
          <a:solidFill>
            <a:schemeClr val="bg1"/>
          </a:solidFill>
        </p:spPr>
        <p:txBody>
          <a:bodyPr/>
          <a:lstStyle/>
          <a:p>
            <a:pPr marL="0" indent="0">
              <a:buNone/>
            </a:pPr>
            <a:r>
              <a:rPr lang="en-GB" sz="1800" dirty="0" smtClean="0"/>
              <a:t>Final choice with semi-open islands.</a:t>
            </a:r>
          </a:p>
          <a:p>
            <a:pPr marL="446088" lvl="1" indent="-271463"/>
            <a:r>
              <a:rPr lang="en-GB" sz="1400" dirty="0" smtClean="0"/>
              <a:t>Reasonable mix of privacy and openness, contains crowds within concerned island.</a:t>
            </a:r>
          </a:p>
          <a:p>
            <a:pPr marL="446088" lvl="1" indent="-271463"/>
            <a:r>
              <a:rPr lang="en-GB" sz="1400" dirty="0" smtClean="0"/>
              <a:t>Clearly not the only viable option.</a:t>
            </a:r>
          </a:p>
        </p:txBody>
      </p:sp>
      <p:sp>
        <p:nvSpPr>
          <p:cNvPr id="19" name="Down Arrow 18"/>
          <p:cNvSpPr/>
          <p:nvPr/>
        </p:nvSpPr>
        <p:spPr bwMode="auto">
          <a:xfrm rot="18236197">
            <a:off x="4218911" y="2867060"/>
            <a:ext cx="678953" cy="13716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2429732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a:t>
            </a:fld>
            <a:endParaRPr lang="en-US"/>
          </a:p>
        </p:txBody>
      </p:sp>
      <p:sp>
        <p:nvSpPr>
          <p:cNvPr id="6" name="Content Placeholder 5"/>
          <p:cNvSpPr>
            <a:spLocks noGrp="1"/>
          </p:cNvSpPr>
          <p:nvPr>
            <p:ph idx="1"/>
          </p:nvPr>
        </p:nvSpPr>
        <p:spPr>
          <a:xfrm>
            <a:off x="800100" y="1447800"/>
            <a:ext cx="7924800" cy="3352800"/>
          </a:xfrm>
        </p:spPr>
        <p:txBody>
          <a:bodyPr/>
          <a:lstStyle/>
          <a:p>
            <a:pPr marL="0" indent="0">
              <a:spcBef>
                <a:spcPts val="3600"/>
              </a:spcBef>
              <a:buNone/>
            </a:pPr>
            <a:r>
              <a:rPr lang="en-GB" sz="2800" b="1" dirty="0" smtClean="0">
                <a:solidFill>
                  <a:srgbClr val="0000FF"/>
                </a:solidFill>
              </a:rPr>
              <a:t>The CERN accelerator complex</a:t>
            </a:r>
          </a:p>
          <a:p>
            <a:pPr marL="0" indent="0">
              <a:spcBef>
                <a:spcPts val="3600"/>
              </a:spcBef>
              <a:buNone/>
            </a:pPr>
            <a:r>
              <a:rPr lang="en-GB" sz="2800" b="1" dirty="0" smtClean="0">
                <a:solidFill>
                  <a:srgbClr val="0000FF">
                    <a:alpha val="40000"/>
                  </a:srgbClr>
                </a:solidFill>
              </a:rPr>
              <a:t>From pre-LHC to LHC area</a:t>
            </a:r>
          </a:p>
          <a:p>
            <a:pPr marL="0" indent="0">
              <a:spcBef>
                <a:spcPts val="3600"/>
              </a:spcBef>
              <a:buNone/>
            </a:pPr>
            <a:r>
              <a:rPr lang="en-GB" sz="2800" b="1" dirty="0" smtClean="0">
                <a:solidFill>
                  <a:srgbClr val="0000FF">
                    <a:alpha val="40000"/>
                  </a:srgbClr>
                </a:solidFill>
              </a:rPr>
              <a:t>Operation of the complex</a:t>
            </a:r>
          </a:p>
          <a:p>
            <a:pPr marL="0" indent="0">
              <a:spcBef>
                <a:spcPts val="3600"/>
              </a:spcBef>
              <a:buNone/>
            </a:pPr>
            <a:r>
              <a:rPr lang="en-GB" sz="2800" b="1" dirty="0" smtClean="0">
                <a:solidFill>
                  <a:srgbClr val="0000FF">
                    <a:alpha val="40000"/>
                  </a:srgbClr>
                </a:solidFill>
              </a:rPr>
              <a:t>Outlook</a:t>
            </a:r>
            <a:endParaRPr lang="en-GB" sz="2800" b="1" dirty="0">
              <a:solidFill>
                <a:srgbClr val="0000FF">
                  <a:alpha val="40000"/>
                </a:srgbClr>
              </a:solidFill>
            </a:endParaRPr>
          </a:p>
        </p:txBody>
      </p:sp>
    </p:spTree>
    <p:extLst>
      <p:ext uri="{BB962C8B-B14F-4D97-AF65-F5344CB8AC3E}">
        <p14:creationId xmlns:p14="http://schemas.microsoft.com/office/powerpoint/2010/main" val="2703134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LHC D-day</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20</a:t>
            </a:fld>
            <a:endParaRPr lang="en-US"/>
          </a:p>
        </p:txBody>
      </p:sp>
      <p:sp>
        <p:nvSpPr>
          <p:cNvPr id="6" name="Content Placeholder 5"/>
          <p:cNvSpPr>
            <a:spLocks noGrp="1"/>
          </p:cNvSpPr>
          <p:nvPr>
            <p:ph idx="1"/>
          </p:nvPr>
        </p:nvSpPr>
        <p:spPr>
          <a:xfrm>
            <a:off x="1905000" y="839459"/>
            <a:ext cx="4636427" cy="692064"/>
          </a:xfrm>
        </p:spPr>
        <p:txBody>
          <a:bodyPr/>
          <a:lstStyle/>
          <a:p>
            <a:pPr marL="0" indent="0" algn="ctr">
              <a:buNone/>
            </a:pPr>
            <a:r>
              <a:rPr lang="en-GB" b="1" dirty="0" smtClean="0">
                <a:solidFill>
                  <a:srgbClr val="CC3399"/>
                </a:solidFill>
              </a:rPr>
              <a:t>Not exactly ideal </a:t>
            </a:r>
            <a:r>
              <a:rPr lang="en-GB" dirty="0" smtClean="0"/>
              <a:t>for a commissioning – I do not recommend…</a:t>
            </a:r>
            <a:endParaRPr lang="en-GB" dirty="0"/>
          </a:p>
        </p:txBody>
      </p:sp>
      <p:pic>
        <p:nvPicPr>
          <p:cNvPr id="7" name="Picture 6" descr="0809002_1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533" y="1645440"/>
            <a:ext cx="7829376" cy="521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ttach_reader?attach_id=1025394&amp;height=15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9416" y="1635375"/>
            <a:ext cx="3007493" cy="113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124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Cycles and super-cycles</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21</a:t>
            </a:fld>
            <a:endParaRPr lang="en-US"/>
          </a:p>
        </p:txBody>
      </p:sp>
      <p:sp>
        <p:nvSpPr>
          <p:cNvPr id="6" name="Content Placeholder 5"/>
          <p:cNvSpPr>
            <a:spLocks noGrp="1"/>
          </p:cNvSpPr>
          <p:nvPr>
            <p:ph idx="1"/>
          </p:nvPr>
        </p:nvSpPr>
        <p:spPr>
          <a:xfrm>
            <a:off x="552450" y="806305"/>
            <a:ext cx="7924800" cy="2598867"/>
          </a:xfrm>
        </p:spPr>
        <p:txBody>
          <a:bodyPr/>
          <a:lstStyle/>
          <a:p>
            <a:r>
              <a:rPr lang="en-GB" sz="1800" dirty="0" smtClean="0"/>
              <a:t>A </a:t>
            </a:r>
            <a:r>
              <a:rPr lang="en-GB" sz="1800" b="1" dirty="0" smtClean="0">
                <a:solidFill>
                  <a:srgbClr val="0000FF"/>
                </a:solidFill>
              </a:rPr>
              <a:t>cycle</a:t>
            </a:r>
            <a:r>
              <a:rPr lang="en-GB" sz="1800" dirty="0" smtClean="0"/>
              <a:t> is associated to a beam and has a characteristic time structure of the magnetic / energy field in one of the machines,</a:t>
            </a:r>
          </a:p>
          <a:p>
            <a:pPr lvl="1"/>
            <a:r>
              <a:rPr lang="en-GB" sz="1600" dirty="0" smtClean="0"/>
              <a:t>A real beam requires cycles in the different accelerators coupled coherently from source to destination.</a:t>
            </a:r>
          </a:p>
          <a:p>
            <a:r>
              <a:rPr lang="en-GB" sz="1800" dirty="0" smtClean="0"/>
              <a:t>A </a:t>
            </a:r>
            <a:r>
              <a:rPr lang="en-GB" sz="1800" b="1" dirty="0" smtClean="0">
                <a:solidFill>
                  <a:srgbClr val="0000FF"/>
                </a:solidFill>
              </a:rPr>
              <a:t>super-cycle</a:t>
            </a:r>
            <a:r>
              <a:rPr lang="en-GB" sz="1800" dirty="0" smtClean="0"/>
              <a:t> is composed of individual cycles. A super-cycle is replayed until there is a request to change its composition.</a:t>
            </a:r>
          </a:p>
          <a:p>
            <a:pPr lvl="1"/>
            <a:r>
              <a:rPr lang="en-GB" sz="1600" dirty="0" smtClean="0"/>
              <a:t>Changed few times / day (LHC filling vs non-LHC operation, day vs night</a:t>
            </a:r>
            <a:r>
              <a:rPr lang="en-GB" sz="1600" dirty="0" smtClean="0"/>
              <a:t>).</a:t>
            </a:r>
          </a:p>
          <a:p>
            <a:pPr lvl="1"/>
            <a:r>
              <a:rPr lang="en-GB" sz="1600" dirty="0" smtClean="0"/>
              <a:t>Not very dynamic.</a:t>
            </a:r>
            <a:r>
              <a:rPr lang="en-GB" sz="1600" dirty="0" smtClean="0"/>
              <a:t> </a:t>
            </a:r>
            <a:endParaRPr lang="en-GB" sz="1600" dirty="0" smtClean="0"/>
          </a:p>
          <a:p>
            <a:r>
              <a:rPr lang="en-GB" sz="1800" dirty="0"/>
              <a:t>C</a:t>
            </a:r>
            <a:r>
              <a:rPr lang="en-GB" sz="1800" dirty="0" smtClean="0"/>
              <a:t>ycles &amp; super-cycle couple the accelerators in the complex.</a:t>
            </a:r>
            <a:endParaRPr lang="en-GB" sz="1800" dirty="0"/>
          </a:p>
        </p:txBody>
      </p:sp>
      <p:grpSp>
        <p:nvGrpSpPr>
          <p:cNvPr id="9" name="Group 8"/>
          <p:cNvGrpSpPr/>
          <p:nvPr/>
        </p:nvGrpSpPr>
        <p:grpSpPr>
          <a:xfrm>
            <a:off x="914400" y="3599058"/>
            <a:ext cx="5564465" cy="2973252"/>
            <a:chOff x="990600" y="2698290"/>
            <a:chExt cx="5564465" cy="2973252"/>
          </a:xfrm>
        </p:grpSpPr>
        <p:pic>
          <p:nvPicPr>
            <p:cNvPr id="7" name="Picture 6"/>
            <p:cNvPicPr>
              <a:picLocks noChangeAspect="1"/>
            </p:cNvPicPr>
            <p:nvPr/>
          </p:nvPicPr>
          <p:blipFill>
            <a:blip r:embed="rId2"/>
            <a:stretch>
              <a:fillRect/>
            </a:stretch>
          </p:blipFill>
          <p:spPr>
            <a:xfrm>
              <a:off x="990600" y="2698290"/>
              <a:ext cx="5562600" cy="2226228"/>
            </a:xfrm>
            <a:prstGeom prst="rect">
              <a:avLst/>
            </a:prstGeom>
          </p:spPr>
        </p:pic>
        <p:grpSp>
          <p:nvGrpSpPr>
            <p:cNvPr id="25" name="Group 24"/>
            <p:cNvGrpSpPr/>
            <p:nvPr/>
          </p:nvGrpSpPr>
          <p:grpSpPr>
            <a:xfrm>
              <a:off x="992465" y="5271432"/>
              <a:ext cx="5562600" cy="400110"/>
              <a:chOff x="1066800" y="4876800"/>
              <a:chExt cx="5562600" cy="400110"/>
            </a:xfrm>
          </p:grpSpPr>
          <p:cxnSp>
            <p:nvCxnSpPr>
              <p:cNvPr id="10" name="Straight Arrow Connector 9"/>
              <p:cNvCxnSpPr/>
              <p:nvPr/>
            </p:nvCxnSpPr>
            <p:spPr bwMode="auto">
              <a:xfrm>
                <a:off x="1066800" y="5076855"/>
                <a:ext cx="5562600" cy="0"/>
              </a:xfrm>
              <a:prstGeom prst="straightConnector1">
                <a:avLst/>
              </a:prstGeom>
              <a:solidFill>
                <a:schemeClr val="accent1"/>
              </a:solidFill>
              <a:ln w="38100" cap="flat" cmpd="sng" algn="ctr">
                <a:solidFill>
                  <a:schemeClr val="tx1"/>
                </a:solidFill>
                <a:prstDash val="solid"/>
                <a:round/>
                <a:headEnd type="triangle" w="med" len="med"/>
                <a:tailEnd type="triangle" w="med" len="med"/>
              </a:ln>
              <a:effectLst/>
            </p:spPr>
          </p:cxnSp>
          <p:sp>
            <p:nvSpPr>
              <p:cNvPr id="8" name="TextBox 7"/>
              <p:cNvSpPr txBox="1"/>
              <p:nvPr/>
            </p:nvSpPr>
            <p:spPr>
              <a:xfrm>
                <a:off x="2514600" y="4876800"/>
                <a:ext cx="2536272" cy="400110"/>
              </a:xfrm>
              <a:prstGeom prst="rect">
                <a:avLst/>
              </a:prstGeom>
              <a:solidFill>
                <a:schemeClr val="bg1"/>
              </a:solidFill>
            </p:spPr>
            <p:txBody>
              <a:bodyPr wrap="none" rtlCol="0">
                <a:spAutoFit/>
              </a:bodyPr>
              <a:lstStyle/>
              <a:p>
                <a:pPr>
                  <a:spcBef>
                    <a:spcPct val="20000"/>
                  </a:spcBef>
                  <a:spcAft>
                    <a:spcPts val="400"/>
                  </a:spcAft>
                  <a:buClr>
                    <a:srgbClr val="0000FF"/>
                  </a:buClr>
                  <a:buSzPct val="80000"/>
                </a:pPr>
                <a:r>
                  <a:rPr lang="en-GB" sz="2000" i="1" kern="0" dirty="0">
                    <a:latin typeface="+mn-lt"/>
                  </a:rPr>
                  <a:t>m</a:t>
                </a:r>
                <a:r>
                  <a:rPr lang="en-GB" sz="2000" i="1" kern="0" dirty="0" smtClean="0">
                    <a:latin typeface="+mn-lt"/>
                  </a:rPr>
                  <a:t>achine super-cycle</a:t>
                </a:r>
              </a:p>
            </p:txBody>
          </p:sp>
        </p:grpSp>
        <p:cxnSp>
          <p:nvCxnSpPr>
            <p:cNvPr id="12" name="Straight Arrow Connector 11"/>
            <p:cNvCxnSpPr/>
            <p:nvPr/>
          </p:nvCxnSpPr>
          <p:spPr bwMode="auto">
            <a:xfrm>
              <a:off x="990600" y="5080932"/>
              <a:ext cx="1779864" cy="0"/>
            </a:xfrm>
            <a:prstGeom prst="straightConnector1">
              <a:avLst/>
            </a:prstGeom>
            <a:solidFill>
              <a:schemeClr val="accent1"/>
            </a:solidFill>
            <a:ln w="28575" cap="flat" cmpd="sng" algn="ctr">
              <a:solidFill>
                <a:schemeClr val="accent1">
                  <a:lumMod val="50000"/>
                </a:schemeClr>
              </a:solidFill>
              <a:prstDash val="sysDot"/>
              <a:round/>
              <a:headEnd type="triangle" w="med" len="med"/>
              <a:tailEnd type="triangle" w="med" len="med"/>
            </a:ln>
            <a:effectLst/>
          </p:spPr>
        </p:cxnSp>
        <p:cxnSp>
          <p:nvCxnSpPr>
            <p:cNvPr id="13" name="Straight Arrow Connector 12"/>
            <p:cNvCxnSpPr/>
            <p:nvPr/>
          </p:nvCxnSpPr>
          <p:spPr bwMode="auto">
            <a:xfrm flipV="1">
              <a:off x="2770464" y="5077990"/>
              <a:ext cx="782692" cy="2942"/>
            </a:xfrm>
            <a:prstGeom prst="straightConnector1">
              <a:avLst/>
            </a:prstGeom>
            <a:solidFill>
              <a:schemeClr val="accent1"/>
            </a:solidFill>
            <a:ln w="28575" cap="flat" cmpd="sng" algn="ctr">
              <a:solidFill>
                <a:srgbClr val="0070C0"/>
              </a:solidFill>
              <a:prstDash val="sysDot"/>
              <a:round/>
              <a:headEnd type="triangle" w="med" len="med"/>
              <a:tailEnd type="triangle" w="med" len="med"/>
            </a:ln>
            <a:effectLst/>
          </p:spPr>
        </p:cxnSp>
        <p:cxnSp>
          <p:nvCxnSpPr>
            <p:cNvPr id="16" name="Straight Arrow Connector 15"/>
            <p:cNvCxnSpPr/>
            <p:nvPr/>
          </p:nvCxnSpPr>
          <p:spPr bwMode="auto">
            <a:xfrm>
              <a:off x="3553253" y="5077990"/>
              <a:ext cx="713947" cy="0"/>
            </a:xfrm>
            <a:prstGeom prst="straightConnector1">
              <a:avLst/>
            </a:prstGeom>
            <a:solidFill>
              <a:schemeClr val="accent1"/>
            </a:solidFill>
            <a:ln w="28575" cap="flat" cmpd="sng" algn="ctr">
              <a:solidFill>
                <a:srgbClr val="0070C0"/>
              </a:solidFill>
              <a:prstDash val="sysDot"/>
              <a:round/>
              <a:headEnd type="triangle" w="med" len="med"/>
              <a:tailEnd type="triangle" w="med" len="med"/>
            </a:ln>
            <a:effectLst/>
          </p:spPr>
        </p:cxnSp>
        <p:cxnSp>
          <p:nvCxnSpPr>
            <p:cNvPr id="20" name="Straight Arrow Connector 19"/>
            <p:cNvCxnSpPr/>
            <p:nvPr/>
          </p:nvCxnSpPr>
          <p:spPr bwMode="auto">
            <a:xfrm>
              <a:off x="4267200" y="5075048"/>
              <a:ext cx="713947" cy="0"/>
            </a:xfrm>
            <a:prstGeom prst="straightConnector1">
              <a:avLst/>
            </a:prstGeom>
            <a:solidFill>
              <a:schemeClr val="accent1"/>
            </a:solidFill>
            <a:ln w="28575" cap="flat" cmpd="sng" algn="ctr">
              <a:solidFill>
                <a:srgbClr val="0070C0"/>
              </a:solidFill>
              <a:prstDash val="sysDot"/>
              <a:round/>
              <a:headEnd type="triangle" w="med" len="med"/>
              <a:tailEnd type="triangle" w="med" len="med"/>
            </a:ln>
            <a:effectLst/>
          </p:spPr>
        </p:cxnSp>
        <p:cxnSp>
          <p:nvCxnSpPr>
            <p:cNvPr id="21" name="Straight Arrow Connector 20"/>
            <p:cNvCxnSpPr/>
            <p:nvPr/>
          </p:nvCxnSpPr>
          <p:spPr bwMode="auto">
            <a:xfrm>
              <a:off x="4981147" y="5075048"/>
              <a:ext cx="713947" cy="0"/>
            </a:xfrm>
            <a:prstGeom prst="straightConnector1">
              <a:avLst/>
            </a:prstGeom>
            <a:solidFill>
              <a:schemeClr val="accent1"/>
            </a:solidFill>
            <a:ln w="28575" cap="flat" cmpd="sng" algn="ctr">
              <a:solidFill>
                <a:srgbClr val="0070C0"/>
              </a:solidFill>
              <a:prstDash val="sysDot"/>
              <a:round/>
              <a:headEnd type="triangle" w="med" len="med"/>
              <a:tailEnd type="triangle" w="med" len="med"/>
            </a:ln>
            <a:effectLst/>
          </p:spPr>
        </p:cxnSp>
        <p:cxnSp>
          <p:nvCxnSpPr>
            <p:cNvPr id="22" name="Straight Arrow Connector 21"/>
            <p:cNvCxnSpPr/>
            <p:nvPr/>
          </p:nvCxnSpPr>
          <p:spPr bwMode="auto">
            <a:xfrm>
              <a:off x="5715000" y="5075048"/>
              <a:ext cx="838200" cy="0"/>
            </a:xfrm>
            <a:prstGeom prst="straightConnector1">
              <a:avLst/>
            </a:prstGeom>
            <a:solidFill>
              <a:schemeClr val="accent1"/>
            </a:solidFill>
            <a:ln w="28575" cap="flat" cmpd="sng" algn="ctr">
              <a:solidFill>
                <a:srgbClr val="7030A0"/>
              </a:solidFill>
              <a:prstDash val="sysDot"/>
              <a:round/>
              <a:headEnd type="triangle" w="med" len="med"/>
              <a:tailEnd type="triangle" w="med" len="med"/>
            </a:ln>
            <a:effectLst/>
          </p:spPr>
        </p:cxnSp>
      </p:grpSp>
      <p:sp>
        <p:nvSpPr>
          <p:cNvPr id="24" name="TextBox 23"/>
          <p:cNvSpPr txBox="1"/>
          <p:nvPr/>
        </p:nvSpPr>
        <p:spPr>
          <a:xfrm>
            <a:off x="6692789" y="5775761"/>
            <a:ext cx="898003" cy="400110"/>
          </a:xfrm>
          <a:prstGeom prst="rect">
            <a:avLst/>
          </a:prstGeom>
          <a:solidFill>
            <a:schemeClr val="bg1"/>
          </a:solidFill>
        </p:spPr>
        <p:txBody>
          <a:bodyPr wrap="none" rtlCol="0">
            <a:spAutoFit/>
          </a:bodyPr>
          <a:lstStyle/>
          <a:p>
            <a:pPr>
              <a:spcBef>
                <a:spcPct val="20000"/>
              </a:spcBef>
              <a:spcAft>
                <a:spcPts val="400"/>
              </a:spcAft>
              <a:buClr>
                <a:srgbClr val="0000FF"/>
              </a:buClr>
              <a:buSzPct val="80000"/>
            </a:pPr>
            <a:r>
              <a:rPr lang="en-GB" sz="2000" i="1" kern="0" dirty="0" smtClean="0">
                <a:latin typeface="+mn-lt"/>
              </a:rPr>
              <a:t>cycles</a:t>
            </a:r>
          </a:p>
        </p:txBody>
      </p:sp>
      <p:sp>
        <p:nvSpPr>
          <p:cNvPr id="11" name="TextBox 10"/>
          <p:cNvSpPr txBox="1"/>
          <p:nvPr/>
        </p:nvSpPr>
        <p:spPr>
          <a:xfrm>
            <a:off x="6660132" y="4365671"/>
            <a:ext cx="2039341" cy="400110"/>
          </a:xfrm>
          <a:prstGeom prst="rect">
            <a:avLst/>
          </a:prstGeom>
        </p:spPr>
        <p:txBody>
          <a:bodyPr wrap="none" rtlCol="0">
            <a:spAutoFit/>
          </a:bodyPr>
          <a:lstStyle/>
          <a:p>
            <a:pPr>
              <a:spcBef>
                <a:spcPct val="20000"/>
              </a:spcBef>
              <a:spcAft>
                <a:spcPts val="400"/>
              </a:spcAft>
              <a:buClr>
                <a:srgbClr val="0000FF"/>
              </a:buClr>
              <a:buSzPct val="80000"/>
            </a:pPr>
            <a:r>
              <a:rPr lang="en-GB" sz="2000" i="1" kern="0" dirty="0" smtClean="0">
                <a:latin typeface="+mn-lt"/>
              </a:rPr>
              <a:t>SPS </a:t>
            </a:r>
            <a:r>
              <a:rPr lang="en-GB" sz="2000" i="1" kern="0" dirty="0" err="1" smtClean="0">
                <a:latin typeface="+mn-lt"/>
              </a:rPr>
              <a:t>Supercycle</a:t>
            </a:r>
            <a:endParaRPr lang="en-GB" sz="2000" i="1" kern="0" dirty="0" smtClean="0">
              <a:latin typeface="+mn-lt"/>
            </a:endParaRPr>
          </a:p>
        </p:txBody>
      </p:sp>
    </p:spTree>
    <p:extLst>
      <p:ext uri="{BB962C8B-B14F-4D97-AF65-F5344CB8AC3E}">
        <p14:creationId xmlns:p14="http://schemas.microsoft.com/office/powerpoint/2010/main" val="28733303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Controls for the LHC area</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22</a:t>
            </a:fld>
            <a:endParaRPr lang="en-US"/>
          </a:p>
        </p:txBody>
      </p:sp>
      <p:sp>
        <p:nvSpPr>
          <p:cNvPr id="6" name="Content Placeholder 5"/>
          <p:cNvSpPr>
            <a:spLocks noGrp="1"/>
          </p:cNvSpPr>
          <p:nvPr>
            <p:ph idx="1"/>
          </p:nvPr>
        </p:nvSpPr>
        <p:spPr>
          <a:xfrm>
            <a:off x="685800" y="1085850"/>
            <a:ext cx="7924800" cy="4933950"/>
          </a:xfrm>
        </p:spPr>
        <p:txBody>
          <a:bodyPr/>
          <a:lstStyle/>
          <a:p>
            <a:r>
              <a:rPr lang="en-GB" sz="1800" dirty="0" smtClean="0"/>
              <a:t>In 2000 the SPS/LEP – PS complex split was very visible in controls:</a:t>
            </a:r>
          </a:p>
          <a:p>
            <a:pPr lvl="1"/>
            <a:r>
              <a:rPr lang="en-GB" sz="1600" dirty="0" smtClean="0"/>
              <a:t>The </a:t>
            </a:r>
            <a:r>
              <a:rPr lang="en-GB" sz="1600" b="1" dirty="0" smtClean="0">
                <a:solidFill>
                  <a:srgbClr val="0000FF"/>
                </a:solidFill>
              </a:rPr>
              <a:t>PS complex was very flexible</a:t>
            </a:r>
            <a:r>
              <a:rPr lang="en-GB" sz="1600" dirty="0" smtClean="0"/>
              <a:t>, with the ability to rapidly change the super-cycle composition.</a:t>
            </a:r>
          </a:p>
          <a:p>
            <a:pPr lvl="1"/>
            <a:r>
              <a:rPr lang="en-GB" sz="1600" dirty="0" smtClean="0"/>
              <a:t>The </a:t>
            </a:r>
            <a:r>
              <a:rPr lang="en-GB" sz="1600" b="1" dirty="0" smtClean="0">
                <a:solidFill>
                  <a:srgbClr val="0000FF"/>
                </a:solidFill>
              </a:rPr>
              <a:t>SPS operated with ‘almost</a:t>
            </a:r>
            <a:r>
              <a:rPr lang="en-GB" sz="1600" b="1" dirty="0">
                <a:solidFill>
                  <a:srgbClr val="0000FF"/>
                </a:solidFill>
              </a:rPr>
              <a:t> </a:t>
            </a:r>
            <a:r>
              <a:rPr lang="en-GB" sz="1600" b="1" dirty="0" smtClean="0">
                <a:solidFill>
                  <a:srgbClr val="0000FF"/>
                </a:solidFill>
              </a:rPr>
              <a:t>hardcoded’ super-cycles</a:t>
            </a:r>
            <a:r>
              <a:rPr lang="en-GB" sz="1600" dirty="0" smtClean="0"/>
              <a:t>.</a:t>
            </a:r>
          </a:p>
          <a:p>
            <a:pPr lvl="2"/>
            <a:r>
              <a:rPr lang="en-GB" sz="1400" dirty="0" smtClean="0"/>
              <a:t>Changing the SPS super-cycle composition could take hours !</a:t>
            </a:r>
          </a:p>
          <a:p>
            <a:pPr lvl="1"/>
            <a:r>
              <a:rPr lang="en-GB" sz="1600" b="1" dirty="0" smtClean="0">
                <a:solidFill>
                  <a:srgbClr val="FF0000"/>
                </a:solidFill>
              </a:rPr>
              <a:t>Unacceptable for operation in the LHC area, SPS = bottleneck</a:t>
            </a:r>
          </a:p>
          <a:p>
            <a:pPr>
              <a:spcBef>
                <a:spcPts val="1200"/>
              </a:spcBef>
            </a:pPr>
            <a:r>
              <a:rPr lang="en-GB" sz="1800" dirty="0" smtClean="0"/>
              <a:t>In the 1990’s a new </a:t>
            </a:r>
            <a:r>
              <a:rPr lang="en-GB" sz="1800" b="1" dirty="0" smtClean="0">
                <a:solidFill>
                  <a:srgbClr val="0000FF"/>
                </a:solidFill>
              </a:rPr>
              <a:t>controls style </a:t>
            </a:r>
            <a:r>
              <a:rPr lang="en-GB" sz="1800" dirty="0" smtClean="0"/>
              <a:t>based on </a:t>
            </a:r>
            <a:r>
              <a:rPr lang="en-GB" sz="1800" b="1" dirty="0" smtClean="0">
                <a:solidFill>
                  <a:srgbClr val="0000FF"/>
                </a:solidFill>
              </a:rPr>
              <a:t>physics parameter </a:t>
            </a:r>
            <a:r>
              <a:rPr lang="en-GB" sz="1800" b="1" dirty="0">
                <a:solidFill>
                  <a:srgbClr val="0000FF"/>
                </a:solidFill>
              </a:rPr>
              <a:t>modelling </a:t>
            </a:r>
            <a:r>
              <a:rPr lang="en-GB" sz="1800" dirty="0" smtClean="0"/>
              <a:t>was applied to the LEP collider (and to some extend to SPS).</a:t>
            </a:r>
          </a:p>
          <a:p>
            <a:pPr lvl="1"/>
            <a:r>
              <a:rPr lang="en-GB" sz="1600" dirty="0" smtClean="0"/>
              <a:t>Trim the tune, not quadrupole currents etc.</a:t>
            </a:r>
          </a:p>
          <a:p>
            <a:pPr lvl="2"/>
            <a:r>
              <a:rPr lang="en-GB" sz="1400" dirty="0" smtClean="0"/>
              <a:t>The database and the control system take care of propagation to low level parameters that are send to equipment.</a:t>
            </a:r>
          </a:p>
          <a:p>
            <a:pPr lvl="1"/>
            <a:r>
              <a:rPr lang="en-GB" sz="1600" dirty="0" smtClean="0"/>
              <a:t>Machine settings were constructed directly from (MAD) machine models.</a:t>
            </a:r>
          </a:p>
          <a:p>
            <a:pPr>
              <a:spcBef>
                <a:spcPts val="1200"/>
              </a:spcBef>
            </a:pPr>
            <a:r>
              <a:rPr lang="en-GB" sz="1800" dirty="0" smtClean="0"/>
              <a:t>The LHC high level control system was born out of the LEP design, improved and generalized to include the SPS and its lines in view of breaking up the rigidity of the SPS.</a:t>
            </a:r>
          </a:p>
          <a:p>
            <a:pPr lvl="1">
              <a:spcBef>
                <a:spcPts val="600"/>
              </a:spcBef>
            </a:pPr>
            <a:r>
              <a:rPr lang="en-GB" sz="1600" dirty="0" smtClean="0"/>
              <a:t>This effort started before the accelerator restructuring.</a:t>
            </a:r>
          </a:p>
        </p:txBody>
      </p:sp>
      <p:pic>
        <p:nvPicPr>
          <p:cNvPr id="7" name="Picture 4" descr="3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1856" y="1828800"/>
            <a:ext cx="1525815" cy="10336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1925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the 1990’s…</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23</a:t>
            </a:fld>
            <a:endParaRPr lang="en-US"/>
          </a:p>
        </p:txBody>
      </p:sp>
      <p:sp>
        <p:nvSpPr>
          <p:cNvPr id="6" name="Content Placeholder 5"/>
          <p:cNvSpPr>
            <a:spLocks noGrp="1"/>
          </p:cNvSpPr>
          <p:nvPr>
            <p:ph idx="1"/>
          </p:nvPr>
        </p:nvSpPr>
        <p:spPr>
          <a:xfrm>
            <a:off x="636338" y="863490"/>
            <a:ext cx="8217228" cy="825205"/>
          </a:xfrm>
        </p:spPr>
        <p:txBody>
          <a:bodyPr/>
          <a:lstStyle/>
          <a:p>
            <a:r>
              <a:rPr lang="en-GB" sz="1800" dirty="0" smtClean="0"/>
              <a:t>SPS / LEP control system user interfaces – ‘</a:t>
            </a:r>
            <a:r>
              <a:rPr lang="en-GB" sz="1800" dirty="0" err="1" smtClean="0"/>
              <a:t>SloppySoft</a:t>
            </a:r>
            <a:r>
              <a:rPr lang="en-GB" sz="1800" dirty="0" smtClean="0"/>
              <a:t>’ – written in C/C++.</a:t>
            </a:r>
          </a:p>
          <a:p>
            <a:pPr lvl="1"/>
            <a:r>
              <a:rPr lang="en-GB" sz="1600" dirty="0" smtClean="0"/>
              <a:t>Designed and written mainly by the </a:t>
            </a:r>
            <a:r>
              <a:rPr lang="en-GB" sz="1600" b="1" dirty="0" smtClean="0">
                <a:solidFill>
                  <a:srgbClr val="0000FF"/>
                </a:solidFill>
              </a:rPr>
              <a:t>SPS-LEP operation group</a:t>
            </a:r>
            <a:r>
              <a:rPr lang="en-GB" sz="1600" dirty="0" smtClean="0"/>
              <a:t>.</a:t>
            </a:r>
            <a:endParaRPr lang="en-GB" sz="1600" dirty="0"/>
          </a:p>
        </p:txBody>
      </p:sp>
      <p:grpSp>
        <p:nvGrpSpPr>
          <p:cNvPr id="13" name="Group 12"/>
          <p:cNvGrpSpPr/>
          <p:nvPr/>
        </p:nvGrpSpPr>
        <p:grpSpPr>
          <a:xfrm>
            <a:off x="4660572" y="2063712"/>
            <a:ext cx="4343400" cy="3150644"/>
            <a:chOff x="4629400" y="1724137"/>
            <a:chExt cx="4343400" cy="3150644"/>
          </a:xfrm>
        </p:grpSpPr>
        <p:pic>
          <p:nvPicPr>
            <p:cNvPr id="8" name="Picture 1027" descr="J:\Www\rhic\functiontrim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9400" y="1724137"/>
              <a:ext cx="4343400" cy="315064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5788730" y="2798471"/>
              <a:ext cx="1828800" cy="461665"/>
            </a:xfrm>
            <a:prstGeom prst="rect">
              <a:avLst/>
            </a:prstGeom>
          </p:spPr>
          <p:txBody>
            <a:bodyPr wrap="square" rtlCol="0">
              <a:spAutoFit/>
            </a:bodyPr>
            <a:lstStyle/>
            <a:p>
              <a:pPr>
                <a:spcBef>
                  <a:spcPct val="20000"/>
                </a:spcBef>
                <a:spcAft>
                  <a:spcPts val="400"/>
                </a:spcAft>
                <a:buClr>
                  <a:srgbClr val="0000FF"/>
                </a:buClr>
                <a:buSzPct val="80000"/>
              </a:pPr>
              <a:r>
                <a:rPr lang="en-GB" sz="1200" i="1" kern="0" dirty="0" smtClean="0">
                  <a:solidFill>
                    <a:schemeClr val="bg1"/>
                  </a:solidFill>
                  <a:latin typeface="+mn-lt"/>
                </a:rPr>
                <a:t>LEP orbit corrector kick ramp function   (in rad)</a:t>
              </a:r>
            </a:p>
          </p:txBody>
        </p:sp>
      </p:grpSp>
      <p:grpSp>
        <p:nvGrpSpPr>
          <p:cNvPr id="12" name="Group 11"/>
          <p:cNvGrpSpPr/>
          <p:nvPr/>
        </p:nvGrpSpPr>
        <p:grpSpPr>
          <a:xfrm>
            <a:off x="573479" y="1752086"/>
            <a:ext cx="3791201" cy="2843401"/>
            <a:chOff x="533400" y="1583870"/>
            <a:chExt cx="3791201" cy="2843401"/>
          </a:xfrm>
        </p:grpSpPr>
        <p:pic>
          <p:nvPicPr>
            <p:cNvPr id="7" name="Picture 4" descr="C:\pres-meet\spsfunc.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583870"/>
              <a:ext cx="3791201" cy="284340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1046515" y="3639034"/>
              <a:ext cx="1534886" cy="461665"/>
            </a:xfrm>
            <a:prstGeom prst="rect">
              <a:avLst/>
            </a:prstGeom>
          </p:spPr>
          <p:txBody>
            <a:bodyPr wrap="square" rtlCol="0">
              <a:spAutoFit/>
            </a:bodyPr>
            <a:lstStyle/>
            <a:p>
              <a:pPr>
                <a:spcBef>
                  <a:spcPct val="20000"/>
                </a:spcBef>
                <a:spcAft>
                  <a:spcPts val="400"/>
                </a:spcAft>
                <a:buClr>
                  <a:srgbClr val="0000FF"/>
                </a:buClr>
                <a:buSzPct val="80000"/>
              </a:pPr>
              <a:r>
                <a:rPr lang="en-GB" sz="1200" i="1" kern="0" dirty="0" smtClean="0">
                  <a:solidFill>
                    <a:schemeClr val="bg1"/>
                  </a:solidFill>
                  <a:latin typeface="+mn-lt"/>
                </a:rPr>
                <a:t>SPS horizontal tune trim function</a:t>
              </a:r>
            </a:p>
          </p:txBody>
        </p:sp>
      </p:grpSp>
      <p:pic>
        <p:nvPicPr>
          <p:cNvPr id="9" name="Picture 10" descr="J:\Www\rhic\actualtrim.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2266" y="4580383"/>
            <a:ext cx="3537350" cy="21148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58112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now</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24</a:t>
            </a:fld>
            <a:endParaRPr lang="en-US"/>
          </a:p>
        </p:txBody>
      </p:sp>
      <p:sp>
        <p:nvSpPr>
          <p:cNvPr id="6" name="Content Placeholder 5"/>
          <p:cNvSpPr>
            <a:spLocks noGrp="1"/>
          </p:cNvSpPr>
          <p:nvPr>
            <p:ph idx="1"/>
          </p:nvPr>
        </p:nvSpPr>
        <p:spPr>
          <a:xfrm>
            <a:off x="685800" y="788647"/>
            <a:ext cx="7924800" cy="1457592"/>
          </a:xfrm>
        </p:spPr>
        <p:txBody>
          <a:bodyPr/>
          <a:lstStyle/>
          <a:p>
            <a:r>
              <a:rPr lang="en-GB" sz="1800" dirty="0" smtClean="0"/>
              <a:t>JAVA high level world and look-and-feel – LSA (LHC Software Architecture) – but the concepts are still the same than in the 1990’s.</a:t>
            </a:r>
          </a:p>
          <a:p>
            <a:pPr lvl="1"/>
            <a:r>
              <a:rPr lang="en-GB" sz="1600" b="1" dirty="0" smtClean="0">
                <a:solidFill>
                  <a:srgbClr val="0000FF"/>
                </a:solidFill>
              </a:rPr>
              <a:t>Collaboration between operation and controls groups</a:t>
            </a:r>
            <a:r>
              <a:rPr lang="en-GB" sz="1600" dirty="0" smtClean="0"/>
              <a:t>.</a:t>
            </a:r>
          </a:p>
          <a:p>
            <a:pPr lvl="1"/>
            <a:r>
              <a:rPr lang="en-GB" sz="1600" dirty="0"/>
              <a:t>D</a:t>
            </a:r>
            <a:r>
              <a:rPr lang="en-GB" sz="1600" dirty="0" smtClean="0"/>
              <a:t>esign and code vastly improved by software engineers.</a:t>
            </a:r>
          </a:p>
          <a:p>
            <a:pPr lvl="1"/>
            <a:r>
              <a:rPr lang="en-GB" sz="1600" dirty="0" smtClean="0"/>
              <a:t>Embryos of python code appearing on the scene now.</a:t>
            </a:r>
            <a:endParaRPr lang="en-GB" sz="1600" dirty="0"/>
          </a:p>
        </p:txBody>
      </p:sp>
      <p:grpSp>
        <p:nvGrpSpPr>
          <p:cNvPr id="13" name="Group 12"/>
          <p:cNvGrpSpPr/>
          <p:nvPr/>
        </p:nvGrpSpPr>
        <p:grpSpPr>
          <a:xfrm>
            <a:off x="4536621" y="2305925"/>
            <a:ext cx="4419600" cy="3412257"/>
            <a:chOff x="4572000" y="1874698"/>
            <a:chExt cx="4419600" cy="3412257"/>
          </a:xfrm>
        </p:grpSpPr>
        <p:pic>
          <p:nvPicPr>
            <p:cNvPr id="7" name="Picture 6"/>
            <p:cNvPicPr>
              <a:picLocks noChangeAspect="1"/>
            </p:cNvPicPr>
            <p:nvPr/>
          </p:nvPicPr>
          <p:blipFill>
            <a:blip r:embed="rId2"/>
            <a:stretch>
              <a:fillRect/>
            </a:stretch>
          </p:blipFill>
          <p:spPr>
            <a:xfrm>
              <a:off x="4572000" y="1874698"/>
              <a:ext cx="4419600" cy="3412257"/>
            </a:xfrm>
            <a:prstGeom prst="rect">
              <a:avLst/>
            </a:prstGeom>
          </p:spPr>
        </p:pic>
        <p:sp>
          <p:nvSpPr>
            <p:cNvPr id="10" name="TextBox 9"/>
            <p:cNvSpPr txBox="1"/>
            <p:nvPr/>
          </p:nvSpPr>
          <p:spPr>
            <a:xfrm>
              <a:off x="7162800" y="3626993"/>
              <a:ext cx="1828800" cy="461665"/>
            </a:xfrm>
            <a:prstGeom prst="rect">
              <a:avLst/>
            </a:prstGeom>
          </p:spPr>
          <p:txBody>
            <a:bodyPr wrap="square" rtlCol="0">
              <a:spAutoFit/>
            </a:bodyPr>
            <a:lstStyle/>
            <a:p>
              <a:pPr>
                <a:spcBef>
                  <a:spcPct val="20000"/>
                </a:spcBef>
                <a:spcAft>
                  <a:spcPts val="400"/>
                </a:spcAft>
                <a:buClr>
                  <a:srgbClr val="0000FF"/>
                </a:buClr>
                <a:buSzPct val="80000"/>
              </a:pPr>
              <a:r>
                <a:rPr lang="en-GB" sz="1200" i="1" kern="0" dirty="0" smtClean="0">
                  <a:latin typeface="+mn-lt"/>
                </a:rPr>
                <a:t>LHC orbit corrector kick ramp function   (in rad)</a:t>
              </a:r>
            </a:p>
          </p:txBody>
        </p:sp>
      </p:grpSp>
      <p:grpSp>
        <p:nvGrpSpPr>
          <p:cNvPr id="12" name="Group 11"/>
          <p:cNvGrpSpPr/>
          <p:nvPr/>
        </p:nvGrpSpPr>
        <p:grpSpPr>
          <a:xfrm>
            <a:off x="421564" y="2413125"/>
            <a:ext cx="3505200" cy="2997075"/>
            <a:chOff x="533400" y="1525858"/>
            <a:chExt cx="3505200" cy="2997075"/>
          </a:xfrm>
        </p:grpSpPr>
        <p:pic>
          <p:nvPicPr>
            <p:cNvPr id="9" name="Picture 8"/>
            <p:cNvPicPr>
              <a:picLocks noChangeAspect="1"/>
            </p:cNvPicPr>
            <p:nvPr/>
          </p:nvPicPr>
          <p:blipFill>
            <a:blip r:embed="rId3"/>
            <a:stretch>
              <a:fillRect/>
            </a:stretch>
          </p:blipFill>
          <p:spPr>
            <a:xfrm>
              <a:off x="533400" y="1525858"/>
              <a:ext cx="3505200" cy="2997075"/>
            </a:xfrm>
            <a:prstGeom prst="rect">
              <a:avLst/>
            </a:prstGeom>
          </p:spPr>
        </p:pic>
        <p:sp>
          <p:nvSpPr>
            <p:cNvPr id="11" name="TextBox 10"/>
            <p:cNvSpPr txBox="1"/>
            <p:nvPr/>
          </p:nvSpPr>
          <p:spPr>
            <a:xfrm>
              <a:off x="2057400" y="3277187"/>
              <a:ext cx="1796143" cy="276999"/>
            </a:xfrm>
            <a:prstGeom prst="rect">
              <a:avLst/>
            </a:prstGeom>
          </p:spPr>
          <p:txBody>
            <a:bodyPr wrap="square" rtlCol="0">
              <a:spAutoFit/>
            </a:bodyPr>
            <a:lstStyle/>
            <a:p>
              <a:pPr>
                <a:spcBef>
                  <a:spcPct val="20000"/>
                </a:spcBef>
                <a:spcAft>
                  <a:spcPts val="400"/>
                </a:spcAft>
                <a:buClr>
                  <a:srgbClr val="0000FF"/>
                </a:buClr>
                <a:buSzPct val="80000"/>
              </a:pPr>
              <a:r>
                <a:rPr lang="en-GB" sz="1200" i="1" kern="0" dirty="0" smtClean="0">
                  <a:latin typeface="+mn-lt"/>
                </a:rPr>
                <a:t>SPS tune trim functions</a:t>
              </a:r>
            </a:p>
          </p:txBody>
        </p:sp>
      </p:grpSp>
      <p:pic>
        <p:nvPicPr>
          <p:cNvPr id="8" name="Picture 7"/>
          <p:cNvPicPr>
            <a:picLocks noChangeAspect="1"/>
          </p:cNvPicPr>
          <p:nvPr/>
        </p:nvPicPr>
        <p:blipFill>
          <a:blip r:embed="rId4"/>
          <a:stretch>
            <a:fillRect/>
          </a:stretch>
        </p:blipFill>
        <p:spPr>
          <a:xfrm>
            <a:off x="3429000" y="4608339"/>
            <a:ext cx="3429515" cy="2219686"/>
          </a:xfrm>
          <a:prstGeom prst="rect">
            <a:avLst/>
          </a:prstGeom>
        </p:spPr>
      </p:pic>
    </p:spTree>
    <p:extLst>
      <p:ext uri="{BB962C8B-B14F-4D97-AF65-F5344CB8AC3E}">
        <p14:creationId xmlns:p14="http://schemas.microsoft.com/office/powerpoint/2010/main" val="42672333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From super-cycle to cycle @ SPS</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25</a:t>
            </a:fld>
            <a:endParaRPr lang="en-US"/>
          </a:p>
        </p:txBody>
      </p:sp>
      <p:sp>
        <p:nvSpPr>
          <p:cNvPr id="6" name="Content Placeholder 5"/>
          <p:cNvSpPr>
            <a:spLocks noGrp="1"/>
          </p:cNvSpPr>
          <p:nvPr>
            <p:ph idx="1"/>
          </p:nvPr>
        </p:nvSpPr>
        <p:spPr>
          <a:xfrm>
            <a:off x="609600" y="875788"/>
            <a:ext cx="8191500" cy="1917628"/>
          </a:xfrm>
        </p:spPr>
        <p:txBody>
          <a:bodyPr/>
          <a:lstStyle/>
          <a:p>
            <a:r>
              <a:rPr lang="en-GB" sz="1800" dirty="0" smtClean="0"/>
              <a:t>At the SPS, </a:t>
            </a:r>
            <a:r>
              <a:rPr lang="en-GB" sz="1800" b="1" dirty="0" smtClean="0">
                <a:solidFill>
                  <a:srgbClr val="0000FF"/>
                </a:solidFill>
              </a:rPr>
              <a:t>dynamic effects (eddy currents) and hysteresis </a:t>
            </a:r>
            <a:r>
              <a:rPr lang="en-GB" sz="1800" dirty="0" smtClean="0"/>
              <a:t>on injection energy, tune and chromaticity due to a </a:t>
            </a:r>
            <a:r>
              <a:rPr lang="en-GB" sz="1800" b="1" dirty="0" smtClean="0">
                <a:solidFill>
                  <a:srgbClr val="CC3399"/>
                </a:solidFill>
              </a:rPr>
              <a:t>preceding cycle </a:t>
            </a:r>
            <a:r>
              <a:rPr lang="en-GB" sz="1800" dirty="0" smtClean="0"/>
              <a:t>can be strong.</a:t>
            </a:r>
          </a:p>
          <a:p>
            <a:pPr lvl="1"/>
            <a:r>
              <a:rPr lang="en-GB" sz="1600" dirty="0" smtClean="0"/>
              <a:t>PS &amp; PSB not impacted so much due to lower fields (0.8-1.25 T versus 2 T for SPS) and less flat top energy diversity.</a:t>
            </a:r>
          </a:p>
          <a:p>
            <a:r>
              <a:rPr lang="en-GB" sz="1800" dirty="0" smtClean="0"/>
              <a:t>Historically the </a:t>
            </a:r>
            <a:r>
              <a:rPr lang="en-GB" sz="1800" b="1" dirty="0" smtClean="0"/>
              <a:t>SPS settings were optimized for a given </a:t>
            </a:r>
            <a:r>
              <a:rPr lang="en-GB" sz="1800" b="1" dirty="0" err="1" smtClean="0"/>
              <a:t>supercycle</a:t>
            </a:r>
            <a:r>
              <a:rPr lang="en-GB" sz="1800" dirty="0"/>
              <a:t> </a:t>
            </a:r>
            <a:r>
              <a:rPr lang="en-GB" sz="1800" dirty="0" smtClean="0"/>
              <a:t>– not scalable to fast SC changes due to the vast amount of settings to maintain.</a:t>
            </a:r>
          </a:p>
        </p:txBody>
      </p:sp>
      <p:pic>
        <p:nvPicPr>
          <p:cNvPr id="7" name="Picture 6"/>
          <p:cNvPicPr>
            <a:picLocks noChangeAspect="1"/>
          </p:cNvPicPr>
          <p:nvPr/>
        </p:nvPicPr>
        <p:blipFill>
          <a:blip r:embed="rId2"/>
          <a:stretch>
            <a:fillRect/>
          </a:stretch>
        </p:blipFill>
        <p:spPr>
          <a:xfrm>
            <a:off x="5486400" y="2757636"/>
            <a:ext cx="2562879" cy="1628077"/>
          </a:xfrm>
          <a:prstGeom prst="rect">
            <a:avLst/>
          </a:prstGeom>
        </p:spPr>
      </p:pic>
      <p:pic>
        <p:nvPicPr>
          <p:cNvPr id="8" name="Picture 7"/>
          <p:cNvPicPr>
            <a:picLocks noChangeAspect="1"/>
          </p:cNvPicPr>
          <p:nvPr/>
        </p:nvPicPr>
        <p:blipFill>
          <a:blip r:embed="rId3"/>
          <a:stretch>
            <a:fillRect/>
          </a:stretch>
        </p:blipFill>
        <p:spPr>
          <a:xfrm>
            <a:off x="2514600" y="2957693"/>
            <a:ext cx="2419296" cy="1285514"/>
          </a:xfrm>
          <a:prstGeom prst="rect">
            <a:avLst/>
          </a:prstGeom>
        </p:spPr>
      </p:pic>
      <p:sp>
        <p:nvSpPr>
          <p:cNvPr id="9" name="Content Placeholder 5"/>
          <p:cNvSpPr txBox="1">
            <a:spLocks/>
          </p:cNvSpPr>
          <p:nvPr/>
        </p:nvSpPr>
        <p:spPr bwMode="auto">
          <a:xfrm>
            <a:off x="609600" y="4407484"/>
            <a:ext cx="8191500" cy="199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80000"/>
              <a:buFont typeface="Wingdings" pitchFamily="2" charset="2"/>
              <a:buChar char="q"/>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GB" sz="1800" kern="0" dirty="0" smtClean="0"/>
              <a:t>Moving to a concept with a unique instance of a SPS cycle that is played in different SCs meant:</a:t>
            </a:r>
          </a:p>
          <a:p>
            <a:pPr lvl="1"/>
            <a:r>
              <a:rPr lang="en-GB" sz="1600" kern="0" dirty="0" smtClean="0"/>
              <a:t>(sometimes) accepting slightly reduced quality,</a:t>
            </a:r>
          </a:p>
          <a:p>
            <a:pPr lvl="1"/>
            <a:r>
              <a:rPr lang="en-GB" sz="1600" kern="0" dirty="0" smtClean="0"/>
              <a:t>or </a:t>
            </a:r>
            <a:r>
              <a:rPr lang="en-GB" sz="1600" b="1" kern="0" dirty="0" smtClean="0">
                <a:solidFill>
                  <a:srgbClr val="CC3399"/>
                </a:solidFill>
              </a:rPr>
              <a:t>enforcing a cycle order</a:t>
            </a:r>
            <a:r>
              <a:rPr lang="en-GB" sz="1600" kern="0" dirty="0" smtClean="0"/>
              <a:t>,</a:t>
            </a:r>
          </a:p>
          <a:p>
            <a:pPr lvl="2"/>
            <a:r>
              <a:rPr lang="en-GB" sz="1400" kern="0" dirty="0" smtClean="0"/>
              <a:t>For example LHC cycle always after fixed target (and never the reverse).</a:t>
            </a:r>
          </a:p>
          <a:p>
            <a:pPr lvl="1"/>
            <a:r>
              <a:rPr lang="en-GB" sz="1600" kern="0" dirty="0" smtClean="0"/>
              <a:t>or </a:t>
            </a:r>
            <a:r>
              <a:rPr lang="en-GB" sz="1600" b="1" kern="0" dirty="0" smtClean="0">
                <a:solidFill>
                  <a:srgbClr val="CC3399"/>
                </a:solidFill>
              </a:rPr>
              <a:t>adding empty ‘reset’ cycles</a:t>
            </a:r>
            <a:r>
              <a:rPr lang="en-GB" sz="1600" kern="0" dirty="0"/>
              <a:t> a</a:t>
            </a:r>
            <a:r>
              <a:rPr lang="en-GB" sz="1600" kern="0" dirty="0" smtClean="0"/>
              <a:t>t the </a:t>
            </a:r>
            <a:r>
              <a:rPr lang="en-GB" sz="1600" b="1" kern="0" dirty="0" smtClean="0">
                <a:solidFill>
                  <a:srgbClr val="FF0000"/>
                </a:solidFill>
              </a:rPr>
              <a:t>expense of some duty cycle</a:t>
            </a:r>
            <a:r>
              <a:rPr lang="en-GB" sz="1400" kern="0" dirty="0" smtClean="0"/>
              <a:t>.</a:t>
            </a:r>
          </a:p>
        </p:txBody>
      </p:sp>
    </p:spTree>
    <p:extLst>
      <p:ext uri="{BB962C8B-B14F-4D97-AF65-F5344CB8AC3E}">
        <p14:creationId xmlns:p14="http://schemas.microsoft.com/office/powerpoint/2010/main" val="29173100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SPS settings </a:t>
            </a:r>
            <a:r>
              <a:rPr lang="en-GB" dirty="0"/>
              <a:t>by cycle</a:t>
            </a:r>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26</a:t>
            </a:fld>
            <a:endParaRPr lang="en-US"/>
          </a:p>
        </p:txBody>
      </p:sp>
      <p:sp>
        <p:nvSpPr>
          <p:cNvPr id="6" name="Content Placeholder 5"/>
          <p:cNvSpPr>
            <a:spLocks noGrp="1"/>
          </p:cNvSpPr>
          <p:nvPr>
            <p:ph idx="1"/>
          </p:nvPr>
        </p:nvSpPr>
        <p:spPr>
          <a:xfrm>
            <a:off x="718457" y="4693567"/>
            <a:ext cx="6672943" cy="1526723"/>
          </a:xfrm>
        </p:spPr>
        <p:txBody>
          <a:bodyPr/>
          <a:lstStyle/>
          <a:p>
            <a:r>
              <a:rPr lang="en-GB" sz="1800" dirty="0" smtClean="0"/>
              <a:t>LSA was rolled out on SPS in 2006. When SPS moved to settings by cycle in 2008, operation was massively simplified and SPS SC changes became the fastest of the complex.</a:t>
            </a:r>
          </a:p>
          <a:p>
            <a:pPr lvl="1"/>
            <a:r>
              <a:rPr lang="en-GB" sz="1600" dirty="0" smtClean="0"/>
              <a:t>8 years of controls work paid off !</a:t>
            </a:r>
          </a:p>
          <a:p>
            <a:pPr lvl="1"/>
            <a:r>
              <a:rPr lang="en-GB" sz="1600" dirty="0" smtClean="0"/>
              <a:t>PS &amp; PSB complex moved to LSA ~ 2013-14.</a:t>
            </a:r>
            <a:endParaRPr lang="en-GB" sz="1600" dirty="0"/>
          </a:p>
        </p:txBody>
      </p:sp>
      <p:sp>
        <p:nvSpPr>
          <p:cNvPr id="8" name="Content Placeholder 5"/>
          <p:cNvSpPr txBox="1">
            <a:spLocks/>
          </p:cNvSpPr>
          <p:nvPr/>
        </p:nvSpPr>
        <p:spPr bwMode="auto">
          <a:xfrm>
            <a:off x="718457" y="944285"/>
            <a:ext cx="7924800" cy="131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80000"/>
              <a:buFont typeface="Wingdings" pitchFamily="2" charset="2"/>
              <a:buChar char="q"/>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GB" sz="1800" kern="0" dirty="0" smtClean="0"/>
              <a:t>Nowadays the SPS uses </a:t>
            </a:r>
            <a:r>
              <a:rPr lang="en-GB" sz="1800" b="1" kern="0" dirty="0" smtClean="0">
                <a:solidFill>
                  <a:srgbClr val="0000FF"/>
                </a:solidFill>
              </a:rPr>
              <a:t>cycle order</a:t>
            </a:r>
            <a:r>
              <a:rPr lang="en-GB" sz="1800" kern="0" dirty="0" smtClean="0"/>
              <a:t>, short </a:t>
            </a:r>
            <a:r>
              <a:rPr lang="en-GB" sz="1800" b="1" kern="0" dirty="0" smtClean="0">
                <a:solidFill>
                  <a:srgbClr val="0000FF"/>
                </a:solidFill>
              </a:rPr>
              <a:t>MD cycles </a:t>
            </a:r>
            <a:r>
              <a:rPr lang="en-GB" sz="1800" kern="0" dirty="0" smtClean="0"/>
              <a:t>or </a:t>
            </a:r>
            <a:r>
              <a:rPr lang="en-GB" sz="1800" b="1" kern="0" dirty="0" smtClean="0">
                <a:solidFill>
                  <a:srgbClr val="0000FF"/>
                </a:solidFill>
              </a:rPr>
              <a:t>empty reset cycles</a:t>
            </a:r>
            <a:r>
              <a:rPr lang="en-GB" sz="1800" kern="0" dirty="0" smtClean="0"/>
              <a:t> to overcome dynamic / hysteresis effects.</a:t>
            </a:r>
          </a:p>
          <a:p>
            <a:pPr lvl="1"/>
            <a:r>
              <a:rPr lang="en-GB" sz="1600" kern="0" dirty="0" smtClean="0"/>
              <a:t>Sometimes empty SPS are also needed / useful to provide space for more PS/PSB users in the SC.</a:t>
            </a:r>
          </a:p>
          <a:p>
            <a:pPr marL="0" indent="0">
              <a:buNone/>
            </a:pPr>
            <a:endParaRPr lang="en-GB" sz="1800" kern="0" dirty="0" smtClean="0"/>
          </a:p>
        </p:txBody>
      </p:sp>
      <p:sp>
        <p:nvSpPr>
          <p:cNvPr id="10" name="TextBox 9"/>
          <p:cNvSpPr txBox="1"/>
          <p:nvPr/>
        </p:nvSpPr>
        <p:spPr>
          <a:xfrm>
            <a:off x="5954486" y="2495056"/>
            <a:ext cx="2890157" cy="830997"/>
          </a:xfrm>
          <a:prstGeom prst="rect">
            <a:avLst/>
          </a:prstGeom>
        </p:spPr>
        <p:txBody>
          <a:bodyPr wrap="square" rtlCol="0">
            <a:spAutoFit/>
          </a:bodyPr>
          <a:lstStyle/>
          <a:p>
            <a:pPr algn="ctr">
              <a:spcBef>
                <a:spcPct val="20000"/>
              </a:spcBef>
              <a:spcAft>
                <a:spcPts val="400"/>
              </a:spcAft>
              <a:buClr>
                <a:srgbClr val="0000FF"/>
              </a:buClr>
              <a:buSzPct val="80000"/>
            </a:pPr>
            <a:r>
              <a:rPr lang="en-GB" sz="1600" i="1" kern="0" dirty="0" smtClean="0">
                <a:latin typeface="+mn-lt"/>
              </a:rPr>
              <a:t>Example of </a:t>
            </a:r>
            <a:r>
              <a:rPr lang="en-GB" sz="1600" i="1" kern="0" dirty="0">
                <a:latin typeface="+mn-lt"/>
              </a:rPr>
              <a:t>e</a:t>
            </a:r>
            <a:r>
              <a:rPr lang="en-GB" sz="1600" i="1" kern="0" dirty="0" smtClean="0">
                <a:latin typeface="+mn-lt"/>
              </a:rPr>
              <a:t>mpty reset cycles in the SPS </a:t>
            </a:r>
            <a:r>
              <a:rPr lang="en-GB" sz="1600" i="1" kern="0" dirty="0" err="1" smtClean="0">
                <a:latin typeface="+mn-lt"/>
              </a:rPr>
              <a:t>supercycle</a:t>
            </a:r>
            <a:r>
              <a:rPr lang="en-GB" sz="1600" i="1" kern="0" dirty="0" smtClean="0">
                <a:latin typeface="+mn-lt"/>
              </a:rPr>
              <a:t> during lead ion operation</a:t>
            </a:r>
          </a:p>
        </p:txBody>
      </p:sp>
      <p:grpSp>
        <p:nvGrpSpPr>
          <p:cNvPr id="9" name="Group 8"/>
          <p:cNvGrpSpPr/>
          <p:nvPr/>
        </p:nvGrpSpPr>
        <p:grpSpPr>
          <a:xfrm>
            <a:off x="832757" y="2286000"/>
            <a:ext cx="4953000" cy="2201334"/>
            <a:chOff x="832757" y="2362200"/>
            <a:chExt cx="4953000" cy="2201334"/>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757" y="2362200"/>
              <a:ext cx="4953000" cy="2201334"/>
            </a:xfrm>
            <a:prstGeom prst="rect">
              <a:avLst/>
            </a:prstGeom>
          </p:spPr>
        </p:pic>
        <p:sp>
          <p:nvSpPr>
            <p:cNvPr id="11" name="TextBox 10"/>
            <p:cNvSpPr txBox="1"/>
            <p:nvPr/>
          </p:nvSpPr>
          <p:spPr>
            <a:xfrm>
              <a:off x="3600709" y="2915694"/>
              <a:ext cx="1112805" cy="276999"/>
            </a:xfrm>
            <a:prstGeom prst="rect">
              <a:avLst/>
            </a:prstGeom>
          </p:spPr>
          <p:txBody>
            <a:bodyPr wrap="none" rtlCol="0">
              <a:spAutoFit/>
            </a:bodyPr>
            <a:lstStyle/>
            <a:p>
              <a:pPr>
                <a:spcBef>
                  <a:spcPct val="20000"/>
                </a:spcBef>
                <a:spcAft>
                  <a:spcPts val="400"/>
                </a:spcAft>
                <a:buClr>
                  <a:srgbClr val="0000FF"/>
                </a:buClr>
                <a:buSzPct val="80000"/>
              </a:pPr>
              <a:r>
                <a:rPr lang="en-GB" sz="1200" b="1" i="1" kern="0" dirty="0" smtClean="0">
                  <a:solidFill>
                    <a:srgbClr val="FFC000"/>
                  </a:solidFill>
                  <a:latin typeface="+mn-lt"/>
                </a:rPr>
                <a:t>Reset cycles</a:t>
              </a:r>
            </a:p>
          </p:txBody>
        </p:sp>
        <p:cxnSp>
          <p:nvCxnSpPr>
            <p:cNvPr id="13" name="Straight Arrow Connector 12"/>
            <p:cNvCxnSpPr/>
            <p:nvPr/>
          </p:nvCxnSpPr>
          <p:spPr bwMode="auto">
            <a:xfrm>
              <a:off x="4114800" y="3200400"/>
              <a:ext cx="42311" cy="493135"/>
            </a:xfrm>
            <a:prstGeom prst="straightConnector1">
              <a:avLst/>
            </a:prstGeom>
            <a:solidFill>
              <a:schemeClr val="accent1"/>
            </a:solidFill>
            <a:ln w="19050" cap="flat" cmpd="sng" algn="ctr">
              <a:solidFill>
                <a:srgbClr val="FFC000"/>
              </a:solidFill>
              <a:prstDash val="sysDot"/>
              <a:round/>
              <a:headEnd type="none" w="med" len="med"/>
              <a:tailEnd type="triangle"/>
            </a:ln>
            <a:effectLst/>
          </p:spPr>
        </p:cxnSp>
        <p:cxnSp>
          <p:nvCxnSpPr>
            <p:cNvPr id="14" name="Straight Arrow Connector 13"/>
            <p:cNvCxnSpPr/>
            <p:nvPr/>
          </p:nvCxnSpPr>
          <p:spPr bwMode="auto">
            <a:xfrm>
              <a:off x="4114800" y="3192693"/>
              <a:ext cx="1447800" cy="649551"/>
            </a:xfrm>
            <a:prstGeom prst="straightConnector1">
              <a:avLst/>
            </a:prstGeom>
            <a:solidFill>
              <a:schemeClr val="accent1"/>
            </a:solidFill>
            <a:ln w="19050" cap="flat" cmpd="sng" algn="ctr">
              <a:solidFill>
                <a:srgbClr val="FFC000"/>
              </a:solidFill>
              <a:prstDash val="sysDot"/>
              <a:round/>
              <a:headEnd type="none" w="med" len="med"/>
              <a:tailEnd type="triangle"/>
            </a:ln>
            <a:effectLst/>
          </p:spPr>
        </p:cxnSp>
        <p:sp>
          <p:nvSpPr>
            <p:cNvPr id="18" name="TextBox 17"/>
            <p:cNvSpPr txBox="1"/>
            <p:nvPr/>
          </p:nvSpPr>
          <p:spPr>
            <a:xfrm>
              <a:off x="2558145" y="3216134"/>
              <a:ext cx="1066799" cy="461665"/>
            </a:xfrm>
            <a:prstGeom prst="rect">
              <a:avLst/>
            </a:prstGeom>
          </p:spPr>
          <p:txBody>
            <a:bodyPr wrap="square" rtlCol="0">
              <a:spAutoFit/>
            </a:bodyPr>
            <a:lstStyle/>
            <a:p>
              <a:pPr algn="ctr">
                <a:spcBef>
                  <a:spcPct val="20000"/>
                </a:spcBef>
                <a:spcAft>
                  <a:spcPts val="400"/>
                </a:spcAft>
                <a:buClr>
                  <a:srgbClr val="0000FF"/>
                </a:buClr>
                <a:buSzPct val="80000"/>
              </a:pPr>
              <a:r>
                <a:rPr lang="en-GB" sz="1200" b="1" kern="0" dirty="0" smtClean="0">
                  <a:solidFill>
                    <a:srgbClr val="FFFF00"/>
                  </a:solidFill>
                  <a:latin typeface="+mn-lt"/>
                </a:rPr>
                <a:t>400 GeV fixed target</a:t>
              </a:r>
            </a:p>
          </p:txBody>
        </p:sp>
        <p:sp>
          <p:nvSpPr>
            <p:cNvPr id="19" name="TextBox 18"/>
            <p:cNvSpPr txBox="1"/>
            <p:nvPr/>
          </p:nvSpPr>
          <p:spPr>
            <a:xfrm>
              <a:off x="4514850" y="2953151"/>
              <a:ext cx="1066799" cy="461665"/>
            </a:xfrm>
            <a:prstGeom prst="rect">
              <a:avLst/>
            </a:prstGeom>
          </p:spPr>
          <p:txBody>
            <a:bodyPr wrap="square" rtlCol="0">
              <a:spAutoFit/>
            </a:bodyPr>
            <a:lstStyle/>
            <a:p>
              <a:pPr algn="ctr">
                <a:spcBef>
                  <a:spcPct val="20000"/>
                </a:spcBef>
                <a:spcAft>
                  <a:spcPts val="400"/>
                </a:spcAft>
                <a:buClr>
                  <a:srgbClr val="0000FF"/>
                </a:buClr>
                <a:buSzPct val="80000"/>
              </a:pPr>
              <a:r>
                <a:rPr lang="en-GB" sz="1200" b="1" kern="0" dirty="0" smtClean="0">
                  <a:solidFill>
                    <a:srgbClr val="FFFF00"/>
                  </a:solidFill>
                  <a:latin typeface="+mn-lt"/>
                </a:rPr>
                <a:t>450 GeV LHC</a:t>
              </a:r>
            </a:p>
          </p:txBody>
        </p:sp>
      </p:gr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203" y="4600108"/>
            <a:ext cx="1215897" cy="1620183"/>
          </a:xfrm>
          <a:prstGeom prst="rect">
            <a:avLst/>
          </a:prstGeom>
        </p:spPr>
      </p:pic>
    </p:spTree>
    <p:extLst>
      <p:ext uri="{BB962C8B-B14F-4D97-AF65-F5344CB8AC3E}">
        <p14:creationId xmlns:p14="http://schemas.microsoft.com/office/powerpoint/2010/main" val="42842916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27</a:t>
            </a:fld>
            <a:endParaRPr lang="en-US"/>
          </a:p>
        </p:txBody>
      </p:sp>
      <p:sp>
        <p:nvSpPr>
          <p:cNvPr id="6" name="Content Placeholder 5"/>
          <p:cNvSpPr>
            <a:spLocks noGrp="1"/>
          </p:cNvSpPr>
          <p:nvPr>
            <p:ph idx="1"/>
          </p:nvPr>
        </p:nvSpPr>
        <p:spPr>
          <a:xfrm>
            <a:off x="800100" y="1447800"/>
            <a:ext cx="7924800" cy="2667000"/>
          </a:xfrm>
        </p:spPr>
        <p:txBody>
          <a:bodyPr/>
          <a:lstStyle/>
          <a:p>
            <a:pPr marL="0" indent="0">
              <a:spcBef>
                <a:spcPts val="3600"/>
              </a:spcBef>
              <a:buNone/>
            </a:pPr>
            <a:r>
              <a:rPr lang="en-GB" sz="2800" b="1" dirty="0" smtClean="0">
                <a:solidFill>
                  <a:srgbClr val="0000FF">
                    <a:alpha val="40000"/>
                  </a:srgbClr>
                </a:solidFill>
              </a:rPr>
              <a:t>The CERN accelerator complex</a:t>
            </a:r>
          </a:p>
          <a:p>
            <a:pPr marL="0" indent="0">
              <a:spcBef>
                <a:spcPts val="3600"/>
              </a:spcBef>
              <a:buNone/>
            </a:pPr>
            <a:r>
              <a:rPr lang="en-GB" sz="2800" b="1" dirty="0" smtClean="0">
                <a:solidFill>
                  <a:srgbClr val="0000FF">
                    <a:alpha val="40000"/>
                  </a:srgbClr>
                </a:solidFill>
              </a:rPr>
              <a:t>From pre-LHC to LHC area</a:t>
            </a:r>
          </a:p>
          <a:p>
            <a:pPr marL="0" indent="0">
              <a:spcBef>
                <a:spcPts val="3600"/>
              </a:spcBef>
              <a:buNone/>
            </a:pPr>
            <a:r>
              <a:rPr lang="en-GB" sz="2800" b="1" dirty="0" smtClean="0">
                <a:solidFill>
                  <a:srgbClr val="0000FF"/>
                </a:solidFill>
              </a:rPr>
              <a:t>Operation of the complex</a:t>
            </a:r>
          </a:p>
          <a:p>
            <a:pPr marL="0" indent="0">
              <a:spcBef>
                <a:spcPts val="3600"/>
              </a:spcBef>
              <a:buNone/>
            </a:pPr>
            <a:r>
              <a:rPr lang="en-GB" sz="2800" b="1" dirty="0" smtClean="0">
                <a:solidFill>
                  <a:srgbClr val="0000FF">
                    <a:alpha val="40000"/>
                  </a:srgbClr>
                </a:solidFill>
              </a:rPr>
              <a:t>Outlook</a:t>
            </a:r>
            <a:endParaRPr lang="en-GB" sz="2800" b="1" dirty="0">
              <a:solidFill>
                <a:srgbClr val="0000FF">
                  <a:alpha val="40000"/>
                </a:srgbClr>
              </a:solidFill>
            </a:endParaRPr>
          </a:p>
        </p:txBody>
      </p:sp>
    </p:spTree>
    <p:extLst>
      <p:ext uri="{BB962C8B-B14F-4D97-AF65-F5344CB8AC3E}">
        <p14:creationId xmlns:p14="http://schemas.microsoft.com/office/powerpoint/2010/main" val="38144627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Operation super-cycles</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28</a:t>
            </a:fld>
            <a:endParaRPr lang="en-US"/>
          </a:p>
        </p:txBody>
      </p:sp>
      <p:sp>
        <p:nvSpPr>
          <p:cNvPr id="6" name="Content Placeholder 5"/>
          <p:cNvSpPr>
            <a:spLocks noGrp="1"/>
          </p:cNvSpPr>
          <p:nvPr>
            <p:ph idx="1"/>
          </p:nvPr>
        </p:nvSpPr>
        <p:spPr>
          <a:xfrm>
            <a:off x="605518" y="971002"/>
            <a:ext cx="7924800" cy="762000"/>
          </a:xfrm>
        </p:spPr>
        <p:txBody>
          <a:bodyPr/>
          <a:lstStyle/>
          <a:p>
            <a:r>
              <a:rPr lang="en-GB" dirty="0" smtClean="0"/>
              <a:t>Baseline SC compositions for the 2018 run – used to </a:t>
            </a:r>
            <a:r>
              <a:rPr lang="en-GB" dirty="0" smtClean="0"/>
              <a:t>estimate </a:t>
            </a:r>
            <a:r>
              <a:rPr lang="en-GB" dirty="0" smtClean="0"/>
              <a:t>the yearly performance (protons on target </a:t>
            </a:r>
            <a:r>
              <a:rPr lang="en-GB" dirty="0" err="1" smtClean="0"/>
              <a:t>etc</a:t>
            </a:r>
            <a:r>
              <a:rPr lang="en-GB" dirty="0" smtClean="0"/>
              <a:t>). </a:t>
            </a:r>
            <a:endParaRPr lang="en-GB" dirty="0"/>
          </a:p>
        </p:txBody>
      </p:sp>
      <p:pic>
        <p:nvPicPr>
          <p:cNvPr id="7" name="Picture 6"/>
          <p:cNvPicPr>
            <a:picLocks noChangeAspect="1"/>
          </p:cNvPicPr>
          <p:nvPr/>
        </p:nvPicPr>
        <p:blipFill>
          <a:blip r:embed="rId2"/>
          <a:stretch>
            <a:fillRect/>
          </a:stretch>
        </p:blipFill>
        <p:spPr>
          <a:xfrm>
            <a:off x="800100" y="1676055"/>
            <a:ext cx="5429250" cy="5105745"/>
          </a:xfrm>
          <a:prstGeom prst="rect">
            <a:avLst/>
          </a:prstGeom>
        </p:spPr>
      </p:pic>
      <p:grpSp>
        <p:nvGrpSpPr>
          <p:cNvPr id="10" name="Group 9"/>
          <p:cNvGrpSpPr/>
          <p:nvPr/>
        </p:nvGrpSpPr>
        <p:grpSpPr>
          <a:xfrm>
            <a:off x="342900" y="3471446"/>
            <a:ext cx="8450036" cy="1669586"/>
            <a:chOff x="342900" y="3471446"/>
            <a:chExt cx="8450036" cy="1669586"/>
          </a:xfrm>
        </p:grpSpPr>
        <p:pic>
          <p:nvPicPr>
            <p:cNvPr id="8" name="Picture 7"/>
            <p:cNvPicPr>
              <a:picLocks noChangeAspect="1"/>
            </p:cNvPicPr>
            <p:nvPr/>
          </p:nvPicPr>
          <p:blipFill>
            <a:blip r:embed="rId3"/>
            <a:stretch>
              <a:fillRect/>
            </a:stretch>
          </p:blipFill>
          <p:spPr>
            <a:xfrm>
              <a:off x="342900" y="3810000"/>
              <a:ext cx="8450036" cy="1331032"/>
            </a:xfrm>
            <a:prstGeom prst="rect">
              <a:avLst/>
            </a:prstGeom>
          </p:spPr>
        </p:pic>
        <p:sp>
          <p:nvSpPr>
            <p:cNvPr id="9" name="TextBox 8"/>
            <p:cNvSpPr txBox="1"/>
            <p:nvPr/>
          </p:nvSpPr>
          <p:spPr>
            <a:xfrm>
              <a:off x="6285920" y="3471446"/>
              <a:ext cx="2090637" cy="338554"/>
            </a:xfrm>
            <a:prstGeom prst="rect">
              <a:avLst/>
            </a:prstGeom>
          </p:spPr>
          <p:txBody>
            <a:bodyPr wrap="none" rtlCol="0">
              <a:spAutoFit/>
            </a:bodyPr>
            <a:lstStyle/>
            <a:p>
              <a:pPr>
                <a:spcBef>
                  <a:spcPct val="20000"/>
                </a:spcBef>
                <a:spcAft>
                  <a:spcPts val="400"/>
                </a:spcAft>
                <a:buClr>
                  <a:srgbClr val="0000FF"/>
                </a:buClr>
                <a:buSzPct val="80000"/>
              </a:pPr>
              <a:r>
                <a:rPr lang="en-GB" sz="1600" b="1" i="1" kern="0" dirty="0" smtClean="0">
                  <a:solidFill>
                    <a:srgbClr val="0000FF"/>
                  </a:solidFill>
                  <a:latin typeface="+mn-lt"/>
                </a:rPr>
                <a:t>LHC filling baseline</a:t>
              </a:r>
            </a:p>
          </p:txBody>
        </p:sp>
      </p:grpSp>
      <p:sp>
        <p:nvSpPr>
          <p:cNvPr id="11" name="Rectangle 10"/>
          <p:cNvSpPr/>
          <p:nvPr/>
        </p:nvSpPr>
        <p:spPr bwMode="auto">
          <a:xfrm>
            <a:off x="6477000" y="1646208"/>
            <a:ext cx="304800" cy="27761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12" name="TextBox 11"/>
          <p:cNvSpPr txBox="1"/>
          <p:nvPr/>
        </p:nvSpPr>
        <p:spPr>
          <a:xfrm>
            <a:off x="6836412" y="1618997"/>
            <a:ext cx="1050288" cy="338554"/>
          </a:xfrm>
          <a:prstGeom prst="rect">
            <a:avLst/>
          </a:prstGeom>
        </p:spPr>
        <p:txBody>
          <a:bodyPr wrap="none" rtlCol="0">
            <a:spAutoFit/>
          </a:bodyPr>
          <a:lstStyle/>
          <a:p>
            <a:pPr>
              <a:spcBef>
                <a:spcPct val="20000"/>
              </a:spcBef>
              <a:spcAft>
                <a:spcPts val="400"/>
              </a:spcAft>
              <a:buClr>
                <a:srgbClr val="0000FF"/>
              </a:buClr>
              <a:buSzPct val="80000"/>
            </a:pPr>
            <a:r>
              <a:rPr lang="en-GB" sz="1600" kern="0" dirty="0" smtClean="0">
                <a:latin typeface="+mn-lt"/>
              </a:rPr>
              <a:t>PSB user</a:t>
            </a:r>
          </a:p>
        </p:txBody>
      </p:sp>
      <p:sp>
        <p:nvSpPr>
          <p:cNvPr id="13" name="Rectangle 12"/>
          <p:cNvSpPr/>
          <p:nvPr/>
        </p:nvSpPr>
        <p:spPr bwMode="auto">
          <a:xfrm>
            <a:off x="6477000" y="2069654"/>
            <a:ext cx="304800" cy="27761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14" name="TextBox 13"/>
          <p:cNvSpPr txBox="1"/>
          <p:nvPr/>
        </p:nvSpPr>
        <p:spPr>
          <a:xfrm>
            <a:off x="8073301" y="2027290"/>
            <a:ext cx="914033" cy="338554"/>
          </a:xfrm>
          <a:prstGeom prst="rect">
            <a:avLst/>
          </a:prstGeom>
        </p:spPr>
        <p:txBody>
          <a:bodyPr wrap="none" rtlCol="0">
            <a:spAutoFit/>
          </a:bodyPr>
          <a:lstStyle/>
          <a:p>
            <a:pPr>
              <a:spcBef>
                <a:spcPct val="20000"/>
              </a:spcBef>
              <a:spcAft>
                <a:spcPts val="400"/>
              </a:spcAft>
              <a:buClr>
                <a:srgbClr val="0000FF"/>
              </a:buClr>
              <a:buSzPct val="80000"/>
            </a:pPr>
            <a:r>
              <a:rPr lang="en-GB" sz="1600" kern="0" dirty="0" smtClean="0">
                <a:latin typeface="+mn-lt"/>
              </a:rPr>
              <a:t>PS user</a:t>
            </a:r>
          </a:p>
        </p:txBody>
      </p:sp>
      <p:sp>
        <p:nvSpPr>
          <p:cNvPr id="15" name="Rectangle 14"/>
          <p:cNvSpPr/>
          <p:nvPr/>
        </p:nvSpPr>
        <p:spPr bwMode="auto">
          <a:xfrm>
            <a:off x="6477000" y="2496528"/>
            <a:ext cx="304800" cy="277610"/>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Comic Sans MS" pitchFamily="66" charset="0"/>
            </a:endParaRPr>
          </a:p>
        </p:txBody>
      </p:sp>
      <p:sp>
        <p:nvSpPr>
          <p:cNvPr id="16" name="TextBox 15"/>
          <p:cNvSpPr txBox="1"/>
          <p:nvPr/>
        </p:nvSpPr>
        <p:spPr>
          <a:xfrm>
            <a:off x="7206343" y="2469317"/>
            <a:ext cx="1050288" cy="338554"/>
          </a:xfrm>
          <a:prstGeom prst="rect">
            <a:avLst/>
          </a:prstGeom>
        </p:spPr>
        <p:txBody>
          <a:bodyPr wrap="none" rtlCol="0">
            <a:spAutoFit/>
          </a:bodyPr>
          <a:lstStyle/>
          <a:p>
            <a:pPr>
              <a:spcBef>
                <a:spcPct val="20000"/>
              </a:spcBef>
              <a:spcAft>
                <a:spcPts val="400"/>
              </a:spcAft>
              <a:buClr>
                <a:srgbClr val="0000FF"/>
              </a:buClr>
              <a:buSzPct val="80000"/>
            </a:pPr>
            <a:r>
              <a:rPr lang="en-GB" sz="1600" kern="0" dirty="0" smtClean="0">
                <a:latin typeface="+mn-lt"/>
              </a:rPr>
              <a:t>SPS user</a:t>
            </a:r>
          </a:p>
        </p:txBody>
      </p:sp>
      <p:sp>
        <p:nvSpPr>
          <p:cNvPr id="17" name="Rectangle 16"/>
          <p:cNvSpPr/>
          <p:nvPr/>
        </p:nvSpPr>
        <p:spPr bwMode="auto">
          <a:xfrm>
            <a:off x="6825710" y="2069654"/>
            <a:ext cx="304800" cy="27761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18" name="Rectangle 17"/>
          <p:cNvSpPr/>
          <p:nvPr/>
        </p:nvSpPr>
        <p:spPr bwMode="auto">
          <a:xfrm>
            <a:off x="7206343" y="2069654"/>
            <a:ext cx="304800" cy="27761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19" name="Rectangle 18"/>
          <p:cNvSpPr/>
          <p:nvPr/>
        </p:nvSpPr>
        <p:spPr bwMode="auto">
          <a:xfrm>
            <a:off x="7572191" y="2069654"/>
            <a:ext cx="304800" cy="277610"/>
          </a:xfrm>
          <a:prstGeom prst="rect">
            <a:avLst/>
          </a:prstGeom>
          <a:solidFill>
            <a:srgbClr val="CC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20" name="Rectangle 19"/>
          <p:cNvSpPr/>
          <p:nvPr/>
        </p:nvSpPr>
        <p:spPr bwMode="auto">
          <a:xfrm>
            <a:off x="6836412" y="2496528"/>
            <a:ext cx="304800" cy="277610"/>
          </a:xfrm>
          <a:prstGeom prst="rect">
            <a:avLst/>
          </a:prstGeom>
          <a:solidFill>
            <a:srgbClr val="800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21" name="Rectangle 20"/>
          <p:cNvSpPr/>
          <p:nvPr/>
        </p:nvSpPr>
        <p:spPr bwMode="auto">
          <a:xfrm>
            <a:off x="6477000" y="2922790"/>
            <a:ext cx="304800" cy="27761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Comic Sans MS" pitchFamily="66" charset="0"/>
            </a:endParaRPr>
          </a:p>
        </p:txBody>
      </p:sp>
      <p:sp>
        <p:nvSpPr>
          <p:cNvPr id="22" name="TextBox 21"/>
          <p:cNvSpPr txBox="1"/>
          <p:nvPr/>
        </p:nvSpPr>
        <p:spPr>
          <a:xfrm>
            <a:off x="6836412" y="2938046"/>
            <a:ext cx="593432" cy="338554"/>
          </a:xfrm>
          <a:prstGeom prst="rect">
            <a:avLst/>
          </a:prstGeom>
        </p:spPr>
        <p:txBody>
          <a:bodyPr wrap="none" rtlCol="0">
            <a:spAutoFit/>
          </a:bodyPr>
          <a:lstStyle/>
          <a:p>
            <a:pPr>
              <a:spcBef>
                <a:spcPct val="20000"/>
              </a:spcBef>
              <a:spcAft>
                <a:spcPts val="400"/>
              </a:spcAft>
              <a:buClr>
                <a:srgbClr val="0000FF"/>
              </a:buClr>
              <a:buSzPct val="80000"/>
            </a:pPr>
            <a:r>
              <a:rPr lang="en-GB" sz="1600" kern="0" dirty="0" smtClean="0">
                <a:latin typeface="+mn-lt"/>
              </a:rPr>
              <a:t>LHC</a:t>
            </a:r>
          </a:p>
        </p:txBody>
      </p:sp>
    </p:spTree>
    <p:extLst>
      <p:ext uri="{BB962C8B-B14F-4D97-AF65-F5344CB8AC3E}">
        <p14:creationId xmlns:p14="http://schemas.microsoft.com/office/powerpoint/2010/main" val="334523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Cycle editor</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dirty="0"/>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29</a:t>
            </a:fld>
            <a:endParaRPr lang="en-US"/>
          </a:p>
        </p:txBody>
      </p:sp>
      <p:sp>
        <p:nvSpPr>
          <p:cNvPr id="6" name="Content Placeholder 5"/>
          <p:cNvSpPr>
            <a:spLocks noGrp="1"/>
          </p:cNvSpPr>
          <p:nvPr>
            <p:ph idx="1"/>
          </p:nvPr>
        </p:nvSpPr>
        <p:spPr>
          <a:xfrm>
            <a:off x="609600" y="798270"/>
            <a:ext cx="7924800" cy="2272537"/>
          </a:xfrm>
        </p:spPr>
        <p:txBody>
          <a:bodyPr/>
          <a:lstStyle/>
          <a:p>
            <a:r>
              <a:rPr lang="en-GB" sz="1800" dirty="0" smtClean="0"/>
              <a:t>A timing </a:t>
            </a:r>
            <a:r>
              <a:rPr lang="en-GB" sz="1800" b="1" dirty="0" smtClean="0">
                <a:solidFill>
                  <a:srgbClr val="0000FF"/>
                </a:solidFill>
              </a:rPr>
              <a:t>sequence</a:t>
            </a:r>
            <a:r>
              <a:rPr lang="en-GB" sz="1800" dirty="0" smtClean="0"/>
              <a:t> </a:t>
            </a:r>
            <a:r>
              <a:rPr lang="en-GB" sz="1800" b="1" dirty="0" smtClean="0">
                <a:solidFill>
                  <a:srgbClr val="0000FF"/>
                </a:solidFill>
              </a:rPr>
              <a:t>editor</a:t>
            </a:r>
            <a:r>
              <a:rPr lang="en-GB" sz="1800" dirty="0" smtClean="0"/>
              <a:t> is used to edit the SC composition of the CERN injector complex.</a:t>
            </a:r>
          </a:p>
          <a:p>
            <a:pPr lvl="1"/>
            <a:r>
              <a:rPr lang="en-GB" sz="1600" dirty="0" smtClean="0"/>
              <a:t>‘</a:t>
            </a:r>
            <a:r>
              <a:rPr lang="en-GB" sz="1600" b="1" dirty="0" smtClean="0">
                <a:solidFill>
                  <a:srgbClr val="0000FF"/>
                </a:solidFill>
              </a:rPr>
              <a:t>Beams</a:t>
            </a:r>
            <a:r>
              <a:rPr lang="en-GB" sz="1600" dirty="0" smtClean="0"/>
              <a:t>’ within the sequence define the coupling between machines and the final beam destination.</a:t>
            </a:r>
          </a:p>
          <a:p>
            <a:pPr lvl="2"/>
            <a:r>
              <a:rPr lang="en-GB" sz="1400" dirty="0" smtClean="0"/>
              <a:t>A spare beam is played when the main beam is blocked by an external condition.</a:t>
            </a:r>
          </a:p>
          <a:p>
            <a:pPr lvl="1"/>
            <a:r>
              <a:rPr lang="en-GB" sz="1600" dirty="0"/>
              <a:t>LHC and AD are operated as standalone machines, only coupled to the complex during injection</a:t>
            </a:r>
            <a:r>
              <a:rPr lang="en-GB" sz="1600" dirty="0" smtClean="0"/>
              <a:t>.</a:t>
            </a:r>
          </a:p>
          <a:p>
            <a:pPr lvl="1"/>
            <a:r>
              <a:rPr lang="en-GB" sz="1600" dirty="0" smtClean="0"/>
              <a:t>This UI will be revised to ease edition of the SC.</a:t>
            </a:r>
            <a:endParaRPr lang="en-GB" sz="1600" dirty="0"/>
          </a:p>
          <a:p>
            <a:pPr lvl="2"/>
            <a:endParaRPr lang="en-GB" sz="1400" dirty="0"/>
          </a:p>
        </p:txBody>
      </p:sp>
      <p:sp>
        <p:nvSpPr>
          <p:cNvPr id="14" name="TextBox 13"/>
          <p:cNvSpPr txBox="1"/>
          <p:nvPr/>
        </p:nvSpPr>
        <p:spPr>
          <a:xfrm>
            <a:off x="877583" y="6478766"/>
            <a:ext cx="4137671" cy="276999"/>
          </a:xfrm>
          <a:prstGeom prst="rect">
            <a:avLst/>
          </a:prstGeom>
        </p:spPr>
        <p:txBody>
          <a:bodyPr wrap="none" rtlCol="0">
            <a:spAutoFit/>
          </a:bodyPr>
          <a:lstStyle/>
          <a:p>
            <a:pPr>
              <a:spcBef>
                <a:spcPct val="20000"/>
              </a:spcBef>
              <a:spcAft>
                <a:spcPts val="400"/>
              </a:spcAft>
              <a:buClr>
                <a:srgbClr val="0000FF"/>
              </a:buClr>
              <a:buSzPct val="80000"/>
            </a:pPr>
            <a:r>
              <a:rPr lang="en-GB" sz="1200" i="1" kern="0" dirty="0" smtClean="0">
                <a:latin typeface="+mn-lt"/>
              </a:rPr>
              <a:t>LEIR = Low Energy Ion Ring (ion accumulator ring </a:t>
            </a:r>
            <a:r>
              <a:rPr lang="en-GB" sz="1200" i="1" kern="0" dirty="0" smtClean="0">
                <a:latin typeface="+mn-lt"/>
                <a:sym typeface="Wingdings" panose="05000000000000000000" pitchFamily="2" charset="2"/>
              </a:rPr>
              <a:t> PS).</a:t>
            </a:r>
            <a:endParaRPr lang="en-GB" sz="1200" i="1" kern="0" dirty="0" smtClean="0">
              <a:latin typeface="+mn-lt"/>
            </a:endParaRPr>
          </a:p>
        </p:txBody>
      </p:sp>
      <p:grpSp>
        <p:nvGrpSpPr>
          <p:cNvPr id="106" name="Group 105"/>
          <p:cNvGrpSpPr/>
          <p:nvPr/>
        </p:nvGrpSpPr>
        <p:grpSpPr>
          <a:xfrm>
            <a:off x="0" y="3127050"/>
            <a:ext cx="9144000" cy="3273750"/>
            <a:chOff x="0" y="3276600"/>
            <a:chExt cx="9144000" cy="3273750"/>
          </a:xfrm>
        </p:grpSpPr>
        <p:grpSp>
          <p:nvGrpSpPr>
            <p:cNvPr id="15" name="Group 14"/>
            <p:cNvGrpSpPr/>
            <p:nvPr/>
          </p:nvGrpSpPr>
          <p:grpSpPr>
            <a:xfrm>
              <a:off x="0" y="3276600"/>
              <a:ext cx="9144000" cy="3273750"/>
              <a:chOff x="0" y="2686050"/>
              <a:chExt cx="9144000" cy="327375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86050"/>
                <a:ext cx="9144000" cy="3273750"/>
              </a:xfrm>
              <a:prstGeom prst="rect">
                <a:avLst/>
              </a:prstGeom>
            </p:spPr>
          </p:pic>
          <p:sp>
            <p:nvSpPr>
              <p:cNvPr id="10" name="TextBox 9"/>
              <p:cNvSpPr txBox="1"/>
              <p:nvPr/>
            </p:nvSpPr>
            <p:spPr>
              <a:xfrm>
                <a:off x="6553200" y="4724400"/>
                <a:ext cx="492443" cy="276999"/>
              </a:xfrm>
              <a:prstGeom prst="rect">
                <a:avLst/>
              </a:prstGeom>
            </p:spPr>
            <p:txBody>
              <a:bodyPr wrap="none" rtlCol="0">
                <a:spAutoFit/>
              </a:bodyPr>
              <a:lstStyle/>
              <a:p>
                <a:pPr>
                  <a:spcBef>
                    <a:spcPct val="20000"/>
                  </a:spcBef>
                  <a:spcAft>
                    <a:spcPts val="400"/>
                  </a:spcAft>
                  <a:buClr>
                    <a:srgbClr val="0000FF"/>
                  </a:buClr>
                  <a:buSzPct val="80000"/>
                </a:pPr>
                <a:r>
                  <a:rPr lang="en-GB" sz="1200" b="1" kern="0" dirty="0" smtClean="0">
                    <a:latin typeface="+mn-lt"/>
                  </a:rPr>
                  <a:t>SPS</a:t>
                </a:r>
              </a:p>
            </p:txBody>
          </p:sp>
          <p:sp>
            <p:nvSpPr>
              <p:cNvPr id="11" name="TextBox 10"/>
              <p:cNvSpPr txBox="1"/>
              <p:nvPr/>
            </p:nvSpPr>
            <p:spPr>
              <a:xfrm>
                <a:off x="6414569" y="4944899"/>
                <a:ext cx="389850" cy="276999"/>
              </a:xfrm>
              <a:prstGeom prst="rect">
                <a:avLst/>
              </a:prstGeom>
            </p:spPr>
            <p:txBody>
              <a:bodyPr wrap="none" rtlCol="0">
                <a:spAutoFit/>
              </a:bodyPr>
              <a:lstStyle/>
              <a:p>
                <a:pPr>
                  <a:spcBef>
                    <a:spcPct val="20000"/>
                  </a:spcBef>
                  <a:spcAft>
                    <a:spcPts val="400"/>
                  </a:spcAft>
                  <a:buClr>
                    <a:srgbClr val="0000FF"/>
                  </a:buClr>
                  <a:buSzPct val="80000"/>
                </a:pPr>
                <a:r>
                  <a:rPr lang="en-GB" sz="1200" b="1" kern="0" dirty="0" smtClean="0">
                    <a:latin typeface="+mn-lt"/>
                  </a:rPr>
                  <a:t>PS</a:t>
                </a:r>
              </a:p>
            </p:txBody>
          </p:sp>
          <p:sp>
            <p:nvSpPr>
              <p:cNvPr id="12" name="TextBox 11"/>
              <p:cNvSpPr txBox="1"/>
              <p:nvPr/>
            </p:nvSpPr>
            <p:spPr>
              <a:xfrm>
                <a:off x="6019800" y="5144572"/>
                <a:ext cx="1226618" cy="276999"/>
              </a:xfrm>
              <a:prstGeom prst="rect">
                <a:avLst/>
              </a:prstGeom>
            </p:spPr>
            <p:txBody>
              <a:bodyPr wrap="none" rtlCol="0">
                <a:spAutoFit/>
              </a:bodyPr>
              <a:lstStyle/>
              <a:p>
                <a:pPr>
                  <a:spcBef>
                    <a:spcPct val="20000"/>
                  </a:spcBef>
                  <a:spcAft>
                    <a:spcPts val="400"/>
                  </a:spcAft>
                  <a:buClr>
                    <a:srgbClr val="0000FF"/>
                  </a:buClr>
                  <a:buSzPct val="80000"/>
                </a:pPr>
                <a:r>
                  <a:rPr lang="en-GB" sz="1200" b="1" kern="0" dirty="0" smtClean="0">
                    <a:latin typeface="+mn-lt"/>
                  </a:rPr>
                  <a:t>Booster (PSB)</a:t>
                </a:r>
              </a:p>
            </p:txBody>
          </p:sp>
          <p:sp>
            <p:nvSpPr>
              <p:cNvPr id="13" name="TextBox 12"/>
              <p:cNvSpPr txBox="1"/>
              <p:nvPr/>
            </p:nvSpPr>
            <p:spPr>
              <a:xfrm>
                <a:off x="6019799" y="5319286"/>
                <a:ext cx="535724" cy="276999"/>
              </a:xfrm>
              <a:prstGeom prst="rect">
                <a:avLst/>
              </a:prstGeom>
            </p:spPr>
            <p:txBody>
              <a:bodyPr wrap="none" rtlCol="0">
                <a:spAutoFit/>
              </a:bodyPr>
              <a:lstStyle/>
              <a:p>
                <a:pPr>
                  <a:spcBef>
                    <a:spcPct val="20000"/>
                  </a:spcBef>
                  <a:spcAft>
                    <a:spcPts val="400"/>
                  </a:spcAft>
                  <a:buClr>
                    <a:srgbClr val="0000FF"/>
                  </a:buClr>
                  <a:buSzPct val="80000"/>
                </a:pPr>
                <a:r>
                  <a:rPr lang="en-GB" sz="1200" b="1" kern="0" dirty="0" smtClean="0">
                    <a:latin typeface="+mn-lt"/>
                  </a:rPr>
                  <a:t>LEIR</a:t>
                </a:r>
              </a:p>
            </p:txBody>
          </p:sp>
        </p:grpSp>
        <p:grpSp>
          <p:nvGrpSpPr>
            <p:cNvPr id="24" name="Group 23"/>
            <p:cNvGrpSpPr/>
            <p:nvPr/>
          </p:nvGrpSpPr>
          <p:grpSpPr>
            <a:xfrm>
              <a:off x="3776663" y="5448300"/>
              <a:ext cx="595312" cy="598169"/>
              <a:chOff x="3776663" y="5448300"/>
              <a:chExt cx="595312" cy="598169"/>
            </a:xfrm>
          </p:grpSpPr>
          <p:sp>
            <p:nvSpPr>
              <p:cNvPr id="16" name="Oval 15"/>
              <p:cNvSpPr/>
              <p:nvPr/>
            </p:nvSpPr>
            <p:spPr bwMode="auto">
              <a:xfrm>
                <a:off x="4114800" y="56388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17" name="Oval 16"/>
              <p:cNvSpPr/>
              <p:nvPr/>
            </p:nvSpPr>
            <p:spPr bwMode="auto">
              <a:xfrm>
                <a:off x="3776663" y="600075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18" name="Oval 17"/>
              <p:cNvSpPr/>
              <p:nvPr/>
            </p:nvSpPr>
            <p:spPr bwMode="auto">
              <a:xfrm>
                <a:off x="4295775" y="54483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20" name="Straight Arrow Connector 19"/>
              <p:cNvCxnSpPr/>
              <p:nvPr/>
            </p:nvCxnSpPr>
            <p:spPr bwMode="auto">
              <a:xfrm flipV="1">
                <a:off x="3886200" y="5715000"/>
                <a:ext cx="228600" cy="250569"/>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22" name="Straight Arrow Connector 21"/>
              <p:cNvCxnSpPr/>
              <p:nvPr/>
            </p:nvCxnSpPr>
            <p:spPr bwMode="auto">
              <a:xfrm flipV="1">
                <a:off x="4197442" y="5510213"/>
                <a:ext cx="117383" cy="1090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nvGrpSpPr>
            <p:cNvPr id="25" name="Group 24"/>
            <p:cNvGrpSpPr/>
            <p:nvPr/>
          </p:nvGrpSpPr>
          <p:grpSpPr>
            <a:xfrm>
              <a:off x="228600" y="4315306"/>
              <a:ext cx="747712" cy="598169"/>
              <a:chOff x="3624263" y="5448300"/>
              <a:chExt cx="747712" cy="598169"/>
            </a:xfrm>
          </p:grpSpPr>
          <p:sp>
            <p:nvSpPr>
              <p:cNvPr id="26" name="Oval 25"/>
              <p:cNvSpPr/>
              <p:nvPr/>
            </p:nvSpPr>
            <p:spPr bwMode="auto">
              <a:xfrm>
                <a:off x="4114800" y="56388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27" name="Oval 26"/>
              <p:cNvSpPr/>
              <p:nvPr/>
            </p:nvSpPr>
            <p:spPr bwMode="auto">
              <a:xfrm>
                <a:off x="3624263" y="600075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28" name="Oval 27"/>
              <p:cNvSpPr/>
              <p:nvPr/>
            </p:nvSpPr>
            <p:spPr bwMode="auto">
              <a:xfrm>
                <a:off x="4295775" y="54483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29" name="Straight Arrow Connector 28"/>
              <p:cNvCxnSpPr/>
              <p:nvPr/>
            </p:nvCxnSpPr>
            <p:spPr bwMode="auto">
              <a:xfrm flipV="1">
                <a:off x="3717691" y="5715001"/>
                <a:ext cx="397109" cy="2643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30" name="Straight Arrow Connector 29"/>
              <p:cNvCxnSpPr/>
              <p:nvPr/>
            </p:nvCxnSpPr>
            <p:spPr bwMode="auto">
              <a:xfrm flipV="1">
                <a:off x="4197442" y="5510213"/>
                <a:ext cx="117383" cy="1090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nvGrpSpPr>
            <p:cNvPr id="32" name="Group 31"/>
            <p:cNvGrpSpPr/>
            <p:nvPr/>
          </p:nvGrpSpPr>
          <p:grpSpPr>
            <a:xfrm>
              <a:off x="731685" y="4315306"/>
              <a:ext cx="747712" cy="598169"/>
              <a:chOff x="3624263" y="5448300"/>
              <a:chExt cx="747712" cy="598169"/>
            </a:xfrm>
          </p:grpSpPr>
          <p:sp>
            <p:nvSpPr>
              <p:cNvPr id="33" name="Oval 32"/>
              <p:cNvSpPr/>
              <p:nvPr/>
            </p:nvSpPr>
            <p:spPr bwMode="auto">
              <a:xfrm>
                <a:off x="4114800" y="56388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34" name="Oval 33"/>
              <p:cNvSpPr/>
              <p:nvPr/>
            </p:nvSpPr>
            <p:spPr bwMode="auto">
              <a:xfrm>
                <a:off x="3624263" y="600075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35" name="Oval 34"/>
              <p:cNvSpPr/>
              <p:nvPr/>
            </p:nvSpPr>
            <p:spPr bwMode="auto">
              <a:xfrm>
                <a:off x="4295775" y="54483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36" name="Straight Arrow Connector 35"/>
              <p:cNvCxnSpPr/>
              <p:nvPr/>
            </p:nvCxnSpPr>
            <p:spPr bwMode="auto">
              <a:xfrm flipV="1">
                <a:off x="3717691" y="5715001"/>
                <a:ext cx="397109" cy="2643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37" name="Straight Arrow Connector 36"/>
              <p:cNvCxnSpPr/>
              <p:nvPr/>
            </p:nvCxnSpPr>
            <p:spPr bwMode="auto">
              <a:xfrm flipV="1">
                <a:off x="4197442" y="5510213"/>
                <a:ext cx="117383" cy="1090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nvGrpSpPr>
            <p:cNvPr id="38" name="Group 37"/>
            <p:cNvGrpSpPr/>
            <p:nvPr/>
          </p:nvGrpSpPr>
          <p:grpSpPr>
            <a:xfrm>
              <a:off x="1254215" y="4315306"/>
              <a:ext cx="747712" cy="598169"/>
              <a:chOff x="3624263" y="5448300"/>
              <a:chExt cx="747712" cy="598169"/>
            </a:xfrm>
          </p:grpSpPr>
          <p:sp>
            <p:nvSpPr>
              <p:cNvPr id="39" name="Oval 38"/>
              <p:cNvSpPr/>
              <p:nvPr/>
            </p:nvSpPr>
            <p:spPr bwMode="auto">
              <a:xfrm>
                <a:off x="4114800" y="56388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40" name="Oval 39"/>
              <p:cNvSpPr/>
              <p:nvPr/>
            </p:nvSpPr>
            <p:spPr bwMode="auto">
              <a:xfrm>
                <a:off x="3624263" y="600075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41" name="Oval 40"/>
              <p:cNvSpPr/>
              <p:nvPr/>
            </p:nvSpPr>
            <p:spPr bwMode="auto">
              <a:xfrm>
                <a:off x="4295775" y="54483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42" name="Straight Arrow Connector 41"/>
              <p:cNvCxnSpPr/>
              <p:nvPr/>
            </p:nvCxnSpPr>
            <p:spPr bwMode="auto">
              <a:xfrm flipV="1">
                <a:off x="3717691" y="5715001"/>
                <a:ext cx="397109" cy="2643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43" name="Straight Arrow Connector 42"/>
              <p:cNvCxnSpPr/>
              <p:nvPr/>
            </p:nvCxnSpPr>
            <p:spPr bwMode="auto">
              <a:xfrm flipV="1">
                <a:off x="4197442" y="5510213"/>
                <a:ext cx="117383" cy="1090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nvGrpSpPr>
            <p:cNvPr id="44" name="Group 43"/>
            <p:cNvGrpSpPr/>
            <p:nvPr/>
          </p:nvGrpSpPr>
          <p:grpSpPr>
            <a:xfrm>
              <a:off x="1744752" y="4315306"/>
              <a:ext cx="747712" cy="598169"/>
              <a:chOff x="3624263" y="5448300"/>
              <a:chExt cx="747712" cy="598169"/>
            </a:xfrm>
          </p:grpSpPr>
          <p:sp>
            <p:nvSpPr>
              <p:cNvPr id="45" name="Oval 44"/>
              <p:cNvSpPr/>
              <p:nvPr/>
            </p:nvSpPr>
            <p:spPr bwMode="auto">
              <a:xfrm>
                <a:off x="4114800" y="56388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46" name="Oval 45"/>
              <p:cNvSpPr/>
              <p:nvPr/>
            </p:nvSpPr>
            <p:spPr bwMode="auto">
              <a:xfrm>
                <a:off x="3624263" y="600075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47" name="Oval 46"/>
              <p:cNvSpPr/>
              <p:nvPr/>
            </p:nvSpPr>
            <p:spPr bwMode="auto">
              <a:xfrm>
                <a:off x="4295775" y="54483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48" name="Straight Arrow Connector 47"/>
              <p:cNvCxnSpPr/>
              <p:nvPr/>
            </p:nvCxnSpPr>
            <p:spPr bwMode="auto">
              <a:xfrm flipV="1">
                <a:off x="3717691" y="5715001"/>
                <a:ext cx="397109" cy="2643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49" name="Straight Arrow Connector 48"/>
              <p:cNvCxnSpPr/>
              <p:nvPr/>
            </p:nvCxnSpPr>
            <p:spPr bwMode="auto">
              <a:xfrm flipV="1">
                <a:off x="4197442" y="5510213"/>
                <a:ext cx="117383" cy="1090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nvGrpSpPr>
            <p:cNvPr id="50" name="Group 49"/>
            <p:cNvGrpSpPr/>
            <p:nvPr/>
          </p:nvGrpSpPr>
          <p:grpSpPr>
            <a:xfrm>
              <a:off x="2267282" y="4315306"/>
              <a:ext cx="747712" cy="598169"/>
              <a:chOff x="3624263" y="5448300"/>
              <a:chExt cx="747712" cy="598169"/>
            </a:xfrm>
          </p:grpSpPr>
          <p:sp>
            <p:nvSpPr>
              <p:cNvPr id="51" name="Oval 50"/>
              <p:cNvSpPr/>
              <p:nvPr/>
            </p:nvSpPr>
            <p:spPr bwMode="auto">
              <a:xfrm>
                <a:off x="4114800" y="56388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52" name="Oval 51"/>
              <p:cNvSpPr/>
              <p:nvPr/>
            </p:nvSpPr>
            <p:spPr bwMode="auto">
              <a:xfrm>
                <a:off x="3624263" y="600075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53" name="Oval 52"/>
              <p:cNvSpPr/>
              <p:nvPr/>
            </p:nvSpPr>
            <p:spPr bwMode="auto">
              <a:xfrm>
                <a:off x="4295775" y="54483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54" name="Straight Arrow Connector 53"/>
              <p:cNvCxnSpPr/>
              <p:nvPr/>
            </p:nvCxnSpPr>
            <p:spPr bwMode="auto">
              <a:xfrm flipV="1">
                <a:off x="3717691" y="5715001"/>
                <a:ext cx="397109" cy="2643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55" name="Straight Arrow Connector 54"/>
              <p:cNvCxnSpPr/>
              <p:nvPr/>
            </p:nvCxnSpPr>
            <p:spPr bwMode="auto">
              <a:xfrm flipV="1">
                <a:off x="4197442" y="5510213"/>
                <a:ext cx="117383" cy="1090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nvGrpSpPr>
            <p:cNvPr id="56" name="Group 55"/>
            <p:cNvGrpSpPr/>
            <p:nvPr/>
          </p:nvGrpSpPr>
          <p:grpSpPr>
            <a:xfrm>
              <a:off x="2788279" y="4315306"/>
              <a:ext cx="747712" cy="598169"/>
              <a:chOff x="3624263" y="5448300"/>
              <a:chExt cx="747712" cy="598169"/>
            </a:xfrm>
          </p:grpSpPr>
          <p:sp>
            <p:nvSpPr>
              <p:cNvPr id="57" name="Oval 56"/>
              <p:cNvSpPr/>
              <p:nvPr/>
            </p:nvSpPr>
            <p:spPr bwMode="auto">
              <a:xfrm>
                <a:off x="4114800" y="56388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58" name="Oval 57"/>
              <p:cNvSpPr/>
              <p:nvPr/>
            </p:nvSpPr>
            <p:spPr bwMode="auto">
              <a:xfrm>
                <a:off x="3624263" y="600075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59" name="Oval 58"/>
              <p:cNvSpPr/>
              <p:nvPr/>
            </p:nvSpPr>
            <p:spPr bwMode="auto">
              <a:xfrm>
                <a:off x="4295775" y="54483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60" name="Straight Arrow Connector 59"/>
              <p:cNvCxnSpPr/>
              <p:nvPr/>
            </p:nvCxnSpPr>
            <p:spPr bwMode="auto">
              <a:xfrm flipV="1">
                <a:off x="3717691" y="5715001"/>
                <a:ext cx="397109" cy="2643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61" name="Straight Arrow Connector 60"/>
              <p:cNvCxnSpPr/>
              <p:nvPr/>
            </p:nvCxnSpPr>
            <p:spPr bwMode="auto">
              <a:xfrm flipV="1">
                <a:off x="4197442" y="5510213"/>
                <a:ext cx="117383" cy="1090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nvGrpSpPr>
            <p:cNvPr id="62" name="Group 61"/>
            <p:cNvGrpSpPr/>
            <p:nvPr/>
          </p:nvGrpSpPr>
          <p:grpSpPr>
            <a:xfrm>
              <a:off x="3293558" y="4315306"/>
              <a:ext cx="747712" cy="598169"/>
              <a:chOff x="3624263" y="5448300"/>
              <a:chExt cx="747712" cy="598169"/>
            </a:xfrm>
          </p:grpSpPr>
          <p:sp>
            <p:nvSpPr>
              <p:cNvPr id="63" name="Oval 62"/>
              <p:cNvSpPr/>
              <p:nvPr/>
            </p:nvSpPr>
            <p:spPr bwMode="auto">
              <a:xfrm>
                <a:off x="4114800" y="56388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64" name="Oval 63"/>
              <p:cNvSpPr/>
              <p:nvPr/>
            </p:nvSpPr>
            <p:spPr bwMode="auto">
              <a:xfrm>
                <a:off x="3624263" y="600075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65" name="Oval 64"/>
              <p:cNvSpPr/>
              <p:nvPr/>
            </p:nvSpPr>
            <p:spPr bwMode="auto">
              <a:xfrm>
                <a:off x="4295775" y="54483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66" name="Straight Arrow Connector 65"/>
              <p:cNvCxnSpPr/>
              <p:nvPr/>
            </p:nvCxnSpPr>
            <p:spPr bwMode="auto">
              <a:xfrm flipV="1">
                <a:off x="3717691" y="5715001"/>
                <a:ext cx="397109" cy="2643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67" name="Straight Arrow Connector 66"/>
              <p:cNvCxnSpPr/>
              <p:nvPr/>
            </p:nvCxnSpPr>
            <p:spPr bwMode="auto">
              <a:xfrm flipV="1">
                <a:off x="4197442" y="5510213"/>
                <a:ext cx="117383" cy="1090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nvGrpSpPr>
            <p:cNvPr id="68" name="Group 67"/>
            <p:cNvGrpSpPr/>
            <p:nvPr/>
          </p:nvGrpSpPr>
          <p:grpSpPr>
            <a:xfrm>
              <a:off x="3816065" y="4316218"/>
              <a:ext cx="747712" cy="598169"/>
              <a:chOff x="3624263" y="5448300"/>
              <a:chExt cx="747712" cy="598169"/>
            </a:xfrm>
          </p:grpSpPr>
          <p:sp>
            <p:nvSpPr>
              <p:cNvPr id="69" name="Oval 68"/>
              <p:cNvSpPr/>
              <p:nvPr/>
            </p:nvSpPr>
            <p:spPr bwMode="auto">
              <a:xfrm>
                <a:off x="4114800" y="56388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70" name="Oval 69"/>
              <p:cNvSpPr/>
              <p:nvPr/>
            </p:nvSpPr>
            <p:spPr bwMode="auto">
              <a:xfrm>
                <a:off x="3624263" y="600075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71" name="Oval 70"/>
              <p:cNvSpPr/>
              <p:nvPr/>
            </p:nvSpPr>
            <p:spPr bwMode="auto">
              <a:xfrm>
                <a:off x="4295775" y="54483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72" name="Straight Arrow Connector 71"/>
              <p:cNvCxnSpPr/>
              <p:nvPr/>
            </p:nvCxnSpPr>
            <p:spPr bwMode="auto">
              <a:xfrm flipV="1">
                <a:off x="3717691" y="5715001"/>
                <a:ext cx="397109" cy="2643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73" name="Straight Arrow Connector 72"/>
              <p:cNvCxnSpPr/>
              <p:nvPr/>
            </p:nvCxnSpPr>
            <p:spPr bwMode="auto">
              <a:xfrm flipV="1">
                <a:off x="4197442" y="5510213"/>
                <a:ext cx="117383" cy="1090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nvGrpSpPr>
            <p:cNvPr id="74" name="Group 73"/>
            <p:cNvGrpSpPr/>
            <p:nvPr/>
          </p:nvGrpSpPr>
          <p:grpSpPr>
            <a:xfrm>
              <a:off x="4324692" y="4315306"/>
              <a:ext cx="747712" cy="598169"/>
              <a:chOff x="3624263" y="5448300"/>
              <a:chExt cx="747712" cy="598169"/>
            </a:xfrm>
          </p:grpSpPr>
          <p:sp>
            <p:nvSpPr>
              <p:cNvPr id="75" name="Oval 74"/>
              <p:cNvSpPr/>
              <p:nvPr/>
            </p:nvSpPr>
            <p:spPr bwMode="auto">
              <a:xfrm>
                <a:off x="4114800" y="56388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76" name="Oval 75"/>
              <p:cNvSpPr/>
              <p:nvPr/>
            </p:nvSpPr>
            <p:spPr bwMode="auto">
              <a:xfrm>
                <a:off x="3624263" y="600075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77" name="Oval 76"/>
              <p:cNvSpPr/>
              <p:nvPr/>
            </p:nvSpPr>
            <p:spPr bwMode="auto">
              <a:xfrm>
                <a:off x="4295775" y="54483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78" name="Straight Arrow Connector 77"/>
              <p:cNvCxnSpPr/>
              <p:nvPr/>
            </p:nvCxnSpPr>
            <p:spPr bwMode="auto">
              <a:xfrm flipV="1">
                <a:off x="3717691" y="5715001"/>
                <a:ext cx="397109" cy="2643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79" name="Straight Arrow Connector 78"/>
              <p:cNvCxnSpPr/>
              <p:nvPr/>
            </p:nvCxnSpPr>
            <p:spPr bwMode="auto">
              <a:xfrm flipV="1">
                <a:off x="4197442" y="5510213"/>
                <a:ext cx="117383" cy="1090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nvGrpSpPr>
            <p:cNvPr id="80" name="Group 79"/>
            <p:cNvGrpSpPr/>
            <p:nvPr/>
          </p:nvGrpSpPr>
          <p:grpSpPr>
            <a:xfrm>
              <a:off x="4826912" y="4315306"/>
              <a:ext cx="747712" cy="598169"/>
              <a:chOff x="3624263" y="5448300"/>
              <a:chExt cx="747712" cy="598169"/>
            </a:xfrm>
          </p:grpSpPr>
          <p:sp>
            <p:nvSpPr>
              <p:cNvPr id="81" name="Oval 80"/>
              <p:cNvSpPr/>
              <p:nvPr/>
            </p:nvSpPr>
            <p:spPr bwMode="auto">
              <a:xfrm>
                <a:off x="4114800" y="56388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82" name="Oval 81"/>
              <p:cNvSpPr/>
              <p:nvPr/>
            </p:nvSpPr>
            <p:spPr bwMode="auto">
              <a:xfrm>
                <a:off x="3624263" y="600075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83" name="Oval 82"/>
              <p:cNvSpPr/>
              <p:nvPr/>
            </p:nvSpPr>
            <p:spPr bwMode="auto">
              <a:xfrm>
                <a:off x="4295775" y="54483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84" name="Straight Arrow Connector 83"/>
              <p:cNvCxnSpPr/>
              <p:nvPr/>
            </p:nvCxnSpPr>
            <p:spPr bwMode="auto">
              <a:xfrm flipV="1">
                <a:off x="3717691" y="5715001"/>
                <a:ext cx="397109" cy="2643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85" name="Straight Arrow Connector 84"/>
              <p:cNvCxnSpPr/>
              <p:nvPr/>
            </p:nvCxnSpPr>
            <p:spPr bwMode="auto">
              <a:xfrm flipV="1">
                <a:off x="4197442" y="5510213"/>
                <a:ext cx="117383" cy="1090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nvGrpSpPr>
            <p:cNvPr id="86" name="Group 85"/>
            <p:cNvGrpSpPr/>
            <p:nvPr/>
          </p:nvGrpSpPr>
          <p:grpSpPr>
            <a:xfrm>
              <a:off x="5356852" y="4315306"/>
              <a:ext cx="747712" cy="598169"/>
              <a:chOff x="3624263" y="5448300"/>
              <a:chExt cx="747712" cy="598169"/>
            </a:xfrm>
          </p:grpSpPr>
          <p:sp>
            <p:nvSpPr>
              <p:cNvPr id="87" name="Oval 86"/>
              <p:cNvSpPr/>
              <p:nvPr/>
            </p:nvSpPr>
            <p:spPr bwMode="auto">
              <a:xfrm>
                <a:off x="4114800" y="56388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88" name="Oval 87"/>
              <p:cNvSpPr/>
              <p:nvPr/>
            </p:nvSpPr>
            <p:spPr bwMode="auto">
              <a:xfrm>
                <a:off x="3624263" y="600075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89" name="Oval 88"/>
              <p:cNvSpPr/>
              <p:nvPr/>
            </p:nvSpPr>
            <p:spPr bwMode="auto">
              <a:xfrm>
                <a:off x="4295775" y="54483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90" name="Straight Arrow Connector 89"/>
              <p:cNvCxnSpPr/>
              <p:nvPr/>
            </p:nvCxnSpPr>
            <p:spPr bwMode="auto">
              <a:xfrm flipV="1">
                <a:off x="3717691" y="5715001"/>
                <a:ext cx="397109" cy="2643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91" name="Straight Arrow Connector 90"/>
              <p:cNvCxnSpPr/>
              <p:nvPr/>
            </p:nvCxnSpPr>
            <p:spPr bwMode="auto">
              <a:xfrm flipV="1">
                <a:off x="4197442" y="5510213"/>
                <a:ext cx="117383" cy="1090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nvGrpSpPr>
            <p:cNvPr id="92" name="Group 91"/>
            <p:cNvGrpSpPr/>
            <p:nvPr/>
          </p:nvGrpSpPr>
          <p:grpSpPr>
            <a:xfrm>
              <a:off x="5872659" y="4312874"/>
              <a:ext cx="747712" cy="598169"/>
              <a:chOff x="3624263" y="5448300"/>
              <a:chExt cx="747712" cy="598169"/>
            </a:xfrm>
          </p:grpSpPr>
          <p:sp>
            <p:nvSpPr>
              <p:cNvPr id="93" name="Oval 92"/>
              <p:cNvSpPr/>
              <p:nvPr/>
            </p:nvSpPr>
            <p:spPr bwMode="auto">
              <a:xfrm>
                <a:off x="4114800" y="56388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94" name="Oval 93"/>
              <p:cNvSpPr/>
              <p:nvPr/>
            </p:nvSpPr>
            <p:spPr bwMode="auto">
              <a:xfrm>
                <a:off x="3624263" y="600075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95" name="Oval 94"/>
              <p:cNvSpPr/>
              <p:nvPr/>
            </p:nvSpPr>
            <p:spPr bwMode="auto">
              <a:xfrm>
                <a:off x="4295775" y="5448300"/>
                <a:ext cx="76200" cy="4571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96" name="Straight Arrow Connector 95"/>
              <p:cNvCxnSpPr/>
              <p:nvPr/>
            </p:nvCxnSpPr>
            <p:spPr bwMode="auto">
              <a:xfrm flipV="1">
                <a:off x="3717691" y="5715001"/>
                <a:ext cx="397109" cy="2643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97" name="Straight Arrow Connector 96"/>
              <p:cNvCxnSpPr/>
              <p:nvPr/>
            </p:nvCxnSpPr>
            <p:spPr bwMode="auto">
              <a:xfrm flipV="1">
                <a:off x="4197442" y="5510213"/>
                <a:ext cx="117383" cy="1090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sp>
          <p:nvSpPr>
            <p:cNvPr id="98" name="TextBox 97"/>
            <p:cNvSpPr txBox="1"/>
            <p:nvPr/>
          </p:nvSpPr>
          <p:spPr>
            <a:xfrm>
              <a:off x="1040531" y="3917302"/>
              <a:ext cx="4031873" cy="307777"/>
            </a:xfrm>
            <a:prstGeom prst="rect">
              <a:avLst/>
            </a:prstGeom>
            <a:solidFill>
              <a:schemeClr val="bg1"/>
            </a:solidFill>
          </p:spPr>
          <p:txBody>
            <a:bodyPr wrap="none" rtlCol="0">
              <a:spAutoFit/>
            </a:bodyPr>
            <a:lstStyle/>
            <a:p>
              <a:pPr>
                <a:spcBef>
                  <a:spcPct val="20000"/>
                </a:spcBef>
                <a:spcAft>
                  <a:spcPts val="400"/>
                </a:spcAft>
                <a:buClr>
                  <a:srgbClr val="0000FF"/>
                </a:buClr>
                <a:buSzPct val="80000"/>
              </a:pPr>
              <a:r>
                <a:rPr lang="en-GB" sz="1400" b="1" i="1" kern="0" dirty="0" smtClean="0">
                  <a:solidFill>
                    <a:srgbClr val="FF0000"/>
                  </a:solidFill>
                  <a:latin typeface="+mn-lt"/>
                </a:rPr>
                <a:t>LHC ion beam with 12 injections into the SPS</a:t>
              </a:r>
            </a:p>
          </p:txBody>
        </p:sp>
        <p:sp>
          <p:nvSpPr>
            <p:cNvPr id="105" name="TextBox 104"/>
            <p:cNvSpPr txBox="1"/>
            <p:nvPr/>
          </p:nvSpPr>
          <p:spPr>
            <a:xfrm>
              <a:off x="2551419" y="6171197"/>
              <a:ext cx="3833101" cy="307777"/>
            </a:xfrm>
            <a:prstGeom prst="rect">
              <a:avLst/>
            </a:prstGeom>
            <a:solidFill>
              <a:schemeClr val="bg1"/>
            </a:solidFill>
          </p:spPr>
          <p:txBody>
            <a:bodyPr wrap="none" rtlCol="0">
              <a:spAutoFit/>
            </a:bodyPr>
            <a:lstStyle/>
            <a:p>
              <a:pPr>
                <a:spcBef>
                  <a:spcPct val="20000"/>
                </a:spcBef>
                <a:spcAft>
                  <a:spcPts val="400"/>
                </a:spcAft>
                <a:buClr>
                  <a:srgbClr val="0000FF"/>
                </a:buClr>
                <a:buSzPct val="80000"/>
              </a:pPr>
              <a:r>
                <a:rPr lang="en-GB" sz="1400" b="1" i="1" kern="0" dirty="0" smtClean="0">
                  <a:solidFill>
                    <a:srgbClr val="FF0000"/>
                  </a:solidFill>
                  <a:latin typeface="+mn-lt"/>
                </a:rPr>
                <a:t>LHC ion beam with 1 injection into the SPS</a:t>
              </a:r>
            </a:p>
          </p:txBody>
        </p:sp>
      </p:grpSp>
      <p:sp>
        <p:nvSpPr>
          <p:cNvPr id="9" name="TextBox 8"/>
          <p:cNvSpPr txBox="1"/>
          <p:nvPr/>
        </p:nvSpPr>
        <p:spPr>
          <a:xfrm>
            <a:off x="2646400" y="3131324"/>
            <a:ext cx="3799438" cy="338554"/>
          </a:xfrm>
          <a:prstGeom prst="rect">
            <a:avLst/>
          </a:prstGeom>
          <a:solidFill>
            <a:schemeClr val="bg1">
              <a:lumMod val="95000"/>
            </a:schemeClr>
          </a:solidFill>
        </p:spPr>
        <p:txBody>
          <a:bodyPr wrap="none" rtlCol="0">
            <a:spAutoFit/>
          </a:bodyPr>
          <a:lstStyle/>
          <a:p>
            <a:pPr>
              <a:spcBef>
                <a:spcPct val="20000"/>
              </a:spcBef>
              <a:spcAft>
                <a:spcPts val="400"/>
              </a:spcAft>
              <a:buClr>
                <a:srgbClr val="0000FF"/>
              </a:buClr>
              <a:buSzPct val="80000"/>
            </a:pPr>
            <a:r>
              <a:rPr lang="en-GB" sz="1600" i="1" kern="0" dirty="0" smtClean="0">
                <a:solidFill>
                  <a:srgbClr val="CC3399"/>
                </a:solidFill>
                <a:latin typeface="+mn-lt"/>
              </a:rPr>
              <a:t>Example of sequences for ion operation</a:t>
            </a:r>
          </a:p>
        </p:txBody>
      </p:sp>
    </p:spTree>
    <p:extLst>
      <p:ext uri="{BB962C8B-B14F-4D97-AF65-F5344CB8AC3E}">
        <p14:creationId xmlns:p14="http://schemas.microsoft.com/office/powerpoint/2010/main" val="2165898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51" y="895937"/>
            <a:ext cx="5727481" cy="4361863"/>
          </a:xfrm>
          <a:prstGeom prst="rect">
            <a:avLst/>
          </a:prstGeom>
        </p:spPr>
      </p:pic>
      <p:sp>
        <p:nvSpPr>
          <p:cNvPr id="2" name="Title 1"/>
          <p:cNvSpPr>
            <a:spLocks noGrp="1"/>
          </p:cNvSpPr>
          <p:nvPr>
            <p:ph type="title"/>
          </p:nvPr>
        </p:nvSpPr>
        <p:spPr/>
        <p:txBody>
          <a:bodyPr/>
          <a:lstStyle/>
          <a:p>
            <a:r>
              <a:rPr lang="en-GB" dirty="0" smtClean="0"/>
              <a:t>CERN accelerator complex</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a:t>
            </a:fld>
            <a:endParaRPr lang="en-US"/>
          </a:p>
        </p:txBody>
      </p:sp>
      <p:sp>
        <p:nvSpPr>
          <p:cNvPr id="23" name="TextBox 22"/>
          <p:cNvSpPr txBox="1"/>
          <p:nvPr/>
        </p:nvSpPr>
        <p:spPr>
          <a:xfrm>
            <a:off x="7086600" y="6444476"/>
            <a:ext cx="1372492" cy="276999"/>
          </a:xfrm>
          <a:prstGeom prst="rect">
            <a:avLst/>
          </a:prstGeom>
        </p:spPr>
        <p:txBody>
          <a:bodyPr wrap="none" rtlCol="0">
            <a:spAutoFit/>
          </a:bodyPr>
          <a:lstStyle/>
          <a:p>
            <a:pPr>
              <a:spcBef>
                <a:spcPct val="20000"/>
              </a:spcBef>
              <a:spcAft>
                <a:spcPts val="400"/>
              </a:spcAft>
              <a:buClr>
                <a:srgbClr val="0000FF"/>
              </a:buClr>
              <a:buSzPct val="80000"/>
            </a:pPr>
            <a:r>
              <a:rPr lang="en-US" sz="1200" b="1" i="1" kern="0" dirty="0" smtClean="0">
                <a:latin typeface="+mn-lt"/>
              </a:rPr>
              <a:t>*: kinetic energy</a:t>
            </a:r>
            <a:endParaRPr lang="fr-FR" sz="1200" b="1" i="1" kern="0" dirty="0" smtClean="0">
              <a:latin typeface="+mn-lt"/>
            </a:endParaRPr>
          </a:p>
        </p:txBody>
      </p:sp>
      <p:graphicFrame>
        <p:nvGraphicFramePr>
          <p:cNvPr id="22" name="Table 21"/>
          <p:cNvGraphicFramePr>
            <a:graphicFrameLocks noGrp="1"/>
          </p:cNvGraphicFramePr>
          <p:nvPr>
            <p:extLst>
              <p:ext uri="{D42A27DB-BD31-4B8C-83A1-F6EECF244321}">
                <p14:modId xmlns:p14="http://schemas.microsoft.com/office/powerpoint/2010/main" val="3803926869"/>
              </p:ext>
            </p:extLst>
          </p:nvPr>
        </p:nvGraphicFramePr>
        <p:xfrm>
          <a:off x="5418853" y="1967711"/>
          <a:ext cx="3725147" cy="234696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20000"/>
                    </a:ext>
                  </a:extLst>
                </a:gridCol>
                <a:gridCol w="981628">
                  <a:extLst>
                    <a:ext uri="{9D8B030D-6E8A-4147-A177-3AD203B41FA5}">
                      <a16:colId xmlns:a16="http://schemas.microsoft.com/office/drawing/2014/main" val="20001"/>
                    </a:ext>
                  </a:extLst>
                </a:gridCol>
                <a:gridCol w="845241">
                  <a:extLst>
                    <a:ext uri="{9D8B030D-6E8A-4147-A177-3AD203B41FA5}">
                      <a16:colId xmlns:a16="http://schemas.microsoft.com/office/drawing/2014/main" val="2371363742"/>
                    </a:ext>
                  </a:extLst>
                </a:gridCol>
                <a:gridCol w="907678">
                  <a:extLst>
                    <a:ext uri="{9D8B030D-6E8A-4147-A177-3AD203B41FA5}">
                      <a16:colId xmlns:a16="http://schemas.microsoft.com/office/drawing/2014/main" val="20002"/>
                    </a:ext>
                  </a:extLst>
                </a:gridCol>
              </a:tblGrid>
              <a:tr h="486918">
                <a:tc>
                  <a:txBody>
                    <a:bodyPr/>
                    <a:lstStyle/>
                    <a:p>
                      <a:endParaRPr lang="en-GB" sz="1400" dirty="0">
                        <a:solidFill>
                          <a:srgbClr val="0000FF"/>
                        </a:solidFill>
                      </a:endParaRPr>
                    </a:p>
                  </a:txBody>
                  <a:tcPr/>
                </a:tc>
                <a:tc>
                  <a:txBody>
                    <a:bodyPr/>
                    <a:lstStyle/>
                    <a:p>
                      <a:pPr algn="ctr"/>
                      <a:r>
                        <a:rPr lang="en-US" sz="1400" dirty="0" smtClean="0">
                          <a:solidFill>
                            <a:schemeClr val="tx1"/>
                          </a:solidFill>
                        </a:rPr>
                        <a:t>Max. P</a:t>
                      </a:r>
                      <a:r>
                        <a:rPr lang="en-US" sz="1400" baseline="0" dirty="0" smtClean="0">
                          <a:solidFill>
                            <a:schemeClr val="tx1"/>
                          </a:solidFill>
                        </a:rPr>
                        <a:t> (</a:t>
                      </a:r>
                      <a:r>
                        <a:rPr lang="en-US" sz="1400" baseline="0" dirty="0" err="1" smtClean="0">
                          <a:solidFill>
                            <a:schemeClr val="tx1"/>
                          </a:solidFill>
                        </a:rPr>
                        <a:t>GeV</a:t>
                      </a:r>
                      <a:r>
                        <a:rPr lang="en-US" sz="1400" baseline="0" dirty="0" smtClean="0">
                          <a:solidFill>
                            <a:schemeClr val="tx1"/>
                          </a:solidFill>
                        </a:rPr>
                        <a:t>/c)</a:t>
                      </a:r>
                      <a:endParaRPr lang="en-GB" sz="1400" dirty="0">
                        <a:solidFill>
                          <a:schemeClr val="tx1"/>
                        </a:solidFill>
                      </a:endParaRPr>
                    </a:p>
                  </a:txBody>
                  <a:tcPr/>
                </a:tc>
                <a:tc>
                  <a:txBody>
                    <a:bodyPr/>
                    <a:lstStyle/>
                    <a:p>
                      <a:pPr algn="ctr"/>
                      <a:r>
                        <a:rPr lang="en-GB" sz="1400" dirty="0" smtClean="0">
                          <a:solidFill>
                            <a:schemeClr val="tx1"/>
                          </a:solidFill>
                        </a:rPr>
                        <a:t>B (T)</a:t>
                      </a:r>
                      <a:endParaRPr lang="en-GB" sz="1400" dirty="0">
                        <a:solidFill>
                          <a:schemeClr val="tx1"/>
                        </a:solidFill>
                      </a:endParaRPr>
                    </a:p>
                  </a:txBody>
                  <a:tcPr/>
                </a:tc>
                <a:tc>
                  <a:txBody>
                    <a:bodyPr/>
                    <a:lstStyle/>
                    <a:p>
                      <a:pPr algn="ctr"/>
                      <a:r>
                        <a:rPr lang="en-US" sz="1400" dirty="0" smtClean="0">
                          <a:solidFill>
                            <a:schemeClr val="tx1"/>
                          </a:solidFill>
                        </a:rPr>
                        <a:t>Length / Circ.</a:t>
                      </a:r>
                      <a:r>
                        <a:rPr lang="en-US" sz="1400" baseline="0" dirty="0" smtClean="0">
                          <a:solidFill>
                            <a:schemeClr val="tx1"/>
                          </a:solidFill>
                        </a:rPr>
                        <a:t> (m)</a:t>
                      </a:r>
                      <a:endParaRPr lang="en-GB" sz="1400" dirty="0">
                        <a:solidFill>
                          <a:schemeClr val="tx1"/>
                        </a:solidFill>
                      </a:endParaRPr>
                    </a:p>
                  </a:txBody>
                  <a:tcPr/>
                </a:tc>
                <a:extLst>
                  <a:ext uri="{0D108BD9-81ED-4DB2-BD59-A6C34878D82A}">
                    <a16:rowId xmlns:a16="http://schemas.microsoft.com/office/drawing/2014/main" val="10000"/>
                  </a:ext>
                </a:extLst>
              </a:tr>
              <a:tr h="302666">
                <a:tc>
                  <a:txBody>
                    <a:bodyPr/>
                    <a:lstStyle/>
                    <a:p>
                      <a:r>
                        <a:rPr lang="en-US" sz="1400" b="1" dirty="0" smtClean="0"/>
                        <a:t>LINAC2*</a:t>
                      </a:r>
                      <a:endParaRPr lang="en-GB" sz="1400" b="1" dirty="0"/>
                    </a:p>
                  </a:txBody>
                  <a:tcPr/>
                </a:tc>
                <a:tc>
                  <a:txBody>
                    <a:bodyPr/>
                    <a:lstStyle/>
                    <a:p>
                      <a:pPr algn="ctr"/>
                      <a:r>
                        <a:rPr lang="en-US" sz="1400" b="1" dirty="0" smtClean="0"/>
                        <a:t>0.050</a:t>
                      </a:r>
                      <a:endParaRPr lang="en-GB" sz="1400" b="1" dirty="0"/>
                    </a:p>
                  </a:txBody>
                  <a:tcPr/>
                </a:tc>
                <a:tc>
                  <a:txBody>
                    <a:bodyPr/>
                    <a:lstStyle/>
                    <a:p>
                      <a:pPr algn="ctr"/>
                      <a:r>
                        <a:rPr lang="en-GB" sz="1400" b="1" dirty="0" smtClean="0"/>
                        <a:t>-</a:t>
                      </a:r>
                      <a:endParaRPr lang="en-GB" sz="1400" b="1" dirty="0"/>
                    </a:p>
                  </a:txBody>
                  <a:tcPr/>
                </a:tc>
                <a:tc>
                  <a:txBody>
                    <a:bodyPr/>
                    <a:lstStyle/>
                    <a:p>
                      <a:pPr algn="ctr"/>
                      <a:r>
                        <a:rPr lang="en-US" sz="1400" b="1" dirty="0" smtClean="0"/>
                        <a:t>30</a:t>
                      </a:r>
                      <a:endParaRPr lang="en-GB" sz="1400" b="1" dirty="0"/>
                    </a:p>
                  </a:txBody>
                  <a:tcPr/>
                </a:tc>
                <a:extLst>
                  <a:ext uri="{0D108BD9-81ED-4DB2-BD59-A6C34878D82A}">
                    <a16:rowId xmlns:a16="http://schemas.microsoft.com/office/drawing/2014/main" val="10001"/>
                  </a:ext>
                </a:extLst>
              </a:tr>
              <a:tr h="302666">
                <a:tc>
                  <a:txBody>
                    <a:bodyPr/>
                    <a:lstStyle/>
                    <a:p>
                      <a:r>
                        <a:rPr lang="en-GB" sz="1400" b="1" dirty="0" smtClean="0">
                          <a:solidFill>
                            <a:srgbClr val="0000FF"/>
                          </a:solidFill>
                        </a:rPr>
                        <a:t>LINAC4*</a:t>
                      </a:r>
                      <a:endParaRPr lang="en-GB" sz="1400" b="1" dirty="0">
                        <a:solidFill>
                          <a:srgbClr val="0000FF"/>
                        </a:solidFill>
                      </a:endParaRPr>
                    </a:p>
                  </a:txBody>
                  <a:tcPr/>
                </a:tc>
                <a:tc>
                  <a:txBody>
                    <a:bodyPr/>
                    <a:lstStyle/>
                    <a:p>
                      <a:pPr algn="ctr"/>
                      <a:r>
                        <a:rPr lang="en-GB" sz="1400" b="1" dirty="0" smtClean="0">
                          <a:solidFill>
                            <a:srgbClr val="0000FF"/>
                          </a:solidFill>
                        </a:rPr>
                        <a:t>0.160</a:t>
                      </a:r>
                      <a:endParaRPr lang="en-GB" sz="1400" b="1" dirty="0">
                        <a:solidFill>
                          <a:srgbClr val="0000FF"/>
                        </a:solidFill>
                      </a:endParaRPr>
                    </a:p>
                  </a:txBody>
                  <a:tcPr/>
                </a:tc>
                <a:tc>
                  <a:txBody>
                    <a:bodyPr/>
                    <a:lstStyle/>
                    <a:p>
                      <a:pPr algn="ctr"/>
                      <a:r>
                        <a:rPr lang="en-GB" sz="1400" b="1" dirty="0" smtClean="0">
                          <a:solidFill>
                            <a:srgbClr val="0000FF"/>
                          </a:solidFill>
                        </a:rPr>
                        <a:t>-</a:t>
                      </a:r>
                      <a:endParaRPr lang="en-GB" sz="1400" b="1" dirty="0">
                        <a:solidFill>
                          <a:srgbClr val="0000FF"/>
                        </a:solidFill>
                      </a:endParaRPr>
                    </a:p>
                  </a:txBody>
                  <a:tcPr/>
                </a:tc>
                <a:tc>
                  <a:txBody>
                    <a:bodyPr/>
                    <a:lstStyle/>
                    <a:p>
                      <a:pPr algn="ctr"/>
                      <a:r>
                        <a:rPr lang="en-GB" sz="1400" b="1" dirty="0" smtClean="0">
                          <a:solidFill>
                            <a:srgbClr val="0000FF"/>
                          </a:solidFill>
                        </a:rPr>
                        <a:t>90</a:t>
                      </a:r>
                      <a:endParaRPr lang="en-GB" sz="1400" b="1" dirty="0">
                        <a:solidFill>
                          <a:srgbClr val="0000FF"/>
                        </a:solidFill>
                      </a:endParaRPr>
                    </a:p>
                  </a:txBody>
                  <a:tcPr/>
                </a:tc>
                <a:extLst>
                  <a:ext uri="{0D108BD9-81ED-4DB2-BD59-A6C34878D82A}">
                    <a16:rowId xmlns:a16="http://schemas.microsoft.com/office/drawing/2014/main" val="3797733787"/>
                  </a:ext>
                </a:extLst>
              </a:tr>
              <a:tr h="302666">
                <a:tc>
                  <a:txBody>
                    <a:bodyPr/>
                    <a:lstStyle/>
                    <a:p>
                      <a:r>
                        <a:rPr lang="en-US" sz="1400" b="1" dirty="0" smtClean="0"/>
                        <a:t>Booster*</a:t>
                      </a:r>
                      <a:endParaRPr lang="en-GB" sz="1400" b="1" dirty="0"/>
                    </a:p>
                  </a:txBody>
                  <a:tcPr/>
                </a:tc>
                <a:tc>
                  <a:txBody>
                    <a:bodyPr/>
                    <a:lstStyle/>
                    <a:p>
                      <a:pPr algn="ctr"/>
                      <a:r>
                        <a:rPr lang="en-US" sz="1400" b="1" dirty="0" smtClean="0"/>
                        <a:t>1.4</a:t>
                      </a:r>
                      <a:r>
                        <a:rPr lang="en-US" sz="1400" b="1" baseline="0" dirty="0" smtClean="0"/>
                        <a:t> </a:t>
                      </a:r>
                      <a:r>
                        <a:rPr lang="en-US" sz="1400" b="1" baseline="0" dirty="0" smtClean="0">
                          <a:sym typeface="Symbol" panose="05050102010706020507" pitchFamily="18" charset="2"/>
                        </a:rPr>
                        <a:t>(</a:t>
                      </a:r>
                      <a:r>
                        <a:rPr lang="en-US" sz="1400" b="1" dirty="0" smtClean="0">
                          <a:solidFill>
                            <a:srgbClr val="0000FF"/>
                          </a:solidFill>
                        </a:rPr>
                        <a:t>2)</a:t>
                      </a:r>
                      <a:endParaRPr lang="en-GB" sz="1400" b="1" dirty="0">
                        <a:solidFill>
                          <a:srgbClr val="0000FF"/>
                        </a:solidFill>
                      </a:endParaRPr>
                    </a:p>
                  </a:txBody>
                  <a:tcPr/>
                </a:tc>
                <a:tc>
                  <a:txBody>
                    <a:bodyPr/>
                    <a:lstStyle/>
                    <a:p>
                      <a:pPr algn="ctr"/>
                      <a:r>
                        <a:rPr lang="en-GB" sz="1400" b="1" dirty="0" smtClean="0"/>
                        <a:t>0.9 </a:t>
                      </a:r>
                      <a:r>
                        <a:rPr lang="en-US" sz="1400" b="1" baseline="0" dirty="0" smtClean="0">
                          <a:sym typeface="Symbol" panose="05050102010706020507" pitchFamily="18" charset="2"/>
                        </a:rPr>
                        <a:t>(</a:t>
                      </a:r>
                      <a:r>
                        <a:rPr lang="en-US" sz="1400" b="1" baseline="0" dirty="0" smtClean="0">
                          <a:solidFill>
                            <a:srgbClr val="0000FF"/>
                          </a:solidFill>
                          <a:sym typeface="Symbol" panose="05050102010706020507" pitchFamily="18" charset="2"/>
                        </a:rPr>
                        <a:t>1.1)</a:t>
                      </a:r>
                      <a:endParaRPr lang="en-GB" sz="1400" b="1" dirty="0">
                        <a:solidFill>
                          <a:srgbClr val="0000FF"/>
                        </a:solidFill>
                      </a:endParaRPr>
                    </a:p>
                  </a:txBody>
                  <a:tcPr/>
                </a:tc>
                <a:tc>
                  <a:txBody>
                    <a:bodyPr/>
                    <a:lstStyle/>
                    <a:p>
                      <a:pPr algn="ctr"/>
                      <a:r>
                        <a:rPr lang="en-US" sz="1400" b="1" dirty="0" smtClean="0"/>
                        <a:t>157</a:t>
                      </a:r>
                      <a:endParaRPr lang="en-GB" sz="1400" b="1" dirty="0"/>
                    </a:p>
                  </a:txBody>
                  <a:tcPr/>
                </a:tc>
                <a:extLst>
                  <a:ext uri="{0D108BD9-81ED-4DB2-BD59-A6C34878D82A}">
                    <a16:rowId xmlns:a16="http://schemas.microsoft.com/office/drawing/2014/main" val="10002"/>
                  </a:ext>
                </a:extLst>
              </a:tr>
              <a:tr h="302666">
                <a:tc>
                  <a:txBody>
                    <a:bodyPr/>
                    <a:lstStyle/>
                    <a:p>
                      <a:r>
                        <a:rPr lang="en-US" sz="1400" b="1" dirty="0" smtClean="0"/>
                        <a:t>PS</a:t>
                      </a:r>
                      <a:endParaRPr lang="en-GB" sz="1400" b="1" dirty="0"/>
                    </a:p>
                  </a:txBody>
                  <a:tcPr/>
                </a:tc>
                <a:tc>
                  <a:txBody>
                    <a:bodyPr/>
                    <a:lstStyle/>
                    <a:p>
                      <a:pPr algn="ctr"/>
                      <a:r>
                        <a:rPr lang="en-US" sz="1400" b="1" dirty="0" smtClean="0"/>
                        <a:t>26</a:t>
                      </a:r>
                      <a:endParaRPr lang="en-GB" sz="1400" b="1" dirty="0"/>
                    </a:p>
                  </a:txBody>
                  <a:tcPr/>
                </a:tc>
                <a:tc>
                  <a:txBody>
                    <a:bodyPr/>
                    <a:lstStyle/>
                    <a:p>
                      <a:pPr algn="ctr"/>
                      <a:r>
                        <a:rPr lang="en-GB" sz="1400" b="1" dirty="0" smtClean="0"/>
                        <a:t>1.25</a:t>
                      </a:r>
                      <a:endParaRPr lang="en-GB" sz="1400" b="1" dirty="0"/>
                    </a:p>
                  </a:txBody>
                  <a:tcPr/>
                </a:tc>
                <a:tc>
                  <a:txBody>
                    <a:bodyPr/>
                    <a:lstStyle/>
                    <a:p>
                      <a:pPr algn="ctr"/>
                      <a:r>
                        <a:rPr lang="en-US" sz="1400" b="1" dirty="0" smtClean="0"/>
                        <a:t>628</a:t>
                      </a:r>
                      <a:endParaRPr lang="en-GB" sz="1400" b="1" dirty="0"/>
                    </a:p>
                  </a:txBody>
                  <a:tcPr/>
                </a:tc>
                <a:extLst>
                  <a:ext uri="{0D108BD9-81ED-4DB2-BD59-A6C34878D82A}">
                    <a16:rowId xmlns:a16="http://schemas.microsoft.com/office/drawing/2014/main" val="10003"/>
                  </a:ext>
                </a:extLst>
              </a:tr>
              <a:tr h="302666">
                <a:tc>
                  <a:txBody>
                    <a:bodyPr/>
                    <a:lstStyle/>
                    <a:p>
                      <a:r>
                        <a:rPr lang="en-US" sz="1400" b="1" dirty="0" smtClean="0"/>
                        <a:t>SPS</a:t>
                      </a:r>
                      <a:endParaRPr lang="en-GB" sz="1400" b="1" dirty="0"/>
                    </a:p>
                  </a:txBody>
                  <a:tcPr/>
                </a:tc>
                <a:tc>
                  <a:txBody>
                    <a:bodyPr/>
                    <a:lstStyle/>
                    <a:p>
                      <a:pPr algn="ctr"/>
                      <a:r>
                        <a:rPr lang="en-US" sz="1400" b="1" dirty="0" smtClean="0"/>
                        <a:t>450</a:t>
                      </a:r>
                      <a:endParaRPr lang="en-GB" sz="1400" b="1" dirty="0"/>
                    </a:p>
                  </a:txBody>
                  <a:tcPr/>
                </a:tc>
                <a:tc>
                  <a:txBody>
                    <a:bodyPr/>
                    <a:lstStyle/>
                    <a:p>
                      <a:pPr algn="ctr"/>
                      <a:r>
                        <a:rPr lang="en-GB" sz="1400" b="1" dirty="0" smtClean="0"/>
                        <a:t>2</a:t>
                      </a:r>
                      <a:endParaRPr lang="en-GB" sz="1400" b="1" dirty="0"/>
                    </a:p>
                  </a:txBody>
                  <a:tcPr/>
                </a:tc>
                <a:tc>
                  <a:txBody>
                    <a:bodyPr/>
                    <a:lstStyle/>
                    <a:p>
                      <a:pPr algn="ctr"/>
                      <a:r>
                        <a:rPr lang="en-US" sz="1400" b="1" dirty="0" smtClean="0"/>
                        <a:t>6’911</a:t>
                      </a:r>
                      <a:endParaRPr lang="en-GB" sz="1400" b="1" dirty="0"/>
                    </a:p>
                  </a:txBody>
                  <a:tcPr/>
                </a:tc>
                <a:extLst>
                  <a:ext uri="{0D108BD9-81ED-4DB2-BD59-A6C34878D82A}">
                    <a16:rowId xmlns:a16="http://schemas.microsoft.com/office/drawing/2014/main" val="10004"/>
                  </a:ext>
                </a:extLst>
              </a:tr>
              <a:tr h="302666">
                <a:tc>
                  <a:txBody>
                    <a:bodyPr/>
                    <a:lstStyle/>
                    <a:p>
                      <a:r>
                        <a:rPr lang="en-US" sz="1400" b="1" dirty="0" smtClean="0"/>
                        <a:t>LHC</a:t>
                      </a:r>
                      <a:endParaRPr lang="en-GB" sz="1400" b="1" dirty="0"/>
                    </a:p>
                  </a:txBody>
                  <a:tcPr/>
                </a:tc>
                <a:tc>
                  <a:txBody>
                    <a:bodyPr/>
                    <a:lstStyle/>
                    <a:p>
                      <a:pPr algn="ctr"/>
                      <a:r>
                        <a:rPr lang="en-US" sz="1400" b="1" dirty="0" smtClean="0"/>
                        <a:t>6’500</a:t>
                      </a:r>
                      <a:endParaRPr lang="en-GB" sz="1400" b="1" dirty="0"/>
                    </a:p>
                  </a:txBody>
                  <a:tcPr/>
                </a:tc>
                <a:tc>
                  <a:txBody>
                    <a:bodyPr/>
                    <a:lstStyle/>
                    <a:p>
                      <a:pPr algn="ctr"/>
                      <a:r>
                        <a:rPr lang="en-GB" sz="1400" b="1" dirty="0" smtClean="0"/>
                        <a:t>7.7</a:t>
                      </a:r>
                      <a:endParaRPr lang="en-GB" sz="1400" b="1" dirty="0"/>
                    </a:p>
                  </a:txBody>
                  <a:tcPr/>
                </a:tc>
                <a:tc>
                  <a:txBody>
                    <a:bodyPr/>
                    <a:lstStyle/>
                    <a:p>
                      <a:pPr algn="ctr"/>
                      <a:r>
                        <a:rPr lang="en-US" sz="1400" b="1" dirty="0" smtClean="0"/>
                        <a:t>26’657</a:t>
                      </a:r>
                      <a:endParaRPr lang="en-GB" sz="1400" b="1" dirty="0"/>
                    </a:p>
                  </a:txBody>
                  <a:tcPr/>
                </a:tc>
                <a:extLst>
                  <a:ext uri="{0D108BD9-81ED-4DB2-BD59-A6C34878D82A}">
                    <a16:rowId xmlns:a16="http://schemas.microsoft.com/office/drawing/2014/main" val="10005"/>
                  </a:ext>
                </a:extLst>
              </a:tr>
            </a:tbl>
          </a:graphicData>
        </a:graphic>
      </p:graphicFrame>
      <p:sp>
        <p:nvSpPr>
          <p:cNvPr id="6" name="TextBox 5"/>
          <p:cNvSpPr txBox="1"/>
          <p:nvPr/>
        </p:nvSpPr>
        <p:spPr>
          <a:xfrm>
            <a:off x="1143000" y="5256460"/>
            <a:ext cx="4474302"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smtClean="0">
                <a:solidFill>
                  <a:srgbClr val="FF0000"/>
                </a:solidFill>
                <a:latin typeface="+mn-lt"/>
              </a:rPr>
              <a:t>LINAC2 was stopped on 12.11.2018</a:t>
            </a:r>
          </a:p>
        </p:txBody>
      </p:sp>
      <p:sp>
        <p:nvSpPr>
          <p:cNvPr id="28" name="TextBox 27"/>
          <p:cNvSpPr txBox="1"/>
          <p:nvPr/>
        </p:nvSpPr>
        <p:spPr>
          <a:xfrm>
            <a:off x="1143000" y="5615645"/>
            <a:ext cx="6604693"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smtClean="0">
                <a:solidFill>
                  <a:srgbClr val="0000FF"/>
                </a:solidFill>
                <a:latin typeface="+mn-lt"/>
              </a:rPr>
              <a:t>In 2020 the CERN complex with restart with LINAC4 !</a:t>
            </a:r>
          </a:p>
        </p:txBody>
      </p:sp>
      <p:sp>
        <p:nvSpPr>
          <p:cNvPr id="31" name="Rectangle 30"/>
          <p:cNvSpPr/>
          <p:nvPr/>
        </p:nvSpPr>
        <p:spPr bwMode="auto">
          <a:xfrm>
            <a:off x="2152659" y="3914977"/>
            <a:ext cx="609600" cy="2548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30" name="TextBox 29"/>
          <p:cNvSpPr txBox="1"/>
          <p:nvPr/>
        </p:nvSpPr>
        <p:spPr>
          <a:xfrm>
            <a:off x="2090211" y="3901013"/>
            <a:ext cx="734495" cy="430887"/>
          </a:xfrm>
          <a:prstGeom prst="rect">
            <a:avLst/>
          </a:prstGeom>
          <a:noFill/>
        </p:spPr>
        <p:txBody>
          <a:bodyPr wrap="none" rtlCol="0">
            <a:spAutoFit/>
          </a:bodyPr>
          <a:lstStyle/>
          <a:p>
            <a:pPr algn="ctr">
              <a:spcBef>
                <a:spcPct val="20000"/>
              </a:spcBef>
              <a:spcAft>
                <a:spcPts val="0"/>
              </a:spcAft>
              <a:buClr>
                <a:srgbClr val="0000FF"/>
              </a:buClr>
              <a:buSzPct val="80000"/>
            </a:pPr>
            <a:r>
              <a:rPr lang="en-GB" sz="1050" b="1" kern="0" dirty="0" smtClean="0">
                <a:solidFill>
                  <a:srgbClr val="0000FF"/>
                </a:solidFill>
                <a:latin typeface="+mn-lt"/>
              </a:rPr>
              <a:t>LINAC 4</a:t>
            </a:r>
          </a:p>
          <a:p>
            <a:pPr algn="ctr">
              <a:spcBef>
                <a:spcPts val="0"/>
              </a:spcBef>
              <a:spcAft>
                <a:spcPts val="0"/>
              </a:spcAft>
              <a:buClr>
                <a:srgbClr val="0000FF"/>
              </a:buClr>
              <a:buSzPct val="80000"/>
            </a:pPr>
            <a:r>
              <a:rPr lang="en-GB" sz="1050" b="1" kern="0" dirty="0" smtClean="0">
                <a:solidFill>
                  <a:srgbClr val="0000FF"/>
                </a:solidFill>
                <a:latin typeface="+mn-lt"/>
              </a:rPr>
              <a:t>H-</a:t>
            </a:r>
          </a:p>
        </p:txBody>
      </p:sp>
      <p:sp>
        <p:nvSpPr>
          <p:cNvPr id="7" name="TextBox 6"/>
          <p:cNvSpPr txBox="1"/>
          <p:nvPr/>
        </p:nvSpPr>
        <p:spPr>
          <a:xfrm>
            <a:off x="7272773" y="1568941"/>
            <a:ext cx="1752403"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smtClean="0">
                <a:latin typeface="+mn-lt"/>
              </a:rPr>
              <a:t>Proton chain</a:t>
            </a:r>
          </a:p>
        </p:txBody>
      </p:sp>
      <p:sp>
        <p:nvSpPr>
          <p:cNvPr id="18" name="Rectangle 17"/>
          <p:cNvSpPr/>
          <p:nvPr/>
        </p:nvSpPr>
        <p:spPr bwMode="auto">
          <a:xfrm>
            <a:off x="3031435" y="4063117"/>
            <a:ext cx="68911" cy="1066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178571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P spid="31" grpId="0" animBg="1"/>
      <p:bldP spid="30" grpId="0"/>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Cycling and saving energy</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30</a:t>
            </a:fld>
            <a:endParaRPr lang="en-US"/>
          </a:p>
        </p:txBody>
      </p:sp>
      <p:sp>
        <p:nvSpPr>
          <p:cNvPr id="6" name="Content Placeholder 5"/>
          <p:cNvSpPr>
            <a:spLocks noGrp="1"/>
          </p:cNvSpPr>
          <p:nvPr>
            <p:ph idx="1"/>
          </p:nvPr>
        </p:nvSpPr>
        <p:spPr>
          <a:xfrm>
            <a:off x="685800" y="911137"/>
            <a:ext cx="7924800" cy="2727442"/>
          </a:xfrm>
        </p:spPr>
        <p:txBody>
          <a:bodyPr/>
          <a:lstStyle/>
          <a:p>
            <a:r>
              <a:rPr lang="en-GB" sz="1800" dirty="0" smtClean="0"/>
              <a:t>The CERN electrical consumption amounts to </a:t>
            </a:r>
            <a:r>
              <a:rPr lang="en-GB" sz="1800" b="1" dirty="0" smtClean="0">
                <a:solidFill>
                  <a:srgbClr val="0000FF"/>
                </a:solidFill>
              </a:rPr>
              <a:t>150-180 MW </a:t>
            </a:r>
            <a:r>
              <a:rPr lang="en-GB" sz="1800" dirty="0" smtClean="0"/>
              <a:t>for the full complex, mainly provided by EDF (French electricity company).</a:t>
            </a:r>
          </a:p>
          <a:p>
            <a:pPr lvl="1"/>
            <a:r>
              <a:rPr lang="en-GB" sz="1600" dirty="0" smtClean="0"/>
              <a:t>Big consumers: </a:t>
            </a:r>
            <a:r>
              <a:rPr lang="en-GB" sz="1600" b="1" dirty="0" smtClean="0">
                <a:solidFill>
                  <a:srgbClr val="CC3300"/>
                </a:solidFill>
              </a:rPr>
              <a:t>SPS (up to 40 MW), LHC cryogenics (30-35 MW).</a:t>
            </a:r>
          </a:p>
          <a:p>
            <a:r>
              <a:rPr lang="en-GB" sz="1800" dirty="0" smtClean="0"/>
              <a:t>Due to its high power consumption of up to 40 MW, saving magnet pulses at the SPS was always an important aspect of operation.</a:t>
            </a:r>
          </a:p>
          <a:p>
            <a:pPr lvl="1"/>
            <a:r>
              <a:rPr lang="en-GB" sz="1600" b="1" dirty="0" smtClean="0">
                <a:solidFill>
                  <a:srgbClr val="CC3399"/>
                </a:solidFill>
              </a:rPr>
              <a:t>Dynamic</a:t>
            </a:r>
            <a:r>
              <a:rPr lang="en-GB" sz="1600" dirty="0" smtClean="0"/>
              <a:t> economy cycles: </a:t>
            </a:r>
            <a:r>
              <a:rPr lang="en-GB" sz="1600" b="1" dirty="0" smtClean="0">
                <a:solidFill>
                  <a:srgbClr val="0000FF"/>
                </a:solidFill>
              </a:rPr>
              <a:t>no beam detected</a:t>
            </a:r>
          </a:p>
          <a:p>
            <a:pPr lvl="2"/>
            <a:r>
              <a:rPr lang="en-GB" sz="1400" dirty="0" smtClean="0"/>
              <a:t>Cycling change applied on the fly after cycle execution has started.</a:t>
            </a:r>
          </a:p>
          <a:p>
            <a:pPr lvl="1"/>
            <a:r>
              <a:rPr lang="en-GB" sz="1600" dirty="0" smtClean="0"/>
              <a:t>Destination economy cycles: </a:t>
            </a:r>
            <a:r>
              <a:rPr lang="en-GB" sz="1600" b="1" dirty="0" smtClean="0">
                <a:solidFill>
                  <a:srgbClr val="0000FF"/>
                </a:solidFill>
              </a:rPr>
              <a:t>no beam requested</a:t>
            </a:r>
            <a:endParaRPr lang="en-GB" sz="1200" dirty="0" smtClean="0"/>
          </a:p>
          <a:p>
            <a:pPr lvl="1"/>
            <a:r>
              <a:rPr lang="en-GB" sz="1600" dirty="0" smtClean="0"/>
              <a:t>For the SPS the yearly saving is at the level of </a:t>
            </a:r>
            <a:r>
              <a:rPr lang="en-GB" sz="1600" b="1" dirty="0" smtClean="0">
                <a:solidFill>
                  <a:srgbClr val="0000FF"/>
                </a:solidFill>
              </a:rPr>
              <a:t>1-1.5 </a:t>
            </a:r>
            <a:r>
              <a:rPr lang="en-GB" sz="1600" b="1" dirty="0" err="1" smtClean="0">
                <a:solidFill>
                  <a:srgbClr val="0000FF"/>
                </a:solidFill>
              </a:rPr>
              <a:t>MEuro</a:t>
            </a:r>
            <a:r>
              <a:rPr lang="en-GB" sz="1600" dirty="0" smtClean="0"/>
              <a:t>.</a:t>
            </a:r>
            <a:endParaRPr lang="en-GB" sz="1600" dirty="0"/>
          </a:p>
        </p:txBody>
      </p:sp>
      <p:grpSp>
        <p:nvGrpSpPr>
          <p:cNvPr id="22" name="Group 21"/>
          <p:cNvGrpSpPr/>
          <p:nvPr/>
        </p:nvGrpSpPr>
        <p:grpSpPr>
          <a:xfrm>
            <a:off x="4343400" y="4054773"/>
            <a:ext cx="3204078" cy="2090213"/>
            <a:chOff x="4343400" y="4054773"/>
            <a:chExt cx="3204078" cy="2090213"/>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508" t="18500" r="1089" b="1701"/>
            <a:stretch/>
          </p:blipFill>
          <p:spPr>
            <a:xfrm>
              <a:off x="4343400" y="4054773"/>
              <a:ext cx="3204078" cy="2090213"/>
            </a:xfrm>
            <a:prstGeom prst="rect">
              <a:avLst/>
            </a:prstGeom>
          </p:spPr>
        </p:pic>
        <p:sp>
          <p:nvSpPr>
            <p:cNvPr id="9" name="TextBox 8"/>
            <p:cNvSpPr txBox="1"/>
            <p:nvPr/>
          </p:nvSpPr>
          <p:spPr>
            <a:xfrm>
              <a:off x="6248400" y="4229100"/>
              <a:ext cx="877163" cy="276999"/>
            </a:xfrm>
            <a:prstGeom prst="rect">
              <a:avLst/>
            </a:prstGeom>
          </p:spPr>
          <p:txBody>
            <a:bodyPr wrap="none" rtlCol="0">
              <a:spAutoFit/>
            </a:bodyPr>
            <a:lstStyle/>
            <a:p>
              <a:pPr>
                <a:spcBef>
                  <a:spcPct val="20000"/>
                </a:spcBef>
                <a:spcAft>
                  <a:spcPts val="400"/>
                </a:spcAft>
                <a:buClr>
                  <a:srgbClr val="0000FF"/>
                </a:buClr>
                <a:buSzPct val="80000"/>
              </a:pPr>
              <a:r>
                <a:rPr lang="en-GB" sz="1200" b="1" kern="0" dirty="0" smtClean="0">
                  <a:solidFill>
                    <a:srgbClr val="FFFF00"/>
                  </a:solidFill>
                  <a:latin typeface="+mn-lt"/>
                </a:rPr>
                <a:t>Economy</a:t>
              </a:r>
            </a:p>
          </p:txBody>
        </p:sp>
        <p:cxnSp>
          <p:nvCxnSpPr>
            <p:cNvPr id="11" name="Straight Arrow Connector 10"/>
            <p:cNvCxnSpPr/>
            <p:nvPr/>
          </p:nvCxnSpPr>
          <p:spPr bwMode="auto">
            <a:xfrm flipH="1">
              <a:off x="6629400" y="4495800"/>
              <a:ext cx="76200" cy="585400"/>
            </a:xfrm>
            <a:prstGeom prst="straightConnector1">
              <a:avLst/>
            </a:prstGeom>
            <a:solidFill>
              <a:schemeClr val="accent1"/>
            </a:solidFill>
            <a:ln w="9525" cap="flat" cmpd="sng" algn="ctr">
              <a:solidFill>
                <a:srgbClr val="FFFF00"/>
              </a:solidFill>
              <a:prstDash val="solid"/>
              <a:round/>
              <a:headEnd type="none" w="med" len="med"/>
              <a:tailEnd type="triangle"/>
            </a:ln>
            <a:effectLst/>
          </p:spPr>
        </p:cxnSp>
        <p:cxnSp>
          <p:nvCxnSpPr>
            <p:cNvPr id="12" name="Straight Arrow Connector 11"/>
            <p:cNvCxnSpPr/>
            <p:nvPr/>
          </p:nvCxnSpPr>
          <p:spPr bwMode="auto">
            <a:xfrm flipH="1">
              <a:off x="5257800" y="4290184"/>
              <a:ext cx="228600" cy="205616"/>
            </a:xfrm>
            <a:prstGeom prst="straightConnector1">
              <a:avLst/>
            </a:prstGeom>
            <a:solidFill>
              <a:schemeClr val="accent1"/>
            </a:solidFill>
            <a:ln w="9525" cap="flat" cmpd="sng" algn="ctr">
              <a:solidFill>
                <a:srgbClr val="FFFF00"/>
              </a:solidFill>
              <a:prstDash val="solid"/>
              <a:round/>
              <a:headEnd type="none" w="med" len="med"/>
              <a:tailEnd type="triangle"/>
            </a:ln>
            <a:effectLst/>
          </p:spPr>
        </p:cxnSp>
        <p:sp>
          <p:nvSpPr>
            <p:cNvPr id="13" name="TextBox 12"/>
            <p:cNvSpPr txBox="1"/>
            <p:nvPr/>
          </p:nvSpPr>
          <p:spPr>
            <a:xfrm>
              <a:off x="5188501" y="4054773"/>
              <a:ext cx="756938" cy="276999"/>
            </a:xfrm>
            <a:prstGeom prst="rect">
              <a:avLst/>
            </a:prstGeom>
          </p:spPr>
          <p:txBody>
            <a:bodyPr wrap="none" rtlCol="0">
              <a:spAutoFit/>
            </a:bodyPr>
            <a:lstStyle/>
            <a:p>
              <a:pPr>
                <a:spcBef>
                  <a:spcPct val="20000"/>
                </a:spcBef>
                <a:spcAft>
                  <a:spcPts val="400"/>
                </a:spcAft>
                <a:buClr>
                  <a:srgbClr val="0000FF"/>
                </a:buClr>
                <a:buSzPct val="80000"/>
              </a:pPr>
              <a:r>
                <a:rPr lang="en-GB" sz="1200" b="1" kern="0" dirty="0" smtClean="0">
                  <a:solidFill>
                    <a:srgbClr val="FFFF00"/>
                  </a:solidFill>
                  <a:latin typeface="+mn-lt"/>
                </a:rPr>
                <a:t>Normal </a:t>
              </a:r>
            </a:p>
          </p:txBody>
        </p:sp>
      </p:grpSp>
      <p:grpSp>
        <p:nvGrpSpPr>
          <p:cNvPr id="21" name="Group 20"/>
          <p:cNvGrpSpPr/>
          <p:nvPr/>
        </p:nvGrpSpPr>
        <p:grpSpPr>
          <a:xfrm>
            <a:off x="800099" y="3974557"/>
            <a:ext cx="3366756" cy="2555442"/>
            <a:chOff x="800099" y="3974557"/>
            <a:chExt cx="3366756" cy="2555442"/>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08" t="19026" r="35787" b="22700"/>
            <a:stretch/>
          </p:blipFill>
          <p:spPr>
            <a:xfrm>
              <a:off x="800099" y="4038600"/>
              <a:ext cx="3366756" cy="2491399"/>
            </a:xfrm>
            <a:prstGeom prst="rect">
              <a:avLst/>
            </a:prstGeom>
          </p:spPr>
        </p:pic>
        <p:cxnSp>
          <p:nvCxnSpPr>
            <p:cNvPr id="15" name="Straight Arrow Connector 14"/>
            <p:cNvCxnSpPr/>
            <p:nvPr/>
          </p:nvCxnSpPr>
          <p:spPr bwMode="auto">
            <a:xfrm flipH="1">
              <a:off x="1533111" y="4264791"/>
              <a:ext cx="228600" cy="205616"/>
            </a:xfrm>
            <a:prstGeom prst="straightConnector1">
              <a:avLst/>
            </a:prstGeom>
            <a:solidFill>
              <a:schemeClr val="accent1"/>
            </a:solidFill>
            <a:ln w="9525" cap="flat" cmpd="sng" algn="ctr">
              <a:solidFill>
                <a:srgbClr val="FFFF00"/>
              </a:solidFill>
              <a:prstDash val="solid"/>
              <a:round/>
              <a:headEnd type="none" w="med" len="med"/>
              <a:tailEnd type="triangle"/>
            </a:ln>
            <a:effectLst/>
          </p:spPr>
        </p:cxnSp>
        <p:sp>
          <p:nvSpPr>
            <p:cNvPr id="16" name="TextBox 15"/>
            <p:cNvSpPr txBox="1"/>
            <p:nvPr/>
          </p:nvSpPr>
          <p:spPr>
            <a:xfrm>
              <a:off x="1576273" y="3974557"/>
              <a:ext cx="756938" cy="276999"/>
            </a:xfrm>
            <a:prstGeom prst="rect">
              <a:avLst/>
            </a:prstGeom>
          </p:spPr>
          <p:txBody>
            <a:bodyPr wrap="none" rtlCol="0">
              <a:spAutoFit/>
            </a:bodyPr>
            <a:lstStyle/>
            <a:p>
              <a:pPr>
                <a:spcBef>
                  <a:spcPct val="20000"/>
                </a:spcBef>
                <a:spcAft>
                  <a:spcPts val="400"/>
                </a:spcAft>
                <a:buClr>
                  <a:srgbClr val="0000FF"/>
                </a:buClr>
                <a:buSzPct val="80000"/>
              </a:pPr>
              <a:r>
                <a:rPr lang="en-GB" sz="1200" b="1" kern="0" dirty="0" smtClean="0">
                  <a:solidFill>
                    <a:srgbClr val="FFFF00"/>
                  </a:solidFill>
                  <a:latin typeface="+mn-lt"/>
                </a:rPr>
                <a:t>Normal </a:t>
              </a:r>
            </a:p>
          </p:txBody>
        </p:sp>
        <p:cxnSp>
          <p:nvCxnSpPr>
            <p:cNvPr id="17" name="Straight Arrow Connector 16"/>
            <p:cNvCxnSpPr/>
            <p:nvPr/>
          </p:nvCxnSpPr>
          <p:spPr bwMode="auto">
            <a:xfrm>
              <a:off x="2247901" y="4229100"/>
              <a:ext cx="246528" cy="176126"/>
            </a:xfrm>
            <a:prstGeom prst="straightConnector1">
              <a:avLst/>
            </a:prstGeom>
            <a:solidFill>
              <a:schemeClr val="accent1"/>
            </a:solidFill>
            <a:ln w="9525" cap="flat" cmpd="sng" algn="ctr">
              <a:solidFill>
                <a:srgbClr val="FFFF00"/>
              </a:solidFill>
              <a:prstDash val="solid"/>
              <a:round/>
              <a:headEnd type="none" w="med" len="med"/>
              <a:tailEnd type="triangle"/>
            </a:ln>
            <a:effectLst/>
          </p:spPr>
        </p:cxnSp>
      </p:grpSp>
    </p:spTree>
    <p:extLst>
      <p:ext uri="{BB962C8B-B14F-4D97-AF65-F5344CB8AC3E}">
        <p14:creationId xmlns:p14="http://schemas.microsoft.com/office/powerpoint/2010/main" val="15559815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My electricity bill…</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31</a:t>
            </a:fld>
            <a:endParaRPr lang="en-US"/>
          </a:p>
        </p:txBody>
      </p:sp>
      <p:pic>
        <p:nvPicPr>
          <p:cNvPr id="7" name="Picture 6"/>
          <p:cNvPicPr>
            <a:picLocks noChangeAspect="1"/>
          </p:cNvPicPr>
          <p:nvPr/>
        </p:nvPicPr>
        <p:blipFill>
          <a:blip r:embed="rId2"/>
          <a:stretch>
            <a:fillRect/>
          </a:stretch>
        </p:blipFill>
        <p:spPr>
          <a:xfrm>
            <a:off x="789214" y="1143000"/>
            <a:ext cx="6372225" cy="1749553"/>
          </a:xfrm>
          <a:prstGeom prst="rect">
            <a:avLst/>
          </a:prstGeom>
        </p:spPr>
      </p:pic>
      <p:pic>
        <p:nvPicPr>
          <p:cNvPr id="8" name="Picture 7"/>
          <p:cNvPicPr>
            <a:picLocks noChangeAspect="1"/>
          </p:cNvPicPr>
          <p:nvPr/>
        </p:nvPicPr>
        <p:blipFill>
          <a:blip r:embed="rId3"/>
          <a:stretch>
            <a:fillRect/>
          </a:stretch>
        </p:blipFill>
        <p:spPr>
          <a:xfrm>
            <a:off x="1200150" y="3350404"/>
            <a:ext cx="7524750" cy="2247900"/>
          </a:xfrm>
          <a:prstGeom prst="rect">
            <a:avLst/>
          </a:prstGeom>
        </p:spPr>
      </p:pic>
    </p:spTree>
    <p:extLst>
      <p:ext uri="{BB962C8B-B14F-4D97-AF65-F5344CB8AC3E}">
        <p14:creationId xmlns:p14="http://schemas.microsoft.com/office/powerpoint/2010/main" val="402539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LHC proton beam structure</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32</a:t>
            </a:fld>
            <a:endParaRPr lang="en-US"/>
          </a:p>
        </p:txBody>
      </p:sp>
      <p:sp>
        <p:nvSpPr>
          <p:cNvPr id="6" name="Content Placeholder 5"/>
          <p:cNvSpPr>
            <a:spLocks noGrp="1"/>
          </p:cNvSpPr>
          <p:nvPr>
            <p:ph idx="1"/>
          </p:nvPr>
        </p:nvSpPr>
        <p:spPr>
          <a:xfrm>
            <a:off x="517231" y="1044238"/>
            <a:ext cx="4310073" cy="4670762"/>
          </a:xfrm>
        </p:spPr>
        <p:txBody>
          <a:bodyPr/>
          <a:lstStyle/>
          <a:p>
            <a:r>
              <a:rPr lang="en-GB" sz="1800" dirty="0" smtClean="0"/>
              <a:t>The </a:t>
            </a:r>
            <a:r>
              <a:rPr lang="en-GB" sz="1800" b="1" dirty="0" smtClean="0">
                <a:solidFill>
                  <a:srgbClr val="0000FF"/>
                </a:solidFill>
              </a:rPr>
              <a:t>PSB</a:t>
            </a:r>
            <a:r>
              <a:rPr lang="en-GB" sz="1800" dirty="0" smtClean="0"/>
              <a:t> accelerates 1 bunch / ring in 1-4 rings.</a:t>
            </a:r>
          </a:p>
          <a:p>
            <a:r>
              <a:rPr lang="en-GB" sz="1800" dirty="0" smtClean="0"/>
              <a:t>Between 1 and 8 PSB bunches (1-2 cycles) are injected into the </a:t>
            </a:r>
            <a:r>
              <a:rPr lang="en-GB" sz="1800" b="1" dirty="0" smtClean="0">
                <a:solidFill>
                  <a:srgbClr val="0000FF"/>
                </a:solidFill>
              </a:rPr>
              <a:t>PS</a:t>
            </a:r>
            <a:r>
              <a:rPr lang="en-GB" sz="1800" dirty="0" smtClean="0"/>
              <a:t>.</a:t>
            </a:r>
          </a:p>
          <a:p>
            <a:pPr lvl="1"/>
            <a:r>
              <a:rPr lang="en-GB" sz="1600" dirty="0" smtClean="0"/>
              <a:t>At injection </a:t>
            </a:r>
            <a:r>
              <a:rPr lang="en-GB" sz="1600" b="1" dirty="0" smtClean="0">
                <a:solidFill>
                  <a:srgbClr val="CC3399"/>
                </a:solidFill>
              </a:rPr>
              <a:t>3-splitting, merging, empty bucket insertion</a:t>
            </a:r>
            <a:r>
              <a:rPr lang="en-GB" sz="1600" dirty="0" smtClean="0"/>
              <a:t>.</a:t>
            </a:r>
          </a:p>
          <a:p>
            <a:pPr marL="892175" lvl="2" indent="-173038"/>
            <a:r>
              <a:rPr lang="en-GB" sz="1400" dirty="0" smtClean="0"/>
              <a:t>Empty buckets generate holes in the trains that reduce electron cloud effects in the LHC.</a:t>
            </a:r>
          </a:p>
          <a:p>
            <a:pPr lvl="1"/>
            <a:r>
              <a:rPr lang="en-GB" sz="1600" dirty="0" smtClean="0"/>
              <a:t> At 26 GeV </a:t>
            </a:r>
            <a:r>
              <a:rPr lang="en-GB" sz="1600" b="1" dirty="0" smtClean="0">
                <a:solidFill>
                  <a:srgbClr val="CC3399"/>
                </a:solidFill>
              </a:rPr>
              <a:t>two double </a:t>
            </a:r>
            <a:r>
              <a:rPr lang="en-GB" sz="1600" b="1" dirty="0" err="1" smtClean="0">
                <a:solidFill>
                  <a:srgbClr val="CC3399"/>
                </a:solidFill>
              </a:rPr>
              <a:t>splittings</a:t>
            </a:r>
            <a:r>
              <a:rPr lang="en-GB" sz="1600" dirty="0" smtClean="0"/>
              <a:t>.</a:t>
            </a:r>
          </a:p>
          <a:p>
            <a:pPr lvl="1"/>
            <a:r>
              <a:rPr lang="en-GB" sz="1600" dirty="0" smtClean="0"/>
              <a:t>Beam spacing at exit of PS:</a:t>
            </a:r>
          </a:p>
          <a:p>
            <a:pPr lvl="2"/>
            <a:r>
              <a:rPr lang="en-GB" sz="1400" dirty="0" smtClean="0"/>
              <a:t>25 ns, 50 ns, </a:t>
            </a:r>
            <a:r>
              <a:rPr lang="en-GB" sz="1400" dirty="0" smtClean="0"/>
              <a:t>75 ns, 100 </a:t>
            </a:r>
            <a:r>
              <a:rPr lang="en-GB" sz="1400" dirty="0" smtClean="0"/>
              <a:t>ns,</a:t>
            </a:r>
          </a:p>
          <a:p>
            <a:pPr lvl="2"/>
            <a:r>
              <a:rPr lang="en-GB" sz="1400" dirty="0" smtClean="0"/>
              <a:t>Single bunches (1-4).</a:t>
            </a:r>
          </a:p>
          <a:p>
            <a:r>
              <a:rPr lang="en-GB" sz="1800" b="1" dirty="0" smtClean="0">
                <a:solidFill>
                  <a:srgbClr val="0000FF"/>
                </a:solidFill>
              </a:rPr>
              <a:t>SPS</a:t>
            </a:r>
            <a:r>
              <a:rPr lang="en-GB" sz="1800" dirty="0" smtClean="0"/>
              <a:t> injects up to 4 trains from the PS, beam destination to ring 1 or ring 2 according to the LHC request.</a:t>
            </a:r>
            <a:endParaRPr lang="en-GB" sz="1800" dirty="0"/>
          </a:p>
        </p:txBody>
      </p:sp>
      <p:pic>
        <p:nvPicPr>
          <p:cNvPr id="7" name="Picture 5" descr="C:\Heiko\Presentations\2014-11_RFUpgradesHB2014\2012-01_LHCBeamSlides\LHC25\foursplitb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7464" y="1217128"/>
            <a:ext cx="1493830" cy="146955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5140489" y="3474554"/>
            <a:ext cx="3660611" cy="3155182"/>
            <a:chOff x="83127" y="2543802"/>
            <a:chExt cx="3660611" cy="3536364"/>
          </a:xfrm>
        </p:grpSpPr>
        <p:sp>
          <p:nvSpPr>
            <p:cNvPr id="9" name="Rounded Rectangle 8">
              <a:extLst>
                <a:ext uri="{FF2B5EF4-FFF2-40B4-BE49-F238E27FC236}">
                  <a16:creationId xmlns:a16="http://schemas.microsoft.com/office/drawing/2014/main" id="{69A6FC16-4B32-C346-967D-358AE5A5DCD3}"/>
                </a:ext>
              </a:extLst>
            </p:cNvPr>
            <p:cNvSpPr/>
            <p:nvPr/>
          </p:nvSpPr>
          <p:spPr>
            <a:xfrm>
              <a:off x="1935389" y="2543802"/>
              <a:ext cx="1808349" cy="3536364"/>
            </a:xfrm>
            <a:prstGeom prst="roundRect">
              <a:avLst/>
            </a:prstGeom>
            <a:solidFill>
              <a:srgbClr val="006600">
                <a:alpha val="6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42C4796F-9B7A-D649-92C2-FB6570AD9D45}"/>
                </a:ext>
              </a:extLst>
            </p:cNvPr>
            <p:cNvSpPr/>
            <p:nvPr/>
          </p:nvSpPr>
          <p:spPr>
            <a:xfrm>
              <a:off x="83127" y="2543802"/>
              <a:ext cx="1808349" cy="3536363"/>
            </a:xfrm>
            <a:prstGeom prst="roundRect">
              <a:avLst/>
            </a:prstGeom>
            <a:solidFill>
              <a:srgbClr val="21049C">
                <a:alpha val="6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pic>
          <p:nvPicPr>
            <p:cNvPr id="11" name="Picture 10">
              <a:extLst>
                <a:ext uri="{FF2B5EF4-FFF2-40B4-BE49-F238E27FC236}">
                  <a16:creationId xmlns:a16="http://schemas.microsoft.com/office/drawing/2014/main" id="{AC353290-7DB1-9140-AABA-8FAAEEC27B30}"/>
                </a:ext>
              </a:extLst>
            </p:cNvPr>
            <p:cNvPicPr>
              <a:picLocks noChangeAspect="1"/>
            </p:cNvPicPr>
            <p:nvPr/>
          </p:nvPicPr>
          <p:blipFill rotWithShape="1">
            <a:blip r:embed="rId3"/>
            <a:srcRect l="3974" t="2144" r="50316" b="49999"/>
            <a:stretch/>
          </p:blipFill>
          <p:spPr>
            <a:xfrm>
              <a:off x="294599" y="2997078"/>
              <a:ext cx="1346746" cy="1188000"/>
            </a:xfrm>
            <a:prstGeom prst="rect">
              <a:avLst/>
            </a:prstGeom>
          </p:spPr>
        </p:pic>
        <p:pic>
          <p:nvPicPr>
            <p:cNvPr id="12" name="Picture 11">
              <a:extLst>
                <a:ext uri="{FF2B5EF4-FFF2-40B4-BE49-F238E27FC236}">
                  <a16:creationId xmlns:a16="http://schemas.microsoft.com/office/drawing/2014/main" id="{73211130-3142-434B-96C1-A9BF5B0A939D}"/>
                </a:ext>
              </a:extLst>
            </p:cNvPr>
            <p:cNvPicPr>
              <a:picLocks noChangeAspect="1"/>
            </p:cNvPicPr>
            <p:nvPr/>
          </p:nvPicPr>
          <p:blipFill rotWithShape="1">
            <a:blip r:embed="rId4"/>
            <a:srcRect l="49306" t="49350" r="6212" b="3525"/>
            <a:stretch/>
          </p:blipFill>
          <p:spPr>
            <a:xfrm>
              <a:off x="2163192" y="4769000"/>
              <a:ext cx="1352739" cy="1188000"/>
            </a:xfrm>
            <a:prstGeom prst="rect">
              <a:avLst/>
            </a:prstGeom>
          </p:spPr>
        </p:pic>
        <p:pic>
          <p:nvPicPr>
            <p:cNvPr id="13" name="Picture 12">
              <a:extLst>
                <a:ext uri="{FF2B5EF4-FFF2-40B4-BE49-F238E27FC236}">
                  <a16:creationId xmlns:a16="http://schemas.microsoft.com/office/drawing/2014/main" id="{44410584-EA31-A04A-B3A1-9869269813C0}"/>
                </a:ext>
              </a:extLst>
            </p:cNvPr>
            <p:cNvPicPr>
              <a:picLocks noChangeAspect="1"/>
            </p:cNvPicPr>
            <p:nvPr/>
          </p:nvPicPr>
          <p:blipFill rotWithShape="1">
            <a:blip r:embed="rId5"/>
            <a:srcRect l="3641" t="50000" r="50272" b="2436"/>
            <a:stretch/>
          </p:blipFill>
          <p:spPr>
            <a:xfrm>
              <a:off x="275704" y="4774447"/>
              <a:ext cx="1384537" cy="1186858"/>
            </a:xfrm>
            <a:prstGeom prst="rect">
              <a:avLst/>
            </a:prstGeom>
          </p:spPr>
        </p:pic>
        <p:pic>
          <p:nvPicPr>
            <p:cNvPr id="14" name="Picture 13">
              <a:extLst>
                <a:ext uri="{FF2B5EF4-FFF2-40B4-BE49-F238E27FC236}">
                  <a16:creationId xmlns:a16="http://schemas.microsoft.com/office/drawing/2014/main" id="{42B9D3A3-934A-2D4B-AC53-4039D8566C09}"/>
                </a:ext>
              </a:extLst>
            </p:cNvPr>
            <p:cNvPicPr>
              <a:picLocks noChangeAspect="1"/>
            </p:cNvPicPr>
            <p:nvPr/>
          </p:nvPicPr>
          <p:blipFill rotWithShape="1">
            <a:blip r:embed="rId6"/>
            <a:srcRect l="50460" t="1973" r="4643" b="50771"/>
            <a:stretch/>
          </p:blipFill>
          <p:spPr>
            <a:xfrm>
              <a:off x="2178424" y="3004349"/>
              <a:ext cx="1357671" cy="1188000"/>
            </a:xfrm>
            <a:prstGeom prst="rect">
              <a:avLst/>
            </a:prstGeom>
          </p:spPr>
        </p:pic>
        <p:sp>
          <p:nvSpPr>
            <p:cNvPr id="15" name="TextBox 14">
              <a:extLst>
                <a:ext uri="{FF2B5EF4-FFF2-40B4-BE49-F238E27FC236}">
                  <a16:creationId xmlns:a16="http://schemas.microsoft.com/office/drawing/2014/main" id="{4D6A3B3F-5E08-314B-9158-A23D2CB8D39C}"/>
                </a:ext>
              </a:extLst>
            </p:cNvPr>
            <p:cNvSpPr txBox="1"/>
            <p:nvPr/>
          </p:nvSpPr>
          <p:spPr>
            <a:xfrm>
              <a:off x="607061" y="2629208"/>
              <a:ext cx="774571" cy="369332"/>
            </a:xfrm>
            <a:prstGeom prst="rect">
              <a:avLst/>
            </a:prstGeom>
            <a:noFill/>
          </p:spPr>
          <p:txBody>
            <a:bodyPr wrap="none" rtlCol="0">
              <a:spAutoFit/>
            </a:bodyPr>
            <a:lstStyle/>
            <a:p>
              <a:pPr algn="ctr"/>
              <a:r>
                <a:rPr lang="en-US" b="1" dirty="0">
                  <a:solidFill>
                    <a:schemeClr val="bg1"/>
                  </a:solidFill>
                  <a:latin typeface="+mj-lt"/>
                </a:rPr>
                <a:t>25 </a:t>
              </a:r>
              <a:r>
                <a:rPr lang="en-US" b="1" dirty="0" smtClean="0">
                  <a:solidFill>
                    <a:schemeClr val="bg1"/>
                  </a:solidFill>
                  <a:latin typeface="+mj-lt"/>
                </a:rPr>
                <a:t>ns</a:t>
              </a:r>
              <a:endParaRPr lang="en-US" b="1" dirty="0">
                <a:solidFill>
                  <a:schemeClr val="bg1"/>
                </a:solidFill>
                <a:latin typeface="+mj-lt"/>
              </a:endParaRPr>
            </a:p>
          </p:txBody>
        </p:sp>
        <p:sp>
          <p:nvSpPr>
            <p:cNvPr id="16" name="TextBox 15">
              <a:extLst>
                <a:ext uri="{FF2B5EF4-FFF2-40B4-BE49-F238E27FC236}">
                  <a16:creationId xmlns:a16="http://schemas.microsoft.com/office/drawing/2014/main" id="{B2D38EE3-8B30-3D47-BCFD-3CA41DDF8956}"/>
                </a:ext>
              </a:extLst>
            </p:cNvPr>
            <p:cNvSpPr txBox="1"/>
            <p:nvPr/>
          </p:nvSpPr>
          <p:spPr>
            <a:xfrm>
              <a:off x="2525290" y="2643729"/>
              <a:ext cx="979755" cy="413952"/>
            </a:xfrm>
            <a:prstGeom prst="rect">
              <a:avLst/>
            </a:prstGeom>
            <a:noFill/>
          </p:spPr>
          <p:txBody>
            <a:bodyPr wrap="none" rtlCol="0">
              <a:spAutoFit/>
            </a:bodyPr>
            <a:lstStyle/>
            <a:p>
              <a:r>
                <a:rPr lang="en-US" b="1" dirty="0" smtClean="0">
                  <a:solidFill>
                    <a:schemeClr val="bg1"/>
                  </a:solidFill>
                  <a:latin typeface="+mj-lt"/>
                </a:rPr>
                <a:t>8b4e***</a:t>
              </a:r>
              <a:endParaRPr lang="en-US" b="1" dirty="0">
                <a:solidFill>
                  <a:schemeClr val="bg1"/>
                </a:solidFill>
                <a:latin typeface="+mj-lt"/>
              </a:endParaRPr>
            </a:p>
          </p:txBody>
        </p:sp>
        <p:sp>
          <p:nvSpPr>
            <p:cNvPr id="17" name="TextBox 16">
              <a:extLst>
                <a:ext uri="{FF2B5EF4-FFF2-40B4-BE49-F238E27FC236}">
                  <a16:creationId xmlns:a16="http://schemas.microsoft.com/office/drawing/2014/main" id="{FC312832-566D-A64C-BFF8-EDEDEE9DB10F}"/>
                </a:ext>
              </a:extLst>
            </p:cNvPr>
            <p:cNvSpPr txBox="1"/>
            <p:nvPr/>
          </p:nvSpPr>
          <p:spPr>
            <a:xfrm>
              <a:off x="2165404" y="4416726"/>
              <a:ext cx="1441420" cy="413952"/>
            </a:xfrm>
            <a:prstGeom prst="rect">
              <a:avLst/>
            </a:prstGeom>
            <a:noFill/>
          </p:spPr>
          <p:txBody>
            <a:bodyPr wrap="none" rtlCol="0">
              <a:spAutoFit/>
            </a:bodyPr>
            <a:lstStyle/>
            <a:p>
              <a:r>
                <a:rPr lang="en-US" b="1" dirty="0">
                  <a:solidFill>
                    <a:schemeClr val="bg1"/>
                  </a:solidFill>
                  <a:latin typeface="+mj-lt"/>
                </a:rPr>
                <a:t>8b4e </a:t>
              </a:r>
              <a:r>
                <a:rPr lang="en-US" b="1" dirty="0" smtClean="0">
                  <a:solidFill>
                    <a:schemeClr val="bg1"/>
                  </a:solidFill>
                  <a:latin typeface="+mj-lt"/>
                </a:rPr>
                <a:t>BCS**</a:t>
              </a:r>
              <a:endParaRPr lang="en-US" b="1" dirty="0">
                <a:solidFill>
                  <a:schemeClr val="bg1"/>
                </a:solidFill>
                <a:latin typeface="+mj-lt"/>
              </a:endParaRPr>
            </a:p>
          </p:txBody>
        </p:sp>
        <p:sp>
          <p:nvSpPr>
            <p:cNvPr id="18" name="Rectangle 17">
              <a:extLst>
                <a:ext uri="{FF2B5EF4-FFF2-40B4-BE49-F238E27FC236}">
                  <a16:creationId xmlns:a16="http://schemas.microsoft.com/office/drawing/2014/main" id="{F75899E2-8456-5448-981A-3F7C3B193848}"/>
                </a:ext>
              </a:extLst>
            </p:cNvPr>
            <p:cNvSpPr/>
            <p:nvPr/>
          </p:nvSpPr>
          <p:spPr>
            <a:xfrm>
              <a:off x="124238" y="4395022"/>
              <a:ext cx="1643792" cy="413952"/>
            </a:xfrm>
            <a:prstGeom prst="rect">
              <a:avLst/>
            </a:prstGeom>
          </p:spPr>
          <p:txBody>
            <a:bodyPr wrap="square">
              <a:spAutoFit/>
            </a:bodyPr>
            <a:lstStyle/>
            <a:p>
              <a:pPr algn="ctr"/>
              <a:r>
                <a:rPr lang="en-US" b="1" dirty="0" smtClean="0">
                  <a:solidFill>
                    <a:schemeClr val="bg1"/>
                  </a:solidFill>
                  <a:latin typeface="+mj-lt"/>
                </a:rPr>
                <a:t>25 ns BCMS*</a:t>
              </a:r>
              <a:endParaRPr lang="en-US" dirty="0">
                <a:solidFill>
                  <a:schemeClr val="bg1"/>
                </a:solidFill>
                <a:latin typeface="+mj-lt"/>
              </a:endParaRPr>
            </a:p>
          </p:txBody>
        </p:sp>
      </p:grpSp>
      <p:sp>
        <p:nvSpPr>
          <p:cNvPr id="19" name="TextBox 18">
            <a:extLst>
              <a:ext uri="{FF2B5EF4-FFF2-40B4-BE49-F238E27FC236}">
                <a16:creationId xmlns:a16="http://schemas.microsoft.com/office/drawing/2014/main" id="{7AADDC15-40A4-8D40-A5BC-358703767BA1}"/>
              </a:ext>
            </a:extLst>
          </p:cNvPr>
          <p:cNvSpPr txBox="1"/>
          <p:nvPr/>
        </p:nvSpPr>
        <p:spPr>
          <a:xfrm>
            <a:off x="6104036" y="3029936"/>
            <a:ext cx="2081049" cy="430887"/>
          </a:xfrm>
          <a:prstGeom prst="rect">
            <a:avLst/>
          </a:prstGeom>
          <a:noFill/>
        </p:spPr>
        <p:txBody>
          <a:bodyPr wrap="square" rtlCol="0">
            <a:spAutoFit/>
          </a:bodyPr>
          <a:lstStyle/>
          <a:p>
            <a:pPr algn="ctr"/>
            <a:r>
              <a:rPr lang="en-US" sz="2200" b="1" dirty="0">
                <a:solidFill>
                  <a:srgbClr val="C00000"/>
                </a:solidFill>
                <a:latin typeface="+mj-lt"/>
              </a:rPr>
              <a:t>PS </a:t>
            </a:r>
            <a:r>
              <a:rPr lang="en-US" sz="2200" b="1" dirty="0" smtClean="0">
                <a:solidFill>
                  <a:srgbClr val="C00000"/>
                </a:solidFill>
                <a:latin typeface="+mj-lt"/>
              </a:rPr>
              <a:t>@injection</a:t>
            </a:r>
            <a:endParaRPr lang="en-US" sz="1600" b="1" dirty="0">
              <a:solidFill>
                <a:srgbClr val="C00000"/>
              </a:solidFill>
              <a:latin typeface="+mj-lt"/>
            </a:endParaRPr>
          </a:p>
        </p:txBody>
      </p:sp>
      <p:sp>
        <p:nvSpPr>
          <p:cNvPr id="20" name="TextBox 19">
            <a:extLst>
              <a:ext uri="{FF2B5EF4-FFF2-40B4-BE49-F238E27FC236}">
                <a16:creationId xmlns:a16="http://schemas.microsoft.com/office/drawing/2014/main" id="{437BD24B-C178-F845-9386-64343B960254}"/>
              </a:ext>
            </a:extLst>
          </p:cNvPr>
          <p:cNvSpPr txBox="1"/>
          <p:nvPr/>
        </p:nvSpPr>
        <p:spPr>
          <a:xfrm>
            <a:off x="5695616" y="734942"/>
            <a:ext cx="3156633" cy="430887"/>
          </a:xfrm>
          <a:prstGeom prst="rect">
            <a:avLst/>
          </a:prstGeom>
          <a:noFill/>
        </p:spPr>
        <p:txBody>
          <a:bodyPr wrap="none" rtlCol="0">
            <a:spAutoFit/>
          </a:bodyPr>
          <a:lstStyle/>
          <a:p>
            <a:r>
              <a:rPr lang="en-US" sz="2200" b="1" dirty="0" smtClean="0">
                <a:solidFill>
                  <a:srgbClr val="C00000"/>
                </a:solidFill>
                <a:latin typeface="+mj-lt"/>
              </a:rPr>
              <a:t>PS @extraction</a:t>
            </a:r>
            <a:r>
              <a:rPr lang="en-US" sz="1600" b="1" dirty="0" smtClean="0">
                <a:solidFill>
                  <a:srgbClr val="C00000"/>
                </a:solidFill>
                <a:latin typeface="+mj-lt"/>
              </a:rPr>
              <a:t> (26 GeV)</a:t>
            </a:r>
            <a:endParaRPr lang="en-US" sz="1600" b="1" dirty="0">
              <a:solidFill>
                <a:srgbClr val="C00000"/>
              </a:solidFill>
              <a:latin typeface="+mj-lt"/>
            </a:endParaRPr>
          </a:p>
        </p:txBody>
      </p:sp>
      <p:sp>
        <p:nvSpPr>
          <p:cNvPr id="21" name="Up Arrow 20"/>
          <p:cNvSpPr/>
          <p:nvPr/>
        </p:nvSpPr>
        <p:spPr>
          <a:xfrm>
            <a:off x="6797968" y="2676685"/>
            <a:ext cx="693239" cy="33952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TextBox 21"/>
          <p:cNvSpPr txBox="1"/>
          <p:nvPr/>
        </p:nvSpPr>
        <p:spPr>
          <a:xfrm>
            <a:off x="582495" y="5866429"/>
            <a:ext cx="3116559" cy="276999"/>
          </a:xfrm>
          <a:prstGeom prst="rect">
            <a:avLst/>
          </a:prstGeom>
          <a:noFill/>
        </p:spPr>
        <p:txBody>
          <a:bodyPr wrap="none" rtlCol="0">
            <a:spAutoFit/>
          </a:bodyPr>
          <a:lstStyle/>
          <a:p>
            <a:r>
              <a:rPr lang="en-GB" sz="1200" b="1" i="1" kern="0" dirty="0" smtClean="0">
                <a:solidFill>
                  <a:schemeClr val="accent6">
                    <a:lumMod val="50000"/>
                  </a:schemeClr>
                </a:solidFill>
                <a:latin typeface="+mj-lt"/>
              </a:rPr>
              <a:t>(*) Batch </a:t>
            </a:r>
            <a:r>
              <a:rPr lang="en-GB" sz="1200" b="1" i="1" kern="0" dirty="0">
                <a:solidFill>
                  <a:schemeClr val="accent6">
                    <a:lumMod val="50000"/>
                  </a:schemeClr>
                </a:solidFill>
                <a:latin typeface="+mj-lt"/>
              </a:rPr>
              <a:t>Compression Merging </a:t>
            </a:r>
            <a:r>
              <a:rPr lang="en-GB" sz="1200" b="1" i="1" kern="0" dirty="0" smtClean="0">
                <a:solidFill>
                  <a:schemeClr val="accent6">
                    <a:lumMod val="50000"/>
                  </a:schemeClr>
                </a:solidFill>
                <a:latin typeface="+mj-lt"/>
              </a:rPr>
              <a:t>Scheme</a:t>
            </a:r>
            <a:endParaRPr lang="en-GB" sz="1200" b="1" i="1" dirty="0">
              <a:latin typeface="+mj-lt"/>
            </a:endParaRPr>
          </a:p>
        </p:txBody>
      </p:sp>
      <p:sp>
        <p:nvSpPr>
          <p:cNvPr id="23" name="TextBox 22"/>
          <p:cNvSpPr txBox="1"/>
          <p:nvPr/>
        </p:nvSpPr>
        <p:spPr>
          <a:xfrm>
            <a:off x="570703" y="6156357"/>
            <a:ext cx="2533066" cy="276999"/>
          </a:xfrm>
          <a:prstGeom prst="rect">
            <a:avLst/>
          </a:prstGeom>
          <a:noFill/>
        </p:spPr>
        <p:txBody>
          <a:bodyPr wrap="none" rtlCol="0">
            <a:spAutoFit/>
          </a:bodyPr>
          <a:lstStyle/>
          <a:p>
            <a:r>
              <a:rPr lang="en-GB" sz="1200" b="1" i="1" kern="0" dirty="0" smtClean="0">
                <a:solidFill>
                  <a:schemeClr val="accent6">
                    <a:lumMod val="50000"/>
                  </a:schemeClr>
                </a:solidFill>
                <a:latin typeface="+mj-lt"/>
              </a:rPr>
              <a:t>(**) Batch </a:t>
            </a:r>
            <a:r>
              <a:rPr lang="en-GB" sz="1200" b="1" i="1" kern="0" dirty="0">
                <a:solidFill>
                  <a:schemeClr val="accent6">
                    <a:lumMod val="50000"/>
                  </a:schemeClr>
                </a:solidFill>
                <a:latin typeface="+mj-lt"/>
              </a:rPr>
              <a:t>Compression </a:t>
            </a:r>
            <a:r>
              <a:rPr lang="en-GB" sz="1200" b="1" i="1" kern="0" dirty="0" smtClean="0">
                <a:solidFill>
                  <a:schemeClr val="accent6">
                    <a:lumMod val="50000"/>
                  </a:schemeClr>
                </a:solidFill>
                <a:latin typeface="+mj-lt"/>
              </a:rPr>
              <a:t>Scheme</a:t>
            </a:r>
            <a:endParaRPr lang="en-GB" sz="1200" b="1" i="1" dirty="0">
              <a:latin typeface="+mj-lt"/>
            </a:endParaRPr>
          </a:p>
        </p:txBody>
      </p:sp>
      <p:sp>
        <p:nvSpPr>
          <p:cNvPr id="24" name="TextBox 23"/>
          <p:cNvSpPr txBox="1"/>
          <p:nvPr/>
        </p:nvSpPr>
        <p:spPr>
          <a:xfrm>
            <a:off x="576582" y="6444476"/>
            <a:ext cx="2398413" cy="276999"/>
          </a:xfrm>
          <a:prstGeom prst="rect">
            <a:avLst/>
          </a:prstGeom>
          <a:noFill/>
        </p:spPr>
        <p:txBody>
          <a:bodyPr wrap="none" rtlCol="0">
            <a:spAutoFit/>
          </a:bodyPr>
          <a:lstStyle/>
          <a:p>
            <a:r>
              <a:rPr lang="en-GB" sz="1200" b="1" i="1" kern="0" dirty="0" smtClean="0">
                <a:solidFill>
                  <a:schemeClr val="accent6">
                    <a:lumMod val="50000"/>
                  </a:schemeClr>
                </a:solidFill>
                <a:latin typeface="+mj-lt"/>
              </a:rPr>
              <a:t>(***) 8 bunches 4 empty (slots)</a:t>
            </a:r>
            <a:endParaRPr lang="en-GB" sz="1200" b="1" i="1" dirty="0">
              <a:latin typeface="+mj-lt"/>
            </a:endParaRPr>
          </a:p>
        </p:txBody>
      </p:sp>
    </p:spTree>
    <p:extLst>
      <p:ext uri="{BB962C8B-B14F-4D97-AF65-F5344CB8AC3E}">
        <p14:creationId xmlns:p14="http://schemas.microsoft.com/office/powerpoint/2010/main" val="30910579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Injector complex – filling LHC</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dirty="0"/>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33</a:t>
            </a:fld>
            <a:endParaRPr lang="en-US"/>
          </a:p>
        </p:txBody>
      </p:sp>
      <p:sp>
        <p:nvSpPr>
          <p:cNvPr id="6" name="Content Placeholder 5"/>
          <p:cNvSpPr>
            <a:spLocks noGrp="1"/>
          </p:cNvSpPr>
          <p:nvPr>
            <p:ph idx="1"/>
          </p:nvPr>
        </p:nvSpPr>
        <p:spPr>
          <a:xfrm>
            <a:off x="667165" y="977498"/>
            <a:ext cx="7924800" cy="1120902"/>
          </a:xfrm>
        </p:spPr>
        <p:txBody>
          <a:bodyPr/>
          <a:lstStyle/>
          <a:p>
            <a:r>
              <a:rPr lang="en-GB" dirty="0" smtClean="0"/>
              <a:t>Typical LHC high intensity beam cycles in the injectors:</a:t>
            </a:r>
          </a:p>
          <a:p>
            <a:pPr lvl="1"/>
            <a:r>
              <a:rPr lang="en-GB" dirty="0" smtClean="0"/>
              <a:t>8 PSB cycles, 4 PS cycles, 1 SPS cycle.</a:t>
            </a:r>
          </a:p>
          <a:p>
            <a:pPr lvl="1"/>
            <a:r>
              <a:rPr lang="en-GB" dirty="0" smtClean="0"/>
              <a:t>For the SPS filling is general done in parallel with fixed target.</a:t>
            </a:r>
            <a:endParaRPr lang="en-GB" dirty="0"/>
          </a:p>
        </p:txBody>
      </p:sp>
      <p:grpSp>
        <p:nvGrpSpPr>
          <p:cNvPr id="204" name="Group 203"/>
          <p:cNvGrpSpPr/>
          <p:nvPr/>
        </p:nvGrpSpPr>
        <p:grpSpPr>
          <a:xfrm>
            <a:off x="310243" y="2339634"/>
            <a:ext cx="9139981" cy="4365966"/>
            <a:chOff x="153878" y="1364644"/>
            <a:chExt cx="9139981" cy="4365966"/>
          </a:xfrm>
        </p:grpSpPr>
        <p:grpSp>
          <p:nvGrpSpPr>
            <p:cNvPr id="205" name="Group 204"/>
            <p:cNvGrpSpPr/>
            <p:nvPr/>
          </p:nvGrpSpPr>
          <p:grpSpPr>
            <a:xfrm>
              <a:off x="2434435" y="5341016"/>
              <a:ext cx="990467" cy="389594"/>
              <a:chOff x="2676660" y="5734900"/>
              <a:chExt cx="990466" cy="389594"/>
            </a:xfrm>
          </p:grpSpPr>
          <p:cxnSp>
            <p:nvCxnSpPr>
              <p:cNvPr id="399" name="Straight Arrow Connector 398"/>
              <p:cNvCxnSpPr/>
              <p:nvPr/>
            </p:nvCxnSpPr>
            <p:spPr>
              <a:xfrm>
                <a:off x="2912876" y="5734900"/>
                <a:ext cx="503830" cy="0"/>
              </a:xfrm>
              <a:prstGeom prst="straightConnector1">
                <a:avLst/>
              </a:prstGeom>
              <a:noFill/>
              <a:ln w="19050" cap="flat" cmpd="sng" algn="ctr">
                <a:solidFill>
                  <a:srgbClr val="00B0F0"/>
                </a:solidFill>
                <a:prstDash val="solid"/>
                <a:headEnd type="arrow"/>
                <a:tailEnd type="arrow"/>
              </a:ln>
              <a:effectLst>
                <a:glow rad="63500">
                  <a:srgbClr val="DDDDDD">
                    <a:tint val="30000"/>
                    <a:shade val="95000"/>
                    <a:satMod val="300000"/>
                    <a:alpha val="50000"/>
                  </a:srgbClr>
                </a:glow>
              </a:effectLst>
            </p:spPr>
          </p:cxnSp>
          <p:sp>
            <p:nvSpPr>
              <p:cNvPr id="400" name="TextBox 399"/>
              <p:cNvSpPr txBox="1"/>
              <p:nvPr/>
            </p:nvSpPr>
            <p:spPr>
              <a:xfrm>
                <a:off x="2676660" y="5755162"/>
                <a:ext cx="990466"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0070C0"/>
                    </a:solidFill>
                    <a:effectLst/>
                    <a:uLnTx/>
                    <a:uFillTx/>
                    <a:latin typeface="Arial"/>
                  </a:rPr>
                  <a:t>1.2s</a:t>
                </a:r>
                <a:r>
                  <a:rPr kumimoji="0" lang="en-GB" sz="1800" b="0" i="0" u="none" strike="noStrike" kern="0" cap="none" spc="0" normalizeH="0" noProof="0" dirty="0" smtClean="0">
                    <a:ln>
                      <a:noFill/>
                    </a:ln>
                    <a:solidFill>
                      <a:srgbClr val="0070C0"/>
                    </a:solidFill>
                    <a:effectLst/>
                    <a:uLnTx/>
                    <a:uFillTx/>
                    <a:latin typeface="Arial"/>
                  </a:rPr>
                  <a:t> </a:t>
                </a:r>
                <a:endParaRPr kumimoji="0" lang="en-GB" sz="1800" b="0" i="0" u="none" strike="noStrike" kern="0" cap="none" spc="0" normalizeH="0" baseline="0" noProof="0" dirty="0" smtClean="0">
                  <a:ln>
                    <a:noFill/>
                  </a:ln>
                  <a:solidFill>
                    <a:srgbClr val="0070C0"/>
                  </a:solidFill>
                  <a:effectLst/>
                  <a:uLnTx/>
                  <a:uFillTx/>
                  <a:latin typeface="Arial"/>
                </a:endParaRPr>
              </a:p>
            </p:txBody>
          </p:sp>
        </p:grpSp>
        <p:sp>
          <p:nvSpPr>
            <p:cNvPr id="206" name="TextBox 205"/>
            <p:cNvSpPr txBox="1"/>
            <p:nvPr/>
          </p:nvSpPr>
          <p:spPr>
            <a:xfrm>
              <a:off x="205814" y="4759950"/>
              <a:ext cx="66580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0000FF"/>
                  </a:solidFill>
                  <a:effectLst/>
                  <a:uLnTx/>
                  <a:uFillTx/>
                  <a:latin typeface="Arial"/>
                </a:rPr>
                <a:t>PSB</a:t>
              </a:r>
            </a:p>
          </p:txBody>
        </p:sp>
        <p:sp>
          <p:nvSpPr>
            <p:cNvPr id="207" name="TextBox 206"/>
            <p:cNvSpPr txBox="1"/>
            <p:nvPr/>
          </p:nvSpPr>
          <p:spPr>
            <a:xfrm>
              <a:off x="200727" y="4014478"/>
              <a:ext cx="54375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0000FF"/>
                  </a:solidFill>
                  <a:effectLst/>
                  <a:uLnTx/>
                  <a:uFillTx/>
                  <a:latin typeface="Arial"/>
                </a:rPr>
                <a:t>PS</a:t>
              </a:r>
            </a:p>
          </p:txBody>
        </p:sp>
        <p:sp>
          <p:nvSpPr>
            <p:cNvPr id="208" name="TextBox 207"/>
            <p:cNvSpPr txBox="1"/>
            <p:nvPr/>
          </p:nvSpPr>
          <p:spPr>
            <a:xfrm>
              <a:off x="153878" y="3086839"/>
              <a:ext cx="73162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0000FF"/>
                  </a:solidFill>
                  <a:effectLst/>
                  <a:uLnTx/>
                  <a:uFillTx/>
                  <a:latin typeface="Arial"/>
                </a:rPr>
                <a:t>SPS</a:t>
              </a:r>
            </a:p>
          </p:txBody>
        </p:sp>
        <p:grpSp>
          <p:nvGrpSpPr>
            <p:cNvPr id="209" name="Group 208"/>
            <p:cNvGrpSpPr/>
            <p:nvPr/>
          </p:nvGrpSpPr>
          <p:grpSpPr>
            <a:xfrm>
              <a:off x="1221265" y="2141687"/>
              <a:ext cx="7544729" cy="1324576"/>
              <a:chOff x="1373493" y="2434802"/>
              <a:chExt cx="7544729" cy="1324576"/>
            </a:xfrm>
          </p:grpSpPr>
          <p:cxnSp>
            <p:nvCxnSpPr>
              <p:cNvPr id="394" name="Straight Connector 393"/>
              <p:cNvCxnSpPr/>
              <p:nvPr/>
            </p:nvCxnSpPr>
            <p:spPr>
              <a:xfrm>
                <a:off x="1373493" y="3759378"/>
                <a:ext cx="5559766"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95" name="Straight Connector 394"/>
              <p:cNvCxnSpPr/>
              <p:nvPr/>
            </p:nvCxnSpPr>
            <p:spPr>
              <a:xfrm flipV="1">
                <a:off x="6933259" y="2434802"/>
                <a:ext cx="997185" cy="1324576"/>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96" name="Straight Connector 395"/>
              <p:cNvCxnSpPr/>
              <p:nvPr/>
            </p:nvCxnSpPr>
            <p:spPr>
              <a:xfrm>
                <a:off x="7930444" y="2434802"/>
                <a:ext cx="331400"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97" name="Straight Connector 396"/>
              <p:cNvCxnSpPr/>
              <p:nvPr/>
            </p:nvCxnSpPr>
            <p:spPr>
              <a:xfrm>
                <a:off x="8261844" y="2434802"/>
                <a:ext cx="392971" cy="1324575"/>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98" name="Straight Connector 397"/>
              <p:cNvCxnSpPr/>
              <p:nvPr/>
            </p:nvCxnSpPr>
            <p:spPr>
              <a:xfrm>
                <a:off x="8654815" y="3759377"/>
                <a:ext cx="263407" cy="1"/>
              </a:xfrm>
              <a:prstGeom prst="line">
                <a:avLst/>
              </a:prstGeom>
              <a:noFill/>
              <a:ln w="19050" cap="flat" cmpd="sng" algn="ctr">
                <a:solidFill>
                  <a:srgbClr val="DDDDDD"/>
                </a:solidFill>
                <a:prstDash val="solid"/>
              </a:ln>
              <a:effectLst>
                <a:glow rad="63500">
                  <a:srgbClr val="DDDDDD">
                    <a:tint val="30000"/>
                    <a:shade val="95000"/>
                    <a:satMod val="300000"/>
                    <a:alpha val="50000"/>
                  </a:srgbClr>
                </a:glow>
              </a:effectLst>
            </p:spPr>
          </p:cxnSp>
        </p:grpSp>
        <p:grpSp>
          <p:nvGrpSpPr>
            <p:cNvPr id="210" name="Group 209"/>
            <p:cNvGrpSpPr/>
            <p:nvPr/>
          </p:nvGrpSpPr>
          <p:grpSpPr>
            <a:xfrm>
              <a:off x="736583" y="4761298"/>
              <a:ext cx="8029411" cy="418277"/>
              <a:chOff x="888811" y="5054413"/>
              <a:chExt cx="8029411" cy="418277"/>
            </a:xfrm>
          </p:grpSpPr>
          <p:cxnSp>
            <p:nvCxnSpPr>
              <p:cNvPr id="349" name="Straight Connector 348"/>
              <p:cNvCxnSpPr/>
              <p:nvPr/>
            </p:nvCxnSpPr>
            <p:spPr>
              <a:xfrm flipV="1">
                <a:off x="1845731" y="5457584"/>
                <a:ext cx="475303" cy="1888"/>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50" name="Straight Connector 349"/>
              <p:cNvCxnSpPr/>
              <p:nvPr/>
            </p:nvCxnSpPr>
            <p:spPr>
              <a:xfrm flipV="1">
                <a:off x="3297079" y="5459472"/>
                <a:ext cx="475303" cy="1888"/>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51" name="Straight Connector 350"/>
              <p:cNvCxnSpPr/>
              <p:nvPr/>
            </p:nvCxnSpPr>
            <p:spPr>
              <a:xfrm flipV="1">
                <a:off x="4766931" y="5461360"/>
                <a:ext cx="475303" cy="1888"/>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nvGrpSpPr>
              <p:cNvPr id="352" name="Group 351"/>
              <p:cNvGrpSpPr/>
              <p:nvPr/>
            </p:nvGrpSpPr>
            <p:grpSpPr>
              <a:xfrm>
                <a:off x="888811" y="5054413"/>
                <a:ext cx="8029411" cy="418277"/>
                <a:chOff x="888811" y="5053065"/>
                <a:chExt cx="8029411" cy="418277"/>
              </a:xfrm>
            </p:grpSpPr>
            <p:grpSp>
              <p:nvGrpSpPr>
                <p:cNvPr id="353" name="Group 352"/>
                <p:cNvGrpSpPr/>
                <p:nvPr/>
              </p:nvGrpSpPr>
              <p:grpSpPr>
                <a:xfrm>
                  <a:off x="888811" y="5053065"/>
                  <a:ext cx="484682" cy="404519"/>
                  <a:chOff x="1152207" y="4995333"/>
                  <a:chExt cx="484682" cy="404519"/>
                </a:xfrm>
              </p:grpSpPr>
              <p:cxnSp>
                <p:nvCxnSpPr>
                  <p:cNvPr id="390" name="Straight Connector 389"/>
                  <p:cNvCxnSpPr/>
                  <p:nvPr/>
                </p:nvCxnSpPr>
                <p:spPr>
                  <a:xfrm>
                    <a:off x="1152207" y="5399852"/>
                    <a:ext cx="174237"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91" name="Straight Connector 390"/>
                  <p:cNvCxnSpPr/>
                  <p:nvPr/>
                </p:nvCxnSpPr>
                <p:spPr>
                  <a:xfrm flipV="1">
                    <a:off x="1326444" y="4995333"/>
                    <a:ext cx="148666"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92" name="Straight Connector 391"/>
                  <p:cNvCxnSpPr/>
                  <p:nvPr/>
                </p:nvCxnSpPr>
                <p:spPr>
                  <a:xfrm>
                    <a:off x="1475110" y="4995333"/>
                    <a:ext cx="86520"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93" name="Straight Connector 392"/>
                  <p:cNvCxnSpPr/>
                  <p:nvPr/>
                </p:nvCxnSpPr>
                <p:spPr>
                  <a:xfrm>
                    <a:off x="1561630" y="4995333"/>
                    <a:ext cx="75259"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grpSp>
              <p:nvGrpSpPr>
                <p:cNvPr id="354" name="Group 353"/>
                <p:cNvGrpSpPr/>
                <p:nvPr/>
              </p:nvGrpSpPr>
              <p:grpSpPr>
                <a:xfrm>
                  <a:off x="1361049" y="5054953"/>
                  <a:ext cx="484682" cy="404519"/>
                  <a:chOff x="1152207" y="4995333"/>
                  <a:chExt cx="484682" cy="404519"/>
                </a:xfrm>
              </p:grpSpPr>
              <p:cxnSp>
                <p:nvCxnSpPr>
                  <p:cNvPr id="386" name="Straight Connector 385"/>
                  <p:cNvCxnSpPr/>
                  <p:nvPr/>
                </p:nvCxnSpPr>
                <p:spPr>
                  <a:xfrm>
                    <a:off x="1152207" y="5399852"/>
                    <a:ext cx="174237"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87" name="Straight Connector 386"/>
                  <p:cNvCxnSpPr/>
                  <p:nvPr/>
                </p:nvCxnSpPr>
                <p:spPr>
                  <a:xfrm flipV="1">
                    <a:off x="1326444" y="4995333"/>
                    <a:ext cx="148666"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88" name="Straight Connector 387"/>
                  <p:cNvCxnSpPr/>
                  <p:nvPr/>
                </p:nvCxnSpPr>
                <p:spPr>
                  <a:xfrm>
                    <a:off x="1475110" y="4995333"/>
                    <a:ext cx="86520"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89" name="Straight Connector 388"/>
                  <p:cNvCxnSpPr/>
                  <p:nvPr/>
                </p:nvCxnSpPr>
                <p:spPr>
                  <a:xfrm>
                    <a:off x="1561630" y="4995333"/>
                    <a:ext cx="75259"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grpSp>
              <p:nvGrpSpPr>
                <p:cNvPr id="355" name="Group 354"/>
                <p:cNvGrpSpPr/>
                <p:nvPr/>
              </p:nvGrpSpPr>
              <p:grpSpPr>
                <a:xfrm>
                  <a:off x="2321034" y="5053065"/>
                  <a:ext cx="484682" cy="404519"/>
                  <a:chOff x="1152207" y="4995333"/>
                  <a:chExt cx="484682" cy="404519"/>
                </a:xfrm>
              </p:grpSpPr>
              <p:cxnSp>
                <p:nvCxnSpPr>
                  <p:cNvPr id="382" name="Straight Connector 381"/>
                  <p:cNvCxnSpPr/>
                  <p:nvPr/>
                </p:nvCxnSpPr>
                <p:spPr>
                  <a:xfrm>
                    <a:off x="1152207" y="5399852"/>
                    <a:ext cx="174237"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83" name="Straight Connector 382"/>
                  <p:cNvCxnSpPr/>
                  <p:nvPr/>
                </p:nvCxnSpPr>
                <p:spPr>
                  <a:xfrm flipV="1">
                    <a:off x="1326444" y="4995333"/>
                    <a:ext cx="148666"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84" name="Straight Connector 383"/>
                  <p:cNvCxnSpPr/>
                  <p:nvPr/>
                </p:nvCxnSpPr>
                <p:spPr>
                  <a:xfrm>
                    <a:off x="1475110" y="4995333"/>
                    <a:ext cx="86520"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85" name="Straight Connector 384"/>
                  <p:cNvCxnSpPr/>
                  <p:nvPr/>
                </p:nvCxnSpPr>
                <p:spPr>
                  <a:xfrm>
                    <a:off x="1561630" y="4995333"/>
                    <a:ext cx="75259"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grpSp>
              <p:nvGrpSpPr>
                <p:cNvPr id="356" name="Group 355"/>
                <p:cNvGrpSpPr/>
                <p:nvPr/>
              </p:nvGrpSpPr>
              <p:grpSpPr>
                <a:xfrm>
                  <a:off x="2821184" y="5054953"/>
                  <a:ext cx="484682" cy="404519"/>
                  <a:chOff x="1152207" y="4995333"/>
                  <a:chExt cx="484682" cy="404519"/>
                </a:xfrm>
              </p:grpSpPr>
              <p:cxnSp>
                <p:nvCxnSpPr>
                  <p:cNvPr id="378" name="Straight Connector 377"/>
                  <p:cNvCxnSpPr/>
                  <p:nvPr/>
                </p:nvCxnSpPr>
                <p:spPr>
                  <a:xfrm>
                    <a:off x="1152207" y="5399852"/>
                    <a:ext cx="174237"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79" name="Straight Connector 378"/>
                  <p:cNvCxnSpPr/>
                  <p:nvPr/>
                </p:nvCxnSpPr>
                <p:spPr>
                  <a:xfrm flipV="1">
                    <a:off x="1326444" y="4995333"/>
                    <a:ext cx="148666"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80" name="Straight Connector 379"/>
                  <p:cNvCxnSpPr/>
                  <p:nvPr/>
                </p:nvCxnSpPr>
                <p:spPr>
                  <a:xfrm>
                    <a:off x="1475110" y="4995333"/>
                    <a:ext cx="86520"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81" name="Straight Connector 380"/>
                  <p:cNvCxnSpPr/>
                  <p:nvPr/>
                </p:nvCxnSpPr>
                <p:spPr>
                  <a:xfrm>
                    <a:off x="1561630" y="4995333"/>
                    <a:ext cx="75259"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grpSp>
              <p:nvGrpSpPr>
                <p:cNvPr id="357" name="Group 356"/>
                <p:cNvGrpSpPr/>
                <p:nvPr/>
              </p:nvGrpSpPr>
              <p:grpSpPr>
                <a:xfrm>
                  <a:off x="3772382" y="5054953"/>
                  <a:ext cx="484682" cy="404519"/>
                  <a:chOff x="1152207" y="4995333"/>
                  <a:chExt cx="484682" cy="404519"/>
                </a:xfrm>
              </p:grpSpPr>
              <p:cxnSp>
                <p:nvCxnSpPr>
                  <p:cNvPr id="374" name="Straight Connector 373"/>
                  <p:cNvCxnSpPr/>
                  <p:nvPr/>
                </p:nvCxnSpPr>
                <p:spPr>
                  <a:xfrm>
                    <a:off x="1152207" y="5399852"/>
                    <a:ext cx="174237"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75" name="Straight Connector 374"/>
                  <p:cNvCxnSpPr/>
                  <p:nvPr/>
                </p:nvCxnSpPr>
                <p:spPr>
                  <a:xfrm flipV="1">
                    <a:off x="1326444" y="4995333"/>
                    <a:ext cx="148666"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76" name="Straight Connector 375"/>
                  <p:cNvCxnSpPr/>
                  <p:nvPr/>
                </p:nvCxnSpPr>
                <p:spPr>
                  <a:xfrm>
                    <a:off x="1475110" y="4995333"/>
                    <a:ext cx="86520"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77" name="Straight Connector 376"/>
                  <p:cNvCxnSpPr/>
                  <p:nvPr/>
                </p:nvCxnSpPr>
                <p:spPr>
                  <a:xfrm>
                    <a:off x="1561630" y="4995333"/>
                    <a:ext cx="75259"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grpSp>
              <p:nvGrpSpPr>
                <p:cNvPr id="358" name="Group 357"/>
                <p:cNvGrpSpPr/>
                <p:nvPr/>
              </p:nvGrpSpPr>
              <p:grpSpPr>
                <a:xfrm>
                  <a:off x="4263434" y="5056841"/>
                  <a:ext cx="484682" cy="404519"/>
                  <a:chOff x="1152207" y="4995333"/>
                  <a:chExt cx="484682" cy="404519"/>
                </a:xfrm>
              </p:grpSpPr>
              <p:cxnSp>
                <p:nvCxnSpPr>
                  <p:cNvPr id="370" name="Straight Connector 369"/>
                  <p:cNvCxnSpPr/>
                  <p:nvPr/>
                </p:nvCxnSpPr>
                <p:spPr>
                  <a:xfrm>
                    <a:off x="1152207" y="5399852"/>
                    <a:ext cx="174237"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71" name="Straight Connector 370"/>
                  <p:cNvCxnSpPr/>
                  <p:nvPr/>
                </p:nvCxnSpPr>
                <p:spPr>
                  <a:xfrm flipV="1">
                    <a:off x="1326444" y="4995333"/>
                    <a:ext cx="148666"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72" name="Straight Connector 371"/>
                  <p:cNvCxnSpPr/>
                  <p:nvPr/>
                </p:nvCxnSpPr>
                <p:spPr>
                  <a:xfrm>
                    <a:off x="1475110" y="4995333"/>
                    <a:ext cx="86520"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73" name="Straight Connector 372"/>
                  <p:cNvCxnSpPr/>
                  <p:nvPr/>
                </p:nvCxnSpPr>
                <p:spPr>
                  <a:xfrm>
                    <a:off x="1561630" y="4995333"/>
                    <a:ext cx="75259"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grpSp>
              <p:nvGrpSpPr>
                <p:cNvPr id="359" name="Group 358"/>
                <p:cNvGrpSpPr/>
                <p:nvPr/>
              </p:nvGrpSpPr>
              <p:grpSpPr>
                <a:xfrm>
                  <a:off x="5239625" y="5058729"/>
                  <a:ext cx="484682" cy="404519"/>
                  <a:chOff x="1152207" y="4995333"/>
                  <a:chExt cx="484682" cy="404519"/>
                </a:xfrm>
              </p:grpSpPr>
              <p:cxnSp>
                <p:nvCxnSpPr>
                  <p:cNvPr id="366" name="Straight Connector 365"/>
                  <p:cNvCxnSpPr/>
                  <p:nvPr/>
                </p:nvCxnSpPr>
                <p:spPr>
                  <a:xfrm>
                    <a:off x="1152207" y="5399852"/>
                    <a:ext cx="174237"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67" name="Straight Connector 366"/>
                  <p:cNvCxnSpPr/>
                  <p:nvPr/>
                </p:nvCxnSpPr>
                <p:spPr>
                  <a:xfrm flipV="1">
                    <a:off x="1326444" y="4995333"/>
                    <a:ext cx="148666"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68" name="Straight Connector 367"/>
                  <p:cNvCxnSpPr/>
                  <p:nvPr/>
                </p:nvCxnSpPr>
                <p:spPr>
                  <a:xfrm>
                    <a:off x="1475110" y="4995333"/>
                    <a:ext cx="86520"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69" name="Straight Connector 368"/>
                  <p:cNvCxnSpPr/>
                  <p:nvPr/>
                </p:nvCxnSpPr>
                <p:spPr>
                  <a:xfrm>
                    <a:off x="1561630" y="4995333"/>
                    <a:ext cx="75259"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grpSp>
              <p:nvGrpSpPr>
                <p:cNvPr id="360" name="Group 359"/>
                <p:cNvGrpSpPr/>
                <p:nvPr/>
              </p:nvGrpSpPr>
              <p:grpSpPr>
                <a:xfrm>
                  <a:off x="5726722" y="5059277"/>
                  <a:ext cx="484682" cy="404519"/>
                  <a:chOff x="1152207" y="4995333"/>
                  <a:chExt cx="484682" cy="404519"/>
                </a:xfrm>
              </p:grpSpPr>
              <p:cxnSp>
                <p:nvCxnSpPr>
                  <p:cNvPr id="362" name="Straight Connector 361"/>
                  <p:cNvCxnSpPr/>
                  <p:nvPr/>
                </p:nvCxnSpPr>
                <p:spPr>
                  <a:xfrm>
                    <a:off x="1152207" y="5399852"/>
                    <a:ext cx="174237"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63" name="Straight Connector 362"/>
                  <p:cNvCxnSpPr/>
                  <p:nvPr/>
                </p:nvCxnSpPr>
                <p:spPr>
                  <a:xfrm flipV="1">
                    <a:off x="1326444" y="4995333"/>
                    <a:ext cx="148666"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64" name="Straight Connector 363"/>
                  <p:cNvCxnSpPr/>
                  <p:nvPr/>
                </p:nvCxnSpPr>
                <p:spPr>
                  <a:xfrm>
                    <a:off x="1475110" y="4995333"/>
                    <a:ext cx="86520"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65" name="Straight Connector 364"/>
                  <p:cNvCxnSpPr/>
                  <p:nvPr/>
                </p:nvCxnSpPr>
                <p:spPr>
                  <a:xfrm>
                    <a:off x="1561630" y="4995333"/>
                    <a:ext cx="75259" cy="40451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cxnSp>
              <p:nvCxnSpPr>
                <p:cNvPr id="361" name="Straight Connector 360"/>
                <p:cNvCxnSpPr/>
                <p:nvPr/>
              </p:nvCxnSpPr>
              <p:spPr>
                <a:xfrm>
                  <a:off x="6211404" y="5471342"/>
                  <a:ext cx="2706818"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grpSp>
        <p:grpSp>
          <p:nvGrpSpPr>
            <p:cNvPr id="211" name="Group 210"/>
            <p:cNvGrpSpPr/>
            <p:nvPr/>
          </p:nvGrpSpPr>
          <p:grpSpPr>
            <a:xfrm>
              <a:off x="6752647" y="5223119"/>
              <a:ext cx="1392880" cy="369332"/>
              <a:chOff x="6679107" y="5807850"/>
              <a:chExt cx="1392880" cy="369331"/>
            </a:xfrm>
          </p:grpSpPr>
          <p:cxnSp>
            <p:nvCxnSpPr>
              <p:cNvPr id="347" name="Straight Arrow Connector 346"/>
              <p:cNvCxnSpPr/>
              <p:nvPr/>
            </p:nvCxnSpPr>
            <p:spPr>
              <a:xfrm>
                <a:off x="7507072" y="5992516"/>
                <a:ext cx="564915" cy="0"/>
              </a:xfrm>
              <a:prstGeom prst="straightConnector1">
                <a:avLst/>
              </a:prstGeom>
              <a:noFill/>
              <a:ln w="19050" cap="flat" cmpd="sng" algn="ctr">
                <a:solidFill>
                  <a:srgbClr val="00B0F0"/>
                </a:solidFill>
                <a:prstDash val="solid"/>
                <a:tailEnd type="stealth" w="lg" len="lg"/>
              </a:ln>
              <a:effectLst>
                <a:glow rad="63500">
                  <a:srgbClr val="DDDDDD">
                    <a:tint val="30000"/>
                    <a:shade val="95000"/>
                    <a:satMod val="300000"/>
                    <a:alpha val="50000"/>
                  </a:srgbClr>
                </a:glow>
              </a:effectLst>
            </p:spPr>
          </p:cxnSp>
          <p:sp>
            <p:nvSpPr>
              <p:cNvPr id="348" name="TextBox 347"/>
              <p:cNvSpPr txBox="1"/>
              <p:nvPr/>
            </p:nvSpPr>
            <p:spPr>
              <a:xfrm>
                <a:off x="6679107" y="5807850"/>
                <a:ext cx="842244" cy="369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0055A0"/>
                    </a:solidFill>
                    <a:effectLst/>
                    <a:uLnTx/>
                    <a:uFillTx/>
                    <a:latin typeface="Arial"/>
                  </a:rPr>
                  <a:t>Time</a:t>
                </a:r>
              </a:p>
            </p:txBody>
          </p:sp>
        </p:grpSp>
        <p:grpSp>
          <p:nvGrpSpPr>
            <p:cNvPr id="212" name="Group 211"/>
            <p:cNvGrpSpPr/>
            <p:nvPr/>
          </p:nvGrpSpPr>
          <p:grpSpPr>
            <a:xfrm>
              <a:off x="736583" y="3720099"/>
              <a:ext cx="8029411" cy="790221"/>
              <a:chOff x="888811" y="4013214"/>
              <a:chExt cx="8029411" cy="790221"/>
            </a:xfrm>
          </p:grpSpPr>
          <p:grpSp>
            <p:nvGrpSpPr>
              <p:cNvPr id="326" name="Group 325"/>
              <p:cNvGrpSpPr/>
              <p:nvPr/>
            </p:nvGrpSpPr>
            <p:grpSpPr>
              <a:xfrm>
                <a:off x="888811" y="4016963"/>
                <a:ext cx="1755126" cy="786472"/>
                <a:chOff x="888811" y="4016963"/>
                <a:chExt cx="1755126" cy="786472"/>
              </a:xfrm>
            </p:grpSpPr>
            <p:cxnSp>
              <p:nvCxnSpPr>
                <p:cNvPr id="343" name="Straight Connector 342"/>
                <p:cNvCxnSpPr/>
                <p:nvPr/>
              </p:nvCxnSpPr>
              <p:spPr>
                <a:xfrm>
                  <a:off x="888811" y="4797777"/>
                  <a:ext cx="1039719" cy="5658"/>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44" name="Straight Connector 343"/>
                <p:cNvCxnSpPr/>
                <p:nvPr/>
              </p:nvCxnSpPr>
              <p:spPr>
                <a:xfrm flipV="1">
                  <a:off x="1928530" y="4016963"/>
                  <a:ext cx="392504" cy="786472"/>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45" name="Straight Connector 344"/>
                <p:cNvCxnSpPr/>
                <p:nvPr/>
              </p:nvCxnSpPr>
              <p:spPr>
                <a:xfrm>
                  <a:off x="2327404" y="4016963"/>
                  <a:ext cx="167867"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46" name="Straight Connector 345"/>
                <p:cNvCxnSpPr/>
                <p:nvPr/>
              </p:nvCxnSpPr>
              <p:spPr>
                <a:xfrm>
                  <a:off x="2495271" y="4016963"/>
                  <a:ext cx="148666" cy="786472"/>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grpSp>
            <p:nvGrpSpPr>
              <p:cNvPr id="327" name="Group 326"/>
              <p:cNvGrpSpPr/>
              <p:nvPr/>
            </p:nvGrpSpPr>
            <p:grpSpPr>
              <a:xfrm>
                <a:off x="2643937" y="4016963"/>
                <a:ext cx="1451348" cy="780814"/>
                <a:chOff x="2643937" y="4016963"/>
                <a:chExt cx="1451348" cy="780814"/>
              </a:xfrm>
            </p:grpSpPr>
            <p:cxnSp>
              <p:nvCxnSpPr>
                <p:cNvPr id="339" name="Straight Connector 338"/>
                <p:cNvCxnSpPr/>
                <p:nvPr/>
              </p:nvCxnSpPr>
              <p:spPr>
                <a:xfrm>
                  <a:off x="2643937" y="4797777"/>
                  <a:ext cx="720573"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40" name="Straight Connector 339"/>
                <p:cNvCxnSpPr/>
                <p:nvPr/>
              </p:nvCxnSpPr>
              <p:spPr>
                <a:xfrm flipV="1">
                  <a:off x="3364510" y="4016963"/>
                  <a:ext cx="392504" cy="780814"/>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41" name="Straight Connector 340"/>
                <p:cNvCxnSpPr/>
                <p:nvPr/>
              </p:nvCxnSpPr>
              <p:spPr>
                <a:xfrm>
                  <a:off x="3763384" y="4016963"/>
                  <a:ext cx="167867"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42" name="Straight Connector 341"/>
                <p:cNvCxnSpPr/>
                <p:nvPr/>
              </p:nvCxnSpPr>
              <p:spPr>
                <a:xfrm>
                  <a:off x="3931251" y="4016963"/>
                  <a:ext cx="164034" cy="780814"/>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cxnSp>
            <p:nvCxnSpPr>
              <p:cNvPr id="328" name="Straight Connector 327"/>
              <p:cNvCxnSpPr/>
              <p:nvPr/>
            </p:nvCxnSpPr>
            <p:spPr>
              <a:xfrm>
                <a:off x="6986347" y="4803435"/>
                <a:ext cx="1931875"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nvGrpSpPr>
              <p:cNvPr id="329" name="Group 328"/>
              <p:cNvGrpSpPr/>
              <p:nvPr/>
            </p:nvGrpSpPr>
            <p:grpSpPr>
              <a:xfrm>
                <a:off x="4083651" y="4022621"/>
                <a:ext cx="1451348" cy="780814"/>
                <a:chOff x="2643937" y="4016963"/>
                <a:chExt cx="1451348" cy="780814"/>
              </a:xfrm>
            </p:grpSpPr>
            <p:cxnSp>
              <p:nvCxnSpPr>
                <p:cNvPr id="335" name="Straight Connector 334"/>
                <p:cNvCxnSpPr/>
                <p:nvPr/>
              </p:nvCxnSpPr>
              <p:spPr>
                <a:xfrm>
                  <a:off x="2643937" y="4797777"/>
                  <a:ext cx="720573"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36" name="Straight Connector 335"/>
                <p:cNvCxnSpPr/>
                <p:nvPr/>
              </p:nvCxnSpPr>
              <p:spPr>
                <a:xfrm flipV="1">
                  <a:off x="3364510" y="4016963"/>
                  <a:ext cx="392504" cy="780814"/>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37" name="Straight Connector 336"/>
                <p:cNvCxnSpPr/>
                <p:nvPr/>
              </p:nvCxnSpPr>
              <p:spPr>
                <a:xfrm>
                  <a:off x="3763384" y="4016963"/>
                  <a:ext cx="167867"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38" name="Straight Connector 337"/>
                <p:cNvCxnSpPr/>
                <p:nvPr/>
              </p:nvCxnSpPr>
              <p:spPr>
                <a:xfrm>
                  <a:off x="3931251" y="4016963"/>
                  <a:ext cx="164034" cy="780814"/>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grpSp>
            <p:nvGrpSpPr>
              <p:cNvPr id="330" name="Group 329"/>
              <p:cNvGrpSpPr/>
              <p:nvPr/>
            </p:nvGrpSpPr>
            <p:grpSpPr>
              <a:xfrm>
                <a:off x="5534999" y="4013214"/>
                <a:ext cx="1451348" cy="780814"/>
                <a:chOff x="2643937" y="4016963"/>
                <a:chExt cx="1451348" cy="780814"/>
              </a:xfrm>
            </p:grpSpPr>
            <p:cxnSp>
              <p:nvCxnSpPr>
                <p:cNvPr id="331" name="Straight Connector 330"/>
                <p:cNvCxnSpPr/>
                <p:nvPr/>
              </p:nvCxnSpPr>
              <p:spPr>
                <a:xfrm>
                  <a:off x="2643937" y="4797777"/>
                  <a:ext cx="720573"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32" name="Straight Connector 331"/>
                <p:cNvCxnSpPr/>
                <p:nvPr/>
              </p:nvCxnSpPr>
              <p:spPr>
                <a:xfrm flipV="1">
                  <a:off x="3364510" y="4016963"/>
                  <a:ext cx="392504" cy="780814"/>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33" name="Straight Connector 332"/>
                <p:cNvCxnSpPr/>
                <p:nvPr/>
              </p:nvCxnSpPr>
              <p:spPr>
                <a:xfrm>
                  <a:off x="3763384" y="4016963"/>
                  <a:ext cx="167867" cy="0"/>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cxnSp>
              <p:nvCxnSpPr>
                <p:cNvPr id="334" name="Straight Connector 333"/>
                <p:cNvCxnSpPr/>
                <p:nvPr/>
              </p:nvCxnSpPr>
              <p:spPr>
                <a:xfrm>
                  <a:off x="3931251" y="4016963"/>
                  <a:ext cx="164034" cy="780814"/>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grpSp>
        </p:grpSp>
        <p:grpSp>
          <p:nvGrpSpPr>
            <p:cNvPr id="213" name="Group 212"/>
            <p:cNvGrpSpPr/>
            <p:nvPr/>
          </p:nvGrpSpPr>
          <p:grpSpPr>
            <a:xfrm>
              <a:off x="1586298" y="1988934"/>
              <a:ext cx="7095031" cy="1482967"/>
              <a:chOff x="1738526" y="2282049"/>
              <a:chExt cx="7095030" cy="1482967"/>
            </a:xfrm>
          </p:grpSpPr>
          <p:cxnSp>
            <p:nvCxnSpPr>
              <p:cNvPr id="315" name="Straight Connector 314"/>
              <p:cNvCxnSpPr/>
              <p:nvPr/>
            </p:nvCxnSpPr>
            <p:spPr>
              <a:xfrm flipV="1">
                <a:off x="2420012" y="3390045"/>
                <a:ext cx="0" cy="369332"/>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16" name="Straight Connector 315"/>
              <p:cNvCxnSpPr/>
              <p:nvPr/>
            </p:nvCxnSpPr>
            <p:spPr>
              <a:xfrm flipV="1">
                <a:off x="3861227" y="3020713"/>
                <a:ext cx="0" cy="369332"/>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17" name="Straight Connector 316"/>
              <p:cNvCxnSpPr/>
              <p:nvPr/>
            </p:nvCxnSpPr>
            <p:spPr>
              <a:xfrm flipV="1">
                <a:off x="5283627" y="2651381"/>
                <a:ext cx="0" cy="369332"/>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18" name="Straight Connector 317"/>
              <p:cNvCxnSpPr/>
              <p:nvPr/>
            </p:nvCxnSpPr>
            <p:spPr>
              <a:xfrm flipV="1">
                <a:off x="6724842" y="2282049"/>
                <a:ext cx="0" cy="369332"/>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19" name="Straight Connector 318"/>
              <p:cNvCxnSpPr/>
              <p:nvPr/>
            </p:nvCxnSpPr>
            <p:spPr>
              <a:xfrm>
                <a:off x="2420012" y="3390045"/>
                <a:ext cx="1441215" cy="0"/>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20" name="Straight Connector 319"/>
              <p:cNvCxnSpPr/>
              <p:nvPr/>
            </p:nvCxnSpPr>
            <p:spPr>
              <a:xfrm>
                <a:off x="3842412" y="3020713"/>
                <a:ext cx="1441215" cy="0"/>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21" name="Straight Connector 320"/>
              <p:cNvCxnSpPr/>
              <p:nvPr/>
            </p:nvCxnSpPr>
            <p:spPr>
              <a:xfrm>
                <a:off x="5283627" y="2651381"/>
                <a:ext cx="1441215" cy="0"/>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22" name="Straight Connector 321"/>
              <p:cNvCxnSpPr/>
              <p:nvPr/>
            </p:nvCxnSpPr>
            <p:spPr>
              <a:xfrm>
                <a:off x="6724842" y="2284139"/>
                <a:ext cx="1441215" cy="0"/>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23" name="Straight Connector 322"/>
              <p:cNvCxnSpPr/>
              <p:nvPr/>
            </p:nvCxnSpPr>
            <p:spPr>
              <a:xfrm>
                <a:off x="8166057" y="2284139"/>
                <a:ext cx="0" cy="1475239"/>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24" name="Straight Connector 323"/>
              <p:cNvCxnSpPr/>
              <p:nvPr/>
            </p:nvCxnSpPr>
            <p:spPr>
              <a:xfrm>
                <a:off x="8152070" y="3759378"/>
                <a:ext cx="681486" cy="5638"/>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25" name="Straight Connector 324"/>
              <p:cNvCxnSpPr/>
              <p:nvPr/>
            </p:nvCxnSpPr>
            <p:spPr>
              <a:xfrm>
                <a:off x="1738526" y="3753739"/>
                <a:ext cx="681486" cy="5638"/>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grpSp>
          <p:nvGrpSpPr>
            <p:cNvPr id="214" name="Group 213"/>
            <p:cNvGrpSpPr/>
            <p:nvPr/>
          </p:nvGrpSpPr>
          <p:grpSpPr>
            <a:xfrm>
              <a:off x="823931" y="4420030"/>
              <a:ext cx="6349517" cy="759545"/>
              <a:chOff x="957171" y="4710723"/>
              <a:chExt cx="6349517" cy="759545"/>
            </a:xfrm>
          </p:grpSpPr>
          <p:grpSp>
            <p:nvGrpSpPr>
              <p:cNvPr id="263" name="Group 262"/>
              <p:cNvGrpSpPr/>
              <p:nvPr/>
            </p:nvGrpSpPr>
            <p:grpSpPr>
              <a:xfrm>
                <a:off x="957171" y="4710723"/>
                <a:ext cx="1389321" cy="759401"/>
                <a:chOff x="957171" y="4654281"/>
                <a:chExt cx="1389321" cy="759401"/>
              </a:xfrm>
            </p:grpSpPr>
            <p:grpSp>
              <p:nvGrpSpPr>
                <p:cNvPr id="303" name="Group 302"/>
                <p:cNvGrpSpPr/>
                <p:nvPr/>
              </p:nvGrpSpPr>
              <p:grpSpPr>
                <a:xfrm>
                  <a:off x="957171" y="4841542"/>
                  <a:ext cx="476249" cy="564522"/>
                  <a:chOff x="957171" y="4841542"/>
                  <a:chExt cx="476249" cy="564522"/>
                </a:xfrm>
              </p:grpSpPr>
              <p:cxnSp>
                <p:nvCxnSpPr>
                  <p:cNvPr id="310" name="Straight Connector 309"/>
                  <p:cNvCxnSpPr/>
                  <p:nvPr/>
                </p:nvCxnSpPr>
                <p:spPr>
                  <a:xfrm flipV="1">
                    <a:off x="957171" y="5277349"/>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11" name="Straight Connector 310"/>
                  <p:cNvCxnSpPr/>
                  <p:nvPr/>
                </p:nvCxnSpPr>
                <p:spPr>
                  <a:xfrm flipV="1">
                    <a:off x="957171" y="5289126"/>
                    <a:ext cx="332071" cy="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12" name="Straight Connector 311"/>
                  <p:cNvCxnSpPr/>
                  <p:nvPr/>
                </p:nvCxnSpPr>
                <p:spPr>
                  <a:xfrm flipV="1">
                    <a:off x="1276799" y="5283560"/>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13" name="Straight Arrow Connector 312"/>
                  <p:cNvCxnSpPr/>
                  <p:nvPr/>
                </p:nvCxnSpPr>
                <p:spPr>
                  <a:xfrm flipV="1">
                    <a:off x="1283609" y="4841542"/>
                    <a:ext cx="0" cy="384736"/>
                  </a:xfrm>
                  <a:prstGeom prst="straightConnector1">
                    <a:avLst/>
                  </a:prstGeom>
                  <a:noFill/>
                  <a:ln w="19050" cap="flat" cmpd="sng" algn="ctr">
                    <a:solidFill>
                      <a:srgbClr val="0055A0"/>
                    </a:solidFill>
                    <a:prstDash val="solid"/>
                    <a:tailEnd type="stealth" w="lg" len="lg"/>
                  </a:ln>
                  <a:effectLst>
                    <a:glow rad="63500">
                      <a:srgbClr val="DDDDDD">
                        <a:tint val="30000"/>
                        <a:shade val="95000"/>
                        <a:satMod val="300000"/>
                        <a:alpha val="50000"/>
                      </a:srgbClr>
                    </a:glow>
                  </a:effectLst>
                </p:spPr>
              </p:cxnSp>
              <p:cxnSp>
                <p:nvCxnSpPr>
                  <p:cNvPr id="314" name="Straight Connector 313"/>
                  <p:cNvCxnSpPr/>
                  <p:nvPr/>
                </p:nvCxnSpPr>
                <p:spPr>
                  <a:xfrm flipV="1">
                    <a:off x="1273394" y="5399853"/>
                    <a:ext cx="160026" cy="3542"/>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grpSp>
              <p:nvGrpSpPr>
                <p:cNvPr id="304" name="Group 303"/>
                <p:cNvGrpSpPr/>
                <p:nvPr/>
              </p:nvGrpSpPr>
              <p:grpSpPr>
                <a:xfrm>
                  <a:off x="1433420" y="4654281"/>
                  <a:ext cx="913072" cy="759401"/>
                  <a:chOff x="957171" y="4646663"/>
                  <a:chExt cx="913072" cy="759401"/>
                </a:xfrm>
              </p:grpSpPr>
              <p:cxnSp>
                <p:nvCxnSpPr>
                  <p:cNvPr id="305" name="Straight Connector 304"/>
                  <p:cNvCxnSpPr/>
                  <p:nvPr/>
                </p:nvCxnSpPr>
                <p:spPr>
                  <a:xfrm flipV="1">
                    <a:off x="957171" y="5277349"/>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06" name="Straight Connector 305"/>
                  <p:cNvCxnSpPr/>
                  <p:nvPr/>
                </p:nvCxnSpPr>
                <p:spPr>
                  <a:xfrm flipV="1">
                    <a:off x="957171" y="5289126"/>
                    <a:ext cx="332071" cy="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07" name="Straight Connector 306"/>
                  <p:cNvCxnSpPr/>
                  <p:nvPr/>
                </p:nvCxnSpPr>
                <p:spPr>
                  <a:xfrm flipV="1">
                    <a:off x="1276799" y="5283560"/>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08" name="Straight Arrow Connector 307"/>
                  <p:cNvCxnSpPr/>
                  <p:nvPr/>
                </p:nvCxnSpPr>
                <p:spPr>
                  <a:xfrm flipH="1" flipV="1">
                    <a:off x="1273394" y="4646663"/>
                    <a:ext cx="10215" cy="579615"/>
                  </a:xfrm>
                  <a:prstGeom prst="straightConnector1">
                    <a:avLst/>
                  </a:prstGeom>
                  <a:noFill/>
                  <a:ln w="19050" cap="flat" cmpd="sng" algn="ctr">
                    <a:solidFill>
                      <a:srgbClr val="0055A0"/>
                    </a:solidFill>
                    <a:prstDash val="solid"/>
                    <a:tailEnd type="stealth" w="lg" len="lg"/>
                  </a:ln>
                  <a:effectLst>
                    <a:glow rad="63500">
                      <a:srgbClr val="DDDDDD">
                        <a:tint val="30000"/>
                        <a:shade val="95000"/>
                        <a:satMod val="300000"/>
                        <a:alpha val="50000"/>
                      </a:srgbClr>
                    </a:glow>
                  </a:effectLst>
                </p:spPr>
              </p:cxnSp>
              <p:cxnSp>
                <p:nvCxnSpPr>
                  <p:cNvPr id="309" name="Straight Connector 308"/>
                  <p:cNvCxnSpPr/>
                  <p:nvPr/>
                </p:nvCxnSpPr>
                <p:spPr>
                  <a:xfrm flipV="1">
                    <a:off x="1273394" y="5395777"/>
                    <a:ext cx="596849" cy="7619"/>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grpSp>
          <p:grpSp>
            <p:nvGrpSpPr>
              <p:cNvPr id="264" name="Group 263"/>
              <p:cNvGrpSpPr/>
              <p:nvPr/>
            </p:nvGrpSpPr>
            <p:grpSpPr>
              <a:xfrm>
                <a:off x="2346492" y="4710723"/>
                <a:ext cx="1496796" cy="759401"/>
                <a:chOff x="957171" y="4654281"/>
                <a:chExt cx="1496796" cy="759401"/>
              </a:xfrm>
            </p:grpSpPr>
            <p:grpSp>
              <p:nvGrpSpPr>
                <p:cNvPr id="291" name="Group 290"/>
                <p:cNvGrpSpPr/>
                <p:nvPr/>
              </p:nvGrpSpPr>
              <p:grpSpPr>
                <a:xfrm>
                  <a:off x="957171" y="4841542"/>
                  <a:ext cx="476249" cy="564522"/>
                  <a:chOff x="957171" y="4841542"/>
                  <a:chExt cx="476249" cy="564522"/>
                </a:xfrm>
              </p:grpSpPr>
              <p:cxnSp>
                <p:nvCxnSpPr>
                  <p:cNvPr id="298" name="Straight Connector 297"/>
                  <p:cNvCxnSpPr/>
                  <p:nvPr/>
                </p:nvCxnSpPr>
                <p:spPr>
                  <a:xfrm flipV="1">
                    <a:off x="957171" y="5277349"/>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99" name="Straight Connector 298"/>
                  <p:cNvCxnSpPr/>
                  <p:nvPr/>
                </p:nvCxnSpPr>
                <p:spPr>
                  <a:xfrm flipV="1">
                    <a:off x="957171" y="5289126"/>
                    <a:ext cx="332071" cy="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00" name="Straight Connector 299"/>
                  <p:cNvCxnSpPr/>
                  <p:nvPr/>
                </p:nvCxnSpPr>
                <p:spPr>
                  <a:xfrm flipV="1">
                    <a:off x="1276799" y="5283560"/>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301" name="Straight Arrow Connector 300"/>
                  <p:cNvCxnSpPr/>
                  <p:nvPr/>
                </p:nvCxnSpPr>
                <p:spPr>
                  <a:xfrm flipV="1">
                    <a:off x="1283609" y="4841542"/>
                    <a:ext cx="0" cy="384736"/>
                  </a:xfrm>
                  <a:prstGeom prst="straightConnector1">
                    <a:avLst/>
                  </a:prstGeom>
                  <a:noFill/>
                  <a:ln w="19050" cap="flat" cmpd="sng" algn="ctr">
                    <a:solidFill>
                      <a:srgbClr val="0055A0"/>
                    </a:solidFill>
                    <a:prstDash val="solid"/>
                    <a:tailEnd type="stealth" w="lg" len="lg"/>
                  </a:ln>
                  <a:effectLst>
                    <a:glow rad="63500">
                      <a:srgbClr val="DDDDDD">
                        <a:tint val="30000"/>
                        <a:shade val="95000"/>
                        <a:satMod val="300000"/>
                        <a:alpha val="50000"/>
                      </a:srgbClr>
                    </a:glow>
                  </a:effectLst>
                </p:spPr>
              </p:cxnSp>
              <p:cxnSp>
                <p:nvCxnSpPr>
                  <p:cNvPr id="302" name="Straight Connector 301"/>
                  <p:cNvCxnSpPr/>
                  <p:nvPr/>
                </p:nvCxnSpPr>
                <p:spPr>
                  <a:xfrm flipV="1">
                    <a:off x="1273394" y="5399853"/>
                    <a:ext cx="160026" cy="3542"/>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grpSp>
              <p:nvGrpSpPr>
                <p:cNvPr id="292" name="Group 291"/>
                <p:cNvGrpSpPr/>
                <p:nvPr/>
              </p:nvGrpSpPr>
              <p:grpSpPr>
                <a:xfrm>
                  <a:off x="1433420" y="4654281"/>
                  <a:ext cx="1020547" cy="759401"/>
                  <a:chOff x="957171" y="4646663"/>
                  <a:chExt cx="1020547" cy="759401"/>
                </a:xfrm>
              </p:grpSpPr>
              <p:cxnSp>
                <p:nvCxnSpPr>
                  <p:cNvPr id="293" name="Straight Connector 292"/>
                  <p:cNvCxnSpPr/>
                  <p:nvPr/>
                </p:nvCxnSpPr>
                <p:spPr>
                  <a:xfrm flipV="1">
                    <a:off x="957171" y="5277349"/>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94" name="Straight Connector 293"/>
                  <p:cNvCxnSpPr/>
                  <p:nvPr/>
                </p:nvCxnSpPr>
                <p:spPr>
                  <a:xfrm flipV="1">
                    <a:off x="957171" y="5289126"/>
                    <a:ext cx="332071" cy="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95" name="Straight Connector 294"/>
                  <p:cNvCxnSpPr/>
                  <p:nvPr/>
                </p:nvCxnSpPr>
                <p:spPr>
                  <a:xfrm flipV="1">
                    <a:off x="1276799" y="5283560"/>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96" name="Straight Arrow Connector 295"/>
                  <p:cNvCxnSpPr/>
                  <p:nvPr/>
                </p:nvCxnSpPr>
                <p:spPr>
                  <a:xfrm flipH="1" flipV="1">
                    <a:off x="1273394" y="4646663"/>
                    <a:ext cx="10215" cy="579615"/>
                  </a:xfrm>
                  <a:prstGeom prst="straightConnector1">
                    <a:avLst/>
                  </a:prstGeom>
                  <a:noFill/>
                  <a:ln w="19050" cap="flat" cmpd="sng" algn="ctr">
                    <a:solidFill>
                      <a:srgbClr val="0055A0"/>
                    </a:solidFill>
                    <a:prstDash val="solid"/>
                    <a:tailEnd type="stealth" w="lg" len="lg"/>
                  </a:ln>
                  <a:effectLst>
                    <a:glow rad="63500">
                      <a:srgbClr val="DDDDDD">
                        <a:tint val="30000"/>
                        <a:shade val="95000"/>
                        <a:satMod val="300000"/>
                        <a:alpha val="50000"/>
                      </a:srgbClr>
                    </a:glow>
                  </a:effectLst>
                </p:spPr>
              </p:cxnSp>
              <p:cxnSp>
                <p:nvCxnSpPr>
                  <p:cNvPr id="297" name="Straight Connector 296"/>
                  <p:cNvCxnSpPr/>
                  <p:nvPr/>
                </p:nvCxnSpPr>
                <p:spPr>
                  <a:xfrm flipV="1">
                    <a:off x="1273394" y="5395777"/>
                    <a:ext cx="704324" cy="7618"/>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grpSp>
          <p:grpSp>
            <p:nvGrpSpPr>
              <p:cNvPr id="265" name="Group 264"/>
              <p:cNvGrpSpPr/>
              <p:nvPr/>
            </p:nvGrpSpPr>
            <p:grpSpPr>
              <a:xfrm>
                <a:off x="3843288" y="4710723"/>
                <a:ext cx="1424210" cy="759401"/>
                <a:chOff x="957171" y="4654281"/>
                <a:chExt cx="1424210" cy="759401"/>
              </a:xfrm>
            </p:grpSpPr>
            <p:grpSp>
              <p:nvGrpSpPr>
                <p:cNvPr id="279" name="Group 278"/>
                <p:cNvGrpSpPr/>
                <p:nvPr/>
              </p:nvGrpSpPr>
              <p:grpSpPr>
                <a:xfrm>
                  <a:off x="957171" y="4841542"/>
                  <a:ext cx="476249" cy="564522"/>
                  <a:chOff x="957171" y="4841542"/>
                  <a:chExt cx="476249" cy="564522"/>
                </a:xfrm>
              </p:grpSpPr>
              <p:cxnSp>
                <p:nvCxnSpPr>
                  <p:cNvPr id="286" name="Straight Connector 285"/>
                  <p:cNvCxnSpPr/>
                  <p:nvPr/>
                </p:nvCxnSpPr>
                <p:spPr>
                  <a:xfrm flipV="1">
                    <a:off x="957171" y="5277349"/>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87" name="Straight Connector 286"/>
                  <p:cNvCxnSpPr/>
                  <p:nvPr/>
                </p:nvCxnSpPr>
                <p:spPr>
                  <a:xfrm flipV="1">
                    <a:off x="957171" y="5289126"/>
                    <a:ext cx="332071" cy="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88" name="Straight Connector 287"/>
                  <p:cNvCxnSpPr/>
                  <p:nvPr/>
                </p:nvCxnSpPr>
                <p:spPr>
                  <a:xfrm flipV="1">
                    <a:off x="1276799" y="5283560"/>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89" name="Straight Arrow Connector 288"/>
                  <p:cNvCxnSpPr/>
                  <p:nvPr/>
                </p:nvCxnSpPr>
                <p:spPr>
                  <a:xfrm flipV="1">
                    <a:off x="1283609" y="4841542"/>
                    <a:ext cx="0" cy="384736"/>
                  </a:xfrm>
                  <a:prstGeom prst="straightConnector1">
                    <a:avLst/>
                  </a:prstGeom>
                  <a:noFill/>
                  <a:ln w="19050" cap="flat" cmpd="sng" algn="ctr">
                    <a:solidFill>
                      <a:srgbClr val="0055A0"/>
                    </a:solidFill>
                    <a:prstDash val="solid"/>
                    <a:tailEnd type="stealth" w="lg" len="lg"/>
                  </a:ln>
                  <a:effectLst>
                    <a:glow rad="63500">
                      <a:srgbClr val="DDDDDD">
                        <a:tint val="30000"/>
                        <a:shade val="95000"/>
                        <a:satMod val="300000"/>
                        <a:alpha val="50000"/>
                      </a:srgbClr>
                    </a:glow>
                  </a:effectLst>
                </p:spPr>
              </p:cxnSp>
              <p:cxnSp>
                <p:nvCxnSpPr>
                  <p:cNvPr id="290" name="Straight Connector 289"/>
                  <p:cNvCxnSpPr/>
                  <p:nvPr/>
                </p:nvCxnSpPr>
                <p:spPr>
                  <a:xfrm flipV="1">
                    <a:off x="1273394" y="5399853"/>
                    <a:ext cx="160026" cy="3542"/>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grpSp>
              <p:nvGrpSpPr>
                <p:cNvPr id="280" name="Group 279"/>
                <p:cNvGrpSpPr/>
                <p:nvPr/>
              </p:nvGrpSpPr>
              <p:grpSpPr>
                <a:xfrm>
                  <a:off x="1433420" y="4654281"/>
                  <a:ext cx="947961" cy="759401"/>
                  <a:chOff x="957171" y="4646663"/>
                  <a:chExt cx="947961" cy="759401"/>
                </a:xfrm>
              </p:grpSpPr>
              <p:cxnSp>
                <p:nvCxnSpPr>
                  <p:cNvPr id="281" name="Straight Connector 280"/>
                  <p:cNvCxnSpPr/>
                  <p:nvPr/>
                </p:nvCxnSpPr>
                <p:spPr>
                  <a:xfrm flipV="1">
                    <a:off x="957171" y="5277349"/>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82" name="Straight Connector 281"/>
                  <p:cNvCxnSpPr/>
                  <p:nvPr/>
                </p:nvCxnSpPr>
                <p:spPr>
                  <a:xfrm flipV="1">
                    <a:off x="957171" y="5289126"/>
                    <a:ext cx="332071" cy="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83" name="Straight Connector 282"/>
                  <p:cNvCxnSpPr/>
                  <p:nvPr/>
                </p:nvCxnSpPr>
                <p:spPr>
                  <a:xfrm flipV="1">
                    <a:off x="1276799" y="5283560"/>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84" name="Straight Arrow Connector 283"/>
                  <p:cNvCxnSpPr/>
                  <p:nvPr/>
                </p:nvCxnSpPr>
                <p:spPr>
                  <a:xfrm flipH="1" flipV="1">
                    <a:off x="1273394" y="4646663"/>
                    <a:ext cx="10215" cy="579615"/>
                  </a:xfrm>
                  <a:prstGeom prst="straightConnector1">
                    <a:avLst/>
                  </a:prstGeom>
                  <a:noFill/>
                  <a:ln w="19050" cap="flat" cmpd="sng" algn="ctr">
                    <a:solidFill>
                      <a:srgbClr val="0055A0"/>
                    </a:solidFill>
                    <a:prstDash val="solid"/>
                    <a:tailEnd type="stealth" w="lg" len="lg"/>
                  </a:ln>
                  <a:effectLst>
                    <a:glow rad="63500">
                      <a:srgbClr val="DDDDDD">
                        <a:tint val="30000"/>
                        <a:shade val="95000"/>
                        <a:satMod val="300000"/>
                        <a:alpha val="50000"/>
                      </a:srgbClr>
                    </a:glow>
                  </a:effectLst>
                </p:spPr>
              </p:cxnSp>
              <p:cxnSp>
                <p:nvCxnSpPr>
                  <p:cNvPr id="285" name="Straight Connector 284"/>
                  <p:cNvCxnSpPr/>
                  <p:nvPr/>
                </p:nvCxnSpPr>
                <p:spPr>
                  <a:xfrm>
                    <a:off x="1273394" y="5403395"/>
                    <a:ext cx="631738" cy="0"/>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grpSp>
          <p:grpSp>
            <p:nvGrpSpPr>
              <p:cNvPr id="266" name="Group 265"/>
              <p:cNvGrpSpPr/>
              <p:nvPr/>
            </p:nvGrpSpPr>
            <p:grpSpPr>
              <a:xfrm>
                <a:off x="5267498" y="4710867"/>
                <a:ext cx="2039190" cy="759401"/>
                <a:chOff x="957171" y="4654281"/>
                <a:chExt cx="2039190" cy="759401"/>
              </a:xfrm>
            </p:grpSpPr>
            <p:grpSp>
              <p:nvGrpSpPr>
                <p:cNvPr id="267" name="Group 266"/>
                <p:cNvGrpSpPr/>
                <p:nvPr/>
              </p:nvGrpSpPr>
              <p:grpSpPr>
                <a:xfrm>
                  <a:off x="957171" y="4841542"/>
                  <a:ext cx="476249" cy="564522"/>
                  <a:chOff x="957171" y="4841542"/>
                  <a:chExt cx="476249" cy="564522"/>
                </a:xfrm>
              </p:grpSpPr>
              <p:cxnSp>
                <p:nvCxnSpPr>
                  <p:cNvPr id="274" name="Straight Connector 273"/>
                  <p:cNvCxnSpPr/>
                  <p:nvPr/>
                </p:nvCxnSpPr>
                <p:spPr>
                  <a:xfrm flipV="1">
                    <a:off x="957171" y="5277349"/>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75" name="Straight Connector 274"/>
                  <p:cNvCxnSpPr/>
                  <p:nvPr/>
                </p:nvCxnSpPr>
                <p:spPr>
                  <a:xfrm flipV="1">
                    <a:off x="957171" y="5289126"/>
                    <a:ext cx="332071" cy="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76" name="Straight Connector 275"/>
                  <p:cNvCxnSpPr/>
                  <p:nvPr/>
                </p:nvCxnSpPr>
                <p:spPr>
                  <a:xfrm flipV="1">
                    <a:off x="1276799" y="5283560"/>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77" name="Straight Arrow Connector 276"/>
                  <p:cNvCxnSpPr/>
                  <p:nvPr/>
                </p:nvCxnSpPr>
                <p:spPr>
                  <a:xfrm flipV="1">
                    <a:off x="1283609" y="4841542"/>
                    <a:ext cx="0" cy="384736"/>
                  </a:xfrm>
                  <a:prstGeom prst="straightConnector1">
                    <a:avLst/>
                  </a:prstGeom>
                  <a:noFill/>
                  <a:ln w="19050" cap="flat" cmpd="sng" algn="ctr">
                    <a:solidFill>
                      <a:srgbClr val="0055A0"/>
                    </a:solidFill>
                    <a:prstDash val="solid"/>
                    <a:tailEnd type="stealth" w="lg" len="lg"/>
                  </a:ln>
                  <a:effectLst>
                    <a:glow rad="63500">
                      <a:srgbClr val="DDDDDD">
                        <a:tint val="30000"/>
                        <a:shade val="95000"/>
                        <a:satMod val="300000"/>
                        <a:alpha val="50000"/>
                      </a:srgbClr>
                    </a:glow>
                  </a:effectLst>
                </p:spPr>
              </p:cxnSp>
              <p:cxnSp>
                <p:nvCxnSpPr>
                  <p:cNvPr id="278" name="Straight Connector 277"/>
                  <p:cNvCxnSpPr/>
                  <p:nvPr/>
                </p:nvCxnSpPr>
                <p:spPr>
                  <a:xfrm flipV="1">
                    <a:off x="1273394" y="5399853"/>
                    <a:ext cx="160026" cy="3542"/>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grpSp>
              <p:nvGrpSpPr>
                <p:cNvPr id="268" name="Group 267"/>
                <p:cNvGrpSpPr/>
                <p:nvPr/>
              </p:nvGrpSpPr>
              <p:grpSpPr>
                <a:xfrm>
                  <a:off x="1433420" y="4654281"/>
                  <a:ext cx="1562941" cy="759401"/>
                  <a:chOff x="957171" y="4646663"/>
                  <a:chExt cx="1562941" cy="759401"/>
                </a:xfrm>
              </p:grpSpPr>
              <p:cxnSp>
                <p:nvCxnSpPr>
                  <p:cNvPr id="269" name="Straight Connector 268"/>
                  <p:cNvCxnSpPr/>
                  <p:nvPr/>
                </p:nvCxnSpPr>
                <p:spPr>
                  <a:xfrm flipV="1">
                    <a:off x="957171" y="5277349"/>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70" name="Straight Connector 269"/>
                  <p:cNvCxnSpPr/>
                  <p:nvPr/>
                </p:nvCxnSpPr>
                <p:spPr>
                  <a:xfrm flipV="1">
                    <a:off x="957171" y="5289126"/>
                    <a:ext cx="332071" cy="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71" name="Straight Connector 270"/>
                  <p:cNvCxnSpPr/>
                  <p:nvPr/>
                </p:nvCxnSpPr>
                <p:spPr>
                  <a:xfrm flipV="1">
                    <a:off x="1276799" y="5283560"/>
                    <a:ext cx="0" cy="1225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72" name="Straight Arrow Connector 271"/>
                  <p:cNvCxnSpPr/>
                  <p:nvPr/>
                </p:nvCxnSpPr>
                <p:spPr>
                  <a:xfrm flipH="1" flipV="1">
                    <a:off x="1273394" y="4646663"/>
                    <a:ext cx="10215" cy="579615"/>
                  </a:xfrm>
                  <a:prstGeom prst="straightConnector1">
                    <a:avLst/>
                  </a:prstGeom>
                  <a:noFill/>
                  <a:ln w="19050" cap="flat" cmpd="sng" algn="ctr">
                    <a:solidFill>
                      <a:srgbClr val="0055A0"/>
                    </a:solidFill>
                    <a:prstDash val="solid"/>
                    <a:tailEnd type="stealth" w="lg" len="lg"/>
                  </a:ln>
                  <a:effectLst>
                    <a:glow rad="63500">
                      <a:srgbClr val="DDDDDD">
                        <a:tint val="30000"/>
                        <a:shade val="95000"/>
                        <a:satMod val="300000"/>
                        <a:alpha val="50000"/>
                      </a:srgbClr>
                    </a:glow>
                  </a:effectLst>
                </p:spPr>
              </p:cxnSp>
              <p:cxnSp>
                <p:nvCxnSpPr>
                  <p:cNvPr id="273" name="Straight Connector 272"/>
                  <p:cNvCxnSpPr/>
                  <p:nvPr/>
                </p:nvCxnSpPr>
                <p:spPr>
                  <a:xfrm>
                    <a:off x="1273394" y="5403395"/>
                    <a:ext cx="1246718" cy="2669"/>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grpSp>
        </p:grpSp>
        <p:grpSp>
          <p:nvGrpSpPr>
            <p:cNvPr id="215" name="Group 214"/>
            <p:cNvGrpSpPr/>
            <p:nvPr/>
          </p:nvGrpSpPr>
          <p:grpSpPr>
            <a:xfrm>
              <a:off x="1137013" y="2449121"/>
              <a:ext cx="5992091" cy="2063875"/>
              <a:chOff x="1289242" y="2742238"/>
              <a:chExt cx="5992091" cy="2063874"/>
            </a:xfrm>
          </p:grpSpPr>
          <p:grpSp>
            <p:nvGrpSpPr>
              <p:cNvPr id="230" name="Group 229"/>
              <p:cNvGrpSpPr/>
              <p:nvPr/>
            </p:nvGrpSpPr>
            <p:grpSpPr>
              <a:xfrm>
                <a:off x="1289242" y="4444046"/>
                <a:ext cx="5992091" cy="362066"/>
                <a:chOff x="1289242" y="4444046"/>
                <a:chExt cx="5992091" cy="362066"/>
              </a:xfrm>
            </p:grpSpPr>
            <p:grpSp>
              <p:nvGrpSpPr>
                <p:cNvPr id="235" name="Group 234"/>
                <p:cNvGrpSpPr/>
                <p:nvPr/>
              </p:nvGrpSpPr>
              <p:grpSpPr>
                <a:xfrm>
                  <a:off x="1289242" y="4444046"/>
                  <a:ext cx="1130770" cy="359389"/>
                  <a:chOff x="1289242" y="4444046"/>
                  <a:chExt cx="1130770" cy="359389"/>
                </a:xfrm>
              </p:grpSpPr>
              <p:cxnSp>
                <p:nvCxnSpPr>
                  <p:cNvPr id="258" name="Straight Connector 257"/>
                  <p:cNvCxnSpPr/>
                  <p:nvPr/>
                </p:nvCxnSpPr>
                <p:spPr>
                  <a:xfrm flipV="1">
                    <a:off x="1293016" y="4619037"/>
                    <a:ext cx="0" cy="17499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59" name="Straight Connector 258"/>
                  <p:cNvCxnSpPr/>
                  <p:nvPr/>
                </p:nvCxnSpPr>
                <p:spPr>
                  <a:xfrm flipV="1">
                    <a:off x="1757740" y="4444046"/>
                    <a:ext cx="0" cy="17499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60" name="Straight Connector 259"/>
                  <p:cNvCxnSpPr/>
                  <p:nvPr/>
                </p:nvCxnSpPr>
                <p:spPr>
                  <a:xfrm flipV="1">
                    <a:off x="1289242" y="4619037"/>
                    <a:ext cx="468498" cy="6977"/>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61" name="Straight Connector 260"/>
                  <p:cNvCxnSpPr/>
                  <p:nvPr/>
                </p:nvCxnSpPr>
                <p:spPr>
                  <a:xfrm>
                    <a:off x="1770472" y="4444046"/>
                    <a:ext cx="649540" cy="0"/>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62" name="Straight Connector 261"/>
                  <p:cNvCxnSpPr/>
                  <p:nvPr/>
                </p:nvCxnSpPr>
                <p:spPr>
                  <a:xfrm>
                    <a:off x="2420012" y="4444046"/>
                    <a:ext cx="0" cy="359389"/>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grpSp>
              <p:nvGrpSpPr>
                <p:cNvPr id="236" name="Group 235"/>
                <p:cNvGrpSpPr/>
                <p:nvPr/>
              </p:nvGrpSpPr>
              <p:grpSpPr>
                <a:xfrm>
                  <a:off x="2711642" y="4444046"/>
                  <a:ext cx="1130770" cy="359389"/>
                  <a:chOff x="1289242" y="4444046"/>
                  <a:chExt cx="1130770" cy="359389"/>
                </a:xfrm>
              </p:grpSpPr>
              <p:cxnSp>
                <p:nvCxnSpPr>
                  <p:cNvPr id="253" name="Straight Connector 252"/>
                  <p:cNvCxnSpPr/>
                  <p:nvPr/>
                </p:nvCxnSpPr>
                <p:spPr>
                  <a:xfrm flipV="1">
                    <a:off x="1293016" y="4619037"/>
                    <a:ext cx="0" cy="17499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54" name="Straight Connector 253"/>
                  <p:cNvCxnSpPr/>
                  <p:nvPr/>
                </p:nvCxnSpPr>
                <p:spPr>
                  <a:xfrm flipV="1">
                    <a:off x="1757740" y="4444046"/>
                    <a:ext cx="0" cy="17499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55" name="Straight Connector 254"/>
                  <p:cNvCxnSpPr/>
                  <p:nvPr/>
                </p:nvCxnSpPr>
                <p:spPr>
                  <a:xfrm flipV="1">
                    <a:off x="1289242" y="4619037"/>
                    <a:ext cx="468498" cy="6977"/>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56" name="Straight Connector 255"/>
                  <p:cNvCxnSpPr/>
                  <p:nvPr/>
                </p:nvCxnSpPr>
                <p:spPr>
                  <a:xfrm>
                    <a:off x="1770472" y="4444046"/>
                    <a:ext cx="649540" cy="0"/>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57" name="Straight Connector 256"/>
                  <p:cNvCxnSpPr/>
                  <p:nvPr/>
                </p:nvCxnSpPr>
                <p:spPr>
                  <a:xfrm>
                    <a:off x="2420012" y="4444046"/>
                    <a:ext cx="0" cy="359389"/>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grpSp>
              <p:nvGrpSpPr>
                <p:cNvPr id="237" name="Group 236"/>
                <p:cNvGrpSpPr/>
                <p:nvPr/>
              </p:nvGrpSpPr>
              <p:grpSpPr>
                <a:xfrm>
                  <a:off x="4164573" y="4446319"/>
                  <a:ext cx="1130770" cy="359389"/>
                  <a:chOff x="1289242" y="4444046"/>
                  <a:chExt cx="1130770" cy="359389"/>
                </a:xfrm>
              </p:grpSpPr>
              <p:cxnSp>
                <p:nvCxnSpPr>
                  <p:cNvPr id="248" name="Straight Connector 247"/>
                  <p:cNvCxnSpPr/>
                  <p:nvPr/>
                </p:nvCxnSpPr>
                <p:spPr>
                  <a:xfrm flipV="1">
                    <a:off x="1293016" y="4619037"/>
                    <a:ext cx="0" cy="17499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49" name="Straight Connector 248"/>
                  <p:cNvCxnSpPr/>
                  <p:nvPr/>
                </p:nvCxnSpPr>
                <p:spPr>
                  <a:xfrm flipV="1">
                    <a:off x="1757740" y="4444046"/>
                    <a:ext cx="0" cy="17499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50" name="Straight Connector 249"/>
                  <p:cNvCxnSpPr/>
                  <p:nvPr/>
                </p:nvCxnSpPr>
                <p:spPr>
                  <a:xfrm flipV="1">
                    <a:off x="1289242" y="4619037"/>
                    <a:ext cx="468498" cy="6977"/>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51" name="Straight Connector 250"/>
                  <p:cNvCxnSpPr/>
                  <p:nvPr/>
                </p:nvCxnSpPr>
                <p:spPr>
                  <a:xfrm>
                    <a:off x="1770472" y="4444046"/>
                    <a:ext cx="649540" cy="0"/>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52" name="Straight Connector 251"/>
                  <p:cNvCxnSpPr/>
                  <p:nvPr/>
                </p:nvCxnSpPr>
                <p:spPr>
                  <a:xfrm>
                    <a:off x="2420012" y="4444046"/>
                    <a:ext cx="0" cy="359389"/>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grpSp>
              <p:nvGrpSpPr>
                <p:cNvPr id="238" name="Group 237"/>
                <p:cNvGrpSpPr/>
                <p:nvPr/>
              </p:nvGrpSpPr>
              <p:grpSpPr>
                <a:xfrm>
                  <a:off x="5596380" y="4446319"/>
                  <a:ext cx="1130770" cy="359389"/>
                  <a:chOff x="1289242" y="4444046"/>
                  <a:chExt cx="1130770" cy="359389"/>
                </a:xfrm>
              </p:grpSpPr>
              <p:cxnSp>
                <p:nvCxnSpPr>
                  <p:cNvPr id="243" name="Straight Connector 242"/>
                  <p:cNvCxnSpPr/>
                  <p:nvPr/>
                </p:nvCxnSpPr>
                <p:spPr>
                  <a:xfrm flipV="1">
                    <a:off x="1293016" y="4619037"/>
                    <a:ext cx="0" cy="17499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44" name="Straight Connector 243"/>
                  <p:cNvCxnSpPr/>
                  <p:nvPr/>
                </p:nvCxnSpPr>
                <p:spPr>
                  <a:xfrm flipV="1">
                    <a:off x="1757740" y="4444046"/>
                    <a:ext cx="0" cy="174991"/>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45" name="Straight Connector 244"/>
                  <p:cNvCxnSpPr/>
                  <p:nvPr/>
                </p:nvCxnSpPr>
                <p:spPr>
                  <a:xfrm flipV="1">
                    <a:off x="1289242" y="4619037"/>
                    <a:ext cx="468498" cy="6977"/>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46" name="Straight Connector 245"/>
                  <p:cNvCxnSpPr/>
                  <p:nvPr/>
                </p:nvCxnSpPr>
                <p:spPr>
                  <a:xfrm>
                    <a:off x="1770472" y="4444046"/>
                    <a:ext cx="649540" cy="0"/>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47" name="Straight Connector 246"/>
                  <p:cNvCxnSpPr/>
                  <p:nvPr/>
                </p:nvCxnSpPr>
                <p:spPr>
                  <a:xfrm>
                    <a:off x="2420012" y="4444046"/>
                    <a:ext cx="0" cy="359389"/>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cxnSp>
              <p:nvCxnSpPr>
                <p:cNvPr id="239" name="Straight Connector 238"/>
                <p:cNvCxnSpPr/>
                <p:nvPr/>
              </p:nvCxnSpPr>
              <p:spPr>
                <a:xfrm>
                  <a:off x="2420012" y="4805708"/>
                  <a:ext cx="295404" cy="0"/>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40" name="Straight Connector 239"/>
                <p:cNvCxnSpPr/>
                <p:nvPr/>
              </p:nvCxnSpPr>
              <p:spPr>
                <a:xfrm>
                  <a:off x="3842412" y="4805708"/>
                  <a:ext cx="325935" cy="404"/>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41" name="Straight Connector 240"/>
                <p:cNvCxnSpPr/>
                <p:nvPr/>
              </p:nvCxnSpPr>
              <p:spPr>
                <a:xfrm>
                  <a:off x="5304750" y="4805708"/>
                  <a:ext cx="295404" cy="0"/>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42" name="Straight Connector 241"/>
                <p:cNvCxnSpPr/>
                <p:nvPr/>
              </p:nvCxnSpPr>
              <p:spPr>
                <a:xfrm flipV="1">
                  <a:off x="6709777" y="4797777"/>
                  <a:ext cx="571556" cy="8335"/>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grpSp>
          <p:cxnSp>
            <p:nvCxnSpPr>
              <p:cNvPr id="231" name="Straight Arrow Connector 230"/>
              <p:cNvCxnSpPr/>
              <p:nvPr/>
            </p:nvCxnSpPr>
            <p:spPr>
              <a:xfrm flipH="1" flipV="1">
                <a:off x="2397673" y="3793882"/>
                <a:ext cx="10216" cy="616450"/>
              </a:xfrm>
              <a:prstGeom prst="straightConnector1">
                <a:avLst/>
              </a:prstGeom>
              <a:noFill/>
              <a:ln w="19050" cap="flat" cmpd="sng" algn="ctr">
                <a:solidFill>
                  <a:srgbClr val="0055A0"/>
                </a:solidFill>
                <a:prstDash val="solid"/>
                <a:tailEnd type="stealth" w="lg" len="lg"/>
              </a:ln>
              <a:effectLst>
                <a:glow rad="63500">
                  <a:srgbClr val="DDDDDD">
                    <a:tint val="30000"/>
                    <a:shade val="95000"/>
                    <a:satMod val="300000"/>
                    <a:alpha val="50000"/>
                  </a:srgbClr>
                </a:glow>
              </a:effectLst>
            </p:spPr>
          </p:cxnSp>
          <p:cxnSp>
            <p:nvCxnSpPr>
              <p:cNvPr id="232" name="Straight Arrow Connector 231"/>
              <p:cNvCxnSpPr/>
              <p:nvPr/>
            </p:nvCxnSpPr>
            <p:spPr>
              <a:xfrm flipV="1">
                <a:off x="3832196" y="3485657"/>
                <a:ext cx="0" cy="924675"/>
              </a:xfrm>
              <a:prstGeom prst="straightConnector1">
                <a:avLst/>
              </a:prstGeom>
              <a:noFill/>
              <a:ln w="19050" cap="flat" cmpd="sng" algn="ctr">
                <a:solidFill>
                  <a:srgbClr val="0055A0"/>
                </a:solidFill>
                <a:prstDash val="solid"/>
                <a:tailEnd type="stealth" w="lg" len="lg"/>
              </a:ln>
              <a:effectLst>
                <a:glow rad="63500">
                  <a:srgbClr val="DDDDDD">
                    <a:tint val="30000"/>
                    <a:shade val="95000"/>
                    <a:satMod val="300000"/>
                    <a:alpha val="50000"/>
                  </a:srgbClr>
                </a:glow>
              </a:effectLst>
            </p:spPr>
          </p:cxnSp>
          <p:cxnSp>
            <p:nvCxnSpPr>
              <p:cNvPr id="233" name="Straight Arrow Connector 232"/>
              <p:cNvCxnSpPr/>
              <p:nvPr/>
            </p:nvCxnSpPr>
            <p:spPr>
              <a:xfrm flipV="1">
                <a:off x="5267498" y="3097947"/>
                <a:ext cx="0" cy="1312385"/>
              </a:xfrm>
              <a:prstGeom prst="straightConnector1">
                <a:avLst/>
              </a:prstGeom>
              <a:noFill/>
              <a:ln w="19050" cap="flat" cmpd="sng" algn="ctr">
                <a:solidFill>
                  <a:srgbClr val="0055A0"/>
                </a:solidFill>
                <a:prstDash val="solid"/>
                <a:tailEnd type="stealth" w="lg" len="lg"/>
              </a:ln>
              <a:effectLst>
                <a:glow rad="63500">
                  <a:srgbClr val="DDDDDD">
                    <a:tint val="30000"/>
                    <a:shade val="95000"/>
                    <a:satMod val="300000"/>
                    <a:alpha val="50000"/>
                  </a:srgbClr>
                </a:glow>
              </a:effectLst>
            </p:spPr>
          </p:cxnSp>
          <p:cxnSp>
            <p:nvCxnSpPr>
              <p:cNvPr id="234" name="Straight Arrow Connector 233"/>
              <p:cNvCxnSpPr/>
              <p:nvPr/>
            </p:nvCxnSpPr>
            <p:spPr>
              <a:xfrm flipV="1">
                <a:off x="6709777" y="2742238"/>
                <a:ext cx="0" cy="1590861"/>
              </a:xfrm>
              <a:prstGeom prst="straightConnector1">
                <a:avLst/>
              </a:prstGeom>
              <a:noFill/>
              <a:ln w="19050" cap="flat" cmpd="sng" algn="ctr">
                <a:solidFill>
                  <a:srgbClr val="0055A0"/>
                </a:solidFill>
                <a:prstDash val="solid"/>
                <a:tailEnd type="stealth" w="lg" len="lg"/>
              </a:ln>
              <a:effectLst>
                <a:glow rad="63500">
                  <a:srgbClr val="DDDDDD">
                    <a:tint val="30000"/>
                    <a:shade val="95000"/>
                    <a:satMod val="300000"/>
                    <a:alpha val="50000"/>
                  </a:srgbClr>
                </a:glow>
              </a:effectLst>
            </p:spPr>
          </p:cxnSp>
        </p:grpSp>
        <p:grpSp>
          <p:nvGrpSpPr>
            <p:cNvPr id="216" name="Group 215"/>
            <p:cNvGrpSpPr/>
            <p:nvPr/>
          </p:nvGrpSpPr>
          <p:grpSpPr>
            <a:xfrm>
              <a:off x="599740" y="1537143"/>
              <a:ext cx="4459125" cy="338554"/>
              <a:chOff x="963502" y="1921477"/>
              <a:chExt cx="3008150" cy="338552"/>
            </a:xfrm>
          </p:grpSpPr>
          <p:cxnSp>
            <p:nvCxnSpPr>
              <p:cNvPr id="228" name="Straight Connector 227"/>
              <p:cNvCxnSpPr/>
              <p:nvPr/>
            </p:nvCxnSpPr>
            <p:spPr>
              <a:xfrm>
                <a:off x="963502" y="2106143"/>
                <a:ext cx="325740" cy="3479"/>
              </a:xfrm>
              <a:prstGeom prst="line">
                <a:avLst/>
              </a:prstGeom>
              <a:noFill/>
              <a:ln w="19050" cap="flat" cmpd="sng" algn="ctr">
                <a:solidFill>
                  <a:srgbClr val="92D050"/>
                </a:solidFill>
                <a:prstDash val="solid"/>
              </a:ln>
              <a:effectLst>
                <a:glow rad="63500">
                  <a:srgbClr val="DDDDDD">
                    <a:tint val="30000"/>
                    <a:shade val="95000"/>
                    <a:satMod val="300000"/>
                    <a:alpha val="50000"/>
                  </a:srgbClr>
                </a:glow>
              </a:effectLst>
            </p:spPr>
          </p:cxnSp>
          <p:sp>
            <p:nvSpPr>
              <p:cNvPr id="229" name="TextBox 228"/>
              <p:cNvSpPr txBox="1"/>
              <p:nvPr/>
            </p:nvSpPr>
            <p:spPr>
              <a:xfrm>
                <a:off x="1371652" y="1921477"/>
                <a:ext cx="2600000" cy="338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i="1" u="none" strike="noStrike" kern="0" cap="none" spc="0" normalizeH="0" baseline="0" noProof="0" dirty="0" smtClean="0">
                    <a:ln>
                      <a:noFill/>
                    </a:ln>
                    <a:effectLst/>
                    <a:uLnTx/>
                    <a:uFillTx/>
                    <a:latin typeface="Arial"/>
                  </a:rPr>
                  <a:t>= Field in main magnets</a:t>
                </a:r>
              </a:p>
            </p:txBody>
          </p:sp>
        </p:grpSp>
        <p:grpSp>
          <p:nvGrpSpPr>
            <p:cNvPr id="217" name="Group 216"/>
            <p:cNvGrpSpPr/>
            <p:nvPr/>
          </p:nvGrpSpPr>
          <p:grpSpPr>
            <a:xfrm>
              <a:off x="599741" y="1899577"/>
              <a:ext cx="4451129" cy="706832"/>
              <a:chOff x="751969" y="2192694"/>
              <a:chExt cx="4451129" cy="706831"/>
            </a:xfrm>
          </p:grpSpPr>
          <p:cxnSp>
            <p:nvCxnSpPr>
              <p:cNvPr id="224" name="Straight Connector 223"/>
              <p:cNvCxnSpPr/>
              <p:nvPr/>
            </p:nvCxnSpPr>
            <p:spPr>
              <a:xfrm>
                <a:off x="751969" y="2377360"/>
                <a:ext cx="503005" cy="0"/>
              </a:xfrm>
              <a:prstGeom prst="line">
                <a:avLst/>
              </a:prstGeom>
              <a:noFill/>
              <a:ln w="19050" cap="flat" cmpd="sng" algn="ctr">
                <a:solidFill>
                  <a:srgbClr val="FF0000"/>
                </a:solidFill>
                <a:prstDash val="solid"/>
              </a:ln>
              <a:effectLst>
                <a:glow rad="63500">
                  <a:srgbClr val="DDDDDD">
                    <a:tint val="30000"/>
                    <a:shade val="95000"/>
                    <a:satMod val="300000"/>
                    <a:alpha val="50000"/>
                  </a:srgbClr>
                </a:glow>
              </a:effectLst>
            </p:spPr>
          </p:cxnSp>
          <p:cxnSp>
            <p:nvCxnSpPr>
              <p:cNvPr id="225" name="Straight Arrow Connector 224"/>
              <p:cNvCxnSpPr/>
              <p:nvPr/>
            </p:nvCxnSpPr>
            <p:spPr>
              <a:xfrm flipV="1">
                <a:off x="993399" y="2597296"/>
                <a:ext cx="0" cy="301037"/>
              </a:xfrm>
              <a:prstGeom prst="straightConnector1">
                <a:avLst/>
              </a:prstGeom>
              <a:noFill/>
              <a:ln w="19050" cap="flat" cmpd="sng" algn="ctr">
                <a:solidFill>
                  <a:srgbClr val="0055A0"/>
                </a:solidFill>
                <a:prstDash val="solid"/>
                <a:tailEnd type="stealth" w="lg" len="lg"/>
              </a:ln>
              <a:effectLst>
                <a:glow rad="63500">
                  <a:srgbClr val="DDDDDD">
                    <a:tint val="30000"/>
                    <a:shade val="95000"/>
                    <a:satMod val="300000"/>
                    <a:alpha val="50000"/>
                  </a:srgbClr>
                </a:glow>
              </a:effectLst>
            </p:spPr>
          </p:cxnSp>
          <p:sp>
            <p:nvSpPr>
              <p:cNvPr id="226" name="TextBox 225"/>
              <p:cNvSpPr txBox="1"/>
              <p:nvPr/>
            </p:nvSpPr>
            <p:spPr>
              <a:xfrm>
                <a:off x="1361352" y="2192694"/>
                <a:ext cx="384174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i="1" u="none" strike="noStrike" kern="0" cap="none" spc="0" normalizeH="0" baseline="0" noProof="0" dirty="0" smtClean="0">
                    <a:ln>
                      <a:noFill/>
                    </a:ln>
                    <a:effectLst/>
                    <a:uLnTx/>
                    <a:uFillTx/>
                    <a:latin typeface="Arial"/>
                  </a:rPr>
                  <a:t>= Proton beam intensity (current)</a:t>
                </a:r>
              </a:p>
            </p:txBody>
          </p:sp>
          <p:sp>
            <p:nvSpPr>
              <p:cNvPr id="227" name="TextBox 226"/>
              <p:cNvSpPr txBox="1"/>
              <p:nvPr/>
            </p:nvSpPr>
            <p:spPr>
              <a:xfrm>
                <a:off x="1361352" y="2560971"/>
                <a:ext cx="384174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i="1" u="none" strike="noStrike" kern="0" cap="none" spc="0" normalizeH="0" baseline="0" noProof="0" dirty="0" smtClean="0">
                    <a:ln>
                      <a:noFill/>
                    </a:ln>
                    <a:effectLst/>
                    <a:uLnTx/>
                    <a:uFillTx/>
                    <a:latin typeface="Arial"/>
                  </a:rPr>
                  <a:t>= Beam transfer</a:t>
                </a:r>
              </a:p>
            </p:txBody>
          </p:sp>
        </p:grpSp>
        <p:grpSp>
          <p:nvGrpSpPr>
            <p:cNvPr id="218" name="Group 217"/>
            <p:cNvGrpSpPr/>
            <p:nvPr/>
          </p:nvGrpSpPr>
          <p:grpSpPr>
            <a:xfrm>
              <a:off x="6234473" y="1364644"/>
              <a:ext cx="2640056" cy="588754"/>
              <a:chOff x="6255003" y="1921155"/>
              <a:chExt cx="2640056" cy="588753"/>
            </a:xfrm>
          </p:grpSpPr>
          <p:cxnSp>
            <p:nvCxnSpPr>
              <p:cNvPr id="222" name="Straight Arrow Connector 221"/>
              <p:cNvCxnSpPr/>
              <p:nvPr/>
            </p:nvCxnSpPr>
            <p:spPr>
              <a:xfrm flipV="1">
                <a:off x="8025480" y="2088435"/>
                <a:ext cx="8879" cy="421473"/>
              </a:xfrm>
              <a:prstGeom prst="straightConnector1">
                <a:avLst/>
              </a:prstGeom>
              <a:noFill/>
              <a:ln w="19050" cap="flat" cmpd="sng" algn="ctr">
                <a:solidFill>
                  <a:srgbClr val="0070C0"/>
                </a:solidFill>
                <a:prstDash val="solid"/>
                <a:tailEnd type="stealth" w="lg" len="lg"/>
              </a:ln>
              <a:effectLst>
                <a:glow rad="63500">
                  <a:srgbClr val="DDDDDD">
                    <a:tint val="30000"/>
                    <a:shade val="95000"/>
                    <a:satMod val="300000"/>
                    <a:alpha val="50000"/>
                  </a:srgbClr>
                </a:glow>
              </a:effectLst>
            </p:spPr>
          </p:cxnSp>
          <p:sp>
            <p:nvSpPr>
              <p:cNvPr id="223" name="TextBox 222"/>
              <p:cNvSpPr txBox="1"/>
              <p:nvPr/>
            </p:nvSpPr>
            <p:spPr>
              <a:xfrm>
                <a:off x="6255003" y="1921155"/>
                <a:ext cx="2640056"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i="1" u="none" strike="noStrike" kern="0" cap="none" spc="0" normalizeH="0" baseline="0" noProof="0" dirty="0" smtClean="0">
                    <a:ln>
                      <a:noFill/>
                    </a:ln>
                    <a:effectLst/>
                    <a:uLnTx/>
                    <a:uFillTx/>
                    <a:latin typeface="Arial"/>
                  </a:rPr>
                  <a:t>To LHC</a:t>
                </a:r>
              </a:p>
            </p:txBody>
          </p:sp>
        </p:grpSp>
        <p:sp>
          <p:nvSpPr>
            <p:cNvPr id="219" name="TextBox 218"/>
            <p:cNvSpPr txBox="1"/>
            <p:nvPr/>
          </p:nvSpPr>
          <p:spPr>
            <a:xfrm>
              <a:off x="8053818" y="1830067"/>
              <a:ext cx="124004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rgbClr val="CC3399"/>
                  </a:solidFill>
                  <a:effectLst/>
                  <a:uLnTx/>
                  <a:uFillTx/>
                  <a:latin typeface="Arial"/>
                </a:rPr>
                <a:t>450 </a:t>
              </a:r>
              <a:r>
                <a:rPr kumimoji="0" lang="en-GB" sz="1600" b="1" i="0" u="none" strike="noStrike" kern="0" cap="none" spc="0" normalizeH="0" baseline="0" noProof="0" dirty="0" err="1" smtClean="0">
                  <a:ln>
                    <a:noFill/>
                  </a:ln>
                  <a:solidFill>
                    <a:srgbClr val="CC3399"/>
                  </a:solidFill>
                  <a:effectLst/>
                  <a:uLnTx/>
                  <a:uFillTx/>
                  <a:latin typeface="Arial"/>
                </a:rPr>
                <a:t>GeV</a:t>
              </a:r>
              <a:endParaRPr kumimoji="0" lang="en-GB" sz="1600" b="1" i="0" u="none" strike="noStrike" kern="0" cap="none" spc="0" normalizeH="0" baseline="0" noProof="0" dirty="0" smtClean="0">
                <a:ln>
                  <a:noFill/>
                </a:ln>
                <a:solidFill>
                  <a:srgbClr val="CC3399"/>
                </a:solidFill>
                <a:effectLst/>
                <a:uLnTx/>
                <a:uFillTx/>
                <a:latin typeface="Arial"/>
              </a:endParaRPr>
            </a:p>
          </p:txBody>
        </p:sp>
        <p:sp>
          <p:nvSpPr>
            <p:cNvPr id="220" name="TextBox 219"/>
            <p:cNvSpPr txBox="1"/>
            <p:nvPr/>
          </p:nvSpPr>
          <p:spPr>
            <a:xfrm>
              <a:off x="6677030" y="3544839"/>
              <a:ext cx="124496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rgbClr val="CC3399"/>
                  </a:solidFill>
                  <a:effectLst/>
                  <a:uLnTx/>
                  <a:uFillTx/>
                  <a:latin typeface="Arial"/>
                </a:rPr>
                <a:t>26 </a:t>
              </a:r>
              <a:r>
                <a:rPr kumimoji="0" lang="en-GB" sz="1600" b="1" i="0" u="none" strike="noStrike" kern="0" cap="none" spc="0" normalizeH="0" baseline="0" noProof="0" dirty="0" err="1" smtClean="0">
                  <a:ln>
                    <a:noFill/>
                  </a:ln>
                  <a:solidFill>
                    <a:srgbClr val="CC3399"/>
                  </a:solidFill>
                  <a:effectLst/>
                  <a:uLnTx/>
                  <a:uFillTx/>
                  <a:latin typeface="Arial"/>
                </a:rPr>
                <a:t>GeV</a:t>
              </a:r>
              <a:endParaRPr kumimoji="0" lang="en-GB" sz="1600" b="1" i="0" u="none" strike="noStrike" kern="0" cap="none" spc="0" normalizeH="0" baseline="0" noProof="0" dirty="0" smtClean="0">
                <a:ln>
                  <a:noFill/>
                </a:ln>
                <a:solidFill>
                  <a:srgbClr val="CC3399"/>
                </a:solidFill>
                <a:effectLst/>
                <a:uLnTx/>
                <a:uFillTx/>
                <a:latin typeface="Arial"/>
              </a:endParaRPr>
            </a:p>
          </p:txBody>
        </p:sp>
        <p:sp>
          <p:nvSpPr>
            <p:cNvPr id="221" name="TextBox 220"/>
            <p:cNvSpPr txBox="1"/>
            <p:nvPr/>
          </p:nvSpPr>
          <p:spPr>
            <a:xfrm>
              <a:off x="5972429" y="4569112"/>
              <a:ext cx="142548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rgbClr val="CC3399"/>
                  </a:solidFill>
                  <a:effectLst/>
                  <a:uLnTx/>
                  <a:uFillTx/>
                  <a:latin typeface="Arial"/>
                </a:rPr>
                <a:t>1.4 </a:t>
              </a:r>
              <a:r>
                <a:rPr kumimoji="0" lang="en-GB" sz="1600" b="1" i="0" u="none" strike="noStrike" kern="0" cap="none" spc="0" normalizeH="0" baseline="0" noProof="0" dirty="0" err="1" smtClean="0">
                  <a:ln>
                    <a:noFill/>
                  </a:ln>
                  <a:solidFill>
                    <a:srgbClr val="CC3399"/>
                  </a:solidFill>
                  <a:effectLst/>
                  <a:uLnTx/>
                  <a:uFillTx/>
                  <a:latin typeface="Arial"/>
                </a:rPr>
                <a:t>GeV</a:t>
              </a:r>
              <a:endParaRPr kumimoji="0" lang="en-GB" sz="1600" b="1" i="0" u="none" strike="noStrike" kern="0" cap="none" spc="0" normalizeH="0" baseline="0" noProof="0" dirty="0" smtClean="0">
                <a:ln>
                  <a:noFill/>
                </a:ln>
                <a:solidFill>
                  <a:srgbClr val="CC3399"/>
                </a:solidFill>
                <a:effectLst/>
                <a:uLnTx/>
                <a:uFillTx/>
                <a:latin typeface="Arial"/>
              </a:endParaRPr>
            </a:p>
          </p:txBody>
        </p:sp>
      </p:grpSp>
    </p:spTree>
    <p:extLst>
      <p:ext uri="{BB962C8B-B14F-4D97-AF65-F5344CB8AC3E}">
        <p14:creationId xmlns:p14="http://schemas.microsoft.com/office/powerpoint/2010/main" val="816862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LHC filling schemes</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34</a:t>
            </a:fld>
            <a:endParaRPr lang="en-US"/>
          </a:p>
        </p:txBody>
      </p:sp>
      <p:sp>
        <p:nvSpPr>
          <p:cNvPr id="6" name="Content Placeholder 5"/>
          <p:cNvSpPr>
            <a:spLocks noGrp="1"/>
          </p:cNvSpPr>
          <p:nvPr>
            <p:ph idx="1"/>
          </p:nvPr>
        </p:nvSpPr>
        <p:spPr>
          <a:xfrm>
            <a:off x="570338" y="933339"/>
            <a:ext cx="8362950" cy="1004602"/>
          </a:xfrm>
        </p:spPr>
        <p:txBody>
          <a:bodyPr/>
          <a:lstStyle/>
          <a:p>
            <a:r>
              <a:rPr lang="en-GB" sz="1800" dirty="0" smtClean="0"/>
              <a:t>The LHC is </a:t>
            </a:r>
            <a:r>
              <a:rPr lang="en-GB" sz="1800" b="1" dirty="0" smtClean="0">
                <a:solidFill>
                  <a:srgbClr val="0000FF"/>
                </a:solidFill>
              </a:rPr>
              <a:t>ultra-flexible</a:t>
            </a:r>
            <a:r>
              <a:rPr lang="en-GB" sz="1800" dirty="0" smtClean="0"/>
              <a:t> in terms of filling schemes, different beam types can be mixed (but beware of instrumentation, RF, transverse feedbacks</a:t>
            </a:r>
            <a:r>
              <a:rPr lang="en-GB" sz="1600" dirty="0" smtClean="0"/>
              <a:t>).</a:t>
            </a:r>
          </a:p>
          <a:p>
            <a:pPr lvl="1"/>
            <a:r>
              <a:rPr lang="en-GB" sz="1600" dirty="0" smtClean="0"/>
              <a:t>Dedicated filling software for operation and physics coordination</a:t>
            </a:r>
            <a:r>
              <a:rPr lang="en-GB" sz="1400" dirty="0" smtClean="0"/>
              <a:t>.</a:t>
            </a:r>
            <a:endParaRPr lang="en-GB" sz="1400" dirty="0"/>
          </a:p>
        </p:txBody>
      </p:sp>
      <p:pic>
        <p:nvPicPr>
          <p:cNvPr id="8" name="Picture 7"/>
          <p:cNvPicPr>
            <a:picLocks noChangeAspect="1"/>
          </p:cNvPicPr>
          <p:nvPr/>
        </p:nvPicPr>
        <p:blipFill>
          <a:blip r:embed="rId2"/>
          <a:stretch>
            <a:fillRect/>
          </a:stretch>
        </p:blipFill>
        <p:spPr>
          <a:xfrm>
            <a:off x="352193" y="5606354"/>
            <a:ext cx="8799241" cy="794446"/>
          </a:xfrm>
          <a:prstGeom prst="rect">
            <a:avLst/>
          </a:prstGeom>
        </p:spPr>
      </p:pic>
      <p:pic>
        <p:nvPicPr>
          <p:cNvPr id="9" name="Picture 8"/>
          <p:cNvPicPr>
            <a:picLocks noChangeAspect="1"/>
          </p:cNvPicPr>
          <p:nvPr/>
        </p:nvPicPr>
        <p:blipFill>
          <a:blip r:embed="rId3"/>
          <a:stretch>
            <a:fillRect/>
          </a:stretch>
        </p:blipFill>
        <p:spPr>
          <a:xfrm>
            <a:off x="597520" y="2117254"/>
            <a:ext cx="3441080" cy="3328992"/>
          </a:xfrm>
          <a:prstGeom prst="rect">
            <a:avLst/>
          </a:prstGeom>
        </p:spPr>
      </p:pic>
      <p:pic>
        <p:nvPicPr>
          <p:cNvPr id="10" name="Picture 9"/>
          <p:cNvPicPr>
            <a:picLocks noChangeAspect="1"/>
          </p:cNvPicPr>
          <p:nvPr/>
        </p:nvPicPr>
        <p:blipFill>
          <a:blip r:embed="rId4"/>
          <a:stretch>
            <a:fillRect/>
          </a:stretch>
        </p:blipFill>
        <p:spPr>
          <a:xfrm>
            <a:off x="1371600" y="2674093"/>
            <a:ext cx="1917080" cy="2132263"/>
          </a:xfrm>
          <a:prstGeom prst="rect">
            <a:avLst/>
          </a:prstGeom>
        </p:spPr>
      </p:pic>
      <p:sp>
        <p:nvSpPr>
          <p:cNvPr id="11" name="TextBox 10"/>
          <p:cNvSpPr txBox="1"/>
          <p:nvPr/>
        </p:nvSpPr>
        <p:spPr>
          <a:xfrm>
            <a:off x="3288680" y="4845568"/>
            <a:ext cx="2431431" cy="523220"/>
          </a:xfrm>
          <a:prstGeom prst="rect">
            <a:avLst/>
          </a:prstGeom>
        </p:spPr>
        <p:txBody>
          <a:bodyPr wrap="square" rtlCol="0">
            <a:spAutoFit/>
          </a:bodyPr>
          <a:lstStyle/>
          <a:p>
            <a:pPr algn="ctr">
              <a:spcBef>
                <a:spcPct val="20000"/>
              </a:spcBef>
              <a:spcAft>
                <a:spcPts val="400"/>
              </a:spcAft>
              <a:buClr>
                <a:srgbClr val="0000FF"/>
              </a:buClr>
              <a:buSzPct val="80000"/>
            </a:pPr>
            <a:r>
              <a:rPr lang="en-GB" sz="1400" b="1" i="1" kern="0" dirty="0" smtClean="0">
                <a:latin typeface="+mn-lt"/>
              </a:rPr>
              <a:t>Nominal 2018 filling scheme (2556 bunches)</a:t>
            </a:r>
          </a:p>
        </p:txBody>
      </p:sp>
      <p:pic>
        <p:nvPicPr>
          <p:cNvPr id="12" name="Picture 11"/>
          <p:cNvPicPr>
            <a:picLocks noChangeAspect="1"/>
          </p:cNvPicPr>
          <p:nvPr/>
        </p:nvPicPr>
        <p:blipFill>
          <a:blip r:embed="rId5"/>
          <a:stretch>
            <a:fillRect/>
          </a:stretch>
        </p:blipFill>
        <p:spPr>
          <a:xfrm>
            <a:off x="4308087" y="2345314"/>
            <a:ext cx="3218767" cy="2362575"/>
          </a:xfrm>
          <a:prstGeom prst="rect">
            <a:avLst/>
          </a:prstGeom>
        </p:spPr>
      </p:pic>
      <p:pic>
        <p:nvPicPr>
          <p:cNvPr id="13" name="Picture 12"/>
          <p:cNvPicPr>
            <a:picLocks noChangeAspect="1"/>
          </p:cNvPicPr>
          <p:nvPr/>
        </p:nvPicPr>
        <p:blipFill>
          <a:blip r:embed="rId6"/>
          <a:stretch>
            <a:fillRect/>
          </a:stretch>
        </p:blipFill>
        <p:spPr>
          <a:xfrm>
            <a:off x="5614180" y="2947853"/>
            <a:ext cx="3205505" cy="2338284"/>
          </a:xfrm>
          <a:prstGeom prst="rect">
            <a:avLst/>
          </a:prstGeom>
        </p:spPr>
      </p:pic>
    </p:spTree>
    <p:extLst>
      <p:ext uri="{BB962C8B-B14F-4D97-AF65-F5344CB8AC3E}">
        <p14:creationId xmlns:p14="http://schemas.microsoft.com/office/powerpoint/2010/main" val="42905440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LHC cycle</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35</a:t>
            </a:fld>
            <a:endParaRPr lang="en-US"/>
          </a:p>
        </p:txBody>
      </p:sp>
      <p:sp>
        <p:nvSpPr>
          <p:cNvPr id="7" name="Content Placeholder 2"/>
          <p:cNvSpPr txBox="1">
            <a:spLocks/>
          </p:cNvSpPr>
          <p:nvPr/>
        </p:nvSpPr>
        <p:spPr bwMode="auto">
          <a:xfrm>
            <a:off x="457200" y="825479"/>
            <a:ext cx="8400353" cy="1826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80000"/>
              <a:buFont typeface="Wingdings" pitchFamily="2" charset="2"/>
              <a:buChar char="q"/>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smtClean="0"/>
              <a:t>Beams are injected and accumulated at </a:t>
            </a:r>
            <a:r>
              <a:rPr lang="en-US" b="1" kern="0" dirty="0" smtClean="0">
                <a:solidFill>
                  <a:srgbClr val="0000FF"/>
                </a:solidFill>
              </a:rPr>
              <a:t>450 GeV </a:t>
            </a:r>
            <a:r>
              <a:rPr lang="en-US" kern="0" dirty="0" smtClean="0"/>
              <a:t>(up to ~2800 bunches) with a detuned optics (large </a:t>
            </a:r>
            <a:r>
              <a:rPr lang="en-US" kern="0" dirty="0" smtClean="0">
                <a:latin typeface="Symbol" panose="05050102010706020507" pitchFamily="18" charset="2"/>
              </a:rPr>
              <a:t>b</a:t>
            </a:r>
            <a:r>
              <a:rPr lang="en-US" kern="0" dirty="0" smtClean="0"/>
              <a:t> at the interaction points (IP)).</a:t>
            </a:r>
          </a:p>
          <a:p>
            <a:r>
              <a:rPr lang="en-US" kern="0" dirty="0" smtClean="0"/>
              <a:t>The beams are accelerated to </a:t>
            </a:r>
            <a:r>
              <a:rPr lang="en-US" b="1" kern="0" dirty="0" smtClean="0">
                <a:solidFill>
                  <a:srgbClr val="0000FF"/>
                </a:solidFill>
              </a:rPr>
              <a:t>6.5 </a:t>
            </a:r>
            <a:r>
              <a:rPr lang="en-US" b="1" kern="0" dirty="0" err="1" smtClean="0">
                <a:solidFill>
                  <a:srgbClr val="0000FF"/>
                </a:solidFill>
              </a:rPr>
              <a:t>TeV</a:t>
            </a:r>
            <a:r>
              <a:rPr lang="en-US" b="1" kern="0" dirty="0" smtClean="0">
                <a:solidFill>
                  <a:srgbClr val="0000FF"/>
                </a:solidFill>
              </a:rPr>
              <a:t> </a:t>
            </a:r>
            <a:r>
              <a:rPr lang="en-US" kern="0" dirty="0" smtClean="0"/>
              <a:t>in a 20 minute ramp during which the optics is already partially squeezed (lower </a:t>
            </a:r>
            <a:r>
              <a:rPr lang="en-US" kern="0" dirty="0" smtClean="0">
                <a:latin typeface="Symbol" panose="05050102010706020507" pitchFamily="18" charset="2"/>
              </a:rPr>
              <a:t>b</a:t>
            </a:r>
            <a:r>
              <a:rPr lang="en-US" kern="0" dirty="0" smtClean="0"/>
              <a:t> at IPs).</a:t>
            </a:r>
          </a:p>
          <a:p>
            <a:r>
              <a:rPr lang="en-US" kern="0" dirty="0" smtClean="0"/>
              <a:t>At higher energy the final beta squeeze is applied and the beam are brought into collision for ~ 12 hour long physics data taking.</a:t>
            </a:r>
          </a:p>
        </p:txBody>
      </p:sp>
      <p:pic>
        <p:nvPicPr>
          <p:cNvPr id="8" name="Picture 7"/>
          <p:cNvPicPr>
            <a:picLocks noChangeAspect="1"/>
          </p:cNvPicPr>
          <p:nvPr/>
        </p:nvPicPr>
        <p:blipFill>
          <a:blip r:embed="rId2"/>
          <a:stretch>
            <a:fillRect/>
          </a:stretch>
        </p:blipFill>
        <p:spPr>
          <a:xfrm>
            <a:off x="353786" y="2786711"/>
            <a:ext cx="6023626" cy="2057157"/>
          </a:xfrm>
          <a:prstGeom prst="rect">
            <a:avLst/>
          </a:prstGeom>
        </p:spPr>
      </p:pic>
      <p:cxnSp>
        <p:nvCxnSpPr>
          <p:cNvPr id="9" name="Straight Arrow Connector 8"/>
          <p:cNvCxnSpPr/>
          <p:nvPr/>
        </p:nvCxnSpPr>
        <p:spPr bwMode="auto">
          <a:xfrm>
            <a:off x="1066800" y="5311999"/>
            <a:ext cx="4191000" cy="33400"/>
          </a:xfrm>
          <a:prstGeom prst="straightConnector1">
            <a:avLst/>
          </a:prstGeom>
          <a:solidFill>
            <a:schemeClr val="accent1"/>
          </a:solidFill>
          <a:ln w="28575" cap="flat" cmpd="sng" algn="ctr">
            <a:solidFill>
              <a:srgbClr val="D60093"/>
            </a:solidFill>
            <a:prstDash val="dash"/>
            <a:round/>
            <a:headEnd type="triangle" w="med" len="med"/>
            <a:tailEnd type="triangle" w="med" len="med"/>
          </a:ln>
          <a:effectLst/>
        </p:spPr>
      </p:cxnSp>
      <p:sp>
        <p:nvSpPr>
          <p:cNvPr id="10" name="TextBox 9"/>
          <p:cNvSpPr txBox="1"/>
          <p:nvPr/>
        </p:nvSpPr>
        <p:spPr>
          <a:xfrm>
            <a:off x="2298615" y="5311999"/>
            <a:ext cx="1322798" cy="400110"/>
          </a:xfrm>
          <a:prstGeom prst="rect">
            <a:avLst/>
          </a:prstGeom>
        </p:spPr>
        <p:txBody>
          <a:bodyPr wrap="none" rtlCol="0">
            <a:spAutoFit/>
          </a:bodyPr>
          <a:lstStyle/>
          <a:p>
            <a:pPr>
              <a:spcBef>
                <a:spcPct val="20000"/>
              </a:spcBef>
              <a:spcAft>
                <a:spcPts val="400"/>
              </a:spcAft>
              <a:buClr>
                <a:srgbClr val="0000FF"/>
              </a:buClr>
              <a:buSzPct val="80000"/>
            </a:pPr>
            <a:r>
              <a:rPr lang="en-GB" sz="2000" b="1" i="1" kern="0" dirty="0" smtClean="0">
                <a:solidFill>
                  <a:srgbClr val="D60093"/>
                </a:solidFill>
                <a:latin typeface="+mn-lt"/>
              </a:rPr>
              <a:t>≥ 2 hours</a:t>
            </a:r>
          </a:p>
        </p:txBody>
      </p:sp>
      <p:pic>
        <p:nvPicPr>
          <p:cNvPr id="12" name="Picture 11"/>
          <p:cNvPicPr>
            <a:picLocks noChangeAspect="1"/>
          </p:cNvPicPr>
          <p:nvPr/>
        </p:nvPicPr>
        <p:blipFill>
          <a:blip r:embed="rId3"/>
          <a:stretch>
            <a:fillRect/>
          </a:stretch>
        </p:blipFill>
        <p:spPr>
          <a:xfrm>
            <a:off x="5390157" y="3886199"/>
            <a:ext cx="3851868" cy="2514601"/>
          </a:xfrm>
          <a:prstGeom prst="rect">
            <a:avLst/>
          </a:prstGeom>
        </p:spPr>
      </p:pic>
      <p:sp>
        <p:nvSpPr>
          <p:cNvPr id="6" name="TextBox 5"/>
          <p:cNvSpPr txBox="1"/>
          <p:nvPr/>
        </p:nvSpPr>
        <p:spPr>
          <a:xfrm>
            <a:off x="7155515" y="3578422"/>
            <a:ext cx="979755" cy="307777"/>
          </a:xfrm>
          <a:prstGeom prst="rect">
            <a:avLst/>
          </a:prstGeom>
        </p:spPr>
        <p:txBody>
          <a:bodyPr wrap="none" rtlCol="0">
            <a:spAutoFit/>
          </a:bodyPr>
          <a:lstStyle/>
          <a:p>
            <a:pPr>
              <a:spcBef>
                <a:spcPct val="20000"/>
              </a:spcBef>
              <a:spcAft>
                <a:spcPts val="400"/>
              </a:spcAft>
              <a:buClr>
                <a:srgbClr val="0000FF"/>
              </a:buClr>
              <a:buSzPct val="80000"/>
            </a:pPr>
            <a:r>
              <a:rPr lang="en-GB" sz="1400" b="1" i="1" kern="0" dirty="0" smtClean="0">
                <a:solidFill>
                  <a:srgbClr val="0000FF"/>
                </a:solidFill>
                <a:latin typeface="+mn-lt"/>
              </a:rPr>
              <a:t>Achieved</a:t>
            </a:r>
            <a:endParaRPr lang="en-GB" sz="1400" b="1" i="1" kern="0" dirty="0" smtClean="0">
              <a:solidFill>
                <a:srgbClr val="0000FF"/>
              </a:solidFill>
              <a:latin typeface="+mn-lt"/>
            </a:endParaRPr>
          </a:p>
        </p:txBody>
      </p:sp>
    </p:spTree>
    <p:extLst>
      <p:ext uri="{BB962C8B-B14F-4D97-AF65-F5344CB8AC3E}">
        <p14:creationId xmlns:p14="http://schemas.microsoft.com/office/powerpoint/2010/main" val="1395529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Proton statistics</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36</a:t>
            </a:fld>
            <a:endParaRPr lang="en-US"/>
          </a:p>
        </p:txBody>
      </p:sp>
      <p:sp>
        <p:nvSpPr>
          <p:cNvPr id="6" name="Content Placeholder 5"/>
          <p:cNvSpPr>
            <a:spLocks noGrp="1"/>
          </p:cNvSpPr>
          <p:nvPr>
            <p:ph idx="1"/>
          </p:nvPr>
        </p:nvSpPr>
        <p:spPr>
          <a:xfrm>
            <a:off x="674414" y="952500"/>
            <a:ext cx="8248650" cy="1714500"/>
          </a:xfrm>
        </p:spPr>
        <p:txBody>
          <a:bodyPr/>
          <a:lstStyle/>
          <a:p>
            <a:r>
              <a:rPr lang="en-GB" sz="1800" dirty="0" smtClean="0"/>
              <a:t>The </a:t>
            </a:r>
            <a:r>
              <a:rPr lang="en-GB" sz="1800" b="1" dirty="0" smtClean="0">
                <a:solidFill>
                  <a:srgbClr val="FF0000"/>
                </a:solidFill>
              </a:rPr>
              <a:t>total number of protons </a:t>
            </a:r>
            <a:r>
              <a:rPr lang="en-GB" sz="1800" dirty="0" smtClean="0"/>
              <a:t>delivered per year is </a:t>
            </a:r>
            <a:r>
              <a:rPr lang="en-GB" sz="1800" b="1" dirty="0" smtClean="0">
                <a:solidFill>
                  <a:srgbClr val="FF0000"/>
                </a:solidFill>
              </a:rPr>
              <a:t>~1.5×10</a:t>
            </a:r>
            <a:r>
              <a:rPr lang="en-GB" sz="1800" b="1" baseline="30000" dirty="0" smtClean="0">
                <a:solidFill>
                  <a:srgbClr val="FF0000"/>
                </a:solidFill>
              </a:rPr>
              <a:t>20</a:t>
            </a:r>
            <a:r>
              <a:rPr lang="en-GB" sz="1800" dirty="0" smtClean="0"/>
              <a:t>.</a:t>
            </a:r>
          </a:p>
          <a:p>
            <a:r>
              <a:rPr lang="en-GB" sz="1800" b="1" dirty="0" smtClean="0">
                <a:solidFill>
                  <a:srgbClr val="CC3399"/>
                </a:solidFill>
              </a:rPr>
              <a:t>2/3 of the protons </a:t>
            </a:r>
            <a:r>
              <a:rPr lang="en-GB" sz="1800" dirty="0" smtClean="0"/>
              <a:t>are sent to the rare isotope facility ISOLDE.</a:t>
            </a:r>
          </a:p>
          <a:p>
            <a:r>
              <a:rPr lang="en-GB" sz="1800" dirty="0" smtClean="0"/>
              <a:t>The 1/3 of the protons are used by PS, SPS and LHC.</a:t>
            </a:r>
          </a:p>
          <a:p>
            <a:pPr lvl="1"/>
            <a:r>
              <a:rPr lang="en-GB" sz="1600" dirty="0" smtClean="0"/>
              <a:t>AD produces </a:t>
            </a:r>
            <a:r>
              <a:rPr lang="en-GB" sz="1600" b="1" dirty="0" smtClean="0">
                <a:solidFill>
                  <a:srgbClr val="7030A0"/>
                </a:solidFill>
              </a:rPr>
              <a:t>~3×10</a:t>
            </a:r>
            <a:r>
              <a:rPr lang="en-GB" sz="1600" b="1" baseline="30000" dirty="0" smtClean="0">
                <a:solidFill>
                  <a:srgbClr val="7030A0"/>
                </a:solidFill>
              </a:rPr>
              <a:t>12</a:t>
            </a:r>
            <a:r>
              <a:rPr lang="en-GB" sz="1600" b="1" dirty="0" smtClean="0">
                <a:solidFill>
                  <a:srgbClr val="7030A0"/>
                </a:solidFill>
              </a:rPr>
              <a:t> anti-protons </a:t>
            </a:r>
            <a:r>
              <a:rPr lang="en-GB" sz="1600" dirty="0" smtClean="0"/>
              <a:t>from ~2×10</a:t>
            </a:r>
            <a:r>
              <a:rPr lang="en-GB" sz="1600" baseline="30000" dirty="0" smtClean="0"/>
              <a:t>18</a:t>
            </a:r>
            <a:r>
              <a:rPr lang="en-GB" sz="1600" dirty="0" smtClean="0"/>
              <a:t> protons on target.</a:t>
            </a:r>
          </a:p>
          <a:p>
            <a:r>
              <a:rPr lang="en-GB" sz="1800" dirty="0" smtClean="0"/>
              <a:t>The</a:t>
            </a:r>
            <a:r>
              <a:rPr lang="en-GB" sz="1800" b="1" dirty="0" smtClean="0">
                <a:solidFill>
                  <a:srgbClr val="0000FF"/>
                </a:solidFill>
              </a:rPr>
              <a:t> LHC uses only ~0.1% </a:t>
            </a:r>
            <a:r>
              <a:rPr lang="en-GB" sz="1800" dirty="0" smtClean="0"/>
              <a:t>of the protons.</a:t>
            </a:r>
            <a:endParaRPr lang="en-GB" sz="1800" dirty="0"/>
          </a:p>
        </p:txBody>
      </p:sp>
      <p:pic>
        <p:nvPicPr>
          <p:cNvPr id="9" name="Picture 8"/>
          <p:cNvPicPr>
            <a:picLocks noChangeAspect="1"/>
          </p:cNvPicPr>
          <p:nvPr/>
        </p:nvPicPr>
        <p:blipFill>
          <a:blip r:embed="rId2"/>
          <a:stretch>
            <a:fillRect/>
          </a:stretch>
        </p:blipFill>
        <p:spPr>
          <a:xfrm>
            <a:off x="2083614" y="2743200"/>
            <a:ext cx="6244781" cy="3978275"/>
          </a:xfrm>
          <a:prstGeom prst="rect">
            <a:avLst/>
          </a:prstGeom>
        </p:spPr>
      </p:pic>
      <p:sp>
        <p:nvSpPr>
          <p:cNvPr id="8" name="TextBox 7"/>
          <p:cNvSpPr txBox="1"/>
          <p:nvPr/>
        </p:nvSpPr>
        <p:spPr>
          <a:xfrm>
            <a:off x="674414" y="3268376"/>
            <a:ext cx="2818400" cy="400110"/>
          </a:xfrm>
          <a:prstGeom prst="rect">
            <a:avLst/>
          </a:prstGeom>
        </p:spPr>
        <p:txBody>
          <a:bodyPr wrap="none" rtlCol="0">
            <a:spAutoFit/>
          </a:bodyPr>
          <a:lstStyle/>
          <a:p>
            <a:pPr>
              <a:spcBef>
                <a:spcPct val="20000"/>
              </a:spcBef>
              <a:spcAft>
                <a:spcPts val="400"/>
              </a:spcAft>
              <a:buClr>
                <a:srgbClr val="0000FF"/>
              </a:buClr>
              <a:buSzPct val="80000"/>
            </a:pPr>
            <a:r>
              <a:rPr lang="en-GB" sz="2000" b="1" i="1" kern="0" dirty="0" smtClean="0">
                <a:latin typeface="+mn-lt"/>
              </a:rPr>
              <a:t>2017 proton statistics</a:t>
            </a:r>
          </a:p>
        </p:txBody>
      </p:sp>
    </p:spTree>
    <p:extLst>
      <p:ext uri="{BB962C8B-B14F-4D97-AF65-F5344CB8AC3E}">
        <p14:creationId xmlns:p14="http://schemas.microsoft.com/office/powerpoint/2010/main" val="26649278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Peak performances</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37</a:t>
            </a:fld>
            <a:endParaRPr lang="en-US"/>
          </a:p>
        </p:txBody>
      </p:sp>
      <p:sp>
        <p:nvSpPr>
          <p:cNvPr id="6" name="Content Placeholder 5"/>
          <p:cNvSpPr>
            <a:spLocks noGrp="1"/>
          </p:cNvSpPr>
          <p:nvPr>
            <p:ph idx="1"/>
          </p:nvPr>
        </p:nvSpPr>
        <p:spPr>
          <a:xfrm>
            <a:off x="696686" y="948870"/>
            <a:ext cx="7924800" cy="791030"/>
          </a:xfrm>
        </p:spPr>
        <p:txBody>
          <a:bodyPr/>
          <a:lstStyle/>
          <a:p>
            <a:r>
              <a:rPr lang="en-GB" dirty="0" smtClean="0"/>
              <a:t>Approximate peak performances in terms of particles / cycle.</a:t>
            </a:r>
          </a:p>
        </p:txBody>
      </p:sp>
      <p:graphicFrame>
        <p:nvGraphicFramePr>
          <p:cNvPr id="7" name="Table 6"/>
          <p:cNvGraphicFramePr>
            <a:graphicFrameLocks noGrp="1"/>
          </p:cNvGraphicFramePr>
          <p:nvPr>
            <p:extLst>
              <p:ext uri="{D42A27DB-BD31-4B8C-83A1-F6EECF244321}">
                <p14:modId xmlns:p14="http://schemas.microsoft.com/office/powerpoint/2010/main" val="1232676084"/>
              </p:ext>
            </p:extLst>
          </p:nvPr>
        </p:nvGraphicFramePr>
        <p:xfrm>
          <a:off x="696686" y="2057400"/>
          <a:ext cx="4064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865890215"/>
                    </a:ext>
                  </a:extLst>
                </a:gridCol>
                <a:gridCol w="2032000">
                  <a:extLst>
                    <a:ext uri="{9D8B030D-6E8A-4147-A177-3AD203B41FA5}">
                      <a16:colId xmlns:a16="http://schemas.microsoft.com/office/drawing/2014/main" val="2787933031"/>
                    </a:ext>
                  </a:extLst>
                </a:gridCol>
              </a:tblGrid>
              <a:tr h="370840">
                <a:tc>
                  <a:txBody>
                    <a:bodyPr/>
                    <a:lstStyle/>
                    <a:p>
                      <a:r>
                        <a:rPr lang="en-GB" dirty="0" smtClean="0">
                          <a:solidFill>
                            <a:srgbClr val="0000FF"/>
                          </a:solidFill>
                        </a:rPr>
                        <a:t>Machine</a:t>
                      </a:r>
                      <a:endParaRPr lang="en-GB" dirty="0">
                        <a:solidFill>
                          <a:srgbClr val="0000FF"/>
                        </a:solidFill>
                      </a:endParaRPr>
                    </a:p>
                  </a:txBody>
                  <a:tcPr/>
                </a:tc>
                <a:tc>
                  <a:txBody>
                    <a:bodyPr/>
                    <a:lstStyle/>
                    <a:p>
                      <a:pPr algn="ctr"/>
                      <a:r>
                        <a:rPr lang="en-GB" dirty="0" smtClean="0">
                          <a:solidFill>
                            <a:srgbClr val="0000FF"/>
                          </a:solidFill>
                        </a:rPr>
                        <a:t>Protons/cycle</a:t>
                      </a:r>
                      <a:endParaRPr lang="en-GB" dirty="0">
                        <a:solidFill>
                          <a:srgbClr val="0000FF"/>
                        </a:solidFill>
                      </a:endParaRPr>
                    </a:p>
                  </a:txBody>
                  <a:tcPr/>
                </a:tc>
                <a:extLst>
                  <a:ext uri="{0D108BD9-81ED-4DB2-BD59-A6C34878D82A}">
                    <a16:rowId xmlns:a16="http://schemas.microsoft.com/office/drawing/2014/main" val="3158092827"/>
                  </a:ext>
                </a:extLst>
              </a:tr>
              <a:tr h="370840">
                <a:tc>
                  <a:txBody>
                    <a:bodyPr/>
                    <a:lstStyle/>
                    <a:p>
                      <a:r>
                        <a:rPr lang="en-GB" dirty="0" smtClean="0"/>
                        <a:t>PSB (4 rings)</a:t>
                      </a:r>
                      <a:endParaRPr lang="en-GB" dirty="0"/>
                    </a:p>
                  </a:txBody>
                  <a:tcPr/>
                </a:tc>
                <a:tc>
                  <a:txBody>
                    <a:bodyPr/>
                    <a:lstStyle/>
                    <a:p>
                      <a:pPr algn="ctr"/>
                      <a:r>
                        <a:rPr lang="en-GB" dirty="0" smtClean="0"/>
                        <a:t>2.5×10</a:t>
                      </a:r>
                      <a:r>
                        <a:rPr lang="en-GB" baseline="30000" dirty="0" smtClean="0"/>
                        <a:t>13</a:t>
                      </a:r>
                      <a:endParaRPr lang="en-GB" baseline="30000" dirty="0"/>
                    </a:p>
                  </a:txBody>
                  <a:tcPr/>
                </a:tc>
                <a:extLst>
                  <a:ext uri="{0D108BD9-81ED-4DB2-BD59-A6C34878D82A}">
                    <a16:rowId xmlns:a16="http://schemas.microsoft.com/office/drawing/2014/main" val="279271668"/>
                  </a:ext>
                </a:extLst>
              </a:tr>
              <a:tr h="370840">
                <a:tc>
                  <a:txBody>
                    <a:bodyPr/>
                    <a:lstStyle/>
                    <a:p>
                      <a:r>
                        <a:rPr lang="en-GB" dirty="0" smtClean="0"/>
                        <a:t>PS</a:t>
                      </a:r>
                      <a:endParaRPr lang="en-GB" dirty="0"/>
                    </a:p>
                  </a:txBody>
                  <a:tcPr/>
                </a:tc>
                <a:tc>
                  <a:txBody>
                    <a:bodyPr/>
                    <a:lstStyle/>
                    <a:p>
                      <a:pPr algn="ctr"/>
                      <a:r>
                        <a:rPr lang="en-GB" dirty="0" smtClean="0"/>
                        <a:t>2.5×10</a:t>
                      </a:r>
                      <a:r>
                        <a:rPr lang="en-GB" baseline="30000" dirty="0" smtClean="0"/>
                        <a:t>13</a:t>
                      </a:r>
                      <a:endParaRPr lang="en-GB" baseline="30000" dirty="0"/>
                    </a:p>
                  </a:txBody>
                  <a:tcPr/>
                </a:tc>
                <a:extLst>
                  <a:ext uri="{0D108BD9-81ED-4DB2-BD59-A6C34878D82A}">
                    <a16:rowId xmlns:a16="http://schemas.microsoft.com/office/drawing/2014/main" val="4039650309"/>
                  </a:ext>
                </a:extLst>
              </a:tr>
              <a:tr h="370840">
                <a:tc>
                  <a:txBody>
                    <a:bodyPr/>
                    <a:lstStyle/>
                    <a:p>
                      <a:r>
                        <a:rPr lang="en-GB" dirty="0" smtClean="0"/>
                        <a:t>SPS</a:t>
                      </a:r>
                      <a:endParaRPr lang="en-GB" dirty="0"/>
                    </a:p>
                  </a:txBody>
                  <a:tcPr/>
                </a:tc>
                <a:tc>
                  <a:txBody>
                    <a:bodyPr/>
                    <a:lstStyle/>
                    <a:p>
                      <a:pPr algn="ctr"/>
                      <a:r>
                        <a:rPr lang="en-GB" dirty="0" smtClean="0"/>
                        <a:t>4.5×10</a:t>
                      </a:r>
                      <a:r>
                        <a:rPr lang="en-GB" baseline="30000" dirty="0" smtClean="0"/>
                        <a:t>13</a:t>
                      </a:r>
                      <a:endParaRPr lang="en-GB" baseline="30000" dirty="0"/>
                    </a:p>
                  </a:txBody>
                  <a:tcPr/>
                </a:tc>
                <a:extLst>
                  <a:ext uri="{0D108BD9-81ED-4DB2-BD59-A6C34878D82A}">
                    <a16:rowId xmlns:a16="http://schemas.microsoft.com/office/drawing/2014/main" val="3436972651"/>
                  </a:ext>
                </a:extLst>
              </a:tr>
              <a:tr h="370840">
                <a:tc>
                  <a:txBody>
                    <a:bodyPr/>
                    <a:lstStyle/>
                    <a:p>
                      <a:r>
                        <a:rPr lang="en-GB" dirty="0" smtClean="0"/>
                        <a:t>LHC</a:t>
                      </a:r>
                      <a:endParaRPr lang="en-GB" dirty="0"/>
                    </a:p>
                  </a:txBody>
                  <a:tcPr/>
                </a:tc>
                <a:tc>
                  <a:txBody>
                    <a:bodyPr/>
                    <a:lstStyle/>
                    <a:p>
                      <a:pPr algn="ctr"/>
                      <a:r>
                        <a:rPr lang="en-GB" dirty="0" smtClean="0"/>
                        <a:t>3.2×10</a:t>
                      </a:r>
                      <a:r>
                        <a:rPr lang="en-GB" baseline="30000" dirty="0" smtClean="0"/>
                        <a:t>14</a:t>
                      </a:r>
                      <a:endParaRPr lang="en-GB" baseline="30000" dirty="0"/>
                    </a:p>
                  </a:txBody>
                  <a:tcPr/>
                </a:tc>
                <a:extLst>
                  <a:ext uri="{0D108BD9-81ED-4DB2-BD59-A6C34878D82A}">
                    <a16:rowId xmlns:a16="http://schemas.microsoft.com/office/drawing/2014/main" val="421404248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27011537"/>
              </p:ext>
            </p:extLst>
          </p:nvPr>
        </p:nvGraphicFramePr>
        <p:xfrm>
          <a:off x="4953000" y="2057400"/>
          <a:ext cx="4064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865890215"/>
                    </a:ext>
                  </a:extLst>
                </a:gridCol>
                <a:gridCol w="2032000">
                  <a:extLst>
                    <a:ext uri="{9D8B030D-6E8A-4147-A177-3AD203B41FA5}">
                      <a16:colId xmlns:a16="http://schemas.microsoft.com/office/drawing/2014/main" val="2787933031"/>
                    </a:ext>
                  </a:extLst>
                </a:gridCol>
              </a:tblGrid>
              <a:tr h="370840">
                <a:tc>
                  <a:txBody>
                    <a:bodyPr/>
                    <a:lstStyle/>
                    <a:p>
                      <a:r>
                        <a:rPr lang="en-GB" dirty="0" smtClean="0">
                          <a:solidFill>
                            <a:srgbClr val="0000FF"/>
                          </a:solidFill>
                        </a:rPr>
                        <a:t>Machine</a:t>
                      </a:r>
                      <a:endParaRPr lang="en-GB" dirty="0">
                        <a:solidFill>
                          <a:srgbClr val="0000FF"/>
                        </a:solidFill>
                      </a:endParaRPr>
                    </a:p>
                  </a:txBody>
                  <a:tcPr/>
                </a:tc>
                <a:tc>
                  <a:txBody>
                    <a:bodyPr/>
                    <a:lstStyle/>
                    <a:p>
                      <a:pPr algn="ctr"/>
                      <a:r>
                        <a:rPr lang="en-GB" dirty="0" err="1" smtClean="0">
                          <a:solidFill>
                            <a:srgbClr val="0000FF"/>
                          </a:solidFill>
                        </a:rPr>
                        <a:t>Pb</a:t>
                      </a:r>
                      <a:r>
                        <a:rPr lang="en-GB" dirty="0" smtClean="0">
                          <a:solidFill>
                            <a:srgbClr val="0000FF"/>
                          </a:solidFill>
                        </a:rPr>
                        <a:t> ions/cycle</a:t>
                      </a:r>
                      <a:endParaRPr lang="en-GB" dirty="0">
                        <a:solidFill>
                          <a:srgbClr val="0000FF"/>
                        </a:solidFill>
                      </a:endParaRPr>
                    </a:p>
                  </a:txBody>
                  <a:tcPr/>
                </a:tc>
                <a:extLst>
                  <a:ext uri="{0D108BD9-81ED-4DB2-BD59-A6C34878D82A}">
                    <a16:rowId xmlns:a16="http://schemas.microsoft.com/office/drawing/2014/main" val="3158092827"/>
                  </a:ext>
                </a:extLst>
              </a:tr>
              <a:tr h="370840">
                <a:tc>
                  <a:txBody>
                    <a:bodyPr/>
                    <a:lstStyle/>
                    <a:p>
                      <a:r>
                        <a:rPr lang="en-GB" dirty="0" smtClean="0"/>
                        <a:t>LEIR (Pb</a:t>
                      </a:r>
                      <a:r>
                        <a:rPr lang="en-GB" baseline="30000" dirty="0" smtClean="0"/>
                        <a:t>54+</a:t>
                      </a:r>
                      <a:r>
                        <a:rPr lang="en-GB" dirty="0" smtClean="0"/>
                        <a:t>)</a:t>
                      </a:r>
                      <a:endParaRPr lang="en-GB" dirty="0"/>
                    </a:p>
                  </a:txBody>
                  <a:tcPr/>
                </a:tc>
                <a:tc>
                  <a:txBody>
                    <a:bodyPr/>
                    <a:lstStyle/>
                    <a:p>
                      <a:pPr algn="ctr"/>
                      <a:r>
                        <a:rPr lang="en-GB" dirty="0" smtClean="0"/>
                        <a:t>1.8×10</a:t>
                      </a:r>
                      <a:r>
                        <a:rPr lang="en-GB" baseline="30000" dirty="0" smtClean="0"/>
                        <a:t>9</a:t>
                      </a:r>
                      <a:endParaRPr lang="en-GB" baseline="30000" dirty="0"/>
                    </a:p>
                  </a:txBody>
                  <a:tcPr/>
                </a:tc>
                <a:extLst>
                  <a:ext uri="{0D108BD9-81ED-4DB2-BD59-A6C34878D82A}">
                    <a16:rowId xmlns:a16="http://schemas.microsoft.com/office/drawing/2014/main" val="279271668"/>
                  </a:ext>
                </a:extLst>
              </a:tr>
              <a:tr h="370840">
                <a:tc>
                  <a:txBody>
                    <a:bodyPr/>
                    <a:lstStyle/>
                    <a:p>
                      <a:r>
                        <a:rPr lang="en-GB" dirty="0" smtClean="0"/>
                        <a:t>PS (Pb</a:t>
                      </a:r>
                      <a:r>
                        <a:rPr lang="en-GB" baseline="30000" dirty="0" smtClean="0"/>
                        <a:t>54+</a:t>
                      </a:r>
                      <a:r>
                        <a:rPr lang="en-GB" dirty="0" smtClean="0"/>
                        <a:t>)</a:t>
                      </a:r>
                      <a:endParaRPr lang="en-GB" dirty="0"/>
                    </a:p>
                  </a:txBody>
                  <a:tcPr/>
                </a:tc>
                <a:tc>
                  <a:txBody>
                    <a:bodyPr/>
                    <a:lstStyle/>
                    <a:p>
                      <a:pPr algn="ctr"/>
                      <a:r>
                        <a:rPr lang="en-GB" dirty="0" smtClean="0"/>
                        <a:t>1.6×10</a:t>
                      </a:r>
                      <a:r>
                        <a:rPr lang="en-GB" baseline="30000" dirty="0" smtClean="0"/>
                        <a:t>9</a:t>
                      </a:r>
                      <a:endParaRPr lang="en-GB" baseline="30000" dirty="0"/>
                    </a:p>
                  </a:txBody>
                  <a:tcPr/>
                </a:tc>
                <a:extLst>
                  <a:ext uri="{0D108BD9-81ED-4DB2-BD59-A6C34878D82A}">
                    <a16:rowId xmlns:a16="http://schemas.microsoft.com/office/drawing/2014/main" val="4039650309"/>
                  </a:ext>
                </a:extLst>
              </a:tr>
              <a:tr h="370840">
                <a:tc>
                  <a:txBody>
                    <a:bodyPr/>
                    <a:lstStyle/>
                    <a:p>
                      <a:r>
                        <a:rPr lang="en-GB" dirty="0" smtClean="0"/>
                        <a:t>SPS (Pb</a:t>
                      </a:r>
                      <a:r>
                        <a:rPr lang="en-GB" baseline="30000" dirty="0" smtClean="0"/>
                        <a:t>82+</a:t>
                      </a:r>
                      <a:r>
                        <a:rPr lang="en-GB" dirty="0" smtClean="0"/>
                        <a:t>)</a:t>
                      </a:r>
                      <a:endParaRPr lang="en-GB" dirty="0"/>
                    </a:p>
                  </a:txBody>
                  <a:tcPr/>
                </a:tc>
                <a:tc>
                  <a:txBody>
                    <a:bodyPr/>
                    <a:lstStyle/>
                    <a:p>
                      <a:pPr algn="ctr"/>
                      <a:r>
                        <a:rPr lang="en-GB" dirty="0" smtClean="0"/>
                        <a:t>9×10</a:t>
                      </a:r>
                      <a:r>
                        <a:rPr lang="en-GB" baseline="30000" dirty="0" smtClean="0"/>
                        <a:t>9</a:t>
                      </a:r>
                      <a:endParaRPr lang="en-GB" baseline="30000" dirty="0"/>
                    </a:p>
                  </a:txBody>
                  <a:tcPr/>
                </a:tc>
                <a:extLst>
                  <a:ext uri="{0D108BD9-81ED-4DB2-BD59-A6C34878D82A}">
                    <a16:rowId xmlns:a16="http://schemas.microsoft.com/office/drawing/2014/main" val="3436972651"/>
                  </a:ext>
                </a:extLst>
              </a:tr>
              <a:tr h="370840">
                <a:tc>
                  <a:txBody>
                    <a:bodyPr/>
                    <a:lstStyle/>
                    <a:p>
                      <a:r>
                        <a:rPr lang="en-GB" dirty="0" smtClean="0"/>
                        <a:t>LHC</a:t>
                      </a:r>
                      <a:endParaRPr lang="en-GB" dirty="0"/>
                    </a:p>
                  </a:txBody>
                  <a:tcPr/>
                </a:tc>
                <a:tc>
                  <a:txBody>
                    <a:bodyPr/>
                    <a:lstStyle/>
                    <a:p>
                      <a:pPr algn="ctr"/>
                      <a:r>
                        <a:rPr lang="en-GB" dirty="0" smtClean="0"/>
                        <a:t>1.6×10</a:t>
                      </a:r>
                      <a:r>
                        <a:rPr lang="en-GB" baseline="30000" dirty="0" smtClean="0"/>
                        <a:t>11</a:t>
                      </a:r>
                      <a:endParaRPr lang="en-GB" baseline="30000" dirty="0"/>
                    </a:p>
                  </a:txBody>
                  <a:tcPr/>
                </a:tc>
                <a:extLst>
                  <a:ext uri="{0D108BD9-81ED-4DB2-BD59-A6C34878D82A}">
                    <a16:rowId xmlns:a16="http://schemas.microsoft.com/office/drawing/2014/main" val="421404248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844547740"/>
              </p:ext>
            </p:extLst>
          </p:nvPr>
        </p:nvGraphicFramePr>
        <p:xfrm>
          <a:off x="696686" y="4546600"/>
          <a:ext cx="4064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865890215"/>
                    </a:ext>
                  </a:extLst>
                </a:gridCol>
                <a:gridCol w="2032000">
                  <a:extLst>
                    <a:ext uri="{9D8B030D-6E8A-4147-A177-3AD203B41FA5}">
                      <a16:colId xmlns:a16="http://schemas.microsoft.com/office/drawing/2014/main" val="2787933031"/>
                    </a:ext>
                  </a:extLst>
                </a:gridCol>
              </a:tblGrid>
              <a:tr h="370840">
                <a:tc>
                  <a:txBody>
                    <a:bodyPr/>
                    <a:lstStyle/>
                    <a:p>
                      <a:r>
                        <a:rPr lang="en-GB" dirty="0" smtClean="0">
                          <a:solidFill>
                            <a:srgbClr val="0000FF"/>
                          </a:solidFill>
                        </a:rPr>
                        <a:t>Machine</a:t>
                      </a:r>
                      <a:endParaRPr lang="en-GB" dirty="0">
                        <a:solidFill>
                          <a:srgbClr val="0000FF"/>
                        </a:solidFill>
                      </a:endParaRPr>
                    </a:p>
                  </a:txBody>
                  <a:tcPr/>
                </a:tc>
                <a:tc>
                  <a:txBody>
                    <a:bodyPr/>
                    <a:lstStyle/>
                    <a:p>
                      <a:pPr algn="ctr"/>
                      <a:r>
                        <a:rPr lang="en-GB" dirty="0" smtClean="0">
                          <a:solidFill>
                            <a:srgbClr val="0000FF"/>
                          </a:solidFill>
                        </a:rPr>
                        <a:t>Protons/cycle</a:t>
                      </a:r>
                      <a:endParaRPr lang="en-GB" dirty="0">
                        <a:solidFill>
                          <a:srgbClr val="0000FF"/>
                        </a:solidFill>
                      </a:endParaRPr>
                    </a:p>
                  </a:txBody>
                  <a:tcPr/>
                </a:tc>
                <a:extLst>
                  <a:ext uri="{0D108BD9-81ED-4DB2-BD59-A6C34878D82A}">
                    <a16:rowId xmlns:a16="http://schemas.microsoft.com/office/drawing/2014/main" val="3158092827"/>
                  </a:ext>
                </a:extLst>
              </a:tr>
              <a:tr h="370840">
                <a:tc>
                  <a:txBody>
                    <a:bodyPr/>
                    <a:lstStyle/>
                    <a:p>
                      <a:r>
                        <a:rPr lang="en-GB" dirty="0" smtClean="0"/>
                        <a:t>PSB (4 rings)</a:t>
                      </a:r>
                      <a:endParaRPr lang="en-GB" dirty="0"/>
                    </a:p>
                  </a:txBody>
                  <a:tcPr/>
                </a:tc>
                <a:tc>
                  <a:txBody>
                    <a:bodyPr/>
                    <a:lstStyle/>
                    <a:p>
                      <a:pPr algn="ctr"/>
                      <a:r>
                        <a:rPr lang="en-GB" dirty="0" smtClean="0"/>
                        <a:t>2×10</a:t>
                      </a:r>
                      <a:r>
                        <a:rPr lang="en-GB" baseline="30000" dirty="0" smtClean="0"/>
                        <a:t>12</a:t>
                      </a:r>
                      <a:endParaRPr lang="en-GB" baseline="30000" dirty="0"/>
                    </a:p>
                  </a:txBody>
                  <a:tcPr/>
                </a:tc>
                <a:extLst>
                  <a:ext uri="{0D108BD9-81ED-4DB2-BD59-A6C34878D82A}">
                    <a16:rowId xmlns:a16="http://schemas.microsoft.com/office/drawing/2014/main" val="279271668"/>
                  </a:ext>
                </a:extLst>
              </a:tr>
              <a:tr h="370840">
                <a:tc>
                  <a:txBody>
                    <a:bodyPr/>
                    <a:lstStyle/>
                    <a:p>
                      <a:r>
                        <a:rPr lang="en-GB" dirty="0" smtClean="0"/>
                        <a:t>PS</a:t>
                      </a:r>
                      <a:endParaRPr lang="en-GB" dirty="0"/>
                    </a:p>
                  </a:txBody>
                  <a:tcPr/>
                </a:tc>
                <a:tc>
                  <a:txBody>
                    <a:bodyPr/>
                    <a:lstStyle/>
                    <a:p>
                      <a:pPr algn="ctr"/>
                      <a:r>
                        <a:rPr lang="en-GB" dirty="0" smtClean="0"/>
                        <a:t>4×10</a:t>
                      </a:r>
                      <a:r>
                        <a:rPr lang="en-GB" baseline="30000" dirty="0" smtClean="0"/>
                        <a:t>12</a:t>
                      </a:r>
                      <a:endParaRPr lang="en-GB" baseline="30000" dirty="0"/>
                    </a:p>
                  </a:txBody>
                  <a:tcPr/>
                </a:tc>
                <a:extLst>
                  <a:ext uri="{0D108BD9-81ED-4DB2-BD59-A6C34878D82A}">
                    <a16:rowId xmlns:a16="http://schemas.microsoft.com/office/drawing/2014/main" val="4039650309"/>
                  </a:ext>
                </a:extLst>
              </a:tr>
              <a:tr h="370840">
                <a:tc>
                  <a:txBody>
                    <a:bodyPr/>
                    <a:lstStyle/>
                    <a:p>
                      <a:r>
                        <a:rPr lang="en-GB" dirty="0" smtClean="0"/>
                        <a:t>SPS</a:t>
                      </a:r>
                      <a:endParaRPr lang="en-GB" dirty="0"/>
                    </a:p>
                  </a:txBody>
                  <a:tcPr/>
                </a:tc>
                <a:tc>
                  <a:txBody>
                    <a:bodyPr/>
                    <a:lstStyle/>
                    <a:p>
                      <a:pPr algn="ctr"/>
                      <a:r>
                        <a:rPr lang="en-GB" dirty="0" smtClean="0"/>
                        <a:t>1.6×10</a:t>
                      </a:r>
                      <a:r>
                        <a:rPr lang="en-GB" baseline="30000" dirty="0" smtClean="0"/>
                        <a:t>13</a:t>
                      </a:r>
                      <a:endParaRPr lang="en-GB" baseline="30000" dirty="0"/>
                    </a:p>
                  </a:txBody>
                  <a:tcPr/>
                </a:tc>
                <a:extLst>
                  <a:ext uri="{0D108BD9-81ED-4DB2-BD59-A6C34878D82A}">
                    <a16:rowId xmlns:a16="http://schemas.microsoft.com/office/drawing/2014/main" val="3436972651"/>
                  </a:ext>
                </a:extLst>
              </a:tr>
              <a:tr h="370840">
                <a:tc>
                  <a:txBody>
                    <a:bodyPr/>
                    <a:lstStyle/>
                    <a:p>
                      <a:r>
                        <a:rPr lang="en-GB" dirty="0" smtClean="0"/>
                        <a:t>LHC</a:t>
                      </a:r>
                      <a:endParaRPr lang="en-GB" dirty="0"/>
                    </a:p>
                  </a:txBody>
                  <a:tcPr/>
                </a:tc>
                <a:tc>
                  <a:txBody>
                    <a:bodyPr/>
                    <a:lstStyle/>
                    <a:p>
                      <a:pPr algn="ctr"/>
                      <a:r>
                        <a:rPr lang="en-GB" dirty="0" smtClean="0"/>
                        <a:t>3.2×10</a:t>
                      </a:r>
                      <a:r>
                        <a:rPr lang="en-GB" baseline="30000" dirty="0" smtClean="0"/>
                        <a:t>14</a:t>
                      </a:r>
                      <a:endParaRPr lang="en-GB" baseline="30000" dirty="0"/>
                    </a:p>
                  </a:txBody>
                  <a:tcPr/>
                </a:tc>
                <a:extLst>
                  <a:ext uri="{0D108BD9-81ED-4DB2-BD59-A6C34878D82A}">
                    <a16:rowId xmlns:a16="http://schemas.microsoft.com/office/drawing/2014/main" val="4214042482"/>
                  </a:ext>
                </a:extLst>
              </a:tr>
            </a:tbl>
          </a:graphicData>
        </a:graphic>
      </p:graphicFrame>
      <p:sp>
        <p:nvSpPr>
          <p:cNvPr id="10" name="TextBox 9"/>
          <p:cNvSpPr txBox="1"/>
          <p:nvPr/>
        </p:nvSpPr>
        <p:spPr>
          <a:xfrm>
            <a:off x="696686" y="4202668"/>
            <a:ext cx="3172663" cy="369332"/>
          </a:xfrm>
          <a:prstGeom prst="rect">
            <a:avLst/>
          </a:prstGeom>
        </p:spPr>
        <p:txBody>
          <a:bodyPr wrap="none" rtlCol="0">
            <a:spAutoFit/>
          </a:bodyPr>
          <a:lstStyle/>
          <a:p>
            <a:pPr>
              <a:spcBef>
                <a:spcPct val="20000"/>
              </a:spcBef>
              <a:spcAft>
                <a:spcPts val="400"/>
              </a:spcAft>
              <a:buClr>
                <a:srgbClr val="0000FF"/>
              </a:buClr>
              <a:buSzPct val="80000"/>
            </a:pPr>
            <a:r>
              <a:rPr lang="en-GB" b="1" kern="0" dirty="0" smtClean="0">
                <a:latin typeface="+mn-lt"/>
              </a:rPr>
              <a:t>2018 LHC production beam</a:t>
            </a:r>
          </a:p>
        </p:txBody>
      </p:sp>
      <p:sp>
        <p:nvSpPr>
          <p:cNvPr id="11" name="TextBox 10"/>
          <p:cNvSpPr txBox="1"/>
          <p:nvPr/>
        </p:nvSpPr>
        <p:spPr>
          <a:xfrm>
            <a:off x="625406" y="1616529"/>
            <a:ext cx="2069797" cy="369332"/>
          </a:xfrm>
          <a:prstGeom prst="rect">
            <a:avLst/>
          </a:prstGeom>
        </p:spPr>
        <p:txBody>
          <a:bodyPr wrap="none" rtlCol="0">
            <a:spAutoFit/>
          </a:bodyPr>
          <a:lstStyle/>
          <a:p>
            <a:pPr>
              <a:spcBef>
                <a:spcPct val="20000"/>
              </a:spcBef>
              <a:spcAft>
                <a:spcPts val="400"/>
              </a:spcAft>
              <a:buClr>
                <a:srgbClr val="0000FF"/>
              </a:buClr>
              <a:buSzPct val="80000"/>
            </a:pPr>
            <a:r>
              <a:rPr lang="en-GB" b="1" kern="0" dirty="0" smtClean="0">
                <a:latin typeface="+mn-lt"/>
              </a:rPr>
              <a:t>All proton beams</a:t>
            </a:r>
          </a:p>
        </p:txBody>
      </p:sp>
      <p:sp>
        <p:nvSpPr>
          <p:cNvPr id="12" name="TextBox 11"/>
          <p:cNvSpPr txBox="1"/>
          <p:nvPr/>
        </p:nvSpPr>
        <p:spPr>
          <a:xfrm>
            <a:off x="4876800" y="1632473"/>
            <a:ext cx="1685077" cy="369332"/>
          </a:xfrm>
          <a:prstGeom prst="rect">
            <a:avLst/>
          </a:prstGeom>
        </p:spPr>
        <p:txBody>
          <a:bodyPr wrap="none" rtlCol="0">
            <a:spAutoFit/>
          </a:bodyPr>
          <a:lstStyle/>
          <a:p>
            <a:pPr>
              <a:spcBef>
                <a:spcPct val="20000"/>
              </a:spcBef>
              <a:spcAft>
                <a:spcPts val="400"/>
              </a:spcAft>
              <a:buClr>
                <a:srgbClr val="0000FF"/>
              </a:buClr>
              <a:buSzPct val="80000"/>
            </a:pPr>
            <a:r>
              <a:rPr lang="en-GB" b="1" kern="0" dirty="0" err="1" smtClean="0">
                <a:latin typeface="+mn-lt"/>
              </a:rPr>
              <a:t>Pb</a:t>
            </a:r>
            <a:r>
              <a:rPr lang="en-GB" b="1" kern="0" dirty="0" smtClean="0">
                <a:latin typeface="+mn-lt"/>
              </a:rPr>
              <a:t> ion beams</a:t>
            </a:r>
          </a:p>
        </p:txBody>
      </p:sp>
      <p:sp>
        <p:nvSpPr>
          <p:cNvPr id="13" name="TextBox 12"/>
          <p:cNvSpPr txBox="1"/>
          <p:nvPr/>
        </p:nvSpPr>
        <p:spPr>
          <a:xfrm>
            <a:off x="4987471" y="5056257"/>
            <a:ext cx="3470729" cy="646331"/>
          </a:xfrm>
          <a:prstGeom prst="rect">
            <a:avLst/>
          </a:prstGeom>
        </p:spPr>
        <p:txBody>
          <a:bodyPr wrap="square" rtlCol="0">
            <a:spAutoFit/>
          </a:bodyPr>
          <a:lstStyle/>
          <a:p>
            <a:pPr algn="ctr">
              <a:spcBef>
                <a:spcPct val="20000"/>
              </a:spcBef>
              <a:spcAft>
                <a:spcPts val="400"/>
              </a:spcAft>
              <a:buClr>
                <a:srgbClr val="0000FF"/>
              </a:buClr>
              <a:buSzPct val="80000"/>
            </a:pPr>
            <a:r>
              <a:rPr lang="en-GB" i="1" kern="0" dirty="0" smtClean="0">
                <a:latin typeface="+mn-lt"/>
              </a:rPr>
              <a:t>Numbers </a:t>
            </a:r>
            <a:r>
              <a:rPr lang="en-GB" i="1" kern="0" dirty="0" smtClean="0">
                <a:latin typeface="+mn-lt"/>
              </a:rPr>
              <a:t>will </a:t>
            </a:r>
            <a:r>
              <a:rPr lang="en-GB" i="1" kern="0" dirty="0" smtClean="0">
                <a:latin typeface="+mn-lt"/>
              </a:rPr>
              <a:t>be doubled </a:t>
            </a:r>
            <a:r>
              <a:rPr lang="en-GB" i="1" kern="0" dirty="0" smtClean="0">
                <a:latin typeface="+mn-lt"/>
              </a:rPr>
              <a:t>in</a:t>
            </a:r>
            <a:r>
              <a:rPr lang="en-GB" i="1" kern="0" dirty="0" smtClean="0">
                <a:latin typeface="+mn-lt"/>
              </a:rPr>
              <a:t> </a:t>
            </a:r>
            <a:r>
              <a:rPr lang="en-GB" i="1" kern="0" dirty="0" smtClean="0">
                <a:latin typeface="+mn-lt"/>
              </a:rPr>
              <a:t>2022-2023 (injector upgrade)</a:t>
            </a:r>
          </a:p>
        </p:txBody>
      </p:sp>
    </p:spTree>
    <p:extLst>
      <p:ext uri="{BB962C8B-B14F-4D97-AF65-F5344CB8AC3E}">
        <p14:creationId xmlns:p14="http://schemas.microsoft.com/office/powerpoint/2010/main" val="735461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LHC performance</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38</a:t>
            </a:fld>
            <a:endParaRPr lang="en-US"/>
          </a:p>
        </p:txBody>
      </p:sp>
      <p:sp>
        <p:nvSpPr>
          <p:cNvPr id="7" name="TextBox 6"/>
          <p:cNvSpPr txBox="1"/>
          <p:nvPr/>
        </p:nvSpPr>
        <p:spPr>
          <a:xfrm>
            <a:off x="6183298" y="3345179"/>
            <a:ext cx="2904649" cy="1077218"/>
          </a:xfrm>
          <a:prstGeom prst="rect">
            <a:avLst/>
          </a:prstGeom>
          <a:noFill/>
        </p:spPr>
        <p:txBody>
          <a:bodyPr wrap="square" rtlCol="0">
            <a:spAutoFit/>
          </a:bodyPr>
          <a:lstStyle/>
          <a:p>
            <a:pPr lvl="0" algn="ctr">
              <a:spcBef>
                <a:spcPct val="20000"/>
              </a:spcBef>
              <a:spcAft>
                <a:spcPts val="400"/>
              </a:spcAft>
              <a:buClr>
                <a:srgbClr val="0000FF"/>
              </a:buClr>
              <a:buSzPct val="80000"/>
            </a:pPr>
            <a:r>
              <a:rPr lang="en-GB" sz="1600" i="1" kern="0" dirty="0" smtClean="0">
                <a:solidFill>
                  <a:srgbClr val="4D4D4D">
                    <a:lumMod val="50000"/>
                  </a:srgbClr>
                </a:solidFill>
                <a:latin typeface="Arial"/>
              </a:rPr>
              <a:t>Luminosity limited to </a:t>
            </a:r>
            <a:r>
              <a:rPr lang="en-GB" sz="1600" b="1" i="1" kern="0" dirty="0" smtClean="0">
                <a:solidFill>
                  <a:srgbClr val="FF0000"/>
                </a:solidFill>
                <a:latin typeface="Arial"/>
                <a:sym typeface="Symbol" panose="05050102010706020507" pitchFamily="18" charset="2"/>
              </a:rPr>
              <a:t></a:t>
            </a:r>
            <a:r>
              <a:rPr lang="en-GB" sz="1600" b="1" i="1" kern="0" dirty="0" smtClean="0">
                <a:solidFill>
                  <a:srgbClr val="FF0000"/>
                </a:solidFill>
                <a:latin typeface="Arial"/>
              </a:rPr>
              <a:t>2.2</a:t>
            </a:r>
            <a:r>
              <a:rPr lang="en-GB" sz="1600" b="1" i="1" kern="0" dirty="0" smtClean="0">
                <a:solidFill>
                  <a:srgbClr val="FF0000"/>
                </a:solidFill>
                <a:sym typeface="Symbol" panose="05050102010706020507" pitchFamily="18" charset="2"/>
              </a:rPr>
              <a:t></a:t>
            </a:r>
            <a:r>
              <a:rPr lang="en-GB" sz="1600" b="1" i="1" kern="0" dirty="0">
                <a:solidFill>
                  <a:srgbClr val="FF0000"/>
                </a:solidFill>
                <a:latin typeface="Arial"/>
              </a:rPr>
              <a:t>10</a:t>
            </a:r>
            <a:r>
              <a:rPr lang="en-GB" sz="1600" b="1" i="1" kern="0" baseline="30000" dirty="0">
                <a:solidFill>
                  <a:srgbClr val="FF0000"/>
                </a:solidFill>
                <a:latin typeface="Arial"/>
              </a:rPr>
              <a:t>34</a:t>
            </a:r>
            <a:r>
              <a:rPr lang="en-GB" sz="1600" b="1" i="1" kern="0" dirty="0">
                <a:solidFill>
                  <a:srgbClr val="FF0000"/>
                </a:solidFill>
                <a:latin typeface="Arial"/>
              </a:rPr>
              <a:t> </a:t>
            </a:r>
            <a:r>
              <a:rPr lang="en-GB" sz="1600" b="1" i="1" kern="0" dirty="0" smtClean="0">
                <a:solidFill>
                  <a:srgbClr val="FF0000"/>
                </a:solidFill>
                <a:latin typeface="Arial"/>
              </a:rPr>
              <a:t>cm</a:t>
            </a:r>
            <a:r>
              <a:rPr lang="en-GB" sz="1600" b="1" i="1" kern="0" baseline="30000" dirty="0" smtClean="0">
                <a:solidFill>
                  <a:srgbClr val="FF0000"/>
                </a:solidFill>
                <a:latin typeface="Arial"/>
              </a:rPr>
              <a:t>-2</a:t>
            </a:r>
            <a:r>
              <a:rPr lang="en-GB" sz="1600" b="1" i="1" kern="0" dirty="0" smtClean="0">
                <a:solidFill>
                  <a:srgbClr val="FF0000"/>
                </a:solidFill>
                <a:latin typeface="Arial"/>
              </a:rPr>
              <a:t>s</a:t>
            </a:r>
            <a:r>
              <a:rPr lang="en-GB" sz="1600" b="1" i="1" kern="0" baseline="30000" dirty="0" smtClean="0">
                <a:solidFill>
                  <a:srgbClr val="FF0000"/>
                </a:solidFill>
                <a:latin typeface="Arial"/>
              </a:rPr>
              <a:t>-1 </a:t>
            </a:r>
            <a:r>
              <a:rPr lang="en-GB" sz="1600" i="1" kern="0" dirty="0" smtClean="0">
                <a:solidFill>
                  <a:srgbClr val="4D4D4D">
                    <a:lumMod val="50000"/>
                  </a:srgbClr>
                </a:solidFill>
                <a:latin typeface="Arial"/>
              </a:rPr>
              <a:t>by the </a:t>
            </a:r>
            <a:r>
              <a:rPr lang="en-GB" sz="1600" i="1" kern="0" dirty="0" smtClean="0">
                <a:solidFill>
                  <a:srgbClr val="0000FF"/>
                </a:solidFill>
                <a:latin typeface="Arial"/>
              </a:rPr>
              <a:t>cryogenic cooling capacity of the low-beta quadrupoles </a:t>
            </a:r>
            <a:endParaRPr lang="en-GB" sz="1600" i="1" kern="0" dirty="0">
              <a:solidFill>
                <a:srgbClr val="0000FF"/>
              </a:solidFill>
              <a:latin typeface="Arial"/>
            </a:endParaRPr>
          </a:p>
        </p:txBody>
      </p:sp>
      <p:sp>
        <p:nvSpPr>
          <p:cNvPr id="8" name="Bent-Up Arrow 7"/>
          <p:cNvSpPr/>
          <p:nvPr/>
        </p:nvSpPr>
        <p:spPr>
          <a:xfrm rot="16200000">
            <a:off x="6404054" y="2436303"/>
            <a:ext cx="557016" cy="998528"/>
          </a:xfrm>
          <a:prstGeom prst="ben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Content Placeholder 2"/>
          <p:cNvSpPr txBox="1">
            <a:spLocks/>
          </p:cNvSpPr>
          <p:nvPr/>
        </p:nvSpPr>
        <p:spPr bwMode="auto">
          <a:xfrm>
            <a:off x="433405" y="957164"/>
            <a:ext cx="8563888" cy="18213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80000"/>
              <a:buFont typeface="Wingdings" pitchFamily="2" charset="2"/>
              <a:buChar char="q"/>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smtClean="0"/>
              <a:t>The LHC performance currently reached </a:t>
            </a:r>
            <a:r>
              <a:rPr lang="en-US" b="1" kern="0" dirty="0" smtClean="0">
                <a:solidFill>
                  <a:srgbClr val="CC3399"/>
                </a:solidFill>
              </a:rPr>
              <a:t>twice design luminosity </a:t>
            </a:r>
            <a:r>
              <a:rPr lang="en-US" kern="0" dirty="0" smtClean="0"/>
              <a:t>thanks to:</a:t>
            </a:r>
          </a:p>
          <a:p>
            <a:pPr marL="533400" lvl="1" indent="-174625"/>
            <a:r>
              <a:rPr lang="en-US" kern="0" dirty="0" smtClean="0"/>
              <a:t>Excellent hardware performance and good availability,</a:t>
            </a:r>
          </a:p>
          <a:p>
            <a:pPr marL="533400" lvl="1" indent="-174625"/>
            <a:r>
              <a:rPr lang="en-US" kern="0" dirty="0"/>
              <a:t>An excellent </a:t>
            </a:r>
            <a:r>
              <a:rPr lang="en-US" kern="0" dirty="0" smtClean="0"/>
              <a:t>reproducibility and precise setup </a:t>
            </a:r>
            <a:r>
              <a:rPr lang="en-US" kern="0" dirty="0"/>
              <a:t>– machine &amp; SW tools</a:t>
            </a:r>
            <a:r>
              <a:rPr lang="en-US" kern="0" dirty="0" smtClean="0"/>
              <a:t>,</a:t>
            </a:r>
          </a:p>
          <a:p>
            <a:pPr marL="533400" lvl="1" indent="-174625"/>
            <a:r>
              <a:rPr lang="en-US" b="1" kern="0" dirty="0" smtClean="0">
                <a:solidFill>
                  <a:srgbClr val="CC3399"/>
                </a:solidFill>
              </a:rPr>
              <a:t>Smaller </a:t>
            </a:r>
            <a:r>
              <a:rPr lang="en-US" b="1" kern="0" dirty="0" smtClean="0">
                <a:solidFill>
                  <a:srgbClr val="CC3399"/>
                </a:solidFill>
                <a:latin typeface="Symbol" panose="05050102010706020507" pitchFamily="18" charset="2"/>
              </a:rPr>
              <a:t>b</a:t>
            </a:r>
            <a:r>
              <a:rPr lang="en-US" kern="0" dirty="0" smtClean="0">
                <a:solidFill>
                  <a:srgbClr val="CC3399"/>
                </a:solidFill>
              </a:rPr>
              <a:t> </a:t>
            </a:r>
            <a:r>
              <a:rPr lang="en-US" kern="0" dirty="0" smtClean="0"/>
              <a:t>(~ design / 2 ) at the interaction points (IP), </a:t>
            </a:r>
          </a:p>
          <a:p>
            <a:pPr marL="533400" lvl="1" indent="-174625"/>
            <a:r>
              <a:rPr lang="en-US" b="1" kern="0" dirty="0" smtClean="0">
                <a:solidFill>
                  <a:srgbClr val="CC3399"/>
                </a:solidFill>
              </a:rPr>
              <a:t>Brighter</a:t>
            </a:r>
            <a:r>
              <a:rPr lang="en-US" b="1" kern="0" dirty="0" smtClean="0">
                <a:solidFill>
                  <a:srgbClr val="00B050"/>
                </a:solidFill>
              </a:rPr>
              <a:t> </a:t>
            </a:r>
            <a:r>
              <a:rPr lang="en-US" b="1" kern="0" dirty="0" smtClean="0">
                <a:solidFill>
                  <a:srgbClr val="CC3399"/>
                </a:solidFill>
              </a:rPr>
              <a:t>proton beams </a:t>
            </a:r>
            <a:r>
              <a:rPr lang="en-US" kern="0" dirty="0"/>
              <a:t>(~ 2 × </a:t>
            </a:r>
            <a:r>
              <a:rPr lang="en-US" kern="0" dirty="0" smtClean="0"/>
              <a:t>design) from the injector chain.</a:t>
            </a:r>
          </a:p>
        </p:txBody>
      </p:sp>
      <p:grpSp>
        <p:nvGrpSpPr>
          <p:cNvPr id="10" name="Group 9"/>
          <p:cNvGrpSpPr>
            <a:grpSpLocks noChangeAspect="1"/>
          </p:cNvGrpSpPr>
          <p:nvPr/>
        </p:nvGrpSpPr>
        <p:grpSpPr>
          <a:xfrm>
            <a:off x="816923" y="2590800"/>
            <a:ext cx="5067767" cy="3441435"/>
            <a:chOff x="923525" y="2915025"/>
            <a:chExt cx="4731137" cy="3212835"/>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25" y="2915025"/>
              <a:ext cx="4731137" cy="3212835"/>
            </a:xfrm>
            <a:prstGeom prst="rect">
              <a:avLst/>
            </a:prstGeom>
            <a:effectLst>
              <a:outerShdw blurRad="203200" dist="203200" dir="2700000" algn="tl" rotWithShape="0">
                <a:prstClr val="black">
                  <a:alpha val="40000"/>
                </a:prstClr>
              </a:outerShdw>
            </a:effectLst>
          </p:spPr>
        </p:pic>
        <p:sp>
          <p:nvSpPr>
            <p:cNvPr id="12" name="TextBox 11"/>
            <p:cNvSpPr txBox="1"/>
            <p:nvPr/>
          </p:nvSpPr>
          <p:spPr>
            <a:xfrm>
              <a:off x="1576410" y="4350720"/>
              <a:ext cx="1049404" cy="461665"/>
            </a:xfrm>
            <a:prstGeom prst="rect">
              <a:avLst/>
            </a:prstGeom>
          </p:spPr>
          <p:txBody>
            <a:bodyPr wrap="square" rtlCol="0">
              <a:spAutoFit/>
            </a:bodyPr>
            <a:lstStyle/>
            <a:p>
              <a:pPr algn="ctr">
                <a:spcBef>
                  <a:spcPct val="20000"/>
                </a:spcBef>
                <a:spcAft>
                  <a:spcPts val="400"/>
                </a:spcAft>
                <a:buClr>
                  <a:srgbClr val="0000FF"/>
                </a:buClr>
                <a:buSzPct val="80000"/>
              </a:pPr>
              <a:r>
                <a:rPr lang="en-GB" sz="1200" b="1" i="1" kern="0" dirty="0" smtClean="0">
                  <a:solidFill>
                    <a:srgbClr val="008E40"/>
                  </a:solidFill>
                  <a:latin typeface="+mn-lt"/>
                </a:rPr>
                <a:t>Design luminosity</a:t>
              </a:r>
            </a:p>
          </p:txBody>
        </p:sp>
      </p:grpSp>
      <p:sp>
        <p:nvSpPr>
          <p:cNvPr id="13" name="TextBox 12"/>
          <p:cNvSpPr txBox="1"/>
          <p:nvPr/>
        </p:nvSpPr>
        <p:spPr>
          <a:xfrm>
            <a:off x="6092644" y="4776979"/>
            <a:ext cx="2904649" cy="830997"/>
          </a:xfrm>
          <a:prstGeom prst="rect">
            <a:avLst/>
          </a:prstGeom>
          <a:noFill/>
        </p:spPr>
        <p:txBody>
          <a:bodyPr wrap="square" rtlCol="0">
            <a:spAutoFit/>
          </a:bodyPr>
          <a:lstStyle/>
          <a:p>
            <a:pPr lvl="0" algn="ctr">
              <a:spcBef>
                <a:spcPct val="20000"/>
              </a:spcBef>
              <a:spcAft>
                <a:spcPts val="400"/>
              </a:spcAft>
              <a:buClr>
                <a:srgbClr val="0000FF"/>
              </a:buClr>
              <a:buSzPct val="80000"/>
            </a:pPr>
            <a:r>
              <a:rPr lang="en-GB" sz="1600" b="1" i="1" kern="0" dirty="0" smtClean="0">
                <a:solidFill>
                  <a:srgbClr val="CC3399"/>
                </a:solidFill>
                <a:latin typeface="Arial"/>
              </a:rPr>
              <a:t>The luminosity gain </a:t>
            </a:r>
            <a:r>
              <a:rPr lang="en-GB" sz="1600" b="1" i="1" kern="0" dirty="0" err="1" smtClean="0">
                <a:solidFill>
                  <a:srgbClr val="CC3399"/>
                </a:solidFill>
                <a:latin typeface="Arial"/>
              </a:rPr>
              <a:t>wrt</a:t>
            </a:r>
            <a:r>
              <a:rPr lang="en-GB" sz="1600" b="1" i="1" kern="0" dirty="0" smtClean="0">
                <a:solidFill>
                  <a:srgbClr val="CC3399"/>
                </a:solidFill>
                <a:latin typeface="Arial"/>
              </a:rPr>
              <a:t> design is due to beam brightness and </a:t>
            </a:r>
            <a:r>
              <a:rPr lang="en-GB" sz="1600" b="1" i="1" kern="0" dirty="0" smtClean="0">
                <a:solidFill>
                  <a:srgbClr val="CC3399"/>
                </a:solidFill>
                <a:latin typeface="Symbol" panose="05050102010706020507" pitchFamily="18" charset="2"/>
              </a:rPr>
              <a:t>b</a:t>
            </a:r>
            <a:r>
              <a:rPr lang="en-GB" sz="1600" b="1" i="1" kern="0" dirty="0" smtClean="0">
                <a:solidFill>
                  <a:srgbClr val="CC3399"/>
                </a:solidFill>
                <a:latin typeface="Arial"/>
              </a:rPr>
              <a:t> at IP ! </a:t>
            </a:r>
            <a:endParaRPr lang="en-GB" sz="1600" b="1" i="1" kern="0" dirty="0">
              <a:solidFill>
                <a:srgbClr val="CC3399"/>
              </a:solidFill>
              <a:latin typeface="Arial"/>
            </a:endParaRPr>
          </a:p>
        </p:txBody>
      </p:sp>
    </p:spTree>
    <p:extLst>
      <p:ext uri="{BB962C8B-B14F-4D97-AF65-F5344CB8AC3E}">
        <p14:creationId xmlns:p14="http://schemas.microsoft.com/office/powerpoint/2010/main" val="1678863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Many users, never enough time</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39</a:t>
            </a:fld>
            <a:endParaRPr lang="en-US"/>
          </a:p>
        </p:txBody>
      </p:sp>
      <p:sp>
        <p:nvSpPr>
          <p:cNvPr id="6" name="Content Placeholder 5"/>
          <p:cNvSpPr>
            <a:spLocks noGrp="1"/>
          </p:cNvSpPr>
          <p:nvPr>
            <p:ph idx="1"/>
          </p:nvPr>
        </p:nvSpPr>
        <p:spPr>
          <a:xfrm>
            <a:off x="609600" y="971550"/>
            <a:ext cx="7924800" cy="4267200"/>
          </a:xfrm>
        </p:spPr>
        <p:txBody>
          <a:bodyPr/>
          <a:lstStyle/>
          <a:p>
            <a:r>
              <a:rPr lang="en-GB" sz="1800" dirty="0" smtClean="0"/>
              <a:t>Besides the main programs, there are </a:t>
            </a:r>
            <a:r>
              <a:rPr lang="en-GB" sz="1800" b="1" dirty="0" smtClean="0"/>
              <a:t>many additional users</a:t>
            </a:r>
            <a:r>
              <a:rPr lang="en-GB" sz="1800" dirty="0" smtClean="0"/>
              <a:t>, in particular at the SPS:</a:t>
            </a:r>
          </a:p>
          <a:p>
            <a:pPr lvl="1"/>
            <a:r>
              <a:rPr lang="en-GB" sz="1600" dirty="0" smtClean="0"/>
              <a:t>AWAKE experiment on </a:t>
            </a:r>
            <a:r>
              <a:rPr lang="en-GB" sz="1600" b="1" dirty="0" smtClean="0">
                <a:solidFill>
                  <a:srgbClr val="0000FF"/>
                </a:solidFill>
              </a:rPr>
              <a:t>plasma acceleration by p+ beam</a:t>
            </a:r>
            <a:r>
              <a:rPr lang="en-GB" sz="1600" dirty="0" smtClean="0"/>
              <a:t>.</a:t>
            </a:r>
          </a:p>
          <a:p>
            <a:pPr lvl="1"/>
            <a:r>
              <a:rPr lang="en-GB" sz="1600" dirty="0" err="1" smtClean="0"/>
              <a:t>HiRadMat</a:t>
            </a:r>
            <a:r>
              <a:rPr lang="en-GB" sz="1600" dirty="0" smtClean="0"/>
              <a:t> </a:t>
            </a:r>
            <a:r>
              <a:rPr lang="en-GB" sz="1600" b="1" dirty="0" smtClean="0">
                <a:solidFill>
                  <a:srgbClr val="0000FF"/>
                </a:solidFill>
              </a:rPr>
              <a:t>material resistance / damage test facility</a:t>
            </a:r>
            <a:r>
              <a:rPr lang="en-GB" sz="1600" dirty="0" smtClean="0"/>
              <a:t>.</a:t>
            </a:r>
          </a:p>
          <a:p>
            <a:pPr lvl="1"/>
            <a:r>
              <a:rPr lang="en-GB" sz="1600" dirty="0" smtClean="0"/>
              <a:t>Coast experiments for </a:t>
            </a:r>
            <a:r>
              <a:rPr lang="en-GB" sz="1600" b="1" dirty="0" smtClean="0">
                <a:solidFill>
                  <a:srgbClr val="0000FF"/>
                </a:solidFill>
              </a:rPr>
              <a:t>crystal extraction</a:t>
            </a:r>
            <a:r>
              <a:rPr lang="en-GB" sz="1600" dirty="0" smtClean="0"/>
              <a:t>.</a:t>
            </a:r>
          </a:p>
          <a:p>
            <a:pPr lvl="1"/>
            <a:r>
              <a:rPr lang="en-GB" sz="1600" b="1" dirty="0" smtClean="0">
                <a:solidFill>
                  <a:srgbClr val="0000FF"/>
                </a:solidFill>
              </a:rPr>
              <a:t>Crab-cavity</a:t>
            </a:r>
            <a:r>
              <a:rPr lang="en-GB" sz="1600" dirty="0" smtClean="0"/>
              <a:t> test assemblies for the LHC upgrade.</a:t>
            </a:r>
          </a:p>
          <a:p>
            <a:pPr lvl="1"/>
            <a:r>
              <a:rPr lang="en-GB" sz="1600" b="1" dirty="0" smtClean="0">
                <a:solidFill>
                  <a:srgbClr val="0000FF"/>
                </a:solidFill>
              </a:rPr>
              <a:t>Machine experiments </a:t>
            </a:r>
            <a:r>
              <a:rPr lang="en-GB" sz="1600" dirty="0" smtClean="0"/>
              <a:t>users (–&gt; accelerator physics group).</a:t>
            </a:r>
            <a:endParaRPr lang="en-GB" sz="1600" dirty="0" smtClean="0"/>
          </a:p>
          <a:p>
            <a:pPr lvl="1"/>
            <a:r>
              <a:rPr lang="en-GB" sz="1600" b="1" dirty="0" smtClean="0">
                <a:solidFill>
                  <a:srgbClr val="CC3399"/>
                </a:solidFill>
              </a:rPr>
              <a:t>Beam setup </a:t>
            </a:r>
            <a:r>
              <a:rPr lang="en-GB" sz="1600" dirty="0" smtClean="0"/>
              <a:t>for all users.</a:t>
            </a:r>
          </a:p>
          <a:p>
            <a:pPr lvl="1"/>
            <a:r>
              <a:rPr lang="en-GB" sz="1600" dirty="0" smtClean="0"/>
              <a:t>… and the </a:t>
            </a:r>
            <a:r>
              <a:rPr lang="en-GB" sz="1600" b="1" dirty="0" smtClean="0">
                <a:solidFill>
                  <a:srgbClr val="FF0000"/>
                </a:solidFill>
              </a:rPr>
              <a:t>LHC</a:t>
            </a:r>
            <a:r>
              <a:rPr lang="en-GB" sz="1600" dirty="0" smtClean="0"/>
              <a:t> that tries to maintain its priority.</a:t>
            </a:r>
          </a:p>
          <a:p>
            <a:pPr>
              <a:spcBef>
                <a:spcPts val="1200"/>
              </a:spcBef>
            </a:pPr>
            <a:r>
              <a:rPr lang="en-GB" sz="1800" dirty="0" smtClean="0"/>
              <a:t>There is a trend to be </a:t>
            </a:r>
            <a:r>
              <a:rPr lang="en-GB" sz="1800" dirty="0" smtClean="0"/>
              <a:t>overbooked</a:t>
            </a:r>
            <a:r>
              <a:rPr lang="en-GB" sz="1800" dirty="0" smtClean="0"/>
              <a:t>, in particular beam setup time is </a:t>
            </a:r>
            <a:r>
              <a:rPr lang="en-GB" sz="1800" dirty="0" smtClean="0"/>
              <a:t>frequently </a:t>
            </a:r>
            <a:r>
              <a:rPr lang="en-GB" sz="1800" dirty="0" smtClean="0"/>
              <a:t>underestimated (partly due to changing requirements).</a:t>
            </a:r>
          </a:p>
          <a:p>
            <a:pPr lvl="1"/>
            <a:r>
              <a:rPr lang="en-GB" sz="1600" dirty="0" smtClean="0"/>
              <a:t>Tensions can build up when major technical issues strike (electrical network issues, septa magnet failures </a:t>
            </a:r>
            <a:r>
              <a:rPr lang="en-GB" sz="1600" dirty="0" err="1" smtClean="0"/>
              <a:t>etc</a:t>
            </a:r>
            <a:r>
              <a:rPr lang="en-GB" sz="1600" dirty="0" smtClean="0"/>
              <a:t>).</a:t>
            </a:r>
            <a:endParaRPr lang="en-GB" sz="1600" dirty="0"/>
          </a:p>
        </p:txBody>
      </p:sp>
    </p:spTree>
    <p:extLst>
      <p:ext uri="{BB962C8B-B14F-4D97-AF65-F5344CB8AC3E}">
        <p14:creationId xmlns:p14="http://schemas.microsoft.com/office/powerpoint/2010/main" val="3770072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CERN complex foot-print</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a:t>
            </a:fld>
            <a:endParaRPr lang="en-US"/>
          </a:p>
        </p:txBody>
      </p:sp>
      <p:sp>
        <p:nvSpPr>
          <p:cNvPr id="6" name="Content Placeholder 5"/>
          <p:cNvSpPr>
            <a:spLocks noGrp="1"/>
          </p:cNvSpPr>
          <p:nvPr>
            <p:ph idx="1"/>
          </p:nvPr>
        </p:nvSpPr>
        <p:spPr/>
        <p:txBody>
          <a:bodyPr/>
          <a:lstStyle/>
          <a:p>
            <a:endParaRPr lang="en-GB"/>
          </a:p>
        </p:txBody>
      </p:sp>
      <p:sp>
        <p:nvSpPr>
          <p:cNvPr id="7" name="Slide Number Placeholder 4"/>
          <p:cNvSpPr txBox="1">
            <a:spLocks/>
          </p:cNvSpPr>
          <p:nvPr/>
        </p:nvSpPr>
        <p:spPr bwMode="auto">
          <a:xfrm>
            <a:off x="7886700" y="6400800"/>
            <a:ext cx="914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rgbClr val="000000"/>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a:lstStyle>
          <a:p>
            <a:pPr>
              <a:defRPr/>
            </a:pPr>
            <a:fld id="{EE4E98C2-E612-405D-9D9D-D2D7EB854B0E}" type="slidenum">
              <a:rPr lang="en-US" smtClean="0"/>
              <a:pPr>
                <a:defRPr/>
              </a:pPr>
              <a:t>4</a:t>
            </a:fld>
            <a:endParaRPr lang="en-US"/>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6066"/>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7221945" y="1763111"/>
            <a:ext cx="1749425" cy="366713"/>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dirty="0">
                <a:solidFill>
                  <a:srgbClr val="B5E8FF"/>
                </a:solidFill>
                <a:latin typeface="Tahoma" pitchFamily="34" charset="0"/>
              </a:rPr>
              <a:t>Lake of Geneva</a:t>
            </a:r>
            <a:endParaRPr lang="en-US" dirty="0">
              <a:latin typeface="Tahoma" pitchFamily="34" charset="0"/>
            </a:endParaRPr>
          </a:p>
        </p:txBody>
      </p:sp>
      <p:sp>
        <p:nvSpPr>
          <p:cNvPr id="11" name="Text Box 8"/>
          <p:cNvSpPr txBox="1">
            <a:spLocks noChangeArrowheads="1"/>
          </p:cNvSpPr>
          <p:nvPr/>
        </p:nvSpPr>
        <p:spPr bwMode="auto">
          <a:xfrm>
            <a:off x="3240192" y="3718341"/>
            <a:ext cx="1954213" cy="40005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sz="2000" b="1" dirty="0">
                <a:solidFill>
                  <a:srgbClr val="FFFF00"/>
                </a:solidFill>
                <a:effectLst>
                  <a:outerShdw blurRad="38100" dist="38100" dir="2700000" algn="tl">
                    <a:srgbClr val="000000">
                      <a:alpha val="43137"/>
                    </a:srgbClr>
                  </a:outerShdw>
                </a:effectLst>
                <a:latin typeface="Tahoma" pitchFamily="34" charset="0"/>
              </a:rPr>
              <a:t>Control Room</a:t>
            </a:r>
          </a:p>
        </p:txBody>
      </p:sp>
      <p:sp>
        <p:nvSpPr>
          <p:cNvPr id="12" name="Line 54"/>
          <p:cNvSpPr>
            <a:spLocks noChangeShapeType="1"/>
          </p:cNvSpPr>
          <p:nvPr/>
        </p:nvSpPr>
        <p:spPr bwMode="auto">
          <a:xfrm>
            <a:off x="4351020" y="4137441"/>
            <a:ext cx="342900" cy="304800"/>
          </a:xfrm>
          <a:prstGeom prst="line">
            <a:avLst/>
          </a:prstGeom>
          <a:noFill/>
          <a:ln w="28575">
            <a:solidFill>
              <a:srgbClr val="FFFF00"/>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en-GB"/>
          </a:p>
        </p:txBody>
      </p:sp>
      <p:sp>
        <p:nvSpPr>
          <p:cNvPr id="13" name="Text Box 8"/>
          <p:cNvSpPr txBox="1">
            <a:spLocks noChangeArrowheads="1"/>
          </p:cNvSpPr>
          <p:nvPr/>
        </p:nvSpPr>
        <p:spPr bwMode="auto">
          <a:xfrm>
            <a:off x="3123082" y="2615625"/>
            <a:ext cx="3201518" cy="584775"/>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sz="3200" b="1" dirty="0" smtClean="0">
                <a:solidFill>
                  <a:srgbClr val="66FF33"/>
                </a:solidFill>
                <a:effectLst>
                  <a:outerShdw blurRad="38100" dist="38100" dir="2700000" algn="tl">
                    <a:srgbClr val="000000">
                      <a:alpha val="43137"/>
                    </a:srgbClr>
                  </a:outerShdw>
                </a:effectLst>
                <a:latin typeface="Tahoma" pitchFamily="34" charset="0"/>
              </a:rPr>
              <a:t>LHC (LEP) </a:t>
            </a:r>
            <a:r>
              <a:rPr lang="en-US" sz="3200" b="1" dirty="0">
                <a:solidFill>
                  <a:srgbClr val="66FF33"/>
                </a:solidFill>
                <a:effectLst>
                  <a:outerShdw blurRad="38100" dist="38100" dir="2700000" algn="tl">
                    <a:srgbClr val="000000">
                      <a:alpha val="43137"/>
                    </a:srgbClr>
                  </a:outerShdw>
                </a:effectLst>
                <a:latin typeface="Tahoma" pitchFamily="34" charset="0"/>
              </a:rPr>
              <a:t>ring</a:t>
            </a:r>
          </a:p>
        </p:txBody>
      </p:sp>
      <p:sp>
        <p:nvSpPr>
          <p:cNvPr id="14" name="Text Box 8"/>
          <p:cNvSpPr txBox="1">
            <a:spLocks noChangeArrowheads="1"/>
          </p:cNvSpPr>
          <p:nvPr/>
        </p:nvSpPr>
        <p:spPr bwMode="auto">
          <a:xfrm rot="171517">
            <a:off x="5185514" y="4286782"/>
            <a:ext cx="1054100" cy="338138"/>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sz="1600" b="1" dirty="0">
                <a:solidFill>
                  <a:srgbClr val="00FF00"/>
                </a:solidFill>
                <a:effectLst>
                  <a:outerShdw blurRad="38100" dist="38100" dir="2700000" algn="tl">
                    <a:srgbClr val="000000">
                      <a:alpha val="43137"/>
                    </a:srgbClr>
                  </a:outerShdw>
                </a:effectLst>
                <a:latin typeface="Tahoma" pitchFamily="34" charset="0"/>
              </a:rPr>
              <a:t>SPS ring</a:t>
            </a:r>
          </a:p>
        </p:txBody>
      </p:sp>
      <p:sp>
        <p:nvSpPr>
          <p:cNvPr id="15" name="Text Box 8"/>
          <p:cNvSpPr txBox="1">
            <a:spLocks noChangeArrowheads="1"/>
          </p:cNvSpPr>
          <p:nvPr/>
        </p:nvSpPr>
        <p:spPr bwMode="auto">
          <a:xfrm>
            <a:off x="5371567" y="5932165"/>
            <a:ext cx="923650" cy="338554"/>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sz="1600" b="1" dirty="0" smtClean="0">
                <a:solidFill>
                  <a:srgbClr val="00FF00"/>
                </a:solidFill>
                <a:effectLst>
                  <a:outerShdw blurRad="38100" dist="38100" dir="2700000" algn="tl">
                    <a:srgbClr val="000000">
                      <a:alpha val="43137"/>
                    </a:srgbClr>
                  </a:outerShdw>
                </a:effectLst>
                <a:latin typeface="Tahoma" pitchFamily="34" charset="0"/>
              </a:rPr>
              <a:t>PS </a:t>
            </a:r>
            <a:r>
              <a:rPr lang="en-US" sz="1600" b="1" dirty="0">
                <a:solidFill>
                  <a:srgbClr val="00FF00"/>
                </a:solidFill>
                <a:effectLst>
                  <a:outerShdw blurRad="38100" dist="38100" dir="2700000" algn="tl">
                    <a:srgbClr val="000000">
                      <a:alpha val="43137"/>
                    </a:srgbClr>
                  </a:outerShdw>
                </a:effectLst>
                <a:latin typeface="Tahoma" pitchFamily="34" charset="0"/>
              </a:rPr>
              <a:t>ring</a:t>
            </a:r>
          </a:p>
        </p:txBody>
      </p:sp>
    </p:spTree>
    <p:extLst>
      <p:ext uri="{BB962C8B-B14F-4D97-AF65-F5344CB8AC3E}">
        <p14:creationId xmlns:p14="http://schemas.microsoft.com/office/powerpoint/2010/main" val="373554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Availability</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40</a:t>
            </a:fld>
            <a:endParaRPr lang="en-US"/>
          </a:p>
        </p:txBody>
      </p:sp>
      <p:sp>
        <p:nvSpPr>
          <p:cNvPr id="6" name="Content Placeholder 5"/>
          <p:cNvSpPr>
            <a:spLocks noGrp="1"/>
          </p:cNvSpPr>
          <p:nvPr>
            <p:ph idx="1"/>
          </p:nvPr>
        </p:nvSpPr>
        <p:spPr>
          <a:xfrm>
            <a:off x="647700" y="914400"/>
            <a:ext cx="8001000" cy="3067050"/>
          </a:xfrm>
        </p:spPr>
        <p:txBody>
          <a:bodyPr/>
          <a:lstStyle/>
          <a:p>
            <a:r>
              <a:rPr lang="en-GB" sz="1800" dirty="0" smtClean="0"/>
              <a:t>A few years ago a </a:t>
            </a:r>
            <a:r>
              <a:rPr lang="en-GB" sz="1800" b="1" dirty="0" smtClean="0">
                <a:solidFill>
                  <a:srgbClr val="0000FF"/>
                </a:solidFill>
              </a:rPr>
              <a:t>concerted</a:t>
            </a:r>
            <a:r>
              <a:rPr lang="en-GB" sz="1800" dirty="0" smtClean="0"/>
              <a:t> </a:t>
            </a:r>
            <a:r>
              <a:rPr lang="en-GB" sz="1800" b="1" dirty="0" smtClean="0">
                <a:solidFill>
                  <a:srgbClr val="0000FF"/>
                </a:solidFill>
              </a:rPr>
              <a:t>effort</a:t>
            </a:r>
            <a:r>
              <a:rPr lang="en-GB" sz="1800" dirty="0" smtClean="0"/>
              <a:t> </a:t>
            </a:r>
            <a:r>
              <a:rPr lang="en-GB" sz="1800" b="1" dirty="0" smtClean="0">
                <a:solidFill>
                  <a:srgbClr val="0000FF"/>
                </a:solidFill>
              </a:rPr>
              <a:t>to track faults and downtime</a:t>
            </a:r>
            <a:r>
              <a:rPr lang="en-GB" sz="1800" dirty="0" smtClean="0"/>
              <a:t> (more) </a:t>
            </a:r>
            <a:r>
              <a:rPr lang="en-GB" sz="1800" b="1" dirty="0" smtClean="0">
                <a:solidFill>
                  <a:srgbClr val="0000FF"/>
                </a:solidFill>
              </a:rPr>
              <a:t>consistently </a:t>
            </a:r>
            <a:r>
              <a:rPr lang="en-GB" sz="1800" dirty="0"/>
              <a:t>was initiated for </a:t>
            </a:r>
            <a:r>
              <a:rPr lang="en-GB" sz="1800" dirty="0" smtClean="0"/>
              <a:t>LHC, now </a:t>
            </a:r>
            <a:r>
              <a:rPr lang="en-GB" sz="1800" dirty="0"/>
              <a:t>extended to all </a:t>
            </a:r>
            <a:r>
              <a:rPr lang="en-GB" sz="1800" dirty="0" smtClean="0"/>
              <a:t>machines.</a:t>
            </a:r>
          </a:p>
          <a:p>
            <a:pPr lvl="1"/>
            <a:r>
              <a:rPr lang="en-GB" sz="1600" dirty="0" smtClean="0"/>
              <a:t>Faults are introduced by operation through the </a:t>
            </a:r>
            <a:r>
              <a:rPr lang="en-GB" sz="1600" b="1" dirty="0" smtClean="0">
                <a:solidFill>
                  <a:srgbClr val="CC3399"/>
                </a:solidFill>
              </a:rPr>
              <a:t>electronic logbook</a:t>
            </a:r>
            <a:r>
              <a:rPr lang="en-GB" sz="1600" dirty="0" smtClean="0"/>
              <a:t>.</a:t>
            </a:r>
          </a:p>
          <a:p>
            <a:pPr lvl="1"/>
            <a:r>
              <a:rPr lang="en-GB" sz="1600" b="1" dirty="0" smtClean="0">
                <a:solidFill>
                  <a:srgbClr val="0000FF"/>
                </a:solidFill>
              </a:rPr>
              <a:t>~ weekly fault reviews</a:t>
            </a:r>
            <a:r>
              <a:rPr lang="en-GB" sz="1600" b="1" dirty="0" smtClean="0"/>
              <a:t> </a:t>
            </a:r>
            <a:r>
              <a:rPr lang="en-GB" sz="1600" dirty="0" smtClean="0"/>
              <a:t>to clean up registered faults.</a:t>
            </a:r>
          </a:p>
          <a:p>
            <a:pPr lvl="1"/>
            <a:r>
              <a:rPr lang="en-GB" sz="1600" dirty="0" smtClean="0"/>
              <a:t>Hardware faults tend to be better tracked, software (and ‘staff management’) issues often escape statistics !</a:t>
            </a:r>
          </a:p>
          <a:p>
            <a:r>
              <a:rPr lang="en-GB" sz="1800" dirty="0" smtClean="0"/>
              <a:t>Availability numbers were used to steer electronics upgrades for LHC to mitigate radiation to electronics issues, and they are currently input to the CERN equipment consolidation plans.</a:t>
            </a:r>
          </a:p>
        </p:txBody>
      </p:sp>
      <p:pic>
        <p:nvPicPr>
          <p:cNvPr id="8" name="Picture 7"/>
          <p:cNvPicPr>
            <a:picLocks noChangeAspect="1"/>
          </p:cNvPicPr>
          <p:nvPr/>
        </p:nvPicPr>
        <p:blipFill>
          <a:blip r:embed="rId2"/>
          <a:stretch>
            <a:fillRect/>
          </a:stretch>
        </p:blipFill>
        <p:spPr>
          <a:xfrm>
            <a:off x="1072033" y="3681216"/>
            <a:ext cx="7152333" cy="2879921"/>
          </a:xfrm>
          <a:prstGeom prst="rect">
            <a:avLst/>
          </a:prstGeom>
        </p:spPr>
      </p:pic>
    </p:spTree>
    <p:extLst>
      <p:ext uri="{BB962C8B-B14F-4D97-AF65-F5344CB8AC3E}">
        <p14:creationId xmlns:p14="http://schemas.microsoft.com/office/powerpoint/2010/main" val="22548185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Availability tools – examples</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41</a:t>
            </a:fld>
            <a:endParaRPr lang="en-US"/>
          </a:p>
        </p:txBody>
      </p:sp>
      <p:pic>
        <p:nvPicPr>
          <p:cNvPr id="7" name="Picture 6"/>
          <p:cNvPicPr>
            <a:picLocks noChangeAspect="1"/>
          </p:cNvPicPr>
          <p:nvPr/>
        </p:nvPicPr>
        <p:blipFill>
          <a:blip r:embed="rId2"/>
          <a:stretch>
            <a:fillRect/>
          </a:stretch>
        </p:blipFill>
        <p:spPr>
          <a:xfrm>
            <a:off x="493441" y="844064"/>
            <a:ext cx="7120983" cy="3820164"/>
          </a:xfrm>
          <a:prstGeom prst="rect">
            <a:avLst/>
          </a:prstGeom>
        </p:spPr>
      </p:pic>
      <p:sp>
        <p:nvSpPr>
          <p:cNvPr id="6" name="Content Placeholder 5"/>
          <p:cNvSpPr>
            <a:spLocks noGrp="1"/>
          </p:cNvSpPr>
          <p:nvPr>
            <p:ph idx="1"/>
          </p:nvPr>
        </p:nvSpPr>
        <p:spPr>
          <a:xfrm>
            <a:off x="6438900" y="3687402"/>
            <a:ext cx="2362200" cy="552450"/>
          </a:xfrm>
        </p:spPr>
        <p:txBody>
          <a:bodyPr/>
          <a:lstStyle/>
          <a:p>
            <a:pPr marL="0" indent="0" algn="ctr">
              <a:buNone/>
            </a:pPr>
            <a:r>
              <a:rPr lang="en-GB" sz="1800" b="1" i="1" dirty="0" smtClean="0">
                <a:solidFill>
                  <a:srgbClr val="0000FF"/>
                </a:solidFill>
              </a:rPr>
              <a:t>LHC ‘cardiogram’</a:t>
            </a:r>
            <a:endParaRPr lang="en-GB" sz="1600" b="1" i="1" dirty="0" smtClean="0">
              <a:solidFill>
                <a:srgbClr val="0000FF"/>
              </a:solidFill>
            </a:endParaRPr>
          </a:p>
        </p:txBody>
      </p:sp>
      <p:pic>
        <p:nvPicPr>
          <p:cNvPr id="11" name="Picture 10"/>
          <p:cNvPicPr>
            <a:picLocks noChangeAspect="1"/>
          </p:cNvPicPr>
          <p:nvPr/>
        </p:nvPicPr>
        <p:blipFill>
          <a:blip r:embed="rId3"/>
          <a:stretch>
            <a:fillRect/>
          </a:stretch>
        </p:blipFill>
        <p:spPr>
          <a:xfrm>
            <a:off x="900924" y="4780478"/>
            <a:ext cx="6210300" cy="1940997"/>
          </a:xfrm>
          <a:prstGeom prst="rect">
            <a:avLst/>
          </a:prstGeom>
        </p:spPr>
      </p:pic>
      <p:sp>
        <p:nvSpPr>
          <p:cNvPr id="10" name="Content Placeholder 5"/>
          <p:cNvSpPr txBox="1">
            <a:spLocks/>
          </p:cNvSpPr>
          <p:nvPr/>
        </p:nvSpPr>
        <p:spPr bwMode="auto">
          <a:xfrm>
            <a:off x="6488147" y="5410200"/>
            <a:ext cx="23622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80000"/>
              <a:buFont typeface="Wingdings" pitchFamily="2" charset="2"/>
              <a:buChar char="q"/>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 typeface="Wingdings" pitchFamily="2" charset="2"/>
              <a:buNone/>
            </a:pPr>
            <a:r>
              <a:rPr lang="en-GB" sz="1800" b="1" i="1" kern="0" dirty="0" smtClean="0">
                <a:solidFill>
                  <a:srgbClr val="0000FF"/>
                </a:solidFill>
              </a:rPr>
              <a:t>PS ‘dashboard’</a:t>
            </a:r>
            <a:endParaRPr lang="en-GB" sz="1600" b="1" i="1" kern="0" dirty="0" smtClean="0">
              <a:solidFill>
                <a:srgbClr val="0000FF"/>
              </a:solidFill>
            </a:endParaRPr>
          </a:p>
        </p:txBody>
      </p:sp>
    </p:spTree>
    <p:extLst>
      <p:ext uri="{BB962C8B-B14F-4D97-AF65-F5344CB8AC3E}">
        <p14:creationId xmlns:p14="http://schemas.microsoft.com/office/powerpoint/2010/main" val="27109379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Machine availabilities</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42</a:t>
            </a:fld>
            <a:endParaRPr lang="en-US"/>
          </a:p>
        </p:txBody>
      </p:sp>
      <p:sp>
        <p:nvSpPr>
          <p:cNvPr id="6" name="Content Placeholder 5"/>
          <p:cNvSpPr>
            <a:spLocks noGrp="1"/>
          </p:cNvSpPr>
          <p:nvPr>
            <p:ph idx="1"/>
          </p:nvPr>
        </p:nvSpPr>
        <p:spPr>
          <a:xfrm>
            <a:off x="683986" y="990599"/>
            <a:ext cx="7850414" cy="1491463"/>
          </a:xfrm>
        </p:spPr>
        <p:txBody>
          <a:bodyPr/>
          <a:lstStyle/>
          <a:p>
            <a:r>
              <a:rPr lang="en-GB" dirty="0" smtClean="0"/>
              <a:t>The </a:t>
            </a:r>
            <a:r>
              <a:rPr lang="en-GB" dirty="0"/>
              <a:t>t</a:t>
            </a:r>
            <a:r>
              <a:rPr lang="en-GB" dirty="0" smtClean="0"/>
              <a:t>ypical machine availabilities are rather reproducible from year to year.</a:t>
            </a:r>
          </a:p>
          <a:p>
            <a:pPr lvl="1"/>
            <a:r>
              <a:rPr lang="en-GB" dirty="0" smtClean="0"/>
              <a:t>Numbers include the un-availability of the injector machine.</a:t>
            </a:r>
          </a:p>
          <a:p>
            <a:pPr lvl="1"/>
            <a:r>
              <a:rPr lang="en-GB" dirty="0" smtClean="0"/>
              <a:t>LINAC4 is in the commissioning phase.</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502304216"/>
              </p:ext>
            </p:extLst>
          </p:nvPr>
        </p:nvGraphicFramePr>
        <p:xfrm>
          <a:off x="545193" y="2667000"/>
          <a:ext cx="4064000" cy="2966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865890215"/>
                    </a:ext>
                  </a:extLst>
                </a:gridCol>
                <a:gridCol w="2032000">
                  <a:extLst>
                    <a:ext uri="{9D8B030D-6E8A-4147-A177-3AD203B41FA5}">
                      <a16:colId xmlns:a16="http://schemas.microsoft.com/office/drawing/2014/main" val="2787933031"/>
                    </a:ext>
                  </a:extLst>
                </a:gridCol>
              </a:tblGrid>
              <a:tr h="370840">
                <a:tc>
                  <a:txBody>
                    <a:bodyPr/>
                    <a:lstStyle/>
                    <a:p>
                      <a:r>
                        <a:rPr lang="en-GB" dirty="0" smtClean="0">
                          <a:solidFill>
                            <a:srgbClr val="0000FF"/>
                          </a:solidFill>
                        </a:rPr>
                        <a:t>Machine</a:t>
                      </a:r>
                      <a:endParaRPr lang="en-GB" dirty="0">
                        <a:solidFill>
                          <a:srgbClr val="0000FF"/>
                        </a:solidFill>
                      </a:endParaRPr>
                    </a:p>
                  </a:txBody>
                  <a:tcPr/>
                </a:tc>
                <a:tc>
                  <a:txBody>
                    <a:bodyPr/>
                    <a:lstStyle/>
                    <a:p>
                      <a:pPr algn="ctr"/>
                      <a:r>
                        <a:rPr lang="en-GB" dirty="0" smtClean="0">
                          <a:solidFill>
                            <a:srgbClr val="0000FF"/>
                          </a:solidFill>
                        </a:rPr>
                        <a:t>Availability</a:t>
                      </a:r>
                      <a:endParaRPr lang="en-GB" dirty="0">
                        <a:solidFill>
                          <a:srgbClr val="0000FF"/>
                        </a:solidFill>
                      </a:endParaRPr>
                    </a:p>
                  </a:txBody>
                  <a:tcPr/>
                </a:tc>
                <a:extLst>
                  <a:ext uri="{0D108BD9-81ED-4DB2-BD59-A6C34878D82A}">
                    <a16:rowId xmlns:a16="http://schemas.microsoft.com/office/drawing/2014/main" val="3158092827"/>
                  </a:ext>
                </a:extLst>
              </a:tr>
              <a:tr h="370840">
                <a:tc>
                  <a:txBody>
                    <a:bodyPr/>
                    <a:lstStyle/>
                    <a:p>
                      <a:r>
                        <a:rPr lang="en-GB" dirty="0" smtClean="0"/>
                        <a:t>LINAC2</a:t>
                      </a:r>
                      <a:endParaRPr lang="en-GB" dirty="0"/>
                    </a:p>
                  </a:txBody>
                  <a:tcPr/>
                </a:tc>
                <a:tc>
                  <a:txBody>
                    <a:bodyPr/>
                    <a:lstStyle/>
                    <a:p>
                      <a:pPr algn="ctr"/>
                      <a:r>
                        <a:rPr lang="en-GB" dirty="0" smtClean="0"/>
                        <a:t>&gt; 99%</a:t>
                      </a:r>
                      <a:endParaRPr lang="en-GB" dirty="0"/>
                    </a:p>
                  </a:txBody>
                  <a:tcPr/>
                </a:tc>
                <a:extLst>
                  <a:ext uri="{0D108BD9-81ED-4DB2-BD59-A6C34878D82A}">
                    <a16:rowId xmlns:a16="http://schemas.microsoft.com/office/drawing/2014/main" val="2154996199"/>
                  </a:ext>
                </a:extLst>
              </a:tr>
              <a:tr h="370840">
                <a:tc>
                  <a:txBody>
                    <a:bodyPr/>
                    <a:lstStyle/>
                    <a:p>
                      <a:r>
                        <a:rPr lang="en-GB" i="1" dirty="0" smtClean="0">
                          <a:solidFill>
                            <a:srgbClr val="0000FF"/>
                          </a:solidFill>
                        </a:rPr>
                        <a:t>LINAC4</a:t>
                      </a:r>
                      <a:r>
                        <a:rPr lang="en-GB" i="1" baseline="0" dirty="0" smtClean="0">
                          <a:solidFill>
                            <a:srgbClr val="0000FF"/>
                          </a:solidFill>
                        </a:rPr>
                        <a:t> </a:t>
                      </a:r>
                      <a:endParaRPr lang="en-GB" i="1" dirty="0">
                        <a:solidFill>
                          <a:srgbClr val="0000FF"/>
                        </a:solidFill>
                      </a:endParaRPr>
                    </a:p>
                  </a:txBody>
                  <a:tcPr/>
                </a:tc>
                <a:tc>
                  <a:txBody>
                    <a:bodyPr/>
                    <a:lstStyle/>
                    <a:p>
                      <a:pPr algn="ctr"/>
                      <a:r>
                        <a:rPr lang="en-GB" i="1" dirty="0" smtClean="0">
                          <a:solidFill>
                            <a:srgbClr val="0000FF"/>
                          </a:solidFill>
                        </a:rPr>
                        <a:t>~95%</a:t>
                      </a:r>
                      <a:endParaRPr lang="en-GB" i="1" dirty="0">
                        <a:solidFill>
                          <a:srgbClr val="0000FF"/>
                        </a:solidFill>
                      </a:endParaRPr>
                    </a:p>
                  </a:txBody>
                  <a:tcPr/>
                </a:tc>
                <a:extLst>
                  <a:ext uri="{0D108BD9-81ED-4DB2-BD59-A6C34878D82A}">
                    <a16:rowId xmlns:a16="http://schemas.microsoft.com/office/drawing/2014/main" val="4163535534"/>
                  </a:ext>
                </a:extLst>
              </a:tr>
              <a:tr h="370840">
                <a:tc>
                  <a:txBody>
                    <a:bodyPr/>
                    <a:lstStyle/>
                    <a:p>
                      <a:r>
                        <a:rPr lang="en-GB" dirty="0" smtClean="0"/>
                        <a:t>PSB</a:t>
                      </a:r>
                      <a:endParaRPr lang="en-GB" dirty="0"/>
                    </a:p>
                  </a:txBody>
                  <a:tcPr/>
                </a:tc>
                <a:tc>
                  <a:txBody>
                    <a:bodyPr/>
                    <a:lstStyle/>
                    <a:p>
                      <a:pPr algn="ctr"/>
                      <a:r>
                        <a:rPr lang="en-GB" dirty="0" smtClean="0"/>
                        <a:t>97-98%</a:t>
                      </a:r>
                      <a:endParaRPr lang="en-GB" dirty="0"/>
                    </a:p>
                  </a:txBody>
                  <a:tcPr/>
                </a:tc>
                <a:extLst>
                  <a:ext uri="{0D108BD9-81ED-4DB2-BD59-A6C34878D82A}">
                    <a16:rowId xmlns:a16="http://schemas.microsoft.com/office/drawing/2014/main" val="279271668"/>
                  </a:ext>
                </a:extLst>
              </a:tr>
              <a:tr h="370840">
                <a:tc>
                  <a:txBody>
                    <a:bodyPr/>
                    <a:lstStyle/>
                    <a:p>
                      <a:r>
                        <a:rPr lang="en-GB" dirty="0" smtClean="0"/>
                        <a:t>PS</a:t>
                      </a:r>
                      <a:endParaRPr lang="en-GB" dirty="0"/>
                    </a:p>
                  </a:txBody>
                  <a:tcPr/>
                </a:tc>
                <a:tc>
                  <a:txBody>
                    <a:bodyPr/>
                    <a:lstStyle/>
                    <a:p>
                      <a:pPr algn="ctr"/>
                      <a:r>
                        <a:rPr lang="en-GB" dirty="0" smtClean="0"/>
                        <a:t>92-95%</a:t>
                      </a:r>
                      <a:endParaRPr lang="en-GB" dirty="0"/>
                    </a:p>
                  </a:txBody>
                  <a:tcPr/>
                </a:tc>
                <a:extLst>
                  <a:ext uri="{0D108BD9-81ED-4DB2-BD59-A6C34878D82A}">
                    <a16:rowId xmlns:a16="http://schemas.microsoft.com/office/drawing/2014/main" val="4039650309"/>
                  </a:ext>
                </a:extLst>
              </a:tr>
              <a:tr h="370840">
                <a:tc>
                  <a:txBody>
                    <a:bodyPr/>
                    <a:lstStyle/>
                    <a:p>
                      <a:r>
                        <a:rPr lang="en-GB" dirty="0" smtClean="0"/>
                        <a:t>SPS</a:t>
                      </a:r>
                      <a:endParaRPr lang="en-GB" dirty="0"/>
                    </a:p>
                  </a:txBody>
                  <a:tcPr/>
                </a:tc>
                <a:tc>
                  <a:txBody>
                    <a:bodyPr/>
                    <a:lstStyle/>
                    <a:p>
                      <a:pPr algn="ctr"/>
                      <a:r>
                        <a:rPr lang="en-GB" dirty="0" smtClean="0"/>
                        <a:t>85-90%</a:t>
                      </a:r>
                      <a:endParaRPr lang="en-GB" dirty="0"/>
                    </a:p>
                  </a:txBody>
                  <a:tcPr/>
                </a:tc>
                <a:extLst>
                  <a:ext uri="{0D108BD9-81ED-4DB2-BD59-A6C34878D82A}">
                    <a16:rowId xmlns:a16="http://schemas.microsoft.com/office/drawing/2014/main" val="3436972651"/>
                  </a:ext>
                </a:extLst>
              </a:tr>
              <a:tr h="370840">
                <a:tc>
                  <a:txBody>
                    <a:bodyPr/>
                    <a:lstStyle/>
                    <a:p>
                      <a:r>
                        <a:rPr lang="en-GB" dirty="0" smtClean="0"/>
                        <a:t>LHC</a:t>
                      </a:r>
                      <a:endParaRPr lang="en-GB" dirty="0"/>
                    </a:p>
                  </a:txBody>
                  <a:tcPr/>
                </a:tc>
                <a:tc>
                  <a:txBody>
                    <a:bodyPr/>
                    <a:lstStyle/>
                    <a:p>
                      <a:pPr algn="ctr"/>
                      <a:r>
                        <a:rPr lang="en-GB" dirty="0" smtClean="0"/>
                        <a:t>75-80%</a:t>
                      </a:r>
                      <a:endParaRPr lang="en-GB" dirty="0"/>
                    </a:p>
                  </a:txBody>
                  <a:tcPr/>
                </a:tc>
                <a:extLst>
                  <a:ext uri="{0D108BD9-81ED-4DB2-BD59-A6C34878D82A}">
                    <a16:rowId xmlns:a16="http://schemas.microsoft.com/office/drawing/2014/main" val="4214042482"/>
                  </a:ext>
                </a:extLst>
              </a:tr>
              <a:tr h="370840">
                <a:tc>
                  <a:txBody>
                    <a:bodyPr/>
                    <a:lstStyle/>
                    <a:p>
                      <a:r>
                        <a:rPr lang="en-GB" dirty="0" smtClean="0"/>
                        <a:t>LHC collisions</a:t>
                      </a:r>
                      <a:endParaRPr lang="en-GB" dirty="0"/>
                    </a:p>
                  </a:txBody>
                  <a:tcPr/>
                </a:tc>
                <a:tc>
                  <a:txBody>
                    <a:bodyPr/>
                    <a:lstStyle/>
                    <a:p>
                      <a:pPr algn="ctr"/>
                      <a:r>
                        <a:rPr lang="en-GB" dirty="0" smtClean="0"/>
                        <a:t>50%</a:t>
                      </a:r>
                      <a:endParaRPr lang="en-GB" dirty="0"/>
                    </a:p>
                  </a:txBody>
                  <a:tcPr/>
                </a:tc>
                <a:extLst>
                  <a:ext uri="{0D108BD9-81ED-4DB2-BD59-A6C34878D82A}">
                    <a16:rowId xmlns:a16="http://schemas.microsoft.com/office/drawing/2014/main" val="1381079971"/>
                  </a:ext>
                </a:extLst>
              </a:tr>
            </a:tbl>
          </a:graphicData>
        </a:graphic>
      </p:graphicFrame>
      <p:pic>
        <p:nvPicPr>
          <p:cNvPr id="8" name="Picture 7"/>
          <p:cNvPicPr>
            <a:picLocks noChangeAspect="1"/>
          </p:cNvPicPr>
          <p:nvPr/>
        </p:nvPicPr>
        <p:blipFill>
          <a:blip r:embed="rId2"/>
          <a:stretch>
            <a:fillRect/>
          </a:stretch>
        </p:blipFill>
        <p:spPr>
          <a:xfrm>
            <a:off x="4876800" y="2367643"/>
            <a:ext cx="4122360" cy="2595880"/>
          </a:xfrm>
          <a:prstGeom prst="rect">
            <a:avLst/>
          </a:prstGeom>
        </p:spPr>
      </p:pic>
      <p:sp>
        <p:nvSpPr>
          <p:cNvPr id="10" name="TextBox 9"/>
          <p:cNvSpPr txBox="1"/>
          <p:nvPr/>
        </p:nvSpPr>
        <p:spPr>
          <a:xfrm>
            <a:off x="5209594" y="5148460"/>
            <a:ext cx="3456772" cy="1142877"/>
          </a:xfrm>
          <a:prstGeom prst="rect">
            <a:avLst/>
          </a:prstGeom>
        </p:spPr>
        <p:txBody>
          <a:bodyPr wrap="square" rtlCol="0">
            <a:spAutoFit/>
          </a:bodyPr>
          <a:lstStyle/>
          <a:p>
            <a:pPr>
              <a:spcBef>
                <a:spcPct val="20000"/>
              </a:spcBef>
              <a:spcAft>
                <a:spcPts val="400"/>
              </a:spcAft>
              <a:buClr>
                <a:srgbClr val="0000FF"/>
              </a:buClr>
              <a:buSzPct val="80000"/>
            </a:pPr>
            <a:r>
              <a:rPr lang="en-GB" sz="1400" b="1" i="1" kern="0" dirty="0" smtClean="0">
                <a:latin typeface="+mn-lt"/>
              </a:rPr>
              <a:t>LHC availability breakdown (2017)</a:t>
            </a:r>
          </a:p>
          <a:p>
            <a:pPr>
              <a:spcBef>
                <a:spcPct val="20000"/>
              </a:spcBef>
              <a:spcAft>
                <a:spcPts val="400"/>
              </a:spcAft>
              <a:buClr>
                <a:srgbClr val="0000FF"/>
              </a:buClr>
              <a:buSzPct val="80000"/>
            </a:pPr>
            <a:r>
              <a:rPr lang="en-GB" sz="1400" i="1" kern="0" dirty="0" smtClean="0">
                <a:latin typeface="+mn-lt"/>
              </a:rPr>
              <a:t>Stable beams (= collisions) fraction of 50% stable in the past 3 years</a:t>
            </a:r>
          </a:p>
          <a:p>
            <a:pPr>
              <a:spcBef>
                <a:spcPct val="20000"/>
              </a:spcBef>
              <a:spcAft>
                <a:spcPts val="400"/>
              </a:spcAft>
              <a:buClr>
                <a:srgbClr val="0000FF"/>
              </a:buClr>
              <a:buSzPct val="80000"/>
            </a:pPr>
            <a:r>
              <a:rPr lang="en-GB" sz="1400" i="1" kern="0" dirty="0" smtClean="0">
                <a:latin typeface="+mn-lt"/>
              </a:rPr>
              <a:t>Max / ideal stable beam fraction ~ 85%.</a:t>
            </a:r>
          </a:p>
        </p:txBody>
      </p:sp>
    </p:spTree>
    <p:extLst>
      <p:ext uri="{BB962C8B-B14F-4D97-AF65-F5344CB8AC3E}">
        <p14:creationId xmlns:p14="http://schemas.microsoft.com/office/powerpoint/2010/main" val="38130489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43</a:t>
            </a:fld>
            <a:endParaRPr lang="en-US"/>
          </a:p>
        </p:txBody>
      </p:sp>
      <p:sp>
        <p:nvSpPr>
          <p:cNvPr id="6" name="Content Placeholder 5"/>
          <p:cNvSpPr>
            <a:spLocks noGrp="1"/>
          </p:cNvSpPr>
          <p:nvPr>
            <p:ph idx="1"/>
          </p:nvPr>
        </p:nvSpPr>
        <p:spPr>
          <a:xfrm>
            <a:off x="800100" y="1447800"/>
            <a:ext cx="7924800" cy="3124200"/>
          </a:xfrm>
        </p:spPr>
        <p:txBody>
          <a:bodyPr/>
          <a:lstStyle/>
          <a:p>
            <a:pPr marL="0" indent="0">
              <a:spcBef>
                <a:spcPts val="3600"/>
              </a:spcBef>
              <a:buNone/>
            </a:pPr>
            <a:r>
              <a:rPr lang="en-GB" sz="2800" b="1" dirty="0" smtClean="0">
                <a:solidFill>
                  <a:srgbClr val="0000FF">
                    <a:alpha val="40000"/>
                  </a:srgbClr>
                </a:solidFill>
              </a:rPr>
              <a:t>The CERN accelerator complex</a:t>
            </a:r>
          </a:p>
          <a:p>
            <a:pPr marL="0" indent="0">
              <a:spcBef>
                <a:spcPts val="3600"/>
              </a:spcBef>
              <a:buNone/>
            </a:pPr>
            <a:r>
              <a:rPr lang="en-GB" sz="2800" b="1" dirty="0" smtClean="0">
                <a:solidFill>
                  <a:srgbClr val="0000FF">
                    <a:alpha val="40000"/>
                  </a:srgbClr>
                </a:solidFill>
              </a:rPr>
              <a:t>From pre-LHC to LHC area</a:t>
            </a:r>
          </a:p>
          <a:p>
            <a:pPr marL="0" indent="0">
              <a:spcBef>
                <a:spcPts val="3600"/>
              </a:spcBef>
              <a:buNone/>
            </a:pPr>
            <a:r>
              <a:rPr lang="en-GB" sz="2800" b="1" dirty="0" smtClean="0">
                <a:solidFill>
                  <a:srgbClr val="0000FF">
                    <a:alpha val="40000"/>
                  </a:srgbClr>
                </a:solidFill>
              </a:rPr>
              <a:t>Operation of the complex</a:t>
            </a:r>
          </a:p>
          <a:p>
            <a:pPr marL="0" indent="0">
              <a:spcBef>
                <a:spcPts val="3600"/>
              </a:spcBef>
              <a:buNone/>
            </a:pPr>
            <a:r>
              <a:rPr lang="en-GB" sz="2800" b="1" dirty="0" smtClean="0">
                <a:solidFill>
                  <a:srgbClr val="0000FF"/>
                </a:solidFill>
              </a:rPr>
              <a:t>Outlook</a:t>
            </a:r>
            <a:endParaRPr lang="en-GB" sz="2800" b="1" dirty="0">
              <a:solidFill>
                <a:srgbClr val="0000FF"/>
              </a:solidFill>
            </a:endParaRPr>
          </a:p>
        </p:txBody>
      </p:sp>
    </p:spTree>
    <p:extLst>
      <p:ext uri="{BB962C8B-B14F-4D97-AF65-F5344CB8AC3E}">
        <p14:creationId xmlns:p14="http://schemas.microsoft.com/office/powerpoint/2010/main" val="2752571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Long term plan</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44</a:t>
            </a:fld>
            <a:endParaRPr lang="en-US"/>
          </a:p>
        </p:txBody>
      </p:sp>
      <p:sp>
        <p:nvSpPr>
          <p:cNvPr id="6" name="Content Placeholder 5"/>
          <p:cNvSpPr>
            <a:spLocks noGrp="1"/>
          </p:cNvSpPr>
          <p:nvPr>
            <p:ph idx="1"/>
          </p:nvPr>
        </p:nvSpPr>
        <p:spPr>
          <a:xfrm>
            <a:off x="685800" y="897947"/>
            <a:ext cx="7924800" cy="2482060"/>
          </a:xfrm>
        </p:spPr>
        <p:txBody>
          <a:bodyPr/>
          <a:lstStyle/>
          <a:p>
            <a:r>
              <a:rPr lang="en-GB" sz="1800" dirty="0" smtClean="0"/>
              <a:t>CERN just entered a </a:t>
            </a:r>
            <a:r>
              <a:rPr lang="en-GB" sz="1800" b="1" dirty="0" smtClean="0">
                <a:solidFill>
                  <a:srgbClr val="FF0000"/>
                </a:solidFill>
              </a:rPr>
              <a:t>long </a:t>
            </a:r>
            <a:r>
              <a:rPr lang="en-GB" sz="1800" b="1" dirty="0">
                <a:solidFill>
                  <a:srgbClr val="FF0000"/>
                </a:solidFill>
              </a:rPr>
              <a:t>s</a:t>
            </a:r>
            <a:r>
              <a:rPr lang="en-GB" sz="1800" b="1" dirty="0" smtClean="0">
                <a:solidFill>
                  <a:srgbClr val="FF0000"/>
                </a:solidFill>
              </a:rPr>
              <a:t>hutdown </a:t>
            </a:r>
            <a:r>
              <a:rPr lang="en-GB" sz="1800" dirty="0" smtClean="0"/>
              <a:t>(LS2) for all machines.</a:t>
            </a:r>
          </a:p>
          <a:p>
            <a:pPr lvl="1"/>
            <a:r>
              <a:rPr lang="en-GB" sz="1600" b="1" dirty="0" smtClean="0">
                <a:solidFill>
                  <a:srgbClr val="0000FF"/>
                </a:solidFill>
              </a:rPr>
              <a:t>Infrastructure</a:t>
            </a:r>
            <a:r>
              <a:rPr lang="en-GB" sz="1600" dirty="0" smtClean="0"/>
              <a:t>:</a:t>
            </a:r>
            <a:r>
              <a:rPr lang="en-GB" sz="1600" b="1" dirty="0" smtClean="0">
                <a:solidFill>
                  <a:srgbClr val="0000FF"/>
                </a:solidFill>
              </a:rPr>
              <a:t> </a:t>
            </a:r>
            <a:r>
              <a:rPr lang="en-GB" sz="1600" dirty="0" smtClean="0"/>
              <a:t>general maintenance of the large electricity, cooling &amp; ventilation, cryogenic </a:t>
            </a:r>
            <a:r>
              <a:rPr lang="en-GB" sz="1600" dirty="0" err="1" smtClean="0"/>
              <a:t>etc</a:t>
            </a:r>
            <a:r>
              <a:rPr lang="en-GB" sz="1600" dirty="0" smtClean="0"/>
              <a:t> systems.</a:t>
            </a:r>
          </a:p>
          <a:p>
            <a:pPr lvl="1"/>
            <a:r>
              <a:rPr lang="en-GB" sz="1600" b="1" dirty="0" smtClean="0">
                <a:solidFill>
                  <a:srgbClr val="0000FF"/>
                </a:solidFill>
              </a:rPr>
              <a:t>Injectors</a:t>
            </a:r>
            <a:r>
              <a:rPr lang="en-GB" sz="1600" dirty="0" smtClean="0"/>
              <a:t>: complete upgrade in view of High Luminosity LHC (HL-LHC) with the aim to double the LHC beam intensity and improve the brightness.</a:t>
            </a:r>
          </a:p>
          <a:p>
            <a:pPr lvl="1"/>
            <a:r>
              <a:rPr lang="en-GB" sz="1600" b="1" dirty="0" smtClean="0">
                <a:solidFill>
                  <a:srgbClr val="0000FF"/>
                </a:solidFill>
              </a:rPr>
              <a:t>LHC</a:t>
            </a:r>
            <a:r>
              <a:rPr lang="en-GB" sz="1600" dirty="0" smtClean="0"/>
              <a:t>: consolidate dipole magnet bypass diodes to safely reach 7 </a:t>
            </a:r>
            <a:r>
              <a:rPr lang="en-GB" sz="1600" dirty="0" err="1" smtClean="0"/>
              <a:t>TeV</a:t>
            </a:r>
            <a:r>
              <a:rPr lang="en-GB" sz="1600" dirty="0" smtClean="0"/>
              <a:t> beam energy in 2021. Maintenance and upgrade of experiments.</a:t>
            </a:r>
          </a:p>
          <a:p>
            <a:pPr>
              <a:spcBef>
                <a:spcPts val="1200"/>
              </a:spcBef>
            </a:pPr>
            <a:r>
              <a:rPr lang="en-GB" sz="1800" dirty="0" smtClean="0"/>
              <a:t>LS2 will be followed by a 3/4 years (LHC/injectors) long </a:t>
            </a:r>
            <a:r>
              <a:rPr lang="en-GB" sz="1800" b="1" dirty="0" smtClean="0">
                <a:solidFill>
                  <a:srgbClr val="00B050"/>
                </a:solidFill>
              </a:rPr>
              <a:t>Run 3</a:t>
            </a:r>
            <a:r>
              <a:rPr lang="en-GB" sz="1800" dirty="0" smtClean="0"/>
              <a:t>.</a:t>
            </a:r>
            <a:endParaRPr lang="en-GB" sz="1800" dirty="0"/>
          </a:p>
        </p:txBody>
      </p:sp>
      <p:grpSp>
        <p:nvGrpSpPr>
          <p:cNvPr id="16" name="Group 15"/>
          <p:cNvGrpSpPr/>
          <p:nvPr/>
        </p:nvGrpSpPr>
        <p:grpSpPr>
          <a:xfrm>
            <a:off x="754186" y="3716285"/>
            <a:ext cx="7611485" cy="2379715"/>
            <a:chOff x="754186" y="3477854"/>
            <a:chExt cx="7611485" cy="2379715"/>
          </a:xfrm>
        </p:grpSpPr>
        <p:grpSp>
          <p:nvGrpSpPr>
            <p:cNvPr id="14" name="Group 13"/>
            <p:cNvGrpSpPr/>
            <p:nvPr/>
          </p:nvGrpSpPr>
          <p:grpSpPr>
            <a:xfrm>
              <a:off x="754186" y="3477854"/>
              <a:ext cx="7611485" cy="2379715"/>
              <a:chOff x="732415" y="3733800"/>
              <a:chExt cx="7611485" cy="2379715"/>
            </a:xfrm>
          </p:grpSpPr>
          <p:grpSp>
            <p:nvGrpSpPr>
              <p:cNvPr id="12" name="Group 11"/>
              <p:cNvGrpSpPr/>
              <p:nvPr/>
            </p:nvGrpSpPr>
            <p:grpSpPr>
              <a:xfrm>
                <a:off x="732415" y="3733800"/>
                <a:ext cx="7611485" cy="2379715"/>
                <a:chOff x="732415" y="3733800"/>
                <a:chExt cx="7611485" cy="2379715"/>
              </a:xfrm>
            </p:grpSpPr>
            <p:grpSp>
              <p:nvGrpSpPr>
                <p:cNvPr id="7" name="Group 6"/>
                <p:cNvGrpSpPr/>
                <p:nvPr/>
              </p:nvGrpSpPr>
              <p:grpSpPr>
                <a:xfrm>
                  <a:off x="732415" y="3733800"/>
                  <a:ext cx="7611485" cy="2379715"/>
                  <a:chOff x="961930" y="4134566"/>
                  <a:chExt cx="6989710" cy="2074691"/>
                </a:xfrm>
              </p:grpSpPr>
              <p:pic>
                <p:nvPicPr>
                  <p:cNvPr id="8" name="Content Placeholder 5"/>
                  <p:cNvPicPr>
                    <a:picLocks noChangeAspect="1"/>
                  </p:cNvPicPr>
                  <p:nvPr/>
                </p:nvPicPr>
                <p:blipFill rotWithShape="1">
                  <a:blip r:embed="rId2"/>
                  <a:srcRect b="32055"/>
                  <a:stretch/>
                </p:blipFill>
                <p:spPr>
                  <a:xfrm>
                    <a:off x="961930" y="4134566"/>
                    <a:ext cx="6989710" cy="2074691"/>
                  </a:xfrm>
                  <a:prstGeom prst="rect">
                    <a:avLst/>
                  </a:prstGeom>
                </p:spPr>
              </p:pic>
              <p:sp>
                <p:nvSpPr>
                  <p:cNvPr id="9" name="TextBox 8"/>
                  <p:cNvSpPr txBox="1"/>
                  <p:nvPr/>
                </p:nvSpPr>
                <p:spPr>
                  <a:xfrm>
                    <a:off x="2536535" y="4558350"/>
                    <a:ext cx="912429" cy="369332"/>
                  </a:xfrm>
                  <a:prstGeom prst="rect">
                    <a:avLst/>
                  </a:prstGeom>
                  <a:noFill/>
                </p:spPr>
                <p:txBody>
                  <a:bodyPr wrap="none" rtlCol="0">
                    <a:spAutoFit/>
                  </a:bodyPr>
                  <a:lstStyle/>
                  <a:p>
                    <a:r>
                      <a:rPr lang="en-GB" b="1" dirty="0" smtClean="0">
                        <a:solidFill>
                          <a:schemeClr val="bg1"/>
                        </a:solidFill>
                        <a:latin typeface="+mj-lt"/>
                      </a:rPr>
                      <a:t> Run 2</a:t>
                    </a:r>
                    <a:endParaRPr lang="en-GB" b="1" dirty="0">
                      <a:solidFill>
                        <a:schemeClr val="bg1"/>
                      </a:solidFill>
                      <a:latin typeface="+mj-lt"/>
                    </a:endParaRPr>
                  </a:p>
                </p:txBody>
              </p:sp>
              <p:sp>
                <p:nvSpPr>
                  <p:cNvPr id="10" name="TextBox 9"/>
                  <p:cNvSpPr txBox="1"/>
                  <p:nvPr/>
                </p:nvSpPr>
                <p:spPr>
                  <a:xfrm>
                    <a:off x="2118752" y="5656490"/>
                    <a:ext cx="889987" cy="369332"/>
                  </a:xfrm>
                  <a:prstGeom prst="rect">
                    <a:avLst/>
                  </a:prstGeom>
                  <a:noFill/>
                </p:spPr>
                <p:txBody>
                  <a:bodyPr wrap="none" rtlCol="0">
                    <a:spAutoFit/>
                  </a:bodyPr>
                  <a:lstStyle/>
                  <a:p>
                    <a:r>
                      <a:rPr lang="en-GB" b="1" dirty="0" smtClean="0">
                        <a:solidFill>
                          <a:schemeClr val="bg1"/>
                        </a:solidFill>
                        <a:latin typeface="+mj-lt"/>
                      </a:rPr>
                      <a:t> Run 3</a:t>
                    </a:r>
                    <a:endParaRPr lang="en-GB" b="1" dirty="0">
                      <a:solidFill>
                        <a:schemeClr val="bg1"/>
                      </a:solidFill>
                      <a:latin typeface="+mj-lt"/>
                    </a:endParaRPr>
                  </a:p>
                </p:txBody>
              </p:sp>
            </p:grpSp>
            <p:sp>
              <p:nvSpPr>
                <p:cNvPr id="11" name="5-Point Star 10"/>
                <p:cNvSpPr/>
                <p:nvPr/>
              </p:nvSpPr>
              <p:spPr>
                <a:xfrm>
                  <a:off x="5188017" y="4116257"/>
                  <a:ext cx="384050" cy="453432"/>
                </a:xfrm>
                <a:prstGeom prst="star5">
                  <a:avLst/>
                </a:prstGeom>
                <a:solidFill>
                  <a:srgbClr val="0000FF"/>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D60093"/>
                    </a:solidFill>
                  </a:endParaRPr>
                </a:p>
              </p:txBody>
            </p:sp>
          </p:grpSp>
          <p:sp>
            <p:nvSpPr>
              <p:cNvPr id="13" name="TextBox 12"/>
              <p:cNvSpPr txBox="1"/>
              <p:nvPr/>
            </p:nvSpPr>
            <p:spPr>
              <a:xfrm>
                <a:off x="6477000" y="5473581"/>
                <a:ext cx="889987" cy="369332"/>
              </a:xfrm>
              <a:prstGeom prst="rect">
                <a:avLst/>
              </a:prstGeom>
              <a:noFill/>
            </p:spPr>
            <p:txBody>
              <a:bodyPr wrap="none" rtlCol="0">
                <a:spAutoFit/>
              </a:bodyPr>
              <a:lstStyle/>
              <a:p>
                <a:r>
                  <a:rPr lang="en-GB" b="1" dirty="0" smtClean="0">
                    <a:solidFill>
                      <a:schemeClr val="bg1"/>
                    </a:solidFill>
                    <a:latin typeface="+mj-lt"/>
                  </a:rPr>
                  <a:t> Run 4</a:t>
                </a:r>
                <a:endParaRPr lang="en-GB" b="1" dirty="0">
                  <a:solidFill>
                    <a:schemeClr val="bg1"/>
                  </a:solidFill>
                  <a:latin typeface="+mj-lt"/>
                </a:endParaRPr>
              </a:p>
            </p:txBody>
          </p:sp>
        </p:grpSp>
        <p:sp>
          <p:nvSpPr>
            <p:cNvPr id="15" name="TextBox 14"/>
            <p:cNvSpPr txBox="1"/>
            <p:nvPr/>
          </p:nvSpPr>
          <p:spPr>
            <a:xfrm>
              <a:off x="3657599" y="5175888"/>
              <a:ext cx="2089033" cy="338554"/>
            </a:xfrm>
            <a:prstGeom prst="rect">
              <a:avLst/>
            </a:prstGeom>
          </p:spPr>
          <p:txBody>
            <a:bodyPr wrap="none" rtlCol="0">
              <a:spAutoFit/>
            </a:bodyPr>
            <a:lstStyle/>
            <a:p>
              <a:pPr>
                <a:spcBef>
                  <a:spcPct val="20000"/>
                </a:spcBef>
                <a:spcAft>
                  <a:spcPts val="400"/>
                </a:spcAft>
                <a:buClr>
                  <a:srgbClr val="0000FF"/>
                </a:buClr>
                <a:buSzPct val="80000"/>
              </a:pPr>
              <a:r>
                <a:rPr lang="en-GB" sz="1600" b="1" kern="0" dirty="0" smtClean="0">
                  <a:solidFill>
                    <a:schemeClr val="bg1"/>
                  </a:solidFill>
                  <a:latin typeface="+mn-lt"/>
                </a:rPr>
                <a:t>HL-LHC installation</a:t>
              </a:r>
            </a:p>
          </p:txBody>
        </p:sp>
      </p:grpSp>
    </p:spTree>
    <p:extLst>
      <p:ext uri="{BB962C8B-B14F-4D97-AF65-F5344CB8AC3E}">
        <p14:creationId xmlns:p14="http://schemas.microsoft.com/office/powerpoint/2010/main" val="24127204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200400" y="1219200"/>
            <a:ext cx="2362200" cy="304800"/>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GB" dirty="0" smtClean="0"/>
              <a:t>Beam commissioning Run 3</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dirty="0" smtClean="0"/>
              <a:t>CERN accelerator complex operation - J. Wenninger</a:t>
            </a:r>
            <a:endParaRPr lang="en-US" dirty="0"/>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45</a:t>
            </a:fld>
            <a:endParaRPr lang="en-US"/>
          </a:p>
        </p:txBody>
      </p:sp>
      <p:sp>
        <p:nvSpPr>
          <p:cNvPr id="6" name="Content Placeholder 5"/>
          <p:cNvSpPr>
            <a:spLocks noGrp="1"/>
          </p:cNvSpPr>
          <p:nvPr>
            <p:ph idx="1"/>
          </p:nvPr>
        </p:nvSpPr>
        <p:spPr>
          <a:xfrm>
            <a:off x="552450" y="914400"/>
            <a:ext cx="7924800" cy="2035094"/>
          </a:xfrm>
          <a:noFill/>
        </p:spPr>
        <p:txBody>
          <a:bodyPr/>
          <a:lstStyle/>
          <a:p>
            <a:r>
              <a:rPr lang="en-GB" sz="1800" dirty="0" smtClean="0"/>
              <a:t>After Long Shutdown 2, long </a:t>
            </a:r>
            <a:r>
              <a:rPr lang="en-GB" sz="1800" b="1" dirty="0" smtClean="0">
                <a:solidFill>
                  <a:srgbClr val="FF0000"/>
                </a:solidFill>
              </a:rPr>
              <a:t>hardware commissioning </a:t>
            </a:r>
            <a:r>
              <a:rPr lang="en-GB" sz="1800" dirty="0" smtClean="0"/>
              <a:t>and </a:t>
            </a:r>
            <a:r>
              <a:rPr lang="en-GB" sz="1800" b="1" dirty="0" smtClean="0">
                <a:solidFill>
                  <a:srgbClr val="669900"/>
                </a:solidFill>
              </a:rPr>
              <a:t>checkout</a:t>
            </a:r>
            <a:r>
              <a:rPr lang="en-GB" sz="1800" dirty="0" smtClean="0"/>
              <a:t> phases leading to the </a:t>
            </a:r>
            <a:r>
              <a:rPr lang="en-GB" sz="1800" b="1" dirty="0" smtClean="0"/>
              <a:t>beam commissioning</a:t>
            </a:r>
            <a:r>
              <a:rPr lang="en-GB" sz="1800" dirty="0" smtClean="0"/>
              <a:t>:</a:t>
            </a:r>
          </a:p>
          <a:p>
            <a:pPr lvl="1"/>
            <a:r>
              <a:rPr lang="en-GB" sz="1600" dirty="0" smtClean="0"/>
              <a:t>April 2020: LINAC4 – 5 months,</a:t>
            </a:r>
          </a:p>
          <a:p>
            <a:pPr lvl="1"/>
            <a:r>
              <a:rPr lang="en-GB" sz="1600" dirty="0" smtClean="0"/>
              <a:t>Sept 2020: PSB – 2.5 months,</a:t>
            </a:r>
          </a:p>
          <a:p>
            <a:pPr lvl="1"/>
            <a:r>
              <a:rPr lang="en-GB" sz="1600" dirty="0" smtClean="0"/>
              <a:t>Nov 2020: PS – 2 months,</a:t>
            </a:r>
          </a:p>
          <a:p>
            <a:pPr lvl="1"/>
            <a:r>
              <a:rPr lang="en-GB" sz="1600" dirty="0" smtClean="0"/>
              <a:t>Jan 2021: SPS – 1.5 months,</a:t>
            </a:r>
          </a:p>
          <a:p>
            <a:pPr lvl="1"/>
            <a:r>
              <a:rPr lang="en-GB" sz="1600" dirty="0" smtClean="0"/>
              <a:t>Mar 2021: LHC – 2 months.</a:t>
            </a:r>
            <a:endParaRPr lang="en-GB" sz="1600" dirty="0"/>
          </a:p>
        </p:txBody>
      </p:sp>
      <p:pic>
        <p:nvPicPr>
          <p:cNvPr id="8" name="Picture 7"/>
          <p:cNvPicPr>
            <a:picLocks noChangeAspect="1"/>
          </p:cNvPicPr>
          <p:nvPr/>
        </p:nvPicPr>
        <p:blipFill>
          <a:blip r:embed="rId2"/>
          <a:stretch>
            <a:fillRect/>
          </a:stretch>
        </p:blipFill>
        <p:spPr>
          <a:xfrm>
            <a:off x="350334" y="3069406"/>
            <a:ext cx="8450766" cy="3336970"/>
          </a:xfrm>
          <a:prstGeom prst="rect">
            <a:avLst/>
          </a:prstGeom>
        </p:spPr>
      </p:pic>
      <p:sp>
        <p:nvSpPr>
          <p:cNvPr id="9" name="TextBox 8"/>
          <p:cNvSpPr txBox="1"/>
          <p:nvPr/>
        </p:nvSpPr>
        <p:spPr>
          <a:xfrm>
            <a:off x="5257801" y="1905000"/>
            <a:ext cx="2628899" cy="646331"/>
          </a:xfrm>
          <a:prstGeom prst="rect">
            <a:avLst/>
          </a:prstGeom>
        </p:spPr>
        <p:txBody>
          <a:bodyPr wrap="square" rtlCol="0">
            <a:spAutoFit/>
          </a:bodyPr>
          <a:lstStyle/>
          <a:p>
            <a:pPr algn="ctr">
              <a:spcBef>
                <a:spcPct val="20000"/>
              </a:spcBef>
              <a:spcAft>
                <a:spcPts val="400"/>
              </a:spcAft>
              <a:buClr>
                <a:srgbClr val="0000FF"/>
              </a:buClr>
              <a:buSzPct val="80000"/>
            </a:pPr>
            <a:r>
              <a:rPr lang="en-GB" i="1" kern="0" dirty="0" smtClean="0">
                <a:latin typeface="+mn-lt"/>
              </a:rPr>
              <a:t>Organized and driven by op group</a:t>
            </a:r>
          </a:p>
        </p:txBody>
      </p:sp>
    </p:spTree>
    <p:extLst>
      <p:ext uri="{BB962C8B-B14F-4D97-AF65-F5344CB8AC3E}">
        <p14:creationId xmlns:p14="http://schemas.microsoft.com/office/powerpoint/2010/main" val="2337183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Commissioning </a:t>
            </a:r>
            <a:r>
              <a:rPr lang="en-GB" smtClean="0"/>
              <a:t>tools for post </a:t>
            </a:r>
            <a:r>
              <a:rPr lang="en-GB" dirty="0" smtClean="0"/>
              <a:t>LS2</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46</a:t>
            </a:fld>
            <a:endParaRPr lang="en-US"/>
          </a:p>
        </p:txBody>
      </p:sp>
      <p:sp>
        <p:nvSpPr>
          <p:cNvPr id="6" name="Content Placeholder 5"/>
          <p:cNvSpPr>
            <a:spLocks noGrp="1"/>
          </p:cNvSpPr>
          <p:nvPr>
            <p:ph idx="1"/>
          </p:nvPr>
        </p:nvSpPr>
        <p:spPr>
          <a:xfrm>
            <a:off x="424980" y="857507"/>
            <a:ext cx="8058150" cy="2084614"/>
          </a:xfrm>
        </p:spPr>
        <p:txBody>
          <a:bodyPr/>
          <a:lstStyle/>
          <a:p>
            <a:r>
              <a:rPr lang="en-GB" sz="1800" dirty="0" smtClean="0"/>
              <a:t>The experience of the long and (relatively) structured LHC equipment and beam commissioning is used prepare improved tools for organizing and tracking machine start-ups of all machines.</a:t>
            </a:r>
          </a:p>
          <a:p>
            <a:r>
              <a:rPr lang="en-GB" sz="1800" dirty="0" smtClean="0"/>
              <a:t>But we are still looking for the ideal tool ! </a:t>
            </a:r>
          </a:p>
          <a:p>
            <a:pPr lvl="1"/>
            <a:r>
              <a:rPr lang="en-GB" sz="1600" dirty="0"/>
              <a:t>C</a:t>
            </a:r>
            <a:r>
              <a:rPr lang="en-GB" sz="1600" dirty="0" smtClean="0"/>
              <a:t>ircuit commissioning toolbox and google spreadsheets at the LHC.</a:t>
            </a:r>
          </a:p>
          <a:p>
            <a:pPr lvl="1"/>
            <a:r>
              <a:rPr lang="en-GB" sz="1600" dirty="0" smtClean="0"/>
              <a:t>OP built web tool for test tracking tested in the injectors.</a:t>
            </a:r>
            <a:endParaRPr lang="en-GB" sz="1800" dirty="0"/>
          </a:p>
        </p:txBody>
      </p:sp>
      <p:pic>
        <p:nvPicPr>
          <p:cNvPr id="8" name="Picture 7"/>
          <p:cNvPicPr>
            <a:picLocks noChangeAspect="1"/>
          </p:cNvPicPr>
          <p:nvPr/>
        </p:nvPicPr>
        <p:blipFill>
          <a:blip r:embed="rId2"/>
          <a:stretch>
            <a:fillRect/>
          </a:stretch>
        </p:blipFill>
        <p:spPr>
          <a:xfrm>
            <a:off x="424980" y="3105150"/>
            <a:ext cx="4406916" cy="2592741"/>
          </a:xfrm>
          <a:prstGeom prst="rect">
            <a:avLst/>
          </a:prstGeom>
        </p:spPr>
      </p:pic>
      <p:pic>
        <p:nvPicPr>
          <p:cNvPr id="9" name="Picture 8"/>
          <p:cNvPicPr>
            <a:picLocks noChangeAspect="1"/>
          </p:cNvPicPr>
          <p:nvPr/>
        </p:nvPicPr>
        <p:blipFill>
          <a:blip r:embed="rId3"/>
          <a:stretch>
            <a:fillRect/>
          </a:stretch>
        </p:blipFill>
        <p:spPr>
          <a:xfrm>
            <a:off x="5008789" y="2768205"/>
            <a:ext cx="3867150" cy="2576681"/>
          </a:xfrm>
          <a:prstGeom prst="rect">
            <a:avLst/>
          </a:prstGeom>
          <a:solidFill>
            <a:schemeClr val="bg1"/>
          </a:solidFill>
          <a:ln>
            <a:solidFill>
              <a:srgbClr val="000000"/>
            </a:solidFill>
          </a:ln>
        </p:spPr>
      </p:pic>
      <p:pic>
        <p:nvPicPr>
          <p:cNvPr id="10" name="Picture 9"/>
          <p:cNvPicPr>
            <a:picLocks noChangeAspect="1"/>
          </p:cNvPicPr>
          <p:nvPr/>
        </p:nvPicPr>
        <p:blipFill>
          <a:blip r:embed="rId4"/>
          <a:stretch>
            <a:fillRect/>
          </a:stretch>
        </p:blipFill>
        <p:spPr>
          <a:xfrm>
            <a:off x="4038600" y="4852819"/>
            <a:ext cx="5562600" cy="1393667"/>
          </a:xfrm>
          <a:prstGeom prst="rect">
            <a:avLst/>
          </a:prstGeom>
          <a:solidFill>
            <a:schemeClr val="bg1"/>
          </a:solidFill>
          <a:ln>
            <a:solidFill>
              <a:srgbClr val="000000"/>
            </a:solidFill>
          </a:ln>
        </p:spPr>
      </p:pic>
    </p:spTree>
    <p:extLst>
      <p:ext uri="{BB962C8B-B14F-4D97-AF65-F5344CB8AC3E}">
        <p14:creationId xmlns:p14="http://schemas.microsoft.com/office/powerpoint/2010/main" val="12526863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Circuit commissioning - LHC</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47</a:t>
            </a:fld>
            <a:endParaRPr lang="en-US"/>
          </a:p>
        </p:txBody>
      </p:sp>
      <p:sp>
        <p:nvSpPr>
          <p:cNvPr id="7" name="Content Placeholder 2"/>
          <p:cNvSpPr txBox="1">
            <a:spLocks/>
          </p:cNvSpPr>
          <p:nvPr/>
        </p:nvSpPr>
        <p:spPr bwMode="auto">
          <a:xfrm>
            <a:off x="400493" y="879939"/>
            <a:ext cx="8653399" cy="2120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rgbClr val="0000FF"/>
              </a:buClr>
              <a:buSzPct val="80000"/>
              <a:buFont typeface="Wingdings" pitchFamily="2" charset="2"/>
              <a:buChar char="q"/>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227013" indent="-227013">
              <a:spcAft>
                <a:spcPts val="400"/>
              </a:spcAft>
              <a:defRPr/>
            </a:pPr>
            <a:r>
              <a:rPr lang="en-US" sz="1800" kern="0" dirty="0" smtClean="0"/>
              <a:t>The powering tests of the LHC super-conducting magnet system is highly automated and can be easily configured for any test campaign.</a:t>
            </a:r>
          </a:p>
          <a:p>
            <a:pPr marL="450850" lvl="1" indent="-177800">
              <a:spcAft>
                <a:spcPts val="400"/>
              </a:spcAft>
              <a:buClr>
                <a:srgbClr val="0000FF"/>
              </a:buClr>
              <a:buFont typeface="Courier New" panose="02070309020205020404" pitchFamily="49" charset="0"/>
              <a:buChar char="o"/>
              <a:tabLst>
                <a:tab pos="450850" algn="l"/>
              </a:tabLst>
              <a:defRPr/>
            </a:pPr>
            <a:r>
              <a:rPr lang="en-US" sz="1600" i="1" kern="0" dirty="0" smtClean="0">
                <a:solidFill>
                  <a:srgbClr val="0000FF"/>
                </a:solidFill>
              </a:rPr>
              <a:t>Predefined and approved test sequences,</a:t>
            </a:r>
          </a:p>
          <a:p>
            <a:pPr marL="450850" lvl="1" indent="-177800">
              <a:spcAft>
                <a:spcPts val="400"/>
              </a:spcAft>
              <a:buClr>
                <a:srgbClr val="0000FF"/>
              </a:buClr>
              <a:buFont typeface="Courier New" panose="02070309020205020404" pitchFamily="49" charset="0"/>
              <a:buChar char="o"/>
              <a:tabLst>
                <a:tab pos="450850" algn="l"/>
              </a:tabLst>
              <a:defRPr/>
            </a:pPr>
            <a:r>
              <a:rPr lang="en-US" sz="1600" i="1" kern="0" dirty="0" smtClean="0">
                <a:solidFill>
                  <a:srgbClr val="0000FF"/>
                </a:solidFill>
              </a:rPr>
              <a:t>Automated execution of the tests that are ready,</a:t>
            </a:r>
          </a:p>
          <a:p>
            <a:pPr marL="450850" lvl="1" indent="-177800">
              <a:spcAft>
                <a:spcPts val="400"/>
              </a:spcAft>
              <a:buClr>
                <a:srgbClr val="0000FF"/>
              </a:buClr>
              <a:buFont typeface="Courier New" panose="02070309020205020404" pitchFamily="49" charset="0"/>
              <a:buChar char="o"/>
              <a:tabLst>
                <a:tab pos="450850" algn="l"/>
              </a:tabLst>
              <a:defRPr/>
            </a:pPr>
            <a:r>
              <a:rPr lang="en-US" sz="1600" i="1" kern="0" dirty="0" smtClean="0">
                <a:solidFill>
                  <a:srgbClr val="0000FF"/>
                </a:solidFill>
              </a:rPr>
              <a:t>Test sequence blocked until tests are signed,</a:t>
            </a:r>
          </a:p>
          <a:p>
            <a:pPr marL="450850" lvl="1" indent="-177800">
              <a:spcAft>
                <a:spcPts val="400"/>
              </a:spcAft>
              <a:buClr>
                <a:srgbClr val="0000FF"/>
              </a:buClr>
              <a:buFont typeface="Courier New" panose="02070309020205020404" pitchFamily="49" charset="0"/>
              <a:buChar char="o"/>
              <a:tabLst>
                <a:tab pos="450850" algn="l"/>
              </a:tabLst>
              <a:defRPr/>
            </a:pPr>
            <a:r>
              <a:rPr lang="en-US" sz="1600" i="1" kern="0" dirty="0" smtClean="0">
                <a:solidFill>
                  <a:srgbClr val="0000FF"/>
                </a:solidFill>
              </a:rPr>
              <a:t>Tracking of results </a:t>
            </a:r>
            <a:r>
              <a:rPr lang="en-US" sz="1600" i="1" kern="0" dirty="0" smtClean="0">
                <a:solidFill>
                  <a:srgbClr val="FF0000"/>
                </a:solidFill>
              </a:rPr>
              <a:t>– no step is missed !</a:t>
            </a:r>
            <a:endParaRPr lang="en-GB" kern="0" dirty="0"/>
          </a:p>
        </p:txBody>
      </p:sp>
      <p:pic>
        <p:nvPicPr>
          <p:cNvPr id="8" name="Picture 7" descr="\\cern.ch\dfs\Users\k\KFUCHSBE\Documents\tmp\AcctestingGui-2012-02-2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913" y="3163198"/>
            <a:ext cx="5348888" cy="32296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8935" y="2216298"/>
            <a:ext cx="3412300" cy="1893799"/>
          </a:xfrm>
          <a:prstGeom prst="rect">
            <a:avLst/>
          </a:prstGeom>
          <a:noFill/>
          <a:effectLst>
            <a:outerShdw blurRad="50800" dist="38100" dir="2700000" algn="tl" rotWithShape="0">
              <a:prstClr val="black">
                <a:alpha val="40000"/>
              </a:prstClr>
            </a:outerShdw>
          </a:effectLst>
        </p:spPr>
      </p:pic>
      <p:sp>
        <p:nvSpPr>
          <p:cNvPr id="10" name="Bent Arrow 9"/>
          <p:cNvSpPr/>
          <p:nvPr/>
        </p:nvSpPr>
        <p:spPr bwMode="auto">
          <a:xfrm rot="5400000">
            <a:off x="6065700" y="603908"/>
            <a:ext cx="522124" cy="2595124"/>
          </a:xfrm>
          <a:prstGeom prst="ben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omic Sans MS" pitchFamily="66" charset="0"/>
            </a:endParaRPr>
          </a:p>
        </p:txBody>
      </p:sp>
      <p:sp>
        <p:nvSpPr>
          <p:cNvPr id="11" name="Bent Arrow 10"/>
          <p:cNvSpPr/>
          <p:nvPr/>
        </p:nvSpPr>
        <p:spPr bwMode="auto">
          <a:xfrm rot="10800000">
            <a:off x="6943976" y="3891234"/>
            <a:ext cx="534450" cy="1656869"/>
          </a:xfrm>
          <a:prstGeom prst="ben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omic Sans MS" pitchFamily="66" charset="0"/>
            </a:endParaRPr>
          </a:p>
        </p:txBody>
      </p:sp>
      <p:sp>
        <p:nvSpPr>
          <p:cNvPr id="12" name="TextBox 11"/>
          <p:cNvSpPr txBox="1"/>
          <p:nvPr/>
        </p:nvSpPr>
        <p:spPr>
          <a:xfrm>
            <a:off x="7533184" y="4479644"/>
            <a:ext cx="1550581" cy="523220"/>
          </a:xfrm>
          <a:prstGeom prst="rect">
            <a:avLst/>
          </a:prstGeom>
        </p:spPr>
        <p:txBody>
          <a:bodyPr wrap="square" rtlCol="0">
            <a:spAutoFit/>
          </a:bodyPr>
          <a:lstStyle/>
          <a:p>
            <a:pPr algn="ctr">
              <a:spcBef>
                <a:spcPct val="20000"/>
              </a:spcBef>
              <a:spcAft>
                <a:spcPts val="400"/>
              </a:spcAft>
              <a:buClr>
                <a:srgbClr val="0000FF"/>
              </a:buClr>
              <a:buSzPct val="80000"/>
            </a:pPr>
            <a:r>
              <a:rPr lang="en-US" sz="1400" b="1" i="1" kern="0" dirty="0" smtClean="0">
                <a:latin typeface="+mn-lt"/>
              </a:rPr>
              <a:t>encoding in a test sequence</a:t>
            </a:r>
            <a:endParaRPr lang="fr-FR" sz="1400" b="1" i="1" kern="0" dirty="0" smtClean="0">
              <a:latin typeface="+mn-lt"/>
            </a:endParaRPr>
          </a:p>
        </p:txBody>
      </p:sp>
      <p:sp>
        <p:nvSpPr>
          <p:cNvPr id="13" name="Right Arrow 12"/>
          <p:cNvSpPr/>
          <p:nvPr/>
        </p:nvSpPr>
        <p:spPr bwMode="auto">
          <a:xfrm>
            <a:off x="2771085" y="4322293"/>
            <a:ext cx="2069750" cy="261610"/>
          </a:xfrm>
          <a:prstGeom prst="righ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omic Sans MS" pitchFamily="66" charset="0"/>
            </a:endParaRPr>
          </a:p>
        </p:txBody>
      </p:sp>
      <p:sp>
        <p:nvSpPr>
          <p:cNvPr id="14" name="TextBox 13"/>
          <p:cNvSpPr txBox="1"/>
          <p:nvPr/>
        </p:nvSpPr>
        <p:spPr>
          <a:xfrm>
            <a:off x="7533184" y="5002864"/>
            <a:ext cx="1550581" cy="307777"/>
          </a:xfrm>
          <a:prstGeom prst="rect">
            <a:avLst/>
          </a:prstGeom>
        </p:spPr>
        <p:txBody>
          <a:bodyPr wrap="square" rtlCol="0">
            <a:spAutoFit/>
          </a:bodyPr>
          <a:lstStyle/>
          <a:p>
            <a:pPr algn="ctr">
              <a:spcBef>
                <a:spcPct val="20000"/>
              </a:spcBef>
              <a:spcAft>
                <a:spcPts val="400"/>
              </a:spcAft>
              <a:buClr>
                <a:srgbClr val="0000FF"/>
              </a:buClr>
              <a:buSzPct val="80000"/>
            </a:pPr>
            <a:r>
              <a:rPr lang="en-US" sz="1400" b="1" i="1" kern="0" dirty="0" smtClean="0">
                <a:latin typeface="+mn-lt"/>
              </a:rPr>
              <a:t>1 block = 1 test</a:t>
            </a:r>
            <a:endParaRPr lang="fr-FR" sz="1400" b="1" i="1" kern="0" dirty="0" smtClean="0">
              <a:latin typeface="+mn-lt"/>
            </a:endParaRPr>
          </a:p>
        </p:txBody>
      </p:sp>
    </p:spTree>
    <p:extLst>
      <p:ext uri="{BB962C8B-B14F-4D97-AF65-F5344CB8AC3E}">
        <p14:creationId xmlns:p14="http://schemas.microsoft.com/office/powerpoint/2010/main" val="38029388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Evolution of operation</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48</a:t>
            </a:fld>
            <a:endParaRPr lang="en-US"/>
          </a:p>
        </p:txBody>
      </p:sp>
      <p:sp>
        <p:nvSpPr>
          <p:cNvPr id="6" name="Content Placeholder 5"/>
          <p:cNvSpPr>
            <a:spLocks noGrp="1"/>
          </p:cNvSpPr>
          <p:nvPr>
            <p:ph idx="1"/>
          </p:nvPr>
        </p:nvSpPr>
        <p:spPr>
          <a:xfrm>
            <a:off x="609600" y="990600"/>
            <a:ext cx="8069036" cy="4724400"/>
          </a:xfrm>
        </p:spPr>
        <p:txBody>
          <a:bodyPr/>
          <a:lstStyle/>
          <a:p>
            <a:r>
              <a:rPr lang="en-GB" sz="1800" dirty="0" smtClean="0"/>
              <a:t>The current CERN operation mode with 3-4 year long runs followed by 1-2 years long shutdowns is </a:t>
            </a:r>
            <a:r>
              <a:rPr lang="en-GB" sz="1800" b="1" dirty="0" smtClean="0"/>
              <a:t>not ideal for the operation group</a:t>
            </a:r>
            <a:r>
              <a:rPr lang="en-GB" sz="1800" dirty="0" smtClean="0"/>
              <a:t>.</a:t>
            </a:r>
          </a:p>
          <a:p>
            <a:pPr lvl="1"/>
            <a:r>
              <a:rPr lang="en-GB" sz="1600" dirty="0" smtClean="0"/>
              <a:t>The run periods are very dense, making it difficult to integrate operation staff into technical groups as it was one in the past.</a:t>
            </a:r>
          </a:p>
          <a:p>
            <a:pPr lvl="2"/>
            <a:r>
              <a:rPr lang="en-GB" sz="1400" dirty="0" smtClean="0"/>
              <a:t>Closer integration with technical groups provides better exit paths for OP staff.</a:t>
            </a:r>
          </a:p>
          <a:p>
            <a:pPr lvl="1"/>
            <a:r>
              <a:rPr lang="en-GB" sz="1600" dirty="0" smtClean="0"/>
              <a:t>During the long shutdowns operation staff work on controls, or must be incorporated into shutdown activities.</a:t>
            </a:r>
          </a:p>
          <a:p>
            <a:pPr lvl="2"/>
            <a:r>
              <a:rPr lang="en-GB" sz="1400" dirty="0" smtClean="0"/>
              <a:t>Many become shutdown activity or (re)commissioning coordinators.</a:t>
            </a:r>
          </a:p>
          <a:p>
            <a:pPr>
              <a:spcBef>
                <a:spcPts val="1200"/>
              </a:spcBef>
            </a:pPr>
            <a:r>
              <a:rPr lang="en-GB" sz="1800" dirty="0" smtClean="0"/>
              <a:t>After more than 10 years of operation in the CCC, the upcoming long shutdown is a moment </a:t>
            </a:r>
            <a:r>
              <a:rPr lang="en-GB" sz="1800" b="1" dirty="0" smtClean="0">
                <a:solidFill>
                  <a:srgbClr val="0000FF"/>
                </a:solidFill>
              </a:rPr>
              <a:t>to reflect on how the complex is operated</a:t>
            </a:r>
            <a:r>
              <a:rPr lang="en-GB" sz="1800" dirty="0" smtClean="0"/>
              <a:t>.</a:t>
            </a:r>
          </a:p>
          <a:p>
            <a:pPr lvl="1"/>
            <a:r>
              <a:rPr lang="en-GB" sz="1600" dirty="0"/>
              <a:t>O</a:t>
            </a:r>
            <a:r>
              <a:rPr lang="en-GB" sz="1600" dirty="0" smtClean="0"/>
              <a:t>ptimize/adapt operation of the complex in the future.</a:t>
            </a:r>
          </a:p>
          <a:p>
            <a:pPr lvl="2"/>
            <a:r>
              <a:rPr lang="en-GB" sz="1400" dirty="0"/>
              <a:t>Example: the LHC has grown into a mature and highly automated machine, yet its shift crew of 1 physicist + 1 operator has not evolved</a:t>
            </a:r>
            <a:r>
              <a:rPr lang="en-GB" sz="1400" dirty="0" smtClean="0"/>
              <a:t>.</a:t>
            </a:r>
          </a:p>
          <a:p>
            <a:pPr lvl="1"/>
            <a:r>
              <a:rPr lang="en-GB" sz="1600" dirty="0" smtClean="0"/>
              <a:t>Facilitate and encourage </a:t>
            </a:r>
            <a:r>
              <a:rPr lang="en-GB" sz="1600" b="1" dirty="0" smtClean="0">
                <a:solidFill>
                  <a:srgbClr val="0000FF"/>
                </a:solidFill>
              </a:rPr>
              <a:t>mobility between machines</a:t>
            </a:r>
            <a:r>
              <a:rPr lang="en-GB" sz="1600" dirty="0" smtClean="0"/>
              <a:t>.</a:t>
            </a:r>
            <a:endParaRPr lang="en-GB" sz="1400" dirty="0" smtClean="0"/>
          </a:p>
          <a:p>
            <a:pPr lvl="1"/>
            <a:r>
              <a:rPr lang="en-GB" sz="1600" dirty="0" smtClean="0"/>
              <a:t>In parallel </a:t>
            </a:r>
            <a:r>
              <a:rPr lang="en-GB" sz="1600" b="1" dirty="0" smtClean="0">
                <a:solidFill>
                  <a:srgbClr val="CC3399"/>
                </a:solidFill>
              </a:rPr>
              <a:t>software development </a:t>
            </a:r>
            <a:r>
              <a:rPr lang="en-GB" sz="1600" dirty="0" smtClean="0"/>
              <a:t>is moving from </a:t>
            </a:r>
            <a:r>
              <a:rPr lang="en-GB" sz="1600" b="1" dirty="0" smtClean="0"/>
              <a:t>massive software creation</a:t>
            </a:r>
            <a:r>
              <a:rPr lang="en-GB" sz="1600" dirty="0" smtClean="0"/>
              <a:t> to </a:t>
            </a:r>
            <a:r>
              <a:rPr lang="en-GB" sz="1600" b="1" dirty="0" smtClean="0"/>
              <a:t>massive maintenance </a:t>
            </a:r>
            <a:r>
              <a:rPr lang="en-GB" sz="1600" dirty="0" smtClean="0"/>
              <a:t>(with authors no longer in the group or at CERN) that has a significant impact on OP resources and motivation.</a:t>
            </a:r>
            <a:endParaRPr lang="en-GB" sz="1600" dirty="0"/>
          </a:p>
        </p:txBody>
      </p:sp>
    </p:spTree>
    <p:extLst>
      <p:ext uri="{BB962C8B-B14F-4D97-AF65-F5344CB8AC3E}">
        <p14:creationId xmlns:p14="http://schemas.microsoft.com/office/powerpoint/2010/main" val="317516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5" descr="DSCF42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49</a:t>
            </a:fld>
            <a:endParaRPr lang="en-US"/>
          </a:p>
        </p:txBody>
      </p:sp>
      <p:sp>
        <p:nvSpPr>
          <p:cNvPr id="2" name="Title 1"/>
          <p:cNvSpPr>
            <a:spLocks noGrp="1"/>
          </p:cNvSpPr>
          <p:nvPr>
            <p:ph type="title" idx="4294967295"/>
          </p:nvPr>
        </p:nvSpPr>
        <p:spPr>
          <a:xfrm>
            <a:off x="857249" y="1529581"/>
            <a:ext cx="7429500" cy="800100"/>
          </a:xfrm>
        </p:spPr>
        <p:txBody>
          <a:bodyPr/>
          <a:lstStyle/>
          <a:p>
            <a:r>
              <a:rPr lang="en-GB" sz="2800" i="1" dirty="0" smtClean="0">
                <a:solidFill>
                  <a:srgbClr val="FFFF00"/>
                </a:solidFill>
              </a:rPr>
              <a:t>Thank you for listening !</a:t>
            </a:r>
            <a:endParaRPr lang="en-GB" sz="2800" i="1" dirty="0">
              <a:solidFill>
                <a:srgbClr val="FFFF00"/>
              </a:solidFill>
            </a:endParaRPr>
          </a:p>
        </p:txBody>
      </p:sp>
      <p:sp>
        <p:nvSpPr>
          <p:cNvPr id="7" name="Oval 16"/>
          <p:cNvSpPr>
            <a:spLocks noChangeArrowheads="1"/>
          </p:cNvSpPr>
          <p:nvPr/>
        </p:nvSpPr>
        <p:spPr bwMode="auto">
          <a:xfrm>
            <a:off x="1828800" y="4154488"/>
            <a:ext cx="2819400" cy="552450"/>
          </a:xfrm>
          <a:prstGeom prst="ellipse">
            <a:avLst/>
          </a:prstGeom>
          <a:noFill/>
          <a:ln w="28575"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1" hangingPunct="1"/>
            <a:endParaRPr lang="en-GB" sz="2000"/>
          </a:p>
        </p:txBody>
      </p:sp>
      <p:sp>
        <p:nvSpPr>
          <p:cNvPr id="8" name="Freeform 17"/>
          <p:cNvSpPr>
            <a:spLocks/>
          </p:cNvSpPr>
          <p:nvPr/>
        </p:nvSpPr>
        <p:spPr bwMode="auto">
          <a:xfrm>
            <a:off x="0" y="4114800"/>
            <a:ext cx="5029200" cy="990600"/>
          </a:xfrm>
          <a:custGeom>
            <a:avLst/>
            <a:gdLst>
              <a:gd name="T0" fmla="*/ 0 w 3168"/>
              <a:gd name="T1" fmla="*/ 2147483647 h 624"/>
              <a:gd name="T2" fmla="*/ 2147483647 w 3168"/>
              <a:gd name="T3" fmla="*/ 2147483647 h 624"/>
              <a:gd name="T4" fmla="*/ 2147483647 w 3168"/>
              <a:gd name="T5" fmla="*/ 2147483647 h 624"/>
              <a:gd name="T6" fmla="*/ 2147483647 w 3168"/>
              <a:gd name="T7" fmla="*/ 2147483647 h 624"/>
              <a:gd name="T8" fmla="*/ 2147483647 w 3168"/>
              <a:gd name="T9" fmla="*/ 0 h 624"/>
              <a:gd name="T10" fmla="*/ 2147483647 w 3168"/>
              <a:gd name="T11" fmla="*/ 2147483647 h 624"/>
              <a:gd name="T12" fmla="*/ 2147483647 w 3168"/>
              <a:gd name="T13" fmla="*/ 2147483647 h 624"/>
              <a:gd name="T14" fmla="*/ 2147483647 w 3168"/>
              <a:gd name="T15" fmla="*/ 2147483647 h 624"/>
              <a:gd name="T16" fmla="*/ 2147483647 w 3168"/>
              <a:gd name="T17" fmla="*/ 2147483647 h 624"/>
              <a:gd name="T18" fmla="*/ 2147483647 w 3168"/>
              <a:gd name="T19" fmla="*/ 2147483647 h 624"/>
              <a:gd name="T20" fmla="*/ 2147483647 w 3168"/>
              <a:gd name="T21" fmla="*/ 2147483647 h 624"/>
              <a:gd name="T22" fmla="*/ 2147483647 w 3168"/>
              <a:gd name="T23" fmla="*/ 2147483647 h 624"/>
              <a:gd name="T24" fmla="*/ 2147483647 w 3168"/>
              <a:gd name="T25" fmla="*/ 2147483647 h 624"/>
              <a:gd name="T26" fmla="*/ 2147483647 w 3168"/>
              <a:gd name="T27" fmla="*/ 2147483647 h 6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8"/>
              <a:gd name="T43" fmla="*/ 0 h 624"/>
              <a:gd name="T44" fmla="*/ 3168 w 3168"/>
              <a:gd name="T45" fmla="*/ 624 h 6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8" h="624">
                <a:moveTo>
                  <a:pt x="0" y="156"/>
                </a:moveTo>
                <a:cubicBezTo>
                  <a:pt x="55" y="145"/>
                  <a:pt x="214" y="108"/>
                  <a:pt x="333" y="87"/>
                </a:cubicBezTo>
                <a:cubicBezTo>
                  <a:pt x="452" y="66"/>
                  <a:pt x="591" y="46"/>
                  <a:pt x="714" y="33"/>
                </a:cubicBezTo>
                <a:cubicBezTo>
                  <a:pt x="837" y="20"/>
                  <a:pt x="958" y="12"/>
                  <a:pt x="1071" y="6"/>
                </a:cubicBezTo>
                <a:cubicBezTo>
                  <a:pt x="1184" y="0"/>
                  <a:pt x="1274" y="0"/>
                  <a:pt x="1392" y="0"/>
                </a:cubicBezTo>
                <a:cubicBezTo>
                  <a:pt x="1510" y="0"/>
                  <a:pt x="1661" y="0"/>
                  <a:pt x="1782" y="6"/>
                </a:cubicBezTo>
                <a:cubicBezTo>
                  <a:pt x="1903" y="12"/>
                  <a:pt x="1976" y="17"/>
                  <a:pt x="2118" y="36"/>
                </a:cubicBezTo>
                <a:cubicBezTo>
                  <a:pt x="2260" y="55"/>
                  <a:pt x="2494" y="89"/>
                  <a:pt x="2637" y="123"/>
                </a:cubicBezTo>
                <a:cubicBezTo>
                  <a:pt x="2780" y="157"/>
                  <a:pt x="2896" y="205"/>
                  <a:pt x="2976" y="240"/>
                </a:cubicBezTo>
                <a:cubicBezTo>
                  <a:pt x="3056" y="275"/>
                  <a:pt x="3088" y="304"/>
                  <a:pt x="3120" y="336"/>
                </a:cubicBezTo>
                <a:cubicBezTo>
                  <a:pt x="3152" y="368"/>
                  <a:pt x="3168" y="400"/>
                  <a:pt x="3168" y="432"/>
                </a:cubicBezTo>
                <a:cubicBezTo>
                  <a:pt x="3168" y="464"/>
                  <a:pt x="3139" y="503"/>
                  <a:pt x="3120" y="528"/>
                </a:cubicBezTo>
                <a:cubicBezTo>
                  <a:pt x="3101" y="553"/>
                  <a:pt x="3078" y="566"/>
                  <a:pt x="3054" y="582"/>
                </a:cubicBezTo>
                <a:cubicBezTo>
                  <a:pt x="3030" y="598"/>
                  <a:pt x="2989" y="617"/>
                  <a:pt x="2976" y="624"/>
                </a:cubicBez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9" name="Oval 20"/>
          <p:cNvSpPr>
            <a:spLocks noChangeArrowheads="1"/>
          </p:cNvSpPr>
          <p:nvPr/>
        </p:nvSpPr>
        <p:spPr bwMode="auto">
          <a:xfrm>
            <a:off x="4648200" y="4191000"/>
            <a:ext cx="342900" cy="95250"/>
          </a:xfrm>
          <a:prstGeom prst="ellipse">
            <a:avLst/>
          </a:prstGeom>
          <a:noFill/>
          <a:ln w="28575" algn="ctr">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pic>
        <p:nvPicPr>
          <p:cNvPr id="10" name="Picture 7" descr="attach_reader?attach_id=1025394&amp;height=15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227" y="277685"/>
            <a:ext cx="3107945" cy="117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7"/>
          <p:cNvSpPr>
            <a:spLocks/>
          </p:cNvSpPr>
          <p:nvPr/>
        </p:nvSpPr>
        <p:spPr bwMode="auto">
          <a:xfrm rot="10800000">
            <a:off x="1752600" y="3401550"/>
            <a:ext cx="7391400" cy="990600"/>
          </a:xfrm>
          <a:custGeom>
            <a:avLst/>
            <a:gdLst>
              <a:gd name="T0" fmla="*/ 0 w 3168"/>
              <a:gd name="T1" fmla="*/ 2147483647 h 624"/>
              <a:gd name="T2" fmla="*/ 2147483647 w 3168"/>
              <a:gd name="T3" fmla="*/ 2147483647 h 624"/>
              <a:gd name="T4" fmla="*/ 2147483647 w 3168"/>
              <a:gd name="T5" fmla="*/ 2147483647 h 624"/>
              <a:gd name="T6" fmla="*/ 2147483647 w 3168"/>
              <a:gd name="T7" fmla="*/ 2147483647 h 624"/>
              <a:gd name="T8" fmla="*/ 2147483647 w 3168"/>
              <a:gd name="T9" fmla="*/ 0 h 624"/>
              <a:gd name="T10" fmla="*/ 2147483647 w 3168"/>
              <a:gd name="T11" fmla="*/ 2147483647 h 624"/>
              <a:gd name="T12" fmla="*/ 2147483647 w 3168"/>
              <a:gd name="T13" fmla="*/ 2147483647 h 624"/>
              <a:gd name="T14" fmla="*/ 2147483647 w 3168"/>
              <a:gd name="T15" fmla="*/ 2147483647 h 624"/>
              <a:gd name="T16" fmla="*/ 2147483647 w 3168"/>
              <a:gd name="T17" fmla="*/ 2147483647 h 624"/>
              <a:gd name="T18" fmla="*/ 2147483647 w 3168"/>
              <a:gd name="T19" fmla="*/ 2147483647 h 624"/>
              <a:gd name="T20" fmla="*/ 2147483647 w 3168"/>
              <a:gd name="T21" fmla="*/ 2147483647 h 624"/>
              <a:gd name="T22" fmla="*/ 2147483647 w 3168"/>
              <a:gd name="T23" fmla="*/ 2147483647 h 624"/>
              <a:gd name="T24" fmla="*/ 2147483647 w 3168"/>
              <a:gd name="T25" fmla="*/ 2147483647 h 624"/>
              <a:gd name="T26" fmla="*/ 2147483647 w 3168"/>
              <a:gd name="T27" fmla="*/ 2147483647 h 6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8"/>
              <a:gd name="T43" fmla="*/ 0 h 624"/>
              <a:gd name="T44" fmla="*/ 3168 w 3168"/>
              <a:gd name="T45" fmla="*/ 624 h 6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8" h="624">
                <a:moveTo>
                  <a:pt x="0" y="156"/>
                </a:moveTo>
                <a:cubicBezTo>
                  <a:pt x="55" y="145"/>
                  <a:pt x="214" y="108"/>
                  <a:pt x="333" y="87"/>
                </a:cubicBezTo>
                <a:cubicBezTo>
                  <a:pt x="452" y="66"/>
                  <a:pt x="591" y="46"/>
                  <a:pt x="714" y="33"/>
                </a:cubicBezTo>
                <a:cubicBezTo>
                  <a:pt x="837" y="20"/>
                  <a:pt x="958" y="12"/>
                  <a:pt x="1071" y="6"/>
                </a:cubicBezTo>
                <a:cubicBezTo>
                  <a:pt x="1184" y="0"/>
                  <a:pt x="1274" y="0"/>
                  <a:pt x="1392" y="0"/>
                </a:cubicBezTo>
                <a:cubicBezTo>
                  <a:pt x="1510" y="0"/>
                  <a:pt x="1661" y="0"/>
                  <a:pt x="1782" y="6"/>
                </a:cubicBezTo>
                <a:cubicBezTo>
                  <a:pt x="1903" y="12"/>
                  <a:pt x="1976" y="17"/>
                  <a:pt x="2118" y="36"/>
                </a:cubicBezTo>
                <a:cubicBezTo>
                  <a:pt x="2260" y="55"/>
                  <a:pt x="2494" y="89"/>
                  <a:pt x="2637" y="123"/>
                </a:cubicBezTo>
                <a:cubicBezTo>
                  <a:pt x="2780" y="157"/>
                  <a:pt x="2896" y="205"/>
                  <a:pt x="2976" y="240"/>
                </a:cubicBezTo>
                <a:cubicBezTo>
                  <a:pt x="3056" y="275"/>
                  <a:pt x="3088" y="304"/>
                  <a:pt x="3120" y="336"/>
                </a:cubicBezTo>
                <a:cubicBezTo>
                  <a:pt x="3152" y="368"/>
                  <a:pt x="3168" y="400"/>
                  <a:pt x="3168" y="432"/>
                </a:cubicBezTo>
                <a:cubicBezTo>
                  <a:pt x="3168" y="464"/>
                  <a:pt x="3139" y="503"/>
                  <a:pt x="3120" y="528"/>
                </a:cubicBezTo>
                <a:cubicBezTo>
                  <a:pt x="3101" y="553"/>
                  <a:pt x="3078" y="566"/>
                  <a:pt x="3054" y="582"/>
                </a:cubicBezTo>
                <a:cubicBezTo>
                  <a:pt x="3030" y="598"/>
                  <a:pt x="2989" y="617"/>
                  <a:pt x="2976" y="624"/>
                </a:cubicBezTo>
              </a:path>
            </a:pathLst>
          </a:custGeom>
          <a:noFill/>
          <a:ln w="28575">
            <a:solidFill>
              <a:schemeClr val="accent2">
                <a:lumMod val="40000"/>
                <a:lumOff val="60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7323">
            <a:off x="360107" y="5090457"/>
            <a:ext cx="2752140" cy="1208532"/>
          </a:xfrm>
          <a:prstGeom prst="rect">
            <a:avLst/>
          </a:prstGeom>
        </p:spPr>
      </p:pic>
      <p:sp>
        <p:nvSpPr>
          <p:cNvPr id="12" name="TextBox 11"/>
          <p:cNvSpPr txBox="1"/>
          <p:nvPr/>
        </p:nvSpPr>
        <p:spPr>
          <a:xfrm rot="1292230">
            <a:off x="121922" y="6132913"/>
            <a:ext cx="2329484" cy="276999"/>
          </a:xfrm>
          <a:prstGeom prst="rect">
            <a:avLst/>
          </a:prstGeom>
        </p:spPr>
        <p:txBody>
          <a:bodyPr wrap="none" rtlCol="0">
            <a:spAutoFit/>
          </a:bodyPr>
          <a:lstStyle/>
          <a:p>
            <a:pPr>
              <a:spcBef>
                <a:spcPct val="20000"/>
              </a:spcBef>
              <a:spcAft>
                <a:spcPts val="400"/>
              </a:spcAft>
              <a:buClr>
                <a:srgbClr val="0000FF"/>
              </a:buClr>
              <a:buSzPct val="80000"/>
            </a:pPr>
            <a:r>
              <a:rPr lang="en-GB" sz="1200" b="1" kern="0" dirty="0" smtClean="0">
                <a:latin typeface="+mn-lt"/>
              </a:rPr>
              <a:t>LHC collisions for &lt; 200 Euro</a:t>
            </a:r>
          </a:p>
        </p:txBody>
      </p:sp>
      <p:sp>
        <p:nvSpPr>
          <p:cNvPr id="3" name="Date Placeholder 2"/>
          <p:cNvSpPr>
            <a:spLocks noGrp="1"/>
          </p:cNvSpPr>
          <p:nvPr>
            <p:ph type="dt" sz="half" idx="10"/>
          </p:nvPr>
        </p:nvSpPr>
        <p:spPr/>
        <p:txBody>
          <a:bodyPr/>
          <a:lstStyle/>
          <a:p>
            <a:pPr>
              <a:defRPr/>
            </a:pPr>
            <a:r>
              <a:rPr lang="en-US" smtClean="0"/>
              <a:t>14/2/2019</a:t>
            </a:r>
            <a:endParaRPr lang="en-US" dirty="0"/>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dirty="0"/>
          </a:p>
        </p:txBody>
      </p:sp>
    </p:spTree>
    <p:extLst>
      <p:ext uri="{BB962C8B-B14F-4D97-AF65-F5344CB8AC3E}">
        <p14:creationId xmlns:p14="http://schemas.microsoft.com/office/powerpoint/2010/main" val="1655808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 foot-print?</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5</a:t>
            </a:fld>
            <a:endParaRPr lang="en-US"/>
          </a:p>
        </p:txBody>
      </p:sp>
      <p:sp>
        <p:nvSpPr>
          <p:cNvPr id="6" name="Content Placeholder 5"/>
          <p:cNvSpPr>
            <a:spLocks noGrp="1"/>
          </p:cNvSpPr>
          <p:nvPr>
            <p:ph idx="1"/>
          </p:nvPr>
        </p:nvSpPr>
        <p:spPr>
          <a:xfrm>
            <a:off x="6413484" y="3217059"/>
            <a:ext cx="2654316" cy="1368760"/>
          </a:xfrm>
        </p:spPr>
        <p:txBody>
          <a:bodyPr/>
          <a:lstStyle/>
          <a:p>
            <a:pPr marL="0" indent="0" algn="ctr">
              <a:buNone/>
            </a:pPr>
            <a:r>
              <a:rPr lang="en-GB" i="1" dirty="0"/>
              <a:t>B</a:t>
            </a:r>
            <a:r>
              <a:rPr lang="en-GB" i="1" dirty="0" smtClean="0"/>
              <a:t>elow the lake and around the </a:t>
            </a:r>
            <a:r>
              <a:rPr lang="en-GB" i="1" dirty="0" smtClean="0"/>
              <a:t>mountain</a:t>
            </a:r>
            <a:endParaRPr lang="en-GB" i="1" dirty="0" smtClean="0"/>
          </a:p>
          <a:p>
            <a:pPr marL="0" indent="0" algn="ctr">
              <a:buNone/>
            </a:pPr>
            <a:r>
              <a:rPr lang="en-GB" sz="1800" i="1" dirty="0" smtClean="0"/>
              <a:t>(depth ~300-400 m)</a:t>
            </a:r>
            <a:endParaRPr lang="en-GB" sz="1800" i="1" dirty="0"/>
          </a:p>
        </p:txBody>
      </p:sp>
      <p:pic>
        <p:nvPicPr>
          <p:cNvPr id="8" name="Picture 1"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t="13530" r="253" b="3522"/>
          <a:stretch/>
        </p:blipFill>
        <p:spPr bwMode="auto">
          <a:xfrm>
            <a:off x="-239486" y="762000"/>
            <a:ext cx="6477002" cy="621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t="3586" b="-453"/>
          <a:stretch/>
        </p:blipFill>
        <p:spPr>
          <a:xfrm>
            <a:off x="4876800" y="762000"/>
            <a:ext cx="4267200" cy="1479725"/>
          </a:xfrm>
          <a:prstGeom prst="rect">
            <a:avLst/>
          </a:prstGeom>
        </p:spPr>
      </p:pic>
      <p:sp>
        <p:nvSpPr>
          <p:cNvPr id="9" name="Text Box 8"/>
          <p:cNvSpPr txBox="1">
            <a:spLocks noChangeArrowheads="1"/>
          </p:cNvSpPr>
          <p:nvPr/>
        </p:nvSpPr>
        <p:spPr bwMode="auto">
          <a:xfrm>
            <a:off x="2040099" y="914400"/>
            <a:ext cx="958916" cy="307777"/>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sz="1400" b="1" dirty="0">
                <a:solidFill>
                  <a:srgbClr val="66FF33"/>
                </a:solidFill>
                <a:effectLst>
                  <a:outerShdw blurRad="38100" dist="38100" dir="2700000" algn="tl">
                    <a:srgbClr val="000000">
                      <a:alpha val="43137"/>
                    </a:srgbClr>
                  </a:outerShdw>
                </a:effectLst>
                <a:latin typeface="Tahoma" pitchFamily="34" charset="0"/>
              </a:rPr>
              <a:t>LHC ring</a:t>
            </a:r>
          </a:p>
        </p:txBody>
      </p:sp>
      <p:sp>
        <p:nvSpPr>
          <p:cNvPr id="10" name="Text Box 8"/>
          <p:cNvSpPr txBox="1">
            <a:spLocks noChangeArrowheads="1"/>
          </p:cNvSpPr>
          <p:nvPr/>
        </p:nvSpPr>
        <p:spPr bwMode="auto">
          <a:xfrm>
            <a:off x="2226455" y="5547058"/>
            <a:ext cx="2127505" cy="646331"/>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sz="3600" b="1" dirty="0" smtClean="0">
                <a:solidFill>
                  <a:srgbClr val="66FF33"/>
                </a:solidFill>
                <a:effectLst>
                  <a:outerShdw blurRad="38100" dist="38100" dir="2700000" algn="tl">
                    <a:srgbClr val="000000">
                      <a:alpha val="43137"/>
                    </a:srgbClr>
                  </a:outerShdw>
                </a:effectLst>
                <a:latin typeface="Tahoma" pitchFamily="34" charset="0"/>
              </a:rPr>
              <a:t>FCC </a:t>
            </a:r>
            <a:r>
              <a:rPr lang="en-US" sz="3600" b="1" dirty="0">
                <a:solidFill>
                  <a:srgbClr val="66FF33"/>
                </a:solidFill>
                <a:effectLst>
                  <a:outerShdw blurRad="38100" dist="38100" dir="2700000" algn="tl">
                    <a:srgbClr val="000000">
                      <a:alpha val="43137"/>
                    </a:srgbClr>
                  </a:outerShdw>
                </a:effectLst>
                <a:latin typeface="Tahoma" pitchFamily="34" charset="0"/>
              </a:rPr>
              <a:t>ring</a:t>
            </a:r>
          </a:p>
        </p:txBody>
      </p:sp>
    </p:spTree>
    <p:extLst>
      <p:ext uri="{BB962C8B-B14F-4D97-AF65-F5344CB8AC3E}">
        <p14:creationId xmlns:p14="http://schemas.microsoft.com/office/powerpoint/2010/main" val="23065810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Architecture</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50</a:t>
            </a:fld>
            <a:endParaRPr lang="en-US"/>
          </a:p>
        </p:txBody>
      </p:sp>
      <p:sp>
        <p:nvSpPr>
          <p:cNvPr id="6" name="Content Placeholder 5"/>
          <p:cNvSpPr>
            <a:spLocks noGrp="1"/>
          </p:cNvSpPr>
          <p:nvPr>
            <p:ph idx="1"/>
          </p:nvPr>
        </p:nvSpPr>
        <p:spPr>
          <a:xfrm>
            <a:off x="789214" y="1066800"/>
            <a:ext cx="7924800" cy="381000"/>
          </a:xfrm>
        </p:spPr>
        <p:txBody>
          <a:bodyPr/>
          <a:lstStyle/>
          <a:p>
            <a:pPr marL="0" indent="0">
              <a:buNone/>
            </a:pPr>
            <a:r>
              <a:rPr lang="en-GB" dirty="0" smtClean="0"/>
              <a:t>A slide from ICALEPS 2005 – the structure is essentially unchanged.</a:t>
            </a:r>
            <a:endParaRPr lang="en-GB" dirty="0"/>
          </a:p>
        </p:txBody>
      </p:sp>
      <p:pic>
        <p:nvPicPr>
          <p:cNvPr id="7" name="Picture 6"/>
          <p:cNvPicPr>
            <a:picLocks noChangeAspect="1"/>
          </p:cNvPicPr>
          <p:nvPr/>
        </p:nvPicPr>
        <p:blipFill>
          <a:blip r:embed="rId2"/>
          <a:stretch>
            <a:fillRect/>
          </a:stretch>
        </p:blipFill>
        <p:spPr>
          <a:xfrm>
            <a:off x="1196335" y="1600200"/>
            <a:ext cx="6637030" cy="4960937"/>
          </a:xfrm>
          <a:prstGeom prst="rect">
            <a:avLst/>
          </a:prstGeom>
        </p:spPr>
      </p:pic>
    </p:spTree>
    <p:extLst>
      <p:ext uri="{BB962C8B-B14F-4D97-AF65-F5344CB8AC3E}">
        <p14:creationId xmlns:p14="http://schemas.microsoft.com/office/powerpoint/2010/main" val="34156496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Settings management evolution</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51</a:t>
            </a:fld>
            <a:endParaRPr lang="en-US"/>
          </a:p>
        </p:txBody>
      </p:sp>
      <p:sp>
        <p:nvSpPr>
          <p:cNvPr id="6" name="Content Placeholder 5"/>
          <p:cNvSpPr>
            <a:spLocks noGrp="1"/>
          </p:cNvSpPr>
          <p:nvPr>
            <p:ph idx="1"/>
          </p:nvPr>
        </p:nvSpPr>
        <p:spPr>
          <a:xfrm>
            <a:off x="680357" y="985157"/>
            <a:ext cx="8120744" cy="4501243"/>
          </a:xfrm>
        </p:spPr>
        <p:txBody>
          <a:bodyPr/>
          <a:lstStyle/>
          <a:p>
            <a:r>
              <a:rPr lang="en-GB" sz="1800" dirty="0" smtClean="0"/>
              <a:t>Settings management is still an important subject with ongoing developments – </a:t>
            </a:r>
            <a:r>
              <a:rPr lang="en-GB" sz="1800" b="1" dirty="0" smtClean="0">
                <a:solidFill>
                  <a:srgbClr val="0000FF"/>
                </a:solidFill>
              </a:rPr>
              <a:t>OP settings working group </a:t>
            </a:r>
            <a:r>
              <a:rPr lang="en-GB" sz="1800" dirty="0" smtClean="0"/>
              <a:t>– with smaller machines starting to adopt control through high level physics parameters: </a:t>
            </a:r>
          </a:p>
          <a:p>
            <a:pPr lvl="1"/>
            <a:r>
              <a:rPr lang="en-GB" sz="1600" dirty="0"/>
              <a:t>T</a:t>
            </a:r>
            <a:r>
              <a:rPr lang="en-GB" sz="1600" dirty="0" smtClean="0"/>
              <a:t>une and chromaticity knobs, kick angles in LSA </a:t>
            </a:r>
            <a:r>
              <a:rPr lang="en-GB" sz="1600" dirty="0" err="1" smtClean="0"/>
              <a:t>etc</a:t>
            </a:r>
            <a:r>
              <a:rPr lang="en-GB" sz="1600" dirty="0" smtClean="0"/>
              <a:t> instead of direct changes to currents or dedicated applications for each parameter.</a:t>
            </a:r>
          </a:p>
        </p:txBody>
      </p:sp>
      <p:pic>
        <p:nvPicPr>
          <p:cNvPr id="7" name="Picture 6"/>
          <p:cNvPicPr>
            <a:picLocks noChangeAspect="1"/>
          </p:cNvPicPr>
          <p:nvPr/>
        </p:nvPicPr>
        <p:blipFill>
          <a:blip r:embed="rId2"/>
          <a:stretch>
            <a:fillRect/>
          </a:stretch>
        </p:blipFill>
        <p:spPr>
          <a:xfrm>
            <a:off x="6503532" y="2604407"/>
            <a:ext cx="2624138" cy="2507138"/>
          </a:xfrm>
          <a:prstGeom prst="rect">
            <a:avLst/>
          </a:prstGeom>
        </p:spPr>
      </p:pic>
      <p:sp>
        <p:nvSpPr>
          <p:cNvPr id="8" name="Content Placeholder 5"/>
          <p:cNvSpPr txBox="1">
            <a:spLocks/>
          </p:cNvSpPr>
          <p:nvPr/>
        </p:nvSpPr>
        <p:spPr bwMode="auto">
          <a:xfrm>
            <a:off x="680357" y="2514600"/>
            <a:ext cx="5644244"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80000"/>
              <a:buFont typeface="Wingdings" pitchFamily="2" charset="2"/>
              <a:buChar char="q"/>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spcBef>
                <a:spcPts val="1200"/>
              </a:spcBef>
            </a:pPr>
            <a:r>
              <a:rPr lang="en-GB" sz="1800" kern="0" dirty="0"/>
              <a:t>M</a:t>
            </a:r>
            <a:r>
              <a:rPr lang="en-GB" sz="1800" kern="0" dirty="0" smtClean="0"/>
              <a:t>any settings that used to be stored only in front end computers (like gains, calibrations…) are migrated to the central settings management.</a:t>
            </a:r>
          </a:p>
          <a:p>
            <a:pPr lvl="1"/>
            <a:r>
              <a:rPr lang="en-GB" sz="1600" kern="0" dirty="0" smtClean="0"/>
              <a:t>Bonus of change history, avoids loss of settings after FEC crashes </a:t>
            </a:r>
            <a:r>
              <a:rPr lang="en-GB" sz="1600" kern="0" dirty="0" err="1" smtClean="0"/>
              <a:t>etc</a:t>
            </a:r>
            <a:r>
              <a:rPr lang="en-GB" sz="1600" kern="0" dirty="0"/>
              <a:t> </a:t>
            </a:r>
            <a:r>
              <a:rPr lang="en-GB" sz="1600" kern="0" dirty="0" smtClean="0"/>
              <a:t>…</a:t>
            </a:r>
          </a:p>
          <a:p>
            <a:pPr>
              <a:spcBef>
                <a:spcPts val="1200"/>
              </a:spcBef>
            </a:pPr>
            <a:r>
              <a:rPr lang="en-GB" sz="1800" kern="0" dirty="0" smtClean="0"/>
              <a:t>The import of settings structures for control system devices from the Controls Configuration DB (CCDB), where devices are described, </a:t>
            </a:r>
            <a:r>
              <a:rPr lang="en-GB" sz="1800" kern="0" dirty="0"/>
              <a:t>into the settings management of </a:t>
            </a:r>
            <a:r>
              <a:rPr lang="en-GB" sz="1800" kern="0" dirty="0" smtClean="0"/>
              <a:t>LSA has been greatly simplified.</a:t>
            </a:r>
          </a:p>
          <a:p>
            <a:pPr lvl="1">
              <a:spcBef>
                <a:spcPts val="1200"/>
              </a:spcBef>
            </a:pPr>
            <a:r>
              <a:rPr lang="en-GB" sz="1600" kern="0" dirty="0" smtClean="0"/>
              <a:t>A similar strategy is now also applied for the new data logging system.</a:t>
            </a:r>
          </a:p>
          <a:p>
            <a:endParaRPr lang="en-GB" sz="1800" kern="0" dirty="0"/>
          </a:p>
        </p:txBody>
      </p:sp>
      <p:sp>
        <p:nvSpPr>
          <p:cNvPr id="9" name="TextBox 8"/>
          <p:cNvSpPr txBox="1"/>
          <p:nvPr/>
        </p:nvSpPr>
        <p:spPr>
          <a:xfrm>
            <a:off x="6443661" y="5243934"/>
            <a:ext cx="2590367" cy="830997"/>
          </a:xfrm>
          <a:prstGeom prst="rect">
            <a:avLst/>
          </a:prstGeom>
        </p:spPr>
        <p:txBody>
          <a:bodyPr wrap="square" rtlCol="0">
            <a:spAutoFit/>
          </a:bodyPr>
          <a:lstStyle/>
          <a:p>
            <a:pPr algn="ctr">
              <a:spcBef>
                <a:spcPct val="20000"/>
              </a:spcBef>
              <a:spcAft>
                <a:spcPts val="400"/>
              </a:spcAft>
              <a:buClr>
                <a:srgbClr val="0000FF"/>
              </a:buClr>
              <a:buSzPct val="80000"/>
            </a:pPr>
            <a:r>
              <a:rPr lang="en-GB" sz="1600" i="1" kern="0" dirty="0" smtClean="0">
                <a:latin typeface="+mn-lt"/>
              </a:rPr>
              <a:t>Parameters and all dependencies are defined in LSA code &amp; DB</a:t>
            </a:r>
          </a:p>
        </p:txBody>
      </p:sp>
    </p:spTree>
    <p:extLst>
      <p:ext uri="{BB962C8B-B14F-4D97-AF65-F5344CB8AC3E}">
        <p14:creationId xmlns:p14="http://schemas.microsoft.com/office/powerpoint/2010/main" val="34899762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logging</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52</a:t>
            </a:fld>
            <a:endParaRPr lang="en-US"/>
          </a:p>
        </p:txBody>
      </p:sp>
      <p:sp>
        <p:nvSpPr>
          <p:cNvPr id="6" name="Content Placeholder 5"/>
          <p:cNvSpPr>
            <a:spLocks noGrp="1"/>
          </p:cNvSpPr>
          <p:nvPr>
            <p:ph idx="1"/>
          </p:nvPr>
        </p:nvSpPr>
        <p:spPr>
          <a:xfrm>
            <a:off x="548938" y="891606"/>
            <a:ext cx="8252162" cy="2977303"/>
          </a:xfrm>
        </p:spPr>
        <p:txBody>
          <a:bodyPr/>
          <a:lstStyle/>
          <a:p>
            <a:r>
              <a:rPr lang="en-GB" sz="1800" dirty="0" smtClean="0"/>
              <a:t>The first CERN data logging appeared for LEP in the mid-1990’s.</a:t>
            </a:r>
          </a:p>
          <a:p>
            <a:r>
              <a:rPr lang="en-GB" sz="1800" dirty="0"/>
              <a:t>T</a:t>
            </a:r>
            <a:r>
              <a:rPr lang="en-GB" sz="1800" dirty="0" smtClean="0"/>
              <a:t>he LHC logging project (CALS) grew out of the LEP experience, later extended to include more and more injector data. </a:t>
            </a:r>
          </a:p>
          <a:p>
            <a:pPr lvl="1"/>
            <a:r>
              <a:rPr lang="en-GB" sz="1600" dirty="0"/>
              <a:t>T</a:t>
            </a:r>
            <a:r>
              <a:rPr lang="en-GB" sz="1600" dirty="0" smtClean="0"/>
              <a:t>he growing data logging needs of the entire complex, exceeding 3 TB per day, call for a replacement of the current ORACLE DB logging.</a:t>
            </a:r>
          </a:p>
          <a:p>
            <a:r>
              <a:rPr lang="en-GB" sz="1800" dirty="0" smtClean="0"/>
              <a:t>A new logging system (NXCALS)  is under development, based on Hadoop open source framework.</a:t>
            </a:r>
          </a:p>
          <a:p>
            <a:pPr lvl="1"/>
            <a:r>
              <a:rPr lang="en-GB" sz="1600" dirty="0" smtClean="0"/>
              <a:t>Distributed storage and parallel processing, </a:t>
            </a:r>
          </a:p>
          <a:p>
            <a:pPr lvl="1"/>
            <a:r>
              <a:rPr lang="en-GB" sz="1600" dirty="0"/>
              <a:t>D</a:t>
            </a:r>
            <a:r>
              <a:rPr lang="en-GB" sz="1600" dirty="0" smtClean="0"/>
              <a:t>ata analysis within the cluster as opposed to local analysis on extracted data.</a:t>
            </a:r>
          </a:p>
          <a:p>
            <a:pPr lvl="2"/>
            <a:r>
              <a:rPr lang="en-GB" sz="1400" dirty="0" smtClean="0"/>
              <a:t>Unfortunately it seems the performance for small data extraction volumes is degraded… </a:t>
            </a:r>
            <a:endParaRPr lang="en-GB" sz="1400" dirty="0"/>
          </a:p>
        </p:txBody>
      </p:sp>
      <p:grpSp>
        <p:nvGrpSpPr>
          <p:cNvPr id="7" name="Group 6"/>
          <p:cNvGrpSpPr/>
          <p:nvPr/>
        </p:nvGrpSpPr>
        <p:grpSpPr>
          <a:xfrm>
            <a:off x="766448" y="3962400"/>
            <a:ext cx="3712217" cy="2633706"/>
            <a:chOff x="390760" y="2033864"/>
            <a:chExt cx="3712217" cy="2633706"/>
          </a:xfrm>
        </p:grpSpPr>
        <p:graphicFrame>
          <p:nvGraphicFramePr>
            <p:cNvPr id="8" name="Chart 7"/>
            <p:cNvGraphicFramePr>
              <a:graphicFrameLocks/>
            </p:cNvGraphicFramePr>
            <p:nvPr>
              <p:extLst>
                <p:ext uri="{D42A27DB-BD31-4B8C-83A1-F6EECF244321}">
                  <p14:modId xmlns:p14="http://schemas.microsoft.com/office/powerpoint/2010/main" val="3601677251"/>
                </p:ext>
              </p:extLst>
            </p:nvPr>
          </p:nvGraphicFramePr>
          <p:xfrm>
            <a:off x="390760" y="2033864"/>
            <a:ext cx="3712217" cy="2633706"/>
          </p:xfrm>
          <a:graphic>
            <a:graphicData uri="http://schemas.openxmlformats.org/drawingml/2006/chart">
              <c:chart xmlns:c="http://schemas.openxmlformats.org/drawingml/2006/chart" xmlns:r="http://schemas.openxmlformats.org/officeDocument/2006/relationships" r:id="rId2"/>
            </a:graphicData>
          </a:graphic>
        </p:graphicFrame>
        <p:sp>
          <p:nvSpPr>
            <p:cNvPr id="9" name="Right Arrow 8"/>
            <p:cNvSpPr/>
            <p:nvPr/>
          </p:nvSpPr>
          <p:spPr>
            <a:xfrm rot="18283329">
              <a:off x="2743288" y="3197051"/>
              <a:ext cx="1195511" cy="25097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737192" y="4154477"/>
            <a:ext cx="3644808" cy="2366229"/>
            <a:chOff x="4584601" y="4194908"/>
            <a:chExt cx="3644808" cy="2366229"/>
          </a:xfrm>
        </p:grpSpPr>
        <p:graphicFrame>
          <p:nvGraphicFramePr>
            <p:cNvPr id="10" name="Chart 9"/>
            <p:cNvGraphicFramePr>
              <a:graphicFrameLocks/>
            </p:cNvGraphicFramePr>
            <p:nvPr>
              <p:extLst>
                <p:ext uri="{D42A27DB-BD31-4B8C-83A1-F6EECF244321}">
                  <p14:modId xmlns:p14="http://schemas.microsoft.com/office/powerpoint/2010/main" val="1363860747"/>
                </p:ext>
              </p:extLst>
            </p:nvPr>
          </p:nvGraphicFramePr>
          <p:xfrm>
            <a:off x="4799438" y="4562438"/>
            <a:ext cx="3429971" cy="1998699"/>
          </p:xfrm>
          <a:graphic>
            <a:graphicData uri="http://schemas.openxmlformats.org/drawingml/2006/chart">
              <c:chart xmlns:c="http://schemas.openxmlformats.org/drawingml/2006/chart" xmlns:r="http://schemas.openxmlformats.org/officeDocument/2006/relationships" r:id="rId3"/>
            </a:graphicData>
          </a:graphic>
        </p:graphicFrame>
        <p:sp>
          <p:nvSpPr>
            <p:cNvPr id="11" name="Right Arrow 10"/>
            <p:cNvSpPr/>
            <p:nvPr/>
          </p:nvSpPr>
          <p:spPr>
            <a:xfrm rot="16200000">
              <a:off x="4220685" y="5194198"/>
              <a:ext cx="978804" cy="25097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715000" y="4194908"/>
              <a:ext cx="1954381" cy="369332"/>
            </a:xfrm>
            <a:prstGeom prst="rect">
              <a:avLst/>
            </a:prstGeom>
            <a:noFill/>
          </p:spPr>
          <p:txBody>
            <a:bodyPr wrap="none" rtlCol="0">
              <a:spAutoFit/>
            </a:bodyPr>
            <a:lstStyle/>
            <a:p>
              <a:r>
                <a:rPr lang="en-US" b="1" dirty="0" smtClean="0">
                  <a:latin typeface="+mj-lt"/>
                </a:rPr>
                <a:t>1.5 years later</a:t>
              </a:r>
              <a:r>
                <a:rPr lang="mr-IN" b="1" dirty="0" smtClean="0">
                  <a:latin typeface="+mj-lt"/>
                </a:rPr>
                <a:t>…</a:t>
              </a:r>
              <a:endParaRPr lang="en-US" b="1" dirty="0">
                <a:latin typeface="+mj-lt"/>
              </a:endParaRPr>
            </a:p>
          </p:txBody>
        </p:sp>
      </p:grpSp>
    </p:spTree>
    <p:extLst>
      <p:ext uri="{BB962C8B-B14F-4D97-AF65-F5344CB8AC3E}">
        <p14:creationId xmlns:p14="http://schemas.microsoft.com/office/powerpoint/2010/main" val="31789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LINAC2 &amp; LINAC4</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6</a:t>
            </a:fld>
            <a:endParaRPr lang="en-US"/>
          </a:p>
        </p:txBody>
      </p:sp>
      <p:sp>
        <p:nvSpPr>
          <p:cNvPr id="6" name="Content Placeholder 5"/>
          <p:cNvSpPr>
            <a:spLocks noGrp="1"/>
          </p:cNvSpPr>
          <p:nvPr>
            <p:ph idx="1"/>
          </p:nvPr>
        </p:nvSpPr>
        <p:spPr>
          <a:xfrm>
            <a:off x="658218" y="2286000"/>
            <a:ext cx="4158343" cy="1371600"/>
          </a:xfrm>
        </p:spPr>
        <p:txBody>
          <a:bodyPr/>
          <a:lstStyle/>
          <a:p>
            <a:r>
              <a:rPr lang="en-GB" sz="1800" dirty="0" smtClean="0"/>
              <a:t>LINAC2 accelerated </a:t>
            </a:r>
            <a:r>
              <a:rPr lang="en-GB" sz="1800" b="1" dirty="0" smtClean="0">
                <a:solidFill>
                  <a:srgbClr val="FF0000"/>
                </a:solidFill>
              </a:rPr>
              <a:t>protons</a:t>
            </a:r>
            <a:r>
              <a:rPr lang="en-GB" sz="1800" dirty="0" smtClean="0"/>
              <a:t> to a kinetic energy of </a:t>
            </a:r>
            <a:r>
              <a:rPr lang="en-GB" sz="1800" b="1" dirty="0">
                <a:solidFill>
                  <a:srgbClr val="0000FF"/>
                </a:solidFill>
              </a:rPr>
              <a:t>50 </a:t>
            </a:r>
            <a:r>
              <a:rPr lang="en-GB" sz="1800" b="1" dirty="0" smtClean="0">
                <a:solidFill>
                  <a:srgbClr val="0000FF"/>
                </a:solidFill>
              </a:rPr>
              <a:t>MeV</a:t>
            </a:r>
            <a:r>
              <a:rPr lang="en-GB" sz="1800" dirty="0" smtClean="0"/>
              <a:t>.</a:t>
            </a:r>
          </a:p>
          <a:p>
            <a:r>
              <a:rPr lang="en-GB" sz="1800" dirty="0" smtClean="0"/>
              <a:t>Provided </a:t>
            </a:r>
            <a:r>
              <a:rPr lang="en-GB" sz="1800" dirty="0"/>
              <a:t>a beam pulse every </a:t>
            </a:r>
            <a:r>
              <a:rPr lang="en-GB" sz="1800" b="1" dirty="0" smtClean="0"/>
              <a:t>1.2 s</a:t>
            </a:r>
            <a:r>
              <a:rPr lang="en-GB" sz="1800" dirty="0" smtClean="0"/>
              <a:t>.</a:t>
            </a:r>
            <a:endParaRPr lang="en-GB" sz="1800" dirty="0"/>
          </a:p>
        </p:txBody>
      </p:sp>
      <p:pic>
        <p:nvPicPr>
          <p:cNvPr id="7" name="Picture 6"/>
          <p:cNvPicPr>
            <a:picLocks noChangeAspect="1"/>
          </p:cNvPicPr>
          <p:nvPr/>
        </p:nvPicPr>
        <p:blipFill>
          <a:blip r:embed="rId2"/>
          <a:stretch>
            <a:fillRect/>
          </a:stretch>
        </p:blipFill>
        <p:spPr>
          <a:xfrm>
            <a:off x="5181600" y="821872"/>
            <a:ext cx="3785569" cy="2841022"/>
          </a:xfrm>
          <a:prstGeom prst="rect">
            <a:avLst/>
          </a:prstGeom>
        </p:spPr>
      </p:pic>
      <p:sp>
        <p:nvSpPr>
          <p:cNvPr id="8" name="Content Placeholder 5"/>
          <p:cNvSpPr txBox="1">
            <a:spLocks/>
          </p:cNvSpPr>
          <p:nvPr/>
        </p:nvSpPr>
        <p:spPr bwMode="auto">
          <a:xfrm>
            <a:off x="642257" y="3840752"/>
            <a:ext cx="4248150" cy="233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80000"/>
              <a:buFont typeface="Wingdings" pitchFamily="2" charset="2"/>
              <a:buChar char="q"/>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GB" sz="1800" kern="0" dirty="0" smtClean="0"/>
              <a:t>LINAC4 accelerates </a:t>
            </a:r>
            <a:r>
              <a:rPr lang="en-GB" sz="1800" b="1" kern="0" dirty="0" smtClean="0">
                <a:solidFill>
                  <a:srgbClr val="FF0000"/>
                </a:solidFill>
              </a:rPr>
              <a:t>H</a:t>
            </a:r>
            <a:r>
              <a:rPr lang="en-GB" sz="1800" b="1" kern="0" baseline="30000" dirty="0" smtClean="0">
                <a:solidFill>
                  <a:srgbClr val="FF0000"/>
                </a:solidFill>
              </a:rPr>
              <a:t>-</a:t>
            </a:r>
            <a:r>
              <a:rPr lang="en-GB" sz="1800" kern="0" dirty="0" smtClean="0"/>
              <a:t> to </a:t>
            </a:r>
            <a:r>
              <a:rPr lang="en-GB" sz="1800" dirty="0"/>
              <a:t>a kinetic </a:t>
            </a:r>
            <a:r>
              <a:rPr lang="en-GB" sz="1800" dirty="0" smtClean="0"/>
              <a:t>energy of</a:t>
            </a:r>
            <a:r>
              <a:rPr lang="en-GB" sz="1800" kern="0" dirty="0" smtClean="0"/>
              <a:t> </a:t>
            </a:r>
            <a:r>
              <a:rPr lang="en-GB" sz="1800" b="1" kern="0" dirty="0" smtClean="0">
                <a:solidFill>
                  <a:srgbClr val="0000FF"/>
                </a:solidFill>
              </a:rPr>
              <a:t>160 MeV</a:t>
            </a:r>
            <a:r>
              <a:rPr lang="en-GB" sz="1800" kern="0" dirty="0" smtClean="0"/>
              <a:t>.</a:t>
            </a:r>
          </a:p>
          <a:p>
            <a:pPr lvl="1"/>
            <a:r>
              <a:rPr lang="en-GB" sz="1600" kern="0" dirty="0" smtClean="0"/>
              <a:t>Much more complex than LINAC2</a:t>
            </a:r>
            <a:r>
              <a:rPr lang="en-GB" sz="1600" kern="0" dirty="0" smtClean="0"/>
              <a:t>.</a:t>
            </a:r>
          </a:p>
          <a:p>
            <a:pPr lvl="1"/>
            <a:r>
              <a:rPr lang="en-GB" sz="1600" kern="0" dirty="0" smtClean="0"/>
              <a:t>Challenging source. </a:t>
            </a:r>
            <a:endParaRPr lang="en-GB" sz="1600" kern="0" dirty="0" smtClean="0"/>
          </a:p>
          <a:p>
            <a:r>
              <a:rPr lang="en-GB" sz="1800" kern="0" dirty="0" smtClean="0"/>
              <a:t>Currently in commissioning, it will replace LINAC2 in 2020.</a:t>
            </a:r>
          </a:p>
          <a:p>
            <a:r>
              <a:rPr lang="en-GB" sz="1800" kern="0" dirty="0" smtClean="0"/>
              <a:t>Provides a beam pulse every </a:t>
            </a:r>
            <a:r>
              <a:rPr lang="en-GB" sz="1800" b="1" kern="0" dirty="0" smtClean="0"/>
              <a:t>1.2 s</a:t>
            </a:r>
            <a:r>
              <a:rPr lang="en-GB" sz="1800" kern="0" dirty="0" smtClean="0"/>
              <a:t>.</a:t>
            </a:r>
            <a:endParaRPr lang="en-GB" sz="1800" kern="0" dirty="0"/>
          </a:p>
        </p:txBody>
      </p:sp>
      <p:sp>
        <p:nvSpPr>
          <p:cNvPr id="9" name="TextBox 8"/>
          <p:cNvSpPr txBox="1"/>
          <p:nvPr/>
        </p:nvSpPr>
        <p:spPr>
          <a:xfrm>
            <a:off x="7959820" y="3151658"/>
            <a:ext cx="768159"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smtClean="0">
                <a:solidFill>
                  <a:schemeClr val="bg1"/>
                </a:solidFill>
                <a:latin typeface="+mn-lt"/>
              </a:rPr>
              <a:t>30 m</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878" y="3840752"/>
            <a:ext cx="3885011" cy="2592705"/>
          </a:xfrm>
          <a:prstGeom prst="rect">
            <a:avLst/>
          </a:prstGeom>
        </p:spPr>
      </p:pic>
      <p:sp>
        <p:nvSpPr>
          <p:cNvPr id="11" name="TextBox 10"/>
          <p:cNvSpPr txBox="1"/>
          <p:nvPr/>
        </p:nvSpPr>
        <p:spPr>
          <a:xfrm>
            <a:off x="5363491" y="5898970"/>
            <a:ext cx="768159"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a:solidFill>
                  <a:schemeClr val="bg1"/>
                </a:solidFill>
                <a:latin typeface="+mn-lt"/>
              </a:rPr>
              <a:t>9</a:t>
            </a:r>
            <a:r>
              <a:rPr lang="en-GB" sz="2000" b="1" kern="0" dirty="0" smtClean="0">
                <a:solidFill>
                  <a:schemeClr val="bg1"/>
                </a:solidFill>
                <a:latin typeface="+mn-lt"/>
              </a:rPr>
              <a:t>0 m</a:t>
            </a:r>
          </a:p>
        </p:txBody>
      </p:sp>
      <p:sp>
        <p:nvSpPr>
          <p:cNvPr id="12" name="Content Placeholder 5"/>
          <p:cNvSpPr txBox="1">
            <a:spLocks/>
          </p:cNvSpPr>
          <p:nvPr/>
        </p:nvSpPr>
        <p:spPr bwMode="auto">
          <a:xfrm>
            <a:off x="658218" y="948826"/>
            <a:ext cx="415834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80000"/>
              <a:buFont typeface="Wingdings" pitchFamily="2" charset="2"/>
              <a:buChar char="q"/>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GB" sz="1800" kern="0" dirty="0" smtClean="0"/>
              <a:t>The CERN complex is operated with a </a:t>
            </a:r>
            <a:r>
              <a:rPr lang="en-GB" sz="1800" b="1" kern="0" dirty="0" smtClean="0">
                <a:solidFill>
                  <a:srgbClr val="CC3300"/>
                </a:solidFill>
              </a:rPr>
              <a:t>fixed basic period of 1.2 s</a:t>
            </a:r>
            <a:r>
              <a:rPr lang="en-GB" sz="1800" kern="0" dirty="0" smtClean="0"/>
              <a:t>.</a:t>
            </a:r>
          </a:p>
          <a:p>
            <a:pPr lvl="1"/>
            <a:r>
              <a:rPr lang="en-GB" sz="1600" kern="0" dirty="0" smtClean="0"/>
              <a:t>Every cycle is a integer multiple of this basic period.</a:t>
            </a:r>
            <a:endParaRPr lang="en-GB" sz="1600" kern="0" dirty="0"/>
          </a:p>
        </p:txBody>
      </p:sp>
    </p:spTree>
    <p:extLst>
      <p:ext uri="{BB962C8B-B14F-4D97-AF65-F5344CB8AC3E}">
        <p14:creationId xmlns:p14="http://schemas.microsoft.com/office/powerpoint/2010/main" val="575780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Booster (PSB)</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7</a:t>
            </a:fld>
            <a:endParaRPr lang="en-US"/>
          </a:p>
        </p:txBody>
      </p:sp>
      <p:sp>
        <p:nvSpPr>
          <p:cNvPr id="6" name="Content Placeholder 5"/>
          <p:cNvSpPr>
            <a:spLocks noGrp="1"/>
          </p:cNvSpPr>
          <p:nvPr>
            <p:ph idx="1"/>
          </p:nvPr>
        </p:nvSpPr>
        <p:spPr>
          <a:xfrm>
            <a:off x="661307" y="900793"/>
            <a:ext cx="4629150" cy="2122714"/>
          </a:xfrm>
        </p:spPr>
        <p:txBody>
          <a:bodyPr/>
          <a:lstStyle/>
          <a:p>
            <a:r>
              <a:rPr lang="en-GB" sz="1800" dirty="0"/>
              <a:t>1st Synchrotron in the chain with 4 superposed </a:t>
            </a:r>
            <a:r>
              <a:rPr lang="en-GB" sz="1800" dirty="0" smtClean="0"/>
              <a:t>rings operating in //.</a:t>
            </a:r>
            <a:endParaRPr lang="en-GB" sz="1800" dirty="0"/>
          </a:p>
          <a:p>
            <a:r>
              <a:rPr lang="en-GB" sz="1800" dirty="0" smtClean="0"/>
              <a:t>Increases the proton kinetic energy </a:t>
            </a:r>
            <a:r>
              <a:rPr lang="en-GB" sz="1800" dirty="0"/>
              <a:t>from </a:t>
            </a:r>
            <a:r>
              <a:rPr lang="en-GB" sz="1800" b="1" dirty="0">
                <a:solidFill>
                  <a:srgbClr val="0000FF"/>
                </a:solidFill>
              </a:rPr>
              <a:t>50 MeV </a:t>
            </a:r>
            <a:r>
              <a:rPr lang="en-GB" sz="1800" dirty="0"/>
              <a:t>to </a:t>
            </a:r>
            <a:r>
              <a:rPr lang="en-GB" sz="1800" b="1" dirty="0">
                <a:solidFill>
                  <a:srgbClr val="0000FF"/>
                </a:solidFill>
              </a:rPr>
              <a:t>1.4 GeV </a:t>
            </a:r>
            <a:r>
              <a:rPr lang="en-GB" sz="1800" dirty="0"/>
              <a:t>in </a:t>
            </a:r>
            <a:r>
              <a:rPr lang="en-GB" sz="1800" b="1" dirty="0" smtClean="0"/>
              <a:t>1.2 s</a:t>
            </a:r>
            <a:r>
              <a:rPr lang="en-GB" sz="1800" dirty="0" smtClean="0"/>
              <a:t>.</a:t>
            </a:r>
          </a:p>
          <a:p>
            <a:pPr lvl="1"/>
            <a:r>
              <a:rPr lang="en-GB" sz="1600" dirty="0" smtClean="0"/>
              <a:t>Pushed to </a:t>
            </a:r>
            <a:r>
              <a:rPr lang="en-GB" sz="1600" dirty="0" smtClean="0">
                <a:solidFill>
                  <a:srgbClr val="0000FF"/>
                </a:solidFill>
              </a:rPr>
              <a:t>160 MeV </a:t>
            </a:r>
            <a:r>
              <a:rPr lang="en-GB" sz="1600" dirty="0" smtClean="0">
                <a:sym typeface="Wingdings" panose="05000000000000000000" pitchFamily="2" charset="2"/>
              </a:rPr>
              <a:t></a:t>
            </a:r>
            <a:r>
              <a:rPr lang="en-GB" sz="1600" dirty="0" smtClean="0"/>
              <a:t> </a:t>
            </a:r>
            <a:r>
              <a:rPr lang="en-GB" sz="1600" dirty="0" smtClean="0">
                <a:solidFill>
                  <a:srgbClr val="0000FF"/>
                </a:solidFill>
              </a:rPr>
              <a:t>2 GeV </a:t>
            </a:r>
            <a:r>
              <a:rPr lang="en-GB" sz="1600" dirty="0" smtClean="0"/>
              <a:t>in 2020 as part of the LHC injector upgrade.</a:t>
            </a:r>
          </a:p>
          <a:p>
            <a:r>
              <a:rPr lang="en-GB" sz="1800" dirty="0" smtClean="0"/>
              <a:t>PSB serves the </a:t>
            </a:r>
            <a:r>
              <a:rPr lang="en-GB" sz="1800" b="1" dirty="0" smtClean="0">
                <a:solidFill>
                  <a:srgbClr val="C00000"/>
                </a:solidFill>
              </a:rPr>
              <a:t>PS</a:t>
            </a:r>
            <a:r>
              <a:rPr lang="en-GB" sz="1800" dirty="0" smtClean="0"/>
              <a:t> and the </a:t>
            </a:r>
            <a:r>
              <a:rPr lang="en-GB" sz="1800" b="1" dirty="0" smtClean="0">
                <a:solidFill>
                  <a:srgbClr val="C00000"/>
                </a:solidFill>
              </a:rPr>
              <a:t>ISOLDE isotope facility</a:t>
            </a:r>
            <a:r>
              <a:rPr lang="en-GB" sz="1800" dirty="0" smtClean="0"/>
              <a:t>.</a:t>
            </a:r>
            <a:endParaRPr lang="en-GB" sz="18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10200" y="825512"/>
            <a:ext cx="3491912" cy="2596243"/>
          </a:xfrm>
          <a:prstGeom prst="rect">
            <a:avLst/>
          </a:prstGeom>
        </p:spPr>
      </p:pic>
      <p:sp>
        <p:nvSpPr>
          <p:cNvPr id="8" name="TextBox 7"/>
          <p:cNvSpPr txBox="1"/>
          <p:nvPr/>
        </p:nvSpPr>
        <p:spPr>
          <a:xfrm>
            <a:off x="6019800" y="840598"/>
            <a:ext cx="840295"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smtClean="0">
                <a:solidFill>
                  <a:schemeClr val="bg1"/>
                </a:solidFill>
                <a:latin typeface="+mn-lt"/>
              </a:rPr>
              <a:t>157m</a:t>
            </a:r>
          </a:p>
        </p:txBody>
      </p:sp>
      <p:pic>
        <p:nvPicPr>
          <p:cNvPr id="9" name="Picture 4" descr="benedikt-alvarez_Page_26"/>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529943" y="3236379"/>
            <a:ext cx="1192562" cy="117522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Content Placeholder 5"/>
          <p:cNvSpPr txBox="1">
            <a:spLocks/>
          </p:cNvSpPr>
          <p:nvPr/>
        </p:nvSpPr>
        <p:spPr bwMode="auto">
          <a:xfrm>
            <a:off x="661307" y="3478447"/>
            <a:ext cx="4748893" cy="182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80000"/>
              <a:buFont typeface="Wingdings" pitchFamily="2" charset="2"/>
              <a:buChar char="q"/>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800" dirty="0">
                <a:sym typeface="Wingdings"/>
              </a:rPr>
              <a:t>The PSB defines the </a:t>
            </a:r>
            <a:r>
              <a:rPr lang="en-US" sz="1800" b="1" dirty="0">
                <a:solidFill>
                  <a:srgbClr val="CC3399"/>
                </a:solidFill>
                <a:sym typeface="Wingdings"/>
              </a:rPr>
              <a:t>LHC beam brightness</a:t>
            </a:r>
            <a:r>
              <a:rPr lang="en-US" sz="1800" dirty="0">
                <a:sym typeface="Wingdings"/>
              </a:rPr>
              <a:t>.</a:t>
            </a:r>
          </a:p>
          <a:p>
            <a:pPr>
              <a:spcBef>
                <a:spcPts val="1200"/>
              </a:spcBef>
            </a:pPr>
            <a:r>
              <a:rPr lang="en-GB" sz="1800" u="sng" kern="0" dirty="0" smtClean="0"/>
              <a:t>LINAC2</a:t>
            </a:r>
            <a:r>
              <a:rPr lang="en-GB" sz="1800" kern="0" dirty="0" smtClean="0"/>
              <a:t>: beam was accumulated over multiple turns </a:t>
            </a:r>
            <a:r>
              <a:rPr lang="en-GB" sz="1800" kern="0" dirty="0"/>
              <a:t>in </a:t>
            </a:r>
            <a:r>
              <a:rPr lang="en-GB" sz="1800" kern="0" dirty="0" smtClean="0"/>
              <a:t>horizontal </a:t>
            </a:r>
            <a:r>
              <a:rPr lang="en-GB" sz="1800" kern="0" dirty="0"/>
              <a:t>phase </a:t>
            </a:r>
            <a:r>
              <a:rPr lang="en-GB" sz="1800" kern="0" dirty="0" smtClean="0"/>
              <a:t>space.</a:t>
            </a:r>
          </a:p>
          <a:p>
            <a:pPr lvl="1"/>
            <a:r>
              <a:rPr lang="en-US" sz="1600" dirty="0"/>
              <a:t>T</a:t>
            </a:r>
            <a:r>
              <a:rPr lang="en-US" sz="1600" dirty="0" smtClean="0"/>
              <a:t>ransverse emittance increased with intensity,</a:t>
            </a:r>
            <a:r>
              <a:rPr lang="en-US" sz="1600" dirty="0" smtClean="0">
                <a:sym typeface="Wingdings"/>
              </a:rPr>
              <a:t> </a:t>
            </a:r>
            <a:r>
              <a:rPr lang="en-US" sz="1600" dirty="0">
                <a:sym typeface="Wingdings"/>
              </a:rPr>
              <a:t>~ constant </a:t>
            </a:r>
            <a:r>
              <a:rPr lang="en-US" sz="1600" dirty="0" smtClean="0">
                <a:sym typeface="Wingdings"/>
              </a:rPr>
              <a:t>brightness.</a:t>
            </a:r>
          </a:p>
        </p:txBody>
      </p:sp>
      <p:pic>
        <p:nvPicPr>
          <p:cNvPr id="11"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0457" y="4631490"/>
            <a:ext cx="3057341" cy="2140728"/>
          </a:xfrm>
          <a:prstGeom prst="rect">
            <a:avLst/>
          </a:prstGeom>
          <a:noFill/>
          <a:ln w="9525">
            <a:noFill/>
            <a:miter lim="800000"/>
            <a:headEnd/>
            <a:tailEnd/>
          </a:ln>
          <a:effectLst/>
        </p:spPr>
      </p:pic>
      <p:sp>
        <p:nvSpPr>
          <p:cNvPr id="12" name="Content Placeholder 5"/>
          <p:cNvSpPr txBox="1">
            <a:spLocks/>
          </p:cNvSpPr>
          <p:nvPr/>
        </p:nvSpPr>
        <p:spPr bwMode="auto">
          <a:xfrm>
            <a:off x="661307" y="5447121"/>
            <a:ext cx="4748893" cy="102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80000"/>
              <a:buFont typeface="Wingdings" pitchFamily="2" charset="2"/>
              <a:buChar char="q"/>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GB" sz="1800" u="sng" kern="0" dirty="0" smtClean="0"/>
              <a:t>LINAC4</a:t>
            </a:r>
            <a:r>
              <a:rPr lang="en-GB" sz="1800" kern="0" dirty="0" smtClean="0"/>
              <a:t>: H- will be stripped (foil) and interleaved with circulating protons.</a:t>
            </a:r>
          </a:p>
          <a:p>
            <a:pPr lvl="1"/>
            <a:endParaRPr lang="en-GB" sz="1600" kern="0" dirty="0" smtClean="0"/>
          </a:p>
        </p:txBody>
      </p:sp>
      <p:cxnSp>
        <p:nvCxnSpPr>
          <p:cNvPr id="14" name="Straight Arrow Connector 13"/>
          <p:cNvCxnSpPr/>
          <p:nvPr/>
        </p:nvCxnSpPr>
        <p:spPr bwMode="auto">
          <a:xfrm>
            <a:off x="4754048" y="5701854"/>
            <a:ext cx="65615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p:cNvCxnSpPr/>
          <p:nvPr/>
        </p:nvCxnSpPr>
        <p:spPr bwMode="auto">
          <a:xfrm flipV="1">
            <a:off x="5063806" y="4058915"/>
            <a:ext cx="692788" cy="29680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359279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6419" y="819715"/>
            <a:ext cx="4031431" cy="3023573"/>
          </a:xfrm>
          <a:prstGeom prst="rect">
            <a:avLst/>
          </a:prstGeom>
        </p:spPr>
      </p:pic>
      <p:sp>
        <p:nvSpPr>
          <p:cNvPr id="2" name="Title 1"/>
          <p:cNvSpPr>
            <a:spLocks noGrp="1"/>
          </p:cNvSpPr>
          <p:nvPr>
            <p:ph type="title"/>
          </p:nvPr>
        </p:nvSpPr>
        <p:spPr/>
        <p:txBody>
          <a:bodyPr/>
          <a:lstStyle/>
          <a:p>
            <a:r>
              <a:rPr lang="en-GB" dirty="0" smtClean="0"/>
              <a:t>Proton Synchrotron (PS)</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8</a:t>
            </a:fld>
            <a:endParaRPr lang="en-US"/>
          </a:p>
        </p:txBody>
      </p:sp>
      <p:sp>
        <p:nvSpPr>
          <p:cNvPr id="6" name="Content Placeholder 5"/>
          <p:cNvSpPr>
            <a:spLocks noGrp="1"/>
          </p:cNvSpPr>
          <p:nvPr>
            <p:ph idx="1"/>
          </p:nvPr>
        </p:nvSpPr>
        <p:spPr>
          <a:xfrm>
            <a:off x="549936" y="990600"/>
            <a:ext cx="4300333" cy="4591050"/>
          </a:xfrm>
        </p:spPr>
        <p:txBody>
          <a:bodyPr/>
          <a:lstStyle/>
          <a:p>
            <a:r>
              <a:rPr lang="en-GB" sz="1800" dirty="0"/>
              <a:t>The oldest operating synchrotron at </a:t>
            </a:r>
            <a:r>
              <a:rPr lang="en-GB" sz="1800" dirty="0" smtClean="0"/>
              <a:t>CERN.</a:t>
            </a:r>
            <a:endParaRPr lang="en-GB" sz="1800" dirty="0"/>
          </a:p>
          <a:p>
            <a:r>
              <a:rPr lang="en-GB" sz="1800" dirty="0" smtClean="0"/>
              <a:t>Increases the proton </a:t>
            </a:r>
            <a:r>
              <a:rPr lang="en-GB" sz="1800" dirty="0"/>
              <a:t>energy from </a:t>
            </a:r>
            <a:r>
              <a:rPr lang="en-GB" sz="1800" b="1" dirty="0">
                <a:solidFill>
                  <a:srgbClr val="0000FF"/>
                </a:solidFill>
              </a:rPr>
              <a:t>1.4 GeV </a:t>
            </a:r>
            <a:r>
              <a:rPr lang="en-GB" sz="1800" dirty="0" smtClean="0"/>
              <a:t>up </a:t>
            </a:r>
            <a:r>
              <a:rPr lang="en-GB" sz="1800" dirty="0"/>
              <a:t>to </a:t>
            </a:r>
            <a:r>
              <a:rPr lang="en-GB" sz="1800" b="1" dirty="0">
                <a:solidFill>
                  <a:srgbClr val="0000FF"/>
                </a:solidFill>
              </a:rPr>
              <a:t>26 </a:t>
            </a:r>
            <a:r>
              <a:rPr lang="en-GB" sz="1800" b="1" dirty="0" smtClean="0">
                <a:solidFill>
                  <a:srgbClr val="0000FF"/>
                </a:solidFill>
              </a:rPr>
              <a:t>GeV</a:t>
            </a:r>
            <a:r>
              <a:rPr lang="en-GB" sz="1800" dirty="0" smtClean="0"/>
              <a:t>.</a:t>
            </a:r>
            <a:endParaRPr lang="en-GB" sz="1800" dirty="0"/>
          </a:p>
          <a:p>
            <a:r>
              <a:rPr lang="en-GB" sz="1800" dirty="0"/>
              <a:t>Cycle </a:t>
            </a:r>
            <a:r>
              <a:rPr lang="en-GB" sz="1800" dirty="0" smtClean="0"/>
              <a:t>length: </a:t>
            </a:r>
            <a:r>
              <a:rPr lang="en-GB" sz="1800" b="1" dirty="0" smtClean="0"/>
              <a:t>1.2 s</a:t>
            </a:r>
            <a:r>
              <a:rPr lang="en-GB" sz="1800" dirty="0" smtClean="0"/>
              <a:t>, </a:t>
            </a:r>
            <a:r>
              <a:rPr lang="en-GB" sz="1800" b="1" dirty="0" smtClean="0"/>
              <a:t>2.4 s</a:t>
            </a:r>
            <a:r>
              <a:rPr lang="en-GB" sz="1800" dirty="0" smtClean="0"/>
              <a:t> or </a:t>
            </a:r>
            <a:r>
              <a:rPr lang="en-GB" sz="1800" b="1" dirty="0" smtClean="0"/>
              <a:t>3.6 s</a:t>
            </a:r>
            <a:r>
              <a:rPr lang="en-GB" sz="1800" dirty="0" smtClean="0"/>
              <a:t>.</a:t>
            </a:r>
          </a:p>
          <a:p>
            <a:r>
              <a:rPr lang="en-GB" sz="1800" dirty="0" smtClean="0"/>
              <a:t>Serves </a:t>
            </a:r>
            <a:r>
              <a:rPr lang="en-GB" sz="1800" b="1" dirty="0" smtClean="0">
                <a:solidFill>
                  <a:srgbClr val="C00000"/>
                </a:solidFill>
              </a:rPr>
              <a:t>SPS</a:t>
            </a:r>
            <a:r>
              <a:rPr lang="en-GB" sz="1800" dirty="0" smtClean="0"/>
              <a:t>, </a:t>
            </a:r>
            <a:r>
              <a:rPr lang="en-GB" sz="1800" b="1" dirty="0" smtClean="0">
                <a:solidFill>
                  <a:srgbClr val="C00000"/>
                </a:solidFill>
              </a:rPr>
              <a:t>AD</a:t>
            </a:r>
            <a:r>
              <a:rPr lang="en-GB" sz="1800" dirty="0" smtClean="0"/>
              <a:t> (Anti-p decelerator), </a:t>
            </a:r>
            <a:r>
              <a:rPr lang="en-GB" sz="1800" b="1" dirty="0" err="1" smtClean="0">
                <a:solidFill>
                  <a:srgbClr val="C00000"/>
                </a:solidFill>
              </a:rPr>
              <a:t>nTOF</a:t>
            </a:r>
            <a:r>
              <a:rPr lang="en-GB" sz="1800" dirty="0" smtClean="0"/>
              <a:t> (neutron Time-of-Flight) and </a:t>
            </a:r>
            <a:r>
              <a:rPr lang="en-GB" sz="1800" b="1" dirty="0" smtClean="0">
                <a:solidFill>
                  <a:srgbClr val="C00000"/>
                </a:solidFill>
              </a:rPr>
              <a:t>East Area </a:t>
            </a:r>
            <a:r>
              <a:rPr lang="en-GB" sz="1800" dirty="0" smtClean="0"/>
              <a:t>(fixed target).</a:t>
            </a:r>
          </a:p>
          <a:p>
            <a:r>
              <a:rPr lang="en-GB" sz="1800" dirty="0" smtClean="0"/>
              <a:t>Many RF systems (10 MHz to 200 MHz) to provide a wide range of beam structures.</a:t>
            </a:r>
          </a:p>
          <a:p>
            <a:r>
              <a:rPr lang="en-GB" sz="1800" dirty="0" smtClean="0"/>
              <a:t>The PS defines </a:t>
            </a:r>
            <a:r>
              <a:rPr lang="en-GB" sz="1800" b="1" dirty="0" smtClean="0">
                <a:solidFill>
                  <a:srgbClr val="CC3399"/>
                </a:solidFill>
              </a:rPr>
              <a:t>bunch spacing and bunch train length for LHC beams</a:t>
            </a:r>
            <a:r>
              <a:rPr lang="en-GB" sz="1800" dirty="0" smtClean="0"/>
              <a:t>.</a:t>
            </a:r>
          </a:p>
          <a:p>
            <a:pPr lvl="1"/>
            <a:r>
              <a:rPr lang="en-GB" sz="1600" dirty="0" smtClean="0"/>
              <a:t>25 ns, 50 ns, 75 ns, 100 ns or single bunches.</a:t>
            </a:r>
            <a:endParaRPr lang="en-GB" sz="1600" dirty="0"/>
          </a:p>
        </p:txBody>
      </p:sp>
      <p:sp>
        <p:nvSpPr>
          <p:cNvPr id="8" name="TextBox 7"/>
          <p:cNvSpPr txBox="1"/>
          <p:nvPr/>
        </p:nvSpPr>
        <p:spPr>
          <a:xfrm>
            <a:off x="5564115" y="3409583"/>
            <a:ext cx="2156360"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smtClean="0">
                <a:solidFill>
                  <a:schemeClr val="bg1"/>
                </a:solidFill>
                <a:latin typeface="+mn-lt"/>
              </a:rPr>
              <a:t>628 m = 4 x PSB</a:t>
            </a:r>
          </a:p>
        </p:txBody>
      </p:sp>
      <p:grpSp>
        <p:nvGrpSpPr>
          <p:cNvPr id="10" name="Group 9"/>
          <p:cNvGrpSpPr/>
          <p:nvPr/>
        </p:nvGrpSpPr>
        <p:grpSpPr>
          <a:xfrm>
            <a:off x="5867400" y="3991318"/>
            <a:ext cx="2995991" cy="2730157"/>
            <a:chOff x="-437" y="2526828"/>
            <a:chExt cx="3744175" cy="3553338"/>
          </a:xfrm>
        </p:grpSpPr>
        <p:sp>
          <p:nvSpPr>
            <p:cNvPr id="11" name="Rounded Rectangle 10">
              <a:extLst>
                <a:ext uri="{FF2B5EF4-FFF2-40B4-BE49-F238E27FC236}">
                  <a16:creationId xmlns:a16="http://schemas.microsoft.com/office/drawing/2014/main" id="{69A6FC16-4B32-C346-967D-358AE5A5DCD3}"/>
                </a:ext>
              </a:extLst>
            </p:cNvPr>
            <p:cNvSpPr/>
            <p:nvPr/>
          </p:nvSpPr>
          <p:spPr>
            <a:xfrm>
              <a:off x="1935389" y="2543802"/>
              <a:ext cx="1808349" cy="3536364"/>
            </a:xfrm>
            <a:prstGeom prst="roundRect">
              <a:avLst/>
            </a:prstGeom>
            <a:solidFill>
              <a:srgbClr val="006600">
                <a:alpha val="6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2C4796F-9B7A-D649-92C2-FB6570AD9D45}"/>
                </a:ext>
              </a:extLst>
            </p:cNvPr>
            <p:cNvSpPr/>
            <p:nvPr/>
          </p:nvSpPr>
          <p:spPr>
            <a:xfrm>
              <a:off x="83127" y="2543802"/>
              <a:ext cx="1808349" cy="3536363"/>
            </a:xfrm>
            <a:prstGeom prst="roundRect">
              <a:avLst/>
            </a:prstGeom>
            <a:solidFill>
              <a:srgbClr val="21049C">
                <a:alpha val="6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pic>
          <p:nvPicPr>
            <p:cNvPr id="13" name="Picture 12">
              <a:extLst>
                <a:ext uri="{FF2B5EF4-FFF2-40B4-BE49-F238E27FC236}">
                  <a16:creationId xmlns:a16="http://schemas.microsoft.com/office/drawing/2014/main" id="{AC353290-7DB1-9140-AABA-8FAAEEC27B30}"/>
                </a:ext>
              </a:extLst>
            </p:cNvPr>
            <p:cNvPicPr>
              <a:picLocks noChangeAspect="1"/>
            </p:cNvPicPr>
            <p:nvPr/>
          </p:nvPicPr>
          <p:blipFill rotWithShape="1">
            <a:blip r:embed="rId3"/>
            <a:srcRect l="3974" t="2144" r="50316" b="49999"/>
            <a:stretch/>
          </p:blipFill>
          <p:spPr>
            <a:xfrm>
              <a:off x="294599" y="2997078"/>
              <a:ext cx="1346746" cy="1188000"/>
            </a:xfrm>
            <a:prstGeom prst="rect">
              <a:avLst/>
            </a:prstGeom>
          </p:spPr>
        </p:pic>
        <p:pic>
          <p:nvPicPr>
            <p:cNvPr id="14" name="Picture 13">
              <a:extLst>
                <a:ext uri="{FF2B5EF4-FFF2-40B4-BE49-F238E27FC236}">
                  <a16:creationId xmlns:a16="http://schemas.microsoft.com/office/drawing/2014/main" id="{73211130-3142-434B-96C1-A9BF5B0A939D}"/>
                </a:ext>
              </a:extLst>
            </p:cNvPr>
            <p:cNvPicPr>
              <a:picLocks noChangeAspect="1"/>
            </p:cNvPicPr>
            <p:nvPr/>
          </p:nvPicPr>
          <p:blipFill rotWithShape="1">
            <a:blip r:embed="rId4"/>
            <a:srcRect l="49306" t="49350" r="6212" b="3525"/>
            <a:stretch/>
          </p:blipFill>
          <p:spPr>
            <a:xfrm>
              <a:off x="2163192" y="4769000"/>
              <a:ext cx="1352739" cy="1188000"/>
            </a:xfrm>
            <a:prstGeom prst="rect">
              <a:avLst/>
            </a:prstGeom>
          </p:spPr>
        </p:pic>
        <p:pic>
          <p:nvPicPr>
            <p:cNvPr id="15" name="Picture 14">
              <a:extLst>
                <a:ext uri="{FF2B5EF4-FFF2-40B4-BE49-F238E27FC236}">
                  <a16:creationId xmlns:a16="http://schemas.microsoft.com/office/drawing/2014/main" id="{44410584-EA31-A04A-B3A1-9869269813C0}"/>
                </a:ext>
              </a:extLst>
            </p:cNvPr>
            <p:cNvPicPr>
              <a:picLocks noChangeAspect="1"/>
            </p:cNvPicPr>
            <p:nvPr/>
          </p:nvPicPr>
          <p:blipFill rotWithShape="1">
            <a:blip r:embed="rId5"/>
            <a:srcRect l="3641" t="50000" r="50272" b="2436"/>
            <a:stretch/>
          </p:blipFill>
          <p:spPr>
            <a:xfrm>
              <a:off x="275704" y="4774447"/>
              <a:ext cx="1384537" cy="1186858"/>
            </a:xfrm>
            <a:prstGeom prst="rect">
              <a:avLst/>
            </a:prstGeom>
          </p:spPr>
        </p:pic>
        <p:pic>
          <p:nvPicPr>
            <p:cNvPr id="16" name="Picture 15">
              <a:extLst>
                <a:ext uri="{FF2B5EF4-FFF2-40B4-BE49-F238E27FC236}">
                  <a16:creationId xmlns:a16="http://schemas.microsoft.com/office/drawing/2014/main" id="{42B9D3A3-934A-2D4B-AC53-4039D8566C09}"/>
                </a:ext>
              </a:extLst>
            </p:cNvPr>
            <p:cNvPicPr>
              <a:picLocks noChangeAspect="1"/>
            </p:cNvPicPr>
            <p:nvPr/>
          </p:nvPicPr>
          <p:blipFill rotWithShape="1">
            <a:blip r:embed="rId6"/>
            <a:srcRect l="50460" t="1973" r="4643" b="50771"/>
            <a:stretch/>
          </p:blipFill>
          <p:spPr>
            <a:xfrm>
              <a:off x="2178424" y="3004349"/>
              <a:ext cx="1357671" cy="1188000"/>
            </a:xfrm>
            <a:prstGeom prst="rect">
              <a:avLst/>
            </a:prstGeom>
          </p:spPr>
        </p:pic>
        <p:sp>
          <p:nvSpPr>
            <p:cNvPr id="17" name="TextBox 16">
              <a:extLst>
                <a:ext uri="{FF2B5EF4-FFF2-40B4-BE49-F238E27FC236}">
                  <a16:creationId xmlns:a16="http://schemas.microsoft.com/office/drawing/2014/main" id="{4D6A3B3F-5E08-314B-9158-A23D2CB8D39C}"/>
                </a:ext>
              </a:extLst>
            </p:cNvPr>
            <p:cNvSpPr txBox="1"/>
            <p:nvPr/>
          </p:nvSpPr>
          <p:spPr>
            <a:xfrm>
              <a:off x="607061" y="2526828"/>
              <a:ext cx="774570" cy="369332"/>
            </a:xfrm>
            <a:prstGeom prst="rect">
              <a:avLst/>
            </a:prstGeom>
            <a:noFill/>
          </p:spPr>
          <p:txBody>
            <a:bodyPr wrap="none" rtlCol="0">
              <a:spAutoFit/>
            </a:bodyPr>
            <a:lstStyle/>
            <a:p>
              <a:pPr algn="ctr"/>
              <a:r>
                <a:rPr lang="en-US" b="1" dirty="0">
                  <a:solidFill>
                    <a:schemeClr val="bg1"/>
                  </a:solidFill>
                  <a:latin typeface="+mj-lt"/>
                </a:rPr>
                <a:t>25 </a:t>
              </a:r>
              <a:r>
                <a:rPr lang="en-US" b="1" dirty="0" smtClean="0">
                  <a:solidFill>
                    <a:schemeClr val="bg1"/>
                  </a:solidFill>
                  <a:latin typeface="+mj-lt"/>
                </a:rPr>
                <a:t>ns</a:t>
              </a:r>
              <a:endParaRPr lang="en-US" b="1" dirty="0">
                <a:solidFill>
                  <a:schemeClr val="bg1"/>
                </a:solidFill>
                <a:latin typeface="+mj-lt"/>
              </a:endParaRPr>
            </a:p>
          </p:txBody>
        </p:sp>
        <p:sp>
          <p:nvSpPr>
            <p:cNvPr id="18" name="TextBox 17">
              <a:extLst>
                <a:ext uri="{FF2B5EF4-FFF2-40B4-BE49-F238E27FC236}">
                  <a16:creationId xmlns:a16="http://schemas.microsoft.com/office/drawing/2014/main" id="{B2D38EE3-8B30-3D47-BCFD-3CA41DDF8956}"/>
                </a:ext>
              </a:extLst>
            </p:cNvPr>
            <p:cNvSpPr txBox="1"/>
            <p:nvPr/>
          </p:nvSpPr>
          <p:spPr>
            <a:xfrm>
              <a:off x="2484335" y="2609488"/>
              <a:ext cx="710451" cy="369332"/>
            </a:xfrm>
            <a:prstGeom prst="rect">
              <a:avLst/>
            </a:prstGeom>
            <a:noFill/>
          </p:spPr>
          <p:txBody>
            <a:bodyPr wrap="none" rtlCol="0">
              <a:spAutoFit/>
            </a:bodyPr>
            <a:lstStyle/>
            <a:p>
              <a:r>
                <a:rPr lang="en-US" b="1" dirty="0">
                  <a:solidFill>
                    <a:schemeClr val="bg1"/>
                  </a:solidFill>
                  <a:latin typeface="+mj-lt"/>
                </a:rPr>
                <a:t>8b4e</a:t>
              </a:r>
            </a:p>
          </p:txBody>
        </p:sp>
        <p:sp>
          <p:nvSpPr>
            <p:cNvPr id="19" name="TextBox 18">
              <a:extLst>
                <a:ext uri="{FF2B5EF4-FFF2-40B4-BE49-F238E27FC236}">
                  <a16:creationId xmlns:a16="http://schemas.microsoft.com/office/drawing/2014/main" id="{FC312832-566D-A64C-BFF8-EDEDEE9DB10F}"/>
                </a:ext>
              </a:extLst>
            </p:cNvPr>
            <p:cNvSpPr txBox="1"/>
            <p:nvPr/>
          </p:nvSpPr>
          <p:spPr>
            <a:xfrm>
              <a:off x="2080680" y="4372089"/>
              <a:ext cx="1622246" cy="480691"/>
            </a:xfrm>
            <a:prstGeom prst="rect">
              <a:avLst/>
            </a:prstGeom>
            <a:noFill/>
          </p:spPr>
          <p:txBody>
            <a:bodyPr wrap="square" rtlCol="0">
              <a:spAutoFit/>
            </a:bodyPr>
            <a:lstStyle/>
            <a:p>
              <a:r>
                <a:rPr lang="en-US" b="1" dirty="0">
                  <a:solidFill>
                    <a:schemeClr val="bg1"/>
                  </a:solidFill>
                  <a:latin typeface="+mj-lt"/>
                </a:rPr>
                <a:t>8b4e BCS</a:t>
              </a:r>
            </a:p>
          </p:txBody>
        </p:sp>
        <p:sp>
          <p:nvSpPr>
            <p:cNvPr id="20" name="Rectangle 19">
              <a:extLst>
                <a:ext uri="{FF2B5EF4-FFF2-40B4-BE49-F238E27FC236}">
                  <a16:creationId xmlns:a16="http://schemas.microsoft.com/office/drawing/2014/main" id="{F75899E2-8456-5448-981A-3F7C3B193848}"/>
                </a:ext>
              </a:extLst>
            </p:cNvPr>
            <p:cNvSpPr/>
            <p:nvPr/>
          </p:nvSpPr>
          <p:spPr>
            <a:xfrm>
              <a:off x="-437" y="4372089"/>
              <a:ext cx="1975475" cy="480691"/>
            </a:xfrm>
            <a:prstGeom prst="rect">
              <a:avLst/>
            </a:prstGeom>
          </p:spPr>
          <p:txBody>
            <a:bodyPr wrap="square">
              <a:spAutoFit/>
            </a:bodyPr>
            <a:lstStyle/>
            <a:p>
              <a:pPr algn="ctr"/>
              <a:r>
                <a:rPr lang="en-US" b="1" dirty="0" smtClean="0">
                  <a:solidFill>
                    <a:schemeClr val="bg1"/>
                  </a:solidFill>
                  <a:latin typeface="+mj-lt"/>
                </a:rPr>
                <a:t>25 ns BCMS</a:t>
              </a:r>
              <a:endParaRPr lang="en-US" dirty="0">
                <a:solidFill>
                  <a:schemeClr val="bg1"/>
                </a:solidFill>
                <a:latin typeface="+mj-lt"/>
              </a:endParaRPr>
            </a:p>
          </p:txBody>
        </p:sp>
      </p:grpSp>
      <p:sp>
        <p:nvSpPr>
          <p:cNvPr id="7" name="TextBox 6"/>
          <p:cNvSpPr txBox="1"/>
          <p:nvPr/>
        </p:nvSpPr>
        <p:spPr>
          <a:xfrm>
            <a:off x="4595384" y="4973023"/>
            <a:ext cx="1401037" cy="584775"/>
          </a:xfrm>
          <a:prstGeom prst="rect">
            <a:avLst/>
          </a:prstGeom>
        </p:spPr>
        <p:txBody>
          <a:bodyPr wrap="square" rtlCol="0">
            <a:spAutoFit/>
          </a:bodyPr>
          <a:lstStyle/>
          <a:p>
            <a:pPr algn="ctr">
              <a:spcBef>
                <a:spcPct val="20000"/>
              </a:spcBef>
              <a:spcAft>
                <a:spcPts val="400"/>
              </a:spcAft>
              <a:buClr>
                <a:srgbClr val="0000FF"/>
              </a:buClr>
              <a:buSzPct val="80000"/>
            </a:pPr>
            <a:r>
              <a:rPr lang="en-GB" sz="1600" i="1" kern="0" dirty="0" smtClean="0">
                <a:latin typeface="+mn-lt"/>
              </a:rPr>
              <a:t>LHC beam variants</a:t>
            </a:r>
          </a:p>
        </p:txBody>
      </p:sp>
    </p:spTree>
    <p:extLst>
      <p:ext uri="{BB962C8B-B14F-4D97-AF65-F5344CB8AC3E}">
        <p14:creationId xmlns:p14="http://schemas.microsoft.com/office/powerpoint/2010/main" val="1840706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Super Proton Synchrotron (SPS)</a:t>
            </a:r>
            <a:endParaRPr lang="en-GB" dirty="0"/>
          </a:p>
        </p:txBody>
      </p:sp>
      <p:sp>
        <p:nvSpPr>
          <p:cNvPr id="3" name="Date Placeholder 2"/>
          <p:cNvSpPr>
            <a:spLocks noGrp="1"/>
          </p:cNvSpPr>
          <p:nvPr>
            <p:ph type="dt" sz="half" idx="10"/>
          </p:nvPr>
        </p:nvSpPr>
        <p:spPr/>
        <p:txBody>
          <a:bodyPr/>
          <a:lstStyle/>
          <a:p>
            <a:pPr>
              <a:defRPr/>
            </a:pPr>
            <a:r>
              <a:rPr lang="en-US" smtClean="0"/>
              <a:t>14/2/2019</a:t>
            </a:r>
            <a:endParaRPr lang="en-US"/>
          </a:p>
        </p:txBody>
      </p:sp>
      <p:sp>
        <p:nvSpPr>
          <p:cNvPr id="4" name="Footer Placeholder 3"/>
          <p:cNvSpPr>
            <a:spLocks noGrp="1"/>
          </p:cNvSpPr>
          <p:nvPr>
            <p:ph type="ftr" sz="quarter" idx="11"/>
          </p:nvPr>
        </p:nvSpPr>
        <p:spPr/>
        <p:txBody>
          <a:bodyPr/>
          <a:lstStyle/>
          <a:p>
            <a:pPr>
              <a:defRPr/>
            </a:pPr>
            <a:r>
              <a:rPr lang="en-GB" smtClean="0"/>
              <a:t>CERN accelerator complex operation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9</a:t>
            </a:fld>
            <a:endParaRPr lang="en-US"/>
          </a:p>
        </p:txBody>
      </p:sp>
      <p:sp>
        <p:nvSpPr>
          <p:cNvPr id="6" name="Content Placeholder 5"/>
          <p:cNvSpPr>
            <a:spLocks noGrp="1"/>
          </p:cNvSpPr>
          <p:nvPr>
            <p:ph idx="1"/>
          </p:nvPr>
        </p:nvSpPr>
        <p:spPr>
          <a:xfrm>
            <a:off x="609600" y="1066799"/>
            <a:ext cx="3962400" cy="5029201"/>
          </a:xfrm>
        </p:spPr>
        <p:txBody>
          <a:bodyPr/>
          <a:lstStyle/>
          <a:p>
            <a:r>
              <a:rPr lang="en-GB" sz="1800" dirty="0" smtClean="0"/>
              <a:t>Increases the proton </a:t>
            </a:r>
            <a:r>
              <a:rPr lang="en-GB" sz="1800" dirty="0"/>
              <a:t>beam energy up to </a:t>
            </a:r>
            <a:r>
              <a:rPr lang="en-GB" sz="1800" b="1" dirty="0">
                <a:solidFill>
                  <a:srgbClr val="0000FF"/>
                </a:solidFill>
              </a:rPr>
              <a:t>450 </a:t>
            </a:r>
            <a:r>
              <a:rPr lang="en-GB" sz="1800" b="1" dirty="0" smtClean="0">
                <a:solidFill>
                  <a:srgbClr val="0000FF"/>
                </a:solidFill>
              </a:rPr>
              <a:t>GeV</a:t>
            </a:r>
            <a:r>
              <a:rPr lang="en-GB" sz="1800" dirty="0" smtClean="0"/>
              <a:t>.</a:t>
            </a:r>
          </a:p>
          <a:p>
            <a:pPr lvl="1"/>
            <a:r>
              <a:rPr lang="en-GB" sz="1600" dirty="0" smtClean="0"/>
              <a:t>Injection at 14 GeV (fixed target), 26 GeV (LHC, AWAKE, </a:t>
            </a:r>
            <a:r>
              <a:rPr lang="en-GB" sz="1600" dirty="0" err="1" smtClean="0"/>
              <a:t>HiRadMat</a:t>
            </a:r>
            <a:r>
              <a:rPr lang="en-GB" sz="1600" dirty="0" smtClean="0"/>
              <a:t>).</a:t>
            </a:r>
          </a:p>
          <a:p>
            <a:r>
              <a:rPr lang="en-GB" sz="1800" dirty="0" smtClean="0"/>
              <a:t>SPS serves </a:t>
            </a:r>
            <a:r>
              <a:rPr lang="en-GB" sz="1800" b="1" dirty="0" smtClean="0">
                <a:solidFill>
                  <a:srgbClr val="C00000"/>
                </a:solidFill>
              </a:rPr>
              <a:t>LHC</a:t>
            </a:r>
            <a:r>
              <a:rPr lang="en-GB" sz="1800" dirty="0" smtClean="0"/>
              <a:t>, </a:t>
            </a:r>
            <a:r>
              <a:rPr lang="en-GB" sz="1800" b="1" dirty="0" smtClean="0">
                <a:solidFill>
                  <a:srgbClr val="C00000"/>
                </a:solidFill>
              </a:rPr>
              <a:t>North Area </a:t>
            </a:r>
            <a:r>
              <a:rPr lang="en-GB" sz="1800" dirty="0" smtClean="0"/>
              <a:t>(fixed target), </a:t>
            </a:r>
            <a:r>
              <a:rPr lang="en-GB" sz="1800" b="1" dirty="0" smtClean="0">
                <a:solidFill>
                  <a:srgbClr val="C00000"/>
                </a:solidFill>
              </a:rPr>
              <a:t>AWAKE</a:t>
            </a:r>
            <a:r>
              <a:rPr lang="en-GB" sz="1800" dirty="0" smtClean="0"/>
              <a:t> (plasma acceleration) and </a:t>
            </a:r>
            <a:r>
              <a:rPr lang="en-GB" sz="1800" b="1" dirty="0" err="1" smtClean="0">
                <a:solidFill>
                  <a:srgbClr val="C00000"/>
                </a:solidFill>
              </a:rPr>
              <a:t>HiRadMat</a:t>
            </a:r>
            <a:r>
              <a:rPr lang="en-GB" sz="1800" dirty="0" smtClean="0"/>
              <a:t> (material test facility).</a:t>
            </a:r>
          </a:p>
          <a:p>
            <a:r>
              <a:rPr lang="en-GB" sz="1800" dirty="0" smtClean="0"/>
              <a:t>For the LHC SPS </a:t>
            </a:r>
            <a:r>
              <a:rPr lang="en-GB" sz="1800" b="1" dirty="0">
                <a:solidFill>
                  <a:srgbClr val="CC3399"/>
                </a:solidFill>
              </a:rPr>
              <a:t>a</a:t>
            </a:r>
            <a:r>
              <a:rPr lang="en-GB" sz="1800" b="1" dirty="0" smtClean="0">
                <a:solidFill>
                  <a:srgbClr val="CC3399"/>
                </a:solidFill>
              </a:rPr>
              <a:t>ssembles PS beam trains</a:t>
            </a:r>
            <a:r>
              <a:rPr lang="en-GB" sz="1800" dirty="0" smtClean="0"/>
              <a:t> and boosts them to 450 GeV. </a:t>
            </a:r>
            <a:endParaRPr lang="en-GB" sz="1800" dirty="0" smtClean="0"/>
          </a:p>
          <a:p>
            <a:pPr lvl="1"/>
            <a:r>
              <a:rPr lang="en-GB" sz="1600" dirty="0" smtClean="0"/>
              <a:t>Up to 288 bunches.</a:t>
            </a:r>
            <a:endParaRPr lang="en-GB" sz="1600" dirty="0" smtClean="0"/>
          </a:p>
          <a:p>
            <a:r>
              <a:rPr lang="en-GB" sz="1800" dirty="0" smtClean="0"/>
              <a:t>Two ~3 km long transfer </a:t>
            </a:r>
            <a:r>
              <a:rPr lang="en-GB" sz="1800" dirty="0"/>
              <a:t>lines (TI2 and TI8) are used for </a:t>
            </a:r>
            <a:r>
              <a:rPr lang="en-GB" sz="1800" dirty="0" smtClean="0"/>
              <a:t>injection into the LHC.</a:t>
            </a:r>
          </a:p>
          <a:p>
            <a:pPr lvl="1"/>
            <a:r>
              <a:rPr lang="en-GB" sz="1600" dirty="0" smtClean="0"/>
              <a:t>Normal conducting magnets.</a:t>
            </a:r>
            <a:endParaRPr lang="en-GB" sz="1600" dirty="0"/>
          </a:p>
        </p:txBody>
      </p:sp>
      <p:pic>
        <p:nvPicPr>
          <p:cNvPr id="7" name="Picture 6" descr="sp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94796" y="914400"/>
            <a:ext cx="4331514" cy="29718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762055" y="3486090"/>
            <a:ext cx="2183611"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smtClean="0">
                <a:solidFill>
                  <a:schemeClr val="bg1"/>
                </a:solidFill>
                <a:latin typeface="+mn-lt"/>
              </a:rPr>
              <a:t>6.9 km = 11 x PS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910" y="4000500"/>
            <a:ext cx="4261756" cy="2304827"/>
          </a:xfrm>
          <a:prstGeom prst="rect">
            <a:avLst/>
          </a:prstGeom>
        </p:spPr>
      </p:pic>
    </p:spTree>
    <p:extLst>
      <p:ext uri="{BB962C8B-B14F-4D97-AF65-F5344CB8AC3E}">
        <p14:creationId xmlns:p14="http://schemas.microsoft.com/office/powerpoint/2010/main" val="36807878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lnDef>
    <a:txDef>
      <a:spPr/>
      <a:bodyPr/>
      <a:lstStyle>
        <a:defPPr marL="227013" indent="-227013">
          <a:spcBef>
            <a:spcPct val="20000"/>
          </a:spcBef>
          <a:spcAft>
            <a:spcPts val="400"/>
          </a:spcAft>
          <a:buClr>
            <a:srgbClr val="0000FF"/>
          </a:buClr>
          <a:buSzPct val="80000"/>
          <a:buFont typeface="Wingdings" pitchFamily="2" charset="2"/>
          <a:buChar char="q"/>
          <a:defRPr sz="2000" kern="0" dirty="0"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16732</TotalTime>
  <Words>4630</Words>
  <Application>Microsoft Office PowerPoint</Application>
  <PresentationFormat>On-screen Show (4:3)</PresentationFormat>
  <Paragraphs>637</Paragraphs>
  <Slides>52</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ＭＳ Ｐゴシック</vt:lpstr>
      <vt:lpstr>Arial</vt:lpstr>
      <vt:lpstr>Calibri</vt:lpstr>
      <vt:lpstr>Cambria</vt:lpstr>
      <vt:lpstr>Comic Sans MS</vt:lpstr>
      <vt:lpstr>Constantia</vt:lpstr>
      <vt:lpstr>Courier New</vt:lpstr>
      <vt:lpstr>Mangal</vt:lpstr>
      <vt:lpstr>Symbol</vt:lpstr>
      <vt:lpstr>Tahoma</vt:lpstr>
      <vt:lpstr>Wingdings</vt:lpstr>
      <vt:lpstr>Theme1</vt:lpstr>
      <vt:lpstr>CERN Accelerator Complex in the LHC Area</vt:lpstr>
      <vt:lpstr>Outline</vt:lpstr>
      <vt:lpstr>CERN accelerator complex</vt:lpstr>
      <vt:lpstr>CERN complex foot-print</vt:lpstr>
      <vt:lpstr>Future foot-print?</vt:lpstr>
      <vt:lpstr>LINAC2 &amp; LINAC4</vt:lpstr>
      <vt:lpstr>Booster (PSB)</vt:lpstr>
      <vt:lpstr>Proton Synchrotron (PS)</vt:lpstr>
      <vt:lpstr>Super Proton Synchrotron (SPS)</vt:lpstr>
      <vt:lpstr>LHC</vt:lpstr>
      <vt:lpstr>Magnet training and energy</vt:lpstr>
      <vt:lpstr>Outline</vt:lpstr>
      <vt:lpstr>The CERN complex in 2000</vt:lpstr>
      <vt:lpstr>Accelerator organization in 2000</vt:lpstr>
      <vt:lpstr>Beam operation in the LHC area</vt:lpstr>
      <vt:lpstr>CERN operation group</vt:lpstr>
      <vt:lpstr>Beam versus user area operation</vt:lpstr>
      <vt:lpstr>Control room layout</vt:lpstr>
      <vt:lpstr>Towards a central control room</vt:lpstr>
      <vt:lpstr>LHC D-day</vt:lpstr>
      <vt:lpstr>Cycles and super-cycles</vt:lpstr>
      <vt:lpstr>Controls for the LHC area</vt:lpstr>
      <vt:lpstr>In the 1990’s…</vt:lpstr>
      <vt:lpstr>… now</vt:lpstr>
      <vt:lpstr>From super-cycle to cycle @ SPS</vt:lpstr>
      <vt:lpstr>SPS settings by cycle</vt:lpstr>
      <vt:lpstr>Outline</vt:lpstr>
      <vt:lpstr>Operation super-cycles</vt:lpstr>
      <vt:lpstr>Cycle editor</vt:lpstr>
      <vt:lpstr>Cycling and saving energy</vt:lpstr>
      <vt:lpstr>My electricity bill…</vt:lpstr>
      <vt:lpstr>LHC proton beam structure</vt:lpstr>
      <vt:lpstr>Injector complex – filling LHC</vt:lpstr>
      <vt:lpstr>LHC filling schemes</vt:lpstr>
      <vt:lpstr>LHC cycle</vt:lpstr>
      <vt:lpstr>Proton statistics</vt:lpstr>
      <vt:lpstr>Peak performances</vt:lpstr>
      <vt:lpstr>LHC performance</vt:lpstr>
      <vt:lpstr>Many users, never enough time</vt:lpstr>
      <vt:lpstr>Availability</vt:lpstr>
      <vt:lpstr>Availability tools – examples</vt:lpstr>
      <vt:lpstr>Machine availabilities</vt:lpstr>
      <vt:lpstr>Outline</vt:lpstr>
      <vt:lpstr>Long term plan</vt:lpstr>
      <vt:lpstr>Beam commissioning Run 3</vt:lpstr>
      <vt:lpstr>Commissioning tools for post LS2</vt:lpstr>
      <vt:lpstr>Circuit commissioning - LHC</vt:lpstr>
      <vt:lpstr>Evolution of operation</vt:lpstr>
      <vt:lpstr>Thank you for listening !</vt:lpstr>
      <vt:lpstr>Architecture</vt:lpstr>
      <vt:lpstr>Settings management evolution</vt:lpstr>
      <vt:lpstr>Data logging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 Wenninger</dc:creator>
  <cp:lastModifiedBy>Jorg Wenninger</cp:lastModifiedBy>
  <cp:revision>4122</cp:revision>
  <cp:lastPrinted>1601-01-01T00:00:00Z</cp:lastPrinted>
  <dcterms:created xsi:type="dcterms:W3CDTF">1601-01-01T00:00:00Z</dcterms:created>
  <dcterms:modified xsi:type="dcterms:W3CDTF">2019-02-14T10:30:35Z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