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77" r:id="rId2"/>
    <p:sldMasterId id="2147483879" r:id="rId3"/>
    <p:sldMasterId id="2147483881" r:id="rId4"/>
    <p:sldMasterId id="2147483883" r:id="rId5"/>
    <p:sldMasterId id="2147483885" r:id="rId6"/>
    <p:sldMasterId id="2147483887" r:id="rId7"/>
    <p:sldMasterId id="2147483888" r:id="rId8"/>
  </p:sldMasterIdLst>
  <p:notesMasterIdLst>
    <p:notesMasterId r:id="rId26"/>
  </p:notesMasterIdLst>
  <p:handoutMasterIdLst>
    <p:handoutMasterId r:id="rId27"/>
  </p:handoutMasterIdLst>
  <p:sldIdLst>
    <p:sldId id="256" r:id="rId9"/>
    <p:sldId id="1242" r:id="rId10"/>
    <p:sldId id="1245" r:id="rId11"/>
    <p:sldId id="1253" r:id="rId12"/>
    <p:sldId id="1246" r:id="rId13"/>
    <p:sldId id="1248" r:id="rId14"/>
    <p:sldId id="1247" r:id="rId15"/>
    <p:sldId id="1249" r:id="rId16"/>
    <p:sldId id="1254" r:id="rId17"/>
    <p:sldId id="1255" r:id="rId18"/>
    <p:sldId id="1256" r:id="rId19"/>
    <p:sldId id="1243" r:id="rId20"/>
    <p:sldId id="1244" r:id="rId21"/>
    <p:sldId id="1257" r:id="rId22"/>
    <p:sldId id="1091" r:id="rId23"/>
    <p:sldId id="1258" r:id="rId24"/>
    <p:sldId id="1203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056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732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4091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CC00"/>
    <a:srgbClr val="FFFF99"/>
    <a:srgbClr val="CC9900"/>
    <a:srgbClr val="F7DE99"/>
    <a:srgbClr val="F4D376"/>
    <a:srgbClr val="FAF76F"/>
    <a:srgbClr val="FF00FF"/>
    <a:srgbClr val="9BFF9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9834" autoAdjust="0"/>
  </p:normalViewPr>
  <p:slideViewPr>
    <p:cSldViewPr showGuides="1">
      <p:cViewPr varScale="1">
        <p:scale>
          <a:sx n="75" d="100"/>
          <a:sy n="75" d="100"/>
        </p:scale>
        <p:origin x="-1080" y="-96"/>
      </p:cViewPr>
      <p:guideLst>
        <p:guide orient="horz" pos="872"/>
        <p:guide pos="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670F038-3EFE-4F56-A71A-5D61BDF7BD6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8448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F97E616-A192-41A1-B3CF-50B5C62B7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E26AA8-8F76-4584-BADC-B62B80CA0B8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F5842A-1B60-427D-853F-206015A659D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BF376F-9384-4D45-AC6B-42E5B758CD1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8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8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6BF2-260E-4FEC-B69A-AFCEF5050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035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ABA0-B6F1-42F4-A694-D745110F7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14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B03E-19D1-47AB-AEBD-D732A391C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18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9499-A970-417D-89E6-E2588E537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856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60" indent="0">
              <a:buNone/>
              <a:defRPr sz="1800"/>
            </a:lvl2pPr>
            <a:lvl3pPr marL="913520" indent="0">
              <a:buNone/>
              <a:defRPr sz="1600"/>
            </a:lvl3pPr>
            <a:lvl4pPr marL="1370281" indent="0">
              <a:buNone/>
              <a:defRPr sz="1400"/>
            </a:lvl4pPr>
            <a:lvl5pPr marL="1827041" indent="0">
              <a:buNone/>
              <a:defRPr sz="1400"/>
            </a:lvl5pPr>
            <a:lvl6pPr marL="2283805" indent="0">
              <a:buNone/>
              <a:defRPr sz="1400"/>
            </a:lvl6pPr>
            <a:lvl7pPr marL="2740568" indent="0">
              <a:buNone/>
              <a:defRPr sz="1400"/>
            </a:lvl7pPr>
            <a:lvl8pPr marL="3197328" indent="0">
              <a:buNone/>
              <a:defRPr sz="1400"/>
            </a:lvl8pPr>
            <a:lvl9pPr marL="36540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4919-246A-4AFC-802A-BEADB0068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782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2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2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C7FC-32CD-4668-A07E-775448BE2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00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43A5-31A9-458C-A340-068F0C1D7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931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CA76-81FF-4046-90EE-6DC48B0E2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483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77E8-AC98-4CD8-ABC5-3B72EA732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697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5FF2-511A-4360-9150-4BB2D4F7E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65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60" indent="0">
              <a:buNone/>
              <a:defRPr sz="2800"/>
            </a:lvl2pPr>
            <a:lvl3pPr marL="913520" indent="0">
              <a:buNone/>
              <a:defRPr sz="2400"/>
            </a:lvl3pPr>
            <a:lvl4pPr marL="1370281" indent="0">
              <a:buNone/>
              <a:defRPr sz="2000"/>
            </a:lvl4pPr>
            <a:lvl5pPr marL="1827041" indent="0">
              <a:buNone/>
              <a:defRPr sz="2000"/>
            </a:lvl5pPr>
            <a:lvl6pPr marL="2283805" indent="0">
              <a:buNone/>
              <a:defRPr sz="2000"/>
            </a:lvl6pPr>
            <a:lvl7pPr marL="2740568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6BDA-1C93-49CA-B587-30430B7BD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94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502400"/>
            <a:ext cx="472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fld id="{EB69988C-A6AF-4154-9A69-9EB37EB29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pic>
        <p:nvPicPr>
          <p:cNvPr id="1033" name="Picture 9" descr="QuarksGluons14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5pPr>
      <a:lvl6pPr marL="45676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6pPr>
      <a:lvl7pPr marL="91352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7pPr>
      <a:lvl8pPr marL="137028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8pPr>
      <a:lvl9pPr marL="182704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9pPr>
    </p:titleStyle>
    <p:bodyStyle>
      <a:lvl1pPr marL="342572" indent="-3425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69285" indent="-3251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Comic Sans MS" panose="030F0702030302020204" pitchFamily="66" charset="0"/>
        </a:defRPr>
      </a:lvl2pPr>
      <a:lvl3pPr marL="1021370" indent="-3505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Comic Sans MS" panose="030F0702030302020204" pitchFamily="66" charset="0"/>
        </a:defRPr>
      </a:lvl3pPr>
      <a:lvl4pPr marL="1338569" indent="-3156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Comic Sans MS" panose="030F0702030302020204" pitchFamily="66" charset="0"/>
        </a:defRPr>
      </a:lvl4pPr>
      <a:lvl5pPr marL="1679549" indent="-33940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omic Sans MS" panose="030F0702030302020204" pitchFamily="66" charset="0"/>
        </a:defRPr>
      </a:lvl5pPr>
      <a:lvl6pPr marL="2136309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072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49834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6595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15-17 February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CBM-India Meeting, BI, Falta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15-17 February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CBM-India Meeting, BI, Falta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15-17 February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CBM-India Meeting, BI, Falta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15-17 February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CBM-India Meeting, BI, Falta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15-17 February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CBM-India Meeting, BI, Falta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15-17 February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CBM-India Meeting, BI, Falta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b="0" smtClean="0">
                <a:cs typeface="Arial" charset="0"/>
              </a:rPr>
              <a:t>CBM-India Meeting, BI, Falta - Walter F.J. Müller, FAIR</a:t>
            </a:r>
            <a:endParaRPr lang="de-DE" b="0"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1837C9B-6D25-44C5-9880-48640EF0EB05}" type="slidenum">
              <a:rPr lang="de-DE" b="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de-DE" b="0"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51733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84657"/>
            <a:ext cx="8229600" cy="234499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Project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95800"/>
            <a:ext cx="6248400" cy="2120900"/>
          </a:xfrm>
        </p:spPr>
        <p:txBody>
          <a:bodyPr/>
          <a:lstStyle/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Walter F.J. Müller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, FAIR, Darmstadt</a:t>
            </a:r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/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CBM-India Meeting, BI, </a:t>
            </a:r>
            <a:r>
              <a:rPr lang="en-US" altLang="en-US" dirty="0" err="1" smtClean="0">
                <a:latin typeface="Comic Sans MS" pitchFamily="66" charset="0"/>
              </a:rPr>
              <a:t>Falta</a:t>
            </a:r>
            <a:r>
              <a:rPr lang="en-US" altLang="en-US" dirty="0" smtClean="0">
                <a:latin typeface="Comic Sans MS" pitchFamily="66" charset="0"/>
              </a:rPr>
              <a:t/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/>
              <a:t>15-17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 smtClean="0"/>
              <a:t>February</a:t>
            </a:r>
            <a:r>
              <a:rPr lang="en-US" altLang="en-US" dirty="0" smtClean="0">
                <a:latin typeface="Comic Sans MS" pitchFamily="66" charset="0"/>
              </a:rPr>
              <a:t> 2018</a:t>
            </a:r>
          </a:p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</p:txBody>
      </p:sp>
      <p:pic>
        <p:nvPicPr>
          <p:cNvPr id="3076" name="Picture 11" descr="QuarksGluons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3514"/>
            <a:ext cx="16002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Installation Planning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110880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It’s also time to review the installation planning</a:t>
            </a:r>
          </a:p>
          <a:p>
            <a:pPr lvl="4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Separate between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>
                <a:cs typeface="Arial" charset="0"/>
                <a:sym typeface="Wingdings" pitchFamily="2" charset="2"/>
              </a:rPr>
              <a:t>M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echanics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could/should be brought in during installation window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(Dec ‘21)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>
                <a:cs typeface="Arial" charset="0"/>
                <a:sym typeface="Wingdings" pitchFamily="2" charset="2"/>
              </a:rPr>
              <a:t>S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ervices (LV/HV, gas, cooling)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installed in service areas, can start on Dec ‘22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>
                <a:cs typeface="Arial" charset="0"/>
                <a:sym typeface="Wingdings" pitchFamily="2" charset="2"/>
              </a:rPr>
              <a:t>D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etectors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usually done after services are in place (test after install)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 general starting in Q2’23</a:t>
            </a:r>
          </a:p>
          <a:p>
            <a:pPr lvl="5">
              <a:tabLst>
                <a:tab pos="900113" algn="l"/>
                <a:tab pos="5029200" algn="l"/>
              </a:tabLst>
              <a:defRPr/>
            </a:pP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Plan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Pre-Assembly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activities at FAIR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that covers all activities on FAIR site, but outside of Cave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e.g. RICH mirror mounting or MUCH station assembly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Space must be allocated now !!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57001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MUCH Specifics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050752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Consolidate Station 1+2 planning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steps toward </a:t>
            </a:r>
            <a:r>
              <a:rPr lang="en-US" altLang="en-US" dirty="0" err="1" smtClean="0">
                <a:cs typeface="Arial" charset="0"/>
                <a:sym typeface="Wingdings" pitchFamily="2" charset="2"/>
              </a:rPr>
              <a:t>st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1+2 PRR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include new HV concept and it’s validation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potentially separate between chamber and readout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Setup station 3+4 planning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timeline and criteria for CDR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involve external experts on CDR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Setup pre-assembly planning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what needs to be done at FAIR site ?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are there significant activities outside of Cave area ?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Review Assembly sequence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is a field map with mounted MUCH absorber needed ?</a:t>
            </a:r>
            <a:br>
              <a:rPr lang="en-US" altLang="en-US" dirty="0" smtClean="0">
                <a:cs typeface="Arial" charset="0"/>
                <a:sym typeface="Wingdings" pitchFamily="2" charset="2"/>
              </a:rPr>
            </a:br>
            <a:r>
              <a:rPr lang="en-US" altLang="en-US" sz="1600" i="1" dirty="0" smtClean="0">
                <a:cs typeface="Arial" charset="0"/>
                <a:sym typeface="Wingdings" pitchFamily="2" charset="2"/>
              </a:rPr>
              <a:t>(this is the 500 pound gorilla dictating the time planning around the magnet)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58400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7782608" cy="685800"/>
          </a:xfrm>
        </p:spPr>
        <p:txBody>
          <a:bodyPr/>
          <a:lstStyle/>
          <a:p>
            <a:pPr eaLnBrk="1" hangingPunct="1">
              <a:tabLst>
                <a:tab pos="4305300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Late and Next Milestone Report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10" name="Rechteck 26"/>
          <p:cNvSpPr/>
          <p:nvPr/>
        </p:nvSpPr>
        <p:spPr>
          <a:xfrm>
            <a:off x="603552" y="1384648"/>
            <a:ext cx="7936896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Report on Late and Next-to-come Milestones now send monthly to CBM TB</a:t>
            </a:r>
            <a:endParaRPr lang="en-US" b="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mueller\Desktop\CBM-India\material\CBM-Milestone-NextPlanning-2018-02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15624" b="6425"/>
          <a:stretch/>
        </p:blipFill>
        <p:spPr bwMode="auto">
          <a:xfrm>
            <a:off x="2273" y="1834134"/>
            <a:ext cx="9141728" cy="47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9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7782608" cy="685800"/>
          </a:xfrm>
        </p:spPr>
        <p:txBody>
          <a:bodyPr/>
          <a:lstStyle/>
          <a:p>
            <a:pPr eaLnBrk="1" hangingPunct="1">
              <a:tabLst>
                <a:tab pos="4305300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Progress Summary for Higher-Ups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27322" r="17875" b="22917"/>
          <a:stretch/>
        </p:blipFill>
        <p:spPr bwMode="auto">
          <a:xfrm>
            <a:off x="0" y="2106184"/>
            <a:ext cx="9144000" cy="34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26"/>
          <p:cNvSpPr/>
          <p:nvPr/>
        </p:nvSpPr>
        <p:spPr>
          <a:xfrm>
            <a:off x="302912" y="1384648"/>
            <a:ext cx="8538176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Frist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Draft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of an ‘all-in-one-slide’ overall status summary shown in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ECE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on February 12</a:t>
            </a:r>
            <a:r>
              <a:rPr lang="en-US" b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US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1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... and a Fina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 Word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050752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Don’t equate planning == reporting !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Yes, the higher-ups love look at milestone-trend-analysis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But key purpose of planning is </a:t>
            </a:r>
            <a:r>
              <a:rPr lang="en-US" altLang="en-US" b="1" dirty="0" smtClean="0">
                <a:cs typeface="Arial" charset="0"/>
                <a:sym typeface="Wingdings" pitchFamily="2" charset="2"/>
              </a:rPr>
              <a:t>to help us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!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Only with good planning we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know objectively where we stand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can decide on priorities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can use the time wisely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understand impact of changes quantitatively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And keep in mid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 plan is a living document, can and will be changed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9" name="Rechteck 26"/>
          <p:cNvSpPr/>
          <p:nvPr/>
        </p:nvSpPr>
        <p:spPr>
          <a:xfrm>
            <a:off x="603552" y="5435438"/>
            <a:ext cx="793689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de-DE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Planung ersetzt den Zufall durch </a:t>
            </a:r>
            <a:r>
              <a:rPr lang="de-D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Irrtum </a:t>
            </a:r>
            <a:r>
              <a:rPr lang="de-DE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und aus Irrtum kann man </a:t>
            </a:r>
            <a:r>
              <a:rPr lang="de-D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lernen</a:t>
            </a:r>
          </a:p>
          <a:p>
            <a:pPr algn="ctr"/>
            <a:r>
              <a:rPr lang="de-DE" b="0" dirty="0">
                <a:latin typeface="Comic Sans MS" panose="030F0702030302020204" pitchFamily="66" charset="0"/>
              </a:rPr>
              <a:t>	</a:t>
            </a:r>
            <a:r>
              <a:rPr lang="de-DE" b="0" dirty="0" smtClean="0">
                <a:latin typeface="Comic Sans MS" panose="030F0702030302020204" pitchFamily="66" charset="0"/>
              </a:rPr>
              <a:t>		</a:t>
            </a:r>
            <a:r>
              <a:rPr lang="en-US" b="0" dirty="0" smtClean="0">
                <a:latin typeface="Comic Sans MS" panose="030F0702030302020204" pitchFamily="66" charset="0"/>
              </a:rPr>
              <a:t>attributed to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Albert Einstein</a:t>
            </a:r>
          </a:p>
          <a:p>
            <a:pPr algn="ctr"/>
            <a:endParaRPr lang="en-US" sz="800" b="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Planning replaces coincidence with error – and from errors one can learn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5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1FC33-8C8A-4479-A896-9B87A16EBBBC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</a:t>
            </a:r>
          </a:p>
        </p:txBody>
      </p:sp>
      <p:sp>
        <p:nvSpPr>
          <p:cNvPr id="1694723" name="Text Box 3"/>
          <p:cNvSpPr txBox="1">
            <a:spLocks noChangeArrowheads="1"/>
          </p:cNvSpPr>
          <p:nvPr/>
        </p:nvSpPr>
        <p:spPr bwMode="auto">
          <a:xfrm>
            <a:off x="838200" y="2062170"/>
            <a:ext cx="7380288" cy="2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Thanks for 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your attention</a:t>
            </a:r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5421313"/>
            <a:ext cx="1371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FAIR_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326064"/>
            <a:ext cx="1066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78471"/>
            <a:ext cx="1498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2512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877E8-AC98-4CD8-ABC5-3B72EA7321F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 descr="C:\Users\mueller\Desktop\material Tuebingen\20160921_160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78"/>
            <a:ext cx="9127200" cy="68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532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FC02-7EDC-4E2A-80E9-9847D5530CF2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7491" name="Text Box 3"/>
          <p:cNvSpPr txBox="1">
            <a:spLocks noChangeArrowheads="1"/>
          </p:cNvSpPr>
          <p:nvPr/>
        </p:nvSpPr>
        <p:spPr bwMode="auto">
          <a:xfrm>
            <a:off x="838200" y="2263108"/>
            <a:ext cx="7380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Backup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Slides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60653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Construction on Track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2050" name="Picture 2" descr="C:\Users\mueller\Desktop\CBM-India\material\IMG_56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07" y="1144137"/>
            <a:ext cx="9157635" cy="57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26"/>
          <p:cNvSpPr/>
          <p:nvPr/>
        </p:nvSpPr>
        <p:spPr>
          <a:xfrm>
            <a:off x="5714432" y="6517394"/>
            <a:ext cx="3427296" cy="33890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picture taken February 7</a:t>
            </a:r>
            <a:r>
              <a:rPr lang="en-US" b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2018</a:t>
            </a:r>
            <a:endParaRPr lang="en-US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32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Major External Milestones for CBM	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4930496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G014 (CBM building) 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shell completed	Nov ‘20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installation window	Dec ‘21 to Mar ‘22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transition to ‘user mode’	Dec ‘22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endParaRPr lang="en-US" altLang="en-US" dirty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endParaRPr lang="en-US" altLang="en-US" dirty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Cryogenics and Accelerator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Cryogenics ready in G014	Mar ’23</a:t>
            </a:r>
            <a:endParaRPr lang="en-US" altLang="en-US" sz="1600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SIS-100 ready for beam	Apr ‘24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HEBT ready for beam	Aug ‘24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SIS-100 pilot beam	Nov ’24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SIS-100 ‘1 user, low intensity’	Feb’ 25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9" name="Rechteck 26"/>
          <p:cNvSpPr/>
          <p:nvPr/>
        </p:nvSpPr>
        <p:spPr>
          <a:xfrm>
            <a:off x="1685856" y="2887848"/>
            <a:ext cx="6854592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Notes: </a:t>
            </a:r>
          </a:p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during ‘installation window’ building is still in ‘construction site’ mode</a:t>
            </a:r>
            <a:b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only very basic ventilation and power services available</a:t>
            </a:r>
            <a:b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mainly useful for bringing in robust mechanical structures</a:t>
            </a:r>
          </a:p>
        </p:txBody>
      </p:sp>
      <p:sp>
        <p:nvSpPr>
          <p:cNvPr id="10" name="Rechteck 26"/>
          <p:cNvSpPr/>
          <p:nvPr/>
        </p:nvSpPr>
        <p:spPr>
          <a:xfrm>
            <a:off x="6616352" y="4878585"/>
            <a:ext cx="2527648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200" b="0" dirty="0">
                <a:solidFill>
                  <a:prstClr val="black"/>
                </a:solidFill>
                <a:latin typeface="Comic Sans MS" panose="030F0702030302020204" pitchFamily="66" charset="0"/>
              </a:rPr>
              <a:t>D</a:t>
            </a:r>
            <a:r>
              <a:rPr lang="en-US" sz="12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epending on whom one asks first opportunistic test beam (few hours parasitic to SIS-100 commissioning) might start between Jul and Nov ‘24. </a:t>
            </a:r>
          </a:p>
        </p:txBody>
      </p:sp>
      <p:sp>
        <p:nvSpPr>
          <p:cNvPr id="11" name="Rechteck 26"/>
          <p:cNvSpPr/>
          <p:nvPr/>
        </p:nvSpPr>
        <p:spPr>
          <a:xfrm>
            <a:off x="6616352" y="5883333"/>
            <a:ext cx="2525376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for CBM M11 Mar’24 </a:t>
            </a:r>
          </a:p>
        </p:txBody>
      </p:sp>
      <p:sp>
        <p:nvSpPr>
          <p:cNvPr id="12" name="Rechteck 26"/>
          <p:cNvSpPr/>
          <p:nvPr/>
        </p:nvSpPr>
        <p:spPr>
          <a:xfrm>
            <a:off x="6614080" y="4451176"/>
            <a:ext cx="2527648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2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Cryo</a:t>
            </a:r>
            <a:r>
              <a:rPr lang="en-US" sz="12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plant still on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50076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Schedule: SIS100 and CBM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4090408"/>
            <a:ext cx="8780960" cy="204435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CBM bottom line: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2021 to Jul 2022	</a:t>
            </a:r>
            <a:r>
              <a:rPr lang="en-US" altLang="en-US" dirty="0">
                <a:cs typeface="Arial" charset="0"/>
                <a:sym typeface="Wingdings" pitchFamily="2" charset="2"/>
              </a:rPr>
              <a:t> 1</a:t>
            </a:r>
            <a:r>
              <a:rPr lang="en-US" altLang="en-US" baseline="30000" dirty="0">
                <a:cs typeface="Arial" charset="0"/>
                <a:sym typeface="Wingdings" pitchFamily="2" charset="2"/>
              </a:rPr>
              <a:t>st</a:t>
            </a:r>
            <a:r>
              <a:rPr lang="en-US" altLang="en-US" dirty="0">
                <a:cs typeface="Arial" charset="0"/>
                <a:sym typeface="Wingdings" pitchFamily="2" charset="2"/>
              </a:rPr>
              <a:t> installation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window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	</a:t>
            </a:r>
            <a:r>
              <a:rPr lang="en-US" altLang="en-US" dirty="0">
                <a:cs typeface="Arial" charset="0"/>
                <a:sym typeface="Wingdings" pitchFamily="2" charset="2"/>
              </a:rPr>
              <a:t> Building acceptance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to Jun 2024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Installation &amp; commissioning w/o beam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Jun 2024 to Mar 2025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ommissioning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beam</a:t>
            </a:r>
            <a:r>
              <a:rPr lang="en-US" altLang="en-US" dirty="0">
                <a:cs typeface="Arial" charset="0"/>
                <a:sym typeface="Wingdings" pitchFamily="2" charset="2"/>
              </a:rPr>
              <a:t> from SIS100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endParaRPr lang="en-US" altLang="en-US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384648"/>
            <a:ext cx="9141728" cy="132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" y="2783508"/>
            <a:ext cx="9128834" cy="10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26"/>
          <p:cNvSpPr/>
          <p:nvPr/>
        </p:nvSpPr>
        <p:spPr>
          <a:xfrm>
            <a:off x="2347264" y="6014504"/>
            <a:ext cx="4449472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Schedule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table 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hteck 26"/>
          <p:cNvSpPr/>
          <p:nvPr/>
        </p:nvSpPr>
        <p:spPr>
          <a:xfrm>
            <a:off x="483296" y="843496"/>
            <a:ext cx="7936896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Slide shown on Spring 17 CBM Week in plenary on 23</a:t>
            </a:r>
            <a:r>
              <a:rPr lang="en-US" b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rd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228324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Construction Planning I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050752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Construction planning priorities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get it right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get it in time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 use the available time wisely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 always remember: construction can only be spend once</a:t>
            </a:r>
            <a:endParaRPr lang="en-US" altLang="en-US" dirty="0">
              <a:cs typeface="Arial" charset="0"/>
              <a:sym typeface="Wingdings" pitchFamily="2" charset="2"/>
            </a:endParaRPr>
          </a:p>
          <a:p>
            <a:pPr lvl="3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Ensure that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responsibilities are all defined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essential dependencies are understood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essential decision points are defined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139832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STS Construction  Flow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3074" name="Picture 2" descr="C:\Users\mueller\Desktop\ECE9\STS-Assembly-Flow-2017091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9" b="7922"/>
          <a:stretch/>
        </p:blipFill>
        <p:spPr bwMode="auto">
          <a:xfrm>
            <a:off x="430855" y="1384300"/>
            <a:ext cx="8289977" cy="49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45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Construction Planning II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050752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Milestones</a:t>
            </a: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have clear list of objectives and acceptance criteria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follow a modular approach (handle sub-topics separately)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use several levels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M5:  	CDR (conceptual design)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M6:  	PDR (e.g. full 3D model)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M7:  	FDR (e.g. manufacturing drawings)  (aka PRR)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M8:  	FOS (First-of-Series acceptance)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M9:  	FAT (Factory acceptance test)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M10: 	SAT (Site acceptance test  ready for installation)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M11: 	Ready for beam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dirty="0" smtClean="0"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9" name="Rechteck 26"/>
          <p:cNvSpPr/>
          <p:nvPr/>
        </p:nvSpPr>
        <p:spPr>
          <a:xfrm>
            <a:off x="1866240" y="5298054"/>
            <a:ext cx="6794464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Notes: </a:t>
            </a:r>
          </a:p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apply the levels as appropriate for an entity</a:t>
            </a:r>
            <a:r>
              <a:rPr lang="en-US" b="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b="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define clear objectives and acceptance criteria</a:t>
            </a:r>
            <a:b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there are several M10 per detector: mechanics, services, detectors</a:t>
            </a:r>
          </a:p>
        </p:txBody>
      </p:sp>
    </p:spTree>
    <p:extLst>
      <p:ext uri="{BB962C8B-B14F-4D97-AF65-F5344CB8AC3E}">
        <p14:creationId xmlns:p14="http://schemas.microsoft.com/office/powerpoint/2010/main" val="1523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STS Milestones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050752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M6 (PDR)</a:t>
            </a: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LDO ASIC	Feb ‘18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STS-XYTER V2.1 updates	Mar ‘18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STS-XYTER final	Nov ’18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STS core (‘... the big one...’)	Nov ’18</a:t>
            </a:r>
          </a:p>
          <a:p>
            <a:pPr lvl="3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M7 (FDR/PRR)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sensors	Apr ‘18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LDO ASIC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STS-XYTER ASIC	Jan ‘19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FEB	Apr ‘19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micro cables	Apr ‘19</a:t>
            </a:r>
          </a:p>
          <a:p>
            <a:pPr lvl="1" eaLnBrk="1" hangingPunct="1">
              <a:tabLst>
                <a:tab pos="900113" algn="l"/>
                <a:tab pos="43053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ROB/POB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and 12 more .... (services, mechanical key structures,....)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76538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Construction Planning III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050752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change planning mode ...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there is no need to impress anymore with aggressive time scales anymore (as we tried so often in the past)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we’ll be finally judged by the quality of the detectors, and not by how many year we were early, as long we stay in time</a:t>
            </a:r>
          </a:p>
          <a:p>
            <a:pPr lvl="3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... and use the time wisely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do proper long term testing (long = 1 year)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do proper beam testing (</a:t>
            </a:r>
            <a:r>
              <a:rPr lang="en-US" altLang="en-US" dirty="0" err="1" smtClean="0">
                <a:cs typeface="Arial" charset="0"/>
                <a:sym typeface="Wingdings" panose="05000000000000000000" pitchFamily="2" charset="2"/>
              </a:rPr>
              <a:t>mCBM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, ....)</a:t>
            </a:r>
            <a:endParaRPr lang="en-US" altLang="en-US" dirty="0">
              <a:cs typeface="Arial" charset="0"/>
              <a:sym typeface="Wingdings" panose="05000000000000000000" pitchFamily="2" charset="2"/>
            </a:endParaRP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lvl="4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Examples of schedule updates</a:t>
            </a:r>
          </a:p>
          <a:p>
            <a:pPr lvl="1" eaLnBrk="1" hangingPunct="1">
              <a:tabLst>
                <a:tab pos="900113" algn="l"/>
                <a:tab pos="5029200" algn="l"/>
                <a:tab pos="6553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STS: STS-XYTER PDR after </a:t>
            </a:r>
            <a:r>
              <a:rPr lang="en-US" altLang="en-US" dirty="0" err="1" smtClean="0">
                <a:cs typeface="Arial" charset="0"/>
                <a:sym typeface="Wingdings" panose="05000000000000000000" pitchFamily="2" charset="2"/>
              </a:rPr>
              <a:t>mCBM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2018 run	(Nov ‘18)</a:t>
            </a:r>
          </a:p>
          <a:p>
            <a:pPr lvl="1" eaLnBrk="1" hangingPunct="1">
              <a:tabLst>
                <a:tab pos="900113" algn="l"/>
                <a:tab pos="5029200" algn="l"/>
                <a:tab pos="6553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TOF: counter PRR after 20 weeks STAR-BESII	(Jun ‘19)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14754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-ana-frame">
  <a:themeElements>
    <a:clrScheme name="sim-ana-fram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im-ana-fra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m-ana-fra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sim-ana-frame</Template>
  <TotalTime>0</TotalTime>
  <Words>889</Words>
  <Application>Microsoft Office PowerPoint</Application>
  <PresentationFormat>On-screen Show (4:3)</PresentationFormat>
  <Paragraphs>202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sim-ana-frame</vt:lpstr>
      <vt:lpstr>Talks2012</vt:lpstr>
      <vt:lpstr>1_Talks2012</vt:lpstr>
      <vt:lpstr>2_Talks2012</vt:lpstr>
      <vt:lpstr>3_Talks2012</vt:lpstr>
      <vt:lpstr>4_Talks2012</vt:lpstr>
      <vt:lpstr>5_Talks2012</vt:lpstr>
      <vt:lpstr>10_Template_FAIR_Power_Point</vt:lpstr>
      <vt:lpstr>CBM Project</vt:lpstr>
      <vt:lpstr>FAIR Construction on Track</vt:lpstr>
      <vt:lpstr>Major External Milestones for CBM </vt:lpstr>
      <vt:lpstr>FAIR Schedule: SIS100 and CBM </vt:lpstr>
      <vt:lpstr>CBM Construction Planning I </vt:lpstr>
      <vt:lpstr>Example: STS Construction  Flow</vt:lpstr>
      <vt:lpstr>CBM Construction Planning II </vt:lpstr>
      <vt:lpstr>Example: STS Milestones</vt:lpstr>
      <vt:lpstr>CBM Construction Planning III </vt:lpstr>
      <vt:lpstr>CBM Installation Planning </vt:lpstr>
      <vt:lpstr>CBM MUCH Specifics</vt:lpstr>
      <vt:lpstr>Late and Next Milestone Report</vt:lpstr>
      <vt:lpstr>Progress Summary for Higher-Ups</vt:lpstr>
      <vt:lpstr>... and a Final Word</vt:lpstr>
      <vt:lpstr>The End</vt:lpstr>
      <vt:lpstr>PowerPoint Presentation</vt:lpstr>
      <vt:lpstr>PowerPoint Presentation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Timeline</dc:title>
  <dc:creator>Walter F.J. Müller</dc:creator>
  <cp:lastModifiedBy>Mueller, Walter F. J.</cp:lastModifiedBy>
  <cp:revision>1619</cp:revision>
  <dcterms:created xsi:type="dcterms:W3CDTF">2004-02-15T10:27:06Z</dcterms:created>
  <dcterms:modified xsi:type="dcterms:W3CDTF">2018-02-15T18:48:03Z</dcterms:modified>
  <cp:category>CBM</cp:category>
</cp:coreProperties>
</file>