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7" r:id="rId4"/>
    <p:sldId id="259" r:id="rId5"/>
    <p:sldId id="26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76" r:id="rId14"/>
    <p:sldId id="277" r:id="rId15"/>
    <p:sldId id="278" r:id="rId16"/>
    <p:sldId id="274" r:id="rId17"/>
    <p:sldId id="275" r:id="rId18"/>
    <p:sldId id="266" r:id="rId19"/>
    <p:sldId id="282" r:id="rId20"/>
    <p:sldId id="283" r:id="rId21"/>
    <p:sldId id="270" r:id="rId22"/>
    <p:sldId id="271" r:id="rId23"/>
    <p:sldId id="272" r:id="rId24"/>
    <p:sldId id="273" r:id="rId25"/>
    <p:sldId id="279" r:id="rId26"/>
    <p:sldId id="280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72A5-0B33-5447-9D08-83BBB668462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C766-4F9A-3F4B-B63E-4CFB0607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5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3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9021-235A-BA48-A212-3671EDE1227E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B532-3C10-1040-A2D5-A79935CA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CBM-India meeting</a:t>
            </a:r>
            <a:br>
              <a:rPr lang="en-US" dirty="0" smtClean="0"/>
            </a:br>
            <a:r>
              <a:rPr lang="en-US" dirty="0" err="1" smtClean="0"/>
              <a:t>Falta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15-18 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9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11.2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11.1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3"/>
            <a:ext cx="9144000" cy="65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11.1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Schedule: SIS100 and CBM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4090408"/>
            <a:ext cx="8780960" cy="204435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CBM bottom line: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2021 to Jul 2022	</a:t>
            </a:r>
            <a:r>
              <a:rPr lang="en-US" altLang="en-US" dirty="0">
                <a:cs typeface="Arial" charset="0"/>
                <a:sym typeface="Wingdings" pitchFamily="2" charset="2"/>
              </a:rPr>
              <a:t> 1</a:t>
            </a:r>
            <a:r>
              <a:rPr lang="en-US" altLang="en-US" baseline="30000" dirty="0">
                <a:cs typeface="Arial" charset="0"/>
                <a:sym typeface="Wingdings" pitchFamily="2" charset="2"/>
              </a:rPr>
              <a:t>st</a:t>
            </a:r>
            <a:r>
              <a:rPr lang="en-US" altLang="en-US" dirty="0">
                <a:cs typeface="Arial" charset="0"/>
                <a:sym typeface="Wingdings" pitchFamily="2" charset="2"/>
              </a:rPr>
              <a:t> installation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window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	</a:t>
            </a:r>
            <a:r>
              <a:rPr lang="en-US" altLang="en-US" dirty="0">
                <a:cs typeface="Arial" charset="0"/>
                <a:sym typeface="Wingdings" pitchFamily="2" charset="2"/>
              </a:rPr>
              <a:t> Building acceptance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to Jun 2024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Installation &amp; commissioning w/o beam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Jun 2024 to Mar 2025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ommissioning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beam</a:t>
            </a:r>
            <a:r>
              <a:rPr lang="en-US" altLang="en-US" dirty="0">
                <a:cs typeface="Arial" charset="0"/>
                <a:sym typeface="Wingdings" pitchFamily="2" charset="2"/>
              </a:rPr>
              <a:t> from SIS100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endParaRPr lang="en-US" altLang="en-US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384648"/>
            <a:ext cx="9141728" cy="132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" y="2783508"/>
            <a:ext cx="9128834" cy="10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26"/>
          <p:cNvSpPr/>
          <p:nvPr/>
        </p:nvSpPr>
        <p:spPr>
          <a:xfrm>
            <a:off x="2347264" y="6014504"/>
            <a:ext cx="4449472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Schedule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table 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hteck 26"/>
          <p:cNvSpPr/>
          <p:nvPr/>
        </p:nvSpPr>
        <p:spPr>
          <a:xfrm>
            <a:off x="483296" y="843496"/>
            <a:ext cx="7936896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Slide shown on Spring 17 CBM Week in plenary on 23</a:t>
            </a:r>
            <a:r>
              <a:rPr lang="en-US" b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rd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62875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Construction Planning II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505075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Milestones</a:t>
            </a: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have clear list of objectives and acceptance criteria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follow a modular approach (handle sub-topics separately)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use several levels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M5:  	CDR (conceptual design)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M6:  	PDR (e.g. full 3D model)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M7:  	FDR (e.g. manufacturing drawings)  (aka PRR)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M8:  	FOS (First-of-Series acceptance)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M9:  	FAT (Factory acceptance test)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M10: 	SAT (Site acceptance test  ready for installation)</a:t>
            </a:r>
          </a:p>
          <a:p>
            <a:pPr lvl="2" eaLnBrk="1" hangingPunct="1">
              <a:tabLst>
                <a:tab pos="900113" algn="l"/>
                <a:tab pos="1612900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M11: 	Ready for beam</a:t>
            </a:r>
          </a:p>
          <a:p>
            <a:pPr lvl="2" eaLnBrk="1" hangingPunct="1">
              <a:tabLst>
                <a:tab pos="900113" algn="l"/>
                <a:tab pos="5029200" algn="l"/>
              </a:tabLst>
              <a:defRPr/>
            </a:pPr>
            <a:endParaRPr lang="en-US" altLang="en-US" dirty="0" smtClean="0"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9" name="Rechteck 26"/>
          <p:cNvSpPr/>
          <p:nvPr/>
        </p:nvSpPr>
        <p:spPr>
          <a:xfrm>
            <a:off x="1866240" y="5298054"/>
            <a:ext cx="6794464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Notes: </a:t>
            </a:r>
          </a:p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apply the levels as appropriate for an entity</a:t>
            </a:r>
            <a:r>
              <a:rPr lang="en-US" b="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b="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define clear objectives and acceptance criteria</a:t>
            </a:r>
            <a:b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there are several M10 per detector: mechanics, services, detectors</a:t>
            </a:r>
          </a:p>
        </p:txBody>
      </p:sp>
    </p:spTree>
    <p:extLst>
      <p:ext uri="{BB962C8B-B14F-4D97-AF65-F5344CB8AC3E}">
        <p14:creationId xmlns:p14="http://schemas.microsoft.com/office/powerpoint/2010/main" val="31832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15-17 February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CBM-India Meeting, BI, Falta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46124"/>
            <a:ext cx="8229600" cy="1143000"/>
          </a:xfrm>
        </p:spPr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... and a Fina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 Word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457954"/>
            <a:ext cx="8149808" cy="505075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Don’t equate planning == reporting !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Yes, the higher-ups love look at milestone-trend-analysis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But key purpose of planning is </a:t>
            </a:r>
            <a:r>
              <a:rPr lang="en-US" altLang="en-US" b="1" dirty="0" smtClean="0">
                <a:cs typeface="Arial" charset="0"/>
                <a:sym typeface="Wingdings" pitchFamily="2" charset="2"/>
              </a:rPr>
              <a:t>to help us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!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Only with good planning we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know objectively where we stand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can decide on priorities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can use the time wisely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understand impact of changes quantitatively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And keep in mid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 plan is a living document, can and will be changed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9" name="Rechteck 26"/>
          <p:cNvSpPr/>
          <p:nvPr/>
        </p:nvSpPr>
        <p:spPr>
          <a:xfrm>
            <a:off x="603552" y="5452599"/>
            <a:ext cx="8083248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de-DE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Planung ersetzt den Zufall durch </a:t>
            </a:r>
            <a:r>
              <a:rPr lang="de-D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Irrtum </a:t>
            </a:r>
            <a:r>
              <a:rPr lang="de-DE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und aus Irrtum kann man </a:t>
            </a:r>
            <a:r>
              <a:rPr lang="de-D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lernen</a:t>
            </a:r>
          </a:p>
          <a:p>
            <a:pPr algn="ctr"/>
            <a:r>
              <a:rPr lang="de-DE" b="0" dirty="0">
                <a:latin typeface="Comic Sans MS" panose="030F0702030302020204" pitchFamily="66" charset="0"/>
              </a:rPr>
              <a:t>	</a:t>
            </a:r>
            <a:r>
              <a:rPr lang="de-DE" b="0" dirty="0" smtClean="0">
                <a:latin typeface="Comic Sans MS" panose="030F0702030302020204" pitchFamily="66" charset="0"/>
              </a:rPr>
              <a:t>		</a:t>
            </a:r>
            <a:r>
              <a:rPr lang="en-US" b="0" dirty="0" smtClean="0">
                <a:latin typeface="Comic Sans MS" panose="030F0702030302020204" pitchFamily="66" charset="0"/>
              </a:rPr>
              <a:t>attributed to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Albert Einstein</a:t>
            </a:r>
          </a:p>
          <a:p>
            <a:pPr algn="ctr"/>
            <a:endParaRPr lang="en-US" sz="800" b="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Planning replaces coincidence with error – and from errors one can learn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5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7 at 10.3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57"/>
            <a:ext cx="9144000" cy="66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7 at 10.3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1"/>
            <a:ext cx="9144000" cy="65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02" y="762000"/>
            <a:ext cx="6394824" cy="536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0122" y="762000"/>
            <a:ext cx="2762295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two stations: GEM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stations: ???</a:t>
            </a:r>
          </a:p>
          <a:p>
            <a:endParaRPr lang="en-US" dirty="0"/>
          </a:p>
          <a:p>
            <a:r>
              <a:rPr lang="en-US" dirty="0" smtClean="0"/>
              <a:t>Readout ASIC: MUCHXYTER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0122" y="2554941"/>
            <a:ext cx="2889057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Prototype chamber built and</a:t>
            </a:r>
          </a:p>
          <a:p>
            <a:r>
              <a:rPr lang="en-US" dirty="0"/>
              <a:t> </a:t>
            </a:r>
            <a:r>
              <a:rPr lang="en-US" dirty="0" smtClean="0"/>
              <a:t>tested at SPS-CERN with</a:t>
            </a:r>
          </a:p>
          <a:p>
            <a:r>
              <a:rPr lang="en-US" dirty="0" err="1" smtClean="0"/>
              <a:t>P+Pb</a:t>
            </a:r>
            <a:r>
              <a:rPr lang="en-US" dirty="0" smtClean="0"/>
              <a:t> collisions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5542" y="156104"/>
            <a:ext cx="4262705" cy="523220"/>
          </a:xfrm>
          <a:prstGeom prst="rect">
            <a:avLst/>
          </a:prstGeom>
          <a:solidFill>
            <a:srgbClr val="E6E6E6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MUCH: Indian responsibility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15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13" y="-20929"/>
            <a:ext cx="9097362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</a:rPr>
              <a:t>Overall MUCH </a:t>
            </a:r>
            <a:r>
              <a:rPr lang="en-US" sz="2000" b="1" dirty="0" smtClean="0">
                <a:solidFill>
                  <a:srgbClr val="0000FF"/>
                </a:solidFill>
              </a:rPr>
              <a:t>status</a:t>
            </a:r>
          </a:p>
          <a:p>
            <a:pPr algn="just"/>
            <a:r>
              <a:rPr lang="en-US" sz="2400" u="sng" dirty="0" smtClean="0"/>
              <a:t>GEM</a:t>
            </a:r>
            <a:endParaRPr lang="en-US" sz="2400" u="sng" dirty="0"/>
          </a:p>
          <a:p>
            <a:pPr marL="342900" indent="-342900">
              <a:buAutoNum type="arabicPeriod"/>
            </a:pPr>
            <a:r>
              <a:rPr lang="en-US" dirty="0" smtClean="0"/>
              <a:t>Large size prototype chamber built and tested using </a:t>
            </a:r>
            <a:r>
              <a:rPr lang="en-US" dirty="0" err="1" smtClean="0"/>
              <a:t>nXYTER</a:t>
            </a:r>
            <a:r>
              <a:rPr lang="en-US" dirty="0" smtClean="0"/>
              <a:t> electronics</a:t>
            </a:r>
          </a:p>
          <a:p>
            <a:r>
              <a:rPr lang="en-US" dirty="0"/>
              <a:t> </a:t>
            </a:r>
            <a:r>
              <a:rPr lang="en-US" dirty="0" smtClean="0"/>
              <a:t>         with </a:t>
            </a:r>
            <a:r>
              <a:rPr lang="en-US" dirty="0" err="1" smtClean="0"/>
              <a:t>p+Pb</a:t>
            </a:r>
            <a:r>
              <a:rPr lang="en-US" dirty="0" smtClean="0"/>
              <a:t> collisions at CERN</a:t>
            </a:r>
          </a:p>
          <a:p>
            <a:pPr marL="342900" indent="-342900">
              <a:buAutoNum type="arabicPeriod"/>
            </a:pPr>
            <a:r>
              <a:rPr lang="en-US" dirty="0" smtClean="0"/>
              <a:t>Two real size chambers with home-made readout PCBs built at VECC and tested with X-rays </a:t>
            </a:r>
          </a:p>
          <a:p>
            <a:pPr marL="342900" indent="-342900">
              <a:buAutoNum type="arabicPeriod"/>
            </a:pPr>
            <a:r>
              <a:rPr lang="en-US" dirty="0" smtClean="0"/>
              <a:t>Gain seems to be low , investigation ongoing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the first time, a </a:t>
            </a:r>
            <a:r>
              <a:rPr lang="en-US" dirty="0" err="1" smtClean="0"/>
              <a:t>optocoupler</a:t>
            </a:r>
            <a:r>
              <a:rPr lang="en-US" dirty="0" smtClean="0"/>
              <a:t> based HV distribution system installed, will reduce the </a:t>
            </a:r>
          </a:p>
          <a:p>
            <a:r>
              <a:rPr lang="en-US" dirty="0"/>
              <a:t> </a:t>
            </a:r>
            <a:r>
              <a:rPr lang="en-US" dirty="0" smtClean="0"/>
              <a:t>    HV cost significantly</a:t>
            </a:r>
          </a:p>
          <a:p>
            <a:r>
              <a:rPr lang="en-US" dirty="0" smtClean="0"/>
              <a:t>4. LV distribution system and control developed (VECC, IOP)</a:t>
            </a:r>
          </a:p>
          <a:p>
            <a:r>
              <a:rPr lang="en-US" dirty="0" smtClean="0"/>
              <a:t>5. All critical components tested with gamma (IUC) and neutron (BARC-</a:t>
            </a:r>
            <a:r>
              <a:rPr lang="en-US" dirty="0" err="1" smtClean="0"/>
              <a:t>Purnima</a:t>
            </a:r>
            <a:r>
              <a:rPr lang="en-US" dirty="0" smtClean="0"/>
              <a:t>) radiations</a:t>
            </a:r>
            <a:endParaRPr lang="en-US" dirty="0"/>
          </a:p>
          <a:p>
            <a:r>
              <a:rPr lang="en-US" dirty="0" smtClean="0"/>
              <a:t>   with twice the expected dose</a:t>
            </a:r>
          </a:p>
          <a:p>
            <a:r>
              <a:rPr lang="en-US" dirty="0" smtClean="0"/>
              <a:t>6. For the first time, MUCH-XYTER based readout system integrated with GEM chamber and </a:t>
            </a:r>
          </a:p>
          <a:p>
            <a:r>
              <a:rPr lang="en-US" dirty="0"/>
              <a:t> </a:t>
            </a:r>
            <a:r>
              <a:rPr lang="en-US" dirty="0" smtClean="0"/>
              <a:t> data taken</a:t>
            </a:r>
          </a:p>
          <a:p>
            <a:r>
              <a:rPr lang="en-US" dirty="0" smtClean="0"/>
              <a:t>7. channel-by-channel calibration ongoing</a:t>
            </a:r>
          </a:p>
          <a:p>
            <a:r>
              <a:rPr lang="en-US" dirty="0" smtClean="0"/>
              <a:t>8. Microprocessor and FPGA based control systems </a:t>
            </a:r>
            <a:r>
              <a:rPr lang="en-US" dirty="0" smtClean="0"/>
              <a:t>developed</a:t>
            </a:r>
          </a:p>
          <a:p>
            <a:r>
              <a:rPr lang="en-US" dirty="0" smtClean="0"/>
              <a:t>9. Production planning ON in BI and VECC</a:t>
            </a:r>
            <a:endParaRPr lang="en-US" dirty="0" smtClean="0"/>
          </a:p>
          <a:p>
            <a:endParaRPr lang="en-US" sz="2000" u="sng" dirty="0"/>
          </a:p>
          <a:p>
            <a:r>
              <a:rPr lang="en-US" sz="2000" u="sng" dirty="0" smtClean="0"/>
              <a:t>RPC</a:t>
            </a:r>
          </a:p>
          <a:p>
            <a:pPr marL="342900" indent="-342900">
              <a:buAutoNum type="arabicPeriod"/>
            </a:pPr>
            <a:r>
              <a:rPr lang="en-US" dirty="0" smtClean="0"/>
              <a:t>30cm x 30cm low-rate chamber built and tested with cosmic rays</a:t>
            </a:r>
          </a:p>
          <a:p>
            <a:pPr marL="342900" indent="-342900">
              <a:buAutoNum type="arabicPeriod"/>
            </a:pPr>
            <a:r>
              <a:rPr lang="en-US" dirty="0" smtClean="0"/>
              <a:t>Two low-resistivity (high rate) chambers procured from ALICE, reported to have rate </a:t>
            </a:r>
          </a:p>
          <a:p>
            <a:r>
              <a:rPr lang="en-US" dirty="0" smtClean="0"/>
              <a:t>    capability suitable for CBM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stations</a:t>
            </a:r>
          </a:p>
          <a:p>
            <a:r>
              <a:rPr lang="en-US" dirty="0" smtClean="0"/>
              <a:t>3. Chambers tested with cosmic rays and PADI electronics </a:t>
            </a:r>
          </a:p>
          <a:p>
            <a:r>
              <a:rPr lang="en-US" dirty="0" smtClean="0"/>
              <a:t>4. High rate tests to be performed</a:t>
            </a:r>
          </a:p>
          <a:p>
            <a:r>
              <a:rPr lang="en-US" dirty="0" smtClean="0"/>
              <a:t>5. 3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station review on 17</a:t>
            </a:r>
            <a:r>
              <a:rPr lang="en-US" baseline="30000" dirty="0" smtClean="0"/>
              <a:t>th</a:t>
            </a:r>
            <a:r>
              <a:rPr lang="en-US" dirty="0" smtClean="0"/>
              <a:t> February at </a:t>
            </a:r>
            <a:r>
              <a:rPr lang="en-US" dirty="0" err="1" smtClean="0"/>
              <a:t>Falta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206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63" y="247401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file:///.file/id=6571367.2830764</a:t>
            </a:r>
          </a:p>
        </p:txBody>
      </p:sp>
      <p:pic>
        <p:nvPicPr>
          <p:cNvPr id="3" name="Picture 2" descr="20180216_1154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9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11.3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55600"/>
            <a:ext cx="8661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8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7 at 10.3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22"/>
            <a:ext cx="91440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965" y="228600"/>
            <a:ext cx="9082746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STS-XYTER  	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</a:rPr>
              <a:t>R. </a:t>
            </a:r>
            <a:r>
              <a:rPr lang="en-US" sz="2400" b="0" dirty="0" err="1" smtClean="0">
                <a:solidFill>
                  <a:schemeClr val="accent1">
                    <a:lumMod val="75000"/>
                  </a:schemeClr>
                </a:solidFill>
              </a:rPr>
              <a:t>Szczygiel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</a:rPr>
              <a:t>et al. AGH Krakow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174" y="1299488"/>
            <a:ext cx="9397237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Submission Review in Feb. 2015: Noise is an issue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	system issue, optimization with complete system perspective, 				extensive architectural studies  goal  &lt; 1000 ENC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Submission </a:t>
            </a:r>
            <a:r>
              <a:rPr lang="en-US" sz="1800" dirty="0"/>
              <a:t>Review in </a:t>
            </a:r>
            <a:r>
              <a:rPr lang="en-US" sz="1800" dirty="0" smtClean="0"/>
              <a:t>Oct. 2015</a:t>
            </a:r>
            <a:r>
              <a:rPr lang="en-US" sz="1800" dirty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full go for submission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STS-XYTER 2.0: adaptation to </a:t>
            </a:r>
            <a:r>
              <a:rPr lang="en-US" sz="2000" dirty="0" err="1" smtClean="0"/>
              <a:t>GBTx</a:t>
            </a:r>
            <a:r>
              <a:rPr lang="en-US" sz="2000" dirty="0" smtClean="0"/>
              <a:t>-</a:t>
            </a:r>
            <a:r>
              <a:rPr lang="en-US" sz="2000" dirty="0" err="1" smtClean="0"/>
              <a:t>eLink</a:t>
            </a:r>
            <a:r>
              <a:rPr lang="en-US" sz="2000" dirty="0" smtClean="0"/>
              <a:t>-readout, STS-r/o protocol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ym typeface="Wingdings" panose="05000000000000000000" pitchFamily="2" charset="2"/>
              </a:rPr>
              <a:t> all architectural elements included!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in 2018:</a:t>
            </a:r>
            <a:r>
              <a:rPr lang="en-US" sz="2000" dirty="0" smtClean="0"/>
              <a:t> STS-XYTER 2.1: fix of minor bugs prior to large scale production 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42254" y="685800"/>
            <a:ext cx="908274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kern="0" dirty="0" smtClean="0">
                <a:solidFill>
                  <a:srgbClr val="5C65C2">
                    <a:lumMod val="60000"/>
                    <a:lumOff val="40000"/>
                  </a:srgbClr>
                </a:solidFill>
              </a:rPr>
              <a:t>STS-XYTER turns into </a:t>
            </a:r>
            <a:r>
              <a:rPr lang="en-US" sz="2400" kern="0" dirty="0" err="1" smtClean="0">
                <a:solidFill>
                  <a:srgbClr val="5C65C2">
                    <a:lumMod val="60000"/>
                    <a:lumOff val="40000"/>
                  </a:srgbClr>
                </a:solidFill>
              </a:rPr>
              <a:t>MuCH</a:t>
            </a:r>
            <a:r>
              <a:rPr lang="en-US" sz="2400" kern="0" dirty="0" smtClean="0">
                <a:solidFill>
                  <a:srgbClr val="5C65C2">
                    <a:lumMod val="60000"/>
                    <a:lumOff val="40000"/>
                  </a:srgbClr>
                </a:solidFill>
              </a:rPr>
              <a:t>-XYTER via Gain Switch</a:t>
            </a:r>
            <a:endParaRPr lang="en-US" sz="2400" kern="0" dirty="0">
              <a:solidFill>
                <a:srgbClr val="5C65C2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307920" y="3509319"/>
            <a:ext cx="52240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86400"/>
            <a:ext cx="933836" cy="130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4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787" y="197778"/>
            <a:ext cx="8584766" cy="533400"/>
          </a:xfrm>
        </p:spPr>
        <p:txBody>
          <a:bodyPr/>
          <a:lstStyle/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STS-XYTER 2.0 Submission Mai 2016</a:t>
            </a:r>
            <a:endParaRPr lang="de-D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276579"/>
            <a:ext cx="9139757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de-DE" sz="2000" dirty="0" smtClean="0"/>
              <a:t>STS-XYTER 2.0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sym typeface="Wingdings" panose="05000000000000000000" pitchFamily="2" charset="2"/>
              </a:rPr>
              <a:t>yield</a:t>
            </a:r>
            <a:r>
              <a:rPr lang="de-DE" sz="2000" dirty="0" smtClean="0">
                <a:sym typeface="Wingdings" panose="05000000000000000000" pitchFamily="2" charset="2"/>
              </a:rPr>
              <a:t> 930 </a:t>
            </a:r>
            <a:r>
              <a:rPr lang="de-DE" sz="2000" dirty="0" err="1" smtClean="0">
                <a:sym typeface="Wingdings" panose="05000000000000000000" pitchFamily="2" charset="2"/>
              </a:rPr>
              <a:t>chips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for</a:t>
            </a:r>
            <a:r>
              <a:rPr lang="de-DE" sz="2000" dirty="0" smtClean="0">
                <a:sym typeface="Wingdings" panose="05000000000000000000" pitchFamily="2" charset="2"/>
              </a:rPr>
              <a:t> STS- </a:t>
            </a:r>
            <a:r>
              <a:rPr lang="de-DE" sz="2000" dirty="0" err="1" smtClean="0">
                <a:sym typeface="Wingdings" panose="05000000000000000000" pitchFamily="2" charset="2"/>
              </a:rPr>
              <a:t>and</a:t>
            </a:r>
            <a:r>
              <a:rPr lang="de-DE" sz="2000" dirty="0" smtClean="0">
                <a:sym typeface="Wingdings" panose="05000000000000000000" pitchFamily="2" charset="2"/>
              </a:rPr>
              <a:t> MUCH-</a:t>
            </a:r>
            <a:r>
              <a:rPr lang="de-DE" sz="2000" dirty="0" err="1" smtClean="0">
                <a:sym typeface="Wingdings" panose="05000000000000000000" pitchFamily="2" charset="2"/>
              </a:rPr>
              <a:t>prototyping</a:t>
            </a:r>
            <a:endParaRPr lang="de-DE" sz="2000" dirty="0" smtClean="0"/>
          </a:p>
          <a:p>
            <a:pPr>
              <a:lnSpc>
                <a:spcPct val="200000"/>
              </a:lnSpc>
            </a:pPr>
            <a:r>
              <a:rPr lang="de-DE" sz="2000" dirty="0" smtClean="0"/>
              <a:t>TOF </a:t>
            </a:r>
            <a:r>
              <a:rPr lang="de-DE" sz="2000" dirty="0" err="1" smtClean="0"/>
              <a:t>readout</a:t>
            </a:r>
            <a:r>
              <a:rPr lang="de-DE" sz="2000" dirty="0" smtClean="0"/>
              <a:t> ASICs, Volume </a:t>
            </a:r>
            <a:r>
              <a:rPr lang="de-DE" sz="2000" dirty="0" err="1" smtClean="0"/>
              <a:t>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at STAR</a:t>
            </a:r>
          </a:p>
          <a:p>
            <a:pPr lvl="1">
              <a:lnSpc>
                <a:spcPct val="200000"/>
              </a:lnSpc>
            </a:pPr>
            <a:r>
              <a:rPr lang="de-DE" dirty="0" smtClean="0"/>
              <a:t>Get4-TDC in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r>
              <a:rPr lang="de-DE" dirty="0" smtClean="0"/>
              <a:t>:</a:t>
            </a:r>
            <a:r>
              <a:rPr lang="de-DE" sz="1200" dirty="0" smtClean="0"/>
              <a:t> </a:t>
            </a:r>
          </a:p>
          <a:p>
            <a:pPr lvl="2">
              <a:lnSpc>
                <a:spcPct val="200000"/>
              </a:lnSpc>
            </a:pPr>
            <a:r>
              <a:rPr lang="de-DE" sz="1600" dirty="0" smtClean="0"/>
              <a:t>Bug-fix </a:t>
            </a:r>
            <a:r>
              <a:rPr lang="de-DE" sz="1600" dirty="0" err="1" smtClean="0"/>
              <a:t>version</a:t>
            </a:r>
            <a:r>
              <a:rPr lang="de-DE" sz="1600" dirty="0" smtClean="0"/>
              <a:t> </a:t>
            </a:r>
          </a:p>
          <a:p>
            <a:pPr lvl="2">
              <a:lnSpc>
                <a:spcPct val="200000"/>
              </a:lnSpc>
            </a:pPr>
            <a:r>
              <a:rPr lang="de-DE" sz="1600" dirty="0" smtClean="0"/>
              <a:t>Version </a:t>
            </a:r>
            <a:r>
              <a:rPr lang="de-DE" sz="1600" dirty="0" err="1" smtClean="0"/>
              <a:t>for</a:t>
            </a:r>
            <a:r>
              <a:rPr lang="de-DE" sz="1600" dirty="0" smtClean="0"/>
              <a:t> robust </a:t>
            </a:r>
            <a:r>
              <a:rPr lang="de-DE" sz="1600" dirty="0" err="1" smtClean="0"/>
              <a:t>operation</a:t>
            </a:r>
            <a:r>
              <a:rPr lang="de-DE" sz="1600" dirty="0" smtClean="0"/>
              <a:t> at 40MHz </a:t>
            </a:r>
          </a:p>
          <a:p>
            <a:pPr lvl="1">
              <a:lnSpc>
                <a:spcPct val="200000"/>
              </a:lnSpc>
            </a:pPr>
            <a:r>
              <a:rPr lang="de-DE" dirty="0" smtClean="0"/>
              <a:t>PADI – fast 8-channel TOF </a:t>
            </a:r>
            <a:r>
              <a:rPr lang="de-DE" dirty="0" err="1" smtClean="0"/>
              <a:t>pre-amp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sz="2000" dirty="0" smtClean="0"/>
              <a:t>SPADIC V2 </a:t>
            </a:r>
            <a:r>
              <a:rPr lang="de-DE" sz="2000" dirty="0" smtClean="0">
                <a:sym typeface="Wingdings" panose="05000000000000000000" pitchFamily="2" charset="2"/>
              </a:rPr>
              <a:t> prototype </a:t>
            </a:r>
            <a:r>
              <a:rPr lang="de-DE" sz="2000" dirty="0" err="1" smtClean="0">
                <a:sym typeface="Wingdings" panose="05000000000000000000" pitchFamily="2" charset="2"/>
              </a:rPr>
              <a:t>run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ym typeface="Wingdings" panose="05000000000000000000" pitchFamily="2" charset="2"/>
              </a:rPr>
              <a:t> CBM </a:t>
            </a:r>
            <a:r>
              <a:rPr lang="de-DE" sz="2000" dirty="0" err="1" smtClean="0">
                <a:sym typeface="Wingdings" panose="05000000000000000000" pitchFamily="2" charset="2"/>
              </a:rPr>
              <a:t>compatible</a:t>
            </a:r>
            <a:r>
              <a:rPr lang="de-DE" sz="2000" dirty="0" smtClean="0">
                <a:sym typeface="Wingdings" panose="05000000000000000000" pitchFamily="2" charset="2"/>
              </a:rPr>
              <a:t> e-link </a:t>
            </a:r>
            <a:r>
              <a:rPr lang="de-DE" sz="2000" dirty="0" err="1" smtClean="0">
                <a:sym typeface="Wingdings" panose="05000000000000000000" pitchFamily="2" charset="2"/>
              </a:rPr>
              <a:t>interface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32738" y="914400"/>
            <a:ext cx="790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008000"/>
                </a:solidFill>
              </a:rPr>
              <a:t>...</a:t>
            </a:r>
            <a:r>
              <a:rPr lang="de-DE" sz="2400" b="1" dirty="0" err="1" smtClean="0">
                <a:solidFill>
                  <a:srgbClr val="008000"/>
                </a:solidFill>
              </a:rPr>
              <a:t>evolved</a:t>
            </a:r>
            <a:r>
              <a:rPr lang="de-DE" sz="2400" b="1" dirty="0" smtClean="0">
                <a:solidFill>
                  <a:srgbClr val="008000"/>
                </a:solidFill>
              </a:rPr>
              <a:t> </a:t>
            </a:r>
            <a:r>
              <a:rPr lang="de-DE" sz="2400" b="1" dirty="0" err="1" smtClean="0">
                <a:solidFill>
                  <a:srgbClr val="008000"/>
                </a:solidFill>
              </a:rPr>
              <a:t>to</a:t>
            </a:r>
            <a:r>
              <a:rPr lang="de-DE" sz="2400" b="1" dirty="0" smtClean="0">
                <a:solidFill>
                  <a:srgbClr val="008000"/>
                </a:solidFill>
              </a:rPr>
              <a:t> a </a:t>
            </a:r>
            <a:r>
              <a:rPr lang="de-DE" sz="2400" b="1" dirty="0" err="1" smtClean="0">
                <a:solidFill>
                  <a:srgbClr val="008000"/>
                </a:solidFill>
              </a:rPr>
              <a:t>grand</a:t>
            </a:r>
            <a:r>
              <a:rPr lang="de-DE" sz="2400" b="1" dirty="0" smtClean="0">
                <a:solidFill>
                  <a:srgbClr val="008000"/>
                </a:solidFill>
              </a:rPr>
              <a:t> CBM-</a:t>
            </a:r>
            <a:r>
              <a:rPr lang="de-DE" sz="2400" b="1" dirty="0" err="1" smtClean="0">
                <a:solidFill>
                  <a:srgbClr val="008000"/>
                </a:solidFill>
              </a:rPr>
              <a:t>Joined</a:t>
            </a:r>
            <a:r>
              <a:rPr lang="de-DE" sz="2400" b="1" dirty="0" smtClean="0">
                <a:solidFill>
                  <a:srgbClr val="008000"/>
                </a:solidFill>
              </a:rPr>
              <a:t> 6-Chip Submission</a:t>
            </a:r>
            <a:endParaRPr lang="de-DE" sz="2400" b="1" dirty="0">
              <a:solidFill>
                <a:srgbClr val="008000"/>
              </a:solidFill>
            </a:endParaRPr>
          </a:p>
        </p:txBody>
      </p:sp>
      <p:pic>
        <p:nvPicPr>
          <p:cNvPr id="25" name="Picture 2" descr="\\WinfileSvM\DL$Root\cschmidt\Eigene Dateien\CBM\CBM-XYTER\Submission Details STS-XYTER 2.0\STS_XYTER_2\STS_Reticl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21" y="2819400"/>
            <a:ext cx="392407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5143720" y="2819400"/>
            <a:ext cx="190279" cy="2590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5238859" y="5299101"/>
            <a:ext cx="2000141" cy="204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7239000" y="2667000"/>
            <a:ext cx="2000141" cy="204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7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29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DSC028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"/>
            <a:ext cx="4948880" cy="3711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3708" y="692696"/>
            <a:ext cx="4138460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MoU</a:t>
            </a:r>
            <a:r>
              <a:rPr lang="en-US" u="sng" dirty="0" smtClean="0">
                <a:solidFill>
                  <a:srgbClr val="FF0000"/>
                </a:solidFill>
              </a:rPr>
              <a:t> signed with SCL-Chandigarh</a:t>
            </a:r>
          </a:p>
          <a:p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for LDO development and production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(11/3/2017)</a:t>
            </a:r>
          </a:p>
          <a:p>
            <a:endParaRPr lang="en-US" dirty="0"/>
          </a:p>
          <a:p>
            <a:r>
              <a:rPr lang="en-US" i="1" dirty="0" smtClean="0"/>
              <a:t>First fund to be transferred in week’s time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581128"/>
            <a:ext cx="3253790" cy="646331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Any group requiring more LDOs ,</a:t>
            </a:r>
          </a:p>
          <a:p>
            <a:r>
              <a:rPr lang="en-US" dirty="0"/>
              <a:t> </a:t>
            </a:r>
            <a:r>
              <a:rPr lang="en-US" dirty="0" smtClean="0"/>
              <a:t>pl. let us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2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7 at 10.4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3" y="0"/>
            <a:ext cx="9021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7 at 10.4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7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216_1237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1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662" y="1819075"/>
            <a:ext cx="6780410" cy="221599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meeting</a:t>
            </a:r>
          </a:p>
          <a:p>
            <a:endParaRPr lang="en-US" sz="2400" dirty="0" smtClean="0"/>
          </a:p>
          <a:p>
            <a:r>
              <a:rPr lang="en-US" dirty="0" smtClean="0"/>
              <a:t>CBM physics </a:t>
            </a:r>
            <a:r>
              <a:rPr lang="en-US" dirty="0" err="1" smtClean="0"/>
              <a:t>programme</a:t>
            </a:r>
            <a:r>
              <a:rPr lang="en-US" dirty="0" smtClean="0"/>
              <a:t> and what our theorists are thinking about it..</a:t>
            </a:r>
          </a:p>
          <a:p>
            <a:endParaRPr lang="en-US" dirty="0" smtClean="0"/>
          </a:p>
          <a:p>
            <a:r>
              <a:rPr lang="en-US" dirty="0" smtClean="0"/>
              <a:t>When does CBM take data and the status</a:t>
            </a:r>
          </a:p>
          <a:p>
            <a:endParaRPr lang="en-US" dirty="0"/>
          </a:p>
          <a:p>
            <a:r>
              <a:rPr lang="en-US" dirty="0" smtClean="0"/>
              <a:t>How are you doing </a:t>
            </a:r>
            <a:r>
              <a:rPr lang="en-US" dirty="0" err="1" smtClean="0"/>
              <a:t>mUCH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0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11.1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8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01" y="44624"/>
            <a:ext cx="8458057" cy="1268765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strophysical </a:t>
            </a: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</a:t>
            </a: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heavy </a:t>
            </a:r>
            <a:r>
              <a:rPr lang="en-US" sz="24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 production (r process) in the universe: </a:t>
            </a: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 star </a:t>
            </a:r>
            <a:r>
              <a:rPr lang="en-US" sz="32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merger </a:t>
            </a:r>
            <a:r>
              <a:rPr lang="en-US" sz="32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en-US" sz="32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32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C:\Users\gross\AppData\Local\Microsoft\Windows\Temporary Internet Files\Content.Outlook\HKTKM784\NeutronStarCollision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-29807"/>
          <a:stretch/>
        </p:blipFill>
        <p:spPr bwMode="auto">
          <a:xfrm>
            <a:off x="2627784" y="1484784"/>
            <a:ext cx="3996000" cy="25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292080" y="1340768"/>
            <a:ext cx="3672408" cy="3289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478410" y="5388605"/>
            <a:ext cx="677884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</a:rPr>
              <a:t>Sun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40430" y="4765119"/>
            <a:ext cx="8964488" cy="20928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lvl="0" indent="-342900" defTabSz="45720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Electromagnetic “</a:t>
            </a:r>
            <a:r>
              <a:rPr lang="en-US" sz="2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Kilonova</a:t>
            </a:r>
            <a:r>
              <a:rPr lang="en-US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signal due to “r process” in neutron star  merger theoretically predicted by GSI scientists in 2010.</a:t>
            </a:r>
          </a:p>
          <a:p>
            <a:pPr marL="342900" lvl="0" indent="-342900" defTabSz="45720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Confirmation by recent astronomical observations </a:t>
            </a:r>
            <a:r>
              <a:rPr lang="en-US" sz="2200" dirty="0">
                <a:solidFill>
                  <a:srgbClr val="002060"/>
                </a:solidFill>
              </a:rPr>
              <a:t>after gravitational wave </a:t>
            </a:r>
            <a:r>
              <a:rPr lang="en-US" sz="2200" dirty="0" smtClean="0">
                <a:solidFill>
                  <a:srgbClr val="002060"/>
                </a:solidFill>
              </a:rPr>
              <a:t>detection from GW170817 </a:t>
            </a:r>
            <a:r>
              <a:rPr lang="en-US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2017</a:t>
            </a:r>
            <a:r>
              <a:rPr lang="en-US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lvl="0" indent="-342900" defTabSz="45720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Source </a:t>
            </a:r>
            <a:r>
              <a:rPr lang="en-US" sz="2200" dirty="0">
                <a:solidFill>
                  <a:srgbClr val="002060"/>
                </a:solidFill>
              </a:rPr>
              <a:t>of heavy elements including gold, platinum and </a:t>
            </a:r>
            <a:r>
              <a:rPr lang="en-US" sz="2200" dirty="0" smtClean="0">
                <a:solidFill>
                  <a:srgbClr val="002060"/>
                </a:solidFill>
              </a:rPr>
              <a:t>uranium. 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1313389"/>
            <a:ext cx="2880320" cy="3316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ject 9"/>
          <p:cNvSpPr/>
          <p:nvPr/>
        </p:nvSpPr>
        <p:spPr>
          <a:xfrm>
            <a:off x="240430" y="1463437"/>
            <a:ext cx="2658533" cy="2467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1619672" y="1576537"/>
            <a:ext cx="10776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25" dirty="0">
                <a:solidFill>
                  <a:prstClr val="black"/>
                </a:solidFill>
                <a:cs typeface="Arial"/>
              </a:rPr>
              <a:t>A</a:t>
            </a:r>
            <a:r>
              <a:rPr sz="1400" dirty="0">
                <a:solidFill>
                  <a:prstClr val="black"/>
                </a:solidFill>
                <a:cs typeface="Arial"/>
              </a:rPr>
              <a:t>.</a:t>
            </a:r>
            <a:r>
              <a:rPr sz="1400" spc="-35" dirty="0">
                <a:solidFill>
                  <a:prstClr val="black"/>
                </a:solidFill>
                <a:cs typeface="Arial"/>
              </a:rPr>
              <a:t> </a:t>
            </a:r>
            <a:r>
              <a:rPr sz="1400" spc="25" dirty="0">
                <a:solidFill>
                  <a:prstClr val="black"/>
                </a:solidFill>
                <a:cs typeface="Arial"/>
              </a:rPr>
              <a:t>B</a:t>
            </a:r>
            <a:r>
              <a:rPr sz="1400" spc="-40" dirty="0">
                <a:solidFill>
                  <a:prstClr val="black"/>
                </a:solidFill>
                <a:cs typeface="Arial"/>
              </a:rPr>
              <a:t>au</a:t>
            </a:r>
            <a:r>
              <a:rPr sz="1400" spc="35" dirty="0">
                <a:solidFill>
                  <a:prstClr val="black"/>
                </a:solidFill>
                <a:cs typeface="Arial"/>
              </a:rPr>
              <a:t>s</a:t>
            </a:r>
            <a:r>
              <a:rPr sz="1400" spc="-50" dirty="0">
                <a:solidFill>
                  <a:prstClr val="black"/>
                </a:solidFill>
                <a:cs typeface="Arial"/>
              </a:rPr>
              <a:t>w</a:t>
            </a:r>
            <a:r>
              <a:rPr sz="1400" spc="35" dirty="0">
                <a:solidFill>
                  <a:prstClr val="black"/>
                </a:solidFill>
                <a:cs typeface="Arial"/>
              </a:rPr>
              <a:t>e</a:t>
            </a:r>
            <a:r>
              <a:rPr sz="1400" spc="-20" dirty="0">
                <a:solidFill>
                  <a:prstClr val="black"/>
                </a:solidFill>
                <a:cs typeface="Arial"/>
              </a:rPr>
              <a:t>i</a:t>
            </a:r>
            <a:r>
              <a:rPr sz="1400" spc="5" dirty="0">
                <a:solidFill>
                  <a:prstClr val="black"/>
                </a:solidFill>
                <a:cs typeface="Arial"/>
              </a:rPr>
              <a:t>n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5364088" y="1527354"/>
            <a:ext cx="3528392" cy="2405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716" y="3945250"/>
            <a:ext cx="271708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Gravitational</a:t>
            </a:r>
            <a:b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Wave Signal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959372" y="3945250"/>
            <a:ext cx="271708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Electromagnetic “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Kilonova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” Signal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15816" y="1556792"/>
            <a:ext cx="2465125" cy="3539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700" b="1" dirty="0" smtClean="0">
                <a:solidFill>
                  <a:prstClr val="white"/>
                </a:solidFill>
              </a:rPr>
              <a:t>Neutron star merger</a:t>
            </a:r>
          </a:p>
        </p:txBody>
      </p:sp>
      <p:sp>
        <p:nvSpPr>
          <p:cNvPr id="36" name="object 8"/>
          <p:cNvSpPr txBox="1"/>
          <p:nvPr/>
        </p:nvSpPr>
        <p:spPr>
          <a:xfrm>
            <a:off x="6026640" y="2276872"/>
            <a:ext cx="207375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30" dirty="0">
                <a:solidFill>
                  <a:srgbClr val="0000CC"/>
                </a:solidFill>
                <a:cs typeface="Arial"/>
              </a:rPr>
              <a:t>M</a:t>
            </a:r>
            <a:r>
              <a:rPr sz="1200" spc="5" dirty="0">
                <a:solidFill>
                  <a:srgbClr val="0000CC"/>
                </a:solidFill>
                <a:cs typeface="Arial"/>
              </a:rPr>
              <a:t>e</a:t>
            </a:r>
            <a:r>
              <a:rPr sz="1200" spc="-35" dirty="0">
                <a:solidFill>
                  <a:srgbClr val="0000CC"/>
                </a:solidFill>
                <a:cs typeface="Arial"/>
              </a:rPr>
              <a:t>t</a:t>
            </a:r>
            <a:r>
              <a:rPr sz="1200" spc="-80" dirty="0">
                <a:solidFill>
                  <a:srgbClr val="0000CC"/>
                </a:solidFill>
                <a:cs typeface="Arial"/>
              </a:rPr>
              <a:t>z</a:t>
            </a:r>
            <a:r>
              <a:rPr sz="1200" spc="5" dirty="0">
                <a:solidFill>
                  <a:srgbClr val="0000CC"/>
                </a:solidFill>
                <a:cs typeface="Arial"/>
              </a:rPr>
              <a:t>e</a:t>
            </a:r>
            <a:r>
              <a:rPr sz="1200" spc="-100" dirty="0">
                <a:solidFill>
                  <a:srgbClr val="0000CC"/>
                </a:solidFill>
                <a:cs typeface="Arial"/>
              </a:rPr>
              <a:t>r</a:t>
            </a:r>
            <a:r>
              <a:rPr sz="1200" dirty="0">
                <a:solidFill>
                  <a:srgbClr val="0000CC"/>
                </a:solidFill>
                <a:cs typeface="Arial"/>
              </a:rPr>
              <a:t>,</a:t>
            </a:r>
            <a:r>
              <a:rPr sz="1200" spc="155" dirty="0">
                <a:solidFill>
                  <a:srgbClr val="0000CC"/>
                </a:solidFill>
                <a:cs typeface="Arial"/>
              </a:rPr>
              <a:t> </a:t>
            </a:r>
            <a:r>
              <a:rPr lang="de-DE" sz="1200" spc="-35" dirty="0" smtClean="0">
                <a:solidFill>
                  <a:srgbClr val="0000CC"/>
                </a:solidFill>
                <a:cs typeface="Arial"/>
              </a:rPr>
              <a:t>Martinez-Pinedo, Arcones </a:t>
            </a:r>
            <a:r>
              <a:rPr sz="1200" spc="5" dirty="0" smtClean="0">
                <a:solidFill>
                  <a:srgbClr val="0000CC"/>
                </a:solidFill>
                <a:cs typeface="Arial"/>
              </a:rPr>
              <a:t>e</a:t>
            </a:r>
            <a:r>
              <a:rPr sz="1200" dirty="0" smtClean="0">
                <a:solidFill>
                  <a:srgbClr val="0000CC"/>
                </a:solidFill>
                <a:cs typeface="Arial"/>
              </a:rPr>
              <a:t>t</a:t>
            </a:r>
            <a:r>
              <a:rPr sz="1200" spc="5" dirty="0" smtClean="0">
                <a:solidFill>
                  <a:srgbClr val="0000CC"/>
                </a:solidFill>
                <a:cs typeface="Arial"/>
              </a:rPr>
              <a:t> a</a:t>
            </a:r>
            <a:r>
              <a:rPr sz="1200" spc="-45" dirty="0" smtClean="0">
                <a:solidFill>
                  <a:srgbClr val="0000CC"/>
                </a:solidFill>
                <a:cs typeface="Arial"/>
              </a:rPr>
              <a:t>l</a:t>
            </a:r>
            <a:r>
              <a:rPr lang="de-DE" sz="1200" dirty="0" smtClean="0">
                <a:solidFill>
                  <a:srgbClr val="0000CC"/>
                </a:solidFill>
                <a:cs typeface="Arial"/>
              </a:rPr>
              <a:t>. (</a:t>
            </a:r>
            <a:r>
              <a:rPr sz="1200" spc="5" dirty="0" smtClean="0">
                <a:solidFill>
                  <a:srgbClr val="0000CC"/>
                </a:solidFill>
                <a:cs typeface="Arial"/>
              </a:rPr>
              <a:t>201</a:t>
            </a:r>
            <a:r>
              <a:rPr sz="1200" dirty="0" smtClean="0">
                <a:solidFill>
                  <a:srgbClr val="0000CC"/>
                </a:solidFill>
                <a:cs typeface="Arial"/>
              </a:rPr>
              <a:t>0</a:t>
            </a:r>
            <a:r>
              <a:rPr lang="de-DE" sz="1200" dirty="0" smtClean="0">
                <a:solidFill>
                  <a:srgbClr val="0000CC"/>
                </a:solidFill>
                <a:cs typeface="Arial"/>
              </a:rPr>
              <a:t>)</a:t>
            </a:r>
            <a:endParaRPr sz="12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6552220" y="1916833"/>
            <a:ext cx="180020" cy="32098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7848364" y="2414791"/>
            <a:ext cx="252028" cy="5440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915816" y="4149080"/>
            <a:ext cx="3024336" cy="5386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900" dirty="0" smtClean="0">
                <a:solidFill>
                  <a:prstClr val="white"/>
                </a:solidFill>
              </a:rPr>
              <a:t>Copyright: Dana </a:t>
            </a:r>
            <a:r>
              <a:rPr lang="de-DE" sz="900" dirty="0">
                <a:solidFill>
                  <a:prstClr val="white"/>
                </a:solidFill>
              </a:rPr>
              <a:t>Berry, </a:t>
            </a:r>
            <a:r>
              <a:rPr lang="de-DE" sz="900" dirty="0" err="1">
                <a:solidFill>
                  <a:prstClr val="white"/>
                </a:solidFill>
              </a:rPr>
              <a:t>SkyWorks</a:t>
            </a:r>
            <a:r>
              <a:rPr lang="de-DE" sz="900" dirty="0">
                <a:solidFill>
                  <a:prstClr val="white"/>
                </a:solidFill>
              </a:rPr>
              <a:t> Digital, </a:t>
            </a:r>
            <a:r>
              <a:rPr lang="de-DE" sz="1000" dirty="0" err="1">
                <a:solidFill>
                  <a:prstClr val="white"/>
                </a:solidFill>
              </a:rPr>
              <a:t>Inc</a:t>
            </a:r>
            <a:endParaRPr lang="en-US" sz="1000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9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0" name="TextBox 11"/>
          <p:cNvSpPr txBox="1"/>
          <p:nvPr/>
        </p:nvSpPr>
        <p:spPr>
          <a:xfrm>
            <a:off x="6382238" y="2985462"/>
            <a:ext cx="229421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/>
            <a:r>
              <a:rPr lang="de-DE" sz="1200" b="1" dirty="0" err="1" smtClean="0">
                <a:solidFill>
                  <a:srgbClr val="FF0000"/>
                </a:solidFill>
              </a:rPr>
              <a:t>Astrophys</a:t>
            </a:r>
            <a:r>
              <a:rPr lang="de-DE" sz="1200" b="1" dirty="0">
                <a:solidFill>
                  <a:srgbClr val="FF0000"/>
                </a:solidFill>
              </a:rPr>
              <a:t>. J. 848, L17 (</a:t>
            </a:r>
            <a:r>
              <a:rPr lang="de-DE" sz="1200" b="1" dirty="0" smtClean="0">
                <a:solidFill>
                  <a:srgbClr val="FF0000"/>
                </a:solidFill>
              </a:rPr>
              <a:t>2017)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11.1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87884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7 at 9.40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2"/>
            <a:ext cx="9144000" cy="67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7 at 9.3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" y="0"/>
            <a:ext cx="8850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11.1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12919</TotalTime>
  <Words>797</Words>
  <Application>Microsoft Macintosh PowerPoint</Application>
  <PresentationFormat>On-screen Show (4:3)</PresentationFormat>
  <Paragraphs>129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CBM-India meeting Falta</vt:lpstr>
      <vt:lpstr>PowerPoint Presentation</vt:lpstr>
      <vt:lpstr>PowerPoint Presentation</vt:lpstr>
      <vt:lpstr>PowerPoint Presentation</vt:lpstr>
      <vt:lpstr>Astrophysical site of heavy element production (r process) in the universe: Neutron star merger 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 Schedule: SIS100 and CBM </vt:lpstr>
      <vt:lpstr>CBM Construction Planning II </vt:lpstr>
      <vt:lpstr>... and a Final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STS-XYTER   R. Szczygiel et al. AGH Krakow</vt:lpstr>
      <vt:lpstr> STS-XYTER 2.0 Submission Mai 2016</vt:lpstr>
      <vt:lpstr>PowerPoint Presentation</vt:lpstr>
      <vt:lpstr>PowerPoint Presentation</vt:lpstr>
      <vt:lpstr>PowerPoint Presentation</vt:lpstr>
      <vt:lpstr>PowerPoint Presentation</vt:lpstr>
    </vt:vector>
  </TitlesOfParts>
  <Company>VECC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Subhasis Chattopadhyay</dc:creator>
  <cp:lastModifiedBy>Subhasis Chattopadhyay</cp:lastModifiedBy>
  <cp:revision>44</cp:revision>
  <dcterms:created xsi:type="dcterms:W3CDTF">2018-01-25T07:16:31Z</dcterms:created>
  <dcterms:modified xsi:type="dcterms:W3CDTF">2018-02-17T07:48:47Z</dcterms:modified>
</cp:coreProperties>
</file>