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61" r:id="rId5"/>
    <p:sldId id="259" r:id="rId6"/>
    <p:sldId id="262" r:id="rId7"/>
    <p:sldId id="267" r:id="rId8"/>
    <p:sldId id="257" r:id="rId9"/>
    <p:sldId id="263" r:id="rId10"/>
    <p:sldId id="274" r:id="rId11"/>
    <p:sldId id="271" r:id="rId12"/>
    <p:sldId id="264" r:id="rId13"/>
    <p:sldId id="270" r:id="rId14"/>
    <p:sldId id="265" r:id="rId15"/>
    <p:sldId id="266" r:id="rId16"/>
    <p:sldId id="272" r:id="rId17"/>
    <p:sldId id="275" r:id="rId18"/>
    <p:sldId id="269" r:id="rId19"/>
    <p:sldId id="277" r:id="rId20"/>
    <p:sldId id="276" r:id="rId21"/>
    <p:sldId id="278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D7E4-836F-4779-9380-E6E06F04C290}" type="datetimeFigureOut">
              <a:rPr lang="en-IN" smtClean="0"/>
              <a:t>16-02-2018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7320-FA41-4AAA-84BD-79883B27E8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79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7320-FA41-4AAA-84BD-79883B27E89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35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87320-FA41-4AAA-84BD-79883B27E89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9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Status of MUCH Electronics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J. Saini, VECC, Kolkata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43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165289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Illustrative figure </a:t>
            </a:r>
            <a:r>
              <a:rPr lang="en-US" sz="2000" b="1" dirty="0" smtClean="0"/>
              <a:t>for MUCH-XYTER </a:t>
            </a:r>
            <a:r>
              <a:rPr lang="en-US" sz="2000" b="1" dirty="0" smtClean="0"/>
              <a:t>based </a:t>
            </a:r>
            <a:r>
              <a:rPr lang="en-US" sz="2000" b="1" dirty="0" smtClean="0"/>
              <a:t> front </a:t>
            </a:r>
            <a:r>
              <a:rPr lang="en-US" sz="2000" b="1" dirty="0" smtClean="0"/>
              <a:t>end board</a:t>
            </a:r>
            <a:endParaRPr lang="en-US" sz="20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3336890" y="787783"/>
            <a:ext cx="2882008" cy="4070867"/>
            <a:chOff x="6750942" y="990599"/>
            <a:chExt cx="2149510" cy="4070867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9" t="13889" r="46454" b="16296"/>
            <a:stretch>
              <a:fillRect/>
            </a:stretch>
          </p:blipFill>
          <p:spPr bwMode="auto">
            <a:xfrm>
              <a:off x="6750942" y="990599"/>
              <a:ext cx="1554858" cy="388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8267700" y="2824032"/>
              <a:ext cx="38100" cy="19765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8229600" y="1143000"/>
              <a:ext cx="38100" cy="1409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109851" y="2460683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10cms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824553" y="4876800"/>
              <a:ext cx="4050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781800" y="48768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50835" y="4692134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cms</a:t>
              </a:r>
              <a:endParaRPr lang="en-US" dirty="0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00" y="6135089"/>
            <a:ext cx="918780" cy="370171"/>
          </a:xfrm>
        </p:spPr>
        <p:txBody>
          <a:bodyPr/>
          <a:lstStyle/>
          <a:p>
            <a:fld id="{3CD322A6-AB53-44FE-B74F-A35ABC080D17}" type="datetime1">
              <a:rPr lang="en-IN" smtClean="0"/>
              <a:t>16-02-2018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8067-2E0D-43C7-89EE-A73114B150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I</a:t>
            </a:r>
            <a:r>
              <a:rPr lang="en-IN" dirty="0" smtClean="0"/>
              <a:t>ssues with ROB-3 FMC design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Till now link confusion is still going on to whether to use 6-FEE per ROB3 or 9-FEE per ROB3 as missing downlink and  </a:t>
            </a:r>
            <a:r>
              <a:rPr lang="en-IN" dirty="0" smtClean="0"/>
              <a:t>clock</a:t>
            </a:r>
          </a:p>
          <a:p>
            <a:r>
              <a:rPr lang="en-IN" dirty="0" smtClean="0"/>
              <a:t>We have total 42 uplinks, 8-downlinks and 8-clock while to use 9 independent FEE board it requires 9-downlinks and 9-clocks.</a:t>
            </a:r>
          </a:p>
          <a:p>
            <a:r>
              <a:rPr lang="en-IN" dirty="0" err="1" smtClean="0"/>
              <a:t>Wojtek</a:t>
            </a:r>
            <a:r>
              <a:rPr lang="en-IN" dirty="0" smtClean="0"/>
              <a:t> suggested other lines on ROB-3 can be configured as downlink and clock </a:t>
            </a:r>
            <a:r>
              <a:rPr lang="en-IN" dirty="0" smtClean="0">
                <a:solidFill>
                  <a:srgbClr val="FF0000"/>
                </a:solidFill>
              </a:rPr>
              <a:t>(may be better then line jump over FEE’s)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FMC’s for ROB-3 board for </a:t>
            </a:r>
            <a:r>
              <a:rPr lang="en-IN" dirty="0" err="1"/>
              <a:t>mCBM</a:t>
            </a:r>
            <a:r>
              <a:rPr lang="en-IN" dirty="0"/>
              <a:t> </a:t>
            </a:r>
            <a:r>
              <a:rPr lang="en-IN" dirty="0" smtClean="0"/>
              <a:t>setup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Preliminary ROB-3 design is already received from </a:t>
            </a:r>
            <a:r>
              <a:rPr lang="en-IN" dirty="0" err="1" smtClean="0"/>
              <a:t>Joerg</a:t>
            </a:r>
            <a:r>
              <a:rPr lang="en-IN" dirty="0" smtClean="0"/>
              <a:t> Lennart</a:t>
            </a:r>
          </a:p>
          <a:p>
            <a:r>
              <a:rPr lang="en-IN" dirty="0" smtClean="0"/>
              <a:t>Preliminary FMC design received from </a:t>
            </a:r>
            <a:r>
              <a:rPr lang="en-IN" dirty="0" err="1" smtClean="0"/>
              <a:t>Jochen</a:t>
            </a:r>
            <a:r>
              <a:rPr lang="en-IN" dirty="0" smtClean="0"/>
              <a:t> </a:t>
            </a:r>
            <a:r>
              <a:rPr lang="en-IN" dirty="0" smtClean="0"/>
              <a:t>Fruehauf</a:t>
            </a:r>
            <a:endParaRPr lang="en-IN" dirty="0" smtClean="0"/>
          </a:p>
          <a:p>
            <a:r>
              <a:rPr lang="en-IN" dirty="0" smtClean="0"/>
              <a:t>Design </a:t>
            </a:r>
            <a:r>
              <a:rPr lang="en-IN" dirty="0" smtClean="0"/>
              <a:t>yet to get started at VECC.</a:t>
            </a:r>
          </a:p>
          <a:p>
            <a:pPr marL="0" indent="0" algn="ctr">
              <a:buNone/>
            </a:pPr>
            <a:r>
              <a:rPr lang="en-IN" dirty="0" smtClean="0">
                <a:solidFill>
                  <a:srgbClr val="FF0000"/>
                </a:solidFill>
              </a:rPr>
              <a:t>Very urgent needs to get started soon…!!!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97" t="8333" r="25037" b="14584"/>
          <a:stretch/>
        </p:blipFill>
        <p:spPr>
          <a:xfrm>
            <a:off x="990600" y="762000"/>
            <a:ext cx="6198973" cy="5334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458200" cy="1066800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Chamber PCB active region size 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838200" cy="370171"/>
          </a:xfrm>
        </p:spPr>
        <p:txBody>
          <a:bodyPr/>
          <a:lstStyle/>
          <a:p>
            <a:fld id="{5EDD6854-62AB-4FD7-BD8D-BEFB57D0CFDD}" type="datetime1">
              <a:rPr lang="en-IN" smtClean="0"/>
              <a:t>16-02-2018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C1CD-1F72-4F62-BFF0-9A9740B73FB8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3406" y="6324600"/>
            <a:ext cx="176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Slide From </a:t>
            </a:r>
            <a:r>
              <a:rPr lang="en-IN" b="1" dirty="0" err="1" smtClean="0"/>
              <a:t>Ekata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9196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Station-1 chamber </a:t>
            </a:r>
            <a:r>
              <a:rPr lang="en-IN" dirty="0" smtClean="0"/>
              <a:t>PCB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There were few errors in the last design so new design is ongoing</a:t>
            </a:r>
          </a:p>
          <a:p>
            <a:r>
              <a:rPr lang="en-IN" dirty="0" smtClean="0"/>
              <a:t>Parallel purchase procedure is started from Bose Institute to minimize time delays</a:t>
            </a:r>
          </a:p>
          <a:p>
            <a:pPr marL="0" indent="0" algn="ctr">
              <a:buNone/>
            </a:pPr>
            <a:r>
              <a:rPr lang="en-IN" dirty="0" smtClean="0">
                <a:solidFill>
                  <a:srgbClr val="FF0000"/>
                </a:solidFill>
              </a:rPr>
              <a:t>Layout at very preliminary stage needs to gear up to meet the timeline of </a:t>
            </a:r>
            <a:r>
              <a:rPr lang="en-IN" dirty="0" err="1" smtClean="0">
                <a:solidFill>
                  <a:srgbClr val="FF0000"/>
                </a:solidFill>
              </a:rPr>
              <a:t>mCBM</a:t>
            </a:r>
            <a:r>
              <a:rPr lang="en-IN" dirty="0" smtClean="0">
                <a:solidFill>
                  <a:srgbClr val="FF0000"/>
                </a:solidFill>
              </a:rPr>
              <a:t> else we only have two M2 modules with bad sectors…!!!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Station-2 chamber </a:t>
            </a:r>
            <a:r>
              <a:rPr lang="en-IN" dirty="0" smtClean="0"/>
              <a:t>PCB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Basic pads are made in the layout</a:t>
            </a:r>
          </a:p>
          <a:p>
            <a:r>
              <a:rPr lang="en-IN" dirty="0" smtClean="0"/>
              <a:t>Boundaries are identified for FEE placements</a:t>
            </a:r>
          </a:p>
          <a:p>
            <a:pPr marL="0" indent="0" algn="ctr">
              <a:buNone/>
            </a:pPr>
            <a:r>
              <a:rPr lang="en-IN" dirty="0" smtClean="0">
                <a:solidFill>
                  <a:srgbClr val="FF0000"/>
                </a:solidFill>
              </a:rPr>
              <a:t>Right now no idea of the technologies as communicating to vendors is still ongoing…!!!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HV distribution system for CBM-MUCH-GEM detectors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5A9-EA82-4CCA-A14B-DAEC144495E5}" type="datetime1">
              <a:rPr lang="en-IN" smtClean="0"/>
              <a:t>16-02-2018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C1CD-1F72-4F62-BFF0-9A9740B73FB8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C:\Users\jogender\Desktop\Tubingen_meeting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43545"/>
            <a:ext cx="4652918" cy="42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gender\Desktop\Tubingen_meeting\Pictur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55" y="2286000"/>
            <a:ext cx="2737141" cy="15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343400" y="3581400"/>
            <a:ext cx="457200" cy="564678"/>
          </a:xfrm>
          <a:prstGeom prst="ellipse">
            <a:avLst/>
          </a:prstGeom>
          <a:solidFill>
            <a:schemeClr val="tx2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4800600" y="3429000"/>
            <a:ext cx="1524000" cy="434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25400"/>
            <a:ext cx="6589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HV Segmentation on Drift </a:t>
            </a:r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2041-5C2E-450A-B10E-9E72FA4E7111}" type="datetime1">
              <a:rPr lang="en-IN" smtClean="0"/>
              <a:t>16-02-2018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C1CD-1F72-4F62-BFF0-9A9740B73FB8}" type="slidenum">
              <a:rPr lang="en-US" smtClean="0"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6048" y="-298647"/>
            <a:ext cx="4678434" cy="72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093" y="5638800"/>
            <a:ext cx="651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a two layered PCB. For station 1 size is mentioned above. Thickness of this PCB is 3.2mm. This PCB contains both high and low voltage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Test Results of </a:t>
            </a:r>
            <a:r>
              <a:rPr lang="en-IN" dirty="0" err="1" smtClean="0"/>
              <a:t>opto</a:t>
            </a:r>
            <a:r>
              <a:rPr lang="en-IN" dirty="0" smtClean="0"/>
              <a:t>-coupler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B050"/>
                </a:solidFill>
              </a:rPr>
              <a:t>Passed the Neutron dose test done at BARC-Mumbai which is required at 1meter away from beam line at MUCH station-1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Passed the required TID tests done at IUC-Kolkata.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Passed the basic tests along with detector performed with both 10cms X 10cms and final sized sector shaped detector for station-1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35556" r="7500" b="27777"/>
          <a:stretch/>
        </p:blipFill>
        <p:spPr>
          <a:xfrm>
            <a:off x="1320627" y="1078341"/>
            <a:ext cx="2590800" cy="854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423" t="23959" r="30510" b="8333"/>
          <a:stretch/>
        </p:blipFill>
        <p:spPr>
          <a:xfrm>
            <a:off x="4712228" y="1447800"/>
            <a:ext cx="3516869" cy="3516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502" t="31250" r="28917" b="8334"/>
          <a:stretch/>
        </p:blipFill>
        <p:spPr>
          <a:xfrm>
            <a:off x="839649" y="2299316"/>
            <a:ext cx="3209912" cy="262218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7050" y="188640"/>
            <a:ext cx="7265497" cy="563562"/>
          </a:xfrm>
        </p:spPr>
        <p:txBody>
          <a:bodyPr>
            <a:noAutofit/>
          </a:bodyPr>
          <a:lstStyle/>
          <a:p>
            <a:r>
              <a:rPr lang="en-IN" sz="2800" b="1" dirty="0" smtClean="0"/>
              <a:t>Radiation </a:t>
            </a:r>
            <a:r>
              <a:rPr lang="en-IN" sz="2800" b="1" dirty="0" smtClean="0"/>
              <a:t>hard LDO’s </a:t>
            </a:r>
            <a:r>
              <a:rPr lang="en-IN" sz="2800" b="1" dirty="0" smtClean="0"/>
              <a:t>first prototype </a:t>
            </a:r>
            <a:r>
              <a:rPr lang="en-IN" sz="2800" b="1" dirty="0" smtClean="0"/>
              <a:t>received from SCL Chandigarh</a:t>
            </a:r>
            <a:endParaRPr lang="en-IN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6324600"/>
            <a:ext cx="1147380" cy="370171"/>
          </a:xfrm>
        </p:spPr>
        <p:txBody>
          <a:bodyPr/>
          <a:lstStyle/>
          <a:p>
            <a:fld id="{F1A4B9AA-9626-4EE3-8DFD-DFBB46CDC397}" type="datetime1">
              <a:rPr lang="en-IN" smtClean="0"/>
              <a:t>16-02-2018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C1CD-1F72-4F62-BFF0-9A9740B73FB8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6040" y="1894624"/>
            <a:ext cx="328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LDO delivered by SCL Chandigarh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828276" y="4979722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Test circuit prepared by Piotr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4927579" y="5035390"/>
            <a:ext cx="308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LDO’s in the beam-line at COSY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42131" y="5317757"/>
            <a:ext cx="80153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</a:rPr>
              <a:t>Radiation hardness test was done by </a:t>
            </a:r>
            <a:r>
              <a:rPr lang="en-IN" sz="2000" b="1" dirty="0" smtClean="0">
                <a:solidFill>
                  <a:srgbClr val="FF0000"/>
                </a:solidFill>
              </a:rPr>
              <a:t>Piotr </a:t>
            </a:r>
            <a:r>
              <a:rPr lang="en-IN" sz="2000" b="1" dirty="0" err="1" smtClean="0">
                <a:solidFill>
                  <a:srgbClr val="FF0000"/>
                </a:solidFill>
              </a:rPr>
              <a:t>Koczon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b="1" dirty="0">
                <a:solidFill>
                  <a:srgbClr val="FF0000"/>
                </a:solidFill>
              </a:rPr>
              <a:t>and </a:t>
            </a:r>
            <a:r>
              <a:rPr lang="en-IN" sz="2000" b="1" dirty="0" smtClean="0">
                <a:solidFill>
                  <a:srgbClr val="FF0000"/>
                </a:solidFill>
              </a:rPr>
              <a:t>group.</a:t>
            </a:r>
            <a:r>
              <a:rPr lang="en-IN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IN" sz="2000" dirty="0" smtClean="0">
                <a:solidFill>
                  <a:srgbClr val="FF0000"/>
                </a:solidFill>
              </a:rPr>
              <a:t>Three </a:t>
            </a:r>
            <a:r>
              <a:rPr lang="en-IN" sz="2000" dirty="0">
                <a:solidFill>
                  <a:srgbClr val="FF0000"/>
                </a:solidFill>
              </a:rPr>
              <a:t>LDO chips have been irradiated with 2 GeV protons</a:t>
            </a:r>
          </a:p>
          <a:p>
            <a:r>
              <a:rPr lang="en-IN" sz="2000" dirty="0">
                <a:solidFill>
                  <a:srgbClr val="FF0000"/>
                </a:solidFill>
              </a:rPr>
              <a:t>and survived 4x10</a:t>
            </a:r>
            <a:r>
              <a:rPr lang="en-IN" sz="2000" baseline="30000" dirty="0">
                <a:solidFill>
                  <a:srgbClr val="FF0000"/>
                </a:solidFill>
              </a:rPr>
              <a:t>13</a:t>
            </a:r>
            <a:r>
              <a:rPr lang="en-IN" sz="2000" dirty="0">
                <a:solidFill>
                  <a:srgbClr val="FF0000"/>
                </a:solidFill>
              </a:rPr>
              <a:t> /cm</a:t>
            </a:r>
            <a:r>
              <a:rPr lang="en-IN" sz="2000" baseline="30000" dirty="0">
                <a:solidFill>
                  <a:srgbClr val="FF0000"/>
                </a:solidFill>
              </a:rPr>
              <a:t>2</a:t>
            </a:r>
            <a:r>
              <a:rPr lang="en-IN" sz="2000" dirty="0">
                <a:solidFill>
                  <a:srgbClr val="FF0000"/>
                </a:solidFill>
              </a:rPr>
              <a:t> (fourth board broken in preparation)</a:t>
            </a:r>
          </a:p>
          <a:p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Final </a:t>
            </a:r>
            <a:r>
              <a:rPr lang="en-IN" dirty="0"/>
              <a:t>Layout of CBM-MUCH readout </a:t>
            </a:r>
            <a:r>
              <a:rPr lang="en-IN" dirty="0" smtClean="0"/>
              <a:t>to be used at FAIR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209403" y="3029571"/>
            <a:ext cx="609600" cy="745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05312" y="2867741"/>
            <a:ext cx="990600" cy="1333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DPB board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6312" y="3843227"/>
            <a:ext cx="609600" cy="362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2713" y="2762871"/>
            <a:ext cx="990600" cy="1333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DPB board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3713" y="3738357"/>
            <a:ext cx="609600" cy="362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DCS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-715397" y="3258171"/>
            <a:ext cx="27432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MUCH-Detector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91623" y="2209634"/>
            <a:ext cx="6096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91623" y="2934321"/>
            <a:ext cx="6096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91623" y="3639171"/>
            <a:ext cx="6096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99810" y="4401171"/>
            <a:ext cx="6096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84804" y="2343771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4804" y="2438234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4804" y="2553477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4011" y="3029571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4011" y="3124034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4011" y="3239277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2197" y="3791571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2197" y="3886034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2197" y="4001277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0948" y="4553571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0948" y="4648034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0948" y="4763277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971801" y="2197040"/>
            <a:ext cx="76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GBTx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942203" y="3639171"/>
            <a:ext cx="76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GBTx</a:t>
            </a:r>
          </a:p>
        </p:txBody>
      </p:sp>
      <p:sp>
        <p:nvSpPr>
          <p:cNvPr id="31" name="Left-Right Arrow 30"/>
          <p:cNvSpPr/>
          <p:nvPr/>
        </p:nvSpPr>
        <p:spPr>
          <a:xfrm rot="21354142">
            <a:off x="3690542" y="3672258"/>
            <a:ext cx="2269713" cy="196629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rot="11417147">
            <a:off x="3705096" y="2565651"/>
            <a:ext cx="2347192" cy="22126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84584" y="2648571"/>
            <a:ext cx="990600" cy="1333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DPB board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65584" y="3624057"/>
            <a:ext cx="609600" cy="362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DCS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91638" y="2762871"/>
            <a:ext cx="609600" cy="876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26925" y="1905000"/>
            <a:ext cx="914400" cy="25470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FLES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098975" y="1473305"/>
            <a:ext cx="7495" cy="5213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16061" y="1371600"/>
            <a:ext cx="25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Experimental cave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1371600"/>
            <a:ext cx="168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Green Cube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81512" y="6001371"/>
            <a:ext cx="1219200" cy="59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00" y="5710613"/>
            <a:ext cx="1002301" cy="97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Control Network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87363" y="4781036"/>
            <a:ext cx="1002301" cy="81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Timing Network</a:t>
            </a:r>
          </a:p>
        </p:txBody>
      </p:sp>
      <p:sp>
        <p:nvSpPr>
          <p:cNvPr id="45" name="Left-Right Arrow 44"/>
          <p:cNvSpPr/>
          <p:nvPr/>
        </p:nvSpPr>
        <p:spPr>
          <a:xfrm rot="16200000">
            <a:off x="6650851" y="5664447"/>
            <a:ext cx="435860" cy="23216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 rot="10800000">
            <a:off x="5559726" y="6182789"/>
            <a:ext cx="721786" cy="233317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 rot="16200000">
            <a:off x="6502277" y="4298447"/>
            <a:ext cx="680573" cy="284601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425807" y="1990263"/>
            <a:ext cx="16656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99204" y="17877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120m</a:t>
            </a:r>
          </a:p>
        </p:txBody>
      </p:sp>
      <p:cxnSp>
        <p:nvCxnSpPr>
          <p:cNvPr id="51" name="Straight Arrow Connector 50"/>
          <p:cNvCxnSpPr>
            <a:stCxn id="50" idx="1"/>
          </p:cNvCxnSpPr>
          <p:nvPr/>
        </p:nvCxnSpPr>
        <p:spPr>
          <a:xfrm flipH="1">
            <a:off x="427603" y="1972366"/>
            <a:ext cx="1371600" cy="9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eft-Right Arrow 54"/>
          <p:cNvSpPr/>
          <p:nvPr/>
        </p:nvSpPr>
        <p:spPr>
          <a:xfrm rot="20296767">
            <a:off x="1821996" y="2823942"/>
            <a:ext cx="1220755" cy="2286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 Arrow 55"/>
          <p:cNvSpPr/>
          <p:nvPr/>
        </p:nvSpPr>
        <p:spPr>
          <a:xfrm>
            <a:off x="1909411" y="2209634"/>
            <a:ext cx="1078449" cy="2286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-Right Arrow 56"/>
          <p:cNvSpPr/>
          <p:nvPr/>
        </p:nvSpPr>
        <p:spPr>
          <a:xfrm>
            <a:off x="1879813" y="3651765"/>
            <a:ext cx="1078449" cy="2286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-Right Arrow 57"/>
          <p:cNvSpPr/>
          <p:nvPr/>
        </p:nvSpPr>
        <p:spPr>
          <a:xfrm rot="19856807">
            <a:off x="1838142" y="4248257"/>
            <a:ext cx="1201481" cy="2286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84864" y="2676282"/>
            <a:ext cx="609600" cy="832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02454" y="1990263"/>
            <a:ext cx="1916549" cy="2410908"/>
          </a:xfrm>
          <a:prstGeom prst="roundRect">
            <a:avLst/>
          </a:prstGeom>
          <a:solidFill>
            <a:schemeClr val="accent6">
              <a:lumMod val="75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TextBox 63"/>
          <p:cNvSpPr txBox="1"/>
          <p:nvPr/>
        </p:nvSpPr>
        <p:spPr>
          <a:xfrm>
            <a:off x="6085324" y="2115171"/>
            <a:ext cx="145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CRI-Board</a:t>
            </a:r>
            <a:endParaRPr lang="en-US" sz="2400" b="1" dirty="0"/>
          </a:p>
        </p:txBody>
      </p:sp>
      <p:sp>
        <p:nvSpPr>
          <p:cNvPr id="79" name="Rectangle 78"/>
          <p:cNvSpPr/>
          <p:nvPr/>
        </p:nvSpPr>
        <p:spPr>
          <a:xfrm>
            <a:off x="2230987" y="4657689"/>
            <a:ext cx="1415117" cy="81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Voltage Distribution</a:t>
            </a:r>
            <a:endParaRPr lang="en-US" sz="1600" dirty="0"/>
          </a:p>
        </p:txBody>
      </p:sp>
      <p:cxnSp>
        <p:nvCxnSpPr>
          <p:cNvPr id="80" name="Elbow Connector 79"/>
          <p:cNvCxnSpPr/>
          <p:nvPr/>
        </p:nvCxnSpPr>
        <p:spPr>
          <a:xfrm rot="10800000">
            <a:off x="1906323" y="4781036"/>
            <a:ext cx="379676" cy="40056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286000" y="3986163"/>
            <a:ext cx="0" cy="673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362200" y="3352644"/>
            <a:ext cx="0" cy="1336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819400" y="2590800"/>
            <a:ext cx="0" cy="2098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362200" y="4452349"/>
            <a:ext cx="457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1851311" y="3351546"/>
            <a:ext cx="510889" cy="1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1828800" y="3981921"/>
            <a:ext cx="457200" cy="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865958" y="2593049"/>
            <a:ext cx="971116" cy="18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52400" y="5181600"/>
            <a:ext cx="141511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High Voltage Distribution</a:t>
            </a:r>
            <a:endParaRPr lang="en-US" sz="1600" dirty="0"/>
          </a:p>
        </p:txBody>
      </p:sp>
      <p:sp>
        <p:nvSpPr>
          <p:cNvPr id="97" name="Up-Down Arrow 96"/>
          <p:cNvSpPr/>
          <p:nvPr/>
        </p:nvSpPr>
        <p:spPr>
          <a:xfrm>
            <a:off x="501316" y="4847704"/>
            <a:ext cx="214745" cy="33389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9" name="Bent Arrow 98"/>
          <p:cNvSpPr/>
          <p:nvPr/>
        </p:nvSpPr>
        <p:spPr>
          <a:xfrm rot="16200000">
            <a:off x="3348415" y="4720015"/>
            <a:ext cx="465973" cy="1981196"/>
          </a:xfrm>
          <a:prstGeom prst="bentArrow">
            <a:avLst>
              <a:gd name="adj1" fmla="val 21321"/>
              <a:gd name="adj2" fmla="val 28732"/>
              <a:gd name="adj3" fmla="val 13877"/>
              <a:gd name="adj4" fmla="val 404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1" name="Bent Arrow 100"/>
          <p:cNvSpPr/>
          <p:nvPr/>
        </p:nvSpPr>
        <p:spPr>
          <a:xfrm rot="16200000">
            <a:off x="2242317" y="4357488"/>
            <a:ext cx="743571" cy="3915798"/>
          </a:xfrm>
          <a:prstGeom prst="bentArrow">
            <a:avLst>
              <a:gd name="adj1" fmla="val 18224"/>
              <a:gd name="adj2" fmla="val 32987"/>
              <a:gd name="adj3" fmla="val 13877"/>
              <a:gd name="adj4" fmla="val 404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27204" y="6066339"/>
            <a:ext cx="2211792" cy="410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Temperature and Gas flow Control units</a:t>
            </a:r>
            <a:endParaRPr lang="en-US" sz="1600" dirty="0"/>
          </a:p>
        </p:txBody>
      </p:sp>
      <p:sp>
        <p:nvSpPr>
          <p:cNvPr id="105" name="Left-Right Arrow 104"/>
          <p:cNvSpPr/>
          <p:nvPr/>
        </p:nvSpPr>
        <p:spPr>
          <a:xfrm rot="10800000">
            <a:off x="3523886" y="6180430"/>
            <a:ext cx="1048113" cy="233318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422"/>
            <a:ext cx="9144000" cy="539645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66928" lvl="3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sz="2000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lvl="3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lvl="3" indent="0">
              <a:lnSpc>
                <a:spcPct val="100000"/>
              </a:lnSpc>
              <a:buClr>
                <a:schemeClr val="bg1"/>
              </a:buClr>
              <a:buNone/>
            </a:pPr>
            <a:endParaRPr lang="en-US" sz="2000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8442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Prototypes </a:t>
            </a:r>
            <a:r>
              <a:rPr lang="en-US" sz="2400" b="1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at VECC having desired current values</a:t>
            </a:r>
            <a:endParaRPr lang="en-US" sz="2400" b="1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Semi-Conductor Laboratory, S.A.S. Nagar, Punjab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22960" y="1845734"/>
            <a:ext cx="5558782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:\User\Roshish\LVR\LVR Device Pics\SC1007.jpg"/>
          <p:cNvPicPr/>
          <p:nvPr/>
        </p:nvPicPr>
        <p:blipFill>
          <a:blip r:embed="rId2"/>
          <a:srcRect l="5301" t="3694" r="10891" b="6277"/>
          <a:stretch>
            <a:fillRect/>
          </a:stretch>
        </p:blipFill>
        <p:spPr bwMode="auto">
          <a:xfrm>
            <a:off x="1478695" y="1668508"/>
            <a:ext cx="1687292" cy="228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User\Roshish\LVR\LVR Device Pics\SC101010(2).jpg"/>
          <p:cNvPicPr/>
          <p:nvPr/>
        </p:nvPicPr>
        <p:blipFill>
          <a:blip r:embed="rId3"/>
          <a:srcRect l="10850" t="8463" r="10012" b="12195"/>
          <a:stretch>
            <a:fillRect/>
          </a:stretch>
        </p:blipFill>
        <p:spPr bwMode="auto">
          <a:xfrm>
            <a:off x="5588758" y="1668507"/>
            <a:ext cx="1703630" cy="2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84974" y="4392603"/>
            <a:ext cx="5911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prototype meeting final electrical specifications were delivered to VECC i.e.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 V / 1.6 A                                                                        1.2 V / 1.6 A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Electrical test 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1.2V LDO was giving very good noise performance as compared to any other commercially available low noise LDO’s</a:t>
            </a:r>
          </a:p>
          <a:p>
            <a:r>
              <a:rPr lang="en-IN" dirty="0" smtClean="0"/>
              <a:t>These LDO’s showed good performance even on hanging arrangement made for the connections.</a:t>
            </a:r>
          </a:p>
          <a:p>
            <a:pPr marL="0" indent="0" algn="ctr">
              <a:buNone/>
            </a:pPr>
            <a:r>
              <a:rPr lang="en-IN" dirty="0" smtClean="0">
                <a:solidFill>
                  <a:srgbClr val="C00000"/>
                </a:solidFill>
              </a:rPr>
              <a:t>Radiation tests yet to be performed on these LDO’s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r>
              <a:rPr lang="en-IN" dirty="0" smtClean="0"/>
              <a:t>Thank you for attention…!!!!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76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Present Layout of CBM-MUCH readout Chain for testing in India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391400" y="2667001"/>
            <a:ext cx="609600" cy="1099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68928" y="2886170"/>
            <a:ext cx="990600" cy="1333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DPB board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9928" y="3861656"/>
            <a:ext cx="609600" cy="362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DCS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6329" y="2781300"/>
            <a:ext cx="990600" cy="1333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DPB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7329" y="3756786"/>
            <a:ext cx="609600" cy="362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DCS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-485853" y="3229053"/>
            <a:ext cx="2648106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MUCH-Detector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73620" y="2228063"/>
            <a:ext cx="6096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73620" y="2952750"/>
            <a:ext cx="6096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73620" y="3657600"/>
            <a:ext cx="6096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81807" y="4419600"/>
            <a:ext cx="6096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66801" y="2362200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1" y="2456663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66801" y="2571906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6008" y="3048000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008" y="3142463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86008" y="3257706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4194" y="3810000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94194" y="3904463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94194" y="4019706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52945" y="4572000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2945" y="4666463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52945" y="4781706"/>
            <a:ext cx="415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 rot="5400000">
            <a:off x="4189756" y="3476076"/>
            <a:ext cx="629748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GBTx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48200" y="2667000"/>
            <a:ext cx="990600" cy="1333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DPB board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29200" y="3642486"/>
            <a:ext cx="609600" cy="362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DCS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15200" y="2558370"/>
            <a:ext cx="609600" cy="1099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FLIB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924800" y="2558370"/>
            <a:ext cx="914400" cy="25470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19600" y="5867400"/>
            <a:ext cx="20955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 (IP Bus)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501015" y="5809463"/>
            <a:ext cx="1002301" cy="81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Control Network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41299" y="4662055"/>
            <a:ext cx="1002301" cy="81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Timing Network</a:t>
            </a:r>
          </a:p>
        </p:txBody>
      </p:sp>
      <p:sp>
        <p:nvSpPr>
          <p:cNvPr id="44" name="Left-Right Arrow 43"/>
          <p:cNvSpPr/>
          <p:nvPr/>
        </p:nvSpPr>
        <p:spPr>
          <a:xfrm rot="16200000">
            <a:off x="5242688" y="5577713"/>
            <a:ext cx="411224" cy="2286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 rot="16200000">
            <a:off x="5210869" y="4246007"/>
            <a:ext cx="687719" cy="196704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 rot="16200000">
            <a:off x="4865400" y="4197863"/>
            <a:ext cx="780756" cy="216899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-Right Arrow 53"/>
          <p:cNvSpPr/>
          <p:nvPr/>
        </p:nvSpPr>
        <p:spPr>
          <a:xfrm>
            <a:off x="2068896" y="3107985"/>
            <a:ext cx="2247623" cy="149722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-Right Arrow 54"/>
          <p:cNvSpPr/>
          <p:nvPr/>
        </p:nvSpPr>
        <p:spPr>
          <a:xfrm rot="727437">
            <a:off x="2069521" y="2577710"/>
            <a:ext cx="2307063" cy="136351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 Arrow 55"/>
          <p:cNvSpPr/>
          <p:nvPr/>
        </p:nvSpPr>
        <p:spPr>
          <a:xfrm rot="21271625">
            <a:off x="2057815" y="3642331"/>
            <a:ext cx="2277090" cy="108993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-Right Arrow 56"/>
          <p:cNvSpPr/>
          <p:nvPr/>
        </p:nvSpPr>
        <p:spPr>
          <a:xfrm rot="20556328">
            <a:off x="2021201" y="4157478"/>
            <a:ext cx="2347531" cy="135729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-Right Arrow 57"/>
          <p:cNvSpPr/>
          <p:nvPr/>
        </p:nvSpPr>
        <p:spPr>
          <a:xfrm>
            <a:off x="5638800" y="2841656"/>
            <a:ext cx="1752600" cy="21909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endCxn id="12" idx="0"/>
          </p:cNvCxnSpPr>
          <p:nvPr/>
        </p:nvCxnSpPr>
        <p:spPr>
          <a:xfrm flipH="1">
            <a:off x="1778420" y="2026204"/>
            <a:ext cx="692663" cy="201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83147" y="1639669"/>
            <a:ext cx="186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Dual gain </a:t>
            </a:r>
          </a:p>
          <a:p>
            <a:pPr algn="ctr"/>
            <a:r>
              <a:rPr lang="en-US" dirty="0" smtClean="0"/>
              <a:t>STS/MUCH-XYTER</a:t>
            </a:r>
            <a:endParaRPr lang="en-US" dirty="0"/>
          </a:p>
        </p:txBody>
      </p:sp>
      <p:sp>
        <p:nvSpPr>
          <p:cNvPr id="61" name="Left-Right Arrow 60"/>
          <p:cNvSpPr/>
          <p:nvPr/>
        </p:nvSpPr>
        <p:spPr>
          <a:xfrm rot="19551981">
            <a:off x="6197828" y="5240177"/>
            <a:ext cx="1854363" cy="150113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 rot="5400000">
            <a:off x="4163462" y="2884916"/>
            <a:ext cx="685799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GBTx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471083" y="4638795"/>
            <a:ext cx="1415117" cy="81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Voltage Distribution</a:t>
            </a:r>
            <a:endParaRPr lang="en-US" sz="1600" dirty="0"/>
          </a:p>
        </p:txBody>
      </p:sp>
      <p:sp>
        <p:nvSpPr>
          <p:cNvPr id="66" name="Left-Right Arrow 65"/>
          <p:cNvSpPr/>
          <p:nvPr/>
        </p:nvSpPr>
        <p:spPr>
          <a:xfrm rot="18879827" flipV="1">
            <a:off x="2418282" y="5668529"/>
            <a:ext cx="797695" cy="189216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Elbow Connector 66"/>
          <p:cNvCxnSpPr>
            <a:stCxn id="65" idx="1"/>
            <a:endCxn id="15" idx="3"/>
          </p:cNvCxnSpPr>
          <p:nvPr/>
        </p:nvCxnSpPr>
        <p:spPr>
          <a:xfrm rot="10800000">
            <a:off x="2091407" y="4648200"/>
            <a:ext cx="379676" cy="40056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667000" y="3915934"/>
            <a:ext cx="0" cy="725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37911" y="3333750"/>
            <a:ext cx="0" cy="1336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05200" y="2571906"/>
            <a:ext cx="0" cy="2098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09455" y="4433455"/>
            <a:ext cx="533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091407" y="3332652"/>
            <a:ext cx="7465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2068896" y="3920835"/>
            <a:ext cx="598104" cy="42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2080931" y="2571906"/>
            <a:ext cx="14242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>
            <a:stCxn id="12" idx="2"/>
            <a:endCxn id="13" idx="0"/>
          </p:cNvCxnSpPr>
          <p:nvPr/>
        </p:nvCxnSpPr>
        <p:spPr>
          <a:xfrm>
            <a:off x="1778420" y="2685263"/>
            <a:ext cx="0" cy="2674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78449" y="4905264"/>
            <a:ext cx="1415117" cy="81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High Voltage Distribution</a:t>
            </a:r>
            <a:endParaRPr lang="en-US" sz="1600" dirty="0"/>
          </a:p>
        </p:txBody>
      </p:sp>
      <p:sp>
        <p:nvSpPr>
          <p:cNvPr id="100" name="Left-Right Arrow 99"/>
          <p:cNvSpPr/>
          <p:nvPr/>
        </p:nvSpPr>
        <p:spPr>
          <a:xfrm rot="13692156" flipV="1">
            <a:off x="788790" y="5980792"/>
            <a:ext cx="797695" cy="189216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Up-Down Arrow 1026"/>
          <p:cNvSpPr/>
          <p:nvPr/>
        </p:nvSpPr>
        <p:spPr>
          <a:xfrm>
            <a:off x="727365" y="4781706"/>
            <a:ext cx="214745" cy="123558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9" name="Up-Down Arrow 1028"/>
          <p:cNvSpPr/>
          <p:nvPr/>
        </p:nvSpPr>
        <p:spPr>
          <a:xfrm>
            <a:off x="4648200" y="4038600"/>
            <a:ext cx="220728" cy="1828800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21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Test setup at VECC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STS/MUCH-XYTER FEB-B based setup is ready for testing at VECC</a:t>
            </a:r>
          </a:p>
          <a:p>
            <a:r>
              <a:rPr lang="en-IN" dirty="0" smtClean="0"/>
              <a:t>Present chain is with TP-link media convertor based setup</a:t>
            </a:r>
          </a:p>
          <a:p>
            <a:r>
              <a:rPr lang="en-IN" dirty="0" smtClean="0"/>
              <a:t>First integration with GEM detector was done</a:t>
            </a:r>
          </a:p>
          <a:p>
            <a:r>
              <a:rPr lang="en-IN" dirty="0" smtClean="0"/>
              <a:t>Calibration of FEE is ongoing and we are facing major issues while calibrating this FEE board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09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ogender\Desktop\CBMIndiaCollab2018\20180211_171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43" y="918875"/>
            <a:ext cx="2344111" cy="17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3855"/>
            <a:ext cx="8229600" cy="74814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Setup at VECC</a:t>
            </a:r>
            <a:endParaRPr lang="en-IN" dirty="0"/>
          </a:p>
        </p:txBody>
      </p:sp>
      <p:pic>
        <p:nvPicPr>
          <p:cNvPr id="2050" name="Picture 2" descr="C:\Users\jogender\Desktop\CBMIndiaCollab2018\20180211_1621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4" b="27100"/>
          <a:stretch/>
        </p:blipFill>
        <p:spPr bwMode="auto">
          <a:xfrm>
            <a:off x="25400" y="2667000"/>
            <a:ext cx="87908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78873" y="1699704"/>
            <a:ext cx="540327" cy="331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891" y="3544669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DAQ Machine with FLIB board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792695" y="457200"/>
            <a:ext cx="2169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LV Distribution Board</a:t>
            </a:r>
            <a:endParaRPr lang="en-IN" dirty="0"/>
          </a:p>
        </p:txBody>
      </p:sp>
      <p:pic>
        <p:nvPicPr>
          <p:cNvPr id="2052" name="Picture 4" descr="C:\Users\jogender\Desktop\CBMIndiaCollab2018\20180211_1718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15401" r="13655" b="15615"/>
          <a:stretch/>
        </p:blipFill>
        <p:spPr bwMode="auto">
          <a:xfrm>
            <a:off x="1766455" y="4800600"/>
            <a:ext cx="2466109" cy="16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200400" y="4343401"/>
            <a:ext cx="1447801" cy="91439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400" y="5841171"/>
            <a:ext cx="17664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AFCK Board with one </a:t>
            </a:r>
            <a:r>
              <a:rPr lang="en-IN" dirty="0" err="1" smtClean="0"/>
              <a:t>gDPB</a:t>
            </a:r>
            <a:r>
              <a:rPr lang="en-IN" dirty="0" smtClean="0"/>
              <a:t> and one </a:t>
            </a:r>
            <a:r>
              <a:rPr lang="en-IN" dirty="0" err="1" smtClean="0"/>
              <a:t>nDPB</a:t>
            </a:r>
            <a:r>
              <a:rPr lang="en-IN" dirty="0" smtClean="0"/>
              <a:t> FMC</a:t>
            </a:r>
            <a:endParaRPr lang="en-IN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71600" y="5410200"/>
            <a:ext cx="762000" cy="430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592881" y="2209800"/>
            <a:ext cx="1722319" cy="175260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jogender\Desktop\CBMIndiaCollab2018\20180211_1718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11412" r="13008" b="23985"/>
          <a:stretch/>
        </p:blipFill>
        <p:spPr bwMode="auto">
          <a:xfrm>
            <a:off x="1231900" y="1240056"/>
            <a:ext cx="2098964" cy="147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2590800" y="2209800"/>
            <a:ext cx="1641764" cy="1981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27" y="1053374"/>
            <a:ext cx="11868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AFCK with </a:t>
            </a:r>
            <a:r>
              <a:rPr lang="en-IN" dirty="0" err="1" smtClean="0"/>
              <a:t>tDPB</a:t>
            </a:r>
            <a:r>
              <a:rPr lang="en-IN" dirty="0" smtClean="0"/>
              <a:t> FMC</a:t>
            </a:r>
            <a:endParaRPr lang="en-IN" dirty="0"/>
          </a:p>
        </p:txBody>
      </p:sp>
      <p:pic>
        <p:nvPicPr>
          <p:cNvPr id="2056" name="Picture 6" descr="C:\Users\jogender\Desktop\CBMIndiaCollab2018\20180211_1718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t="20834" r="31836" b="30469"/>
          <a:stretch/>
        </p:blipFill>
        <p:spPr bwMode="auto">
          <a:xfrm>
            <a:off x="4550995" y="4518026"/>
            <a:ext cx="187081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514850" y="5648372"/>
            <a:ext cx="17664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MUCH/STS-XYTER FEB-B</a:t>
            </a:r>
            <a:endParaRPr lang="en-IN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019800" y="4200526"/>
            <a:ext cx="1143000" cy="67627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7" descr="C:\Users\jogender\Desktop\CBMIndiaCollab2018\20180211_17185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6" r="6194" b="50000"/>
          <a:stretch/>
        </p:blipFill>
        <p:spPr bwMode="auto">
          <a:xfrm>
            <a:off x="6445481" y="4894224"/>
            <a:ext cx="2394447" cy="5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stCxn id="2060" idx="0"/>
          </p:cNvCxnSpPr>
          <p:nvPr/>
        </p:nvCxnSpPr>
        <p:spPr>
          <a:xfrm flipV="1">
            <a:off x="7642705" y="4114800"/>
            <a:ext cx="381971" cy="7794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>
            <a:off x="6591300" y="5419772"/>
            <a:ext cx="2370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4-channel LV supply with each 300W channel output</a:t>
            </a:r>
            <a:endParaRPr lang="en-IN" dirty="0"/>
          </a:p>
        </p:txBody>
      </p:sp>
      <p:pic>
        <p:nvPicPr>
          <p:cNvPr id="2067" name="Picture 8" descr="C:\Users\jogender\Desktop\CBMIndiaCollab2018\20180211_17184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9" t="20105" r="-1505" b="22073"/>
          <a:stretch/>
        </p:blipFill>
        <p:spPr bwMode="auto">
          <a:xfrm>
            <a:off x="3810000" y="1297496"/>
            <a:ext cx="2396502" cy="14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514850" y="2438400"/>
            <a:ext cx="590550" cy="142943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63513" y="868708"/>
            <a:ext cx="28842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TP-Link and Switch for IP-Bus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97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First integration of GEM with MUCH-XYTER test result of VECC setup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5962" r="7967" b="17105"/>
          <a:stretch/>
        </p:blipFill>
        <p:spPr>
          <a:xfrm>
            <a:off x="5029201" y="1676401"/>
            <a:ext cx="3276600" cy="2069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11283" r="5428" b="15371"/>
          <a:stretch/>
        </p:blipFill>
        <p:spPr>
          <a:xfrm>
            <a:off x="609600" y="1676400"/>
            <a:ext cx="3276600" cy="2077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3007" b="13001"/>
          <a:stretch/>
        </p:blipFill>
        <p:spPr>
          <a:xfrm>
            <a:off x="4991970" y="4264829"/>
            <a:ext cx="3390030" cy="2045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3860861"/>
            <a:ext cx="280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Beam spot with Sr90 source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46811" y="4800600"/>
            <a:ext cx="306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Photos Courtesy “</a:t>
            </a:r>
            <a:r>
              <a:rPr lang="en-IN" sz="2000" b="1" dirty="0" err="1" smtClean="0"/>
              <a:t>Anand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ji</a:t>
            </a:r>
            <a:r>
              <a:rPr lang="en-IN" sz="2000" b="1" dirty="0" smtClean="0"/>
              <a:t>”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4413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Few STS/MUCH-XYTER calibration results from the test setup at VECC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Calibration done by internal </a:t>
            </a:r>
            <a:r>
              <a:rPr lang="en-IN" dirty="0" err="1" smtClean="0"/>
              <a:t>pulser</a:t>
            </a:r>
            <a:r>
              <a:rPr lang="en-IN" dirty="0" smtClean="0"/>
              <a:t> is not validated by external </a:t>
            </a:r>
            <a:r>
              <a:rPr lang="en-IN" dirty="0" err="1" smtClean="0"/>
              <a:t>pulser</a:t>
            </a:r>
            <a:endParaRPr lang="en-IN" dirty="0" smtClean="0"/>
          </a:p>
          <a:p>
            <a:r>
              <a:rPr lang="en-IN" dirty="0" smtClean="0"/>
              <a:t>Calibration value calculated with internal and external </a:t>
            </a:r>
            <a:r>
              <a:rPr lang="en-IN" dirty="0" err="1" smtClean="0"/>
              <a:t>pulser</a:t>
            </a:r>
            <a:r>
              <a:rPr lang="en-IN" dirty="0" smtClean="0"/>
              <a:t> are giving same results</a:t>
            </a:r>
          </a:p>
          <a:p>
            <a:r>
              <a:rPr lang="en-IN" dirty="0" smtClean="0"/>
              <a:t>Online register update v/s offline register update are giving different results</a:t>
            </a:r>
          </a:p>
          <a:p>
            <a:r>
              <a:rPr lang="en-IN" dirty="0" smtClean="0"/>
              <a:t>V-</a:t>
            </a:r>
            <a:r>
              <a:rPr lang="en-IN" dirty="0" err="1" smtClean="0"/>
              <a:t>ref_P</a:t>
            </a:r>
            <a:r>
              <a:rPr lang="en-IN" dirty="0" smtClean="0"/>
              <a:t> and V-</a:t>
            </a:r>
            <a:r>
              <a:rPr lang="en-IN" dirty="0" err="1" smtClean="0"/>
              <a:t>ref_N</a:t>
            </a:r>
            <a:r>
              <a:rPr lang="en-IN" dirty="0" smtClean="0"/>
              <a:t> were varied to see the effect. Threshold changes but effect not stable.</a:t>
            </a:r>
          </a:p>
          <a:p>
            <a:pPr marL="0" indent="0" algn="ctr">
              <a:buNone/>
            </a:pPr>
            <a:r>
              <a:rPr lang="en-IN" dirty="0" smtClean="0">
                <a:solidFill>
                  <a:srgbClr val="FF0000"/>
                </a:solidFill>
              </a:rPr>
              <a:t>Either initializing procedure or the chip setting is a problem. More results will be discussed by </a:t>
            </a:r>
            <a:r>
              <a:rPr lang="en-IN" dirty="0" err="1" smtClean="0">
                <a:solidFill>
                  <a:srgbClr val="FF0000"/>
                </a:solidFill>
              </a:rPr>
              <a:t>Gitesh</a:t>
            </a:r>
            <a:r>
              <a:rPr lang="en-IN" dirty="0" smtClean="0">
                <a:solidFill>
                  <a:srgbClr val="FF0000"/>
                </a:solidFill>
              </a:rPr>
              <a:t> in next presentation.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Other Electronics development status at VECC for GEM-MUCH detector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MUCH specific FEE board</a:t>
            </a:r>
          </a:p>
          <a:p>
            <a:r>
              <a:rPr lang="en-IN" dirty="0" smtClean="0"/>
              <a:t>FMC’s for ROB-3 board for </a:t>
            </a:r>
            <a:r>
              <a:rPr lang="en-IN" dirty="0" err="1" smtClean="0"/>
              <a:t>mCBM</a:t>
            </a:r>
            <a:r>
              <a:rPr lang="en-IN" dirty="0" smtClean="0"/>
              <a:t> setup</a:t>
            </a:r>
          </a:p>
          <a:p>
            <a:r>
              <a:rPr lang="en-IN" dirty="0" smtClean="0"/>
              <a:t>Station-1 chamber PCB</a:t>
            </a:r>
          </a:p>
          <a:p>
            <a:r>
              <a:rPr lang="en-IN" dirty="0" smtClean="0"/>
              <a:t>Station-2 chamber </a:t>
            </a:r>
            <a:r>
              <a:rPr lang="en-IN" dirty="0" smtClean="0"/>
              <a:t>PCB</a:t>
            </a:r>
          </a:p>
          <a:p>
            <a:r>
              <a:rPr lang="en-IN" dirty="0" smtClean="0"/>
              <a:t>HV distribution for GEM detectors</a:t>
            </a:r>
            <a:endParaRPr lang="en-IN" dirty="0" smtClean="0"/>
          </a:p>
          <a:p>
            <a:r>
              <a:rPr lang="en-IN" dirty="0" smtClean="0"/>
              <a:t>LDO’s for STS and MUCH detectors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61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MUCH specific FEE board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Two ASIC design schematic ready</a:t>
            </a:r>
          </a:p>
          <a:p>
            <a:pPr lvl="1"/>
            <a:r>
              <a:rPr lang="en-IN" dirty="0" smtClean="0"/>
              <a:t>Basic features of the FEE board</a:t>
            </a:r>
          </a:p>
          <a:p>
            <a:pPr lvl="2"/>
            <a:r>
              <a:rPr lang="en-IN" dirty="0" smtClean="0"/>
              <a:t>64-channels per ASIC will be used</a:t>
            </a:r>
          </a:p>
          <a:p>
            <a:pPr lvl="2"/>
            <a:r>
              <a:rPr lang="en-IN" dirty="0" smtClean="0"/>
              <a:t>2-uplink per ASIC and common clock and downlink for both the ASIC</a:t>
            </a:r>
          </a:p>
          <a:p>
            <a:pPr lvl="2"/>
            <a:r>
              <a:rPr lang="en-IN" dirty="0" smtClean="0"/>
              <a:t>Size of maximum 11cms X 3.5cms</a:t>
            </a:r>
          </a:p>
          <a:p>
            <a:pPr lvl="2"/>
            <a:r>
              <a:rPr lang="en-IN" dirty="0" smtClean="0"/>
              <a:t>Layout will be made considering new LDO’s from SCL Chandigarh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Layout work will start soon…!!!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3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861</Words>
  <Application>Microsoft Office PowerPoint</Application>
  <PresentationFormat>On-screen Show (4:3)</PresentationFormat>
  <Paragraphs>150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Status of MUCH Electronics</vt:lpstr>
      <vt:lpstr>Final Layout of CBM-MUCH readout to be used at FAIR</vt:lpstr>
      <vt:lpstr>Present Layout of CBM-MUCH readout Chain for testing in India</vt:lpstr>
      <vt:lpstr>Test setup at VECC</vt:lpstr>
      <vt:lpstr>Setup at VECC</vt:lpstr>
      <vt:lpstr>First integration of GEM with MUCH-XYTER test result of VECC setup</vt:lpstr>
      <vt:lpstr>Few STS/MUCH-XYTER calibration results from the test setup at VECC</vt:lpstr>
      <vt:lpstr>Other Electronics development status at VECC for GEM-MUCH detector</vt:lpstr>
      <vt:lpstr>MUCH specific FEE board</vt:lpstr>
      <vt:lpstr>PowerPoint Presentation</vt:lpstr>
      <vt:lpstr>Issues with ROB-3 FMC design</vt:lpstr>
      <vt:lpstr>FMC’s for ROB-3 board for mCBM setup</vt:lpstr>
      <vt:lpstr>Chamber PCB active region size </vt:lpstr>
      <vt:lpstr>Station-1 chamber PCB</vt:lpstr>
      <vt:lpstr>Station-2 chamber PCB</vt:lpstr>
      <vt:lpstr>HV distribution system for CBM-MUCH-GEM detectors</vt:lpstr>
      <vt:lpstr>HV Segmentation on Drift PCB</vt:lpstr>
      <vt:lpstr>Test Results of opto-coupler</vt:lpstr>
      <vt:lpstr>Radiation hard LDO’s first prototype received from SCL Chandigarh</vt:lpstr>
      <vt:lpstr>Initial Prototypes received at VECC having desired current values</vt:lpstr>
      <vt:lpstr>Electrical test results</vt:lpstr>
      <vt:lpstr>Thank you for attention…!!!!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MUCH Electronics</dc:title>
  <dc:creator>jogender</dc:creator>
  <cp:lastModifiedBy>Hewlett-Packard Company</cp:lastModifiedBy>
  <cp:revision>33</cp:revision>
  <dcterms:created xsi:type="dcterms:W3CDTF">2006-08-16T00:00:00Z</dcterms:created>
  <dcterms:modified xsi:type="dcterms:W3CDTF">2018-02-16T02:34:35Z</dcterms:modified>
</cp:coreProperties>
</file>