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84" r:id="rId4"/>
    <p:sldId id="285" r:id="rId5"/>
    <p:sldId id="297" r:id="rId6"/>
    <p:sldId id="286" r:id="rId7"/>
    <p:sldId id="258" r:id="rId8"/>
    <p:sldId id="287" r:id="rId9"/>
    <p:sldId id="295" r:id="rId10"/>
    <p:sldId id="294" r:id="rId11"/>
    <p:sldId id="264" r:id="rId12"/>
    <p:sldId id="265" r:id="rId13"/>
    <p:sldId id="293" r:id="rId14"/>
    <p:sldId id="267" r:id="rId15"/>
    <p:sldId id="268" r:id="rId16"/>
    <p:sldId id="296" r:id="rId17"/>
    <p:sldId id="298" r:id="rId18"/>
    <p:sldId id="289" r:id="rId19"/>
    <p:sldId id="290" r:id="rId20"/>
    <p:sldId id="292" r:id="rId21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12" y="-8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E2938-CEF2-4756-892E-CB73EC4168DA}" type="datetimeFigureOut">
              <a:rPr lang="en-IN" smtClean="0"/>
              <a:pPr/>
              <a:t>15-02-2018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51FC-6B55-4B75-A551-E0447298898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B4B4404-C5B2-463D-9C83-168A452B60E7}" type="slidenum">
              <a:rPr lang="en-US" altLang="en-US" smtClean="0">
                <a:latin typeface="Times New Roman" pitchFamily="18" charset="0"/>
              </a:rPr>
              <a:pPr/>
              <a:t>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1" y="754381"/>
            <a:ext cx="5179801" cy="3770154"/>
          </a:xfrm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241" y="4777740"/>
            <a:ext cx="6216121" cy="4526280"/>
          </a:xfrm>
          <a:noFill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B4B4404-C5B2-463D-9C83-168A452B60E7}" type="slidenum">
              <a:rPr lang="en-US" altLang="en-US" smtClean="0">
                <a:latin typeface="Times New Roman" pitchFamily="18" charset="0"/>
              </a:rPr>
              <a:pPr/>
              <a:t>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27613" cy="3770312"/>
          </a:xfrm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241" y="4777740"/>
            <a:ext cx="6216121" cy="4526280"/>
          </a:xfrm>
          <a:noFill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 cstate="print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 cstate="print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Picture 69"/>
          <p:cNvPicPr/>
          <p:nvPr/>
        </p:nvPicPr>
        <p:blipFill>
          <a:blip r:embed="rId2" cstate="print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 cstate="print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504000" y="755501"/>
            <a:ext cx="9071280" cy="1008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en-US" sz="3200" strike="noStrike" dirty="0">
                <a:solidFill>
                  <a:srgbClr val="330033"/>
                </a:solidFill>
                <a:latin typeface="Tibetan Machine Uni"/>
              </a:rPr>
              <a:t>     </a:t>
            </a:r>
            <a:r>
              <a:rPr lang="en-US" sz="3600" strike="noStrike" dirty="0" smtClean="0">
                <a:solidFill>
                  <a:srgbClr val="330033"/>
                </a:solidFill>
                <a:latin typeface="Tibetan Machine Uni"/>
              </a:rPr>
              <a:t>Much </a:t>
            </a:r>
            <a:r>
              <a:rPr lang="en-US" sz="3600" strike="noStrike" dirty="0">
                <a:solidFill>
                  <a:srgbClr val="330033"/>
                </a:solidFill>
                <a:latin typeface="Tibetan Machine Uni"/>
              </a:rPr>
              <a:t>simulation </a:t>
            </a:r>
            <a:r>
              <a:rPr lang="en-US" sz="3600" strike="noStrike" dirty="0" smtClean="0">
                <a:solidFill>
                  <a:srgbClr val="330033"/>
                </a:solidFill>
                <a:latin typeface="Tibetan Machine Uni"/>
              </a:rPr>
              <a:t>overview @ India</a:t>
            </a:r>
            <a:r>
              <a:rPr lang="en-US" sz="3600" strike="noStrike" dirty="0">
                <a:solidFill>
                  <a:srgbClr val="330033"/>
                </a:solidFill>
                <a:latin typeface="Tibetan Machine Uni"/>
              </a:rPr>
              <a:t>	</a:t>
            </a:r>
            <a:endParaRPr dirty="0"/>
          </a:p>
        </p:txBody>
      </p:sp>
      <p:sp>
        <p:nvSpPr>
          <p:cNvPr id="73" name="CustomShape 2"/>
          <p:cNvSpPr/>
          <p:nvPr/>
        </p:nvSpPr>
        <p:spPr>
          <a:xfrm>
            <a:off x="504000" y="1080000"/>
            <a:ext cx="9071280" cy="428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endParaRPr/>
          </a:p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FF0000"/>
                </a:solidFill>
                <a:latin typeface="Tibetan Machine Uni"/>
              </a:rPr>
              <a:t>Partha Pratim Bhaduri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FF0000"/>
                </a:solidFill>
                <a:latin typeface="Tibetan Machine Uni"/>
              </a:rPr>
              <a:t>VECC, Kolkata, India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330033"/>
                </a:solidFill>
                <a:latin typeface="Tibetan Machine Uni"/>
              </a:rPr>
              <a:t>(for the CBM Collaboration)</a:t>
            </a:r>
            <a:endParaRPr/>
          </a:p>
        </p:txBody>
      </p:sp>
      <p:sp>
        <p:nvSpPr>
          <p:cNvPr id="74" name="CustomShape 3"/>
          <p:cNvSpPr/>
          <p:nvPr/>
        </p:nvSpPr>
        <p:spPr>
          <a:xfrm>
            <a:off x="353520" y="4940640"/>
            <a:ext cx="3318120" cy="246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TextBox 4"/>
          <p:cNvSpPr txBox="1"/>
          <p:nvPr/>
        </p:nvSpPr>
        <p:spPr>
          <a:xfrm>
            <a:off x="863848" y="6012085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CBM India Meeting, BI, </a:t>
            </a:r>
            <a:r>
              <a:rPr lang="en-US" sz="2800" dirty="0" err="1" smtClean="0"/>
              <a:t>Falta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504000" y="13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Latin Modern Math"/>
              </a:rPr>
              <a:t>Mcbm Setup</a:t>
            </a:r>
            <a:endParaRPr/>
          </a:p>
        </p:txBody>
      </p:sp>
      <p:pic>
        <p:nvPicPr>
          <p:cNvPr id="164" name="Picture 163"/>
          <p:cNvPicPr/>
          <p:nvPr/>
        </p:nvPicPr>
        <p:blipFill>
          <a:blip r:embed="rId2" cstate="print"/>
          <a:stretch/>
        </p:blipFill>
        <p:spPr>
          <a:xfrm>
            <a:off x="1368000" y="1008000"/>
            <a:ext cx="7330680" cy="5814720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48424" y="622810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Talk by </a:t>
            </a:r>
            <a:r>
              <a:rPr lang="en-US" b="1" i="1" dirty="0" err="1" smtClean="0">
                <a:solidFill>
                  <a:srgbClr val="C00000"/>
                </a:solidFill>
              </a:rPr>
              <a:t>Omveer</a:t>
            </a:r>
            <a:r>
              <a:rPr lang="en-US" b="1" i="1" dirty="0" smtClean="0">
                <a:solidFill>
                  <a:srgbClr val="C00000"/>
                </a:solidFill>
              </a:rPr>
              <a:t> Singh</a:t>
            </a:r>
            <a:endParaRPr lang="en-IN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5"/>
          <p:cNvPicPr/>
          <p:nvPr/>
        </p:nvPicPr>
        <p:blipFill>
          <a:blip r:embed="rId2" cstate="print"/>
          <a:stretch/>
        </p:blipFill>
        <p:spPr>
          <a:xfrm>
            <a:off x="511920" y="972000"/>
            <a:ext cx="4672408" cy="4896069"/>
          </a:xfrm>
          <a:prstGeom prst="rect">
            <a:avLst/>
          </a:prstGeom>
          <a:ln>
            <a:noFill/>
          </a:ln>
        </p:spPr>
      </p:pic>
      <p:pic>
        <p:nvPicPr>
          <p:cNvPr id="167" name="Picture 166"/>
          <p:cNvPicPr/>
          <p:nvPr/>
        </p:nvPicPr>
        <p:blipFill>
          <a:blip r:embed="rId3" cstate="print"/>
          <a:stretch/>
        </p:blipFill>
        <p:spPr>
          <a:xfrm>
            <a:off x="5544368" y="792000"/>
            <a:ext cx="4492072" cy="5076069"/>
          </a:xfrm>
          <a:prstGeom prst="rect">
            <a:avLst/>
          </a:prstGeom>
          <a:ln>
            <a:noFill/>
          </a:ln>
        </p:spPr>
      </p:pic>
      <p:sp>
        <p:nvSpPr>
          <p:cNvPr id="168" name="CustomShape 1"/>
          <p:cNvSpPr/>
          <p:nvPr/>
        </p:nvSpPr>
        <p:spPr>
          <a:xfrm>
            <a:off x="216000" y="6084093"/>
            <a:ext cx="9719640" cy="12961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b="1" dirty="0" smtClean="0">
                <a:solidFill>
                  <a:srgbClr val="000080"/>
                </a:solidFill>
                <a:latin typeface="Latin Modern Math"/>
              </a:rPr>
              <a:t>Geometry created using ROOT macro</a:t>
            </a:r>
            <a:endParaRPr lang="en-US" b="1" strike="noStrike" dirty="0" smtClean="0">
              <a:solidFill>
                <a:srgbClr val="000080"/>
              </a:solidFill>
              <a:latin typeface="Latin Modern Math"/>
            </a:endParaRPr>
          </a:p>
          <a:p>
            <a:pPr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b="1" strike="noStrike" dirty="0" smtClean="0">
                <a:solidFill>
                  <a:srgbClr val="000080"/>
                </a:solidFill>
                <a:latin typeface="Latin Modern Math"/>
              </a:rPr>
              <a:t>3 </a:t>
            </a:r>
            <a:r>
              <a:rPr lang="en-US" b="1" strike="noStrike" dirty="0">
                <a:solidFill>
                  <a:srgbClr val="000080"/>
                </a:solidFill>
                <a:latin typeface="Latin Modern Math"/>
              </a:rPr>
              <a:t>real size GEM modules have been placed at 70, 80 and 90 </a:t>
            </a:r>
            <a:r>
              <a:rPr lang="en-US" b="1" strike="noStrike" dirty="0" err="1">
                <a:solidFill>
                  <a:srgbClr val="000080"/>
                </a:solidFill>
                <a:latin typeface="Latin Modern Math"/>
              </a:rPr>
              <a:t>Cms</a:t>
            </a:r>
            <a:r>
              <a:rPr lang="en-US" b="1" strike="noStrike" dirty="0">
                <a:solidFill>
                  <a:srgbClr val="000080"/>
                </a:solidFill>
                <a:latin typeface="Latin Modern Math"/>
              </a:rPr>
              <a:t> respectively.</a:t>
            </a:r>
            <a:endParaRPr dirty="0"/>
          </a:p>
          <a:p>
            <a:pPr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b="1" strike="noStrike" dirty="0">
                <a:solidFill>
                  <a:srgbClr val="000080"/>
                </a:solidFill>
                <a:latin typeface="Arial"/>
                <a:ea typeface="Latin Modern Math"/>
              </a:rPr>
              <a:t> </a:t>
            </a:r>
            <a:r>
              <a:rPr lang="en-US" b="1" strike="noStrike" dirty="0" smtClean="0">
                <a:solidFill>
                  <a:srgbClr val="000080"/>
                </a:solidFill>
                <a:latin typeface="Arial"/>
                <a:ea typeface="Latin Modern Math"/>
              </a:rPr>
              <a:t> Al plates as of maximum 1 cm thickness  to provide cooling</a:t>
            </a:r>
          </a:p>
          <a:p>
            <a:pPr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b="1" dirty="0" smtClean="0">
                <a:solidFill>
                  <a:srgbClr val="000080"/>
                </a:solidFill>
                <a:latin typeface="Arial"/>
              </a:rPr>
              <a:t>No additional support structure</a:t>
            </a:r>
            <a:endParaRPr dirty="0"/>
          </a:p>
        </p:txBody>
      </p:sp>
      <p:sp>
        <p:nvSpPr>
          <p:cNvPr id="169" name="Line 2"/>
          <p:cNvSpPr/>
          <p:nvPr/>
        </p:nvSpPr>
        <p:spPr>
          <a:xfrm flipV="1">
            <a:off x="7776000" y="1944000"/>
            <a:ext cx="720000" cy="72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70" name="CustomShape 3"/>
          <p:cNvSpPr/>
          <p:nvPr/>
        </p:nvSpPr>
        <p:spPr>
          <a:xfrm>
            <a:off x="8568000" y="1656000"/>
            <a:ext cx="1504440" cy="85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trike="noStrike">
                <a:solidFill>
                  <a:srgbClr val="000000"/>
                </a:solidFill>
                <a:latin typeface="Arial"/>
              </a:rPr>
              <a:t>Al Cooling Plates</a:t>
            </a:r>
            <a:endParaRPr/>
          </a:p>
        </p:txBody>
      </p:sp>
      <p:sp>
        <p:nvSpPr>
          <p:cNvPr id="171" name="CustomShape 4"/>
          <p:cNvSpPr/>
          <p:nvPr/>
        </p:nvSpPr>
        <p:spPr>
          <a:xfrm>
            <a:off x="2484000" y="1057320"/>
            <a:ext cx="1583640" cy="37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strike="noStrike">
                <a:solidFill>
                  <a:srgbClr val="330033"/>
                </a:solidFill>
                <a:latin typeface="Arial"/>
              </a:rPr>
              <a:t>Front Side</a:t>
            </a:r>
            <a:endParaRPr/>
          </a:p>
        </p:txBody>
      </p:sp>
      <p:sp>
        <p:nvSpPr>
          <p:cNvPr id="172" name="CustomShape 5"/>
          <p:cNvSpPr/>
          <p:nvPr/>
        </p:nvSpPr>
        <p:spPr>
          <a:xfrm>
            <a:off x="6624488" y="827509"/>
            <a:ext cx="1439640" cy="65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strike="noStrike" dirty="0">
                <a:solidFill>
                  <a:srgbClr val="330033"/>
                </a:solidFill>
                <a:latin typeface="Arial"/>
              </a:rPr>
              <a:t>Back Side</a:t>
            </a:r>
            <a:endParaRPr dirty="0"/>
          </a:p>
        </p:txBody>
      </p:sp>
      <p:sp>
        <p:nvSpPr>
          <p:cNvPr id="173" name="Line 6"/>
          <p:cNvSpPr/>
          <p:nvPr/>
        </p:nvSpPr>
        <p:spPr>
          <a:xfrm flipH="1" flipV="1">
            <a:off x="1583928" y="1979637"/>
            <a:ext cx="864000" cy="648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74" name="CustomShape 7"/>
          <p:cNvSpPr/>
          <p:nvPr/>
        </p:nvSpPr>
        <p:spPr>
          <a:xfrm>
            <a:off x="360000" y="1641960"/>
            <a:ext cx="2015640" cy="65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strike="noStrike">
                <a:solidFill>
                  <a:srgbClr val="330033"/>
                </a:solidFill>
                <a:latin typeface="Arial"/>
              </a:rPr>
              <a:t>Active Volume</a:t>
            </a:r>
            <a:endParaRPr/>
          </a:p>
        </p:txBody>
      </p:sp>
      <p:sp>
        <p:nvSpPr>
          <p:cNvPr id="175" name="Line 8"/>
          <p:cNvSpPr/>
          <p:nvPr/>
        </p:nvSpPr>
        <p:spPr>
          <a:xfrm flipV="1">
            <a:off x="3600152" y="4931965"/>
            <a:ext cx="792000" cy="216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76" name="CustomShape 9"/>
          <p:cNvSpPr/>
          <p:nvPr/>
        </p:nvSpPr>
        <p:spPr>
          <a:xfrm>
            <a:off x="4464248" y="4787949"/>
            <a:ext cx="1353960" cy="37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strike="noStrike" dirty="0">
                <a:solidFill>
                  <a:srgbClr val="330033"/>
                </a:solidFill>
                <a:latin typeface="Arial"/>
              </a:rPr>
              <a:t>Frame</a:t>
            </a:r>
            <a:endParaRPr dirty="0"/>
          </a:p>
        </p:txBody>
      </p:sp>
      <p:sp>
        <p:nvSpPr>
          <p:cNvPr id="177" name="CustomShape 10"/>
          <p:cNvSpPr/>
          <p:nvPr/>
        </p:nvSpPr>
        <p:spPr>
          <a:xfrm>
            <a:off x="2484000" y="1057320"/>
            <a:ext cx="1331640" cy="403560"/>
          </a:xfrm>
          <a:custGeom>
            <a:avLst/>
            <a:gdLst/>
            <a:ahLst/>
            <a:cxnLst/>
            <a:rect l="0" t="0" r="r" b="b"/>
            <a:pathLst>
              <a:path w="3702" h="1124">
                <a:moveTo>
                  <a:pt x="187" y="0"/>
                </a:moveTo>
                <a:cubicBezTo>
                  <a:pt x="93" y="0"/>
                  <a:pt x="0" y="93"/>
                  <a:pt x="0" y="187"/>
                </a:cubicBezTo>
                <a:lnTo>
                  <a:pt x="0" y="935"/>
                </a:lnTo>
                <a:cubicBezTo>
                  <a:pt x="0" y="1029"/>
                  <a:pt x="93" y="1123"/>
                  <a:pt x="187" y="1123"/>
                </a:cubicBezTo>
                <a:lnTo>
                  <a:pt x="3513" y="1123"/>
                </a:lnTo>
                <a:cubicBezTo>
                  <a:pt x="3607" y="1123"/>
                  <a:pt x="3701" y="1029"/>
                  <a:pt x="3701" y="935"/>
                </a:cubicBezTo>
                <a:lnTo>
                  <a:pt x="3701" y="187"/>
                </a:lnTo>
                <a:cubicBezTo>
                  <a:pt x="3701" y="93"/>
                  <a:pt x="3607" y="0"/>
                  <a:pt x="3513" y="0"/>
                </a:cubicBezTo>
                <a:lnTo>
                  <a:pt x="187" y="0"/>
                </a:lnTo>
              </a:path>
            </a:pathLst>
          </a:custGeom>
          <a:noFill/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11"/>
          <p:cNvSpPr/>
          <p:nvPr/>
        </p:nvSpPr>
        <p:spPr>
          <a:xfrm>
            <a:off x="6624488" y="827509"/>
            <a:ext cx="1295640" cy="418320"/>
          </a:xfrm>
          <a:custGeom>
            <a:avLst/>
            <a:gdLst/>
            <a:ahLst/>
            <a:cxnLst/>
            <a:rect l="0" t="0" r="r" b="b"/>
            <a:pathLst>
              <a:path w="3601" h="1165">
                <a:moveTo>
                  <a:pt x="193" y="0"/>
                </a:moveTo>
                <a:cubicBezTo>
                  <a:pt x="96" y="0"/>
                  <a:pt x="0" y="97"/>
                  <a:pt x="0" y="194"/>
                </a:cubicBezTo>
                <a:lnTo>
                  <a:pt x="0" y="970"/>
                </a:lnTo>
                <a:cubicBezTo>
                  <a:pt x="0" y="1067"/>
                  <a:pt x="96" y="1164"/>
                  <a:pt x="193" y="1164"/>
                </a:cubicBezTo>
                <a:lnTo>
                  <a:pt x="3406" y="1164"/>
                </a:lnTo>
                <a:cubicBezTo>
                  <a:pt x="3503" y="1164"/>
                  <a:pt x="3600" y="1067"/>
                  <a:pt x="3600" y="970"/>
                </a:cubicBezTo>
                <a:lnTo>
                  <a:pt x="3600" y="194"/>
                </a:lnTo>
                <a:cubicBezTo>
                  <a:pt x="3600" y="97"/>
                  <a:pt x="3503" y="0"/>
                  <a:pt x="3406" y="0"/>
                </a:cubicBezTo>
                <a:lnTo>
                  <a:pt x="193" y="0"/>
                </a:lnTo>
              </a:path>
            </a:pathLst>
          </a:custGeom>
          <a:noFill/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12"/>
          <p:cNvSpPr/>
          <p:nvPr/>
        </p:nvSpPr>
        <p:spPr>
          <a:xfrm>
            <a:off x="2880000" y="144000"/>
            <a:ext cx="4895640" cy="64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200" b="1" strike="noStrike">
                <a:solidFill>
                  <a:srgbClr val="330033"/>
                </a:solidFill>
                <a:latin typeface="Tibetan Machine Uni"/>
              </a:rPr>
              <a:t>Mini-MuCh (Schematic View)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504000" y="467468"/>
            <a:ext cx="9071280" cy="7200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dirty="0" err="1">
                <a:solidFill>
                  <a:srgbClr val="000000"/>
                </a:solidFill>
                <a:latin typeface="Tibetan Machine Uni"/>
              </a:rPr>
              <a:t>mMuCh</a:t>
            </a:r>
            <a:r>
              <a:rPr lang="en-US" sz="4400" strike="noStrike" dirty="0">
                <a:solidFill>
                  <a:srgbClr val="000000"/>
                </a:solidFill>
                <a:latin typeface="Tibetan Machine Uni"/>
              </a:rPr>
              <a:t> </a:t>
            </a:r>
            <a:r>
              <a:rPr lang="en-US" sz="4400" strike="noStrike" dirty="0" smtClean="0">
                <a:solidFill>
                  <a:srgbClr val="000000"/>
                </a:solidFill>
                <a:latin typeface="Tibetan Machine Uni"/>
              </a:rPr>
              <a:t>simulation set up</a:t>
            </a:r>
            <a:endParaRPr dirty="0"/>
          </a:p>
        </p:txBody>
      </p:sp>
      <p:sp>
        <p:nvSpPr>
          <p:cNvPr id="161" name="CustomShape 2"/>
          <p:cNvSpPr/>
          <p:nvPr/>
        </p:nvSpPr>
        <p:spPr>
          <a:xfrm>
            <a:off x="215776" y="1311480"/>
            <a:ext cx="9359504" cy="5780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endParaRPr lang="en-US" sz="2200" b="1" strike="noStrike" dirty="0" smtClean="0">
              <a:solidFill>
                <a:srgbClr val="800000"/>
              </a:solidFill>
              <a:latin typeface="Latin Modern Math"/>
            </a:endParaRPr>
          </a:p>
          <a:p>
            <a:r>
              <a:rPr lang="en-US" b="1" strike="noStrike" dirty="0" smtClean="0">
                <a:solidFill>
                  <a:srgbClr val="800000"/>
                </a:solidFill>
                <a:latin typeface="Latin Modern Math"/>
              </a:rPr>
              <a:t>System</a:t>
            </a:r>
            <a:r>
              <a:rPr lang="en-US" b="1" strike="noStrike" dirty="0">
                <a:solidFill>
                  <a:srgbClr val="800000"/>
                </a:solidFill>
                <a:latin typeface="Latin Modern Math"/>
              </a:rPr>
              <a:t>:</a:t>
            </a:r>
            <a:r>
              <a:rPr lang="en-US" b="1" strike="noStrike" dirty="0">
                <a:solidFill>
                  <a:srgbClr val="990099"/>
                </a:solidFill>
                <a:latin typeface="Latin Modern Math"/>
              </a:rPr>
              <a:t> Central (Au + Au)</a:t>
            </a:r>
            <a:endParaRPr dirty="0"/>
          </a:p>
          <a:p>
            <a:r>
              <a:rPr lang="en-US" b="1" strike="noStrike" dirty="0">
                <a:solidFill>
                  <a:srgbClr val="800000"/>
                </a:solidFill>
                <a:latin typeface="Latin Modern Math"/>
              </a:rPr>
              <a:t>Beam Energy:</a:t>
            </a:r>
            <a:r>
              <a:rPr lang="en-US" b="1" strike="noStrike" dirty="0">
                <a:solidFill>
                  <a:srgbClr val="990099"/>
                </a:solidFill>
                <a:latin typeface="Latin Modern Math"/>
              </a:rPr>
              <a:t> 1.24 A </a:t>
            </a:r>
            <a:r>
              <a:rPr lang="en-US" b="1" strike="noStrike" dirty="0" err="1">
                <a:solidFill>
                  <a:srgbClr val="990099"/>
                </a:solidFill>
                <a:latin typeface="Latin Modern Math"/>
              </a:rPr>
              <a:t>GeV</a:t>
            </a:r>
            <a:endParaRPr dirty="0"/>
          </a:p>
          <a:p>
            <a:r>
              <a:rPr lang="en-US" b="1" strike="noStrike" dirty="0">
                <a:solidFill>
                  <a:srgbClr val="800000"/>
                </a:solidFill>
                <a:latin typeface="Latin Modern Math"/>
              </a:rPr>
              <a:t>Event Generator:</a:t>
            </a:r>
            <a:r>
              <a:rPr lang="en-US" b="1" strike="noStrike" dirty="0">
                <a:solidFill>
                  <a:srgbClr val="990099"/>
                </a:solidFill>
                <a:latin typeface="Latin Modern Math"/>
              </a:rPr>
              <a:t> </a:t>
            </a:r>
            <a:r>
              <a:rPr lang="en-US" b="1" strike="noStrike" dirty="0" err="1">
                <a:solidFill>
                  <a:srgbClr val="990099"/>
                </a:solidFill>
                <a:latin typeface="Latin Modern Math"/>
              </a:rPr>
              <a:t>UrQMD</a:t>
            </a:r>
            <a:endParaRPr dirty="0"/>
          </a:p>
          <a:p>
            <a:r>
              <a:rPr lang="en-US" b="1" strike="noStrike" dirty="0">
                <a:solidFill>
                  <a:srgbClr val="800000"/>
                </a:solidFill>
                <a:latin typeface="Latin Modern Math"/>
              </a:rPr>
              <a:t>Event Statistics:</a:t>
            </a:r>
            <a:r>
              <a:rPr lang="en-US" b="1" strike="noStrike" dirty="0">
                <a:solidFill>
                  <a:srgbClr val="990099"/>
                </a:solidFill>
                <a:latin typeface="Latin Modern Math"/>
              </a:rPr>
              <a:t> 10K</a:t>
            </a:r>
            <a:endParaRPr dirty="0"/>
          </a:p>
          <a:p>
            <a:pPr>
              <a:lnSpc>
                <a:spcPct val="150000"/>
              </a:lnSpc>
            </a:pPr>
            <a:r>
              <a:rPr lang="en-US" b="1" strike="noStrike" dirty="0">
                <a:solidFill>
                  <a:srgbClr val="800000"/>
                </a:solidFill>
                <a:latin typeface="Latin Modern Math"/>
              </a:rPr>
              <a:t>Target :</a:t>
            </a:r>
            <a:endParaRPr dirty="0"/>
          </a:p>
          <a:p>
            <a:pPr>
              <a:lnSpc>
                <a:spcPct val="150000"/>
              </a:lnSpc>
            </a:pPr>
            <a:r>
              <a:rPr lang="en-US" strike="noStrike" dirty="0">
                <a:solidFill>
                  <a:srgbClr val="6600FF"/>
                </a:solidFill>
                <a:latin typeface="Latin Modern Math"/>
              </a:rPr>
              <a:t>Element    = </a:t>
            </a:r>
            <a:r>
              <a:rPr lang="en-US" strike="noStrike" dirty="0" smtClean="0">
                <a:solidFill>
                  <a:srgbClr val="6600FF"/>
                </a:solidFill>
                <a:latin typeface="Latin Modern Math"/>
              </a:rPr>
              <a:t>Gold</a:t>
            </a:r>
          </a:p>
          <a:p>
            <a:pPr>
              <a:lnSpc>
                <a:spcPct val="150000"/>
              </a:lnSpc>
            </a:pPr>
            <a:r>
              <a:rPr lang="en-US" strike="noStrike" dirty="0" smtClean="0">
                <a:solidFill>
                  <a:srgbClr val="6600FF"/>
                </a:solidFill>
                <a:latin typeface="Latin Modern Math"/>
              </a:rPr>
              <a:t>Thickness  </a:t>
            </a:r>
            <a:r>
              <a:rPr lang="en-US" strike="noStrike" dirty="0">
                <a:solidFill>
                  <a:srgbClr val="6600FF"/>
                </a:solidFill>
                <a:latin typeface="Latin Modern Math"/>
              </a:rPr>
              <a:t>= 0.1 cm. </a:t>
            </a:r>
            <a:endParaRPr dirty="0"/>
          </a:p>
          <a:p>
            <a:pPr>
              <a:lnSpc>
                <a:spcPct val="150000"/>
              </a:lnSpc>
            </a:pPr>
            <a:r>
              <a:rPr lang="en-US" strike="noStrike" dirty="0">
                <a:solidFill>
                  <a:srgbClr val="6600FF"/>
                </a:solidFill>
                <a:latin typeface="Latin Modern Math"/>
              </a:rPr>
              <a:t>Diameter   = 0.5 cm. </a:t>
            </a:r>
            <a:endParaRPr dirty="0"/>
          </a:p>
          <a:p>
            <a:pPr>
              <a:lnSpc>
                <a:spcPct val="150000"/>
              </a:lnSpc>
            </a:pPr>
            <a:r>
              <a:rPr lang="en-US" strike="noStrike" dirty="0">
                <a:solidFill>
                  <a:srgbClr val="6600FF"/>
                </a:solidFill>
                <a:latin typeface="Latin Modern Math"/>
              </a:rPr>
              <a:t>Position    = (0,0,0).</a:t>
            </a:r>
            <a:endParaRPr dirty="0"/>
          </a:p>
          <a:p>
            <a:pPr>
              <a:lnSpc>
                <a:spcPct val="150000"/>
              </a:lnSpc>
            </a:pPr>
            <a:r>
              <a:rPr lang="en-US" strike="noStrike" dirty="0" err="1">
                <a:solidFill>
                  <a:srgbClr val="6600FF"/>
                </a:solidFill>
                <a:latin typeface="Latin Modern Math"/>
              </a:rPr>
              <a:t>RotY</a:t>
            </a:r>
            <a:r>
              <a:rPr lang="en-US" strike="noStrike" dirty="0">
                <a:solidFill>
                  <a:srgbClr val="6600FF"/>
                </a:solidFill>
                <a:latin typeface="Latin Modern Math"/>
              </a:rPr>
              <a:t>        = 0 Deg.</a:t>
            </a:r>
            <a:endParaRPr dirty="0"/>
          </a:p>
          <a:p>
            <a:pPr>
              <a:lnSpc>
                <a:spcPct val="150000"/>
              </a:lnSpc>
            </a:pPr>
            <a:r>
              <a:rPr lang="en-US" strike="noStrike" dirty="0" err="1">
                <a:solidFill>
                  <a:srgbClr val="6600FF"/>
                </a:solidFill>
                <a:latin typeface="Latin Modern Math"/>
              </a:rPr>
              <a:t>BeamRotY</a:t>
            </a:r>
            <a:r>
              <a:rPr lang="en-US" strike="noStrike" dirty="0">
                <a:solidFill>
                  <a:srgbClr val="6600FF"/>
                </a:solidFill>
                <a:latin typeface="Latin Modern Math"/>
              </a:rPr>
              <a:t> = 20 </a:t>
            </a:r>
            <a:r>
              <a:rPr lang="en-US" strike="noStrike" dirty="0" smtClean="0">
                <a:solidFill>
                  <a:srgbClr val="6600FF"/>
                </a:solidFill>
                <a:latin typeface="Latin Modern Math"/>
              </a:rPr>
              <a:t>Deg   </a:t>
            </a:r>
            <a:endParaRPr dirty="0"/>
          </a:p>
          <a:p>
            <a:pPr>
              <a:lnSpc>
                <a:spcPct val="150000"/>
              </a:lnSpc>
            </a:pPr>
            <a:r>
              <a:rPr lang="en-US" b="1" strike="noStrike" dirty="0" smtClean="0">
                <a:solidFill>
                  <a:srgbClr val="800000"/>
                </a:solidFill>
                <a:latin typeface="Latin Modern Math"/>
              </a:rPr>
              <a:t>No </a:t>
            </a:r>
            <a:r>
              <a:rPr lang="en-US" b="1" strike="noStrike" dirty="0">
                <a:solidFill>
                  <a:srgbClr val="800000"/>
                </a:solidFill>
                <a:latin typeface="Latin Modern Math"/>
              </a:rPr>
              <a:t>Magnetic Field.</a:t>
            </a:r>
            <a:r>
              <a:rPr lang="en-US" strike="noStrike" dirty="0">
                <a:solidFill>
                  <a:srgbClr val="800000"/>
                </a:solidFill>
                <a:latin typeface="Latin Modern Math"/>
              </a:rPr>
              <a:t> </a:t>
            </a:r>
            <a:endParaRPr lang="en-US" strike="noStrike" dirty="0" smtClean="0">
              <a:solidFill>
                <a:srgbClr val="800000"/>
              </a:solidFill>
              <a:latin typeface="Latin Modern Math"/>
            </a:endParaRPr>
          </a:p>
          <a:p>
            <a:pPr>
              <a:lnSpc>
                <a:spcPct val="150000"/>
              </a:lnSpc>
            </a:pPr>
            <a:r>
              <a:rPr lang="en-US" b="1" strike="noStrike" dirty="0" smtClean="0">
                <a:solidFill>
                  <a:srgbClr val="800000"/>
                </a:solidFill>
                <a:latin typeface="Latin Modern Math"/>
              </a:rPr>
              <a:t>Transport</a:t>
            </a:r>
            <a:r>
              <a:rPr lang="en-US" b="1" strike="noStrike" dirty="0">
                <a:solidFill>
                  <a:srgbClr val="800000"/>
                </a:solidFill>
                <a:latin typeface="Latin Modern Math"/>
              </a:rPr>
              <a:t>:</a:t>
            </a:r>
            <a:r>
              <a:rPr lang="en-US" strike="noStrike" dirty="0">
                <a:solidFill>
                  <a:srgbClr val="FF3333"/>
                </a:solidFill>
                <a:latin typeface="Latin Modern Math"/>
              </a:rPr>
              <a:t> </a:t>
            </a:r>
            <a:r>
              <a:rPr lang="en-US" b="1" strike="noStrike" dirty="0" smtClean="0">
                <a:solidFill>
                  <a:srgbClr val="000000"/>
                </a:solidFill>
                <a:latin typeface="Latin Modern Math"/>
              </a:rPr>
              <a:t>GEANT3</a:t>
            </a:r>
            <a:endParaRPr dirty="0"/>
          </a:p>
          <a:p>
            <a:pPr>
              <a:lnSpc>
                <a:spcPct val="150000"/>
              </a:lnSpc>
            </a:pPr>
            <a:endParaRPr dirty="0"/>
          </a:p>
        </p:txBody>
      </p:sp>
      <p:pic>
        <p:nvPicPr>
          <p:cNvPr id="162" name="Picture 161"/>
          <p:cNvPicPr/>
          <p:nvPr/>
        </p:nvPicPr>
        <p:blipFill>
          <a:blip r:embed="rId2" cstate="print"/>
          <a:stretch/>
        </p:blipFill>
        <p:spPr>
          <a:xfrm>
            <a:off x="4968000" y="1285560"/>
            <a:ext cx="4895640" cy="5474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183"/>
          <p:cNvPicPr/>
          <p:nvPr/>
        </p:nvPicPr>
        <p:blipFill>
          <a:blip r:embed="rId2" cstate="print"/>
          <a:stretch/>
        </p:blipFill>
        <p:spPr>
          <a:xfrm>
            <a:off x="1296000" y="1332000"/>
            <a:ext cx="5759640" cy="6142320"/>
          </a:xfrm>
          <a:prstGeom prst="rect">
            <a:avLst/>
          </a:prstGeom>
          <a:ln>
            <a:noFill/>
          </a:ln>
        </p:spPr>
      </p:pic>
      <p:sp>
        <p:nvSpPr>
          <p:cNvPr id="185" name="CustomShape 1"/>
          <p:cNvSpPr/>
          <p:nvPr/>
        </p:nvSpPr>
        <p:spPr>
          <a:xfrm>
            <a:off x="648000" y="108000"/>
            <a:ext cx="8639640" cy="14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600" strike="noStrike">
                <a:solidFill>
                  <a:srgbClr val="000000"/>
                </a:solidFill>
                <a:latin typeface="Tibetan Machine Uni"/>
              </a:rPr>
              <a:t>XY distribution of Much Points &amp; Much Hits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504000" y="301320"/>
            <a:ext cx="9071280" cy="10302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strike="noStrike" dirty="0">
                <a:solidFill>
                  <a:srgbClr val="000000"/>
                </a:solidFill>
                <a:latin typeface="Latin Modern Math"/>
              </a:rPr>
              <a:t>Position </a:t>
            </a:r>
            <a:r>
              <a:rPr lang="en-US" sz="3200" strike="noStrike" dirty="0" smtClean="0">
                <a:solidFill>
                  <a:srgbClr val="000000"/>
                </a:solidFill>
                <a:latin typeface="Latin Modern Math"/>
              </a:rPr>
              <a:t>Distribution of MC points </a:t>
            </a:r>
            <a:endParaRPr sz="1200" dirty="0"/>
          </a:p>
        </p:txBody>
      </p:sp>
      <p:pic>
        <p:nvPicPr>
          <p:cNvPr id="187" name="Picture 186"/>
          <p:cNvPicPr/>
          <p:nvPr/>
        </p:nvPicPr>
        <p:blipFill>
          <a:blip r:embed="rId2" cstate="print"/>
          <a:stretch/>
        </p:blipFill>
        <p:spPr>
          <a:xfrm>
            <a:off x="1008000" y="1407600"/>
            <a:ext cx="8423640" cy="572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431800" y="251445"/>
            <a:ext cx="9071280" cy="6702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800" strike="noStrike" dirty="0" smtClean="0">
                <a:solidFill>
                  <a:srgbClr val="000000"/>
                </a:solidFill>
                <a:latin typeface="Tibetan Machine Uni"/>
              </a:rPr>
              <a:t>Track (MC) Momentum distribution</a:t>
            </a:r>
            <a:endParaRPr sz="1600" dirty="0"/>
          </a:p>
        </p:txBody>
      </p:sp>
      <p:pic>
        <p:nvPicPr>
          <p:cNvPr id="201" name="Picture 200"/>
          <p:cNvPicPr/>
          <p:nvPr/>
        </p:nvPicPr>
        <p:blipFill>
          <a:blip r:embed="rId2" cstate="print"/>
          <a:stretch/>
        </p:blipFill>
        <p:spPr>
          <a:xfrm>
            <a:off x="1007864" y="827509"/>
            <a:ext cx="8064896" cy="4896544"/>
          </a:xfrm>
          <a:prstGeom prst="rect">
            <a:avLst/>
          </a:prstGeom>
          <a:ln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4176000" y="3528000"/>
            <a:ext cx="1583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trike="noStrike">
                <a:solidFill>
                  <a:srgbClr val="000000"/>
                </a:solidFill>
                <a:latin typeface="Tibetan Machine Uni"/>
              </a:rPr>
              <a:t>Primary </a:t>
            </a:r>
            <a:endParaRPr/>
          </a:p>
        </p:txBody>
      </p:sp>
      <p:sp>
        <p:nvSpPr>
          <p:cNvPr id="203" name="CustomShape 3"/>
          <p:cNvSpPr/>
          <p:nvPr/>
        </p:nvSpPr>
        <p:spPr>
          <a:xfrm>
            <a:off x="2243520" y="4708080"/>
            <a:ext cx="150012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trike="noStrike">
                <a:solidFill>
                  <a:srgbClr val="000000"/>
                </a:solidFill>
                <a:latin typeface="Tibetan Machine Uni"/>
              </a:rPr>
              <a:t>Secondary </a:t>
            </a:r>
            <a:endParaRPr/>
          </a:p>
        </p:txBody>
      </p:sp>
      <p:sp>
        <p:nvSpPr>
          <p:cNvPr id="204" name="CustomShape 4"/>
          <p:cNvSpPr/>
          <p:nvPr/>
        </p:nvSpPr>
        <p:spPr>
          <a:xfrm>
            <a:off x="4464248" y="5724053"/>
            <a:ext cx="1151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trike="noStrike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trike="noStrike" dirty="0" err="1">
                <a:solidFill>
                  <a:srgbClr val="000000"/>
                </a:solidFill>
                <a:latin typeface="Arial"/>
              </a:rPr>
              <a:t>GeV</a:t>
            </a:r>
            <a:r>
              <a:rPr lang="en-US" strike="noStrike" dirty="0">
                <a:solidFill>
                  <a:srgbClr val="000000"/>
                </a:solidFill>
                <a:latin typeface="Arial"/>
              </a:rPr>
              <a:t>/c)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575816" y="6516141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estimate the effect of cooling plate, need to have full tracking</a:t>
            </a:r>
          </a:p>
          <a:p>
            <a:r>
              <a:rPr lang="en-US" dirty="0" smtClean="0"/>
              <a:t>Tracking under development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863848" y="1763613"/>
            <a:ext cx="7344624" cy="3090917"/>
          </a:xfrm>
        </p:spPr>
        <p:txBody>
          <a:bodyPr/>
          <a:lstStyle/>
          <a:p>
            <a:pPr algn="ctr"/>
            <a:r>
              <a:rPr lang="en-US" sz="9600" dirty="0" smtClean="0"/>
              <a:t>Thank You</a:t>
            </a:r>
            <a:endParaRPr lang="en-IN" sz="9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2"/>
          <p:cNvPicPr/>
          <p:nvPr/>
        </p:nvPicPr>
        <p:blipFill>
          <a:blip r:embed="rId2" cstate="print"/>
          <a:stretch/>
        </p:blipFill>
        <p:spPr>
          <a:xfrm>
            <a:off x="200880" y="591120"/>
            <a:ext cx="3110760" cy="4831560"/>
          </a:xfrm>
          <a:prstGeom prst="rect">
            <a:avLst/>
          </a:prstGeom>
          <a:ln>
            <a:noFill/>
          </a:ln>
        </p:spPr>
      </p:pic>
      <p:pic>
        <p:nvPicPr>
          <p:cNvPr id="124" name="Picture 123"/>
          <p:cNvPicPr/>
          <p:nvPr/>
        </p:nvPicPr>
        <p:blipFill>
          <a:blip r:embed="rId3" cstate="print"/>
          <a:stretch/>
        </p:blipFill>
        <p:spPr>
          <a:xfrm>
            <a:off x="2952000" y="2520000"/>
            <a:ext cx="2764080" cy="496764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4464000" y="288000"/>
            <a:ext cx="4031640" cy="90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200" strike="noStrike">
                <a:solidFill>
                  <a:srgbClr val="0000FF"/>
                </a:solidFill>
                <a:latin typeface="Latin Modern Math"/>
              </a:rPr>
              <a:t>Structure of geometry root file</a:t>
            </a:r>
            <a:endParaRPr/>
          </a:p>
        </p:txBody>
      </p:sp>
      <p:pic>
        <p:nvPicPr>
          <p:cNvPr id="126" name="Picture 125"/>
          <p:cNvPicPr/>
          <p:nvPr/>
        </p:nvPicPr>
        <p:blipFill>
          <a:blip r:embed="rId4" cstate="print"/>
          <a:stretch/>
        </p:blipFill>
        <p:spPr>
          <a:xfrm>
            <a:off x="5976000" y="1965600"/>
            <a:ext cx="3766680" cy="421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1584000" y="1080000"/>
            <a:ext cx="2159640" cy="6476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1" strike="noStrike">
                <a:solidFill>
                  <a:srgbClr val="FFFFFF"/>
                </a:solidFill>
                <a:latin typeface="Tibetan Machine Uni"/>
                <a:ea typeface="DejaVu Sans"/>
              </a:rPr>
              <a:t>CbmMuch</a:t>
            </a:r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5904000" y="1080000"/>
            <a:ext cx="2159640" cy="6476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1" strike="noStrike">
                <a:solidFill>
                  <a:srgbClr val="FFFFFF"/>
                </a:solidFill>
                <a:latin typeface="Tibetan Machine Uni"/>
                <a:ea typeface="DejaVu Sans"/>
              </a:rPr>
              <a:t>CbmMuchGeoScheme</a:t>
            </a:r>
            <a:endParaRPr/>
          </a:p>
        </p:txBody>
      </p:sp>
      <p:sp>
        <p:nvSpPr>
          <p:cNvPr id="129" name="CustomShape 3"/>
          <p:cNvSpPr/>
          <p:nvPr/>
        </p:nvSpPr>
        <p:spPr>
          <a:xfrm>
            <a:off x="1188000" y="2088000"/>
            <a:ext cx="2951640" cy="4316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Tibetan Machine Uni"/>
                <a:ea typeface="DejaVu Sans"/>
              </a:rPr>
              <a:t>ConstructRootGeometry()</a:t>
            </a:r>
            <a:endParaRPr/>
          </a:p>
        </p:txBody>
      </p:sp>
      <p:sp>
        <p:nvSpPr>
          <p:cNvPr id="130" name="CustomShape 4"/>
          <p:cNvSpPr/>
          <p:nvPr/>
        </p:nvSpPr>
        <p:spPr>
          <a:xfrm>
            <a:off x="2736000" y="2736000"/>
            <a:ext cx="2303640" cy="647640"/>
          </a:xfrm>
          <a:custGeom>
            <a:avLst/>
            <a:gdLst/>
            <a:ahLst/>
            <a:cxnLst/>
            <a:rect l="0" t="0" r="r" b="b"/>
            <a:pathLst>
              <a:path w="6402" h="1801">
                <a:moveTo>
                  <a:pt x="300" y="0"/>
                </a:moveTo>
                <a:cubicBezTo>
                  <a:pt x="150" y="0"/>
                  <a:pt x="0" y="150"/>
                  <a:pt x="0" y="300"/>
                </a:cubicBezTo>
                <a:lnTo>
                  <a:pt x="0" y="1500"/>
                </a:lnTo>
                <a:cubicBezTo>
                  <a:pt x="0" y="1650"/>
                  <a:pt x="150" y="1800"/>
                  <a:pt x="300" y="1800"/>
                </a:cubicBezTo>
                <a:lnTo>
                  <a:pt x="6100" y="1800"/>
                </a:lnTo>
                <a:cubicBezTo>
                  <a:pt x="6250" y="1800"/>
                  <a:pt x="6401" y="1650"/>
                  <a:pt x="6401" y="1500"/>
                </a:cubicBezTo>
                <a:lnTo>
                  <a:pt x="6401" y="300"/>
                </a:lnTo>
                <a:cubicBezTo>
                  <a:pt x="6401" y="150"/>
                  <a:pt x="6250" y="0"/>
                  <a:pt x="6100" y="0"/>
                </a:cubicBezTo>
                <a:lnTo>
                  <a:pt x="3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800" strike="noStrike">
                <a:solidFill>
                  <a:srgbClr val="000000"/>
                </a:solidFill>
                <a:latin typeface="Tibetan Machine Uni"/>
                <a:ea typeface="DejaVu Sans"/>
              </a:rPr>
              <a:t>IsNewGeometryFile(TString &amp;FileName)</a:t>
            </a:r>
            <a:endParaRPr/>
          </a:p>
        </p:txBody>
      </p:sp>
      <p:sp>
        <p:nvSpPr>
          <p:cNvPr id="131" name="CustomShape 5"/>
          <p:cNvSpPr/>
          <p:nvPr/>
        </p:nvSpPr>
        <p:spPr>
          <a:xfrm>
            <a:off x="144000" y="2736000"/>
            <a:ext cx="2447640" cy="647640"/>
          </a:xfrm>
          <a:custGeom>
            <a:avLst/>
            <a:gdLst/>
            <a:ahLst/>
            <a:cxnLst/>
            <a:rect l="0" t="0" r="r" b="b"/>
            <a:pathLst>
              <a:path w="6802" h="1801">
                <a:moveTo>
                  <a:pt x="300" y="0"/>
                </a:moveTo>
                <a:cubicBezTo>
                  <a:pt x="150" y="0"/>
                  <a:pt x="0" y="150"/>
                  <a:pt x="0" y="300"/>
                </a:cubicBezTo>
                <a:lnTo>
                  <a:pt x="0" y="1500"/>
                </a:lnTo>
                <a:cubicBezTo>
                  <a:pt x="0" y="1650"/>
                  <a:pt x="150" y="1800"/>
                  <a:pt x="300" y="1800"/>
                </a:cubicBezTo>
                <a:lnTo>
                  <a:pt x="6500" y="1800"/>
                </a:lnTo>
                <a:cubicBezTo>
                  <a:pt x="6650" y="1800"/>
                  <a:pt x="6801" y="1650"/>
                  <a:pt x="6801" y="1500"/>
                </a:cubicBezTo>
                <a:lnTo>
                  <a:pt x="6801" y="300"/>
                </a:lnTo>
                <a:cubicBezTo>
                  <a:pt x="6801" y="150"/>
                  <a:pt x="6650" y="0"/>
                  <a:pt x="6500" y="0"/>
                </a:cubicBezTo>
                <a:lnTo>
                  <a:pt x="3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000" strike="noStrike">
                <a:solidFill>
                  <a:srgbClr val="000000"/>
                </a:solidFill>
                <a:latin typeface="Tibetan Machine Uni"/>
                <a:ea typeface="DejaVu Sans"/>
              </a:rPr>
              <a:t>ExpandMuchNodes(TGeoNode*)</a:t>
            </a:r>
            <a:endParaRPr/>
          </a:p>
        </p:txBody>
      </p:sp>
      <p:sp>
        <p:nvSpPr>
          <p:cNvPr id="132" name="CustomShape 6"/>
          <p:cNvSpPr/>
          <p:nvPr/>
        </p:nvSpPr>
        <p:spPr>
          <a:xfrm>
            <a:off x="144000" y="3672000"/>
            <a:ext cx="2447640" cy="575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000" strike="noStrike">
                <a:solidFill>
                  <a:srgbClr val="000000"/>
                </a:solidFill>
                <a:latin typeface="Tibetan Machine Uni"/>
                <a:ea typeface="DejaVu Sans"/>
              </a:rPr>
              <a:t>CheckIfSensitive(TString &amp;VolmeName)</a:t>
            </a:r>
            <a:endParaRPr/>
          </a:p>
        </p:txBody>
      </p:sp>
      <p:sp>
        <p:nvSpPr>
          <p:cNvPr id="133" name="CustomShape 7"/>
          <p:cNvSpPr/>
          <p:nvPr/>
        </p:nvSpPr>
        <p:spPr>
          <a:xfrm>
            <a:off x="2736000" y="3672000"/>
            <a:ext cx="2303640" cy="575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000" strike="noStrike">
                <a:solidFill>
                  <a:srgbClr val="000000"/>
                </a:solidFill>
                <a:latin typeface="Tibetan Machine Uni"/>
                <a:ea typeface="DejaVu Sans"/>
              </a:rPr>
              <a:t>AddSensitiveVolume(TGeoVolume*)</a:t>
            </a:r>
            <a:endParaRPr/>
          </a:p>
        </p:txBody>
      </p:sp>
      <p:sp>
        <p:nvSpPr>
          <p:cNvPr id="134" name="CustomShape 8"/>
          <p:cNvSpPr/>
          <p:nvPr/>
        </p:nvSpPr>
        <p:spPr>
          <a:xfrm>
            <a:off x="5112000" y="2052000"/>
            <a:ext cx="3743640" cy="5036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100" strike="noStrike">
                <a:solidFill>
                  <a:srgbClr val="000000"/>
                </a:solidFill>
                <a:latin typeface="Tibetan Machine Uni"/>
                <a:ea typeface="DejaVu Sans"/>
              </a:rPr>
              <a:t>ExtractGeoParameter(TGeoNode* , const char*)</a:t>
            </a:r>
            <a:endParaRPr/>
          </a:p>
        </p:txBody>
      </p:sp>
      <p:sp>
        <p:nvSpPr>
          <p:cNvPr id="135" name="CustomShape 9"/>
          <p:cNvSpPr/>
          <p:nvPr/>
        </p:nvSpPr>
        <p:spPr>
          <a:xfrm>
            <a:off x="5652000" y="3240000"/>
            <a:ext cx="2663640" cy="503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000" strike="noStrike">
                <a:solidFill>
                  <a:srgbClr val="000000"/>
                </a:solidFill>
                <a:latin typeface="Tibetan Machine Uni"/>
                <a:ea typeface="DejaVu Sans"/>
              </a:rPr>
              <a:t>StationNode(TGeoNode*, TString &amp;path)</a:t>
            </a:r>
            <a:endParaRPr/>
          </a:p>
        </p:txBody>
      </p:sp>
      <p:sp>
        <p:nvSpPr>
          <p:cNvPr id="136" name="CustomShape 10"/>
          <p:cNvSpPr/>
          <p:nvPr/>
        </p:nvSpPr>
        <p:spPr>
          <a:xfrm rot="21594000">
            <a:off x="4248000" y="4321440"/>
            <a:ext cx="2591640" cy="794160"/>
          </a:xfrm>
          <a:custGeom>
            <a:avLst/>
            <a:gdLst/>
            <a:ahLst/>
            <a:cxnLst/>
            <a:rect l="0" t="0" r="r" b="b"/>
            <a:pathLst>
              <a:path w="7206" h="2209">
                <a:moveTo>
                  <a:pt x="372" y="0"/>
                </a:moveTo>
                <a:cubicBezTo>
                  <a:pt x="188" y="0"/>
                  <a:pt x="4" y="184"/>
                  <a:pt x="3" y="368"/>
                </a:cubicBezTo>
                <a:lnTo>
                  <a:pt x="1" y="1840"/>
                </a:lnTo>
                <a:cubicBezTo>
                  <a:pt x="0" y="2024"/>
                  <a:pt x="184" y="2208"/>
                  <a:pt x="368" y="2208"/>
                </a:cubicBezTo>
                <a:lnTo>
                  <a:pt x="6833" y="2207"/>
                </a:lnTo>
                <a:cubicBezTo>
                  <a:pt x="7017" y="2208"/>
                  <a:pt x="7201" y="2024"/>
                  <a:pt x="7202" y="1840"/>
                </a:cubicBezTo>
                <a:lnTo>
                  <a:pt x="7204" y="368"/>
                </a:lnTo>
                <a:cubicBezTo>
                  <a:pt x="7205" y="184"/>
                  <a:pt x="7021" y="0"/>
                  <a:pt x="6837" y="0"/>
                </a:cubicBezTo>
                <a:lnTo>
                  <a:pt x="372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000" strike="noStrike">
                <a:solidFill>
                  <a:srgbClr val="000000"/>
                </a:solidFill>
                <a:latin typeface="Tibetan Machine Uni"/>
                <a:ea typeface="DejaVu Sans"/>
              </a:rPr>
              <a:t>CbmMuchStation(Int_t iStation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000" strike="noStrike">
                <a:solidFill>
                  <a:srgbClr val="000000"/>
                </a:solidFill>
                <a:latin typeface="Tibetan Machine Uni"/>
                <a:ea typeface="DejaVu Sans"/>
              </a:rPr>
              <a:t>, Double_t z)</a:t>
            </a:r>
            <a:endParaRPr/>
          </a:p>
        </p:txBody>
      </p:sp>
      <p:sp>
        <p:nvSpPr>
          <p:cNvPr id="137" name="CustomShape 11"/>
          <p:cNvSpPr/>
          <p:nvPr/>
        </p:nvSpPr>
        <p:spPr>
          <a:xfrm>
            <a:off x="7128000" y="4320000"/>
            <a:ext cx="2879640" cy="827640"/>
          </a:xfrm>
          <a:custGeom>
            <a:avLst/>
            <a:gdLst/>
            <a:ahLst/>
            <a:cxnLst/>
            <a:rect l="0" t="0" r="r" b="b"/>
            <a:pathLst>
              <a:path w="8002" h="2302">
                <a:moveTo>
                  <a:pt x="383" y="0"/>
                </a:moveTo>
                <a:cubicBezTo>
                  <a:pt x="191" y="0"/>
                  <a:pt x="0" y="191"/>
                  <a:pt x="0" y="383"/>
                </a:cubicBezTo>
                <a:lnTo>
                  <a:pt x="0" y="1917"/>
                </a:lnTo>
                <a:cubicBezTo>
                  <a:pt x="0" y="2109"/>
                  <a:pt x="191" y="2301"/>
                  <a:pt x="383" y="2301"/>
                </a:cubicBezTo>
                <a:lnTo>
                  <a:pt x="7617" y="2301"/>
                </a:lnTo>
                <a:cubicBezTo>
                  <a:pt x="7809" y="2301"/>
                  <a:pt x="8001" y="2109"/>
                  <a:pt x="8001" y="1917"/>
                </a:cubicBezTo>
                <a:lnTo>
                  <a:pt x="8001" y="383"/>
                </a:lnTo>
                <a:cubicBezTo>
                  <a:pt x="8001" y="191"/>
                  <a:pt x="7809" y="0"/>
                  <a:pt x="7617" y="0"/>
                </a:cubicBezTo>
                <a:lnTo>
                  <a:pt x="383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000" strike="noStrike">
                <a:solidFill>
                  <a:srgbClr val="000000"/>
                </a:solidFill>
                <a:latin typeface="Tibetan Machine Uni"/>
                <a:ea typeface="DejaVu Sans"/>
              </a:rPr>
              <a:t>LayerNode(TGeoNode* ,Int_t iStation,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000" strike="noStrike">
                <a:solidFill>
                  <a:srgbClr val="000000"/>
                </a:solidFill>
                <a:latin typeface="Tibetan Machine Uni"/>
                <a:ea typeface="DejaVu Sans"/>
              </a:rPr>
              <a:t> TString &amp;StationPath)</a:t>
            </a:r>
            <a:endParaRPr/>
          </a:p>
        </p:txBody>
      </p:sp>
      <p:sp>
        <p:nvSpPr>
          <p:cNvPr id="138" name="CustomShape 12"/>
          <p:cNvSpPr/>
          <p:nvPr/>
        </p:nvSpPr>
        <p:spPr>
          <a:xfrm>
            <a:off x="4212000" y="5328000"/>
            <a:ext cx="2627640" cy="791640"/>
          </a:xfrm>
          <a:custGeom>
            <a:avLst/>
            <a:gdLst/>
            <a:ahLst/>
            <a:cxnLst/>
            <a:rect l="0" t="0" r="r" b="b"/>
            <a:pathLst>
              <a:path w="7301" h="2202">
                <a:moveTo>
                  <a:pt x="366" y="0"/>
                </a:moveTo>
                <a:cubicBezTo>
                  <a:pt x="183" y="0"/>
                  <a:pt x="0" y="183"/>
                  <a:pt x="0" y="366"/>
                </a:cubicBezTo>
                <a:lnTo>
                  <a:pt x="0" y="1834"/>
                </a:lnTo>
                <a:cubicBezTo>
                  <a:pt x="0" y="2017"/>
                  <a:pt x="183" y="2201"/>
                  <a:pt x="366" y="2201"/>
                </a:cubicBezTo>
                <a:lnTo>
                  <a:pt x="6934" y="2201"/>
                </a:lnTo>
                <a:cubicBezTo>
                  <a:pt x="7117" y="2201"/>
                  <a:pt x="7300" y="2017"/>
                  <a:pt x="7300" y="1834"/>
                </a:cubicBezTo>
                <a:lnTo>
                  <a:pt x="7300" y="366"/>
                </a:lnTo>
                <a:cubicBezTo>
                  <a:pt x="7300" y="183"/>
                  <a:pt x="7117" y="0"/>
                  <a:pt x="6934" y="0"/>
                </a:cubicBezTo>
                <a:lnTo>
                  <a:pt x="366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900" strike="noStrike">
                <a:solidFill>
                  <a:srgbClr val="000000"/>
                </a:solidFill>
                <a:latin typeface="Tibetan Machine Uni"/>
                <a:ea typeface="DejaVu Sans"/>
              </a:rPr>
              <a:t>CbmMuchLayer(Int_t iStation, Int_t iLayer,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900" strike="noStrike">
                <a:solidFill>
                  <a:srgbClr val="000000"/>
                </a:solidFill>
                <a:latin typeface="Tibetan Machine Uni"/>
                <a:ea typeface="DejaVu Sans"/>
              </a:rPr>
              <a:t> Double_t z, Double_t zRel)</a:t>
            </a:r>
            <a:endParaRPr/>
          </a:p>
        </p:txBody>
      </p:sp>
      <p:sp>
        <p:nvSpPr>
          <p:cNvPr id="139" name="CustomShape 13"/>
          <p:cNvSpPr/>
          <p:nvPr/>
        </p:nvSpPr>
        <p:spPr>
          <a:xfrm>
            <a:off x="7128000" y="5328000"/>
            <a:ext cx="2879640" cy="791640"/>
          </a:xfrm>
          <a:custGeom>
            <a:avLst/>
            <a:gdLst/>
            <a:ahLst/>
            <a:cxnLst/>
            <a:rect l="0" t="0" r="r" b="b"/>
            <a:pathLst>
              <a:path w="8002" h="2202">
                <a:moveTo>
                  <a:pt x="366" y="0"/>
                </a:moveTo>
                <a:cubicBezTo>
                  <a:pt x="183" y="0"/>
                  <a:pt x="0" y="183"/>
                  <a:pt x="0" y="366"/>
                </a:cubicBezTo>
                <a:lnTo>
                  <a:pt x="0" y="1834"/>
                </a:lnTo>
                <a:cubicBezTo>
                  <a:pt x="0" y="2017"/>
                  <a:pt x="183" y="2201"/>
                  <a:pt x="366" y="2201"/>
                </a:cubicBezTo>
                <a:lnTo>
                  <a:pt x="7634" y="2201"/>
                </a:lnTo>
                <a:cubicBezTo>
                  <a:pt x="7817" y="2201"/>
                  <a:pt x="8001" y="2017"/>
                  <a:pt x="8001" y="1834"/>
                </a:cubicBezTo>
                <a:lnTo>
                  <a:pt x="8001" y="366"/>
                </a:lnTo>
                <a:cubicBezTo>
                  <a:pt x="8001" y="183"/>
                  <a:pt x="7817" y="0"/>
                  <a:pt x="7634" y="0"/>
                </a:cubicBezTo>
                <a:lnTo>
                  <a:pt x="366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900" strike="noStrike">
                <a:solidFill>
                  <a:srgbClr val="000000"/>
                </a:solidFill>
                <a:latin typeface="Tibetan Machine Uni"/>
                <a:ea typeface="DejaVu Sans"/>
              </a:rPr>
              <a:t>ModuleNode(TGeoNode* layerNode, Int_t iStation,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900" strike="noStrike">
                <a:solidFill>
                  <a:srgbClr val="000000"/>
                </a:solidFill>
                <a:latin typeface="Tibetan Machine Uni"/>
                <a:ea typeface="DejaVu Sans"/>
              </a:rPr>
              <a:t> Int_t iLayer, TString &amp;layerPath)</a:t>
            </a:r>
            <a:endParaRPr/>
          </a:p>
        </p:txBody>
      </p:sp>
      <p:sp>
        <p:nvSpPr>
          <p:cNvPr id="140" name="CustomShape 14"/>
          <p:cNvSpPr/>
          <p:nvPr/>
        </p:nvSpPr>
        <p:spPr>
          <a:xfrm>
            <a:off x="7128000" y="6444000"/>
            <a:ext cx="2879640" cy="899640"/>
          </a:xfrm>
          <a:custGeom>
            <a:avLst/>
            <a:gdLst/>
            <a:ahLst/>
            <a:cxnLst/>
            <a:rect l="0" t="0" r="r" b="b"/>
            <a:pathLst>
              <a:path w="8002" h="2502">
                <a:moveTo>
                  <a:pt x="416" y="0"/>
                </a:moveTo>
                <a:cubicBezTo>
                  <a:pt x="208" y="0"/>
                  <a:pt x="0" y="208"/>
                  <a:pt x="0" y="416"/>
                </a:cubicBezTo>
                <a:lnTo>
                  <a:pt x="0" y="2084"/>
                </a:lnTo>
                <a:cubicBezTo>
                  <a:pt x="0" y="2292"/>
                  <a:pt x="208" y="2501"/>
                  <a:pt x="416" y="2501"/>
                </a:cubicBezTo>
                <a:lnTo>
                  <a:pt x="7584" y="2501"/>
                </a:lnTo>
                <a:cubicBezTo>
                  <a:pt x="7792" y="2501"/>
                  <a:pt x="8001" y="2292"/>
                  <a:pt x="8001" y="2084"/>
                </a:cubicBezTo>
                <a:lnTo>
                  <a:pt x="8001" y="416"/>
                </a:lnTo>
                <a:cubicBezTo>
                  <a:pt x="8001" y="208"/>
                  <a:pt x="7792" y="0"/>
                  <a:pt x="7584" y="0"/>
                </a:cubicBezTo>
                <a:lnTo>
                  <a:pt x="416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800" strike="noStrike">
                <a:solidFill>
                  <a:srgbClr val="000000"/>
                </a:solidFill>
                <a:latin typeface="Tibetan Machine Uni"/>
                <a:ea typeface="DejaVu Sans"/>
              </a:rPr>
              <a:t>ActiveModuleNode(TGeoNode* moduleNode,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800" strike="noStrike">
                <a:solidFill>
                  <a:srgbClr val="000000"/>
                </a:solidFill>
                <a:latin typeface="Tibetan Machine Uni"/>
                <a:ea typeface="DejaVu Sans"/>
              </a:rPr>
              <a:t>Int_t iStation, Int_t iLayer,  TString &amp;modulePath)</a:t>
            </a:r>
            <a:endParaRPr/>
          </a:p>
        </p:txBody>
      </p:sp>
      <p:sp>
        <p:nvSpPr>
          <p:cNvPr id="141" name="CustomShape 15"/>
          <p:cNvSpPr/>
          <p:nvPr/>
        </p:nvSpPr>
        <p:spPr>
          <a:xfrm>
            <a:off x="4212000" y="6408000"/>
            <a:ext cx="2627640" cy="935640"/>
          </a:xfrm>
          <a:custGeom>
            <a:avLst/>
            <a:gdLst/>
            <a:ahLst/>
            <a:cxnLst/>
            <a:rect l="0" t="0" r="r" b="b"/>
            <a:pathLst>
              <a:path w="7301" h="2602">
                <a:moveTo>
                  <a:pt x="433" y="0"/>
                </a:moveTo>
                <a:cubicBezTo>
                  <a:pt x="216" y="0"/>
                  <a:pt x="0" y="216"/>
                  <a:pt x="0" y="433"/>
                </a:cubicBezTo>
                <a:lnTo>
                  <a:pt x="0" y="2167"/>
                </a:lnTo>
                <a:cubicBezTo>
                  <a:pt x="0" y="2384"/>
                  <a:pt x="216" y="2601"/>
                  <a:pt x="433" y="2601"/>
                </a:cubicBezTo>
                <a:lnTo>
                  <a:pt x="6867" y="2601"/>
                </a:lnTo>
                <a:cubicBezTo>
                  <a:pt x="7083" y="2601"/>
                  <a:pt x="7300" y="2384"/>
                  <a:pt x="7300" y="2167"/>
                </a:cubicBezTo>
                <a:lnTo>
                  <a:pt x="7300" y="433"/>
                </a:lnTo>
                <a:cubicBezTo>
                  <a:pt x="7300" y="216"/>
                  <a:pt x="7083" y="0"/>
                  <a:pt x="6867" y="0"/>
                </a:cubicBezTo>
                <a:lnTo>
                  <a:pt x="433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800" strike="noStrike">
                <a:solidFill>
                  <a:srgbClr val="000000"/>
                </a:solidFill>
                <a:latin typeface="Tibetan Machine Uni"/>
                <a:ea typeface="DejaVu Sans"/>
              </a:rPr>
              <a:t>CbmMuchModuleGemRadial(Int_t iStation,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800" strike="noStrike">
                <a:solidFill>
                  <a:srgbClr val="000000"/>
                </a:solidFill>
                <a:latin typeface="Tibetan Machine Uni"/>
                <a:ea typeface="DejaVu Sans"/>
              </a:rPr>
              <a:t> Int_t iLayer, Bool_t iSide, Int_t iModule,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800" strike="noStrike">
                <a:solidFill>
                  <a:srgbClr val="000000"/>
                </a:solidFill>
                <a:latin typeface="Tibetan Machine Uni"/>
                <a:ea typeface="DejaVu Sans"/>
              </a:rPr>
              <a:t>TVector3 position, Double_t dx1, Double_t dx2,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800" strike="noStrike">
                <a:solidFill>
                  <a:srgbClr val="000000"/>
                </a:solidFill>
                <a:latin typeface="Tibetan Machine Uni"/>
                <a:ea typeface="DejaVu Sans"/>
              </a:rPr>
              <a:t>Double_t dy, Double_t dz, Double_t cutRadius)</a:t>
            </a:r>
            <a:endParaRPr/>
          </a:p>
        </p:txBody>
      </p:sp>
      <p:sp>
        <p:nvSpPr>
          <p:cNvPr id="142" name="CustomShape 16"/>
          <p:cNvSpPr/>
          <p:nvPr/>
        </p:nvSpPr>
        <p:spPr>
          <a:xfrm>
            <a:off x="144000" y="4428000"/>
            <a:ext cx="3887640" cy="2951640"/>
          </a:xfrm>
          <a:custGeom>
            <a:avLst/>
            <a:gdLst/>
            <a:ahLst/>
            <a:cxnLst/>
            <a:rect l="0" t="0" r="r" b="b"/>
            <a:pathLst>
              <a:path w="10802" h="8202">
                <a:moveTo>
                  <a:pt x="1366" y="0"/>
                </a:moveTo>
                <a:cubicBezTo>
                  <a:pt x="683" y="0"/>
                  <a:pt x="0" y="683"/>
                  <a:pt x="0" y="1366"/>
                </a:cubicBezTo>
                <a:lnTo>
                  <a:pt x="0" y="6834"/>
                </a:lnTo>
                <a:cubicBezTo>
                  <a:pt x="0" y="7517"/>
                  <a:pt x="683" y="8201"/>
                  <a:pt x="1366" y="8201"/>
                </a:cubicBezTo>
                <a:lnTo>
                  <a:pt x="9434" y="8201"/>
                </a:lnTo>
                <a:cubicBezTo>
                  <a:pt x="10117" y="8201"/>
                  <a:pt x="10801" y="7517"/>
                  <a:pt x="10801" y="6834"/>
                </a:cubicBezTo>
                <a:lnTo>
                  <a:pt x="10801" y="1366"/>
                </a:lnTo>
                <a:cubicBezTo>
                  <a:pt x="10801" y="683"/>
                  <a:pt x="10117" y="0"/>
                  <a:pt x="9434" y="0"/>
                </a:cubicBezTo>
                <a:lnTo>
                  <a:pt x="1366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strike="noStrike">
                <a:solidFill>
                  <a:srgbClr val="FFFFFF"/>
                </a:solidFill>
                <a:latin typeface="Tibetan Machine Uni"/>
                <a:ea typeface="DejaVu Sans"/>
              </a:rPr>
              <a:t>NavigateTo(const TString&amp; path)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800" strike="noStrike">
                <a:solidFill>
                  <a:srgbClr val="000000"/>
                </a:solidFill>
                <a:latin typeface="Tibetan Machine Uni"/>
                <a:ea typeface="DejaVu Sans"/>
              </a:rPr>
              <a:t>GetSizeX(const TString&amp; path ) GetSizeY(const TString&amp; path )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800" strike="noStrike">
                <a:solidFill>
                  <a:srgbClr val="000000"/>
                </a:solidFill>
                <a:latin typeface="Tibetan Machine Uni"/>
                <a:ea typeface="DejaVu Sans"/>
              </a:rPr>
              <a:t>GetSizeZ(const TString&amp; path ) GetX(const TString&amp; path )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800" strike="noStrike">
                <a:solidFill>
                  <a:srgbClr val="000000"/>
                </a:solidFill>
                <a:latin typeface="Tibetan Machine Uni"/>
                <a:ea typeface="DejaVu Sans"/>
              </a:rPr>
              <a:t>GetY(const TString&amp; path ) GetY(const TString&amp; path )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1200" strike="noStrike">
                <a:solidFill>
                  <a:srgbClr val="FFFFFF"/>
                </a:solidFill>
                <a:latin typeface="Tibetan Machine Uni"/>
                <a:ea typeface="DejaVu Sans"/>
              </a:rPr>
              <a:t>NavigateModule(const TString&amp; path)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800" strike="noStrike">
                <a:solidFill>
                  <a:srgbClr val="000000"/>
                </a:solidFill>
                <a:latin typeface="Tibetan Machine Uni"/>
                <a:ea typeface="DejaVu Sans"/>
              </a:rPr>
              <a:t>GetModuleDZ(const TString&amp; path) GetModuleZ(const TString&amp; path)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800" strike="noStrike">
                <a:solidFill>
                  <a:srgbClr val="000000"/>
                </a:solidFill>
                <a:latin typeface="Tibetan Machine Uni"/>
                <a:ea typeface="DejaVu Sans"/>
              </a:rPr>
              <a:t>GetModuleX(const TString&amp; path) GetModuleY(const TString&amp; path)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800" strike="noStrike">
                <a:solidFill>
                  <a:srgbClr val="000000"/>
                </a:solidFill>
                <a:latin typeface="Tibetan Machine Uni"/>
                <a:ea typeface="DejaVu Sans"/>
              </a:rPr>
              <a:t>GetModulePhi(const TString&amp; path) GetModuleH1(const TString&amp; path)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800" strike="noStrike">
                <a:solidFill>
                  <a:srgbClr val="000000"/>
                </a:solidFill>
                <a:latin typeface="Tibetan Machine Uni"/>
                <a:ea typeface="DejaVu Sans"/>
              </a:rPr>
              <a:t>GetModuleBl1(const TString&amp; path)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43" name="Line 17"/>
          <p:cNvSpPr/>
          <p:nvPr/>
        </p:nvSpPr>
        <p:spPr>
          <a:xfrm>
            <a:off x="2664000" y="1728000"/>
            <a:ext cx="0" cy="36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44" name="Line 18"/>
          <p:cNvSpPr/>
          <p:nvPr/>
        </p:nvSpPr>
        <p:spPr>
          <a:xfrm>
            <a:off x="6984000" y="1728000"/>
            <a:ext cx="0" cy="324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45" name="Line 19"/>
          <p:cNvSpPr/>
          <p:nvPr/>
        </p:nvSpPr>
        <p:spPr>
          <a:xfrm>
            <a:off x="6984000" y="2556000"/>
            <a:ext cx="0" cy="684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46" name="CustomShape 20"/>
          <p:cNvSpPr/>
          <p:nvPr/>
        </p:nvSpPr>
        <p:spPr>
          <a:xfrm flipH="1">
            <a:off x="5526000" y="4734000"/>
            <a:ext cx="1602000" cy="5940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21"/>
          <p:cNvSpPr/>
          <p:nvPr/>
        </p:nvSpPr>
        <p:spPr>
          <a:xfrm flipH="1" flipV="1">
            <a:off x="5526000" y="6408000"/>
            <a:ext cx="1602000" cy="4860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22"/>
          <p:cNvSpPr/>
          <p:nvPr/>
        </p:nvSpPr>
        <p:spPr>
          <a:xfrm>
            <a:off x="7128000" y="4734000"/>
            <a:ext cx="360" cy="9900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23"/>
          <p:cNvSpPr/>
          <p:nvPr/>
        </p:nvSpPr>
        <p:spPr>
          <a:xfrm>
            <a:off x="7128000" y="5724000"/>
            <a:ext cx="360" cy="11700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24"/>
          <p:cNvSpPr/>
          <p:nvPr/>
        </p:nvSpPr>
        <p:spPr>
          <a:xfrm>
            <a:off x="6984000" y="3744000"/>
            <a:ext cx="1584000" cy="5760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25"/>
          <p:cNvSpPr/>
          <p:nvPr/>
        </p:nvSpPr>
        <p:spPr>
          <a:xfrm flipH="1">
            <a:off x="5544000" y="3744000"/>
            <a:ext cx="1440000" cy="57816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26"/>
          <p:cNvSpPr/>
          <p:nvPr/>
        </p:nvSpPr>
        <p:spPr>
          <a:xfrm>
            <a:off x="1368000" y="3384000"/>
            <a:ext cx="1368000" cy="5760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27"/>
          <p:cNvSpPr/>
          <p:nvPr/>
        </p:nvSpPr>
        <p:spPr>
          <a:xfrm>
            <a:off x="2664000" y="2520000"/>
            <a:ext cx="1224000" cy="2160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28"/>
          <p:cNvSpPr/>
          <p:nvPr/>
        </p:nvSpPr>
        <p:spPr>
          <a:xfrm flipH="1">
            <a:off x="1368000" y="2520000"/>
            <a:ext cx="1296000" cy="2160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29"/>
          <p:cNvSpPr/>
          <p:nvPr/>
        </p:nvSpPr>
        <p:spPr>
          <a:xfrm>
            <a:off x="1368000" y="3384000"/>
            <a:ext cx="360" cy="2880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30"/>
          <p:cNvSpPr/>
          <p:nvPr/>
        </p:nvSpPr>
        <p:spPr>
          <a:xfrm flipH="1">
            <a:off x="4032000" y="1728000"/>
            <a:ext cx="2952000" cy="41760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31"/>
          <p:cNvSpPr/>
          <p:nvPr/>
        </p:nvSpPr>
        <p:spPr>
          <a:xfrm>
            <a:off x="216000" y="144000"/>
            <a:ext cx="9791640" cy="105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trike="noStrike">
                <a:solidFill>
                  <a:srgbClr val="000000"/>
                </a:solidFill>
                <a:latin typeface="Tibetan Machine Uni"/>
              </a:rPr>
              <a:t>Development of Geohandler classes (For adding modified geometry to </a:t>
            </a:r>
            <a:r>
              <a:rPr lang="en-US" sz="2000" strike="noStrike">
                <a:solidFill>
                  <a:srgbClr val="000000"/>
                </a:solidFill>
                <a:latin typeface="Tibetan Machine Uni"/>
              </a:rPr>
              <a:t>transport</a:t>
            </a:r>
            <a:r>
              <a:rPr lang="en-US" strike="noStrike">
                <a:solidFill>
                  <a:srgbClr val="000000"/>
                </a:solidFill>
                <a:latin typeface="Tibetan Machine Uni"/>
              </a:rPr>
              <a:t>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Tibetan Machine Uni"/>
              </a:rPr>
              <a:t>Segmentation in mMuCh</a:t>
            </a:r>
            <a:endParaRPr/>
          </a:p>
        </p:txBody>
      </p:sp>
      <p:sp>
        <p:nvSpPr>
          <p:cNvPr id="181" name="CustomShape 2"/>
          <p:cNvSpPr/>
          <p:nvPr/>
        </p:nvSpPr>
        <p:spPr>
          <a:xfrm>
            <a:off x="431800" y="6156101"/>
            <a:ext cx="8567640" cy="124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trike="noStrike" dirty="0">
                <a:solidFill>
                  <a:srgbClr val="CC00CC"/>
                </a:solidFill>
                <a:latin typeface="Latin Modern Math"/>
              </a:rPr>
              <a:t>Transformation Equations:</a:t>
            </a:r>
            <a:endParaRPr dirty="0"/>
          </a:p>
          <a:p>
            <a:endParaRPr dirty="0"/>
          </a:p>
          <a:p>
            <a:r>
              <a:rPr lang="en-US" strike="noStrike" dirty="0">
                <a:solidFill>
                  <a:srgbClr val="006699"/>
                </a:solidFill>
                <a:latin typeface="Latin Modern Math"/>
              </a:rPr>
              <a:t>X’ = (X-11.8) Cos(168.5</a:t>
            </a:r>
            <a:r>
              <a:rPr lang="en-US" strike="noStrike" dirty="0">
                <a:solidFill>
                  <a:srgbClr val="006699"/>
                </a:solidFill>
                <a:latin typeface="Latin Modern Math"/>
                <a:ea typeface="Arial"/>
              </a:rPr>
              <a:t>°) +(Y-72.0) Sin(168.5°) </a:t>
            </a:r>
            <a:endParaRPr dirty="0"/>
          </a:p>
          <a:p>
            <a:r>
              <a:rPr lang="en-US" strike="noStrike" dirty="0">
                <a:solidFill>
                  <a:srgbClr val="006699"/>
                </a:solidFill>
                <a:latin typeface="Latin Modern Math"/>
                <a:ea typeface="Arial"/>
              </a:rPr>
              <a:t>Y’ = - (X-11.8) Sin(168.5°) +(Y-72.0) Cos(168.5°) </a:t>
            </a:r>
            <a:endParaRPr dirty="0"/>
          </a:p>
        </p:txBody>
      </p:sp>
      <p:pic>
        <p:nvPicPr>
          <p:cNvPr id="182" name="Picture 181"/>
          <p:cNvPicPr/>
          <p:nvPr/>
        </p:nvPicPr>
        <p:blipFill>
          <a:blip r:embed="rId2" cstate="print"/>
          <a:stretch/>
        </p:blipFill>
        <p:spPr>
          <a:xfrm>
            <a:off x="72000" y="1563480"/>
            <a:ext cx="5111640" cy="4628160"/>
          </a:xfrm>
          <a:prstGeom prst="rect">
            <a:avLst/>
          </a:prstGeom>
          <a:ln>
            <a:noFill/>
          </a:ln>
        </p:spPr>
      </p:pic>
      <p:pic>
        <p:nvPicPr>
          <p:cNvPr id="183" name="Picture 182"/>
          <p:cNvPicPr/>
          <p:nvPr/>
        </p:nvPicPr>
        <p:blipFill>
          <a:blip r:embed="rId3" cstate="print"/>
          <a:stretch/>
        </p:blipFill>
        <p:spPr>
          <a:xfrm>
            <a:off x="5023080" y="1500840"/>
            <a:ext cx="5006880" cy="472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992313" y="128565"/>
            <a:ext cx="8731646" cy="57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en-US" sz="3100" dirty="0"/>
              <a:t>Di-</a:t>
            </a:r>
            <a:r>
              <a:rPr lang="en-US" sz="3100" dirty="0" err="1"/>
              <a:t>muon</a:t>
            </a:r>
            <a:r>
              <a:rPr lang="en-US" sz="3100" dirty="0"/>
              <a:t> physics at a glance</a:t>
            </a:r>
            <a:endParaRPr lang="en-IN" sz="3100" dirty="0"/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97763" y="6231782"/>
            <a:ext cx="9606345" cy="111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en-US" sz="2200" dirty="0"/>
              <a:t>Low mass region (LMR): in-medium modification of vector mesons</a:t>
            </a:r>
          </a:p>
          <a:p>
            <a:r>
              <a:rPr lang="en-US" sz="2200" dirty="0"/>
              <a:t>Intermediate Mass Region (IMR): Thermal radiation from the </a:t>
            </a:r>
            <a:r>
              <a:rPr lang="en-US" sz="2200" dirty="0" err="1"/>
              <a:t>partonic</a:t>
            </a:r>
            <a:r>
              <a:rPr lang="en-US" sz="2200" dirty="0"/>
              <a:t> phase</a:t>
            </a:r>
          </a:p>
          <a:p>
            <a:r>
              <a:rPr lang="en-US" sz="2200" dirty="0"/>
              <a:t>High Mass Region (HMR): </a:t>
            </a:r>
            <a:r>
              <a:rPr lang="en-US" sz="2200" dirty="0" err="1"/>
              <a:t>Charmonium</a:t>
            </a:r>
            <a:r>
              <a:rPr lang="en-US" sz="2200" dirty="0"/>
              <a:t> suppression)</a:t>
            </a:r>
            <a:endParaRPr lang="en-IN" sz="22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26809" y="1418650"/>
          <a:ext cx="6827008" cy="4424951"/>
        </p:xfrm>
        <a:graphic>
          <a:graphicData uri="http://schemas.openxmlformats.org/presentationml/2006/ole">
            <p:oleObj spid="_x0000_s1026" name="Acrobat Document" r:id="rId3" imgW="5400437" imgH="4352679" progId="AcroExch.Document.7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5435" y="763570"/>
            <a:ext cx="9287907" cy="508900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2600" i="1" dirty="0">
                <a:solidFill>
                  <a:srgbClr val="FF0000"/>
                </a:solidFill>
              </a:rPr>
              <a:t>Reconstruction of </a:t>
            </a:r>
            <a:r>
              <a:rPr lang="en-US" sz="2600" i="1" dirty="0" err="1">
                <a:solidFill>
                  <a:srgbClr val="FF0000"/>
                </a:solidFill>
              </a:rPr>
              <a:t>di-muon</a:t>
            </a:r>
            <a:r>
              <a:rPr lang="en-US" sz="2600" i="1" dirty="0">
                <a:solidFill>
                  <a:srgbClr val="FF0000"/>
                </a:solidFill>
              </a:rPr>
              <a:t> spectrum with full glory</a:t>
            </a:r>
            <a:endParaRPr lang="en-IN" sz="2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754298" y="127745"/>
            <a:ext cx="7779232" cy="510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>
            <a:spAutoFit/>
          </a:bodyPr>
          <a:lstStyle/>
          <a:p>
            <a:pPr algn="ctr"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altLang="en-US" sz="2600" b="1" dirty="0">
                <a:solidFill>
                  <a:srgbClr val="FF0000"/>
                </a:solidFill>
              </a:rPr>
              <a:t>Different </a:t>
            </a:r>
            <a:r>
              <a:rPr lang="en-US" altLang="en-US" sz="2600" b="1" dirty="0" err="1">
                <a:solidFill>
                  <a:srgbClr val="FF0000"/>
                </a:solidFill>
              </a:rPr>
              <a:t>di-muon</a:t>
            </a:r>
            <a:r>
              <a:rPr lang="en-US" altLang="en-US" sz="2600" b="1" dirty="0">
                <a:solidFill>
                  <a:srgbClr val="FF0000"/>
                </a:solidFill>
              </a:rPr>
              <a:t> sources @ SIS-100 energies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97764" y="1273945"/>
            <a:ext cx="9685100" cy="50901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>
            <a:spAutoFit/>
          </a:bodyPr>
          <a:lstStyle/>
          <a:p>
            <a:pP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altLang="en-US" sz="2200" dirty="0">
                <a:solidFill>
                  <a:srgbClr val="000000"/>
                </a:solidFill>
              </a:rPr>
              <a:t>Superposition of different sources with continuous falling spectrum and several distinct resonances</a:t>
            </a:r>
          </a:p>
          <a:p>
            <a:pP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altLang="en-US" sz="2200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altLang="en-US" sz="2200" dirty="0">
                <a:solidFill>
                  <a:srgbClr val="000000"/>
                </a:solidFill>
              </a:rPr>
              <a:t>Continuous processes  include:</a:t>
            </a: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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altLang="en-US" sz="2000" dirty="0"/>
              <a:t> </a:t>
            </a:r>
            <a:r>
              <a:rPr lang="en-US" altLang="en-US" sz="2000" dirty="0" err="1"/>
              <a:t>Drell</a:t>
            </a:r>
            <a:r>
              <a:rPr lang="en-US" altLang="en-US" sz="2000" dirty="0"/>
              <a:t>-Yan </a:t>
            </a:r>
            <a:r>
              <a:rPr lang="en-US" altLang="en-US" sz="2000" dirty="0" err="1"/>
              <a:t>di-muons</a:t>
            </a:r>
            <a:r>
              <a:rPr lang="en-US" altLang="en-US" sz="2000" dirty="0"/>
              <a:t>: hard process and dominating at large pair masses </a:t>
            </a: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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altLang="en-US" sz="2000" dirty="0"/>
              <a:t> Open charm </a:t>
            </a:r>
            <a:r>
              <a:rPr lang="en-US" altLang="en-US" sz="2000" dirty="0" err="1"/>
              <a:t>di-muons</a:t>
            </a:r>
            <a:r>
              <a:rPr lang="en-US" altLang="en-US" sz="2000" dirty="0"/>
              <a:t> are </a:t>
            </a:r>
            <a:r>
              <a:rPr lang="en-US" altLang="en-US" sz="2000" dirty="0" err="1"/>
              <a:t>kinematically</a:t>
            </a:r>
            <a:r>
              <a:rPr lang="en-US" altLang="en-US" sz="2000" dirty="0"/>
              <a:t> forbidden</a:t>
            </a:r>
          </a:p>
          <a:p>
            <a:pP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altLang="en-US" sz="2000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altLang="en-US" sz="2200" dirty="0">
                <a:solidFill>
                  <a:srgbClr val="000000"/>
                </a:solidFill>
              </a:rPr>
              <a:t>At lower end dominating processes are electromagnetic decays of pseudo-scalar and vector mesons adding to continuous spectrum via </a:t>
            </a:r>
            <a:r>
              <a:rPr lang="en-US" altLang="en-US" sz="2200" dirty="0" err="1">
                <a:solidFill>
                  <a:srgbClr val="000000"/>
                </a:solidFill>
              </a:rPr>
              <a:t>Dalitz</a:t>
            </a:r>
            <a:r>
              <a:rPr lang="en-US" altLang="en-US" sz="2200" dirty="0">
                <a:solidFill>
                  <a:srgbClr val="000000"/>
                </a:solidFill>
              </a:rPr>
              <a:t> decays and distinct peaks via 2-body decays – </a:t>
            </a:r>
            <a:r>
              <a:rPr lang="en-US" altLang="en-US" sz="2200" b="1" i="1" dirty="0" err="1">
                <a:solidFill>
                  <a:srgbClr val="000000"/>
                </a:solidFill>
              </a:rPr>
              <a:t>hadronic</a:t>
            </a:r>
            <a:r>
              <a:rPr lang="en-US" altLang="en-US" sz="2200" b="1" i="1" dirty="0">
                <a:solidFill>
                  <a:srgbClr val="000000"/>
                </a:solidFill>
              </a:rPr>
              <a:t> cocktail</a:t>
            </a:r>
          </a:p>
          <a:p>
            <a:pP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altLang="en-US" sz="2200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altLang="en-US" sz="2200" dirty="0">
                <a:solidFill>
                  <a:srgbClr val="000000"/>
                </a:solidFill>
              </a:rPr>
              <a:t>At intermediate region thermal radiation from the </a:t>
            </a:r>
            <a:r>
              <a:rPr lang="en-US" altLang="en-US" sz="2200" dirty="0" err="1">
                <a:solidFill>
                  <a:srgbClr val="000000"/>
                </a:solidFill>
              </a:rPr>
              <a:t>partonic</a:t>
            </a:r>
            <a:r>
              <a:rPr lang="en-US" altLang="en-US" sz="2200" dirty="0">
                <a:solidFill>
                  <a:srgbClr val="000000"/>
                </a:solidFill>
              </a:rPr>
              <a:t> fireball</a:t>
            </a:r>
          </a:p>
          <a:p>
            <a:pP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altLang="en-US" sz="2200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altLang="en-US" sz="2200" dirty="0">
                <a:solidFill>
                  <a:srgbClr val="000000"/>
                </a:solidFill>
              </a:rPr>
              <a:t>Resonance peaks J/</a:t>
            </a:r>
            <a:r>
              <a:rPr lang="en-US" altLang="en-US" sz="2200" dirty="0">
                <a:solidFill>
                  <a:srgbClr val="000000"/>
                </a:solidFill>
                <a:latin typeface="Symbol" pitchFamily="18" charset="2"/>
              </a:rPr>
              <a:t></a:t>
            </a:r>
            <a:r>
              <a:rPr lang="en-US" altLang="en-US" sz="2200" dirty="0">
                <a:solidFill>
                  <a:srgbClr val="000000"/>
                </a:solidFill>
              </a:rPr>
              <a:t> , </a:t>
            </a:r>
            <a:r>
              <a:rPr lang="en-US" altLang="en-US" sz="2200" dirty="0">
                <a:solidFill>
                  <a:srgbClr val="000000"/>
                </a:solidFill>
                <a:latin typeface="Symbol" pitchFamily="18" charset="2"/>
              </a:rPr>
              <a:t></a:t>
            </a:r>
            <a:r>
              <a:rPr lang="en-US" altLang="en-US" sz="2200" dirty="0">
                <a:solidFill>
                  <a:srgbClr val="000000"/>
                </a:solidFill>
              </a:rPr>
              <a:t>’ at higher masses (~ 3 </a:t>
            </a:r>
            <a:r>
              <a:rPr lang="en-US" altLang="en-US" sz="2200" dirty="0" err="1">
                <a:solidFill>
                  <a:srgbClr val="000000"/>
                </a:solidFill>
              </a:rPr>
              <a:t>GeV</a:t>
            </a:r>
            <a:r>
              <a:rPr lang="en-US" altLang="en-US" sz="2200" dirty="0">
                <a:solidFill>
                  <a:srgbClr val="000000"/>
                </a:solidFill>
              </a:rPr>
              <a:t>) (</a:t>
            </a:r>
            <a:r>
              <a:rPr lang="en-US" altLang="en-US" sz="2200" dirty="0" err="1">
                <a:solidFill>
                  <a:srgbClr val="000000"/>
                </a:solidFill>
              </a:rPr>
              <a:t>p+A</a:t>
            </a:r>
            <a:r>
              <a:rPr lang="en-US" altLang="en-US" sz="2200" dirty="0">
                <a:solidFill>
                  <a:srgbClr val="000000"/>
                </a:solidFill>
              </a:rPr>
              <a:t> collisions)</a:t>
            </a:r>
          </a:p>
          <a:p>
            <a:pP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alt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223888" y="755501"/>
            <a:ext cx="7560469" cy="6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Charm propagation in baryonic medium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J/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measurements in SIS 100 </a:t>
            </a:r>
            <a:r>
              <a:rPr lang="en-US" dirty="0" err="1">
                <a:solidFill>
                  <a:schemeClr val="tx1"/>
                </a:solidFill>
              </a:rPr>
              <a:t>p+A</a:t>
            </a:r>
            <a:r>
              <a:rPr lang="en-US" dirty="0">
                <a:solidFill>
                  <a:schemeClr val="tx1"/>
                </a:solidFill>
              </a:rPr>
              <a:t> collisions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16" y="1847920"/>
            <a:ext cx="4923056" cy="3779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292328" y="1931917"/>
          <a:ext cx="4508280" cy="3863834"/>
        </p:xfrm>
        <a:graphic>
          <a:graphicData uri="http://schemas.openxmlformats.org/presentationml/2006/ole">
            <p:oleObj spid="_x0000_s30722" name="Acrobat Document" r:id="rId4" imgW="5400437" imgH="3676495" progId="AcroExch.Document.7">
              <p:embed/>
            </p:oleObj>
          </a:graphicData>
        </a:graphic>
      </p:graphicFrame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68011" y="5846499"/>
            <a:ext cx="9744604" cy="164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en-US" sz="2000" dirty="0"/>
              <a:t>J/</a:t>
            </a:r>
            <a:r>
              <a:rPr lang="en-US" sz="2000" dirty="0">
                <a:latin typeface="Symbol" pitchFamily="18" charset="2"/>
              </a:rPr>
              <a:t>y</a:t>
            </a:r>
            <a:r>
              <a:rPr lang="en-US" sz="2000" dirty="0"/>
              <a:t> would be produced close to kinematic threshold (E</a:t>
            </a:r>
            <a:r>
              <a:rPr lang="en-US" sz="2000" baseline="-25000" dirty="0"/>
              <a:t>th</a:t>
            </a:r>
            <a:r>
              <a:rPr lang="en-US" sz="2000" dirty="0"/>
              <a:t> ~ 12 </a:t>
            </a:r>
            <a:r>
              <a:rPr lang="en-US" sz="2000" dirty="0" err="1"/>
              <a:t>GeV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Different dissociation cross sections as predicted by different models</a:t>
            </a:r>
          </a:p>
          <a:p>
            <a:endParaRPr lang="en-US" sz="2000" dirty="0"/>
          </a:p>
          <a:p>
            <a:r>
              <a:rPr lang="en-US" sz="2000" dirty="0"/>
              <a:t>Suppression pattern distinguishably different </a:t>
            </a:r>
            <a:endParaRPr lang="en-IN" sz="2000" dirty="0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1079872" y="1619597"/>
            <a:ext cx="2856177" cy="3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en-US" sz="1500" dirty="0"/>
              <a:t>H. </a:t>
            </a:r>
            <a:r>
              <a:rPr lang="en-US" sz="1500" dirty="0" err="1"/>
              <a:t>Satz</a:t>
            </a:r>
            <a:r>
              <a:rPr lang="en-US" sz="1500" dirty="0"/>
              <a:t>, </a:t>
            </a:r>
            <a:r>
              <a:rPr lang="en-US" sz="1500" dirty="0" err="1"/>
              <a:t>HICforFAIR</a:t>
            </a:r>
            <a:r>
              <a:rPr lang="en-US" sz="1500" dirty="0"/>
              <a:t>, 2014</a:t>
            </a:r>
            <a:endParaRPr lang="en-IN" sz="1500" dirty="0"/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5688384" y="1619597"/>
            <a:ext cx="4200260" cy="3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en-US" sz="1500" dirty="0">
                <a:latin typeface="Arial" pitchFamily="34" charset="0"/>
              </a:rPr>
              <a:t>PPB, M. </a:t>
            </a:r>
            <a:r>
              <a:rPr lang="en-US" sz="1500" dirty="0" err="1">
                <a:latin typeface="Arial" pitchFamily="34" charset="0"/>
              </a:rPr>
              <a:t>Deveaux</a:t>
            </a:r>
            <a:r>
              <a:rPr lang="en-US" sz="1500" dirty="0">
                <a:latin typeface="Arial" pitchFamily="34" charset="0"/>
              </a:rPr>
              <a:t>, A. </a:t>
            </a:r>
            <a:r>
              <a:rPr lang="en-US" sz="1500" dirty="0" err="1">
                <a:latin typeface="Arial" pitchFamily="34" charset="0"/>
              </a:rPr>
              <a:t>Toia</a:t>
            </a:r>
            <a:r>
              <a:rPr lang="en-US" sz="1500" dirty="0" smtClean="0">
                <a:latin typeface="Arial" pitchFamily="34" charset="0"/>
              </a:rPr>
              <a:t>, arXiv:1712.05951 </a:t>
            </a:r>
            <a:endParaRPr lang="en-IN" sz="1500" dirty="0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5976" y="179437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High mass </a:t>
            </a:r>
            <a:r>
              <a:rPr lang="en-US" sz="2800" dirty="0" err="1" smtClean="0"/>
              <a:t>di-muons</a:t>
            </a:r>
            <a:r>
              <a:rPr lang="en-US" sz="2800" dirty="0" smtClean="0"/>
              <a:t>: physics potential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832971" y="107429"/>
            <a:ext cx="8017383" cy="473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9207" tIns="51588" rIns="99207" bIns="51588">
            <a:spAutoFit/>
          </a:bodyPr>
          <a:lstStyle/>
          <a:p>
            <a:pPr algn="ctr"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altLang="en-US" sz="2400" b="1" dirty="0">
                <a:solidFill>
                  <a:srgbClr val="FF0000"/>
                </a:solidFill>
              </a:rPr>
              <a:t>     </a:t>
            </a:r>
            <a:r>
              <a:rPr lang="en-US" altLang="en-US" sz="2400" b="1" dirty="0">
                <a:solidFill>
                  <a:srgbClr val="3333FF"/>
                </a:solidFill>
              </a:rPr>
              <a:t>Priority issues in Much simulation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776" y="683493"/>
            <a:ext cx="9649071" cy="650353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sz="2000" b="1" dirty="0" smtClean="0"/>
              <a:t>Development of Much software</a:t>
            </a:r>
            <a:r>
              <a:rPr lang="en-US" sz="24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Omveer</a:t>
            </a:r>
            <a:r>
              <a:rPr lang="en-US" sz="2000" dirty="0" smtClean="0"/>
              <a:t> Singh, PPB)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Rootification</a:t>
            </a:r>
            <a:r>
              <a:rPr lang="en-US" dirty="0" smtClean="0">
                <a:solidFill>
                  <a:srgbClr val="FF0000"/>
                </a:solidFill>
              </a:rPr>
              <a:t> of much geometry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Development of geo-handler classes compatible with </a:t>
            </a:r>
            <a:r>
              <a:rPr lang="en-US" dirty="0" err="1" smtClean="0">
                <a:solidFill>
                  <a:srgbClr val="FF0000"/>
                </a:solidFill>
              </a:rPr>
              <a:t>rootified</a:t>
            </a:r>
            <a:r>
              <a:rPr lang="en-US" dirty="0" smtClean="0">
                <a:solidFill>
                  <a:srgbClr val="FF0000"/>
                </a:solidFill>
              </a:rPr>
              <a:t> geometries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Testing full chain till track reconstruction</a:t>
            </a:r>
          </a:p>
          <a:p>
            <a:endParaRPr lang="en-US" sz="2600" dirty="0">
              <a:solidFill>
                <a:srgbClr val="FF0000"/>
              </a:solidFill>
            </a:endParaRPr>
          </a:p>
          <a:p>
            <a:r>
              <a:rPr lang="en-US" sz="2000" b="1" dirty="0" smtClean="0"/>
              <a:t>Optimization of Much geometry </a:t>
            </a:r>
            <a:r>
              <a:rPr lang="en-US" sz="2000" dirty="0" smtClean="0"/>
              <a:t>(</a:t>
            </a:r>
            <a:r>
              <a:rPr lang="en-US" sz="2000" dirty="0" err="1" smtClean="0"/>
              <a:t>Ekata</a:t>
            </a:r>
            <a:r>
              <a:rPr lang="en-US" sz="2000" dirty="0" smtClean="0"/>
              <a:t> </a:t>
            </a:r>
            <a:r>
              <a:rPr lang="en-US" sz="2000" dirty="0" err="1" smtClean="0"/>
              <a:t>Nandy</a:t>
            </a:r>
            <a:r>
              <a:rPr lang="en-US" sz="2000" dirty="0" smtClean="0"/>
              <a:t>, PPB)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Modify the design of first absorber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Optimization of </a:t>
            </a:r>
            <a:r>
              <a:rPr lang="en-US" dirty="0" err="1" smtClean="0">
                <a:solidFill>
                  <a:srgbClr val="FF0000"/>
                </a:solidFill>
              </a:rPr>
              <a:t>muon</a:t>
            </a:r>
            <a:r>
              <a:rPr lang="en-US" dirty="0" smtClean="0">
                <a:solidFill>
                  <a:srgbClr val="FF0000"/>
                </a:solidFill>
              </a:rPr>
              <a:t> beam pipe design</a:t>
            </a:r>
          </a:p>
          <a:p>
            <a:pPr>
              <a:buFont typeface="Arial" pitchFamily="34" charset="0"/>
              <a:buChar char="•"/>
            </a:pPr>
            <a:endParaRPr lang="en-US" sz="2600" dirty="0">
              <a:solidFill>
                <a:srgbClr val="FF0000"/>
              </a:solidFill>
            </a:endParaRPr>
          </a:p>
          <a:p>
            <a:r>
              <a:rPr lang="en-US" sz="2000" b="1" dirty="0" smtClean="0"/>
              <a:t>Investigation of suitable detector technology for 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&amp; 4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stations </a:t>
            </a:r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Ekata</a:t>
            </a:r>
            <a:r>
              <a:rPr lang="en-US" sz="2000" dirty="0" smtClean="0"/>
              <a:t> </a:t>
            </a:r>
            <a:r>
              <a:rPr lang="en-US" sz="2000" dirty="0" err="1" smtClean="0"/>
              <a:t>Nandy</a:t>
            </a:r>
            <a:r>
              <a:rPr lang="en-US" sz="2000" dirty="0" smtClean="0"/>
              <a:t>)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Feasibility study of RPC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Rate capability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Segmentation option 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 smtClean="0"/>
              <a:t>Mini CBM simulation </a:t>
            </a:r>
            <a:r>
              <a:rPr lang="en-US" sz="2000" dirty="0" smtClean="0"/>
              <a:t>(</a:t>
            </a:r>
            <a:r>
              <a:rPr lang="en-US" sz="2000" dirty="0" err="1" smtClean="0"/>
              <a:t>Omveer</a:t>
            </a:r>
            <a:r>
              <a:rPr lang="en-US" sz="2000" dirty="0" smtClean="0"/>
              <a:t> Singh, </a:t>
            </a:r>
            <a:r>
              <a:rPr lang="en-US" sz="2000" dirty="0" err="1" smtClean="0"/>
              <a:t>Ekata</a:t>
            </a:r>
            <a:r>
              <a:rPr lang="en-US" sz="2000" dirty="0" smtClean="0"/>
              <a:t> </a:t>
            </a:r>
            <a:r>
              <a:rPr lang="en-US" sz="2000" dirty="0" err="1" smtClean="0"/>
              <a:t>Nandy</a:t>
            </a:r>
            <a:r>
              <a:rPr lang="en-US" sz="2000" dirty="0" smtClean="0"/>
              <a:t>, PPB)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Mini much geometry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Development of detector segmentation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Explore the effect of additional material budget (cooling plates)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000" b="1" dirty="0" smtClean="0"/>
              <a:t>Development of time base Much digitizer </a:t>
            </a:r>
            <a:r>
              <a:rPr lang="en-US" sz="2000" dirty="0" smtClean="0"/>
              <a:t>(</a:t>
            </a:r>
            <a:r>
              <a:rPr lang="en-US" sz="2000" dirty="0" err="1" smtClean="0"/>
              <a:t>Vikas</a:t>
            </a:r>
            <a:r>
              <a:rPr lang="en-US" sz="2000" dirty="0" smtClean="0"/>
              <a:t> </a:t>
            </a:r>
            <a:r>
              <a:rPr lang="en-US" sz="2000" dirty="0" err="1" smtClean="0"/>
              <a:t>Singhal</a:t>
            </a:r>
            <a:r>
              <a:rPr lang="en-US" sz="2000" dirty="0" smtClean="0"/>
              <a:t>)</a:t>
            </a:r>
            <a:endParaRPr lang="en-I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215776" y="1187549"/>
            <a:ext cx="9071640" cy="6115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strike="noStrike" dirty="0">
                <a:solidFill>
                  <a:srgbClr val="000000"/>
                </a:solidFill>
                <a:latin typeface="Tibetan Machine Uni"/>
              </a:rPr>
              <a:t>Earlier </a:t>
            </a:r>
            <a:r>
              <a:rPr lang="en-US" strike="noStrike" dirty="0" err="1">
                <a:solidFill>
                  <a:srgbClr val="000000"/>
                </a:solidFill>
                <a:latin typeface="Tibetan Machine Uni"/>
              </a:rPr>
              <a:t>MuCh</a:t>
            </a:r>
            <a:r>
              <a:rPr lang="en-US" strike="noStrike" dirty="0">
                <a:solidFill>
                  <a:srgbClr val="000000"/>
                </a:solidFill>
                <a:latin typeface="Tibetan Machine Uni"/>
              </a:rPr>
              <a:t> geometry specified via ASCII files.</a:t>
            </a:r>
            <a:endParaRPr dirty="0"/>
          </a:p>
          <a:p>
            <a:pPr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strike="noStrike" dirty="0" err="1">
                <a:solidFill>
                  <a:srgbClr val="000000"/>
                </a:solidFill>
                <a:latin typeface="Tibetan Machine Uni"/>
              </a:rPr>
              <a:t>Seperate</a:t>
            </a:r>
            <a:r>
              <a:rPr lang="en-US" strike="noStrike" dirty="0">
                <a:solidFill>
                  <a:srgbClr val="000000"/>
                </a:solidFill>
                <a:latin typeface="Tibetan Machine Uni"/>
              </a:rPr>
              <a:t> files for </a:t>
            </a:r>
            <a:r>
              <a:rPr lang="en-US" strike="noStrike" dirty="0" err="1">
                <a:solidFill>
                  <a:srgbClr val="000000"/>
                </a:solidFill>
                <a:latin typeface="Tibetan Machine Uni"/>
              </a:rPr>
              <a:t>MuCh</a:t>
            </a:r>
            <a:r>
              <a:rPr lang="en-US" strike="noStrike" dirty="0">
                <a:solidFill>
                  <a:srgbClr val="000000"/>
                </a:solidFill>
                <a:latin typeface="Tibetan Machine Uni"/>
              </a:rPr>
              <a:t> geometry and shielding </a:t>
            </a:r>
            <a:r>
              <a:rPr lang="en-US" strike="noStrike" dirty="0" smtClean="0">
                <a:solidFill>
                  <a:srgbClr val="000000"/>
                </a:solidFill>
                <a:latin typeface="Tibetan Machine Uni"/>
              </a:rPr>
              <a:t>geometry</a:t>
            </a:r>
            <a:endParaRPr dirty="0"/>
          </a:p>
        </p:txBody>
      </p:sp>
      <p:pic>
        <p:nvPicPr>
          <p:cNvPr id="78" name="Picture 77"/>
          <p:cNvPicPr/>
          <p:nvPr/>
        </p:nvPicPr>
        <p:blipFill>
          <a:blip r:embed="rId2" cstate="print"/>
          <a:stretch/>
        </p:blipFill>
        <p:spPr>
          <a:xfrm>
            <a:off x="187920" y="1872000"/>
            <a:ext cx="5607000" cy="5560560"/>
          </a:xfrm>
          <a:prstGeom prst="rect">
            <a:avLst/>
          </a:prstGeom>
          <a:ln>
            <a:noFill/>
          </a:ln>
        </p:spPr>
      </p:pic>
      <p:pic>
        <p:nvPicPr>
          <p:cNvPr id="79" name="Picture 78"/>
          <p:cNvPicPr/>
          <p:nvPr/>
        </p:nvPicPr>
        <p:blipFill>
          <a:blip r:embed="rId3" cstate="print"/>
          <a:stretch/>
        </p:blipFill>
        <p:spPr>
          <a:xfrm>
            <a:off x="6552480" y="2016035"/>
            <a:ext cx="2735280" cy="5543640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935856" y="179437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</a:t>
            </a:r>
            <a:r>
              <a:rPr lang="en-US" sz="3200" dirty="0" err="1" smtClean="0"/>
              <a:t>Rootified</a:t>
            </a:r>
            <a:r>
              <a:rPr lang="en-US" sz="3200" dirty="0" smtClean="0"/>
              <a:t> Much Geometry</a:t>
            </a:r>
            <a:endParaRPr lang="en-IN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976416" y="111554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Talk by </a:t>
            </a:r>
            <a:r>
              <a:rPr lang="en-US" b="1" i="1" dirty="0" err="1" smtClean="0">
                <a:solidFill>
                  <a:srgbClr val="FF0000"/>
                </a:solidFill>
              </a:rPr>
              <a:t>Omveer</a:t>
            </a:r>
            <a:r>
              <a:rPr lang="en-US" b="1" i="1" dirty="0" smtClean="0">
                <a:solidFill>
                  <a:srgbClr val="FF0000"/>
                </a:solidFill>
              </a:rPr>
              <a:t> Singh</a:t>
            </a:r>
            <a:endParaRPr lang="en-IN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598197"/>
          </a:xfrm>
        </p:spPr>
        <p:txBody>
          <a:bodyPr/>
          <a:lstStyle/>
          <a:p>
            <a:pPr algn="ctr"/>
            <a:r>
              <a:rPr lang="en-US" sz="2800" dirty="0" err="1" smtClean="0"/>
              <a:t>Rootified</a:t>
            </a:r>
            <a:r>
              <a:rPr lang="en-US" sz="2800" dirty="0" smtClean="0"/>
              <a:t> Much geometry</a:t>
            </a:r>
            <a:endParaRPr lang="en-IN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/>
        </p:blipFill>
        <p:spPr>
          <a:xfrm>
            <a:off x="71760" y="1619597"/>
            <a:ext cx="3888432" cy="3816424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104208" y="1043533"/>
            <a:ext cx="57606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Much geometry can be created using a macro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Modular structure: separate functions for different volumes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Stations+Abosrebrs+Shields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additional file for shielding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 the parameters can be tuned (</a:t>
            </a:r>
            <a:r>
              <a:rPr lang="en-US" dirty="0" err="1" smtClean="0"/>
              <a:t>eg</a:t>
            </a:r>
            <a:r>
              <a:rPr lang="en-US" dirty="0" smtClean="0"/>
              <a:t>: no. of absorbers, stations, layers, material, thickness, shapes …)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User friendly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Different macros for different  </a:t>
            </a:r>
            <a:r>
              <a:rPr lang="en-US" dirty="0" err="1" smtClean="0"/>
              <a:t>Muchconfigurations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Submitted to repository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Located in </a:t>
            </a:r>
            <a:r>
              <a:rPr lang="en-US" dirty="0" err="1" smtClean="0"/>
              <a:t>cbmroot</a:t>
            </a:r>
            <a:r>
              <a:rPr lang="en-US" dirty="0" smtClean="0"/>
              <a:t>/macro/much/geometry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Supporting classes also developed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Full simulation chain working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91440" y="91440"/>
            <a:ext cx="9268560" cy="4910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600" b="1" i="1">
                <a:latin typeface="Bitstream Charter"/>
              </a:rPr>
              <a:t>       </a:t>
            </a:r>
            <a:endParaRPr/>
          </a:p>
        </p:txBody>
      </p:sp>
      <p:sp>
        <p:nvSpPr>
          <p:cNvPr id="274" name="TextShape 5"/>
          <p:cNvSpPr txBox="1"/>
          <p:nvPr/>
        </p:nvSpPr>
        <p:spPr>
          <a:xfrm>
            <a:off x="143768" y="3779837"/>
            <a:ext cx="9720832" cy="3312368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800" b="1" dirty="0">
                <a:solidFill>
                  <a:srgbClr val="FF0000"/>
                </a:solidFill>
                <a:latin typeface="Bitstream Charter"/>
              </a:rPr>
              <a:t>Modifications after TDR</a:t>
            </a:r>
            <a:endParaRPr sz="2800" dirty="0">
              <a:solidFill>
                <a:srgbClr val="FF0000"/>
              </a:solidFill>
            </a:endParaRPr>
          </a:p>
          <a:p>
            <a:endParaRPr dirty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Bitstream Charter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Bitstream Charter"/>
              </a:rPr>
              <a:t>Beam </a:t>
            </a:r>
            <a:r>
              <a:rPr lang="en-US" sz="2000" dirty="0">
                <a:solidFill>
                  <a:srgbClr val="000000"/>
                </a:solidFill>
                <a:latin typeface="Bitstream Charter"/>
              </a:rPr>
              <a:t>pipe design has been changed</a:t>
            </a:r>
            <a:endParaRPr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Bitstream Charter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Bitstream Charter"/>
              </a:rPr>
              <a:t>shift of the position of MUCH </a:t>
            </a:r>
            <a:r>
              <a:rPr lang="en-US" sz="2000" dirty="0" smtClean="0">
                <a:solidFill>
                  <a:srgbClr val="000000"/>
                </a:solidFill>
                <a:latin typeface="Bitstream Charter"/>
              </a:rPr>
              <a:t>cave</a:t>
            </a:r>
            <a:endParaRPr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Bitstream Charter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Bitstream Charter"/>
              </a:rPr>
              <a:t>Absorbers design have been </a:t>
            </a:r>
            <a:r>
              <a:rPr lang="en-US" sz="2000" dirty="0" smtClean="0">
                <a:solidFill>
                  <a:srgbClr val="000000"/>
                </a:solidFill>
                <a:latin typeface="Bitstream Charter"/>
              </a:rPr>
              <a:t>modified</a:t>
            </a:r>
            <a:endParaRPr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Bitstream Charter"/>
              </a:rPr>
              <a:t>  First absorber </a:t>
            </a:r>
            <a:r>
              <a:rPr lang="en-US" sz="2000" dirty="0">
                <a:solidFill>
                  <a:srgbClr val="000000"/>
                </a:solidFill>
                <a:latin typeface="Bitstream Charter"/>
              </a:rPr>
              <a:t>shape modified</a:t>
            </a:r>
            <a:endParaRPr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Bitstream Charter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Bitstream Charter"/>
              </a:rPr>
              <a:t>Magnet shielding bars have been </a:t>
            </a:r>
            <a:r>
              <a:rPr lang="en-US" sz="2000" dirty="0" smtClean="0">
                <a:solidFill>
                  <a:srgbClr val="000000"/>
                </a:solidFill>
                <a:latin typeface="Bitstream Charter"/>
              </a:rPr>
              <a:t>removed</a:t>
            </a:r>
            <a:endParaRPr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Bitstream Charter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Bitstream Charter"/>
              </a:rPr>
              <a:t>Investigation on </a:t>
            </a:r>
            <a:r>
              <a:rPr lang="en-US" sz="2000" dirty="0" smtClean="0">
                <a:solidFill>
                  <a:srgbClr val="000000"/>
                </a:solidFill>
                <a:latin typeface="Bitstream Charter"/>
              </a:rPr>
              <a:t>2</a:t>
            </a:r>
            <a:r>
              <a:rPr lang="en-US" sz="2000" baseline="30000" dirty="0" smtClean="0">
                <a:solidFill>
                  <a:srgbClr val="000000"/>
                </a:solidFill>
                <a:latin typeface="Bitstream Charter"/>
              </a:rPr>
              <a:t>nd</a:t>
            </a:r>
            <a:r>
              <a:rPr lang="en-US" sz="2000" dirty="0" smtClean="0">
                <a:solidFill>
                  <a:srgbClr val="000000"/>
                </a:solidFill>
                <a:latin typeface="Bitstream Charter"/>
              </a:rPr>
              <a:t> station </a:t>
            </a:r>
            <a:r>
              <a:rPr lang="en-US" sz="2000" dirty="0">
                <a:solidFill>
                  <a:srgbClr val="000000"/>
                </a:solidFill>
                <a:latin typeface="Bitstream Charter"/>
              </a:rPr>
              <a:t>size have been </a:t>
            </a:r>
            <a:r>
              <a:rPr lang="en-US" sz="2000" dirty="0" smtClean="0">
                <a:solidFill>
                  <a:srgbClr val="000000"/>
                </a:solidFill>
                <a:latin typeface="Bitstream Charter"/>
              </a:rPr>
              <a:t>done</a:t>
            </a:r>
            <a:endParaRPr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Bitstream Charter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Bitstream Charter"/>
              </a:rPr>
              <a:t>Investigation going on for </a:t>
            </a:r>
            <a:r>
              <a:rPr lang="en-US" sz="2000" dirty="0" smtClean="0">
                <a:solidFill>
                  <a:srgbClr val="000000"/>
                </a:solidFill>
                <a:latin typeface="Bitstream Charter"/>
              </a:rPr>
              <a:t> 3</a:t>
            </a:r>
            <a:r>
              <a:rPr lang="en-US" sz="2000" baseline="30000" dirty="0" smtClean="0">
                <a:solidFill>
                  <a:srgbClr val="000000"/>
                </a:solidFill>
                <a:latin typeface="Bitstream Charter"/>
              </a:rPr>
              <a:t>rd</a:t>
            </a:r>
            <a:r>
              <a:rPr lang="en-US" sz="2000" dirty="0" smtClean="0">
                <a:solidFill>
                  <a:srgbClr val="000000"/>
                </a:solidFill>
                <a:latin typeface="Bitstream Charter"/>
              </a:rPr>
              <a:t> and 4</a:t>
            </a:r>
            <a:r>
              <a:rPr lang="en-US" sz="2000" baseline="30000" dirty="0" smtClean="0">
                <a:solidFill>
                  <a:srgbClr val="000000"/>
                </a:solidFill>
                <a:latin typeface="Bitstream Charter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Bitstream Charter"/>
              </a:rPr>
              <a:t> station</a:t>
            </a:r>
            <a:endParaRPr sz="1600" dirty="0"/>
          </a:p>
        </p:txBody>
      </p:sp>
      <p:pic>
        <p:nvPicPr>
          <p:cNvPr id="275" name="Picture 274"/>
          <p:cNvPicPr/>
          <p:nvPr/>
        </p:nvPicPr>
        <p:blipFill>
          <a:blip r:embed="rId2" cstate="print"/>
          <a:srcRect t="281300" r="129980"/>
          <a:stretch>
            <a:fillRect/>
          </a:stretch>
        </p:blipFill>
        <p:spPr>
          <a:xfrm>
            <a:off x="2079360" y="654480"/>
            <a:ext cx="5120640" cy="3017520"/>
          </a:xfrm>
          <a:prstGeom prst="rect">
            <a:avLst/>
          </a:prstGeom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87784" y="755501"/>
            <a:ext cx="92890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General Specifications: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Much cave starts from 125 cm from the target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Detector angular coverage 5.7 to 25 degree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Segmented </a:t>
            </a:r>
            <a:r>
              <a:rPr lang="en-US" sz="2000" dirty="0" err="1" smtClean="0"/>
              <a:t>absorebr</a:t>
            </a:r>
            <a:r>
              <a:rPr lang="en-US" sz="2000" dirty="0" smtClean="0"/>
              <a:t>, </a:t>
            </a:r>
            <a:r>
              <a:rPr lang="en-US" sz="2000" dirty="0" err="1" smtClean="0"/>
              <a:t>diatance</a:t>
            </a:r>
            <a:r>
              <a:rPr lang="en-US" sz="2000" dirty="0" smtClean="0"/>
              <a:t> between two consecutive absorbers 30 cm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Chambers in between; each station made up of 3 chambers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3 mm Argon as active medium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absorber made up of carbon rest iron </a:t>
            </a:r>
            <a:endParaRPr lang="en-I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040312" y="6876181"/>
            <a:ext cx="41044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See talk by </a:t>
            </a:r>
            <a:r>
              <a:rPr lang="en-US" b="1" i="1" dirty="0" err="1" smtClean="0"/>
              <a:t>Ekata</a:t>
            </a:r>
            <a:r>
              <a:rPr lang="en-US" b="1" i="1" dirty="0" smtClean="0"/>
              <a:t> </a:t>
            </a:r>
            <a:r>
              <a:rPr lang="en-US" b="1" i="1" dirty="0" err="1" smtClean="0"/>
              <a:t>Nandy</a:t>
            </a:r>
            <a:r>
              <a:rPr lang="en-US" b="1" i="1" dirty="0" smtClean="0"/>
              <a:t> for details</a:t>
            </a:r>
            <a:endParaRPr lang="en-IN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354" y="128565"/>
            <a:ext cx="8414685" cy="471110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Implementation of new absorber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776" y="827509"/>
            <a:ext cx="9446675" cy="44104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sz="2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Modification of the shape of first (graphite) absorber</a:t>
            </a:r>
            <a:endParaRPr lang="en-IN" sz="2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776" y="4643933"/>
            <a:ext cx="9129139" cy="268710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sz="2000" i="1" u="sng" dirty="0" smtClean="0"/>
              <a:t>First absorber in old geometry:</a:t>
            </a:r>
            <a:endParaRPr lang="en-US" sz="2400" i="1" u="sng" dirty="0" smtClean="0"/>
          </a:p>
          <a:p>
            <a:r>
              <a:rPr lang="en-US" dirty="0" smtClean="0"/>
              <a:t>Bi-conical  shape</a:t>
            </a:r>
          </a:p>
          <a:p>
            <a:r>
              <a:rPr lang="en-US" dirty="0" smtClean="0"/>
              <a:t>First cone inside the magnet, thickness 24 cm</a:t>
            </a:r>
          </a:p>
          <a:p>
            <a:r>
              <a:rPr lang="en-US" dirty="0" smtClean="0"/>
              <a:t>Second cone outside the magnet thickness 36 cm</a:t>
            </a:r>
          </a:p>
          <a:p>
            <a:endParaRPr lang="en-US" sz="2000" dirty="0" smtClean="0"/>
          </a:p>
          <a:p>
            <a:r>
              <a:rPr lang="en-US" sz="2000" i="1" u="sng" dirty="0" smtClean="0"/>
              <a:t>First absorber in new geometry: </a:t>
            </a:r>
          </a:p>
          <a:p>
            <a:r>
              <a:rPr lang="en-US" dirty="0" smtClean="0"/>
              <a:t>Trapezoid + box</a:t>
            </a:r>
          </a:p>
          <a:p>
            <a:r>
              <a:rPr lang="en-US" dirty="0" smtClean="0"/>
              <a:t>Trapezoid inside the magnet, thickness 16 cm</a:t>
            </a:r>
          </a:p>
          <a:p>
            <a:r>
              <a:rPr lang="en-US" dirty="0" smtClean="0"/>
              <a:t>Box outside the magnet thickness 44 cm</a:t>
            </a:r>
            <a:endParaRPr lang="en-IN" sz="2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/>
        </p:blipFill>
        <p:spPr>
          <a:xfrm>
            <a:off x="5400352" y="1547589"/>
            <a:ext cx="3096344" cy="2592288"/>
          </a:xfrm>
          <a:prstGeom prst="rect">
            <a:avLst/>
          </a:prstGeom>
          <a:ln>
            <a:noFill/>
          </a:ln>
        </p:spPr>
      </p:pic>
      <p:pic>
        <p:nvPicPr>
          <p:cNvPr id="33794" name="Picture 2" descr="C:\Users\Partha\Desktop\Thesis_partha\notes\ParthaBhaduri\cdr-1\simulation\figs\SIS100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32" y="1691606"/>
            <a:ext cx="2921169" cy="2304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35856" y="385184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976416" y="406786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1034</Words>
  <Application>Microsoft Office PowerPoint</Application>
  <PresentationFormat>Custom</PresentationFormat>
  <Paragraphs>190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Office Theme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Rootified Much geometry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Partha</cp:lastModifiedBy>
  <cp:revision>32</cp:revision>
  <dcterms:modified xsi:type="dcterms:W3CDTF">2018-02-15T09:20:57Z</dcterms:modified>
</cp:coreProperties>
</file>