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"/>
  </p:notesMasterIdLst>
  <p:sldIdLst>
    <p:sldId id="256" r:id="rId2"/>
  </p:sldIdLst>
  <p:sldSz cx="30275213" cy="428117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8153" autoAdjust="0"/>
    <p:restoredTop sz="94660"/>
  </p:normalViewPr>
  <p:slideViewPr>
    <p:cSldViewPr snapToGrid="0">
      <p:cViewPr>
        <p:scale>
          <a:sx n="40" d="100"/>
          <a:sy n="40" d="100"/>
        </p:scale>
        <p:origin x="1722" y="7434"/>
      </p:cViewPr>
      <p:guideLst>
        <p:guide orient="horz" pos="13484"/>
        <p:guide pos="953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sz="2000">
                <a:latin typeface="Arial"/>
              </a:rPr>
              <a:t>Click to edit the notes format</a:t>
            </a:r>
            <a:endParaRPr/>
          </a:p>
        </p:txBody>
      </p:sp>
      <p:sp>
        <p:nvSpPr>
          <p:cNvPr id="58" name="PlaceHolder 2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sz="1400">
                <a:latin typeface="Times New Roman"/>
              </a:rPr>
              <a:t>&lt;header&gt;</a:t>
            </a:r>
            <a:endParaRPr/>
          </a:p>
        </p:txBody>
      </p:sp>
      <p:sp>
        <p:nvSpPr>
          <p:cNvPr id="59" name="PlaceHolder 3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r>
              <a:rPr lang="en-US" sz="1400">
                <a:latin typeface="Times New Roman"/>
              </a:rPr>
              <a:t>&lt;date/time&gt;</a:t>
            </a:r>
            <a:endParaRPr/>
          </a:p>
        </p:txBody>
      </p:sp>
      <p:sp>
        <p:nvSpPr>
          <p:cNvPr id="60" name="PlaceHolder 4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en-US" sz="1400">
                <a:latin typeface="Times New Roman"/>
              </a:rPr>
              <a:t>&lt;footer&gt;</a:t>
            </a:r>
            <a:endParaRPr/>
          </a:p>
        </p:txBody>
      </p:sp>
      <p:sp>
        <p:nvSpPr>
          <p:cNvPr id="61" name="PlaceHolder 5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pPr algn="r"/>
            <a:fld id="{EB5C0E86-A4AD-4591-9041-54AD24F797A4}" type="slidenum">
              <a:rPr lang="en-US" sz="1400">
                <a:latin typeface="Times New Roman"/>
              </a:r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893394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320" cy="41137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3" name="CustomShape 2"/>
          <p:cNvSpPr/>
          <p:nvPr/>
        </p:nvSpPr>
        <p:spPr>
          <a:xfrm>
            <a:off x="3884760" y="8685360"/>
            <a:ext cx="2970720" cy="456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DC7D9323-070F-4BC0-9852-CB69F0B60B25}" type="slidenum">
              <a:rPr lang="en-US" sz="1200" strike="noStrike">
                <a:solidFill>
                  <a:srgbClr val="000000"/>
                </a:solidFill>
                <a:latin typeface="+mn-lt"/>
                <a:ea typeface="+mn-ea"/>
              </a:rPr>
              <a:t>1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2.wdp"/><Relationship Id="rId3" Type="http://schemas.openxmlformats.org/officeDocument/2006/relationships/image" Target="../media/image1.wmf"/><Relationship Id="rId7" Type="http://schemas.openxmlformats.org/officeDocument/2006/relationships/image" Target="../media/image5.png"/><Relationship Id="rId12" Type="http://schemas.openxmlformats.org/officeDocument/2006/relationships/image" Target="../media/image9.png"/><Relationship Id="rId2" Type="http://schemas.openxmlformats.org/officeDocument/2006/relationships/theme" Target="../theme/theme1.xml"/><Relationship Id="rId16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microsoft.com/office/2007/relationships/hdphoto" Target="../media/hdphoto1.wdp"/><Relationship Id="rId5" Type="http://schemas.openxmlformats.org/officeDocument/2006/relationships/image" Target="../media/image3.png"/><Relationship Id="rId15" Type="http://schemas.microsoft.com/office/2007/relationships/hdphoto" Target="../media/hdphoto3.wdp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jpeg"/><Relationship Id="rId14" Type="http://schemas.openxmlformats.org/officeDocument/2006/relationships/image" Target="../media/image10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echteck 16"/>
          <p:cNvSpPr/>
          <p:nvPr userDrawn="1"/>
        </p:nvSpPr>
        <p:spPr>
          <a:xfrm>
            <a:off x="0" y="3571703"/>
            <a:ext cx="30292146" cy="2316624"/>
          </a:xfrm>
          <a:prstGeom prst="rect">
            <a:avLst/>
          </a:prstGeom>
          <a:solidFill>
            <a:sysClr val="window" lastClr="FFFFFF">
              <a:alpha val="65000"/>
            </a:sysClr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2088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8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CustomShape 2"/>
          <p:cNvSpPr/>
          <p:nvPr/>
        </p:nvSpPr>
        <p:spPr>
          <a:xfrm>
            <a:off x="0" y="41425200"/>
            <a:ext cx="30274200" cy="1390680"/>
          </a:xfrm>
          <a:prstGeom prst="rect">
            <a:avLst/>
          </a:prstGeom>
          <a:solidFill>
            <a:srgbClr val="EAEAEA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" name="CustomShape 3"/>
          <p:cNvSpPr/>
          <p:nvPr/>
        </p:nvSpPr>
        <p:spPr>
          <a:xfrm>
            <a:off x="0" y="41425200"/>
            <a:ext cx="1379520" cy="1387800"/>
          </a:xfrm>
          <a:prstGeom prst="rect">
            <a:avLst/>
          </a:prstGeom>
          <a:solidFill>
            <a:srgbClr val="FDBB63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" name="CustomShape 4"/>
          <p:cNvSpPr/>
          <p:nvPr/>
        </p:nvSpPr>
        <p:spPr>
          <a:xfrm>
            <a:off x="0" y="3571560"/>
            <a:ext cx="2464200" cy="2315520"/>
          </a:xfrm>
          <a:prstGeom prst="rect">
            <a:avLst/>
          </a:prstGeom>
          <a:solidFill>
            <a:srgbClr val="FDBB63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" name="Bild 19"/>
          <p:cNvPicPr/>
          <p:nvPr/>
        </p:nvPicPr>
        <p:blipFill>
          <a:blip r:embed="rId3"/>
          <a:stretch/>
        </p:blipFill>
        <p:spPr>
          <a:xfrm>
            <a:off x="24975720" y="41425200"/>
            <a:ext cx="5315400" cy="1522080"/>
          </a:xfrm>
          <a:prstGeom prst="rect">
            <a:avLst/>
          </a:prstGeom>
          <a:ln>
            <a:noFill/>
          </a:ln>
        </p:spPr>
      </p:pic>
      <p:pic>
        <p:nvPicPr>
          <p:cNvPr id="5" name="Bild 17"/>
          <p:cNvPicPr/>
          <p:nvPr/>
        </p:nvPicPr>
        <p:blipFill>
          <a:blip r:embed="rId4"/>
          <a:stretch/>
        </p:blipFill>
        <p:spPr>
          <a:xfrm>
            <a:off x="26777972" y="4022280"/>
            <a:ext cx="3285720" cy="1094400"/>
          </a:xfrm>
          <a:prstGeom prst="rect">
            <a:avLst/>
          </a:prstGeom>
          <a:ln>
            <a:noFill/>
          </a:ln>
        </p:spPr>
      </p:pic>
      <p:grpSp>
        <p:nvGrpSpPr>
          <p:cNvPr id="6" name="Group 5"/>
          <p:cNvGrpSpPr/>
          <p:nvPr userDrawn="1"/>
        </p:nvGrpSpPr>
        <p:grpSpPr>
          <a:xfrm>
            <a:off x="0" y="-8030"/>
            <a:ext cx="30295214" cy="3611880"/>
            <a:chOff x="0" y="-8030"/>
            <a:chExt cx="30295214" cy="3611880"/>
          </a:xfrm>
        </p:grpSpPr>
        <p:sp>
          <p:nvSpPr>
            <p:cNvPr id="47" name="Rectangle 46"/>
            <p:cNvSpPr/>
            <p:nvPr userDrawn="1"/>
          </p:nvSpPr>
          <p:spPr>
            <a:xfrm>
              <a:off x="4094" y="-8030"/>
              <a:ext cx="30291120" cy="361188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44" name="Picture 43"/>
            <p:cNvPicPr>
              <a:picLocks noChangeAspect="1"/>
            </p:cNvPicPr>
            <p:nvPr userDrawn="1"/>
          </p:nvPicPr>
          <p:blipFill rotWithShape="1">
            <a:blip r:embed="rId5"/>
            <a:srcRect b="1266"/>
            <a:stretch/>
          </p:blipFill>
          <p:spPr>
            <a:xfrm>
              <a:off x="0" y="-8030"/>
              <a:ext cx="5014764" cy="3611880"/>
            </a:xfrm>
            <a:prstGeom prst="rect">
              <a:avLst/>
            </a:prstGeom>
          </p:spPr>
        </p:pic>
        <p:pic>
          <p:nvPicPr>
            <p:cNvPr id="45" name="Picture 44"/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5128417" y="-8030"/>
              <a:ext cx="4629842" cy="3611880"/>
            </a:xfrm>
            <a:prstGeom prst="rect">
              <a:avLst/>
            </a:prstGeom>
          </p:spPr>
        </p:pic>
        <p:pic>
          <p:nvPicPr>
            <p:cNvPr id="46" name="Picture 45"/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10170074" y="-8030"/>
              <a:ext cx="4021631" cy="3611880"/>
            </a:xfrm>
            <a:prstGeom prst="rect">
              <a:avLst/>
            </a:prstGeom>
          </p:spPr>
        </p:pic>
        <p:pic>
          <p:nvPicPr>
            <p:cNvPr id="53" name="Picture 52"/>
            <p:cNvPicPr>
              <a:picLocks noChangeAspect="1"/>
            </p:cNvPicPr>
            <p:nvPr userDrawn="1"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0" t="8824" r="2610" b="-59"/>
            <a:stretch/>
          </p:blipFill>
          <p:spPr>
            <a:xfrm>
              <a:off x="14828489" y="-8030"/>
              <a:ext cx="4913458" cy="3611880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73714" y="147893"/>
              <a:ext cx="1107818" cy="270723"/>
            </a:xfrm>
            <a:prstGeom prst="rect">
              <a:avLst/>
            </a:prstGeom>
          </p:spPr>
        </p:pic>
      </p:grpSp>
      <p:grpSp>
        <p:nvGrpSpPr>
          <p:cNvPr id="21" name="Gruppieren 20"/>
          <p:cNvGrpSpPr/>
          <p:nvPr userDrawn="1"/>
        </p:nvGrpSpPr>
        <p:grpSpPr>
          <a:xfrm>
            <a:off x="27139932" y="48904"/>
            <a:ext cx="2904700" cy="3315326"/>
            <a:chOff x="4785479" y="1280885"/>
            <a:chExt cx="1944300" cy="2013660"/>
          </a:xfrm>
        </p:grpSpPr>
        <p:pic>
          <p:nvPicPr>
            <p:cNvPr id="22" name="Picture 3"/>
            <p:cNvPicPr>
              <a:picLocks noChangeAspect="1" noChangeArrowheads="1"/>
            </p:cNvPicPr>
            <p:nvPr/>
          </p:nvPicPr>
          <p:blipFill rotWithShape="1"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 l="17931" t="3829" b="13113"/>
            <a:stretch/>
          </p:blipFill>
          <p:spPr bwMode="auto">
            <a:xfrm>
              <a:off x="4785479" y="1469444"/>
              <a:ext cx="1884108" cy="17611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" name="Picture 2"/>
            <p:cNvPicPr>
              <a:picLocks noChangeAspect="1" noChangeArrowheads="1"/>
            </p:cNvPicPr>
            <p:nvPr/>
          </p:nvPicPr>
          <p:blipFill rotWithShape="1"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 l="90358" r="3415"/>
            <a:stretch/>
          </p:blipFill>
          <p:spPr bwMode="auto">
            <a:xfrm>
              <a:off x="6588046" y="1280885"/>
              <a:ext cx="141733" cy="20136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5" name="Grafik 24"/>
          <p:cNvPicPr>
            <a:picLocks noChangeAspect="1"/>
          </p:cNvPicPr>
          <p:nvPr userDrawn="1"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5776" y="179941"/>
            <a:ext cx="3087446" cy="3205650"/>
          </a:xfrm>
          <a:prstGeom prst="rect">
            <a:avLst/>
          </a:prstGeom>
        </p:spPr>
      </p:pic>
      <p:pic>
        <p:nvPicPr>
          <p:cNvPr id="26" name="Grafik 25" descr="Bildergebnis für neutronenstern"/>
          <p:cNvPicPr/>
          <p:nvPr userDrawn="1"/>
        </p:nvPicPr>
        <p:blipFill rotWithShape="1">
          <a:blip r:embed="rId16" cstate="print">
            <a:clrChange>
              <a:clrFrom>
                <a:srgbClr val="000302"/>
              </a:clrFrom>
              <a:clrTo>
                <a:srgbClr val="00030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35" t="12979" r="6010" b="9035"/>
          <a:stretch/>
        </p:blipFill>
        <p:spPr bwMode="auto">
          <a:xfrm>
            <a:off x="19069049" y="-8030"/>
            <a:ext cx="4789037" cy="36118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jpeg"/><Relationship Id="rId18" Type="http://schemas.openxmlformats.org/officeDocument/2006/relationships/image" Target="../media/image27.png"/><Relationship Id="rId3" Type="http://schemas.openxmlformats.org/officeDocument/2006/relationships/image" Target="../media/image12.gif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5.png"/><Relationship Id="rId20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24.jpeg"/><Relationship Id="rId10" Type="http://schemas.openxmlformats.org/officeDocument/2006/relationships/image" Target="../media/image19.png"/><Relationship Id="rId19" Type="http://schemas.openxmlformats.org/officeDocument/2006/relationships/image" Target="../media/image28.png"/><Relationship Id="rId4" Type="http://schemas.openxmlformats.org/officeDocument/2006/relationships/image" Target="../media/image13.png"/><Relationship Id="rId9" Type="http://schemas.openxmlformats.org/officeDocument/2006/relationships/image" Target="../media/image18.jpeg"/><Relationship Id="rId1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/>
          </p:cNvSpPr>
          <p:nvPr/>
        </p:nvSpPr>
        <p:spPr>
          <a:xfrm>
            <a:off x="2918332" y="3610091"/>
            <a:ext cx="22779461" cy="2316624"/>
          </a:xfrm>
          <a:prstGeom prst="rect">
            <a:avLst/>
          </a:prstGeom>
        </p:spPr>
        <p:txBody>
          <a:bodyPr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b="1" dirty="0" smtClean="0"/>
              <a:t>The high performance, free-streaming</a:t>
            </a:r>
            <a:br>
              <a:rPr lang="en-US" sz="8000" b="1" dirty="0" smtClean="0"/>
            </a:br>
            <a:r>
              <a:rPr lang="en-US" sz="8000" b="1" dirty="0" smtClean="0"/>
              <a:t>data acquisition system of CBM</a:t>
            </a:r>
            <a:endParaRPr lang="de-DE" sz="8000" b="1" dirty="0"/>
          </a:p>
        </p:txBody>
      </p:sp>
      <p:sp>
        <p:nvSpPr>
          <p:cNvPr id="3" name="TextShape 18"/>
          <p:cNvSpPr txBox="1"/>
          <p:nvPr/>
        </p:nvSpPr>
        <p:spPr>
          <a:xfrm>
            <a:off x="349552" y="6176099"/>
            <a:ext cx="14658939" cy="67536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000" b="1" strike="noStrike" spc="-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</a:rPr>
              <a:t>The CBM data challenge</a:t>
            </a:r>
            <a:endParaRPr lang="en-US" sz="3600" b="0" strike="noStrike" spc="-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>
                <a:solidFill>
                  <a:srgbClr val="FFFFFF"/>
                </a:solidFill>
              </a:uFill>
              <a:latin typeface="Calibri" panose="020F0502020204030204" pitchFamily="34" charset="0"/>
            </a:endParaRPr>
          </a:p>
        </p:txBody>
      </p:sp>
      <p:sp>
        <p:nvSpPr>
          <p:cNvPr id="4" name="TextShape 17"/>
          <p:cNvSpPr txBox="1"/>
          <p:nvPr/>
        </p:nvSpPr>
        <p:spPr>
          <a:xfrm>
            <a:off x="6985206" y="12446072"/>
            <a:ext cx="7397069" cy="686387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565200" indent="-457200">
              <a:lnSpc>
                <a:spcPct val="120000"/>
              </a:lnSpc>
              <a:buBlip>
                <a:blip r:embed="rId3"/>
              </a:buBlip>
            </a:pPr>
            <a:r>
              <a:rPr lang="en-US" sz="2800" dirty="0" smtClean="0">
                <a:latin typeface="Calibri" panose="020F0502020204030204" pitchFamily="34" charset="0"/>
              </a:rPr>
              <a:t>fixed target setup to investigate the QGP phase diagram in region of high baryon-densities</a:t>
            </a:r>
          </a:p>
          <a:p>
            <a:pPr marL="565200" indent="-457200">
              <a:lnSpc>
                <a:spcPct val="120000"/>
              </a:lnSpc>
              <a:buBlip>
                <a:blip r:embed="rId3"/>
              </a:buBlip>
            </a:pPr>
            <a:r>
              <a:rPr lang="en-US" sz="2800" dirty="0" smtClean="0">
                <a:latin typeface="Calibri" panose="020F0502020204030204" pitchFamily="34" charset="0"/>
              </a:rPr>
              <a:t>very high interaction rate environment: </a:t>
            </a:r>
            <a:br>
              <a:rPr lang="en-US" sz="2800" dirty="0" smtClean="0">
                <a:latin typeface="Calibri" panose="020F0502020204030204" pitchFamily="34" charset="0"/>
              </a:rPr>
            </a:br>
            <a:r>
              <a:rPr lang="en-US" sz="2800" dirty="0" smtClean="0">
                <a:latin typeface="Calibri" panose="020F0502020204030204" pitchFamily="34" charset="0"/>
              </a:rPr>
              <a:t>10</a:t>
            </a:r>
            <a:r>
              <a:rPr lang="en-US" sz="2800" baseline="30000" dirty="0" smtClean="0">
                <a:latin typeface="Calibri" panose="020F0502020204030204" pitchFamily="34" charset="0"/>
              </a:rPr>
              <a:t>5</a:t>
            </a:r>
            <a:r>
              <a:rPr lang="en-US" sz="2800" dirty="0" smtClean="0">
                <a:latin typeface="Calibri" panose="020F0502020204030204" pitchFamily="34" charset="0"/>
              </a:rPr>
              <a:t> </a:t>
            </a:r>
            <a:r>
              <a:rPr lang="en-US" sz="2800" dirty="0" smtClean="0">
                <a:latin typeface="Calibri" panose="020F0502020204030204" pitchFamily="34" charset="0"/>
                <a:sym typeface="Symbol"/>
              </a:rPr>
              <a:t> </a:t>
            </a:r>
            <a:r>
              <a:rPr lang="en-US" sz="2800" dirty="0" smtClean="0">
                <a:latin typeface="Calibri" panose="020F0502020204030204" pitchFamily="34" charset="0"/>
              </a:rPr>
              <a:t>10</a:t>
            </a:r>
            <a:r>
              <a:rPr lang="en-US" sz="2800" baseline="30000" dirty="0" smtClean="0">
                <a:latin typeface="Calibri" panose="020F0502020204030204" pitchFamily="34" charset="0"/>
              </a:rPr>
              <a:t>7</a:t>
            </a:r>
            <a:r>
              <a:rPr lang="en-US" sz="2800" dirty="0" smtClean="0">
                <a:latin typeface="Calibri" panose="020F0502020204030204" pitchFamily="34" charset="0"/>
              </a:rPr>
              <a:t>/s (A+A), up to 10</a:t>
            </a:r>
            <a:r>
              <a:rPr lang="en-US" sz="2800" baseline="30000" dirty="0" smtClean="0">
                <a:latin typeface="Calibri" panose="020F0502020204030204" pitchFamily="34" charset="0"/>
              </a:rPr>
              <a:t>9</a:t>
            </a:r>
            <a:r>
              <a:rPr lang="en-US" sz="2800" dirty="0" smtClean="0">
                <a:latin typeface="Calibri" panose="020F0502020204030204" pitchFamily="34" charset="0"/>
              </a:rPr>
              <a:t>/s (</a:t>
            </a:r>
            <a:r>
              <a:rPr lang="en-US" sz="2800" dirty="0" err="1" smtClean="0">
                <a:latin typeface="Calibri" panose="020F0502020204030204" pitchFamily="34" charset="0"/>
              </a:rPr>
              <a:t>p+A</a:t>
            </a:r>
            <a:r>
              <a:rPr lang="en-US" sz="2800" dirty="0" smtClean="0">
                <a:latin typeface="Calibri" panose="020F0502020204030204" pitchFamily="34" charset="0"/>
              </a:rPr>
              <a:t>)</a:t>
            </a:r>
            <a:endParaRPr lang="en-US" sz="2800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  <a:ea typeface="DejaVu Sans"/>
            </a:endParaRPr>
          </a:p>
          <a:p>
            <a:pPr marL="565200" indent="-457200">
              <a:lnSpc>
                <a:spcPct val="120000"/>
              </a:lnSpc>
              <a:buBlip>
                <a:blip r:embed="rId3"/>
              </a:buBlip>
            </a:pPr>
            <a:r>
              <a:rPr lang="en-US" sz="28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DejaVu Sans"/>
              </a:rPr>
              <a:t>fast and radiation hard detectors with free-streaming readout electronics</a:t>
            </a:r>
          </a:p>
          <a:p>
            <a:pPr marL="565200" indent="-457200">
              <a:lnSpc>
                <a:spcPct val="120000"/>
              </a:lnSpc>
              <a:buBlip>
                <a:blip r:embed="rId3"/>
              </a:buBlip>
            </a:pPr>
            <a:r>
              <a:rPr lang="en-US" sz="28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  <a:sym typeface="Symbol"/>
              </a:rPr>
              <a:t>high-speed Data </a:t>
            </a:r>
            <a:r>
              <a:rPr lang="en-US" sz="2800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  <a:sym typeface="Symbol"/>
              </a:rPr>
              <a:t>AQuisition</a:t>
            </a:r>
            <a:r>
              <a:rPr lang="en-US" sz="28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  <a:sym typeface="Symbol"/>
              </a:rPr>
              <a:t> (DAQ) system</a:t>
            </a:r>
          </a:p>
          <a:p>
            <a:pPr marL="565200" indent="-457200">
              <a:lnSpc>
                <a:spcPct val="120000"/>
              </a:lnSpc>
              <a:buBlip>
                <a:blip r:embed="rId3"/>
              </a:buBlip>
            </a:pPr>
            <a:r>
              <a:rPr lang="en-US" sz="28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  <a:sym typeface="Symbol"/>
              </a:rPr>
              <a:t>FPGA based readout chains complemented by  state of the art computing infrastructure allowing for online event reconstruction</a:t>
            </a:r>
            <a:endParaRPr lang="en-US" sz="2800" b="0" strike="noStrike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  <a:ea typeface="DejaVu Sans"/>
              <a:sym typeface="Symbol"/>
            </a:endParaRPr>
          </a:p>
          <a:p>
            <a:pPr marL="565200" indent="-457200">
              <a:lnSpc>
                <a:spcPct val="120000"/>
              </a:lnSpc>
              <a:buBlip>
                <a:blip r:embed="rId3"/>
              </a:buBlip>
            </a:pPr>
            <a:r>
              <a:rPr lang="en-US" sz="28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  <a:sym typeface="Symbol"/>
              </a:rPr>
              <a:t>more than 5.000 GBT links operating at 4.8 </a:t>
            </a:r>
            <a:r>
              <a:rPr lang="en-US" sz="2800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  <a:sym typeface="Symbol"/>
              </a:rPr>
              <a:t>Gbps</a:t>
            </a:r>
            <a:r>
              <a:rPr lang="en-US" sz="28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  <a:sym typeface="Symbol"/>
              </a:rPr>
              <a:t> as data source</a:t>
            </a:r>
          </a:p>
          <a:p>
            <a:pPr marL="565200" indent="-457200">
              <a:lnSpc>
                <a:spcPct val="120000"/>
              </a:lnSpc>
              <a:buBlip>
                <a:blip r:embed="rId3"/>
              </a:buBlip>
            </a:pPr>
            <a:r>
              <a:rPr lang="en-US" sz="28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  <a:sym typeface="Symbol"/>
              </a:rPr>
              <a:t>about 2 TB/s bandwidth to the Green Cube</a:t>
            </a:r>
          </a:p>
        </p:txBody>
      </p:sp>
      <p:sp>
        <p:nvSpPr>
          <p:cNvPr id="5" name="Rectangle 4"/>
          <p:cNvSpPr/>
          <p:nvPr/>
        </p:nvSpPr>
        <p:spPr>
          <a:xfrm>
            <a:off x="1765747" y="18566804"/>
            <a:ext cx="4606235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i="1" dirty="0" smtClean="0">
                <a:latin typeface="Calibri" panose="020F0502020204030204" pitchFamily="34" charset="0"/>
              </a:rPr>
              <a:t>Interaction Rate for CBM at SIS100</a:t>
            </a:r>
            <a:endParaRPr lang="en-US" sz="2400" i="1" dirty="0">
              <a:latin typeface="Calibri" panose="020F0502020204030204" pitchFamily="34" charset="0"/>
            </a:endParaRPr>
          </a:p>
        </p:txBody>
      </p:sp>
      <p:sp>
        <p:nvSpPr>
          <p:cNvPr id="6" name="TextShape 18"/>
          <p:cNvSpPr txBox="1"/>
          <p:nvPr/>
        </p:nvSpPr>
        <p:spPr>
          <a:xfrm>
            <a:off x="15316205" y="6176099"/>
            <a:ext cx="14530292" cy="67535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000" b="1" spc="-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</a:rPr>
              <a:t>CBM readout topology with </a:t>
            </a:r>
            <a:r>
              <a:rPr lang="en-US" sz="4000" b="1" spc="-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</a:rPr>
              <a:t>CRI </a:t>
            </a:r>
            <a:r>
              <a:rPr lang="en-US" sz="4000" b="1" spc="-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</a:rPr>
              <a:t>(</a:t>
            </a:r>
            <a:r>
              <a:rPr lang="en-US" sz="4000" b="1" spc="-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</a:rPr>
              <a:t>2019)</a:t>
            </a:r>
            <a:endParaRPr lang="en-US" sz="3600" spc="-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>
                <a:solidFill>
                  <a:srgbClr val="FFFFFF"/>
                </a:solidFill>
              </a:uFill>
              <a:latin typeface="Calibri" panose="020F05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75920" y="25173885"/>
            <a:ext cx="48735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 smtClean="0">
                <a:latin typeface="Calibri" panose="020F0502020204030204" pitchFamily="34" charset="0"/>
              </a:rPr>
              <a:t>AMC FMC Carrier </a:t>
            </a:r>
            <a:r>
              <a:rPr lang="en-US" sz="2000" i="1" dirty="0" err="1" smtClean="0">
                <a:latin typeface="Calibri" panose="020F0502020204030204" pitchFamily="34" charset="0"/>
              </a:rPr>
              <a:t>Kintex</a:t>
            </a:r>
            <a:r>
              <a:rPr lang="en-US" sz="2000" i="1" dirty="0" smtClean="0">
                <a:latin typeface="Calibri" panose="020F0502020204030204" pitchFamily="34" charset="0"/>
              </a:rPr>
              <a:t> (AFCK)</a:t>
            </a:r>
          </a:p>
          <a:p>
            <a:pPr algn="ctr"/>
            <a:r>
              <a:rPr lang="en-US" sz="2000" i="1" dirty="0" smtClean="0">
                <a:latin typeface="Calibri" panose="020F0502020204030204" pitchFamily="34" charset="0"/>
              </a:rPr>
              <a:t>country of origin: Poland</a:t>
            </a:r>
            <a:endParaRPr lang="en-US" sz="2000" i="1" dirty="0">
              <a:latin typeface="Calibri" panose="020F0502020204030204" pitchFamily="34" charset="0"/>
            </a:endParaRPr>
          </a:p>
        </p:txBody>
      </p:sp>
      <p:pic>
        <p:nvPicPr>
          <p:cNvPr id="12" name="Picture 6" descr="http://cbm.uni-muenster.de/mcbm/more/mcbm_phase201711/2017110202_mcbm_setup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" y="34327635"/>
            <a:ext cx="10391775" cy="581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3" descr="C:\Users\emscherm\Desktop\POF\ASUS_ESC8000_G3_from_top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2645673" y="7039988"/>
            <a:ext cx="7118885" cy="4276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3778" y="34436418"/>
            <a:ext cx="6908794" cy="581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7" descr="C:\Users\emscherm\Desktop\POF\HTG-K700-w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65299" y="21249331"/>
            <a:ext cx="6670675" cy="4468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49072" y="34874819"/>
            <a:ext cx="9153830" cy="3694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" name="Gruppieren 9"/>
          <p:cNvGrpSpPr>
            <a:grpSpLocks noChangeAspect="1"/>
          </p:cNvGrpSpPr>
          <p:nvPr/>
        </p:nvGrpSpPr>
        <p:grpSpPr>
          <a:xfrm flipH="1">
            <a:off x="26824355" y="37040561"/>
            <a:ext cx="2501174" cy="1728241"/>
            <a:chOff x="7049793" y="1449583"/>
            <a:chExt cx="1887692" cy="1304342"/>
          </a:xfrm>
        </p:grpSpPr>
        <p:pic>
          <p:nvPicPr>
            <p:cNvPr id="18" name="Picture 2" descr="https://www.gsi.de/fileadmin/_processed_/csm_1_210116_f1fe4f176c.jp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049793" y="1449583"/>
              <a:ext cx="1887692" cy="13043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Rectangle 35"/>
            <p:cNvSpPr>
              <a:spLocks noChangeArrowheads="1"/>
            </p:cNvSpPr>
            <p:nvPr/>
          </p:nvSpPr>
          <p:spPr bwMode="auto">
            <a:xfrm rot="120000">
              <a:off x="7525242" y="1980067"/>
              <a:ext cx="1205778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defRPr/>
              </a:pPr>
              <a:r>
                <a:rPr lang="de-DE" altLang="de-DE" sz="1200" dirty="0">
                  <a:solidFill>
                    <a:srgbClr val="00CC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  <a:cs typeface="Arial" charset="0"/>
                </a:rPr>
                <a:t>g</a:t>
              </a:r>
              <a:r>
                <a:rPr lang="en-US" altLang="de-DE" sz="1200" dirty="0" err="1">
                  <a:solidFill>
                    <a:srgbClr val="00CC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  <a:cs typeface="Arial" charset="0"/>
                </a:rPr>
                <a:t>reen</a:t>
              </a:r>
              <a:r>
                <a:rPr lang="en-US" altLang="de-DE" sz="1200" dirty="0">
                  <a:solidFill>
                    <a:srgbClr val="00CC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  <a:cs typeface="Arial" charset="0"/>
                </a:rPr>
                <a:t> IT cube</a:t>
              </a:r>
            </a:p>
          </p:txBody>
        </p:sp>
      </p:grpSp>
      <p:sp>
        <p:nvSpPr>
          <p:cNvPr id="20" name="Line 16"/>
          <p:cNvSpPr>
            <a:spLocks noChangeShapeType="1"/>
          </p:cNvSpPr>
          <p:nvPr/>
        </p:nvSpPr>
        <p:spPr bwMode="auto">
          <a:xfrm>
            <a:off x="27122242" y="35087343"/>
            <a:ext cx="984444" cy="10972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1" name="Line 16"/>
          <p:cNvSpPr>
            <a:spLocks noChangeShapeType="1"/>
          </p:cNvSpPr>
          <p:nvPr/>
        </p:nvSpPr>
        <p:spPr bwMode="auto">
          <a:xfrm>
            <a:off x="26165600" y="35078164"/>
            <a:ext cx="1205731" cy="9134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2" name="Line 16"/>
          <p:cNvSpPr>
            <a:spLocks noChangeShapeType="1"/>
          </p:cNvSpPr>
          <p:nvPr/>
        </p:nvSpPr>
        <p:spPr bwMode="auto">
          <a:xfrm flipV="1">
            <a:off x="28068874" y="35104505"/>
            <a:ext cx="0" cy="1617705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3" name="Line 16"/>
          <p:cNvSpPr>
            <a:spLocks noChangeShapeType="1"/>
          </p:cNvSpPr>
          <p:nvPr/>
        </p:nvSpPr>
        <p:spPr bwMode="auto">
          <a:xfrm flipV="1">
            <a:off x="25514786" y="36687277"/>
            <a:ext cx="2591900" cy="0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4" name="Line 16"/>
          <p:cNvSpPr>
            <a:spLocks noChangeShapeType="1"/>
          </p:cNvSpPr>
          <p:nvPr/>
        </p:nvSpPr>
        <p:spPr bwMode="auto">
          <a:xfrm flipV="1">
            <a:off x="25555160" y="36722164"/>
            <a:ext cx="0" cy="1641535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25" name="Line 16"/>
          <p:cNvSpPr>
            <a:spLocks noChangeShapeType="1"/>
          </p:cNvSpPr>
          <p:nvPr/>
        </p:nvSpPr>
        <p:spPr bwMode="auto">
          <a:xfrm>
            <a:off x="26481418" y="38352728"/>
            <a:ext cx="984444" cy="10972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6" name="Line 16"/>
          <p:cNvSpPr>
            <a:spLocks noChangeShapeType="1"/>
          </p:cNvSpPr>
          <p:nvPr/>
        </p:nvSpPr>
        <p:spPr bwMode="auto">
          <a:xfrm>
            <a:off x="25524776" y="38343549"/>
            <a:ext cx="1205731" cy="9134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7" name="Line 16"/>
          <p:cNvSpPr>
            <a:spLocks noChangeShapeType="1"/>
          </p:cNvSpPr>
          <p:nvPr/>
        </p:nvSpPr>
        <p:spPr bwMode="auto">
          <a:xfrm flipV="1">
            <a:off x="26205163" y="35102664"/>
            <a:ext cx="0" cy="409463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8" name="Line 16"/>
          <p:cNvSpPr>
            <a:spLocks noChangeShapeType="1"/>
          </p:cNvSpPr>
          <p:nvPr/>
        </p:nvSpPr>
        <p:spPr bwMode="auto">
          <a:xfrm flipV="1">
            <a:off x="25994007" y="35622296"/>
            <a:ext cx="211156" cy="409463"/>
          </a:xfrm>
          <a:prstGeom prst="line">
            <a:avLst/>
          </a:prstGeom>
          <a:noFill/>
          <a:ln w="76200">
            <a:solidFill>
              <a:srgbClr val="00FFFF"/>
            </a:solidFill>
            <a:round/>
            <a:headEnd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9" name="Line 16"/>
          <p:cNvSpPr>
            <a:spLocks noChangeShapeType="1"/>
          </p:cNvSpPr>
          <p:nvPr/>
        </p:nvSpPr>
        <p:spPr bwMode="auto">
          <a:xfrm flipV="1">
            <a:off x="25994007" y="35677383"/>
            <a:ext cx="171594" cy="354376"/>
          </a:xfrm>
          <a:prstGeom prst="line">
            <a:avLst/>
          </a:prstGeom>
          <a:noFill/>
          <a:ln w="76200">
            <a:solidFill>
              <a:srgbClr val="00FFFF"/>
            </a:solidFill>
            <a:round/>
            <a:headEnd/>
            <a:tailEnd type="triangle" w="med" len="med"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0" name="Line 16"/>
          <p:cNvSpPr>
            <a:spLocks noChangeShapeType="1"/>
          </p:cNvSpPr>
          <p:nvPr/>
        </p:nvSpPr>
        <p:spPr bwMode="auto">
          <a:xfrm flipV="1">
            <a:off x="19400644" y="39714388"/>
            <a:ext cx="938332" cy="0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1" name="Line 16"/>
          <p:cNvSpPr>
            <a:spLocks noChangeShapeType="1"/>
          </p:cNvSpPr>
          <p:nvPr/>
        </p:nvSpPr>
        <p:spPr bwMode="auto">
          <a:xfrm flipH="1">
            <a:off x="19400644" y="39231213"/>
            <a:ext cx="938332" cy="0"/>
          </a:xfrm>
          <a:prstGeom prst="line">
            <a:avLst/>
          </a:prstGeom>
          <a:noFill/>
          <a:ln w="76200">
            <a:solidFill>
              <a:srgbClr val="00FFFF"/>
            </a:solidFill>
            <a:round/>
            <a:headEnd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20390491" y="39050412"/>
            <a:ext cx="83109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ct val="50000"/>
              </a:spcAft>
              <a:buClr>
                <a:srgbClr val="F28E00"/>
              </a:buClr>
            </a:pPr>
            <a:r>
              <a:rPr lang="en-US" sz="2000" dirty="0" smtClean="0"/>
              <a:t>multi-mode fiber cave – DAQ container, about   50m distance</a:t>
            </a:r>
            <a:endParaRPr lang="en-US" sz="2000" dirty="0"/>
          </a:p>
        </p:txBody>
      </p:sp>
      <p:sp>
        <p:nvSpPr>
          <p:cNvPr id="33" name="Rectangle 32"/>
          <p:cNvSpPr/>
          <p:nvPr/>
        </p:nvSpPr>
        <p:spPr>
          <a:xfrm>
            <a:off x="20401221" y="39511908"/>
            <a:ext cx="749551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ct val="50000"/>
              </a:spcAft>
              <a:buClr>
                <a:srgbClr val="F28E00"/>
              </a:buClr>
            </a:pPr>
            <a:r>
              <a:rPr lang="en-US" sz="2000" dirty="0" smtClean="0"/>
              <a:t>single-mode fiber DAQ container - GC, </a:t>
            </a:r>
            <a:r>
              <a:rPr lang="en-US" sz="2000" dirty="0" smtClean="0"/>
              <a:t> about </a:t>
            </a:r>
            <a:r>
              <a:rPr lang="en-US" sz="2000" dirty="0" smtClean="0"/>
              <a:t>300m distance</a:t>
            </a:r>
            <a:endParaRPr lang="en-US" sz="2000" dirty="0"/>
          </a:p>
        </p:txBody>
      </p:sp>
      <p:grpSp>
        <p:nvGrpSpPr>
          <p:cNvPr id="34" name="Gruppieren 14"/>
          <p:cNvGrpSpPr/>
          <p:nvPr/>
        </p:nvGrpSpPr>
        <p:grpSpPr>
          <a:xfrm>
            <a:off x="15013164" y="13812461"/>
            <a:ext cx="8326673" cy="5154272"/>
            <a:chOff x="1871700" y="773705"/>
            <a:chExt cx="5394052" cy="3492639"/>
          </a:xfrm>
        </p:grpSpPr>
        <p:pic>
          <p:nvPicPr>
            <p:cNvPr id="35" name="Grafik 5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1700" y="773705"/>
              <a:ext cx="5394052" cy="3492639"/>
            </a:xfrm>
            <a:prstGeom prst="rect">
              <a:avLst/>
            </a:prstGeom>
          </p:spPr>
        </p:pic>
        <p:sp>
          <p:nvSpPr>
            <p:cNvPr id="36" name="Textfeld 8"/>
            <p:cNvSpPr txBox="1"/>
            <p:nvPr/>
          </p:nvSpPr>
          <p:spPr>
            <a:xfrm>
              <a:off x="2771800" y="1560276"/>
              <a:ext cx="2984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FF0000"/>
                  </a:solidFill>
                </a:rPr>
                <a:t>1</a:t>
              </a:r>
              <a:endParaRPr lang="en-US" sz="1600" dirty="0">
                <a:solidFill>
                  <a:srgbClr val="FF0000"/>
                </a:solidFill>
              </a:endParaRPr>
            </a:p>
          </p:txBody>
        </p:sp>
        <p:sp>
          <p:nvSpPr>
            <p:cNvPr id="37" name="Textfeld 9"/>
            <p:cNvSpPr txBox="1"/>
            <p:nvPr/>
          </p:nvSpPr>
          <p:spPr>
            <a:xfrm>
              <a:off x="4273520" y="1898830"/>
              <a:ext cx="2984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FF0000"/>
                  </a:solidFill>
                </a:rPr>
                <a:t>2</a:t>
              </a:r>
            </a:p>
          </p:txBody>
        </p:sp>
        <p:sp>
          <p:nvSpPr>
            <p:cNvPr id="38" name="Textfeld 10"/>
            <p:cNvSpPr txBox="1"/>
            <p:nvPr/>
          </p:nvSpPr>
          <p:spPr>
            <a:xfrm>
              <a:off x="5308635" y="1898830"/>
              <a:ext cx="2984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FF0000"/>
                  </a:solidFill>
                </a:rPr>
                <a:t>3</a:t>
              </a:r>
            </a:p>
          </p:txBody>
        </p:sp>
        <p:sp>
          <p:nvSpPr>
            <p:cNvPr id="39" name="Textfeld 11"/>
            <p:cNvSpPr txBox="1"/>
            <p:nvPr/>
          </p:nvSpPr>
          <p:spPr>
            <a:xfrm>
              <a:off x="6073720" y="2483895"/>
              <a:ext cx="2984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FF0000"/>
                  </a:solidFill>
                </a:rPr>
                <a:t>4</a:t>
              </a:r>
            </a:p>
          </p:txBody>
        </p:sp>
        <p:sp>
          <p:nvSpPr>
            <p:cNvPr id="40" name="Textfeld 12"/>
            <p:cNvSpPr txBox="1"/>
            <p:nvPr/>
          </p:nvSpPr>
          <p:spPr>
            <a:xfrm>
              <a:off x="6568775" y="2820416"/>
              <a:ext cx="2984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FF0000"/>
                  </a:solidFill>
                </a:rPr>
                <a:t>5</a:t>
              </a:r>
            </a:p>
          </p:txBody>
        </p:sp>
      </p:grpSp>
      <p:pic>
        <p:nvPicPr>
          <p:cNvPr id="41" name="Picture 66" descr="http://www.physi.uni-heidelberg.de/~demscher/aida/cbm/01_cbm_cave_2014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944" y="7015582"/>
            <a:ext cx="13277850" cy="529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AutoShape 81"/>
          <p:cNvSpPr>
            <a:spLocks noChangeArrowheads="1"/>
          </p:cNvSpPr>
          <p:nvPr/>
        </p:nvSpPr>
        <p:spPr bwMode="auto">
          <a:xfrm rot="16200000">
            <a:off x="6144244" y="9028532"/>
            <a:ext cx="2286000" cy="2514600"/>
          </a:xfrm>
          <a:custGeom>
            <a:avLst/>
            <a:gdLst>
              <a:gd name="T0" fmla="*/ 120508298 w 21600"/>
              <a:gd name="T1" fmla="*/ 0 h 21600"/>
              <a:gd name="T2" fmla="*/ 23891132 w 21600"/>
              <a:gd name="T3" fmla="*/ 147238101 h 21600"/>
              <a:gd name="T4" fmla="*/ 120687474 w 21600"/>
              <a:gd name="T5" fmla="*/ 57816468 h 21600"/>
              <a:gd name="T6" fmla="*/ 272176882 w 21600"/>
              <a:gd name="T7" fmla="*/ 146370680 h 21600"/>
              <a:gd name="T8" fmla="*/ 218043946 w 21600"/>
              <a:gd name="T9" fmla="*/ 211871563 h 21600"/>
              <a:gd name="T10" fmla="*/ 163910956 w 21600"/>
              <a:gd name="T11" fmla="*/ 146370680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7334" y="10800"/>
                </a:moveTo>
                <a:cubicBezTo>
                  <a:pt x="17334" y="7191"/>
                  <a:pt x="14408" y="4266"/>
                  <a:pt x="10800" y="4266"/>
                </a:cubicBezTo>
                <a:cubicBezTo>
                  <a:pt x="7191" y="4266"/>
                  <a:pt x="4266" y="7191"/>
                  <a:pt x="4266" y="10800"/>
                </a:cubicBezTo>
                <a:cubicBezTo>
                  <a:pt x="4265" y="10816"/>
                  <a:pt x="4266" y="10832"/>
                  <a:pt x="4266" y="10848"/>
                </a:cubicBezTo>
                <a:lnTo>
                  <a:pt x="0" y="10880"/>
                </a:lnTo>
                <a:cubicBezTo>
                  <a:pt x="0" y="10853"/>
                  <a:pt x="0" y="10826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64" y="-1"/>
                  <a:pt x="21599" y="4835"/>
                  <a:pt x="21600" y="10799"/>
                </a:cubicBezTo>
                <a:lnTo>
                  <a:pt x="21600" y="10800"/>
                </a:lnTo>
                <a:lnTo>
                  <a:pt x="24300" y="10800"/>
                </a:lnTo>
                <a:lnTo>
                  <a:pt x="19467" y="15633"/>
                </a:lnTo>
                <a:lnTo>
                  <a:pt x="14634" y="10800"/>
                </a:lnTo>
                <a:lnTo>
                  <a:pt x="17334" y="10800"/>
                </a:lnTo>
                <a:close/>
              </a:path>
            </a:pathLst>
          </a:custGeom>
          <a:solidFill>
            <a:srgbClr val="FF3300">
              <a:alpha val="74901"/>
            </a:srgbClr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>
              <a:solidFill>
                <a:srgbClr val="FF0000"/>
              </a:solidFill>
            </a:endParaRPr>
          </a:p>
        </p:txBody>
      </p:sp>
      <p:sp>
        <p:nvSpPr>
          <p:cNvPr id="43" name="Rectangle 82"/>
          <p:cNvSpPr>
            <a:spLocks noChangeArrowheads="1"/>
          </p:cNvSpPr>
          <p:nvPr/>
        </p:nvSpPr>
        <p:spPr bwMode="auto">
          <a:xfrm rot="16200000">
            <a:off x="5787056" y="9995320"/>
            <a:ext cx="1065213" cy="5794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de-DE" sz="3200" b="1" dirty="0"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data</a:t>
            </a:r>
          </a:p>
        </p:txBody>
      </p:sp>
      <p:sp>
        <p:nvSpPr>
          <p:cNvPr id="44" name="Rectangle 83"/>
          <p:cNvSpPr>
            <a:spLocks noChangeArrowheads="1"/>
          </p:cNvSpPr>
          <p:nvPr/>
        </p:nvSpPr>
        <p:spPr bwMode="auto">
          <a:xfrm rot="20011967">
            <a:off x="6334744" y="9219032"/>
            <a:ext cx="993775" cy="5794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de-DE" sz="3200" b="1" dirty="0"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flow</a:t>
            </a:r>
          </a:p>
        </p:txBody>
      </p:sp>
      <p:sp>
        <p:nvSpPr>
          <p:cNvPr id="45" name="Rectangle 86"/>
          <p:cNvSpPr>
            <a:spLocks noChangeArrowheads="1"/>
          </p:cNvSpPr>
          <p:nvPr/>
        </p:nvSpPr>
        <p:spPr bwMode="auto">
          <a:xfrm>
            <a:off x="7858744" y="9066632"/>
            <a:ext cx="609600" cy="533400"/>
          </a:xfrm>
          <a:prstGeom prst="rect">
            <a:avLst/>
          </a:prstGeom>
          <a:noFill/>
          <a:ln w="5715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de-DE" sz="1800">
              <a:effectLst/>
              <a:latin typeface="Arial" charset="0"/>
              <a:cs typeface="Arial" charset="0"/>
            </a:endParaRPr>
          </a:p>
        </p:txBody>
      </p:sp>
      <p:pic>
        <p:nvPicPr>
          <p:cNvPr id="46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8094" y="8320507"/>
            <a:ext cx="1905000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Rectangle 35"/>
          <p:cNvSpPr>
            <a:spLocks noChangeArrowheads="1"/>
          </p:cNvSpPr>
          <p:nvPr/>
        </p:nvSpPr>
        <p:spPr bwMode="auto">
          <a:xfrm rot="19233263">
            <a:off x="10278094" y="8406232"/>
            <a:ext cx="725488" cy="3365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de-DE" sz="1600" b="1">
                <a:solidFill>
                  <a:srgbClr val="00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green</a:t>
            </a:r>
          </a:p>
        </p:txBody>
      </p:sp>
      <p:sp>
        <p:nvSpPr>
          <p:cNvPr id="48" name="Rectangle 36"/>
          <p:cNvSpPr>
            <a:spLocks noChangeArrowheads="1"/>
          </p:cNvSpPr>
          <p:nvPr/>
        </p:nvSpPr>
        <p:spPr bwMode="auto">
          <a:xfrm rot="1364639">
            <a:off x="11268694" y="8330032"/>
            <a:ext cx="630238" cy="3365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de-DE" sz="1600" b="1">
                <a:solidFill>
                  <a:srgbClr val="00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cube</a:t>
            </a:r>
          </a:p>
        </p:txBody>
      </p:sp>
      <p:sp>
        <p:nvSpPr>
          <p:cNvPr id="49" name="Rectangle 48"/>
          <p:cNvSpPr/>
          <p:nvPr/>
        </p:nvSpPr>
        <p:spPr>
          <a:xfrm>
            <a:off x="9714495" y="7089434"/>
            <a:ext cx="3166313" cy="1200329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de-DE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Arial" charset="0"/>
              </a:rPr>
              <a:t>Green Cube: online </a:t>
            </a:r>
            <a:r>
              <a:rPr lang="en-US" altLang="de-DE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Arial" charset="0"/>
              </a:rPr>
              <a:t>timeslice</a:t>
            </a:r>
            <a:r>
              <a:rPr lang="en-US" altLang="de-DE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Arial" charset="0"/>
              </a:rPr>
              <a:t> building </a:t>
            </a:r>
            <a:endParaRPr lang="en-US" altLang="de-DE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anose="020F0502020204030204" pitchFamily="34" charset="0"/>
              <a:cs typeface="Arial" charset="0"/>
            </a:endParaRPr>
          </a:p>
          <a:p>
            <a:pPr algn="ctr"/>
            <a:r>
              <a:rPr lang="en-US" altLang="de-DE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Arial" charset="0"/>
              </a:rPr>
              <a:t>and </a:t>
            </a:r>
            <a:r>
              <a:rPr lang="en-US" altLang="de-DE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Arial" charset="0"/>
              </a:rPr>
              <a:t>event selection</a:t>
            </a:r>
          </a:p>
        </p:txBody>
      </p:sp>
      <p:sp>
        <p:nvSpPr>
          <p:cNvPr id="50" name="Rectangle 49"/>
          <p:cNvSpPr/>
          <p:nvPr/>
        </p:nvSpPr>
        <p:spPr>
          <a:xfrm>
            <a:off x="6366275" y="7077714"/>
            <a:ext cx="3563937" cy="1200329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de-DE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Arial" charset="0"/>
              </a:rPr>
              <a:t>DAQ room:</a:t>
            </a:r>
            <a:endParaRPr lang="de-DE" altLang="de-DE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anose="020F0502020204030204" pitchFamily="34" charset="0"/>
              <a:cs typeface="Arial" charset="0"/>
            </a:endParaRPr>
          </a:p>
          <a:p>
            <a:pPr algn="ctr"/>
            <a:r>
              <a:rPr lang="de-DE" altLang="de-DE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Arial" charset="0"/>
              </a:rPr>
              <a:t>d</a:t>
            </a:r>
            <a:r>
              <a:rPr lang="en-US" altLang="de-DE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Arial" charset="0"/>
              </a:rPr>
              <a:t>ata</a:t>
            </a:r>
            <a:r>
              <a:rPr lang="en-US" altLang="de-DE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Arial" charset="0"/>
              </a:rPr>
              <a:t> pre-processing </a:t>
            </a:r>
          </a:p>
          <a:p>
            <a:pPr algn="ctr"/>
            <a:r>
              <a:rPr lang="en-US" altLang="de-DE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Arial" charset="0"/>
              </a:rPr>
              <a:t>on FLES </a:t>
            </a:r>
            <a:r>
              <a:rPr lang="en-US" altLang="de-DE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Arial" charset="0"/>
              </a:rPr>
              <a:t>input cluster</a:t>
            </a:r>
          </a:p>
        </p:txBody>
      </p:sp>
      <p:cxnSp>
        <p:nvCxnSpPr>
          <p:cNvPr id="51" name="Straight Arrow Connector 50"/>
          <p:cNvCxnSpPr>
            <a:cxnSpLocks noChangeShapeType="1"/>
            <a:endCxn id="45" idx="0"/>
          </p:cNvCxnSpPr>
          <p:nvPr/>
        </p:nvCxnSpPr>
        <p:spPr bwMode="auto">
          <a:xfrm>
            <a:off x="8148860" y="8221771"/>
            <a:ext cx="14684" cy="844861"/>
          </a:xfrm>
          <a:prstGeom prst="straightConnector1">
            <a:avLst/>
          </a:prstGeom>
          <a:noFill/>
          <a:ln w="57150" algn="ctr">
            <a:solidFill>
              <a:srgbClr val="FF0000"/>
            </a:solidFill>
            <a:round/>
            <a:headEnd/>
            <a:tailEnd type="triangle" w="med" len="med"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2" name="Rectangle 51"/>
          <p:cNvSpPr/>
          <p:nvPr/>
        </p:nvSpPr>
        <p:spPr>
          <a:xfrm>
            <a:off x="8538194" y="9590507"/>
            <a:ext cx="1530350" cy="396875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de-D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Arial" charset="0"/>
              </a:rPr>
              <a:t>~700m</a:t>
            </a:r>
          </a:p>
        </p:txBody>
      </p:sp>
      <p:sp>
        <p:nvSpPr>
          <p:cNvPr id="53" name="Rectangle 52"/>
          <p:cNvSpPr/>
          <p:nvPr/>
        </p:nvSpPr>
        <p:spPr>
          <a:xfrm>
            <a:off x="6387132" y="10098507"/>
            <a:ext cx="1530350" cy="4572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de-DE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~80m</a:t>
            </a:r>
          </a:p>
        </p:txBody>
      </p:sp>
      <p:pic>
        <p:nvPicPr>
          <p:cNvPr id="54" name="Picture 16" descr="https://www.gsi.de/fileadmin/_processed_/csm_1_210116_f1fe4f176c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0944" y="8310982"/>
            <a:ext cx="2286000" cy="157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" name="AutoShape 71"/>
          <p:cNvSpPr>
            <a:spLocks noChangeArrowheads="1"/>
          </p:cNvSpPr>
          <p:nvPr/>
        </p:nvSpPr>
        <p:spPr bwMode="auto">
          <a:xfrm>
            <a:off x="8544544" y="8774042"/>
            <a:ext cx="1905000" cy="1066800"/>
          </a:xfrm>
          <a:prstGeom prst="rightArrow">
            <a:avLst>
              <a:gd name="adj1" fmla="val 41074"/>
              <a:gd name="adj2" fmla="val 47768"/>
            </a:avLst>
          </a:prstGeom>
          <a:solidFill>
            <a:srgbClr val="FFFF00">
              <a:alpha val="74901"/>
            </a:srgbClr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de-DE" sz="1800">
              <a:effectLst/>
              <a:latin typeface="Arial" charset="0"/>
              <a:cs typeface="Arial" charset="0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8498507" y="9069098"/>
            <a:ext cx="1530350" cy="51911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de-DE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2</a:t>
            </a:r>
            <a:r>
              <a:rPr lang="en-US" altLang="de-DE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n-US" altLang="de-DE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TB/s</a:t>
            </a:r>
          </a:p>
        </p:txBody>
      </p:sp>
      <p:sp>
        <p:nvSpPr>
          <p:cNvPr id="57" name="Rectangle 35"/>
          <p:cNvSpPr>
            <a:spLocks noChangeArrowheads="1"/>
          </p:cNvSpPr>
          <p:nvPr/>
        </p:nvSpPr>
        <p:spPr bwMode="auto">
          <a:xfrm rot="21391634">
            <a:off x="10571666" y="8904191"/>
            <a:ext cx="1238481" cy="369332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defRPr/>
            </a:pPr>
            <a:r>
              <a:rPr lang="de-DE" altLang="de-DE" sz="1800" b="1" dirty="0">
                <a:solidFill>
                  <a:srgbClr val="00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Arial" charset="0"/>
              </a:rPr>
              <a:t>g</a:t>
            </a:r>
            <a:r>
              <a:rPr lang="en-US" altLang="de-DE" sz="1800" b="1" dirty="0" err="1">
                <a:solidFill>
                  <a:srgbClr val="00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Arial" charset="0"/>
              </a:rPr>
              <a:t>reen</a:t>
            </a:r>
            <a:r>
              <a:rPr lang="en-US" altLang="de-DE" sz="1800" b="1" dirty="0">
                <a:solidFill>
                  <a:srgbClr val="00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Arial" charset="0"/>
              </a:rPr>
              <a:t> cube</a:t>
            </a:r>
          </a:p>
        </p:txBody>
      </p:sp>
      <p:sp>
        <p:nvSpPr>
          <p:cNvPr id="58" name="Rectangle 26"/>
          <p:cNvSpPr/>
          <p:nvPr/>
        </p:nvSpPr>
        <p:spPr>
          <a:xfrm>
            <a:off x="8620744" y="8681967"/>
            <a:ext cx="1530350" cy="396875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de-DE" altLang="de-D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Arial" charset="0"/>
              </a:rPr>
              <a:t>μ</a:t>
            </a:r>
            <a:r>
              <a:rPr lang="el-GR" altLang="de-D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Arial" charset="0"/>
              </a:rPr>
              <a:t>-</a:t>
            </a:r>
            <a:r>
              <a:rPr lang="en-US" altLang="de-D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Arial" charset="0"/>
              </a:rPr>
              <a:t>slices</a:t>
            </a:r>
          </a:p>
        </p:txBody>
      </p:sp>
      <p:sp>
        <p:nvSpPr>
          <p:cNvPr id="59" name="Rectangle 20"/>
          <p:cNvSpPr>
            <a:spLocks noChangeArrowheads="1"/>
          </p:cNvSpPr>
          <p:nvPr/>
        </p:nvSpPr>
        <p:spPr bwMode="auto">
          <a:xfrm>
            <a:off x="3381688" y="7077714"/>
            <a:ext cx="28956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</a:rPr>
              <a:t>CBM: a fixed </a:t>
            </a:r>
            <a:r>
              <a:rPr lang="en-US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</a:rPr>
              <a:t>target,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</a:rPr>
              <a:t>high interaction rate,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</a:rPr>
              <a:t>heavy ion physics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</a:rPr>
              <a:t>experiment</a:t>
            </a:r>
          </a:p>
        </p:txBody>
      </p:sp>
      <p:sp>
        <p:nvSpPr>
          <p:cNvPr id="60" name="Rectangle 82"/>
          <p:cNvSpPr>
            <a:spLocks noChangeArrowheads="1"/>
          </p:cNvSpPr>
          <p:nvPr/>
        </p:nvSpPr>
        <p:spPr bwMode="auto">
          <a:xfrm rot="12574093">
            <a:off x="6312064" y="10778112"/>
            <a:ext cx="826445" cy="5847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de-DE" sz="3200" b="1" dirty="0" smtClean="0"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raw</a:t>
            </a:r>
            <a:endParaRPr lang="en-US" altLang="de-DE" sz="3200" b="1" dirty="0">
              <a:effectLst>
                <a:outerShdw blurRad="38100" dist="38100" dir="2700000" algn="tl">
                  <a:srgbClr val="FFFFFF"/>
                </a:outerShdw>
              </a:effectLst>
              <a:cs typeface="Arial" charset="0"/>
            </a:endParaRPr>
          </a:p>
        </p:txBody>
      </p:sp>
      <p:sp>
        <p:nvSpPr>
          <p:cNvPr id="61" name="Rectangle 2"/>
          <p:cNvSpPr>
            <a:spLocks noChangeArrowheads="1"/>
          </p:cNvSpPr>
          <p:nvPr/>
        </p:nvSpPr>
        <p:spPr bwMode="auto">
          <a:xfrm>
            <a:off x="1043789" y="12736666"/>
            <a:ext cx="5562600" cy="5791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pic>
        <p:nvPicPr>
          <p:cNvPr id="62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664" y="13197073"/>
            <a:ext cx="5522913" cy="538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3" name="Gerade Verbindung 24"/>
          <p:cNvCxnSpPr>
            <a:cxnSpLocks noChangeShapeType="1"/>
          </p:cNvCxnSpPr>
          <p:nvPr/>
        </p:nvCxnSpPr>
        <p:spPr bwMode="auto">
          <a:xfrm flipH="1">
            <a:off x="4510111" y="13763032"/>
            <a:ext cx="2209800" cy="0"/>
          </a:xfrm>
          <a:prstGeom prst="line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5" name="TextShape 18"/>
          <p:cNvSpPr txBox="1"/>
          <p:nvPr/>
        </p:nvSpPr>
        <p:spPr>
          <a:xfrm>
            <a:off x="349550" y="20101962"/>
            <a:ext cx="21380553" cy="67535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000" b="1" spc="-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</a:rPr>
              <a:t>Readout chain</a:t>
            </a:r>
            <a:r>
              <a:rPr lang="en-US" sz="4000" b="1" strike="noStrike" spc="-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</a:rPr>
              <a:t> hardware components (2018)</a:t>
            </a:r>
            <a:endParaRPr lang="en-US" sz="3600" b="0" strike="noStrike" spc="-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>
                <a:solidFill>
                  <a:srgbClr val="FFFFFF"/>
                </a:solidFill>
              </a:uFill>
              <a:latin typeface="Calibri" panose="020F0502020204030204" pitchFamily="34" charset="0"/>
            </a:endParaRPr>
          </a:p>
        </p:txBody>
      </p:sp>
      <p:pic>
        <p:nvPicPr>
          <p:cNvPr id="66" name="Picture 3" descr="C:\Users\emscherm\AppData\Local\Temp\AFCK_top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84774" y="21251485"/>
            <a:ext cx="4942238" cy="3874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TextBox 66"/>
          <p:cNvSpPr txBox="1"/>
          <p:nvPr/>
        </p:nvSpPr>
        <p:spPr>
          <a:xfrm>
            <a:off x="14947703" y="25196745"/>
            <a:ext cx="60309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 smtClean="0">
                <a:latin typeface="Calibri" panose="020F0502020204030204" pitchFamily="34" charset="0"/>
              </a:rPr>
              <a:t>HTG-K700 - FLES  Interface Board (FLIB)</a:t>
            </a:r>
          </a:p>
          <a:p>
            <a:pPr algn="ctr"/>
            <a:r>
              <a:rPr lang="en-US" sz="2000" i="1" dirty="0">
                <a:latin typeface="Calibri" panose="020F0502020204030204" pitchFamily="34" charset="0"/>
              </a:rPr>
              <a:t>country of origin: </a:t>
            </a:r>
            <a:r>
              <a:rPr lang="en-US" sz="2000" i="1" dirty="0" smtClean="0">
                <a:latin typeface="Calibri" panose="020F0502020204030204" pitchFamily="34" charset="0"/>
              </a:rPr>
              <a:t>California</a:t>
            </a:r>
            <a:endParaRPr lang="en-US" sz="2000" i="1" dirty="0">
              <a:latin typeface="Calibri" panose="020F0502020204030204" pitchFamily="34" charset="0"/>
            </a:endParaRPr>
          </a:p>
        </p:txBody>
      </p:sp>
      <p:pic>
        <p:nvPicPr>
          <p:cNvPr id="68" name="Picture 4" descr="C:\Users\emscherm\Desktop\POF\pics\HTG-Z920_front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0616" y="7250287"/>
            <a:ext cx="6417047" cy="446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6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53986" y="8063942"/>
            <a:ext cx="3554433" cy="2351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0" name="TextBox 69"/>
          <p:cNvSpPr txBox="1"/>
          <p:nvPr/>
        </p:nvSpPr>
        <p:spPr>
          <a:xfrm>
            <a:off x="16288152" y="11784011"/>
            <a:ext cx="60309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 smtClean="0">
                <a:latin typeface="Calibri" panose="020F0502020204030204" pitchFamily="34" charset="0"/>
              </a:rPr>
              <a:t>HTG-Z920 - Common Readout Interface (CRI) prototype</a:t>
            </a:r>
          </a:p>
          <a:p>
            <a:pPr algn="ctr"/>
            <a:r>
              <a:rPr lang="en-US" sz="2000" i="1" dirty="0">
                <a:latin typeface="Calibri" panose="020F0502020204030204" pitchFamily="34" charset="0"/>
              </a:rPr>
              <a:t>country of origin: California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23280424" y="11819160"/>
            <a:ext cx="60309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 smtClean="0">
                <a:latin typeface="Calibri" panose="020F0502020204030204" pitchFamily="34" charset="0"/>
              </a:rPr>
              <a:t>ASUS ESC8000 G3 Server (FLES Input Node)</a:t>
            </a:r>
          </a:p>
          <a:p>
            <a:pPr algn="ctr"/>
            <a:r>
              <a:rPr lang="en-US" sz="2000" i="1" dirty="0">
                <a:latin typeface="Calibri" panose="020F0502020204030204" pitchFamily="34" charset="0"/>
              </a:rPr>
              <a:t>country of origin: </a:t>
            </a:r>
            <a:r>
              <a:rPr lang="en-US" sz="2000" i="1" dirty="0" smtClean="0">
                <a:latin typeface="Calibri" panose="020F0502020204030204" pitchFamily="34" charset="0"/>
              </a:rPr>
              <a:t>Taiwan</a:t>
            </a:r>
            <a:endParaRPr lang="en-US" sz="2000" i="1" dirty="0">
              <a:latin typeface="Calibri" panose="020F0502020204030204" pitchFamily="34" charset="0"/>
            </a:endParaRPr>
          </a:p>
        </p:txBody>
      </p:sp>
      <p:pic>
        <p:nvPicPr>
          <p:cNvPr id="72" name="Picture 7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780" y="27220897"/>
            <a:ext cx="4238625" cy="423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3" name="Picture 8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80424" y="14899157"/>
            <a:ext cx="6392202" cy="2141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4" name="TextBox 73"/>
          <p:cNvSpPr txBox="1"/>
          <p:nvPr/>
        </p:nvSpPr>
        <p:spPr>
          <a:xfrm>
            <a:off x="1334059" y="25874925"/>
            <a:ext cx="44656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i="1" dirty="0" smtClean="0">
                <a:latin typeface="Calibri" panose="020F0502020204030204" pitchFamily="34" charset="0"/>
              </a:rPr>
              <a:t>Xilinx </a:t>
            </a:r>
            <a:r>
              <a:rPr lang="en-US" sz="2000" i="1" dirty="0" err="1" smtClean="0">
                <a:latin typeface="Calibri" panose="020F0502020204030204" pitchFamily="34" charset="0"/>
              </a:rPr>
              <a:t>Kintex</a:t>
            </a:r>
            <a:r>
              <a:rPr lang="en-US" sz="2000" i="1" dirty="0" smtClean="0">
                <a:latin typeface="Calibri" panose="020F0502020204030204" pitchFamily="34" charset="0"/>
              </a:rPr>
              <a:t> 7 FPGA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i="1" dirty="0" smtClean="0">
                <a:latin typeface="Calibri" panose="020F0502020204030204" pitchFamily="34" charset="0"/>
              </a:rPr>
              <a:t>operated in a </a:t>
            </a:r>
            <a:r>
              <a:rPr lang="en-US" sz="2000" i="1" dirty="0" err="1" smtClean="0">
                <a:latin typeface="Calibri" panose="020F0502020204030204" pitchFamily="34" charset="0"/>
              </a:rPr>
              <a:t>microTCA</a:t>
            </a:r>
            <a:r>
              <a:rPr lang="en-US" sz="2000" i="1" dirty="0" smtClean="0">
                <a:latin typeface="Calibri" panose="020F0502020204030204" pitchFamily="34" charset="0"/>
              </a:rPr>
              <a:t> crate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i="1" dirty="0" smtClean="0">
                <a:latin typeface="Calibri" panose="020F0502020204030204" pitchFamily="34" charset="0"/>
              </a:rPr>
              <a:t>1</a:t>
            </a:r>
            <a:r>
              <a:rPr lang="en-US" sz="2000" i="1" baseline="30000" dirty="0" smtClean="0">
                <a:latin typeface="Calibri" panose="020F0502020204030204" pitchFamily="34" charset="0"/>
              </a:rPr>
              <a:t>st</a:t>
            </a:r>
            <a:r>
              <a:rPr lang="en-US" sz="2000" i="1" dirty="0" smtClean="0">
                <a:latin typeface="Calibri" panose="020F0502020204030204" pitchFamily="34" charset="0"/>
              </a:rPr>
              <a:t> stage data processing board (DPB)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i="1" dirty="0" smtClean="0">
                <a:latin typeface="Calibri" panose="020F0502020204030204" pitchFamily="34" charset="0"/>
              </a:rPr>
              <a:t>transmits micro-slices to the FLIB</a:t>
            </a:r>
            <a:endParaRPr lang="en-US" sz="2000" i="1" dirty="0">
              <a:latin typeface="Calibri" panose="020F0502020204030204" pitchFamily="34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15475381" y="25913025"/>
            <a:ext cx="41841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i="1" dirty="0" smtClean="0">
                <a:latin typeface="Calibri" panose="020F0502020204030204" pitchFamily="34" charset="0"/>
              </a:rPr>
              <a:t>Xilinx </a:t>
            </a:r>
            <a:r>
              <a:rPr lang="en-US" sz="2000" i="1" dirty="0" err="1" smtClean="0">
                <a:latin typeface="Calibri" panose="020F0502020204030204" pitchFamily="34" charset="0"/>
              </a:rPr>
              <a:t>Kintex</a:t>
            </a:r>
            <a:r>
              <a:rPr lang="en-US" sz="2000" i="1" dirty="0" smtClean="0">
                <a:latin typeface="Calibri" panose="020F0502020204030204" pitchFamily="34" charset="0"/>
              </a:rPr>
              <a:t> 7 FPGA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i="1" dirty="0" smtClean="0">
                <a:latin typeface="Calibri" panose="020F0502020204030204" pitchFamily="34" charset="0"/>
              </a:rPr>
              <a:t>operated in the FLES input node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i="1" dirty="0" smtClean="0">
                <a:latin typeface="Calibri" panose="020F0502020204030204" pitchFamily="34" charset="0"/>
              </a:rPr>
              <a:t>2</a:t>
            </a:r>
            <a:r>
              <a:rPr lang="en-US" sz="2000" i="1" baseline="30000" dirty="0" smtClean="0">
                <a:latin typeface="Calibri" panose="020F0502020204030204" pitchFamily="34" charset="0"/>
              </a:rPr>
              <a:t>nd</a:t>
            </a:r>
            <a:r>
              <a:rPr lang="en-US" sz="2000" i="1" dirty="0" smtClean="0">
                <a:latin typeface="Calibri" panose="020F0502020204030204" pitchFamily="34" charset="0"/>
              </a:rPr>
              <a:t> stage data processing board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i="1" dirty="0" smtClean="0">
                <a:latin typeface="Calibri" panose="020F0502020204030204" pitchFamily="34" charset="0"/>
              </a:rPr>
              <a:t>receives micro-slices from DPB</a:t>
            </a:r>
            <a:endParaRPr lang="en-US" sz="2000" i="1" dirty="0">
              <a:latin typeface="Calibri" panose="020F0502020204030204" pitchFamily="34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16173992" y="12492671"/>
            <a:ext cx="613881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i="1" dirty="0" smtClean="0">
                <a:latin typeface="Calibri" panose="020F0502020204030204" pitchFamily="34" charset="0"/>
              </a:rPr>
              <a:t>Xilinx ZYNQ </a:t>
            </a:r>
            <a:r>
              <a:rPr lang="en-US" sz="2000" i="1" dirty="0" err="1" smtClean="0">
                <a:latin typeface="Calibri" panose="020F0502020204030204" pitchFamily="34" charset="0"/>
              </a:rPr>
              <a:t>UltraScale</a:t>
            </a:r>
            <a:r>
              <a:rPr lang="en-US" sz="2000" i="1" dirty="0" smtClean="0">
                <a:latin typeface="Calibri" panose="020F0502020204030204" pitchFamily="34" charset="0"/>
              </a:rPr>
              <a:t>+ FPGA - </a:t>
            </a:r>
            <a:r>
              <a:rPr lang="en-US" sz="2000" i="1" dirty="0">
                <a:latin typeface="Calibri" panose="020F0502020204030204" pitchFamily="34" charset="0"/>
              </a:rPr>
              <a:t>next generation board </a:t>
            </a:r>
            <a:endParaRPr lang="en-US" sz="2000" i="1" dirty="0" smtClean="0"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i="1" dirty="0" smtClean="0">
                <a:latin typeface="Calibri" panose="020F0502020204030204" pitchFamily="34" charset="0"/>
              </a:rPr>
              <a:t>will be operated in the FLES input node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i="1" dirty="0" smtClean="0">
                <a:latin typeface="Calibri" panose="020F0502020204030204" pitchFamily="34" charset="0"/>
              </a:rPr>
              <a:t>to cover the functionality of both the AFCK and FLIB in a single FPGA board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23364551" y="12511210"/>
            <a:ext cx="58662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i="1" dirty="0" smtClean="0">
                <a:latin typeface="Calibri" panose="020F0502020204030204" pitchFamily="34" charset="0"/>
              </a:rPr>
              <a:t>FLES input node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i="1" dirty="0" smtClean="0">
                <a:latin typeface="Calibri" panose="020F0502020204030204" pitchFamily="34" charset="0"/>
              </a:rPr>
              <a:t>can take up to 8x FLIB or 4x CRI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i="1" dirty="0" smtClean="0">
                <a:latin typeface="Calibri" panose="020F0502020204030204" pitchFamily="34" charset="0"/>
              </a:rPr>
              <a:t>used to receive data in micro-slices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i="1" dirty="0" smtClean="0">
                <a:latin typeface="Calibri" panose="020F0502020204030204" pitchFamily="34" charset="0"/>
              </a:rPr>
              <a:t>forwards data to the FLES compute nodes</a:t>
            </a:r>
          </a:p>
        </p:txBody>
      </p:sp>
      <p:sp>
        <p:nvSpPr>
          <p:cNvPr id="78" name="TextShape 18"/>
          <p:cNvSpPr txBox="1"/>
          <p:nvPr/>
        </p:nvSpPr>
        <p:spPr>
          <a:xfrm>
            <a:off x="349550" y="33271933"/>
            <a:ext cx="29496946" cy="67535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000" b="1" strike="noStrike" spc="-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</a:rPr>
              <a:t>mCBM – the DAQ experimental test bench (2018)</a:t>
            </a:r>
            <a:endParaRPr lang="en-US" sz="3600" b="0" strike="noStrike" spc="-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>
                <a:solidFill>
                  <a:srgbClr val="FFFFFF"/>
                </a:solidFill>
              </a:uFill>
              <a:latin typeface="Calibri" panose="020F0502020204030204" pitchFamily="34" charset="0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975920" y="30895997"/>
            <a:ext cx="48735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>
                <a:latin typeface="Calibri" panose="020F0502020204030204" pitchFamily="34" charset="0"/>
              </a:rPr>
              <a:t>Pentair </a:t>
            </a:r>
            <a:r>
              <a:rPr lang="en-US" sz="2000" i="1" dirty="0" err="1">
                <a:latin typeface="Calibri" panose="020F0502020204030204" pitchFamily="34" charset="0"/>
              </a:rPr>
              <a:t>microTCA</a:t>
            </a:r>
            <a:r>
              <a:rPr lang="en-US" sz="2000" i="1" dirty="0">
                <a:latin typeface="Calibri" panose="020F0502020204030204" pitchFamily="34" charset="0"/>
              </a:rPr>
              <a:t> </a:t>
            </a:r>
            <a:r>
              <a:rPr lang="en-US" sz="2000" i="1" dirty="0" smtClean="0">
                <a:latin typeface="Calibri" panose="020F0502020204030204" pitchFamily="34" charset="0"/>
              </a:rPr>
              <a:t>crate</a:t>
            </a:r>
          </a:p>
          <a:p>
            <a:pPr algn="ctr"/>
            <a:r>
              <a:rPr lang="en-US" sz="2000" i="1" dirty="0" smtClean="0">
                <a:latin typeface="Calibri" panose="020F0502020204030204" pitchFamily="34" charset="0"/>
              </a:rPr>
              <a:t>country of origin: Germany</a:t>
            </a:r>
            <a:endParaRPr lang="en-US" sz="2000" i="1" dirty="0">
              <a:latin typeface="Calibri" panose="020F0502020204030204" pitchFamily="34" charset="0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23242153" y="17350467"/>
            <a:ext cx="68145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 err="1" smtClean="0">
                <a:latin typeface="Calibri" panose="020F0502020204030204" pitchFamily="34" charset="0"/>
              </a:rPr>
              <a:t>Mellanox</a:t>
            </a:r>
            <a:r>
              <a:rPr lang="en-US" sz="2000" i="1" dirty="0" smtClean="0">
                <a:latin typeface="Calibri" panose="020F0502020204030204" pitchFamily="34" charset="0"/>
              </a:rPr>
              <a:t> SB7800 – EDR 100 Gb/s InfiniBand Smart Switch</a:t>
            </a:r>
          </a:p>
          <a:p>
            <a:pPr algn="ctr"/>
            <a:r>
              <a:rPr lang="en-US" sz="2000" i="1" dirty="0">
                <a:latin typeface="Calibri" panose="020F0502020204030204" pitchFamily="34" charset="0"/>
              </a:rPr>
              <a:t>country of origin: </a:t>
            </a:r>
            <a:r>
              <a:rPr lang="en-US" sz="2000" i="1" dirty="0" smtClean="0">
                <a:latin typeface="Calibri" panose="020F0502020204030204" pitchFamily="34" charset="0"/>
              </a:rPr>
              <a:t>Israel</a:t>
            </a:r>
            <a:endParaRPr lang="en-US" sz="2000" i="1" dirty="0">
              <a:latin typeface="Calibri" panose="020F0502020204030204" pitchFamily="34" charset="0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975920" y="31597037"/>
            <a:ext cx="52760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i="1" dirty="0" smtClean="0">
                <a:latin typeface="Calibri" panose="020F0502020204030204" pitchFamily="34" charset="0"/>
              </a:rPr>
              <a:t>equipped with up to 12 AFCK boards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i="1" dirty="0" smtClean="0">
                <a:latin typeface="Calibri" panose="020F0502020204030204" pitchFamily="34" charset="0"/>
              </a:rPr>
              <a:t>GBT links are converted to micro-slice streams</a:t>
            </a:r>
            <a:endParaRPr lang="en-US" sz="2000" i="1" dirty="0">
              <a:latin typeface="Calibri" panose="020F0502020204030204" pitchFamily="34" charset="0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23225333" y="18066747"/>
            <a:ext cx="64967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i="1" dirty="0" smtClean="0">
                <a:latin typeface="Calibri" panose="020F0502020204030204" pitchFamily="34" charset="0"/>
              </a:rPr>
              <a:t>interface between FLES input and FLES compute stage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i="1" dirty="0" smtClean="0">
                <a:latin typeface="Calibri" panose="020F0502020204030204" pitchFamily="34" charset="0"/>
              </a:rPr>
              <a:t>will allow to transfer up to 1.2 Tb/s over 96 optical fibers</a:t>
            </a:r>
            <a:endParaRPr lang="en-US" sz="2000" i="1" dirty="0">
              <a:latin typeface="Calibri" panose="020F0502020204030204" pitchFamily="34" charset="0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2444720" y="40468155"/>
            <a:ext cx="59539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 smtClean="0">
                <a:latin typeface="Calibri" panose="020F0502020204030204" pitchFamily="34" charset="0"/>
              </a:rPr>
              <a:t>mCBM experimental setup in the GSI  Target </a:t>
            </a:r>
            <a:r>
              <a:rPr lang="en-US" sz="2000" i="1" dirty="0">
                <a:latin typeface="Calibri" panose="020F0502020204030204" pitchFamily="34" charset="0"/>
              </a:rPr>
              <a:t>H</a:t>
            </a:r>
            <a:r>
              <a:rPr lang="en-US" sz="2000" i="1" dirty="0" smtClean="0">
                <a:latin typeface="Calibri" panose="020F0502020204030204" pitchFamily="34" charset="0"/>
              </a:rPr>
              <a:t>all</a:t>
            </a:r>
            <a:endParaRPr lang="en-US" sz="2000" i="1" dirty="0">
              <a:latin typeface="Calibri" panose="020F0502020204030204" pitchFamily="34" charset="0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10943778" y="40468158"/>
            <a:ext cx="69087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 smtClean="0">
                <a:latin typeface="Calibri" panose="020F0502020204030204" pitchFamily="34" charset="0"/>
              </a:rPr>
              <a:t>data processing on AFCK boards in the mCBM DAQ container</a:t>
            </a:r>
            <a:endParaRPr lang="en-US" sz="2000" i="1" dirty="0">
              <a:latin typeface="Calibri" panose="020F0502020204030204" pitchFamily="34" charset="0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19049072" y="40468161"/>
            <a:ext cx="100240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 smtClean="0">
                <a:latin typeface="Calibri" panose="020F0502020204030204" pitchFamily="34" charset="0"/>
              </a:rPr>
              <a:t>optical fiber connection between the mCBM cave, DAQ container and  the Green IT Cube</a:t>
            </a:r>
            <a:endParaRPr lang="en-US" sz="2000" i="1" dirty="0">
              <a:latin typeface="Calibri" panose="020F0502020204030204" pitchFamily="34" charset="0"/>
            </a:endParaRPr>
          </a:p>
        </p:txBody>
      </p:sp>
      <p:pic>
        <p:nvPicPr>
          <p:cNvPr id="87" name="Picture 2" descr="http://cbm.uni-muenster.de/testbeam2016/more/fotos/DSC00871.JP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310533" y="23021716"/>
            <a:ext cx="10275500" cy="6850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7" name="TextBox 96"/>
          <p:cNvSpPr txBox="1"/>
          <p:nvPr/>
        </p:nvSpPr>
        <p:spPr>
          <a:xfrm>
            <a:off x="7200748" y="31802655"/>
            <a:ext cx="64441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 smtClean="0">
                <a:latin typeface="Calibri" panose="020F0502020204030204" pitchFamily="34" charset="0"/>
              </a:rPr>
              <a:t>CBM DAQ rack in operation (SPS 2016)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15812036" y="18622949"/>
            <a:ext cx="61388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 smtClean="0">
                <a:latin typeface="Calibri" panose="020F0502020204030204" pitchFamily="34" charset="0"/>
              </a:rPr>
              <a:t>mCBM readout scheme for 2019</a:t>
            </a:r>
          </a:p>
        </p:txBody>
      </p:sp>
      <p:sp>
        <p:nvSpPr>
          <p:cNvPr id="100" name="Rectangle 99"/>
          <p:cNvSpPr/>
          <p:nvPr/>
        </p:nvSpPr>
        <p:spPr>
          <a:xfrm>
            <a:off x="1636823" y="41895618"/>
            <a:ext cx="61160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Ubuntu"/>
              </a:rPr>
              <a:t>by David </a:t>
            </a:r>
            <a:r>
              <a:rPr lang="en-US" sz="2800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Ubuntu"/>
              </a:rPr>
              <a:t>Emschermann</a:t>
            </a:r>
            <a:r>
              <a:rPr lang="en-US" sz="28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Ubuntu"/>
              </a:rPr>
              <a:t>, November 2017</a:t>
            </a:r>
            <a:endParaRPr lang="de-DE" sz="2800" dirty="0"/>
          </a:p>
        </p:txBody>
      </p:sp>
      <p:sp>
        <p:nvSpPr>
          <p:cNvPr id="111" name="TextShape 18"/>
          <p:cNvSpPr txBox="1"/>
          <p:nvPr/>
        </p:nvSpPr>
        <p:spPr>
          <a:xfrm>
            <a:off x="15205725" y="27523230"/>
            <a:ext cx="14658939" cy="67535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000" b="1" strike="noStrike" spc="-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</a:rPr>
              <a:t>Readout chain development</a:t>
            </a:r>
            <a:endParaRPr lang="en-US" sz="3600" b="0" strike="noStrike" spc="-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>
                <a:solidFill>
                  <a:srgbClr val="FFFFFF"/>
                </a:solidFill>
              </a:uFill>
              <a:latin typeface="Calibri" panose="020F0502020204030204" pitchFamily="34" charset="0"/>
            </a:endParaRPr>
          </a:p>
        </p:txBody>
      </p:sp>
      <p:sp>
        <p:nvSpPr>
          <p:cNvPr id="112" name="TextShape 15"/>
          <p:cNvSpPr txBox="1"/>
          <p:nvPr/>
        </p:nvSpPr>
        <p:spPr>
          <a:xfrm>
            <a:off x="15290370" y="29134856"/>
            <a:ext cx="8676737" cy="341724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565200" indent="-457200">
              <a:lnSpc>
                <a:spcPct val="100000"/>
              </a:lnSpc>
              <a:buBlip>
                <a:blip r:embed="rId3"/>
              </a:buBlip>
            </a:pPr>
            <a:r>
              <a:rPr lang="en-US" sz="28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</a:rPr>
              <a:t>Coordination of collaboration-wide DAQ activities</a:t>
            </a:r>
          </a:p>
          <a:p>
            <a:pPr marL="565200" indent="-457200">
              <a:lnSpc>
                <a:spcPct val="100000"/>
              </a:lnSpc>
              <a:buBlip>
                <a:blip r:embed="rId3"/>
              </a:buBlip>
            </a:pPr>
            <a:r>
              <a:rPr lang="en-US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</a:rPr>
              <a:t>I</a:t>
            </a:r>
            <a:r>
              <a:rPr lang="en-US" sz="28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</a:rPr>
              <a:t>dentification and procurement of DAQ hardware</a:t>
            </a:r>
          </a:p>
          <a:p>
            <a:pPr marL="565200" indent="-457200">
              <a:lnSpc>
                <a:spcPct val="100000"/>
              </a:lnSpc>
              <a:buBlip>
                <a:blip r:embed="rId3"/>
              </a:buBlip>
            </a:pPr>
            <a:r>
              <a:rPr lang="en-US" sz="28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Ubuntu"/>
              </a:rPr>
              <a:t>Firmware development for FPGA components</a:t>
            </a:r>
          </a:p>
          <a:p>
            <a:pPr marL="565200" indent="-457200">
              <a:lnSpc>
                <a:spcPct val="100000"/>
              </a:lnSpc>
              <a:buBlip>
                <a:blip r:embed="rId3"/>
              </a:buBlip>
            </a:pPr>
            <a:r>
              <a:rPr lang="en-US" sz="28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Ubuntu"/>
              </a:rPr>
              <a:t>Pooling of DAQ hardware for CBM subsystems</a:t>
            </a:r>
          </a:p>
          <a:p>
            <a:pPr marL="565200" indent="-457200">
              <a:lnSpc>
                <a:spcPct val="100000"/>
              </a:lnSpc>
              <a:buBlip>
                <a:blip r:embed="rId3"/>
              </a:buBlip>
            </a:pPr>
            <a:r>
              <a:rPr lang="en-US" sz="28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Ubuntu"/>
              </a:rPr>
              <a:t>Setup and test of readout chains under development</a:t>
            </a:r>
          </a:p>
          <a:p>
            <a:pPr marL="565200" indent="-457200">
              <a:lnSpc>
                <a:spcPct val="100000"/>
              </a:lnSpc>
              <a:buBlip>
                <a:blip r:embed="rId3"/>
              </a:buBlip>
            </a:pPr>
            <a:r>
              <a:rPr lang="en-US" sz="28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Ubuntu"/>
              </a:rPr>
              <a:t>Support of readout chain operation for beam-tests</a:t>
            </a:r>
          </a:p>
          <a:p>
            <a:pPr marL="565200" indent="-457200">
              <a:lnSpc>
                <a:spcPct val="100000"/>
              </a:lnSpc>
              <a:buBlip>
                <a:blip r:embed="rId3"/>
              </a:buBlip>
            </a:pPr>
            <a:r>
              <a:rPr lang="en-US" sz="28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Ubuntu"/>
              </a:rPr>
              <a:t>Development of DAQ controls and online monitoring</a:t>
            </a:r>
          </a:p>
          <a:p>
            <a:pPr marL="565200" indent="-457200">
              <a:lnSpc>
                <a:spcPct val="100000"/>
              </a:lnSpc>
              <a:buBlip>
                <a:blip r:embed="rId3"/>
              </a:buBlip>
            </a:pPr>
            <a:r>
              <a:rPr lang="en-US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</a:rPr>
              <a:t>P</a:t>
            </a:r>
            <a:r>
              <a:rPr lang="en-US" sz="28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</a:rPr>
              <a:t>reparation of “Online Technical </a:t>
            </a:r>
            <a:r>
              <a:rPr lang="en-US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</a:rPr>
              <a:t>Design </a:t>
            </a:r>
            <a:r>
              <a:rPr lang="en-US" sz="28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</a:rPr>
              <a:t>Report - Part I”</a:t>
            </a:r>
            <a:endParaRPr lang="en-US" sz="2800" b="0" strike="noStrike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  <a:ea typeface="Ubuntu"/>
            </a:endParaRPr>
          </a:p>
          <a:p>
            <a:pPr marL="108000">
              <a:lnSpc>
                <a:spcPct val="100000"/>
              </a:lnSpc>
            </a:pPr>
            <a:r>
              <a:rPr lang="en-US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Ubuntu"/>
              </a:rPr>
              <a:t> </a:t>
            </a:r>
            <a:r>
              <a:rPr lang="en-US" sz="28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Ubuntu"/>
              </a:rPr>
              <a:t>     </a:t>
            </a:r>
            <a:endParaRPr lang="en-US" sz="2800" b="0" strike="noStrike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  <a:ea typeface="Ubuntu"/>
            </a:endParaRPr>
          </a:p>
        </p:txBody>
      </p:sp>
      <p:sp>
        <p:nvSpPr>
          <p:cNvPr id="113" name="TextBox 112"/>
          <p:cNvSpPr txBox="1"/>
          <p:nvPr/>
        </p:nvSpPr>
        <p:spPr>
          <a:xfrm>
            <a:off x="15563377" y="28466789"/>
            <a:ext cx="36552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Activities at GSI: </a:t>
            </a:r>
            <a:endParaRPr lang="en-US" sz="2400" b="1" dirty="0"/>
          </a:p>
        </p:txBody>
      </p:sp>
      <p:sp>
        <p:nvSpPr>
          <p:cNvPr id="114" name="TextShape 15"/>
          <p:cNvSpPr txBox="1"/>
          <p:nvPr/>
        </p:nvSpPr>
        <p:spPr>
          <a:xfrm>
            <a:off x="24643700" y="29140519"/>
            <a:ext cx="4444181" cy="341158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107950">
              <a:lnSpc>
                <a:spcPct val="100000"/>
              </a:lnSpc>
            </a:pPr>
            <a:r>
              <a:rPr lang="en-US" sz="28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Ubuntu"/>
              </a:rPr>
              <a:t>GSI, Darmstadt, Germany; </a:t>
            </a:r>
          </a:p>
          <a:p>
            <a:pPr marL="107950"/>
            <a:r>
              <a:rPr lang="en-US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Ubuntu"/>
              </a:rPr>
              <a:t>CQU, Chongqing, China</a:t>
            </a:r>
            <a:r>
              <a:rPr lang="en-US" sz="28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Ubuntu"/>
              </a:rPr>
              <a:t>;</a:t>
            </a:r>
          </a:p>
          <a:p>
            <a:pPr marL="107950"/>
            <a:r>
              <a:rPr lang="en-US" sz="28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Ubuntu"/>
              </a:rPr>
              <a:t>FIAS, Frankfurt, Germany;</a:t>
            </a:r>
            <a:endParaRPr lang="en-US" sz="28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  <a:ea typeface="Ubuntu"/>
            </a:endParaRPr>
          </a:p>
          <a:p>
            <a:pPr marL="107950">
              <a:lnSpc>
                <a:spcPct val="100000"/>
              </a:lnSpc>
            </a:pPr>
            <a:r>
              <a:rPr lang="en-US" sz="28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Ubuntu"/>
              </a:rPr>
              <a:t>IRI, Frankfurt, Germany;</a:t>
            </a:r>
          </a:p>
          <a:p>
            <a:pPr marL="107950">
              <a:lnSpc>
                <a:spcPct val="100000"/>
              </a:lnSpc>
            </a:pPr>
            <a:r>
              <a:rPr lang="en-US" sz="28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Ubuntu"/>
              </a:rPr>
              <a:t>KIT, Karlsruhe, Germany;</a:t>
            </a:r>
          </a:p>
          <a:p>
            <a:pPr marL="107950"/>
            <a:r>
              <a:rPr lang="en-US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Ubuntu"/>
              </a:rPr>
              <a:t>USTC, Hefei, China</a:t>
            </a:r>
            <a:r>
              <a:rPr lang="en-US" sz="28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Ubuntu"/>
              </a:rPr>
              <a:t>;</a:t>
            </a:r>
          </a:p>
          <a:p>
            <a:pPr marL="107950"/>
            <a:r>
              <a:rPr lang="en-US" sz="28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Ubuntu"/>
              </a:rPr>
              <a:t>VECC, </a:t>
            </a:r>
            <a:r>
              <a:rPr lang="en-US" sz="2800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Ubuntu"/>
              </a:rPr>
              <a:t>Kolkatta</a:t>
            </a:r>
            <a:r>
              <a:rPr lang="en-US" sz="28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Ubuntu"/>
              </a:rPr>
              <a:t>, India;</a:t>
            </a:r>
            <a:endParaRPr lang="en-US" sz="28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  <a:ea typeface="Ubuntu"/>
            </a:endParaRPr>
          </a:p>
          <a:p>
            <a:pPr marL="107950">
              <a:lnSpc>
                <a:spcPct val="100000"/>
              </a:lnSpc>
            </a:pPr>
            <a:r>
              <a:rPr lang="en-US" sz="28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Ubuntu"/>
              </a:rPr>
              <a:t>WUT, Warsaw</a:t>
            </a:r>
            <a:r>
              <a:rPr lang="en-US" sz="28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Ubuntu"/>
              </a:rPr>
              <a:t>, Poland;</a:t>
            </a:r>
          </a:p>
        </p:txBody>
      </p:sp>
      <p:sp>
        <p:nvSpPr>
          <p:cNvPr id="115" name="TextBox 114"/>
          <p:cNvSpPr txBox="1"/>
          <p:nvPr/>
        </p:nvSpPr>
        <p:spPr>
          <a:xfrm>
            <a:off x="24659641" y="28466789"/>
            <a:ext cx="5143383" cy="584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 smtClean="0"/>
              <a:t>Key Project Institutes: </a:t>
            </a:r>
            <a:endParaRPr lang="en-US" sz="2400" b="1" dirty="0"/>
          </a:p>
        </p:txBody>
      </p:sp>
      <p:sp>
        <p:nvSpPr>
          <p:cNvPr id="117" name="TextShape 15"/>
          <p:cNvSpPr txBox="1"/>
          <p:nvPr/>
        </p:nvSpPr>
        <p:spPr>
          <a:xfrm>
            <a:off x="22002747" y="21048710"/>
            <a:ext cx="7843749" cy="618775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565200" indent="-457200">
              <a:lnSpc>
                <a:spcPct val="100000"/>
              </a:lnSpc>
              <a:buBlip>
                <a:blip r:embed="rId3"/>
              </a:buBlip>
            </a:pPr>
            <a:r>
              <a:rPr lang="en-US" sz="36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</a:rPr>
              <a:t>Collect raw data from subsystems</a:t>
            </a:r>
          </a:p>
          <a:p>
            <a:pPr marL="565200" indent="-457200">
              <a:lnSpc>
                <a:spcPct val="100000"/>
              </a:lnSpc>
              <a:buBlip>
                <a:blip r:embed="rId3"/>
              </a:buBlip>
            </a:pPr>
            <a:endParaRPr lang="en-US" sz="3600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</a:endParaRPr>
          </a:p>
          <a:p>
            <a:pPr marL="565200" indent="-457200">
              <a:lnSpc>
                <a:spcPct val="100000"/>
              </a:lnSpc>
              <a:buBlip>
                <a:blip r:embed="rId3"/>
              </a:buBlip>
            </a:pPr>
            <a:r>
              <a:rPr lang="en-US" sz="36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</a:rPr>
              <a:t>Pre-process data in FPGAs</a:t>
            </a:r>
          </a:p>
          <a:p>
            <a:pPr marL="565200" indent="-457200">
              <a:lnSpc>
                <a:spcPct val="100000"/>
              </a:lnSpc>
              <a:buBlip>
                <a:blip r:embed="rId3"/>
              </a:buBlip>
            </a:pPr>
            <a:endParaRPr lang="en-US" sz="3600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</a:endParaRPr>
          </a:p>
          <a:p>
            <a:pPr marL="565200" indent="-457200">
              <a:lnSpc>
                <a:spcPct val="100000"/>
              </a:lnSpc>
              <a:buBlip>
                <a:blip r:embed="rId3"/>
              </a:buBlip>
            </a:pPr>
            <a:r>
              <a:rPr lang="en-US" sz="36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Ubuntu"/>
              </a:rPr>
              <a:t>Send micro-slices to Green Cube</a:t>
            </a:r>
          </a:p>
          <a:p>
            <a:pPr marL="565200" indent="-457200">
              <a:lnSpc>
                <a:spcPct val="100000"/>
              </a:lnSpc>
              <a:buBlip>
                <a:blip r:embed="rId3"/>
              </a:buBlip>
            </a:pPr>
            <a:endParaRPr lang="en-US" sz="3600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  <a:ea typeface="Ubuntu"/>
            </a:endParaRPr>
          </a:p>
          <a:p>
            <a:pPr marL="565200" indent="-457200">
              <a:lnSpc>
                <a:spcPct val="100000"/>
              </a:lnSpc>
              <a:buBlip>
                <a:blip r:embed="rId3"/>
              </a:buBlip>
            </a:pPr>
            <a:r>
              <a:rPr lang="en-US" sz="36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Ubuntu"/>
              </a:rPr>
              <a:t>Pack data into time-slices</a:t>
            </a:r>
          </a:p>
          <a:p>
            <a:pPr marL="565200" indent="-457200">
              <a:lnSpc>
                <a:spcPct val="100000"/>
              </a:lnSpc>
              <a:buBlip>
                <a:blip r:embed="rId3"/>
              </a:buBlip>
            </a:pPr>
            <a:endParaRPr lang="en-US" sz="3600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  <a:ea typeface="Ubuntu"/>
            </a:endParaRPr>
          </a:p>
          <a:p>
            <a:pPr marL="565200" indent="-457200">
              <a:lnSpc>
                <a:spcPct val="100000"/>
              </a:lnSpc>
              <a:buBlip>
                <a:blip r:embed="rId3"/>
              </a:buBlip>
            </a:pPr>
            <a:r>
              <a:rPr lang="en-US" sz="36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Ubuntu"/>
              </a:rPr>
              <a:t>Deliver time-slices to online analysis</a:t>
            </a:r>
          </a:p>
          <a:p>
            <a:pPr marL="565200" indent="-457200">
              <a:lnSpc>
                <a:spcPct val="100000"/>
              </a:lnSpc>
              <a:buBlip>
                <a:blip r:embed="rId3"/>
              </a:buBlip>
            </a:pPr>
            <a:endParaRPr lang="en-US" sz="3600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  <a:ea typeface="Ubuntu"/>
            </a:endParaRPr>
          </a:p>
          <a:p>
            <a:pPr marL="565200" indent="-457200">
              <a:lnSpc>
                <a:spcPct val="100000"/>
              </a:lnSpc>
              <a:buBlip>
                <a:blip r:embed="rId3"/>
              </a:buBlip>
            </a:pPr>
            <a:r>
              <a:rPr lang="en-US" sz="36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Ubuntu"/>
              </a:rPr>
              <a:t>D</a:t>
            </a:r>
            <a:r>
              <a:rPr lang="en-US" sz="36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Ubuntu"/>
              </a:rPr>
              <a:t>igest a total bandwidth of 2 </a:t>
            </a:r>
            <a:r>
              <a:rPr lang="en-US" sz="3600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Ubuntu"/>
              </a:rPr>
              <a:t>TByte</a:t>
            </a:r>
            <a:r>
              <a:rPr lang="en-US" sz="36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Ubuntu"/>
              </a:rPr>
              <a:t>/s</a:t>
            </a:r>
            <a:endParaRPr lang="en-US" sz="3600" b="0" strike="noStrike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  <a:ea typeface="Ubuntu"/>
            </a:endParaRPr>
          </a:p>
        </p:txBody>
      </p:sp>
      <p:sp>
        <p:nvSpPr>
          <p:cNvPr id="119" name="TextShape 18"/>
          <p:cNvSpPr txBox="1"/>
          <p:nvPr/>
        </p:nvSpPr>
        <p:spPr>
          <a:xfrm>
            <a:off x="21950845" y="20101961"/>
            <a:ext cx="7913819" cy="67535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000" b="1" spc="-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</a:rPr>
              <a:t>CBM r</a:t>
            </a:r>
            <a:r>
              <a:rPr lang="en-US" sz="4000" b="1" strike="noStrike" spc="-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</a:rPr>
              <a:t>eadout in a nutshell</a:t>
            </a:r>
            <a:endParaRPr lang="en-US" sz="3600" b="0" strike="noStrike" spc="-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>
                <a:solidFill>
                  <a:srgbClr val="FFFFFF"/>
                </a:solidFill>
              </a:u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551</Words>
  <Application>Microsoft Office PowerPoint</Application>
  <PresentationFormat>Custom</PresentationFormat>
  <Paragraphs>110</Paragraphs>
  <Slides>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Schwiening, Joachim Dr.</dc:creator>
  <cp:lastModifiedBy>Emschermann, David</cp:lastModifiedBy>
  <cp:revision>23</cp:revision>
  <dcterms:modified xsi:type="dcterms:W3CDTF">2017-11-17T06:38:59Z</dcterms:modified>
</cp:coreProperties>
</file>