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2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3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4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5" r:id="rId4"/>
    <p:sldMasterId id="2147483709" r:id="rId5"/>
    <p:sldMasterId id="2147483727" r:id="rId6"/>
    <p:sldMasterId id="2147483745" r:id="rId7"/>
    <p:sldMasterId id="2147483763" r:id="rId8"/>
    <p:sldMasterId id="2147483781" r:id="rId9"/>
    <p:sldMasterId id="2147483799" r:id="rId10"/>
    <p:sldMasterId id="2147483829" r:id="rId11"/>
    <p:sldMasterId id="2147483841" r:id="rId12"/>
    <p:sldMasterId id="2147483866" r:id="rId13"/>
    <p:sldMasterId id="2147483878" r:id="rId14"/>
    <p:sldMasterId id="2147483890" r:id="rId15"/>
  </p:sldMasterIdLst>
  <p:notesMasterIdLst>
    <p:notesMasterId r:id="rId60"/>
  </p:notesMasterIdLst>
  <p:handoutMasterIdLst>
    <p:handoutMasterId r:id="rId61"/>
  </p:handoutMasterIdLst>
  <p:sldIdLst>
    <p:sldId id="302" r:id="rId16"/>
    <p:sldId id="301" r:id="rId17"/>
    <p:sldId id="288" r:id="rId18"/>
    <p:sldId id="303" r:id="rId19"/>
    <p:sldId id="327" r:id="rId20"/>
    <p:sldId id="319" r:id="rId21"/>
    <p:sldId id="294" r:id="rId22"/>
    <p:sldId id="308" r:id="rId23"/>
    <p:sldId id="320" r:id="rId24"/>
    <p:sldId id="290" r:id="rId25"/>
    <p:sldId id="309" r:id="rId26"/>
    <p:sldId id="299" r:id="rId27"/>
    <p:sldId id="311" r:id="rId28"/>
    <p:sldId id="295" r:id="rId29"/>
    <p:sldId id="307" r:id="rId30"/>
    <p:sldId id="267" r:id="rId31"/>
    <p:sldId id="296" r:id="rId32"/>
    <p:sldId id="268" r:id="rId33"/>
    <p:sldId id="256" r:id="rId34"/>
    <p:sldId id="258" r:id="rId35"/>
    <p:sldId id="260" r:id="rId36"/>
    <p:sldId id="298" r:id="rId37"/>
    <p:sldId id="257" r:id="rId38"/>
    <p:sldId id="262" r:id="rId39"/>
    <p:sldId id="265" r:id="rId40"/>
    <p:sldId id="269" r:id="rId41"/>
    <p:sldId id="270" r:id="rId42"/>
    <p:sldId id="283" r:id="rId43"/>
    <p:sldId id="272" r:id="rId44"/>
    <p:sldId id="273" r:id="rId45"/>
    <p:sldId id="323" r:id="rId46"/>
    <p:sldId id="276" r:id="rId47"/>
    <p:sldId id="277" r:id="rId48"/>
    <p:sldId id="278" r:id="rId49"/>
    <p:sldId id="312" r:id="rId50"/>
    <p:sldId id="313" r:id="rId51"/>
    <p:sldId id="315" r:id="rId52"/>
    <p:sldId id="314" r:id="rId53"/>
    <p:sldId id="282" r:id="rId54"/>
    <p:sldId id="318" r:id="rId55"/>
    <p:sldId id="317" r:id="rId56"/>
    <p:sldId id="324" r:id="rId57"/>
    <p:sldId id="316" r:id="rId58"/>
    <p:sldId id="326" r:id="rId5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4425D"/>
    <a:srgbClr val="9F2936"/>
    <a:srgbClr val="FFFF00"/>
    <a:srgbClr val="267BB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71" autoAdjust="0"/>
  </p:normalViewPr>
  <p:slideViewPr>
    <p:cSldViewPr snapToGrid="0">
      <p:cViewPr>
        <p:scale>
          <a:sx n="71" d="100"/>
          <a:sy n="71" d="100"/>
        </p:scale>
        <p:origin x="-258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8EAC9-4D68-0448-BA77-68E85FEAFAC7}" type="datetimeFigureOut">
              <a:rPr lang="en-US" smtClean="0"/>
              <a:t>23/05/14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620E8-3DBB-9846-8CE8-7500DC3F3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3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5E856-2522-4C89-BCF9-D0E77E023D0E}" type="datetimeFigureOut">
              <a:rPr lang="de-DE" smtClean="0"/>
              <a:t>23/05/14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19CF6-0CED-4981-B3C4-3AADB9DD62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543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65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6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23/05/14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606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96BE86-F4AB-49BD-8A25-8E1FBC2D8199}" type="datetime1">
              <a:rPr lang="en-GB">
                <a:solidFill>
                  <a:prstClr val="black"/>
                </a:solidFill>
              </a:rPr>
              <a:pPr/>
              <a:t>23/05/14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3B046-7E4D-4BA1-8D0F-BAF44202A328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924"/>
            <a:ext cx="5486400" cy="4114353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074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23/05/14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678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24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96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176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442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35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443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896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90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131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583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7144F-9FD7-42B4-A4E2-44CA2F6AF31B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40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28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76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24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412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350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941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556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4998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931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99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157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785F62-942A-4C82-B0DC-1B5C58C5F23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85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142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6189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799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316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43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7144F-9FD7-42B4-A4E2-44CA2F6AF31B}" type="slidenum">
              <a:rPr lang="de-DE" smtClean="0">
                <a:solidFill>
                  <a:prstClr val="black"/>
                </a:solidFill>
              </a:rPr>
              <a:pPr/>
              <a:t>44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9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23/05/14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2E4A2496-A9BE-494E-8EFE-F6B82C3638D8}" type="slidenum">
              <a:rPr lang="de-DE" sz="1200">
                <a:latin typeface="Arial" charset="0"/>
              </a:rPr>
              <a:pPr algn="r" defTabSz="914423"/>
              <a:t>6</a:t>
            </a:fld>
            <a:endParaRPr lang="de-DE" sz="1200">
              <a:latin typeface="Arial" charset="0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16419" name="Foliennummernplatzhalter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23"/>
            <a:fld id="{AA35F86B-C005-42FF-8B94-803E2D991D85}" type="slidenum">
              <a:rPr lang="de-DE" sz="1200">
                <a:solidFill>
                  <a:srgbClr val="000000"/>
                </a:solidFill>
                <a:latin typeface="Arial" charset="0"/>
              </a:rPr>
              <a:pPr algn="r" defTabSz="914423"/>
              <a:t>7</a:t>
            </a:fld>
            <a:endParaRPr lang="de-DE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23/05/14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064" y="8686508"/>
            <a:ext cx="2972335" cy="45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4" rIns="91567" bIns="45784" anchor="b"/>
          <a:lstStyle/>
          <a:p>
            <a:pPr algn="r" defTabSz="882650"/>
            <a:fld id="{2695F2CE-977D-41FA-BF21-6D527922AD2B}" type="slidenum">
              <a:rPr lang="de-DE" sz="1100"/>
              <a:pPr algn="r" defTabSz="882650"/>
              <a:t>9</a:t>
            </a:fld>
            <a:endParaRPr lang="de-DE" sz="11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8975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2524"/>
            <a:ext cx="5486400" cy="4114507"/>
          </a:xfrm>
          <a:noFill/>
        </p:spPr>
        <p:txBody>
          <a:bodyPr wrap="square" lIns="91567" tIns="45784" rIns="91567" bIns="45784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68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433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53663"/>
      </p:ext>
    </p:extLst>
  </p:cSld>
  <p:clrMapOvr>
    <a:masterClrMapping/>
  </p:clrMapOvr>
  <p:transition xmlns:p14="http://schemas.microsoft.com/office/powerpoint/2010/main"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8453"/>
      </p:ext>
    </p:extLst>
  </p:cSld>
  <p:clrMapOvr>
    <a:masterClrMapping/>
  </p:clrMapOvr>
  <p:transition xmlns:p14="http://schemas.microsoft.com/office/powerpoint/2010/main"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571"/>
      </p:ext>
    </p:extLst>
  </p:cSld>
  <p:clrMapOvr>
    <a:masterClrMapping/>
  </p:clrMapOvr>
  <p:transition xmlns:p14="http://schemas.microsoft.com/office/powerpoint/2010/main"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94474"/>
      </p:ext>
    </p:extLst>
  </p:cSld>
  <p:clrMapOvr>
    <a:masterClrMapping/>
  </p:clrMapOvr>
  <p:transition xmlns:p14="http://schemas.microsoft.com/office/powerpoint/2010/main"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97147"/>
      </p:ext>
    </p:extLst>
  </p:cSld>
  <p:clrMapOvr>
    <a:masterClrMapping/>
  </p:clrMapOvr>
  <p:transition xmlns:p14="http://schemas.microsoft.com/office/powerpoint/2010/main"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11978"/>
      </p:ext>
    </p:extLst>
  </p:cSld>
  <p:clrMapOvr>
    <a:masterClrMapping/>
  </p:clrMapOvr>
  <p:transition xmlns:p14="http://schemas.microsoft.com/office/powerpoint/2010/main"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17909"/>
      </p:ext>
    </p:extLst>
  </p:cSld>
  <p:clrMapOvr>
    <a:masterClrMapping/>
  </p:clrMapOvr>
  <p:transition xmlns:p14="http://schemas.microsoft.com/office/powerpoint/2010/main"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45991"/>
      </p:ext>
    </p:extLst>
  </p:cSld>
  <p:clrMapOvr>
    <a:masterClrMapping/>
  </p:clrMapOvr>
  <p:transition xmlns:p14="http://schemas.microsoft.com/office/powerpoint/2010/main"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6838"/>
      </p:ext>
    </p:extLst>
  </p:cSld>
  <p:clrMapOvr>
    <a:masterClrMapping/>
  </p:clrMapOvr>
  <p:transition xmlns:p14="http://schemas.microsoft.com/office/powerpoint/2010/main"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4261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934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04150"/>
      </p:ext>
    </p:extLst>
  </p:cSld>
  <p:clrMapOvr>
    <a:masterClrMapping/>
  </p:clrMapOvr>
  <p:transition xmlns:p14="http://schemas.microsoft.com/office/powerpoint/2010/main"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82248"/>
      </p:ext>
    </p:extLst>
  </p:cSld>
  <p:clrMapOvr>
    <a:masterClrMapping/>
  </p:clrMapOvr>
  <p:transition xmlns:p14="http://schemas.microsoft.com/office/powerpoint/2010/main"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482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790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931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051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44879"/>
      </p:ext>
    </p:extLst>
  </p:cSld>
  <p:clrMapOvr>
    <a:masterClrMapping/>
  </p:clrMapOvr>
  <p:transition xmlns:p14="http://schemas.microsoft.com/office/powerpoint/2010/main"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63518"/>
      </p:ext>
    </p:extLst>
  </p:cSld>
  <p:clrMapOvr>
    <a:masterClrMapping/>
  </p:clrMapOvr>
  <p:transition xmlns:p14="http://schemas.microsoft.com/office/powerpoint/2010/main"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22863"/>
      </p:ext>
    </p:extLst>
  </p:cSld>
  <p:clrMapOvr>
    <a:masterClrMapping/>
  </p:clrMapOvr>
  <p:transition xmlns:p14="http://schemas.microsoft.com/office/powerpoint/2010/main"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9100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37701"/>
      </p:ext>
    </p:extLst>
  </p:cSld>
  <p:clrMapOvr>
    <a:masterClrMapping/>
  </p:clrMapOvr>
  <p:transition xmlns:p14="http://schemas.microsoft.com/office/powerpoint/2010/main"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29188"/>
      </p:ext>
    </p:extLst>
  </p:cSld>
  <p:clrMapOvr>
    <a:masterClrMapping/>
  </p:clrMapOvr>
  <p:transition xmlns:p14="http://schemas.microsoft.com/office/powerpoint/2010/main"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84536"/>
      </p:ext>
    </p:extLst>
  </p:cSld>
  <p:clrMapOvr>
    <a:masterClrMapping/>
  </p:clrMapOvr>
  <p:transition xmlns:p14="http://schemas.microsoft.com/office/powerpoint/2010/main"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25497"/>
      </p:ext>
    </p:extLst>
  </p:cSld>
  <p:clrMapOvr>
    <a:masterClrMapping/>
  </p:clrMapOvr>
  <p:transition xmlns:p14="http://schemas.microsoft.com/office/powerpoint/2010/main"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61082"/>
      </p:ext>
    </p:extLst>
  </p:cSld>
  <p:clrMapOvr>
    <a:masterClrMapping/>
  </p:clrMapOvr>
  <p:transition xmlns:p14="http://schemas.microsoft.com/office/powerpoint/2010/main"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46635"/>
      </p:ext>
    </p:extLst>
  </p:cSld>
  <p:clrMapOvr>
    <a:masterClrMapping/>
  </p:clrMapOvr>
  <p:transition xmlns:p14="http://schemas.microsoft.com/office/powerpoint/2010/main"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2146"/>
      </p:ext>
    </p:extLst>
  </p:cSld>
  <p:clrMapOvr>
    <a:masterClrMapping/>
  </p:clrMapOvr>
  <p:transition xmlns:p14="http://schemas.microsoft.com/office/powerpoint/2010/main"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17651"/>
      </p:ext>
    </p:extLst>
  </p:cSld>
  <p:clrMapOvr>
    <a:masterClrMapping/>
  </p:clrMapOvr>
  <p:transition xmlns:p14="http://schemas.microsoft.com/office/powerpoint/2010/main"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74795"/>
      </p:ext>
    </p:extLst>
  </p:cSld>
  <p:clrMapOvr>
    <a:masterClrMapping/>
  </p:clrMapOvr>
  <p:transition xmlns:p14="http://schemas.microsoft.com/office/powerpoint/2010/main"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500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2467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651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87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2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686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28318"/>
      </p:ext>
    </p:extLst>
  </p:cSld>
  <p:clrMapOvr>
    <a:masterClrMapping/>
  </p:clrMapOvr>
  <p:transition xmlns:p14="http://schemas.microsoft.com/office/powerpoint/2010/main"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26228"/>
      </p:ext>
    </p:extLst>
  </p:cSld>
  <p:clrMapOvr>
    <a:masterClrMapping/>
  </p:clrMapOvr>
  <p:transition xmlns:p14="http://schemas.microsoft.com/office/powerpoint/2010/main"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18760"/>
      </p:ext>
    </p:extLst>
  </p:cSld>
  <p:clrMapOvr>
    <a:masterClrMapping/>
  </p:clrMapOvr>
  <p:transition xmlns:p14="http://schemas.microsoft.com/office/powerpoint/2010/main"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64673"/>
      </p:ext>
    </p:extLst>
  </p:cSld>
  <p:clrMapOvr>
    <a:masterClrMapping/>
  </p:clrMapOvr>
  <p:transition xmlns:p14="http://schemas.microsoft.com/office/powerpoint/2010/main"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20183"/>
      </p:ext>
    </p:extLst>
  </p:cSld>
  <p:clrMapOvr>
    <a:masterClrMapping/>
  </p:clrMapOvr>
  <p:transition xmlns:p14="http://schemas.microsoft.com/office/powerpoint/2010/main"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8172"/>
      </p:ext>
    </p:extLst>
  </p:cSld>
  <p:clrMapOvr>
    <a:masterClrMapping/>
  </p:clrMapOvr>
  <p:transition xmlns:p14="http://schemas.microsoft.com/office/powerpoint/2010/main"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5609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29501"/>
      </p:ext>
    </p:extLst>
  </p:cSld>
  <p:clrMapOvr>
    <a:masterClrMapping/>
  </p:clrMapOvr>
  <p:transition xmlns:p14="http://schemas.microsoft.com/office/powerpoint/2010/main"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89105"/>
      </p:ext>
    </p:extLst>
  </p:cSld>
  <p:clrMapOvr>
    <a:masterClrMapping/>
  </p:clrMapOvr>
  <p:transition xmlns:p14="http://schemas.microsoft.com/office/powerpoint/2010/main"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67877"/>
      </p:ext>
    </p:extLst>
  </p:cSld>
  <p:clrMapOvr>
    <a:masterClrMapping/>
  </p:clrMapOvr>
  <p:transition xmlns:p14="http://schemas.microsoft.com/office/powerpoint/2010/main"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26675"/>
      </p:ext>
    </p:extLst>
  </p:cSld>
  <p:clrMapOvr>
    <a:masterClrMapping/>
  </p:clrMapOvr>
  <p:transition xmlns:p14="http://schemas.microsoft.com/office/powerpoint/2010/main"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79202"/>
      </p:ext>
    </p:extLst>
  </p:cSld>
  <p:clrMapOvr>
    <a:masterClrMapping/>
  </p:clrMapOvr>
  <p:transition xmlns:p14="http://schemas.microsoft.com/office/powerpoint/2010/main"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62078"/>
      </p:ext>
    </p:extLst>
  </p:cSld>
  <p:clrMapOvr>
    <a:masterClrMapping/>
  </p:clrMapOvr>
  <p:transition xmlns:p14="http://schemas.microsoft.com/office/powerpoint/2010/main"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530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356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DA8A78-0218-4F5E-A3F3-DB3DC7FB60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937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FD0FE3-6814-4449-91AE-DBA92AE3C8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05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953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7D73297-12E7-4EC5-AE5A-2F23EE5439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547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A63EB75-AB0B-4EB3-BA8C-66CF47EBA9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0719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1FF32-C49C-4FAC-AD61-A4935ED37B6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4096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4BA660-1D20-46D2-9BA8-058DF70330C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8143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D9F2322-EE52-4BDD-B933-AC087D5B64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5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25EB54-77C9-4BC2-9D5F-D0B537E67DC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1775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70EA4E0-6217-48FA-AD2C-50E9D5BC51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6956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951F64D-82C5-4E1D-BC9A-B91A15F0A9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9631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84D968E-029E-4D6D-8B61-9496EE036E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0740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6AA00-45E9-425C-9973-6148D0DFA4C9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5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7417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5FC53-9B25-43B9-9B3D-98578A3AC13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288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F083E-715D-4CD7-B747-BDDE48D02732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738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7565D-F1AD-42E9-BCFD-ECF8D985C06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000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1B8E0-6914-4166-9ACE-68287FE9FFF1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89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5E88B-CE83-4470-95E2-237CA006E449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252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E3A62-8D2C-4E6F-A7DD-D9C9CFB5A105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266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DC86C-639A-4BD6-9CE8-A86651726313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192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CBD30-E6DF-42D7-A1E8-494B4188685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943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51C9B-982B-4E97-8D78-FB1E13100AC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229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44DBC-B9F8-421A-A2EC-B3DA8727B1B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9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339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594FEE-B3BF-42BC-9382-00E9E65DB1A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444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931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48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128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118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852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906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658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543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73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5911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764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3D44-FCCE-4B29-9C22-89B58563810F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299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412C-97C1-4754-8FD6-2F810A565F6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4969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B80D8-6573-44D2-846E-C601535F3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354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71E6-85B3-43C4-9194-A7E3C11F27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0059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679F0-5E07-43F4-A672-E1318296B06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3644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008E6-FDDA-4FD0-98C3-6DE1C4A695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2888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5FF1-32B8-433D-8D9D-0017120795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31777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B6A7-421C-4EEA-AABB-13A56A6124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193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F0569-C8C8-4441-A83B-BFA2D94321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598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098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D3A2-4A27-48DA-91E7-51FF404BA3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944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C21B-3DA8-49FA-9A26-244DEC0007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9385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A5183-50E4-4C4E-BEF9-26EE4B5542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3553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08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768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8603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29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29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967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1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686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6069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703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701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63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760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7519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7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943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045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62760-F602-4D43-A85F-DC42A66C0F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69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2FA1-CDAA-494F-ABD5-EF30A827A0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890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7FE84-78CA-4E65-B783-B5BE9B7DF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981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C7277-98F1-437E-B7E5-2E887EE7903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882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3C46-D18E-464D-BF05-B39842BEA1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401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4AC7-9D4A-4517-9558-742DB43D94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182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841DB-4C1E-4871-A9FC-E2F2C73574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5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127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1503F-A3AA-42F4-9B0C-6839E2D896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197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C31C-8C9B-4716-B6BF-CC4B42B4B4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803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2634B-64B9-472F-BAFC-E8910397AC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994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7C4E0-8A32-4207-A87B-8C1A683C3D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275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0B66-D89D-4E0A-8CE9-E010203686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07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61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79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14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97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80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6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91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0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62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Chattopadhyay, Quark Matter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7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74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1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014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681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0183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35220"/>
      </p:ext>
    </p:extLst>
  </p:cSld>
  <p:clrMapOvr>
    <a:masterClrMapping/>
  </p:clrMapOvr>
  <p:transition xmlns:p14="http://schemas.microsoft.com/office/powerpoint/2010/main"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48499"/>
      </p:ext>
    </p:extLst>
  </p:cSld>
  <p:clrMapOvr>
    <a:masterClrMapping/>
  </p:clrMapOvr>
  <p:transition xmlns:p14="http://schemas.microsoft.com/office/powerpoint/2010/main"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40267"/>
      </p:ext>
    </p:extLst>
  </p:cSld>
  <p:clrMapOvr>
    <a:masterClrMapping/>
  </p:clrMapOvr>
  <p:transition xmlns:p14="http://schemas.microsoft.com/office/powerpoint/2010/main"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68434"/>
      </p:ext>
    </p:extLst>
  </p:cSld>
  <p:clrMapOvr>
    <a:masterClrMapping/>
  </p:clrMapOvr>
  <p:transition xmlns:p14="http://schemas.microsoft.com/office/powerpoint/2010/main"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84322"/>
      </p:ext>
    </p:extLst>
  </p:cSld>
  <p:clrMapOvr>
    <a:masterClrMapping/>
  </p:clrMapOvr>
  <p:transition xmlns:p14="http://schemas.microsoft.com/office/powerpoint/2010/main"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4855"/>
      </p:ext>
    </p:extLst>
  </p:cSld>
  <p:clrMapOvr>
    <a:masterClrMapping/>
  </p:clrMapOvr>
  <p:transition xmlns:p14="http://schemas.microsoft.com/office/powerpoint/2010/main"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66015"/>
      </p:ext>
    </p:extLst>
  </p:cSld>
  <p:clrMapOvr>
    <a:masterClrMapping/>
  </p:clrMapOvr>
  <p:transition xmlns:p14="http://schemas.microsoft.com/office/powerpoint/2010/main"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70721"/>
      </p:ext>
    </p:extLst>
  </p:cSld>
  <p:clrMapOvr>
    <a:masterClrMapping/>
  </p:clrMapOvr>
  <p:transition xmlns:p14="http://schemas.microsoft.com/office/powerpoint/2010/main"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8350"/>
      </p:ext>
    </p:extLst>
  </p:cSld>
  <p:clrMapOvr>
    <a:masterClrMapping/>
  </p:clrMapOvr>
  <p:transition xmlns:p14="http://schemas.microsoft.com/office/powerpoint/2010/main"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5004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084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42821"/>
      </p:ext>
    </p:extLst>
  </p:cSld>
  <p:clrMapOvr>
    <a:masterClrMapping/>
  </p:clrMapOvr>
  <p:transition xmlns:p14="http://schemas.microsoft.com/office/powerpoint/2010/main"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306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96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104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5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658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18750"/>
      </p:ext>
    </p:extLst>
  </p:cSld>
  <p:clrMapOvr>
    <a:masterClrMapping/>
  </p:clrMapOvr>
  <p:transition xmlns:p14="http://schemas.microsoft.com/office/powerpoint/2010/main"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3354"/>
      </p:ext>
    </p:extLst>
  </p:cSld>
  <p:clrMapOvr>
    <a:masterClrMapping/>
  </p:clrMapOvr>
  <p:transition xmlns:p14="http://schemas.microsoft.com/office/powerpoint/2010/main"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4942"/>
      </p:ext>
    </p:extLst>
  </p:cSld>
  <p:clrMapOvr>
    <a:masterClrMapping/>
  </p:clrMapOvr>
  <p:transition xmlns:p14="http://schemas.microsoft.com/office/powerpoint/2010/main"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39694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3699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3434"/>
      </p:ext>
    </p:extLst>
  </p:cSld>
  <p:clrMapOvr>
    <a:masterClrMapping/>
  </p:clrMapOvr>
  <p:transition xmlns:p14="http://schemas.microsoft.com/office/powerpoint/2010/main"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26383"/>
      </p:ext>
    </p:extLst>
  </p:cSld>
  <p:clrMapOvr>
    <a:masterClrMapping/>
  </p:clrMapOvr>
  <p:transition xmlns:p14="http://schemas.microsoft.com/office/powerpoint/2010/main"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4138"/>
      </p:ext>
    </p:extLst>
  </p:cSld>
  <p:clrMapOvr>
    <a:masterClrMapping/>
  </p:clrMapOvr>
  <p:transition xmlns:p14="http://schemas.microsoft.com/office/powerpoint/2010/main"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4342"/>
      </p:ext>
    </p:extLst>
  </p:cSld>
  <p:clrMapOvr>
    <a:masterClrMapping/>
  </p:clrMapOvr>
  <p:transition xmlns:p14="http://schemas.microsoft.com/office/powerpoint/2010/main"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85185"/>
      </p:ext>
    </p:extLst>
  </p:cSld>
  <p:clrMapOvr>
    <a:masterClrMapping/>
  </p:clrMapOvr>
  <p:transition xmlns:p14="http://schemas.microsoft.com/office/powerpoint/2010/main"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29495"/>
      </p:ext>
    </p:extLst>
  </p:cSld>
  <p:clrMapOvr>
    <a:masterClrMapping/>
  </p:clrMapOvr>
  <p:transition xmlns:p14="http://schemas.microsoft.com/office/powerpoint/2010/main"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52039"/>
      </p:ext>
    </p:extLst>
  </p:cSld>
  <p:clrMapOvr>
    <a:masterClrMapping/>
  </p:clrMapOvr>
  <p:transition xmlns:p14="http://schemas.microsoft.com/office/powerpoint/2010/main"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62578"/>
      </p:ext>
    </p:extLst>
  </p:cSld>
  <p:clrMapOvr>
    <a:masterClrMapping/>
  </p:clrMapOvr>
  <p:transition xmlns:p14="http://schemas.microsoft.com/office/powerpoint/2010/main"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29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058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3975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043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7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510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24711"/>
      </p:ext>
    </p:extLst>
  </p:cSld>
  <p:clrMapOvr>
    <a:masterClrMapping/>
  </p:clrMapOvr>
  <p:transition xmlns:p14="http://schemas.microsoft.com/office/powerpoint/2010/main"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2013"/>
      </p:ext>
    </p:extLst>
  </p:cSld>
  <p:clrMapOvr>
    <a:masterClrMapping/>
  </p:clrMapOvr>
  <p:transition xmlns:p14="http://schemas.microsoft.com/office/powerpoint/2010/main"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82689"/>
      </p:ext>
    </p:extLst>
  </p:cSld>
  <p:clrMapOvr>
    <a:masterClrMapping/>
  </p:clrMapOvr>
  <p:transition xmlns:p14="http://schemas.microsoft.com/office/powerpoint/2010/main"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895"/>
      </p:ext>
    </p:extLst>
  </p:cSld>
  <p:clrMapOvr>
    <a:masterClrMapping/>
  </p:clrMapOvr>
  <p:transition xmlns:p14="http://schemas.microsoft.com/office/powerpoint/2010/main"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42191"/>
      </p:ext>
    </p:extLst>
  </p:cSld>
  <p:clrMapOvr>
    <a:masterClrMapping/>
  </p:clrMapOvr>
  <p:transition xmlns:p14="http://schemas.microsoft.com/office/powerpoint/2010/main"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06819"/>
      </p:ext>
    </p:extLst>
  </p:cSld>
  <p:clrMapOvr>
    <a:masterClrMapping/>
  </p:clrMapOvr>
  <p:transition xmlns:p14="http://schemas.microsoft.com/office/powerpoint/2010/main"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16474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6440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67966"/>
      </p:ext>
    </p:extLst>
  </p:cSld>
  <p:clrMapOvr>
    <a:masterClrMapping/>
  </p:clrMapOvr>
  <p:transition xmlns:p14="http://schemas.microsoft.com/office/powerpoint/2010/main"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9377"/>
      </p:ext>
    </p:extLst>
  </p:cSld>
  <p:clrMapOvr>
    <a:masterClrMapping/>
  </p:clrMapOvr>
  <p:transition xmlns:p14="http://schemas.microsoft.com/office/powerpoint/2010/main"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37364"/>
      </p:ext>
    </p:extLst>
  </p:cSld>
  <p:clrMapOvr>
    <a:masterClrMapping/>
  </p:clrMapOvr>
  <p:transition xmlns:p14="http://schemas.microsoft.com/office/powerpoint/2010/main"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1563"/>
      </p:ext>
    </p:extLst>
  </p:cSld>
  <p:clrMapOvr>
    <a:masterClrMapping/>
  </p:clrMapOvr>
  <p:transition xmlns:p14="http://schemas.microsoft.com/office/powerpoint/2010/main"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79092"/>
      </p:ext>
    </p:extLst>
  </p:cSld>
  <p:clrMapOvr>
    <a:masterClrMapping/>
  </p:clrMapOvr>
  <p:transition xmlns:p14="http://schemas.microsoft.com/office/powerpoint/2010/main"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214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716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91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0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48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47.xml"/><Relationship Id="rId18" Type="http://schemas.openxmlformats.org/officeDocument/2006/relationships/theme" Target="../theme/theme10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0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5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96.xml"/><Relationship Id="rId18" Type="http://schemas.openxmlformats.org/officeDocument/2006/relationships/theme" Target="../theme/theme7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3.xml"/><Relationship Id="rId18" Type="http://schemas.openxmlformats.org/officeDocument/2006/relationships/theme" Target="../theme/theme8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0.xml"/><Relationship Id="rId18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7D212-C06C-4801-962D-0D9EEC6A60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52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0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BE5980-BCC6-46C3-BB23-4709DFAF61CB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74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BEBCA9-CDB0-4904-B9D2-1ECD03E1A473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0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S. Chattopadhyay, Quark Matter 2014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3D44-FCCE-4B29-9C22-89B58563810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4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A2B3-6747-401E-8AFD-528C055B1EB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2000" smtClean="0">
                <a:latin typeface="Times New Roman" pitchFamily="16" charset="0"/>
              </a:rPr>
              <a:t>S. Chattopadhyay, Quark Matter 2014</a:t>
            </a: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3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40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F42E1-7B5C-4602-B8C8-8386DDF16F7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73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2000" smtClean="0">
                <a:latin typeface="Times New Roman" pitchFamily="16" charset="0"/>
              </a:rPr>
              <a:t>S. Chattopadhyay, Quark Matter 2014</a:t>
            </a: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0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6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2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1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5" Type="http://schemas.openxmlformats.org/officeDocument/2006/relationships/image" Target="../media/image24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9.jpeg"/><Relationship Id="rId5" Type="http://schemas.openxmlformats.org/officeDocument/2006/relationships/image" Target="../media/image31.png"/><Relationship Id="rId6" Type="http://schemas.openxmlformats.org/officeDocument/2006/relationships/image" Target="../media/image24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4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5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jpe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8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emf"/><Relationship Id="rId5" Type="http://schemas.openxmlformats.org/officeDocument/2006/relationships/image" Target="../media/image102.jpe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gif"/><Relationship Id="rId8" Type="http://schemas.openxmlformats.org/officeDocument/2006/relationships/image" Target="../media/image2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2" t="8933" r="10429" b="3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4" name="Rectangle 13"/>
          <p:cNvSpPr>
            <a:spLocks/>
          </p:cNvSpPr>
          <p:nvPr/>
        </p:nvSpPr>
        <p:spPr bwMode="auto">
          <a:xfrm>
            <a:off x="5116711" y="6045399"/>
            <a:ext cx="3571875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571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>
                <a:solidFill>
                  <a:srgbClr val="FFFFFF"/>
                </a:solidFill>
                <a:ea typeface="MS PGothic" pitchFamily="34" charset="-128"/>
                <a:cs typeface="Arial" charset="0"/>
              </a:rPr>
              <a:t>Google Earth for FAIR  7.12.2013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4800" y="1447890"/>
            <a:ext cx="8216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48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4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  <a:r>
              <a:rPr lang="de-DE" sz="4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4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 </a:t>
            </a:r>
            <a:endParaRPr lang="de-DE" sz="4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4800" y="2333687"/>
            <a:ext cx="4599529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Subhasis Chattopadhyay</a:t>
            </a:r>
          </a:p>
          <a:p>
            <a:pPr algn="ctr">
              <a:spcBef>
                <a:spcPct val="20000"/>
              </a:spcBef>
            </a:pPr>
            <a:r>
              <a:rPr lang="en-US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VECC-Kolkata, India</a:t>
            </a:r>
            <a:endParaRPr lang="en-IN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4800" y="4391863"/>
            <a:ext cx="864852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 (</a:t>
            </a:r>
            <a:r>
              <a:rPr lang="de-DE" sz="2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</a:t>
            </a:r>
            <a:r>
              <a:rPr lang="de-DE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emphasis</a:t>
            </a:r>
            <a:r>
              <a:rPr lang="de-DE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CBM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9144000" cy="85496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 descr="ve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9955" cy="854960"/>
          </a:xfrm>
          <a:prstGeom prst="rect">
            <a:avLst/>
          </a:prstGeom>
        </p:spPr>
      </p:pic>
      <p:pic>
        <p:nvPicPr>
          <p:cNvPr id="4" name="Picture 3" descr="FAIR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3" r="-3477"/>
          <a:stretch/>
        </p:blipFill>
        <p:spPr>
          <a:xfrm>
            <a:off x="8069580" y="26154"/>
            <a:ext cx="1074420" cy="8288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24005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7" y="1925019"/>
            <a:ext cx="7847013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272" y="956865"/>
            <a:ext cx="4320728" cy="14773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9F29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Important beam parameters:</a:t>
            </a:r>
            <a:br>
              <a:rPr lang="en-US" altLang="de-DE" b="1" dirty="0">
                <a:solidFill>
                  <a:srgbClr val="9F29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all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elements (H through U)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intensity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 10</a:t>
            </a:r>
            <a:r>
              <a:rPr lang="en-US" altLang="de-DE" baseline="30000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ions/sec.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beam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energies up to 1.5 </a:t>
            </a:r>
            <a:r>
              <a:rPr lang="en-US" altLang="de-DE" dirty="0" err="1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/u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fast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slow (DC-type) extraction</a:t>
            </a:r>
          </a:p>
        </p:txBody>
      </p:sp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NuSTAR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experimental </a:t>
            </a:r>
            <a:r>
              <a:rPr lang="de-DE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facilities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FAIR</a:t>
            </a:r>
            <a:endParaRPr lang="en-GB" sz="3600" dirty="0"/>
          </a:p>
        </p:txBody>
      </p:sp>
      <p:sp>
        <p:nvSpPr>
          <p:cNvPr id="3" name="Rechteck 2"/>
          <p:cNvSpPr/>
          <p:nvPr/>
        </p:nvSpPr>
        <p:spPr>
          <a:xfrm>
            <a:off x="1411941" y="5177118"/>
            <a:ext cx="2017059" cy="1573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95581" y="4925548"/>
            <a:ext cx="6984776" cy="173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b="1" kern="0" dirty="0">
                <a:solidFill>
                  <a:srgbClr val="9F2936"/>
                </a:solidFill>
              </a:rPr>
              <a:t>Four experimental areas: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superconducting fragment separator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high-energy branch with reaction setup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storage-ring complex (CR, RESR, NESR, </a:t>
            </a:r>
            <a:r>
              <a:rPr lang="en-US" altLang="de-DE" kern="0" dirty="0" err="1">
                <a:solidFill>
                  <a:srgbClr val="14425D"/>
                </a:solidFill>
              </a:rPr>
              <a:t>eA</a:t>
            </a:r>
            <a:r>
              <a:rPr lang="en-US" altLang="de-DE" kern="0" dirty="0">
                <a:solidFill>
                  <a:srgbClr val="14425D"/>
                </a:solidFill>
              </a:rPr>
              <a:t>)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low-energy branch with energy focusing and </a:t>
            </a:r>
            <a:r>
              <a:rPr lang="en-US" altLang="de-DE" kern="0" dirty="0" smtClean="0">
                <a:solidFill>
                  <a:srgbClr val="14425D"/>
                </a:solidFill>
              </a:rPr>
              <a:t>re-acceleration</a:t>
            </a:r>
            <a:endParaRPr lang="en-US" altLang="de-DE" kern="0" dirty="0">
              <a:solidFill>
                <a:srgbClr val="14425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3A62-8D2C-4E6F-A7DD-D9C9CFB5A105}" type="slidenum">
              <a:rPr lang="en-US" altLang="de-DE" smtClean="0">
                <a:solidFill>
                  <a:srgbClr val="000000"/>
                </a:solidFill>
              </a:rPr>
              <a:pPr/>
              <a:t>10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7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PANDA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192180" y="2919047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NuSTAR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Super-FRS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APPA</a:t>
                </a: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041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997496"/>
            <a:ext cx="772083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b="1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</a:t>
            </a:r>
            <a:endParaRPr lang="de-DE" sz="2000" b="1" dirty="0" smtClean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Goals: </a:t>
            </a:r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mass, width &amp; quantum numbers of resonances</a:t>
            </a:r>
          </a:p>
          <a:p>
            <a:r>
              <a:rPr lang="de-DE" sz="2000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2000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charmonia</a:t>
            </a:r>
            <a:r>
              <a:rPr lang="de-DE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D-mesons, </a:t>
            </a:r>
            <a:r>
              <a:rPr lang="de-DE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endParaRPr lang="de-DE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 </a:t>
            </a:r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new XYZ states, D</a:t>
            </a:r>
            <a:r>
              <a:rPr lang="en-US" sz="105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(2317) and others</a:t>
            </a:r>
          </a:p>
          <a:p>
            <a:r>
              <a:rPr lang="en-US" sz="2000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 QCD States</a:t>
            </a:r>
            <a:r>
              <a:rPr lang="en-US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glueballs</a:t>
            </a:r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hybrids, multi-quarks</a:t>
            </a:r>
          </a:p>
          <a:p>
            <a:r>
              <a:rPr lang="de-DE" sz="2000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</a:t>
            </a:r>
            <a:r>
              <a:rPr lang="de-DE" sz="2000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Antiprotons:</a:t>
            </a:r>
          </a:p>
          <a:p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of states of all quantum numbers</a:t>
            </a:r>
          </a:p>
          <a:p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 scanning with high resolution</a:t>
            </a:r>
            <a:endParaRPr lang="de-DE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67341"/>
            <a:ext cx="1911058" cy="183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67544" y="3974311"/>
            <a:ext cx="39683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2000" b="1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endParaRPr lang="de-DE" sz="2000" b="1" dirty="0" smtClean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Generalized</a:t>
            </a:r>
            <a:r>
              <a:rPr lang="de-DE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Parton </a:t>
            </a:r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Distributions</a:t>
            </a:r>
            <a:endParaRPr lang="de-DE" b="1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Timelike</a:t>
            </a:r>
            <a:r>
              <a:rPr lang="de-DE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Nucleon</a:t>
            </a:r>
            <a:r>
              <a:rPr lang="de-DE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Form-</a:t>
            </a:r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</a:t>
            </a:r>
            <a:endParaRPr lang="de-DE" b="1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5443019"/>
            <a:ext cx="528862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000" b="1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b="1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2000" b="1" dirty="0" smtClean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Production of double Λ-</a:t>
            </a:r>
            <a:r>
              <a:rPr lang="en-US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en-US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 γ-spectroscopy of </a:t>
            </a:r>
            <a:r>
              <a:rPr lang="en-US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YY interaction</a:t>
            </a:r>
          </a:p>
          <a:p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b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b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Medium</a:t>
            </a:r>
            <a:endParaRPr lang="de-DE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79" y="4348900"/>
            <a:ext cx="2036977" cy="260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  <a:endParaRPr lang="en-GB" sz="3600" dirty="0">
              <a:latin typeface="Times New Roman"/>
            </a:endParaRPr>
          </a:p>
        </p:txBody>
      </p:sp>
      <p:pic>
        <p:nvPicPr>
          <p:cNvPr id="1032" name="Picture 8" descr="http://www-panda.gsi.de/framework/content/physics/img/nucleon_stru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05" y="3413374"/>
            <a:ext cx="1776628" cy="169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6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TJ14-100125_Bormio_talk_TJ_p06_Page_1_Image_0008.png"/>
          <p:cNvPicPr>
            <a:picLocks noChangeAspect="1"/>
          </p:cNvPicPr>
          <p:nvPr/>
        </p:nvPicPr>
        <p:blipFill>
          <a:blip r:embed="rId3" cstate="print"/>
          <a:srcRect l="5298" r="1766"/>
          <a:stretch>
            <a:fillRect/>
          </a:stretch>
        </p:blipFill>
        <p:spPr>
          <a:xfrm>
            <a:off x="153491" y="883920"/>
            <a:ext cx="5552673" cy="3718560"/>
          </a:xfrm>
          <a:prstGeom prst="rect">
            <a:avLst/>
          </a:prstGeom>
        </p:spPr>
      </p:pic>
      <p:sp>
        <p:nvSpPr>
          <p:cNvPr id="1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</a:t>
            </a:r>
            <a:r>
              <a:rPr lang="en-US" sz="3600" dirty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roton </a:t>
            </a:r>
            <a:r>
              <a:rPr lang="en-US" sz="3600" dirty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nihilation @</a:t>
            </a:r>
            <a:r>
              <a:rPr lang="en-US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</a:t>
            </a:r>
            <a:endParaRPr lang="en-GB" sz="3600" dirty="0">
              <a:solidFill>
                <a:srgbClr val="9F2936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6462" r="6164" b="7385"/>
          <a:stretch/>
        </p:blipFill>
        <p:spPr bwMode="auto">
          <a:xfrm>
            <a:off x="4678867" y="518922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960" y="4731853"/>
            <a:ext cx="44578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Luminosity up to L~ 2x10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cm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de-DE" sz="2000" baseline="300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Stochastic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~50 </a:t>
            </a:r>
            <a:r>
              <a:rPr lang="de-DE" sz="20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Tune E</a:t>
            </a:r>
            <a:r>
              <a:rPr lang="de-DE" sz="2000" baseline="-25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precise m and Γ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73427" y="1066800"/>
            <a:ext cx="1634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HESR: </a:t>
            </a:r>
          </a:p>
          <a:p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endParaRPr lang="de-DE" sz="20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 Ring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fik 50" descr="HESR-Rathsmann-V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466687" y="3115929"/>
            <a:ext cx="4302742" cy="254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552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169399" cy="57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spectrometer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endParaRPr lang="en-GB" sz="3600" dirty="0">
              <a:latin typeface="Times New Roman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907280" y="1000542"/>
            <a:ext cx="4419600" cy="58785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b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r>
              <a:rPr lang="de-DE" sz="2400" b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4π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rate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2x10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Continuous</a:t>
            </a:r>
            <a:r>
              <a:rPr lang="de-DE" sz="2400" i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i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de-DE" sz="2400" i="1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~1%</a:t>
            </a: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e-DE" sz="24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baseline="-25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317 μ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i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i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endParaRPr lang="de-DE" sz="2400" i="1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PID (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γ, 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e, 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μ, π, 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K, p)</a:t>
            </a: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Cherenkov, </a:t>
            </a:r>
            <a:r>
              <a:rPr lang="de-DE" sz="2400" i="1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2400" i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i="1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de-DE" sz="2400" i="1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/dx</a:t>
            </a: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γ-detection 1 MeV – 10 </a:t>
            </a:r>
            <a:r>
              <a:rPr lang="en-US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81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➔</a:t>
            </a:r>
            <a:r>
              <a:rPr lang="de-DE" sz="2400" i="1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 </a:t>
            </a:r>
            <a:r>
              <a:rPr lang="de-DE" sz="2400" i="1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339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792580" y="2242864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CBM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PANDA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192180" y="2919047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NuSTAR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Super-FRS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APPA</a:t>
                </a: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041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270250" y="821391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300" name="Textfeld 1"/>
          <p:cNvSpPr txBox="1">
            <a:spLocks noChangeArrowheads="1"/>
          </p:cNvSpPr>
          <p:nvPr/>
        </p:nvSpPr>
        <p:spPr bwMode="auto">
          <a:xfrm>
            <a:off x="356453" y="5036240"/>
            <a:ext cx="85331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Probing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the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QCD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diagram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very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high T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and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el-GR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ρ</a:t>
            </a:r>
            <a:r>
              <a:rPr lang="de-DE" baseline="-25000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B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  <a:sym typeface="Symbol" pitchFamily="18" charset="2"/>
              </a:rPr>
              <a:t>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0 (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early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universe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ALICE, ATLAS, CMS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LHC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STAR, PHENIX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top RHIC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energies</a:t>
            </a:r>
            <a:endParaRPr lang="de-DE" dirty="0" smtClean="0">
              <a:solidFill>
                <a:srgbClr val="14425D"/>
              </a:solidFill>
              <a:latin typeface="+mn-lt"/>
              <a:cs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+mn-lt"/>
              <a:cs typeface="Tahoma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Probing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the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QCD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diagram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moderate T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and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very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high </a:t>
            </a:r>
            <a:r>
              <a:rPr lang="el-GR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ρ</a:t>
            </a:r>
            <a:r>
              <a:rPr lang="de-DE" baseline="-25000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B 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(</a:t>
            </a:r>
            <a:r>
              <a:rPr lang="de-DE" dirty="0" err="1">
                <a:solidFill>
                  <a:srgbClr val="9F2936"/>
                </a:solidFill>
                <a:latin typeface="+mn-lt"/>
                <a:cs typeface="Tahoma" pitchFamily="34" charset="0"/>
              </a:rPr>
              <a:t>n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eutron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9F2936"/>
                </a:solidFill>
                <a:latin typeface="+mn-lt"/>
                <a:cs typeface="Tahoma" pitchFamily="34" charset="0"/>
              </a:rPr>
              <a:t>star</a:t>
            </a:r>
            <a:r>
              <a:rPr lang="de-DE" dirty="0" smtClean="0">
                <a:solidFill>
                  <a:srgbClr val="9F2936"/>
                </a:solidFill>
                <a:latin typeface="+mn-lt"/>
                <a:cs typeface="Tahoma" pitchFamily="34" charset="0"/>
              </a:rPr>
              <a:t>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BES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RHIC, NA61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CERN SPS, CBM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FAIR, MPD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at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NICA, J-PARC, NA60+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9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err="1">
                <a:latin typeface="Tahoma" pitchFamily="34" charset="0"/>
              </a:rPr>
              <a:t>Exploring</a:t>
            </a:r>
            <a:r>
              <a:rPr lang="de-DE" sz="3600" dirty="0">
                <a:latin typeface="Tahoma" pitchFamily="34" charset="0"/>
              </a:rPr>
              <a:t> </a:t>
            </a:r>
            <a:r>
              <a:rPr lang="de-DE" sz="3600" dirty="0" err="1">
                <a:latin typeface="Tahoma" pitchFamily="34" charset="0"/>
              </a:rPr>
              <a:t>the</a:t>
            </a:r>
            <a:r>
              <a:rPr lang="de-DE" sz="3600" dirty="0">
                <a:latin typeface="Tahoma" pitchFamily="34" charset="0"/>
              </a:rPr>
              <a:t> QCD </a:t>
            </a:r>
            <a:r>
              <a:rPr lang="de-DE" sz="3600" dirty="0" err="1">
                <a:latin typeface="Tahoma" pitchFamily="34" charset="0"/>
              </a:rPr>
              <a:t>phase</a:t>
            </a:r>
            <a:r>
              <a:rPr lang="de-DE" sz="3600" dirty="0">
                <a:latin typeface="Tahoma" pitchFamily="34" charset="0"/>
              </a:rPr>
              <a:t> </a:t>
            </a:r>
            <a:r>
              <a:rPr lang="de-DE" sz="3600" dirty="0" err="1">
                <a:latin typeface="Tahoma" pitchFamily="34" charset="0"/>
              </a:rPr>
              <a:t>diagram</a:t>
            </a:r>
            <a:endParaRPr lang="de-DE" sz="36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9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270250" y="821391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err="1">
                <a:latin typeface="Tahoma" pitchFamily="34" charset="0"/>
              </a:rPr>
              <a:t>Exploring</a:t>
            </a:r>
            <a:r>
              <a:rPr lang="de-DE" sz="3600" dirty="0">
                <a:latin typeface="Tahoma" pitchFamily="34" charset="0"/>
              </a:rPr>
              <a:t> </a:t>
            </a:r>
            <a:r>
              <a:rPr lang="de-DE" sz="3600" dirty="0" err="1">
                <a:latin typeface="Tahoma" pitchFamily="34" charset="0"/>
              </a:rPr>
              <a:t>the</a:t>
            </a:r>
            <a:r>
              <a:rPr lang="de-DE" sz="3600" dirty="0">
                <a:latin typeface="Tahoma" pitchFamily="34" charset="0"/>
              </a:rPr>
              <a:t> QCD </a:t>
            </a:r>
            <a:r>
              <a:rPr lang="de-DE" sz="3600" dirty="0" err="1">
                <a:latin typeface="Tahoma" pitchFamily="34" charset="0"/>
              </a:rPr>
              <a:t>phase</a:t>
            </a:r>
            <a:r>
              <a:rPr lang="de-DE" sz="3600" dirty="0">
                <a:latin typeface="Tahoma" pitchFamily="34" charset="0"/>
              </a:rPr>
              <a:t> </a:t>
            </a:r>
            <a:r>
              <a:rPr lang="de-DE" sz="3600" dirty="0" err="1">
                <a:latin typeface="Tahoma" pitchFamily="34" charset="0"/>
              </a:rPr>
              <a:t>diagram</a:t>
            </a:r>
            <a:endParaRPr lang="de-DE" sz="3600" dirty="0">
              <a:latin typeface="Tahoma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2966" y="4718845"/>
            <a:ext cx="220503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 flipH="1" flipV="1">
            <a:off x="3279228" y="2662517"/>
            <a:ext cx="3808795" cy="2854045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/>
          <a:stretch>
            <a:fillRect/>
          </a:stretch>
        </p:blipFill>
        <p:spPr bwMode="auto">
          <a:xfrm>
            <a:off x="2115973" y="4076701"/>
            <a:ext cx="2955925" cy="2728913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</p:pic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3055773" y="5516564"/>
            <a:ext cx="4033837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220775" y="5104607"/>
            <a:ext cx="18951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 </a:t>
            </a:r>
            <a:r>
              <a:rPr lang="de-D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de-DE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de-D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Au+Au</a:t>
            </a:r>
            <a:endParaRPr lang="de-DE" dirty="0" smtClean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endParaRPr lang="de-DE" dirty="0" smtClean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830162" y="5094725"/>
            <a:ext cx="102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FF0000"/>
                </a:solidFill>
              </a:rPr>
              <a:t>SIS100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80569" y="6572188"/>
            <a:ext cx="774571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/>
              <a:t>time [</a:t>
            </a:r>
            <a:r>
              <a:rPr lang="de-DE" sz="1000" dirty="0" err="1" smtClean="0"/>
              <a:t>fm</a:t>
            </a:r>
            <a:r>
              <a:rPr lang="de-DE" sz="1000" dirty="0" smtClean="0"/>
              <a:t>/c]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9314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565877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190528" y="888014"/>
            <a:ext cx="7131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Equation-of-state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: Non-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local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SU(3) NJL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with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vector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Arial" panose="020B0604020202020204" pitchFamily="34" charset="0"/>
              </a:rPr>
              <a:t>coupling</a:t>
            </a:r>
            <a:endParaRPr lang="de-DE" dirty="0" smtClean="0">
              <a:solidFill>
                <a:srgbClr val="14425D"/>
              </a:solidFill>
              <a:latin typeface="+mn-lt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M.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Orsaria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, H. Rodrigues, F. Weber, G.A.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Contrera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, arXiv:1308.1657</a:t>
            </a:r>
          </a:p>
        </p:txBody>
      </p:sp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>
                <a:latin typeface="Tahoma" pitchFamily="34" charset="0"/>
                <a:cs typeface="Tahoma" pitchFamily="34" charset="0"/>
              </a:rPr>
              <a:t>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55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4493247" y="3696584"/>
            <a:ext cx="4650753" cy="316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2"/>
          <p:cNvSpPr>
            <a:spLocks noChangeArrowheads="1"/>
          </p:cNvSpPr>
          <p:nvPr/>
        </p:nvSpPr>
        <p:spPr bwMode="auto">
          <a:xfrm>
            <a:off x="327347" y="928688"/>
            <a:ext cx="84931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Strangeness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Excitation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function of yields, spectra, and collective flow of strange particles in heavy-ion collisions from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2 - 45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GeV</a:t>
            </a:r>
            <a:endParaRPr lang="en-US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41784" y="2421074"/>
            <a:ext cx="81085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Physics </a:t>
            </a: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case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Phase transitions from </a:t>
            </a:r>
            <a:r>
              <a:rPr lang="en-US" sz="2400" dirty="0" err="1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hadronic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matter to </a:t>
            </a:r>
            <a:r>
              <a:rPr lang="en-US" sz="2400" dirty="0" err="1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quarkyonic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or</a:t>
            </a:r>
            <a:b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partonic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matter at high net-baryon densities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I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43113" y="3847547"/>
            <a:ext cx="460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Equation-of-state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of matter at neutron star core densities </a:t>
            </a:r>
            <a:endParaRPr lang="de-DE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13648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0516"/>
              </p:ext>
            </p:extLst>
          </p:nvPr>
        </p:nvGraphicFramePr>
        <p:xfrm>
          <a:off x="5255578" y="1060450"/>
          <a:ext cx="3783012" cy="5166100"/>
        </p:xfrm>
        <a:graphic>
          <a:graphicData uri="http://schemas.openxmlformats.org/drawingml/2006/table">
            <a:tbl>
              <a:tblPr/>
              <a:tblGrid>
                <a:gridCol w="2914650"/>
                <a:gridCol w="868362"/>
              </a:tblGrid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Russia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Finland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France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Poland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Romania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Slovenia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Sweden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6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UK (associated)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0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2613" y="3201988"/>
            <a:ext cx="479425" cy="358775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0" name="Picture 1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8800" y="2209800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1" name="Picture 19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8800" y="2728913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2" name="Picture 2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8800" y="1192213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3" name="Picture 34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78800" y="3789363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4" name="Picture 40" descr="800px-Flag_of_Slovenia_svg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85150" y="4797425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5" name="Picture 46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08963" y="5327650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16" name="Object 90"/>
          <p:cNvGraphicFramePr>
            <a:graphicFrameLocks/>
          </p:cNvGraphicFramePr>
          <p:nvPr/>
        </p:nvGraphicFramePr>
        <p:xfrm>
          <a:off x="8178800" y="4289425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Photo Editor Photo" r:id="rId11" imgW="2723810" imgH="1695687" progId="">
                  <p:embed/>
                </p:oleObj>
              </mc:Choice>
              <mc:Fallback>
                <p:oleObj name="Photo Editor Photo" r:id="rId11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8800" y="4289425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52"/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78800" y="1700213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12138" y="5802313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9" name="Titel 1"/>
          <p:cNvSpPr>
            <a:spLocks/>
          </p:cNvSpPr>
          <p:nvPr/>
        </p:nvSpPr>
        <p:spPr bwMode="auto">
          <a:xfrm>
            <a:off x="5315268" y="6277293"/>
            <a:ext cx="52927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Calibri"/>
              </a:rPr>
              <a:t>FAIR Signatory Countries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8120" y="1216343"/>
            <a:ext cx="4734438" cy="1200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5000"/>
              </a:spcAft>
            </a:pPr>
            <a:r>
              <a:rPr lang="en-US" sz="2400" dirty="0">
                <a:solidFill>
                  <a:srgbClr val="9F2936"/>
                </a:solidFill>
                <a:latin typeface="Tahoma" pitchFamily="34" charset="0"/>
              </a:rPr>
              <a:t>FAIR is the largest </a:t>
            </a:r>
            <a:r>
              <a:rPr lang="en-US" sz="2400" dirty="0" smtClean="0">
                <a:solidFill>
                  <a:srgbClr val="9F2936"/>
                </a:solidFill>
                <a:latin typeface="Tahoma" pitchFamily="34" charset="0"/>
              </a:rPr>
              <a:t>upcoming fundamental science </a:t>
            </a:r>
            <a:r>
              <a:rPr lang="en-US" sz="2400" dirty="0">
                <a:solidFill>
                  <a:srgbClr val="9F2936"/>
                </a:solidFill>
                <a:latin typeface="Tahoma" pitchFamily="34" charset="0"/>
              </a:rPr>
              <a:t>project worldwide </a:t>
            </a:r>
            <a:r>
              <a:rPr lang="en-US" sz="2400" dirty="0" smtClean="0">
                <a:solidFill>
                  <a:srgbClr val="9F2936"/>
                </a:solidFill>
                <a:latin typeface="Tahoma" pitchFamily="34" charset="0"/>
              </a:rPr>
              <a:t>this decade.</a:t>
            </a:r>
            <a:endParaRPr lang="en-US" sz="2400" dirty="0">
              <a:solidFill>
                <a:srgbClr val="9F2936"/>
              </a:solidFill>
              <a:latin typeface="Tahoma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98120" y="2579128"/>
            <a:ext cx="496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5000"/>
              </a:spcAft>
            </a:pPr>
            <a:r>
              <a:rPr lang="en-US" sz="2400" i="1" dirty="0">
                <a:solidFill>
                  <a:srgbClr val="14425D"/>
                </a:solidFill>
                <a:latin typeface="Tahoma" pitchFamily="34" charset="0"/>
              </a:rPr>
              <a:t>Forefront research in nuclear, hadron, </a:t>
            </a:r>
            <a:r>
              <a:rPr lang="en-US" sz="2400" i="1" dirty="0" smtClean="0">
                <a:solidFill>
                  <a:srgbClr val="14425D"/>
                </a:solidFill>
                <a:latin typeface="Tahoma" pitchFamily="34" charset="0"/>
              </a:rPr>
              <a:t>atomic, plasma </a:t>
            </a:r>
            <a:r>
              <a:rPr lang="en-US" sz="2400" i="1" dirty="0">
                <a:solidFill>
                  <a:srgbClr val="14425D"/>
                </a:solidFill>
                <a:latin typeface="Tahoma" pitchFamily="34" charset="0"/>
              </a:rPr>
              <a:t>and applied </a:t>
            </a:r>
            <a:r>
              <a:rPr lang="en-US" sz="2400" i="1" dirty="0" smtClean="0">
                <a:solidFill>
                  <a:srgbClr val="14425D"/>
                </a:solidFill>
                <a:latin typeface="Tahoma" pitchFamily="34" charset="0"/>
              </a:rPr>
              <a:t>physics.</a:t>
            </a:r>
            <a:endParaRPr lang="de-DE" sz="2400" i="1" dirty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98120" y="3945657"/>
            <a:ext cx="4734438" cy="2308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Construction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until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2018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10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member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states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up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to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date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2500 - 3000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users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 Total </a:t>
            </a: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cost</a:t>
            </a:r>
            <a:r>
              <a:rPr lang="de-DE" sz="2400" dirty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~1.6 Billion € 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(2018)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(German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funds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70%,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rest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err="1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f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rom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 International </a:t>
            </a:r>
            <a:r>
              <a:rPr lang="de-DE" sz="2400" dirty="0" err="1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partners</a:t>
            </a:r>
            <a:r>
              <a:rPr lang="de-DE" sz="2400" dirty="0" smtClean="0">
                <a:solidFill>
                  <a:srgbClr val="14425D"/>
                </a:solidFill>
                <a:latin typeface="Tahoma" pitchFamily="34" charset="0"/>
                <a:ea typeface="MS PGothic" pitchFamily="34" charset="-128"/>
              </a:rPr>
              <a:t>) </a:t>
            </a:r>
            <a:endParaRPr lang="de-DE" sz="2400" dirty="0">
              <a:solidFill>
                <a:srgbClr val="14425D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679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813181" y="2201213"/>
            <a:ext cx="2608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kern="0" dirty="0" err="1" smtClean="0">
                <a:solidFill>
                  <a:srgbClr val="9F2936"/>
                </a:solidFill>
              </a:rPr>
              <a:t>Pb+Pb</a:t>
            </a:r>
            <a:r>
              <a:rPr lang="de-DE" kern="0" dirty="0" smtClean="0">
                <a:solidFill>
                  <a:srgbClr val="9F2936"/>
                </a:solidFill>
              </a:rPr>
              <a:t>, </a:t>
            </a:r>
            <a:r>
              <a:rPr lang="de-DE" kern="0" dirty="0" err="1" smtClean="0">
                <a:solidFill>
                  <a:srgbClr val="9F2936"/>
                </a:solidFill>
              </a:rPr>
              <a:t>Au+Au</a:t>
            </a:r>
            <a:r>
              <a:rPr lang="de-DE" kern="0" dirty="0" smtClean="0">
                <a:solidFill>
                  <a:srgbClr val="9F2936"/>
                </a:solidFill>
              </a:rPr>
              <a:t> (</a:t>
            </a:r>
            <a:r>
              <a:rPr lang="de-DE" kern="0" dirty="0" err="1" smtClean="0">
                <a:solidFill>
                  <a:srgbClr val="9F2936"/>
                </a:solidFill>
              </a:rPr>
              <a:t>central</a:t>
            </a:r>
            <a:r>
              <a:rPr lang="de-DE" kern="0" dirty="0" smtClean="0">
                <a:solidFill>
                  <a:srgbClr val="9F2936"/>
                </a:solidFill>
              </a:rPr>
              <a:t>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35063"/>
            <a:ext cx="4138613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83" y="2427799"/>
            <a:ext cx="5454015" cy="239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r="2"/>
          <a:stretch>
            <a:fillRect/>
          </a:stretch>
        </p:blipFill>
        <p:spPr bwMode="auto">
          <a:xfrm>
            <a:off x="3887883" y="4510009"/>
            <a:ext cx="5370513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611187" y="2840595"/>
            <a:ext cx="420688" cy="3951287"/>
          </a:xfrm>
          <a:prstGeom prst="rect">
            <a:avLst/>
          </a:prstGeom>
          <a:solidFill>
            <a:srgbClr val="14425D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470213" y="6439457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b="1" kern="0" dirty="0" smtClean="0">
                <a:solidFill>
                  <a:srgbClr val="14425D"/>
                </a:solidFill>
              </a:rPr>
              <a:t>FAIR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13012" y="2881870"/>
            <a:ext cx="420688" cy="3952875"/>
          </a:xfrm>
          <a:prstGeom prst="rect">
            <a:avLst/>
          </a:prstGeom>
          <a:solidFill>
            <a:srgbClr val="14425D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360925" y="6482320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b="1" kern="0" dirty="0" smtClean="0">
                <a:solidFill>
                  <a:srgbClr val="14425D"/>
                </a:solidFill>
              </a:rPr>
              <a:t>FAIR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5259959" y="2201214"/>
            <a:ext cx="270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9F2936"/>
                </a:solidFill>
              </a:rPr>
              <a:t>RHIC beam </a:t>
            </a:r>
            <a:r>
              <a:rPr lang="de-DE" dirty="0" err="1" smtClean="0">
                <a:solidFill>
                  <a:srgbClr val="9F2936"/>
                </a:solidFill>
              </a:rPr>
              <a:t>energy</a:t>
            </a:r>
            <a:r>
              <a:rPr lang="de-DE" dirty="0" smtClean="0">
                <a:solidFill>
                  <a:srgbClr val="9F2936"/>
                </a:solidFill>
              </a:rPr>
              <a:t> </a:t>
            </a:r>
            <a:r>
              <a:rPr lang="de-DE" dirty="0" err="1" smtClean="0">
                <a:solidFill>
                  <a:srgbClr val="9F2936"/>
                </a:solidFill>
              </a:rPr>
              <a:t>scan</a:t>
            </a:r>
            <a:endParaRPr lang="de-DE" dirty="0" smtClean="0">
              <a:solidFill>
                <a:srgbClr val="9F2936"/>
              </a:solidFill>
            </a:endParaRPr>
          </a:p>
        </p:txBody>
      </p:sp>
      <p:sp>
        <p:nvSpPr>
          <p:cNvPr id="19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I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Rechteck 2"/>
          <p:cNvSpPr>
            <a:spLocks noChangeArrowheads="1"/>
          </p:cNvSpPr>
          <p:nvPr/>
        </p:nvSpPr>
        <p:spPr bwMode="auto">
          <a:xfrm>
            <a:off x="327347" y="928688"/>
            <a:ext cx="84931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Strangeness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Excitation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function of yields, spectra, and collective flow of strange particles in heavy-ion collisions from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2 - 45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GeV</a:t>
            </a:r>
            <a:endParaRPr lang="en-US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7959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6" y="3526079"/>
            <a:ext cx="5124074" cy="335880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41784" y="2249772"/>
            <a:ext cx="8478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Physics </a:t>
            </a: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case</a:t>
            </a:r>
            <a:endParaRPr lang="en-US" sz="2800" dirty="0">
              <a:solidFill>
                <a:srgbClr val="9F2936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Electro-magnetic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radiation from the dense fireball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endParaRPr lang="en-US" sz="8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Chiral symmetry restoration in dense baryonic matter   </a:t>
            </a:r>
            <a:endParaRPr lang="de-DE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148064" y="3831371"/>
            <a:ext cx="39959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u="sng" dirty="0">
                <a:solidFill>
                  <a:srgbClr val="14425D"/>
                </a:solidFill>
                <a:latin typeface="Arial"/>
              </a:rPr>
              <a:t>Experiment: </a:t>
            </a:r>
          </a:p>
          <a:p>
            <a:r>
              <a:rPr lang="nb-NO" sz="1400" dirty="0">
                <a:solidFill>
                  <a:srgbClr val="14425D"/>
                </a:solidFill>
                <a:latin typeface="Arial"/>
              </a:rPr>
              <a:t>R. Arnaldi et al. [NA60 Coll.], </a:t>
            </a:r>
            <a:endParaRPr lang="nb-NO" sz="1400" dirty="0" smtClean="0">
              <a:solidFill>
                <a:srgbClr val="14425D"/>
              </a:solidFill>
              <a:latin typeface="Arial"/>
            </a:endParaRPr>
          </a:p>
          <a:p>
            <a:r>
              <a:rPr lang="nb-NO" sz="1400" dirty="0" smtClean="0">
                <a:solidFill>
                  <a:srgbClr val="14425D"/>
                </a:solidFill>
                <a:latin typeface="Arial"/>
              </a:rPr>
              <a:t>Phys</a:t>
            </a:r>
            <a:r>
              <a:rPr lang="nb-NO" sz="1400" dirty="0">
                <a:solidFill>
                  <a:srgbClr val="14425D"/>
                </a:solidFill>
                <a:latin typeface="Arial"/>
              </a:rPr>
              <a:t>. Rev. Lett. 96, (2006) 162302, </a:t>
            </a:r>
            <a:endParaRPr lang="nb-NO" sz="1400" dirty="0" smtClean="0">
              <a:solidFill>
                <a:srgbClr val="14425D"/>
              </a:solidFill>
              <a:latin typeface="Arial"/>
            </a:endParaRPr>
          </a:p>
          <a:p>
            <a:r>
              <a:rPr lang="fr-FR" sz="1400" dirty="0" err="1" smtClean="0">
                <a:solidFill>
                  <a:srgbClr val="14425D"/>
                </a:solidFill>
                <a:latin typeface="Arial"/>
              </a:rPr>
              <a:t>Eur</a:t>
            </a:r>
            <a:r>
              <a:rPr lang="fr-FR" sz="1400" dirty="0">
                <a:solidFill>
                  <a:srgbClr val="14425D"/>
                </a:solidFill>
                <a:latin typeface="Arial"/>
              </a:rPr>
              <a:t>. Phys. J. C 61, (2009) 711</a:t>
            </a:r>
          </a:p>
          <a:p>
            <a:endParaRPr lang="fr-FR" sz="1400" dirty="0">
              <a:solidFill>
                <a:srgbClr val="14425D"/>
              </a:solidFill>
              <a:latin typeface="Arial"/>
            </a:endParaRPr>
          </a:p>
          <a:p>
            <a:r>
              <a:rPr lang="en-US" sz="1400" u="sng" dirty="0">
                <a:solidFill>
                  <a:srgbClr val="14425D"/>
                </a:solidFill>
                <a:latin typeface="Arial"/>
              </a:rPr>
              <a:t>Theory: </a:t>
            </a:r>
          </a:p>
          <a:p>
            <a:r>
              <a:rPr lang="en-US" sz="1400" dirty="0">
                <a:solidFill>
                  <a:srgbClr val="14425D"/>
                </a:solidFill>
                <a:latin typeface="Arial"/>
              </a:rPr>
              <a:t>R. Rapp, J. Wambach and H. van </a:t>
            </a:r>
            <a:r>
              <a:rPr lang="en-US" sz="1400" dirty="0" err="1">
                <a:solidFill>
                  <a:srgbClr val="14425D"/>
                </a:solidFill>
                <a:latin typeface="Arial"/>
              </a:rPr>
              <a:t>Hees</a:t>
            </a:r>
            <a:r>
              <a:rPr lang="en-US" sz="1400" dirty="0">
                <a:solidFill>
                  <a:srgbClr val="14425D"/>
                </a:solidFill>
                <a:latin typeface="Arial"/>
              </a:rPr>
              <a:t>, in Relativistic Heavy-Ion Physics, </a:t>
            </a:r>
            <a:endParaRPr lang="en-US" sz="1400" dirty="0" smtClean="0">
              <a:solidFill>
                <a:srgbClr val="14425D"/>
              </a:solidFill>
              <a:latin typeface="Arial"/>
            </a:endParaRPr>
          </a:p>
          <a:p>
            <a:r>
              <a:rPr lang="en-US" sz="1400" dirty="0" smtClean="0">
                <a:solidFill>
                  <a:srgbClr val="14425D"/>
                </a:solidFill>
                <a:latin typeface="Arial"/>
              </a:rPr>
              <a:t>edited </a:t>
            </a:r>
            <a:r>
              <a:rPr lang="en-US" sz="1400" dirty="0">
                <a:solidFill>
                  <a:srgbClr val="14425D"/>
                </a:solidFill>
                <a:latin typeface="Arial"/>
              </a:rPr>
              <a:t>by R. Stock, </a:t>
            </a:r>
          </a:p>
          <a:p>
            <a:r>
              <a:rPr lang="en-US" sz="1400" dirty="0" err="1">
                <a:solidFill>
                  <a:srgbClr val="14425D"/>
                </a:solidFill>
                <a:latin typeface="Arial"/>
              </a:rPr>
              <a:t>Landolt</a:t>
            </a:r>
            <a:r>
              <a:rPr lang="en-US" sz="1400" dirty="0">
                <a:solidFill>
                  <a:srgbClr val="14425D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14425D"/>
                </a:solidFill>
                <a:latin typeface="Arial"/>
              </a:rPr>
              <a:t>Börnstein</a:t>
            </a:r>
            <a:r>
              <a:rPr lang="en-US" sz="1400" dirty="0">
                <a:solidFill>
                  <a:srgbClr val="14425D"/>
                </a:solidFill>
                <a:latin typeface="Arial"/>
              </a:rPr>
              <a:t> (Springer), New Series I/23A (2010), arXiv:0901.3289 </a:t>
            </a:r>
            <a:r>
              <a:rPr lang="en-US" sz="1400" dirty="0" err="1">
                <a:solidFill>
                  <a:srgbClr val="14425D"/>
                </a:solidFill>
                <a:latin typeface="Arial"/>
              </a:rPr>
              <a:t>hep-ph</a:t>
            </a:r>
            <a:endParaRPr lang="de-DE" sz="1400" dirty="0">
              <a:solidFill>
                <a:srgbClr val="14425D"/>
              </a:solidFill>
              <a:latin typeface="Arial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II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8139" y="884464"/>
            <a:ext cx="85543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endParaRPr lang="de-DE" sz="28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Excitation function of yields and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phase-space distributions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of lepton pairs in heavy-ion collisions from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2 - 45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GeV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3013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II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8139" y="930184"/>
            <a:ext cx="85543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endParaRPr lang="de-DE" sz="28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Excitation function of yields and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phase-space distributions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of lepton pairs in heavy-ion collisions from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2 - 45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GeV</a:t>
            </a:r>
            <a:endParaRPr lang="de-DE" sz="24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4270375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177800" y="6226777"/>
            <a:ext cx="439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</a:rPr>
              <a:t>G. </a:t>
            </a:r>
            <a:r>
              <a:rPr lang="de-DE" sz="1400" dirty="0" err="1" smtClean="0">
                <a:solidFill>
                  <a:srgbClr val="14425D"/>
                </a:solidFill>
              </a:rPr>
              <a:t>Agakishiev</a:t>
            </a:r>
            <a:r>
              <a:rPr lang="de-DE" sz="1400" dirty="0" smtClean="0">
                <a:solidFill>
                  <a:srgbClr val="14425D"/>
                </a:solidFill>
              </a:rPr>
              <a:t> et al., Phys. </a:t>
            </a:r>
            <a:r>
              <a:rPr lang="de-DE" sz="1400" dirty="0" err="1" smtClean="0">
                <a:solidFill>
                  <a:srgbClr val="14425D"/>
                </a:solidFill>
              </a:rPr>
              <a:t>Rev</a:t>
            </a:r>
            <a:r>
              <a:rPr lang="de-DE" sz="1400" dirty="0" smtClean="0">
                <a:solidFill>
                  <a:srgbClr val="14425D"/>
                </a:solidFill>
              </a:rPr>
              <a:t>. C 84 (2011) 014902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205038"/>
            <a:ext cx="4268787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4632055" y="62896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14425D"/>
                </a:solidFill>
                <a:latin typeface="Arial" charset="0"/>
              </a:rPr>
              <a:t>D. </a:t>
            </a:r>
            <a:r>
              <a:rPr lang="en-US" sz="1400" dirty="0" err="1" smtClean="0">
                <a:solidFill>
                  <a:srgbClr val="14425D"/>
                </a:solidFill>
                <a:latin typeface="Arial" charset="0"/>
              </a:rPr>
              <a:t>Adamova</a:t>
            </a:r>
            <a:r>
              <a:rPr lang="en-US" sz="1400" dirty="0" smtClean="0">
                <a:solidFill>
                  <a:srgbClr val="14425D"/>
                </a:solidFill>
                <a:latin typeface="Arial" charset="0"/>
              </a:rPr>
              <a:t> et al.,  Phys. Rev. </a:t>
            </a:r>
            <a:r>
              <a:rPr lang="en-US" sz="1400" dirty="0" err="1" smtClean="0">
                <a:solidFill>
                  <a:srgbClr val="14425D"/>
                </a:solidFill>
                <a:latin typeface="Arial" charset="0"/>
              </a:rPr>
              <a:t>Lett</a:t>
            </a:r>
            <a:r>
              <a:rPr lang="en-US" sz="1400" dirty="0" smtClean="0">
                <a:solidFill>
                  <a:srgbClr val="14425D"/>
                </a:solidFill>
                <a:latin typeface="Arial" charset="0"/>
              </a:rPr>
              <a:t>.  91 (2003) 042301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3509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341784" y="3041377"/>
            <a:ext cx="8478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Physics </a:t>
            </a: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case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First-order phase transition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QCD critical point   </a:t>
            </a:r>
            <a:endParaRPr lang="de-DE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7264" y="5930240"/>
            <a:ext cx="4056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u="none" strike="noStrike" baseline="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Adamczyk</a:t>
            </a:r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0" u="none" strike="noStrik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0" u="none" strike="noStrik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 </a:t>
            </a:r>
            <a:r>
              <a:rPr lang="de-DE" sz="1600" b="0" i="0" u="none" strike="noStrik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</a:t>
            </a:r>
            <a:r>
              <a:rPr lang="de-DE" sz="1600" b="0" i="0" u="none" strike="noStrik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b="0" i="0" u="none" strike="noStrike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1600" b="0" i="0" u="none" strike="noStrike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112, 032302 (2014)</a:t>
            </a:r>
            <a:endParaRPr lang="de-DE" sz="1600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85" y="2208052"/>
            <a:ext cx="3850046" cy="457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III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38139" y="930184"/>
            <a:ext cx="85543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Fluctuations</a:t>
            </a:r>
            <a:endParaRPr lang="de-DE" sz="2800" dirty="0" smtClean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Event-by-event fluctuations of conserved quantities like strangeness, baryons, and net-charge in heavy-ion collisions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as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function of beam energy from </a:t>
            </a:r>
            <a:endParaRPr lang="en-US" sz="2400" dirty="0" smtClean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2 - 45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 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GeV</a:t>
            </a:r>
            <a:endParaRPr lang="de-DE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7959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" b="581"/>
          <a:stretch/>
        </p:blipFill>
        <p:spPr bwMode="auto">
          <a:xfrm>
            <a:off x="4313054" y="1811195"/>
            <a:ext cx="4830946" cy="482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313054" y="2315251"/>
            <a:ext cx="818450" cy="3826496"/>
          </a:xfrm>
          <a:prstGeom prst="rect">
            <a:avLst/>
          </a:prstGeom>
          <a:solidFill>
            <a:srgbClr val="14425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367021" y="5790696"/>
            <a:ext cx="7105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14425D"/>
                </a:solidFill>
              </a:rPr>
              <a:t>FAIR</a:t>
            </a:r>
          </a:p>
        </p:txBody>
      </p:sp>
      <p:sp>
        <p:nvSpPr>
          <p:cNvPr id="1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IV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53332" y="930184"/>
            <a:ext cx="849674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Charm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Cross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sections and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phase-space distributions of open and hidden 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charm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in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proton-nucleus collisions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and nucleus-nucleus collisions at </a:t>
            </a:r>
            <a:b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SIS100/300 energies</a:t>
            </a:r>
            <a:endParaRPr lang="en-US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39264" y="3029742"/>
            <a:ext cx="4014192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Physics </a:t>
            </a: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case</a:t>
            </a:r>
            <a:endParaRPr lang="en-US" sz="2800" dirty="0">
              <a:solidFill>
                <a:srgbClr val="9F2936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Charm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production at threshold energies</a:t>
            </a:r>
            <a:endParaRPr lang="en-US" sz="8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harm propagation in (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dense) nuclear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matter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dirty="0" smtClean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Charmonium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suppression in 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partonic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matter</a:t>
            </a:r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2159224" y="6577607"/>
            <a:ext cx="69847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latin typeface="Arial" charset="0"/>
              </a:rPr>
              <a:t>A. </a:t>
            </a:r>
            <a:r>
              <a:rPr lang="de-DE" sz="1400" dirty="0" err="1" smtClean="0">
                <a:solidFill>
                  <a:srgbClr val="14425D"/>
                </a:solidFill>
                <a:latin typeface="Arial" charset="0"/>
              </a:rPr>
              <a:t>Frawley,T</a:t>
            </a:r>
            <a:r>
              <a:rPr lang="de-DE" sz="1400" dirty="0">
                <a:solidFill>
                  <a:srgbClr val="14425D"/>
                </a:solidFill>
                <a:latin typeface="Arial" charset="0"/>
              </a:rPr>
              <a:t>. Ulrich</a:t>
            </a:r>
            <a:r>
              <a:rPr lang="de-DE" sz="1400" dirty="0" smtClean="0">
                <a:solidFill>
                  <a:srgbClr val="14425D"/>
                </a:solidFill>
                <a:latin typeface="Arial" charset="0"/>
              </a:rPr>
              <a:t>, R. Vogt, </a:t>
            </a:r>
            <a:r>
              <a:rPr lang="de-DE" sz="1400" dirty="0">
                <a:solidFill>
                  <a:srgbClr val="14425D"/>
                </a:solidFill>
                <a:latin typeface="Arial" charset="0"/>
              </a:rPr>
              <a:t>Phys.Rept.462:125-175,2008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3426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276872"/>
            <a:ext cx="5254625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30516"/>
            <a:ext cx="4037012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925" y="6147030"/>
            <a:ext cx="4537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6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Andronic et al., Phys. </a:t>
            </a:r>
            <a:r>
              <a:rPr lang="de-DE" sz="1600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16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B697 (2011) 203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08513" y="6475239"/>
            <a:ext cx="460851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Stöcker et al.,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A 827 (2009) 624c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34925" y="1891156"/>
            <a:ext cx="4424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coalescence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hyperons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 </a:t>
            </a:r>
            <a:r>
              <a:rPr lang="de-DE" sz="16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endParaRPr lang="de-DE" sz="1600" dirty="0" smtClean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ahoma" pitchFamily="34" charset="0"/>
                <a:cs typeface="Tahoma" pitchFamily="34" charset="0"/>
              </a:rPr>
              <a:t>CBM physics program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V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chteck 2"/>
          <p:cNvSpPr>
            <a:spLocks noChangeArrowheads="1"/>
          </p:cNvSpPr>
          <p:nvPr/>
        </p:nvSpPr>
        <p:spPr bwMode="auto">
          <a:xfrm>
            <a:off x="381220" y="944252"/>
            <a:ext cx="842486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 matter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strange </a:t>
            </a:r>
            <a:r>
              <a:rPr lang="en-US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dibaryons</a:t>
            </a:r>
            <a:r>
              <a:rPr lang="en-US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massive strange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0641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0372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17268"/>
              </p:ext>
            </p:extLst>
          </p:nvPr>
        </p:nvGraphicFramePr>
        <p:xfrm>
          <a:off x="611534" y="1343148"/>
          <a:ext cx="7920931" cy="4389704"/>
        </p:xfrm>
        <a:graphic>
          <a:graphicData uri="http://schemas.openxmlformats.org/drawingml/2006/table">
            <a:tbl>
              <a:tblPr/>
              <a:tblGrid>
                <a:gridCol w="1728193"/>
                <a:gridCol w="1944216"/>
                <a:gridCol w="2232248"/>
                <a:gridCol w="2016274"/>
              </a:tblGrid>
              <a:tr h="762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42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Energy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sym typeface="Symbol" pitchFamily="18" charset="2"/>
                        </a:rPr>
                        <a:t>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sym typeface="Symbol" pitchFamily="18" charset="2"/>
                        </a:rPr>
                        <a:t>s</a:t>
                      </a:r>
                      <a:r>
                        <a:rPr kumimoji="0" lang="de-DE" sz="20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sym typeface="Symbol" pitchFamily="18" charset="2"/>
                        </a:rPr>
                        <a:t>NN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sym typeface="Symbol" pitchFamily="18" charset="2"/>
                        </a:rPr>
                        <a:t> 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(Au/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Pb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beams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sym typeface="Symbol" pitchFamily="18" charset="2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42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Observables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42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Reaction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rates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Hz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425D"/>
                    </a:solidFill>
                  </a:tcPr>
                </a:tc>
              </a:tr>
              <a:tr h="762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STAR@RHIC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BNL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7 – 200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protons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pions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strangeness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charm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electrons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muons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1 – 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limitation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by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luminosity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NA61@SPS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CERN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6.4 – 17.4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protons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pions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strangeness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limitation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by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detector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CBM@SIS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FAIR</a:t>
                      </a:r>
                    </a:p>
                  </a:txBody>
                  <a:tcPr marT="45736" marB="45736" horzOverflow="overflow">
                    <a:lnL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2.7 – 8.3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GeV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protons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pions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 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strangeness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charm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electrons</a:t>
                      </a: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, </a:t>
                      </a:r>
                      <a:r>
                        <a:rPr kumimoji="0" lang="de-DE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muons</a:t>
                      </a:r>
                      <a:endParaRPr kumimoji="0" lang="de-DE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de-D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limitation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by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detector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Arial" charset="0"/>
                      </a:endParaRPr>
                    </a:p>
                  </a:txBody>
                  <a:tcPr marT="45736" marB="45736" horzOverflow="overflow">
                    <a:lnL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42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err="1" smtClean="0">
                <a:latin typeface="Tahoma" pitchFamily="34" charset="0"/>
              </a:rPr>
              <a:t>Exploring</a:t>
            </a:r>
            <a:r>
              <a:rPr lang="de-DE" sz="3600" dirty="0" smtClean="0">
                <a:latin typeface="Tahoma" pitchFamily="34" charset="0"/>
              </a:rPr>
              <a:t> high </a:t>
            </a:r>
            <a:r>
              <a:rPr lang="de-DE" sz="3600" dirty="0" err="1" smtClean="0">
                <a:latin typeface="Tahoma" pitchFamily="34" charset="0"/>
              </a:rPr>
              <a:t>net</a:t>
            </a:r>
            <a:r>
              <a:rPr lang="de-DE" sz="3600" dirty="0" smtClean="0">
                <a:latin typeface="Tahoma" pitchFamily="34" charset="0"/>
              </a:rPr>
              <a:t>-baryon </a:t>
            </a:r>
            <a:r>
              <a:rPr lang="de-DE" sz="3600" dirty="0" err="1" smtClean="0">
                <a:latin typeface="Tahoma" pitchFamily="34" charset="0"/>
              </a:rPr>
              <a:t>densities</a:t>
            </a:r>
            <a:endParaRPr lang="de-DE" sz="3600" dirty="0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8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\\winfilesvf\CBM$Root\cbminfra\cbm-drawings\Cave\CBM-Infra\Bilder&amp;step\Cave 27.06.2013\SIS100AR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11269" r="17578" b="255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613053" y="4968071"/>
            <a:ext cx="1039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smtClean="0">
                <a:solidFill>
                  <a:prstClr val="black"/>
                </a:solidFill>
              </a:rPr>
              <a:t>Dipole</a:t>
            </a:r>
            <a:endParaRPr lang="de-DE" sz="2000" dirty="0">
              <a:solidFill>
                <a:prstClr val="black"/>
              </a:solidFill>
            </a:endParaRPr>
          </a:p>
          <a:p>
            <a:pPr eaLnBrk="1" hangingPunct="1"/>
            <a:r>
              <a:rPr lang="de-DE" sz="2000" dirty="0" err="1">
                <a:solidFill>
                  <a:prstClr val="black"/>
                </a:solidFill>
              </a:rPr>
              <a:t>magnet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1159910" y="755019"/>
            <a:ext cx="169629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Ring Imaging</a:t>
            </a: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Cherenkov</a:t>
            </a:r>
          </a:p>
          <a:p>
            <a:pPr eaLnBrk="1" hangingPunct="1"/>
            <a:r>
              <a:rPr lang="de-DE" sz="2000" dirty="0" err="1">
                <a:solidFill>
                  <a:prstClr val="black"/>
                </a:solidFill>
              </a:rPr>
              <a:t>Detector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2928319" y="755019"/>
            <a:ext cx="13726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Transition </a:t>
            </a: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Radiation </a:t>
            </a:r>
          </a:p>
          <a:p>
            <a:pPr eaLnBrk="1" hangingPunct="1"/>
            <a:r>
              <a:rPr lang="de-DE" sz="2000" dirty="0" err="1" smtClean="0">
                <a:solidFill>
                  <a:prstClr val="black"/>
                </a:solidFill>
              </a:rPr>
              <a:t>Detector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553199" y="755019"/>
            <a:ext cx="19527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 smtClean="0">
                <a:solidFill>
                  <a:prstClr val="black"/>
                </a:solidFill>
              </a:rPr>
              <a:t>Resistive</a:t>
            </a:r>
            <a:r>
              <a:rPr lang="de-DE" sz="2000" dirty="0" smtClean="0">
                <a:solidFill>
                  <a:prstClr val="black"/>
                </a:solidFill>
              </a:rPr>
              <a:t> Plate </a:t>
            </a:r>
            <a:endParaRPr lang="de-DE" sz="2000" dirty="0">
              <a:solidFill>
                <a:prstClr val="black"/>
              </a:solidFill>
            </a:endParaRP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Chambers</a:t>
            </a: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(TOF)</a:t>
            </a:r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7279481" y="1188627"/>
            <a:ext cx="15103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Electro</a:t>
            </a:r>
            <a:r>
              <a:rPr lang="de-DE" sz="2000" dirty="0">
                <a:solidFill>
                  <a:srgbClr val="FFFF00"/>
                </a:solidFill>
              </a:rPr>
              <a:t>-</a:t>
            </a:r>
          </a:p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magnetic</a:t>
            </a:r>
            <a:endParaRPr lang="de-DE" sz="2000" dirty="0">
              <a:solidFill>
                <a:srgbClr val="FFFF00"/>
              </a:solidFill>
            </a:endParaRPr>
          </a:p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Calorimeter</a:t>
            </a:r>
            <a:endParaRPr lang="de-DE" sz="2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de-DE" sz="2000" dirty="0" smtClean="0">
                <a:solidFill>
                  <a:srgbClr val="FFFF00"/>
                </a:solidFill>
              </a:rPr>
              <a:t>(</a:t>
            </a:r>
            <a:r>
              <a:rPr lang="de-DE" sz="2000" dirty="0" err="1" smtClean="0">
                <a:solidFill>
                  <a:srgbClr val="FFFF00"/>
                </a:solidFill>
              </a:rPr>
              <a:t>parking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position</a:t>
            </a:r>
            <a:r>
              <a:rPr lang="de-DE" sz="2000" dirty="0" smtClean="0">
                <a:solidFill>
                  <a:srgbClr val="FFFF00"/>
                </a:solidFill>
              </a:rPr>
              <a:t>)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33515" name="Line 11"/>
          <p:cNvSpPr>
            <a:spLocks noChangeShapeType="1"/>
          </p:cNvSpPr>
          <p:nvPr/>
        </p:nvSpPr>
        <p:spPr bwMode="auto">
          <a:xfrm>
            <a:off x="4143574" y="1318341"/>
            <a:ext cx="1731424" cy="12835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5820120" y="1122170"/>
            <a:ext cx="900112" cy="794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>
            <a:off x="2344316" y="1484784"/>
            <a:ext cx="3153068" cy="14114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 flipV="1">
            <a:off x="3986212" y="3632539"/>
            <a:ext cx="314727" cy="1236324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 flipH="1" flipV="1">
            <a:off x="4647022" y="3659743"/>
            <a:ext cx="219914" cy="130832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3400424" y="4818776"/>
            <a:ext cx="117157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srgbClr val="FFFF00"/>
                </a:solidFill>
              </a:rPr>
              <a:t>Silicon</a:t>
            </a:r>
          </a:p>
          <a:p>
            <a:pPr eaLnBrk="1" hangingPunct="1"/>
            <a:r>
              <a:rPr lang="de-DE" sz="2000" dirty="0">
                <a:solidFill>
                  <a:srgbClr val="FFFF00"/>
                </a:solidFill>
              </a:rPr>
              <a:t>Tracking</a:t>
            </a:r>
          </a:p>
          <a:p>
            <a:pPr eaLnBrk="1" hangingPunct="1"/>
            <a:r>
              <a:rPr lang="de-DE" sz="2000" dirty="0" smtClean="0">
                <a:solidFill>
                  <a:srgbClr val="FFFF00"/>
                </a:solidFill>
              </a:rPr>
              <a:t>System 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33525" name="Text Box 21"/>
          <p:cNvSpPr txBox="1">
            <a:spLocks noChangeArrowheads="1"/>
          </p:cNvSpPr>
          <p:nvPr/>
        </p:nvSpPr>
        <p:spPr bwMode="auto">
          <a:xfrm>
            <a:off x="5652120" y="6157753"/>
            <a:ext cx="2904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Muon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Detection</a:t>
            </a:r>
            <a:r>
              <a:rPr lang="de-DE" sz="2000" dirty="0" smtClean="0">
                <a:solidFill>
                  <a:srgbClr val="FFFF00"/>
                </a:solidFill>
              </a:rPr>
              <a:t> System</a:t>
            </a:r>
          </a:p>
          <a:p>
            <a:pPr eaLnBrk="1" hangingPunct="1"/>
            <a:r>
              <a:rPr lang="de-DE" sz="2000" dirty="0" smtClean="0">
                <a:solidFill>
                  <a:srgbClr val="FFFF00"/>
                </a:solidFill>
              </a:rPr>
              <a:t>(</a:t>
            </a:r>
            <a:r>
              <a:rPr lang="de-DE" sz="2000" dirty="0" err="1" smtClean="0">
                <a:solidFill>
                  <a:srgbClr val="FFFF00"/>
                </a:solidFill>
              </a:rPr>
              <a:t>parking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position</a:t>
            </a:r>
            <a:r>
              <a:rPr lang="de-DE" sz="2000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7465787" y="4299425"/>
            <a:ext cx="13115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Projectile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</a:p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Spectator</a:t>
            </a:r>
            <a:endParaRPr lang="de-DE" sz="2000" dirty="0">
              <a:solidFill>
                <a:srgbClr val="FFFF00"/>
              </a:solidFill>
            </a:endParaRPr>
          </a:p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Detector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V="1">
            <a:off x="8172450" y="3212975"/>
            <a:ext cx="504006" cy="110092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56" name="Text Box 24"/>
          <p:cNvSpPr txBox="1">
            <a:spLocks noChangeArrowheads="1"/>
          </p:cNvSpPr>
          <p:nvPr/>
        </p:nvSpPr>
        <p:spPr bwMode="auto">
          <a:xfrm>
            <a:off x="2344315" y="4868863"/>
            <a:ext cx="114300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srgbClr val="FFFF00"/>
                </a:solidFill>
              </a:rPr>
              <a:t>Vertex</a:t>
            </a:r>
          </a:p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Detector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 flipH="1">
            <a:off x="2928318" y="3632539"/>
            <a:ext cx="1215256" cy="132396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4346" y="5577211"/>
            <a:ext cx="1195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</a:rPr>
              <a:t>HADES</a:t>
            </a: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H="1" flipV="1">
            <a:off x="6659502" y="4368977"/>
            <a:ext cx="468415" cy="1788776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1159910" y="3833064"/>
            <a:ext cx="381408" cy="1809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2" idx="0"/>
          </p:cNvCxnSpPr>
          <p:nvPr/>
        </p:nvCxnSpPr>
        <p:spPr>
          <a:xfrm flipV="1">
            <a:off x="1232266" y="3763441"/>
            <a:ext cx="1323510" cy="1813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Compressed </a:t>
            </a:r>
            <a:r>
              <a:rPr lang="de-DE" sz="3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Baryonic</a:t>
            </a:r>
            <a:r>
              <a:rPr lang="de-DE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Matter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482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916832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(displaced) vertices (</a:t>
            </a:r>
            <a:r>
              <a:rPr lang="el-GR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detectors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CBM experimental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challenges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425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04621" y="1500753"/>
            <a:ext cx="88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err="1" smtClean="0">
                <a:solidFill>
                  <a:srgbClr val="14425D"/>
                </a:solidFill>
              </a:rPr>
              <a:t>Example</a:t>
            </a:r>
            <a:r>
              <a:rPr lang="de-DE" sz="2000" u="sng" dirty="0" smtClean="0">
                <a:solidFill>
                  <a:srgbClr val="14425D"/>
                </a:solidFill>
              </a:rPr>
              <a:t>: </a:t>
            </a:r>
          </a:p>
          <a:p>
            <a:r>
              <a:rPr lang="de-DE" sz="2000" dirty="0" err="1" smtClean="0">
                <a:solidFill>
                  <a:srgbClr val="14425D"/>
                </a:solidFill>
              </a:rPr>
              <a:t>Full</a:t>
            </a:r>
            <a:r>
              <a:rPr lang="de-DE" sz="2000" dirty="0" smtClean="0">
                <a:solidFill>
                  <a:srgbClr val="14425D"/>
                </a:solidFill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</a:rPr>
              <a:t>track</a:t>
            </a:r>
            <a:r>
              <a:rPr lang="de-DE" sz="2000" dirty="0" smtClean="0">
                <a:solidFill>
                  <a:srgbClr val="14425D"/>
                </a:solidFill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</a:rPr>
              <a:t>reconstruction</a:t>
            </a:r>
            <a:r>
              <a:rPr lang="de-DE" sz="2000" dirty="0" smtClean="0">
                <a:solidFill>
                  <a:srgbClr val="14425D"/>
                </a:solidFill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</a:rPr>
              <a:t>including</a:t>
            </a:r>
            <a:r>
              <a:rPr lang="de-DE" sz="2000" dirty="0" smtClean="0">
                <a:solidFill>
                  <a:srgbClr val="14425D"/>
                </a:solidFill>
              </a:rPr>
              <a:t> KF </a:t>
            </a:r>
            <a:r>
              <a:rPr lang="de-DE" sz="2000" dirty="0" err="1" smtClean="0">
                <a:solidFill>
                  <a:srgbClr val="14425D"/>
                </a:solidFill>
              </a:rPr>
              <a:t>particle</a:t>
            </a:r>
            <a:r>
              <a:rPr lang="de-DE" sz="2000" dirty="0" smtClean="0">
                <a:solidFill>
                  <a:srgbClr val="14425D"/>
                </a:solidFill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</a:rPr>
              <a:t>analysis</a:t>
            </a:r>
            <a:r>
              <a:rPr lang="de-DE" sz="2000" dirty="0" smtClean="0">
                <a:solidFill>
                  <a:srgbClr val="14425D"/>
                </a:solidFill>
              </a:rPr>
              <a:t>  </a:t>
            </a:r>
            <a:r>
              <a:rPr lang="de-DE" sz="2000" dirty="0" err="1" smtClean="0">
                <a:solidFill>
                  <a:srgbClr val="14425D"/>
                </a:solidFill>
              </a:rPr>
              <a:t>of</a:t>
            </a:r>
            <a:r>
              <a:rPr lang="de-DE" sz="2000" dirty="0" smtClean="0">
                <a:solidFill>
                  <a:srgbClr val="14425D"/>
                </a:solidFill>
              </a:rPr>
              <a:t> multi-strange </a:t>
            </a:r>
          </a:p>
          <a:p>
            <a:r>
              <a:rPr lang="de-DE" sz="2000" dirty="0" smtClean="0">
                <a:solidFill>
                  <a:srgbClr val="14425D"/>
                </a:solidFill>
              </a:rPr>
              <a:t>(</a:t>
            </a:r>
            <a:r>
              <a:rPr lang="de-DE" sz="2000" dirty="0" err="1" smtClean="0">
                <a:solidFill>
                  <a:srgbClr val="14425D"/>
                </a:solidFill>
              </a:rPr>
              <a:t>anti</a:t>
            </a:r>
            <a:r>
              <a:rPr lang="de-DE" sz="2000" dirty="0" smtClean="0">
                <a:solidFill>
                  <a:srgbClr val="14425D"/>
                </a:solidFill>
              </a:rPr>
              <a:t>) </a:t>
            </a:r>
            <a:r>
              <a:rPr lang="de-DE" sz="2000" dirty="0" err="1" smtClean="0">
                <a:solidFill>
                  <a:srgbClr val="14425D"/>
                </a:solidFill>
              </a:rPr>
              <a:t>hyperons</a:t>
            </a:r>
            <a:r>
              <a:rPr lang="de-DE" sz="2000" dirty="0" smtClean="0">
                <a:solidFill>
                  <a:srgbClr val="14425D"/>
                </a:solidFill>
              </a:rPr>
              <a:t>  </a:t>
            </a:r>
            <a:r>
              <a:rPr lang="de-DE" sz="2000" dirty="0" err="1" smtClean="0">
                <a:solidFill>
                  <a:srgbClr val="14425D"/>
                </a:solidFill>
              </a:rPr>
              <a:t>for</a:t>
            </a:r>
            <a:r>
              <a:rPr lang="de-DE" sz="2000" dirty="0" smtClean="0">
                <a:solidFill>
                  <a:srgbClr val="14425D"/>
                </a:solidFill>
              </a:rPr>
              <a:t> min. </a:t>
            </a:r>
            <a:r>
              <a:rPr lang="de-DE" sz="2000" dirty="0" err="1" smtClean="0">
                <a:solidFill>
                  <a:srgbClr val="14425D"/>
                </a:solidFill>
              </a:rPr>
              <a:t>bias</a:t>
            </a:r>
            <a:r>
              <a:rPr lang="de-DE" sz="2000" dirty="0" smtClean="0">
                <a:solidFill>
                  <a:srgbClr val="14425D"/>
                </a:solidFill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</a:rPr>
              <a:t>Au+Au</a:t>
            </a:r>
            <a:r>
              <a:rPr lang="de-DE" sz="2000" dirty="0" smtClean="0">
                <a:solidFill>
                  <a:srgbClr val="14425D"/>
                </a:solidFill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</a:rPr>
              <a:t>collisions</a:t>
            </a:r>
            <a:r>
              <a:rPr lang="de-DE" sz="2000" dirty="0" smtClean="0">
                <a:solidFill>
                  <a:srgbClr val="14425D"/>
                </a:solidFill>
              </a:rPr>
              <a:t>  at 25 A </a:t>
            </a:r>
            <a:r>
              <a:rPr lang="de-DE" sz="2000" dirty="0" err="1" smtClean="0">
                <a:solidFill>
                  <a:srgbClr val="14425D"/>
                </a:solidFill>
              </a:rPr>
              <a:t>GeV</a:t>
            </a:r>
            <a:r>
              <a:rPr lang="de-DE" sz="2000" dirty="0" smtClean="0">
                <a:solidFill>
                  <a:srgbClr val="14425D"/>
                </a:solidFill>
              </a:rPr>
              <a:t>.</a:t>
            </a:r>
          </a:p>
          <a:p>
            <a:endParaRPr lang="de-DE" sz="2000" dirty="0">
              <a:solidFill>
                <a:srgbClr val="14425D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5" y="2666530"/>
            <a:ext cx="5033976" cy="408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04621" y="1044396"/>
            <a:ext cx="744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425D"/>
                </a:solidFill>
                <a:latin typeface="ArialMT"/>
              </a:rPr>
              <a:t>The FLES package is </a:t>
            </a:r>
            <a:r>
              <a:rPr lang="en-US" dirty="0" err="1">
                <a:solidFill>
                  <a:srgbClr val="14425D"/>
                </a:solidFill>
                <a:latin typeface="ArialMT"/>
              </a:rPr>
              <a:t>vectorized</a:t>
            </a:r>
            <a:r>
              <a:rPr lang="en-US" dirty="0">
                <a:solidFill>
                  <a:srgbClr val="14425D"/>
                </a:solidFill>
                <a:latin typeface="ArialMT"/>
              </a:rPr>
              <a:t>, parallelized, portable and scalable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39311" y="2965447"/>
            <a:ext cx="3403496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FFFF">
                <a:alpha val="50196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de-DE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de-DE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</a:t>
            </a:r>
            <a:r>
              <a:rPr lang="de-DE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  <a:endParaRPr lang="de-DE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defTabSz="449263">
              <a:lnSpc>
                <a:spcPct val="150000"/>
              </a:lnSpc>
              <a:buSzPct val="100000"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First Level Event Selection (FLES) </a:t>
            </a:r>
          </a:p>
          <a:p>
            <a:pPr defTabSz="449263">
              <a:lnSpc>
                <a:spcPct val="150000"/>
              </a:lnSpc>
              <a:buSzPct val="100000"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3108960"/>
            <a:ext cx="4132951" cy="275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745038" y="59198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14425D"/>
                </a:solidFill>
              </a:rPr>
              <a:t>GSI „</a:t>
            </a:r>
            <a:r>
              <a:rPr lang="de-DE" altLang="de-DE" sz="2000" dirty="0" err="1">
                <a:solidFill>
                  <a:srgbClr val="14425D"/>
                </a:solidFill>
              </a:rPr>
              <a:t>Minicube</a:t>
            </a:r>
            <a:r>
              <a:rPr lang="de-DE" altLang="de-DE" sz="2000" dirty="0">
                <a:solidFill>
                  <a:srgbClr val="14425D"/>
                </a:solidFill>
              </a:rPr>
              <a:t>“ </a:t>
            </a:r>
            <a:r>
              <a:rPr lang="de-DE" altLang="de-DE" sz="2000" dirty="0" err="1">
                <a:solidFill>
                  <a:srgbClr val="14425D"/>
                </a:solidFill>
              </a:rPr>
              <a:t>with</a:t>
            </a:r>
            <a:r>
              <a:rPr lang="de-DE" altLang="de-DE" sz="2000" dirty="0">
                <a:solidFill>
                  <a:srgbClr val="14425D"/>
                </a:solidFill>
              </a:rPr>
              <a:t> 10.000 </a:t>
            </a:r>
            <a:r>
              <a:rPr lang="de-DE" altLang="de-DE" sz="2000" dirty="0" err="1">
                <a:solidFill>
                  <a:srgbClr val="14425D"/>
                </a:solidFill>
              </a:rPr>
              <a:t>cores</a:t>
            </a:r>
            <a:endParaRPr lang="de-DE" altLang="de-DE" sz="2000" dirty="0">
              <a:solidFill>
                <a:srgbClr val="14425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3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859988" y="886763"/>
            <a:ext cx="8258811" cy="5261193"/>
            <a:chOff x="859988" y="1040538"/>
            <a:chExt cx="8258811" cy="5261193"/>
          </a:xfrm>
        </p:grpSpPr>
        <p:grpSp>
          <p:nvGrpSpPr>
            <p:cNvPr id="30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34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37" name="Picture 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39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UNILAC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B587C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0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SIS18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B587C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1" name="TextBox 2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SIS100</a:t>
                    </a:r>
                    <a:r>
                      <a:rPr kumimoji="0" lang="en-GB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/300</a:t>
                    </a: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2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p-Linac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3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HESR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4" name="TextBox 3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CR</a:t>
                    </a:r>
                    <a:r>
                      <a:rPr kumimoji="0" lang="en-GB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 &amp;</a:t>
                    </a:r>
                    <a:br>
                      <a:rPr kumimoji="0" lang="en-GB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</a:br>
                    <a:r>
                      <a:rPr kumimoji="0" lang="en-GB" sz="1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RESR</a:t>
                    </a:r>
                    <a:endParaRPr kumimoji="0" lang="en-GB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5" name="TextBox 3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N</a:t>
                    </a:r>
                    <a:r>
                      <a:rPr kumimoji="0" lang="en-GB" sz="1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ESR</a:t>
                    </a:r>
                    <a:endParaRPr kumimoji="0" lang="en-GB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35" name="TextBox 36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Rare-Isotope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Production Target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Verdana"/>
                  <a:cs typeface="Arial" charset="0"/>
                </a:endParaRPr>
              </a:p>
            </p:txBody>
          </p:sp>
          <p:sp>
            <p:nvSpPr>
              <p:cNvPr id="36" name="TextBox 37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Anti-Proton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Production Target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Verdana"/>
                  <a:cs typeface="Arial" charset="0"/>
                </a:endParaRPr>
              </a:p>
            </p:txBody>
          </p:sp>
        </p:grpSp>
        <p:grpSp>
          <p:nvGrpSpPr>
            <p:cNvPr id="31" name="Gruppieren 30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32" name="Gerade Verbindung mit Pfeil 31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noFill/>
              <a:ln w="42500" cap="flat" cmpd="sng" algn="ctr">
                <a:solidFill>
                  <a:sysClr val="windowText" lastClr="000000"/>
                </a:solidFill>
                <a:prstDash val="solid"/>
                <a:headEnd type="arrow"/>
                <a:tailEnd type="arrow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p:spPr>
          </p:cxnSp>
          <p:sp>
            <p:nvSpPr>
              <p:cNvPr id="33" name="Textfeld 32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100 m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Arial" charset="0"/>
                </a:endParaRPr>
              </a:p>
            </p:txBody>
          </p:sp>
        </p:grp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1578" y="966593"/>
            <a:ext cx="3503612" cy="1006429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12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/s; 1.5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GeV/u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; 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238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U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10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/s </a:t>
            </a:r>
            <a:r>
              <a:rPr lang="en-GB" baseline="30000" dirty="0" smtClean="0">
                <a:solidFill>
                  <a:srgbClr val="14425D"/>
                </a:solidFill>
                <a:latin typeface="+mj-lt"/>
              </a:rPr>
              <a:t>238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U</a:t>
            </a:r>
            <a:r>
              <a:rPr lang="en-GB" baseline="30000" dirty="0" smtClean="0">
                <a:solidFill>
                  <a:srgbClr val="14425D"/>
                </a:solidFill>
                <a:latin typeface="+mj-lt"/>
              </a:rPr>
              <a:t>92+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up to 35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3x10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13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/s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90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 protons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91578" y="5739183"/>
            <a:ext cx="4069479" cy="1006429"/>
          </a:xfrm>
          <a:prstGeom prst="rect">
            <a:avLst/>
          </a:prstGeom>
          <a:solidFill>
            <a:srgbClr val="FFFFFF">
              <a:alpha val="5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radioactive beams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11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 antiprotons 1.5  - 15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GeV/c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,       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</a:pPr>
            <a:r>
              <a:rPr lang="en-GB" dirty="0">
                <a:solidFill>
                  <a:srgbClr val="14425D"/>
                </a:solidFill>
                <a:latin typeface="+mj-lt"/>
              </a:rPr>
              <a:t>  stored and cooled</a:t>
            </a:r>
            <a:endParaRPr lang="en-GB" baseline="30000" dirty="0">
              <a:solidFill>
                <a:srgbClr val="14425D"/>
              </a:solidFill>
              <a:latin typeface="+mj-lt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1578" y="3947416"/>
            <a:ext cx="3859971" cy="1311128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radioactive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beams up to</a:t>
            </a:r>
            <a:br>
              <a:rPr lang="en-GB" dirty="0">
                <a:solidFill>
                  <a:srgbClr val="14425D"/>
                </a:solidFill>
                <a:latin typeface="+mj-lt"/>
              </a:rPr>
            </a:br>
            <a:r>
              <a:rPr lang="en-GB" dirty="0">
                <a:solidFill>
                  <a:srgbClr val="14425D"/>
                </a:solidFill>
                <a:latin typeface="+mj-lt"/>
              </a:rPr>
              <a:t>  1.5 - 2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/u; up to factor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10000    </a:t>
            </a:r>
            <a:br>
              <a:rPr lang="en-GB" dirty="0" smtClean="0">
                <a:solidFill>
                  <a:srgbClr val="14425D"/>
                </a:solidFill>
                <a:latin typeface="+mj-lt"/>
              </a:rPr>
            </a:br>
            <a:r>
              <a:rPr lang="en-GB" dirty="0" smtClean="0">
                <a:solidFill>
                  <a:srgbClr val="14425D"/>
                </a:solidFill>
                <a:latin typeface="+mj-lt"/>
              </a:rPr>
              <a:t>  higher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in intensity than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presently </a:t>
            </a:r>
            <a:endParaRPr lang="en-GB" dirty="0">
              <a:solidFill>
                <a:srgbClr val="14425D"/>
              </a:solidFill>
              <a:latin typeface="+mj-lt"/>
            </a:endParaRP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antiprotons 3 - 30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endParaRPr lang="en-GB" dirty="0">
              <a:solidFill>
                <a:srgbClr val="14425D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1578" y="2503288"/>
            <a:ext cx="4504067" cy="95103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cooled beams 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dynamical vacuum</a:t>
            </a:r>
          </a:p>
        </p:txBody>
      </p:sp>
      <p:sp>
        <p:nvSpPr>
          <p:cNvPr id="47" name="Rectangle 4"/>
          <p:cNvSpPr txBox="1">
            <a:spLocks noChangeArrowheads="1"/>
          </p:cNvSpPr>
          <p:nvPr/>
        </p:nvSpPr>
        <p:spPr>
          <a:xfrm>
            <a:off x="0" y="-266331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184913" y="547685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220828" y="3515231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170985" y="5252084"/>
            <a:ext cx="3166122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Storage and Cooler Rings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184913" y="1962344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F2322-EE52-4BDD-B933-AC087D5B6420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14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 animBg="1"/>
      <p:bldP spid="25" grpId="0" animBg="1"/>
      <p:bldP spid="48" grpId="0" animBg="1"/>
      <p:bldP spid="51" grpId="0" animBg="1"/>
      <p:bldP spid="52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_L_auau_25AGeV_1M.pn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47917" y="1730917"/>
            <a:ext cx="2819400" cy="20272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im_AL_auau_25AGeV_1M.p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47917" y="4282731"/>
            <a:ext cx="2827338" cy="20843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8" descr="im_KsiM_auau_25AGeV_1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111895" y="1737054"/>
            <a:ext cx="2808312" cy="2021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Content Placeholder 9" descr="im_KsiP_auau_25AGeV_1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115864" y="4298186"/>
            <a:ext cx="2808312" cy="20689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Content Placeholder 8" descr="im_OmegaM_auau_25AGeV_1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064786" y="1693719"/>
            <a:ext cx="2890664" cy="20644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Content Placeholder 9" descr="im_OmegaP_auau_25AGeV_1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64786" y="4298186"/>
            <a:ext cx="2890664" cy="20689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defTabSz="449263">
              <a:lnSpc>
                <a:spcPct val="150000"/>
              </a:lnSpc>
              <a:buSzPct val="100000"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latin typeface="Tahoma" pitchFamily="34" charset="0"/>
                <a:cs typeface="Tahoma" pitchFamily="34" charset="0"/>
              </a:rPr>
              <a:t>Hyperons from </a:t>
            </a:r>
            <a:r>
              <a:rPr lang="en-US" sz="3600" dirty="0" err="1">
                <a:latin typeface="Tahoma" pitchFamily="34" charset="0"/>
                <a:cs typeface="Tahoma" pitchFamily="34" charset="0"/>
              </a:rPr>
              <a:t>Au+Au</a:t>
            </a:r>
            <a:r>
              <a:rPr lang="en-US" sz="3600" dirty="0">
                <a:latin typeface="Tahoma" pitchFamily="34" charset="0"/>
                <a:cs typeface="Tahoma" pitchFamily="34" charset="0"/>
              </a:rPr>
              <a:t> 25 </a:t>
            </a:r>
            <a:r>
              <a:rPr lang="en-US" sz="3600" dirty="0" err="1">
                <a:latin typeface="Tahoma" pitchFamily="34" charset="0"/>
                <a:cs typeface="Tahoma" pitchFamily="34" charset="0"/>
              </a:rPr>
              <a:t>AGeV</a:t>
            </a:r>
            <a:r>
              <a:rPr lang="en-US" sz="3600" dirty="0">
                <a:latin typeface="Tahoma" pitchFamily="34" charset="0"/>
                <a:cs typeface="Tahoma" pitchFamily="34" charset="0"/>
              </a:rPr>
              <a:t> </a:t>
            </a:r>
            <a:br>
              <a:rPr lang="en-US" sz="3600" dirty="0">
                <a:latin typeface="Tahoma" pitchFamily="34" charset="0"/>
                <a:cs typeface="Tahoma" pitchFamily="34" charset="0"/>
              </a:rPr>
            </a:br>
            <a:r>
              <a:rPr lang="en-US" sz="2400" dirty="0">
                <a:latin typeface="Tahoma" pitchFamily="34" charset="0"/>
                <a:cs typeface="Tahoma" pitchFamily="34" charset="0"/>
              </a:rPr>
              <a:t>1M central 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events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2094" y="928688"/>
            <a:ext cx="1801906" cy="120032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Talk: J. </a:t>
            </a:r>
            <a:r>
              <a:rPr lang="en-US" b="1" dirty="0" err="1" smtClean="0"/>
              <a:t>Heuser</a:t>
            </a:r>
            <a:endParaRPr lang="en-US" b="1" dirty="0" smtClean="0"/>
          </a:p>
          <a:p>
            <a:r>
              <a:rPr lang="en-US" b="1" dirty="0" smtClean="0"/>
              <a:t>Poster: M. </a:t>
            </a:r>
            <a:r>
              <a:rPr lang="en-US" b="1" dirty="0" err="1" smtClean="0"/>
              <a:t>Singla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     P. </a:t>
            </a:r>
            <a:r>
              <a:rPr lang="en-US" b="1" dirty="0" err="1" smtClean="0"/>
              <a:t>Ghosh</a:t>
            </a:r>
            <a:endParaRPr lang="en-US" b="1" dirty="0" smtClean="0"/>
          </a:p>
          <a:p>
            <a:r>
              <a:rPr lang="en-US" b="1" dirty="0" smtClean="0"/>
              <a:t>               T. </a:t>
            </a:r>
            <a:r>
              <a:rPr lang="en-US" b="1" dirty="0" err="1" smtClean="0"/>
              <a:t>Balog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D212-C06C-4801-962D-0D9EEC6A6011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07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1"/>
          <p:cNvSpPr txBox="1">
            <a:spLocks noChangeArrowheads="1"/>
          </p:cNvSpPr>
          <p:nvPr/>
        </p:nvSpPr>
        <p:spPr>
          <a:xfrm>
            <a:off x="0" y="80681"/>
            <a:ext cx="9144000" cy="125369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smtClean="0">
                <a:latin typeface="Tahoma"/>
                <a:ea typeface="Tahoma" panose="020B0604030504040204" pitchFamily="34" charset="0"/>
                <a:cs typeface="Tahoma"/>
              </a:rPr>
              <a:t>Di-</a:t>
            </a:r>
            <a:r>
              <a:rPr lang="de-DE" sz="3600" dirty="0" err="1" smtClean="0">
                <a:latin typeface="Tahoma"/>
                <a:ea typeface="Tahoma" panose="020B0604030504040204" pitchFamily="34" charset="0"/>
                <a:cs typeface="Tahoma"/>
              </a:rPr>
              <a:t>lepton</a:t>
            </a:r>
            <a:r>
              <a:rPr lang="de-DE" sz="3600" dirty="0" smtClean="0">
                <a:latin typeface="Tahoma"/>
                <a:ea typeface="Tahoma" panose="020B0604030504040204" pitchFamily="34" charset="0"/>
                <a:cs typeface="Tahoma"/>
              </a:rPr>
              <a:t> 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invariant </a:t>
            </a:r>
            <a:r>
              <a:rPr lang="de-DE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spectra</a:t>
            </a:r>
            <a:endParaRPr lang="de-D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25 A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0" y="4289448"/>
            <a:ext cx="3086447" cy="25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19" y="4351706"/>
            <a:ext cx="3198903" cy="250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minv_all_ptcu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5" y="1531369"/>
            <a:ext cx="3250655" cy="315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14" y="1618467"/>
            <a:ext cx="3059065" cy="292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02367" y="1933169"/>
            <a:ext cx="1441633" cy="206210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Talk: </a:t>
            </a:r>
          </a:p>
          <a:p>
            <a:r>
              <a:rPr lang="en-US" sz="1600" b="1" dirty="0" smtClean="0"/>
              <a:t>C</a:t>
            </a:r>
            <a:r>
              <a:rPr lang="en-US" sz="1600" b="1" dirty="0"/>
              <a:t>. </a:t>
            </a:r>
            <a:r>
              <a:rPr lang="en-US" sz="1600" b="1" dirty="0" err="1" smtClean="0"/>
              <a:t>Höhne</a:t>
            </a:r>
            <a:endParaRPr lang="en-US" sz="1600" b="1" dirty="0" smtClean="0"/>
          </a:p>
          <a:p>
            <a:r>
              <a:rPr lang="en-US" sz="1600" b="1" dirty="0" smtClean="0"/>
              <a:t>Posters:</a:t>
            </a:r>
          </a:p>
          <a:p>
            <a:r>
              <a:rPr lang="en-US" sz="1600" b="1" dirty="0" smtClean="0"/>
              <a:t>T. Mahmoud</a:t>
            </a:r>
          </a:p>
          <a:p>
            <a:r>
              <a:rPr lang="en-US" sz="1600" b="1" dirty="0" smtClean="0"/>
              <a:t>J. </a:t>
            </a:r>
            <a:r>
              <a:rPr lang="en-US" sz="1600" b="1" dirty="0" err="1" smtClean="0"/>
              <a:t>Kopfer</a:t>
            </a:r>
            <a:endParaRPr lang="en-US" sz="1600" b="1" dirty="0" smtClean="0"/>
          </a:p>
          <a:p>
            <a:r>
              <a:rPr lang="en-US" sz="1600" b="1" dirty="0" smtClean="0"/>
              <a:t>C. Pauli</a:t>
            </a:r>
          </a:p>
          <a:p>
            <a:r>
              <a:rPr lang="en-US" sz="1600" b="1" dirty="0" smtClean="0"/>
              <a:t>E. </a:t>
            </a:r>
            <a:r>
              <a:rPr lang="en-US" sz="1600" b="1" dirty="0" err="1" smtClean="0"/>
              <a:t>Lebedeva</a:t>
            </a:r>
            <a:endParaRPr lang="en-US" sz="1600" b="1" dirty="0" smtClean="0"/>
          </a:p>
          <a:p>
            <a:r>
              <a:rPr lang="en-US" sz="1600" b="1" dirty="0" smtClean="0"/>
              <a:t>A</a:t>
            </a:r>
            <a:r>
              <a:rPr lang="en-US" sz="1600" b="1" dirty="0"/>
              <a:t>. K. </a:t>
            </a:r>
            <a:r>
              <a:rPr lang="en-US" sz="1600" b="1" dirty="0" err="1" smtClean="0"/>
              <a:t>Dubey</a:t>
            </a:r>
            <a:endParaRPr lang="en-US" sz="1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962337" y="1253698"/>
            <a:ext cx="71135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de-DE" sz="24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de-DE" sz="24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STS, </a:t>
            </a:r>
            <a:r>
              <a:rPr lang="de-DE" sz="24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RICH+TRD </a:t>
            </a:r>
            <a:r>
              <a:rPr lang="de-DE" sz="24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24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MUCH, </a:t>
            </a:r>
            <a:r>
              <a:rPr lang="de-DE" sz="2400" dirty="0" err="1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de-DE" sz="24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5022" y="1905285"/>
            <a:ext cx="81304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14425D"/>
                </a:solidFill>
              </a:rPr>
              <a:t>e</a:t>
            </a:r>
            <a:r>
              <a:rPr lang="en-US" sz="3200" baseline="30000" dirty="0" err="1" smtClean="0">
                <a:solidFill>
                  <a:srgbClr val="14425D"/>
                </a:solidFill>
              </a:rPr>
              <a:t>+</a:t>
            </a:r>
            <a:r>
              <a:rPr lang="en-US" sz="3200" dirty="0" err="1" smtClean="0">
                <a:solidFill>
                  <a:srgbClr val="14425D"/>
                </a:solidFill>
              </a:rPr>
              <a:t>e</a:t>
            </a:r>
            <a:r>
              <a:rPr lang="en-US" sz="3200" baseline="30000" dirty="0" smtClean="0">
                <a:solidFill>
                  <a:srgbClr val="14425D"/>
                </a:solidFill>
              </a:rPr>
              <a:t>-</a:t>
            </a:r>
            <a:endParaRPr lang="en-US" sz="3200" dirty="0">
              <a:solidFill>
                <a:srgbClr val="14425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3582" y="4577578"/>
            <a:ext cx="85592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14425D"/>
                </a:solidFill>
              </a:rPr>
              <a:t>μ</a:t>
            </a:r>
            <a:r>
              <a:rPr lang="en-US" sz="3200" baseline="30000" dirty="0" err="1" smtClean="0">
                <a:solidFill>
                  <a:srgbClr val="14425D"/>
                </a:solidFill>
              </a:rPr>
              <a:t>+</a:t>
            </a:r>
            <a:r>
              <a:rPr lang="en-US" sz="3200" dirty="0" err="1" smtClean="0">
                <a:solidFill>
                  <a:srgbClr val="14425D"/>
                </a:solidFill>
              </a:rPr>
              <a:t>μ</a:t>
            </a:r>
            <a:r>
              <a:rPr lang="en-US" sz="3200" baseline="30000" dirty="0" smtClean="0">
                <a:solidFill>
                  <a:srgbClr val="14425D"/>
                </a:solidFill>
              </a:rPr>
              <a:t>-</a:t>
            </a:r>
            <a:endParaRPr lang="en-US" sz="3200" dirty="0">
              <a:solidFill>
                <a:srgbClr val="1442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8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 bwMode="auto">
          <a:xfrm>
            <a:off x="468313" y="1120130"/>
            <a:ext cx="8486775" cy="288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6" name="Textfeld 8"/>
          <p:cNvSpPr txBox="1">
            <a:spLocks noChangeArrowheads="1"/>
          </p:cNvSpPr>
          <p:nvPr/>
        </p:nvSpPr>
        <p:spPr bwMode="auto">
          <a:xfrm>
            <a:off x="6228349" y="750797"/>
            <a:ext cx="29156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i="1" dirty="0" err="1">
                <a:solidFill>
                  <a:srgbClr val="14425D"/>
                </a:solidFill>
              </a:rPr>
              <a:t>no</a:t>
            </a:r>
            <a:r>
              <a:rPr lang="de-DE" i="1" dirty="0">
                <a:solidFill>
                  <a:srgbClr val="14425D"/>
                </a:solidFill>
              </a:rPr>
              <a:t> </a:t>
            </a:r>
            <a:r>
              <a:rPr lang="de-DE" i="1" dirty="0" err="1">
                <a:solidFill>
                  <a:srgbClr val="14425D"/>
                </a:solidFill>
              </a:rPr>
              <a:t>particle</a:t>
            </a:r>
            <a:r>
              <a:rPr lang="de-DE" i="1" dirty="0">
                <a:solidFill>
                  <a:srgbClr val="14425D"/>
                </a:solidFill>
              </a:rPr>
              <a:t> </a:t>
            </a:r>
            <a:r>
              <a:rPr lang="de-DE" i="1" dirty="0" err="1">
                <a:solidFill>
                  <a:srgbClr val="14425D"/>
                </a:solidFill>
              </a:rPr>
              <a:t>identification</a:t>
            </a:r>
            <a:r>
              <a:rPr lang="de-DE" i="1" dirty="0">
                <a:solidFill>
                  <a:srgbClr val="14425D"/>
                </a:solidFill>
              </a:rPr>
              <a:t> </a:t>
            </a:r>
            <a:r>
              <a:rPr lang="de-DE" i="1" dirty="0" err="1">
                <a:solidFill>
                  <a:srgbClr val="14425D"/>
                </a:solidFill>
              </a:rPr>
              <a:t>by</a:t>
            </a:r>
            <a:r>
              <a:rPr lang="de-DE" i="1" dirty="0">
                <a:solidFill>
                  <a:srgbClr val="14425D"/>
                </a:solidFill>
              </a:rPr>
              <a:t> time-</a:t>
            </a:r>
            <a:r>
              <a:rPr lang="de-DE" i="1" dirty="0" err="1">
                <a:solidFill>
                  <a:srgbClr val="14425D"/>
                </a:solidFill>
              </a:rPr>
              <a:t>of</a:t>
            </a:r>
            <a:r>
              <a:rPr lang="de-DE" i="1" dirty="0">
                <a:solidFill>
                  <a:srgbClr val="14425D"/>
                </a:solidFill>
              </a:rPr>
              <a:t>-</a:t>
            </a:r>
            <a:r>
              <a:rPr lang="de-DE" i="1" dirty="0" err="1">
                <a:solidFill>
                  <a:srgbClr val="14425D"/>
                </a:solidFill>
              </a:rPr>
              <a:t>flight</a:t>
            </a:r>
            <a:r>
              <a:rPr lang="de-DE" i="1" dirty="0">
                <a:solidFill>
                  <a:srgbClr val="14425D"/>
                </a:solidFill>
              </a:rPr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2" y="4019872"/>
            <a:ext cx="3914165" cy="280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99" y="4000500"/>
            <a:ext cx="3918335" cy="281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Textfeld 1"/>
          <p:cNvSpPr txBox="1">
            <a:spLocks noChangeArrowheads="1"/>
          </p:cNvSpPr>
          <p:nvPr/>
        </p:nvSpPr>
        <p:spPr bwMode="auto">
          <a:xfrm>
            <a:off x="1259632" y="5941020"/>
            <a:ext cx="140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D</a:t>
            </a:r>
            <a:r>
              <a:rPr lang="de-DE" baseline="30000" dirty="0">
                <a:solidFill>
                  <a:srgbClr val="000000"/>
                </a:solidFill>
              </a:rPr>
              <a:t>0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sym typeface="Symbol" pitchFamily="18" charset="2"/>
              </a:rPr>
              <a:t>K</a:t>
            </a:r>
            <a:r>
              <a:rPr lang="el-GR" dirty="0">
                <a:solidFill>
                  <a:srgbClr val="000000"/>
                </a:solidFill>
                <a:sym typeface="Symbol" pitchFamily="18" charset="2"/>
              </a:rPr>
              <a:t>πππ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1257375" y="1268760"/>
            <a:ext cx="140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D</a:t>
            </a:r>
            <a:r>
              <a:rPr lang="de-DE" baseline="30000" dirty="0">
                <a:solidFill>
                  <a:srgbClr val="000000"/>
                </a:solidFill>
              </a:rPr>
              <a:t>0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sym typeface="Symbol" pitchFamily="18" charset="2"/>
              </a:rPr>
              <a:t>K</a:t>
            </a:r>
            <a:r>
              <a:rPr lang="el-GR" dirty="0">
                <a:solidFill>
                  <a:srgbClr val="000000"/>
                </a:solidFill>
                <a:sym typeface="Symbol" pitchFamily="18" charset="2"/>
              </a:rPr>
              <a:t>πππ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7751191" y="2132856"/>
            <a:ext cx="1199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D</a:t>
            </a:r>
            <a:r>
              <a:rPr lang="de-DE" baseline="30000" dirty="0">
                <a:solidFill>
                  <a:srgbClr val="000000"/>
                </a:solidFill>
                <a:sym typeface="Symbol" pitchFamily="18" charset="2"/>
              </a:rPr>
              <a:t>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sym typeface="Symbol" pitchFamily="18" charset="2"/>
              </a:rPr>
              <a:t>K</a:t>
            </a:r>
            <a:r>
              <a:rPr lang="el-GR" dirty="0" smtClean="0">
                <a:solidFill>
                  <a:srgbClr val="000000"/>
                </a:solidFill>
                <a:sym typeface="Symbol" pitchFamily="18" charset="2"/>
              </a:rPr>
              <a:t>ππ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3733" name="Textfeld 4"/>
          <p:cNvSpPr txBox="1">
            <a:spLocks noChangeArrowheads="1"/>
          </p:cNvSpPr>
          <p:nvPr/>
        </p:nvSpPr>
        <p:spPr bwMode="auto">
          <a:xfrm>
            <a:off x="7751191" y="5388372"/>
            <a:ext cx="1199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D</a:t>
            </a:r>
            <a:r>
              <a:rPr lang="de-DE" baseline="30000" dirty="0">
                <a:solidFill>
                  <a:srgbClr val="000000"/>
                </a:solidFill>
                <a:sym typeface="Symbol" pitchFamily="18" charset="2"/>
              </a:rPr>
              <a:t>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sym typeface="Symbol" pitchFamily="18" charset="2"/>
              </a:rPr>
              <a:t>K</a:t>
            </a:r>
            <a:r>
              <a:rPr lang="el-GR" dirty="0" smtClean="0">
                <a:solidFill>
                  <a:srgbClr val="000000"/>
                </a:solidFill>
                <a:sym typeface="Symbol" pitchFamily="18" charset="2"/>
              </a:rPr>
              <a:t>ππ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84319" y="965497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30 </a:t>
            </a:r>
            <a:r>
              <a:rPr lang="de-DE" b="1" dirty="0" err="1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GeV</a:t>
            </a:r>
            <a:r>
              <a:rPr lang="de-DE" b="1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 p + C (SIS100)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932254" y="3907631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de-DE" b="1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 25 A </a:t>
            </a:r>
            <a:r>
              <a:rPr lang="de-DE" b="1" dirty="0" err="1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GeV</a:t>
            </a:r>
            <a:r>
              <a:rPr lang="de-DE" b="1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 (SIS300) </a:t>
            </a:r>
          </a:p>
        </p:txBody>
      </p:sp>
      <p:sp>
        <p:nvSpPr>
          <p:cNvPr id="1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latin typeface="Tahoma" pitchFamily="34" charset="0"/>
                <a:cs typeface="Tahoma" pitchFamily="34" charset="0"/>
              </a:rPr>
              <a:t>D-meson </a:t>
            </a:r>
            <a:r>
              <a:rPr lang="de-DE" sz="3600" dirty="0" err="1">
                <a:latin typeface="Tahoma" pitchFamily="34" charset="0"/>
                <a:cs typeface="Tahoma" pitchFamily="34" charset="0"/>
              </a:rPr>
              <a:t>production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76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mkoziel\Desktop\Prototype_pictures\Neuer Ordner\P102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2232943" cy="1423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titel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6" t="44609" b="4816"/>
          <a:stretch/>
        </p:blipFill>
        <p:spPr bwMode="auto">
          <a:xfrm>
            <a:off x="503548" y="810290"/>
            <a:ext cx="1368152" cy="1622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F:\Work\CBM\STS-Note\demonstrators\figs\beamSetup20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1995026" cy="144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31" y="3244450"/>
            <a:ext cx="1973538" cy="148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BEAMTIME_AUG2012_SETU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4" y="3305809"/>
            <a:ext cx="1940371" cy="145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5"/>
          <p:cNvSpPr>
            <a:spLocks noChangeArrowheads="1"/>
          </p:cNvSpPr>
          <p:nvPr/>
        </p:nvSpPr>
        <p:spPr bwMode="auto">
          <a:xfrm>
            <a:off x="361444" y="2519184"/>
            <a:ext cx="31683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MRPC </a:t>
            </a:r>
            <a:r>
              <a:rPr lang="de-DE" sz="1400" dirty="0" err="1">
                <a:solidFill>
                  <a:srgbClr val="9F2936"/>
                </a:solidFill>
              </a:rPr>
              <a:t>ToF</a:t>
            </a:r>
            <a:r>
              <a:rPr lang="de-DE" sz="1400" dirty="0">
                <a:solidFill>
                  <a:srgbClr val="9F2936"/>
                </a:solidFill>
              </a:rPr>
              <a:t> Wall: 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Beijing, </a:t>
            </a:r>
            <a:r>
              <a:rPr lang="de-DE" sz="1400" dirty="0" err="1">
                <a:solidFill>
                  <a:srgbClr val="14425D"/>
                </a:solidFill>
                <a:cs typeface="Tahoma" pitchFamily="34" charset="0"/>
              </a:rPr>
              <a:t>Bucharest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, Darmstadt, </a:t>
            </a:r>
            <a:r>
              <a:rPr lang="en-US" sz="1400" dirty="0">
                <a:solidFill>
                  <a:srgbClr val="14425D"/>
                </a:solidFill>
                <a:cs typeface="Tahoma" pitchFamily="34" charset="0"/>
              </a:rPr>
              <a:t>Frankfurt, 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Hefei, Heidelberg, </a:t>
            </a:r>
            <a:r>
              <a:rPr lang="de-DE" sz="1400" dirty="0" err="1">
                <a:solidFill>
                  <a:srgbClr val="14425D"/>
                </a:solidFill>
                <a:cs typeface="Tahoma" pitchFamily="34" charset="0"/>
              </a:rPr>
              <a:t>Moscow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, </a:t>
            </a:r>
            <a:r>
              <a:rPr lang="de-DE" sz="1400" dirty="0" err="1">
                <a:solidFill>
                  <a:srgbClr val="14425D"/>
                </a:solidFill>
                <a:cs typeface="Tahoma" pitchFamily="34" charset="0"/>
              </a:rPr>
              <a:t>Rossendorf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, </a:t>
            </a:r>
            <a:r>
              <a:rPr lang="en-US" sz="1400" dirty="0">
                <a:solidFill>
                  <a:srgbClr val="14425D"/>
                </a:solidFill>
                <a:cs typeface="Tahoma" pitchFamily="34" charset="0"/>
              </a:rPr>
              <a:t>Wuhan</a:t>
            </a:r>
            <a:endParaRPr lang="de-DE" sz="1400" dirty="0">
              <a:solidFill>
                <a:srgbClr val="14425D"/>
              </a:solidFill>
              <a:cs typeface="Tahoma" pitchFamily="34" charset="0"/>
            </a:endParaRPr>
          </a:p>
        </p:txBody>
      </p:sp>
      <p:sp>
        <p:nvSpPr>
          <p:cNvPr id="11" name="Rechteck 5"/>
          <p:cNvSpPr>
            <a:spLocks noChangeArrowheads="1"/>
          </p:cNvSpPr>
          <p:nvPr/>
        </p:nvSpPr>
        <p:spPr bwMode="auto">
          <a:xfrm>
            <a:off x="3421551" y="2519184"/>
            <a:ext cx="22322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RICH </a:t>
            </a:r>
            <a:r>
              <a:rPr lang="de-DE" sz="1400" dirty="0" err="1">
                <a:solidFill>
                  <a:srgbClr val="9F2936"/>
                </a:solidFill>
              </a:rPr>
              <a:t>Detector</a:t>
            </a:r>
            <a:r>
              <a:rPr lang="de-DE" sz="1400" dirty="0">
                <a:solidFill>
                  <a:srgbClr val="9F2936"/>
                </a:solidFill>
              </a:rPr>
              <a:t>:</a:t>
            </a:r>
          </a:p>
          <a:p>
            <a:r>
              <a:rPr lang="en-US" sz="1400" dirty="0">
                <a:solidFill>
                  <a:srgbClr val="14425D"/>
                </a:solidFill>
                <a:ea typeface="DejaVu Sans" pitchFamily="2"/>
                <a:cs typeface="Tahoma" pitchFamily="34" charset="0"/>
              </a:rPr>
              <a:t>Darmstadt,</a:t>
            </a:r>
            <a:r>
              <a:rPr lang="en-US" sz="1400" dirty="0">
                <a:solidFill>
                  <a:srgbClr val="14425D"/>
                </a:solidFill>
                <a:ea typeface="DejaVu Sans" pitchFamily="2"/>
                <a:cs typeface="DejaVu Sans" pitchFamily="2"/>
              </a:rPr>
              <a:t> </a:t>
            </a:r>
            <a:r>
              <a:rPr lang="en-US" sz="1400" dirty="0">
                <a:solidFill>
                  <a:srgbClr val="14425D"/>
                </a:solidFill>
                <a:ea typeface="DejaVu Sans" pitchFamily="2"/>
                <a:cs typeface="Tahoma" pitchFamily="34" charset="0"/>
              </a:rPr>
              <a:t>Giessen, </a:t>
            </a:r>
            <a:r>
              <a:rPr lang="en-US" sz="1400" dirty="0">
                <a:solidFill>
                  <a:srgbClr val="14425D"/>
                </a:solidFill>
                <a:ea typeface="DejaVu Sans" pitchFamily="2"/>
                <a:cs typeface="DejaVu Sans" pitchFamily="2"/>
              </a:rPr>
              <a:t>Pusan, </a:t>
            </a:r>
          </a:p>
          <a:p>
            <a:r>
              <a:rPr lang="en-US" sz="1400" dirty="0">
                <a:solidFill>
                  <a:srgbClr val="14425D"/>
                </a:solidFill>
                <a:ea typeface="DejaVu Sans" pitchFamily="2"/>
                <a:cs typeface="Tahoma" pitchFamily="34" charset="0"/>
              </a:rPr>
              <a:t>St. Petersburg, Wuppertal </a:t>
            </a:r>
            <a:endParaRPr lang="de-DE" sz="1400" dirty="0">
              <a:solidFill>
                <a:srgbClr val="14425D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528231" y="5382711"/>
            <a:ext cx="2255283" cy="145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4" y="5450962"/>
            <a:ext cx="2297583" cy="13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hteck 22"/>
          <p:cNvSpPr/>
          <p:nvPr/>
        </p:nvSpPr>
        <p:spPr>
          <a:xfrm>
            <a:off x="361444" y="4740384"/>
            <a:ext cx="24300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Transition Radiation </a:t>
            </a:r>
            <a:r>
              <a:rPr lang="de-DE" sz="1400" dirty="0" err="1">
                <a:solidFill>
                  <a:srgbClr val="9F2936"/>
                </a:solidFill>
              </a:rPr>
              <a:t>Detector</a:t>
            </a:r>
            <a:r>
              <a:rPr lang="de-DE" sz="1400" dirty="0">
                <a:solidFill>
                  <a:srgbClr val="9F2936"/>
                </a:solidFill>
              </a:rPr>
              <a:t>: </a:t>
            </a:r>
          </a:p>
          <a:p>
            <a:r>
              <a:rPr lang="de-DE" sz="1400" dirty="0" err="1">
                <a:solidFill>
                  <a:srgbClr val="14425D"/>
                </a:solidFill>
              </a:rPr>
              <a:t>Bucharest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Dubna</a:t>
            </a:r>
            <a:r>
              <a:rPr lang="de-DE" sz="1400" dirty="0">
                <a:solidFill>
                  <a:srgbClr val="14425D"/>
                </a:solidFill>
              </a:rPr>
              <a:t>, Frankfurt, Heidelberg, Münster</a:t>
            </a:r>
          </a:p>
        </p:txBody>
      </p:sp>
      <p:sp>
        <p:nvSpPr>
          <p:cNvPr id="18" name="Rechteck 17"/>
          <p:cNvSpPr/>
          <p:nvPr/>
        </p:nvSpPr>
        <p:spPr>
          <a:xfrm>
            <a:off x="3421551" y="4831824"/>
            <a:ext cx="1735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Forward </a:t>
            </a:r>
            <a:r>
              <a:rPr lang="de-DE" sz="1400" dirty="0" err="1">
                <a:solidFill>
                  <a:srgbClr val="9F2936"/>
                </a:solidFill>
              </a:rPr>
              <a:t>calorimeter</a:t>
            </a:r>
            <a:r>
              <a:rPr lang="de-DE" sz="1400" dirty="0">
                <a:solidFill>
                  <a:srgbClr val="9F2936"/>
                </a:solidFill>
              </a:rPr>
              <a:t>:</a:t>
            </a:r>
          </a:p>
          <a:p>
            <a:r>
              <a:rPr lang="de-DE" sz="1400" dirty="0" err="1">
                <a:solidFill>
                  <a:srgbClr val="14425D"/>
                </a:solidFill>
              </a:rPr>
              <a:t>Moscow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Prague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Rez</a:t>
            </a:r>
            <a:endParaRPr lang="de-DE" sz="1400" dirty="0">
              <a:solidFill>
                <a:srgbClr val="14425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52" y="964759"/>
            <a:ext cx="1692968" cy="176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>
                <a:latin typeface="Tahoma" pitchFamily="34" charset="0"/>
                <a:cs typeface="Tahoma" pitchFamily="34" charset="0"/>
              </a:rPr>
              <a:t>CBM  Technical </a:t>
            </a:r>
            <a:r>
              <a:rPr lang="de-DE" sz="3600" dirty="0" err="1">
                <a:latin typeface="Tahoma" pitchFamily="34" charset="0"/>
                <a:cs typeface="Tahoma" pitchFamily="34" charset="0"/>
              </a:rPr>
              <a:t>Developments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hteck 5"/>
          <p:cNvSpPr>
            <a:spLocks noChangeArrowheads="1"/>
          </p:cNvSpPr>
          <p:nvPr/>
        </p:nvSpPr>
        <p:spPr bwMode="auto">
          <a:xfrm>
            <a:off x="2305080" y="548680"/>
            <a:ext cx="1870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9F2936"/>
                </a:solidFill>
              </a:rPr>
              <a:t>Micro</a:t>
            </a:r>
            <a:r>
              <a:rPr lang="de-DE" sz="1400" dirty="0">
                <a:solidFill>
                  <a:srgbClr val="9F2936"/>
                </a:solidFill>
              </a:rPr>
              <a:t>-Vertex </a:t>
            </a:r>
            <a:r>
              <a:rPr lang="de-DE" sz="1400" dirty="0" err="1">
                <a:solidFill>
                  <a:srgbClr val="9F2936"/>
                </a:solidFill>
              </a:rPr>
              <a:t>Detector</a:t>
            </a:r>
            <a:r>
              <a:rPr lang="de-DE" sz="1400" dirty="0">
                <a:solidFill>
                  <a:srgbClr val="9F2936"/>
                </a:solidFill>
              </a:rPr>
              <a:t>:</a:t>
            </a:r>
          </a:p>
          <a:p>
            <a:r>
              <a:rPr lang="de-DE" sz="1400" dirty="0">
                <a:solidFill>
                  <a:srgbClr val="14425D"/>
                </a:solidFill>
              </a:rPr>
              <a:t>Frankfurt, Strasbourg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79512" y="548680"/>
            <a:ext cx="2232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SC Magnet: </a:t>
            </a:r>
            <a:r>
              <a:rPr lang="de-DE" sz="1400" dirty="0">
                <a:solidFill>
                  <a:srgbClr val="14425D"/>
                </a:solidFill>
              </a:rPr>
              <a:t>JINR </a:t>
            </a:r>
            <a:r>
              <a:rPr lang="de-DE" sz="1400" dirty="0" err="1">
                <a:solidFill>
                  <a:srgbClr val="14425D"/>
                </a:solidFill>
              </a:rPr>
              <a:t>Dubna</a:t>
            </a:r>
            <a:endParaRPr lang="de-DE" sz="1400" dirty="0">
              <a:solidFill>
                <a:srgbClr val="14425D"/>
              </a:solidFill>
            </a:endParaRPr>
          </a:p>
        </p:txBody>
      </p:sp>
      <p:sp>
        <p:nvSpPr>
          <p:cNvPr id="9" name="Rechteck 5"/>
          <p:cNvSpPr>
            <a:spLocks noChangeArrowheads="1"/>
          </p:cNvSpPr>
          <p:nvPr/>
        </p:nvSpPr>
        <p:spPr bwMode="auto">
          <a:xfrm>
            <a:off x="4753352" y="548680"/>
            <a:ext cx="4176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Silicon Tracking System: </a:t>
            </a:r>
            <a:r>
              <a:rPr lang="de-DE" sz="1400" dirty="0">
                <a:solidFill>
                  <a:srgbClr val="14425D"/>
                </a:solidFill>
              </a:rPr>
              <a:t>Darmstadt, </a:t>
            </a:r>
            <a:r>
              <a:rPr lang="de-DE" sz="1400" dirty="0" err="1">
                <a:solidFill>
                  <a:srgbClr val="14425D"/>
                </a:solidFill>
              </a:rPr>
              <a:t>Dubna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Krakow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Kiev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Kharkov</a:t>
            </a:r>
            <a:r>
              <a:rPr lang="de-DE" sz="1400" dirty="0">
                <a:solidFill>
                  <a:srgbClr val="14425D"/>
                </a:solidFill>
              </a:rPr>
              <a:t>, </a:t>
            </a:r>
            <a:r>
              <a:rPr lang="de-DE" sz="1400" dirty="0" err="1">
                <a:solidFill>
                  <a:srgbClr val="14425D"/>
                </a:solidFill>
              </a:rPr>
              <a:t>Moscow</a:t>
            </a:r>
            <a:r>
              <a:rPr lang="de-DE" sz="1400" dirty="0">
                <a:solidFill>
                  <a:srgbClr val="14425D"/>
                </a:solidFill>
              </a:rPr>
              <a:t>, St. Petersburg, Tübingen</a:t>
            </a:r>
          </a:p>
        </p:txBody>
      </p:sp>
      <p:pic>
        <p:nvPicPr>
          <p:cNvPr id="15" name="Content Placeholder 6" descr="IMG_4329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983"/>
          <a:stretch/>
        </p:blipFill>
        <p:spPr bwMode="auto">
          <a:xfrm>
            <a:off x="6303248" y="3212824"/>
            <a:ext cx="1977853" cy="15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6211808" y="2519184"/>
            <a:ext cx="2947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9F2936"/>
                </a:solidFill>
                <a:cs typeface="Tahoma" pitchFamily="34" charset="0"/>
              </a:rPr>
              <a:t>Muon</a:t>
            </a:r>
            <a:r>
              <a:rPr lang="de-DE" sz="1400" dirty="0">
                <a:solidFill>
                  <a:srgbClr val="9F2936"/>
                </a:solidFill>
                <a:cs typeface="Tahoma" pitchFamily="34" charset="0"/>
              </a:rPr>
              <a:t> </a:t>
            </a:r>
            <a:r>
              <a:rPr lang="de-DE" sz="1400" dirty="0" err="1">
                <a:solidFill>
                  <a:srgbClr val="9F2936"/>
                </a:solidFill>
                <a:cs typeface="Tahoma" pitchFamily="34" charset="0"/>
              </a:rPr>
              <a:t>detector</a:t>
            </a:r>
            <a:r>
              <a:rPr lang="de-DE" sz="1400" dirty="0">
                <a:solidFill>
                  <a:srgbClr val="9F2936"/>
                </a:solidFill>
                <a:cs typeface="Tahoma" pitchFamily="34" charset="0"/>
              </a:rPr>
              <a:t>:  </a:t>
            </a:r>
          </a:p>
          <a:p>
            <a:r>
              <a:rPr lang="de-DE" sz="1400" dirty="0" err="1">
                <a:solidFill>
                  <a:srgbClr val="14425D"/>
                </a:solidFill>
                <a:cs typeface="Tahoma" pitchFamily="34" charset="0"/>
              </a:rPr>
              <a:t>Kolkata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 + 13 Indian </a:t>
            </a:r>
            <a:r>
              <a:rPr lang="de-DE" sz="1400" dirty="0" err="1">
                <a:solidFill>
                  <a:srgbClr val="14425D"/>
                </a:solidFill>
                <a:cs typeface="Tahoma" pitchFamily="34" charset="0"/>
              </a:rPr>
              <a:t>Inst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., </a:t>
            </a:r>
            <a:endParaRPr lang="de-DE" sz="1400" dirty="0" smtClean="0">
              <a:solidFill>
                <a:srgbClr val="14425D"/>
              </a:solidFill>
              <a:cs typeface="Tahoma" pitchFamily="34" charset="0"/>
            </a:endParaRPr>
          </a:p>
          <a:p>
            <a:r>
              <a:rPr lang="de-DE" sz="1400" dirty="0" err="1" smtClean="0">
                <a:solidFill>
                  <a:srgbClr val="14425D"/>
                </a:solidFill>
                <a:cs typeface="Tahoma" pitchFamily="34" charset="0"/>
              </a:rPr>
              <a:t>Gatchina</a:t>
            </a:r>
            <a:r>
              <a:rPr lang="de-DE" sz="1400" dirty="0">
                <a:solidFill>
                  <a:srgbClr val="14425D"/>
                </a:solidFill>
                <a:cs typeface="Tahoma" pitchFamily="34" charset="0"/>
              </a:rPr>
              <a:t>, </a:t>
            </a:r>
            <a:r>
              <a:rPr lang="de-DE" sz="1400" dirty="0" err="1">
                <a:solidFill>
                  <a:srgbClr val="14425D"/>
                </a:solidFill>
                <a:cs typeface="Tahoma" pitchFamily="34" charset="0"/>
              </a:rPr>
              <a:t>Dubna</a:t>
            </a:r>
            <a:endParaRPr lang="de-DE" sz="1400" dirty="0">
              <a:solidFill>
                <a:srgbClr val="14425D"/>
              </a:solidFill>
              <a:cs typeface="Tahoma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211809" y="4740384"/>
            <a:ext cx="2839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9F2936"/>
                </a:solidFill>
              </a:rPr>
              <a:t>DAQ </a:t>
            </a:r>
            <a:r>
              <a:rPr lang="de-DE" sz="1400" dirty="0" err="1">
                <a:solidFill>
                  <a:srgbClr val="9F2936"/>
                </a:solidFill>
              </a:rPr>
              <a:t>and</a:t>
            </a:r>
            <a:r>
              <a:rPr lang="de-DE" sz="1400" dirty="0">
                <a:solidFill>
                  <a:srgbClr val="9F2936"/>
                </a:solidFill>
              </a:rPr>
              <a:t> online </a:t>
            </a:r>
            <a:r>
              <a:rPr lang="de-DE" sz="1400" dirty="0" err="1">
                <a:solidFill>
                  <a:srgbClr val="9F2936"/>
                </a:solidFill>
              </a:rPr>
              <a:t>event</a:t>
            </a:r>
            <a:r>
              <a:rPr lang="de-DE" sz="1400" dirty="0">
                <a:solidFill>
                  <a:srgbClr val="9F2936"/>
                </a:solidFill>
              </a:rPr>
              <a:t> </a:t>
            </a:r>
            <a:r>
              <a:rPr lang="de-DE" sz="1400" dirty="0" err="1">
                <a:solidFill>
                  <a:srgbClr val="9F2936"/>
                </a:solidFill>
              </a:rPr>
              <a:t>selection</a:t>
            </a:r>
            <a:r>
              <a:rPr lang="de-DE" sz="1400" dirty="0">
                <a:solidFill>
                  <a:srgbClr val="9F2936"/>
                </a:solidFill>
              </a:rPr>
              <a:t>:</a:t>
            </a:r>
          </a:p>
          <a:p>
            <a:r>
              <a:rPr lang="de-DE" sz="1400" dirty="0">
                <a:solidFill>
                  <a:srgbClr val="14425D"/>
                </a:solidFill>
              </a:rPr>
              <a:t>Darmstadt, Frankfurt, Heidelberg,  Kharagpur, </a:t>
            </a:r>
            <a:r>
              <a:rPr lang="de-DE" sz="1400" dirty="0" err="1">
                <a:solidFill>
                  <a:srgbClr val="14425D"/>
                </a:solidFill>
              </a:rPr>
              <a:t>Warsaw</a:t>
            </a:r>
            <a:endParaRPr lang="de-DE" sz="1400" dirty="0">
              <a:solidFill>
                <a:srgbClr val="14425D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48" y="5445224"/>
            <a:ext cx="2088232" cy="139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38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39" y="1221413"/>
            <a:ext cx="1719014" cy="247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02908"/>
            <a:ext cx="1728192" cy="249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1"/>
          <a:stretch/>
        </p:blipFill>
        <p:spPr bwMode="auto">
          <a:xfrm>
            <a:off x="7386939" y="3824059"/>
            <a:ext cx="1728192" cy="244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67" y="3835506"/>
            <a:ext cx="1739558" cy="24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85043"/>
            <a:ext cx="1742579" cy="251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063570"/>
              </p:ext>
            </p:extLst>
          </p:nvPr>
        </p:nvGraphicFramePr>
        <p:xfrm>
          <a:off x="107504" y="1225151"/>
          <a:ext cx="3456384" cy="5072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"/>
                <a:gridCol w="1228937"/>
                <a:gridCol w="1766596"/>
              </a:tblGrid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#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TDR Status</a:t>
                      </a:r>
                    </a:p>
                  </a:txBody>
                  <a:tcPr/>
                </a:tc>
              </a:tr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Magnet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approved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approved</a:t>
                      </a:r>
                      <a:r>
                        <a:rPr lang="de-DE" dirty="0" smtClean="0">
                          <a:solidFill>
                            <a:srgbClr val="9F2936"/>
                          </a:solidFill>
                        </a:rPr>
                        <a:t> 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RICH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evaluation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evaluation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4165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PSD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evaluation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7190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MVD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190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DAQ/FLES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190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TRD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Technical Design Reports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57" y="1225699"/>
            <a:ext cx="1752168" cy="247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370" y="3837194"/>
            <a:ext cx="1715630" cy="24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0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06" r="1008" b="8935"/>
          <a:stretch/>
        </p:blipFill>
        <p:spPr bwMode="auto">
          <a:xfrm>
            <a:off x="314965" y="1085097"/>
            <a:ext cx="8747080" cy="49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Rectangle 14"/>
          <p:cNvSpPr>
            <a:spLocks/>
          </p:cNvSpPr>
          <p:nvPr/>
        </p:nvSpPr>
        <p:spPr bwMode="auto">
          <a:xfrm>
            <a:off x="5599100" y="1265117"/>
            <a:ext cx="3544900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Synchrotrons:    1.1 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HESR:		    </a:t>
            </a:r>
            <a:r>
              <a:rPr lang="en-US" sz="20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</a:t>
            </a: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beamlines: 3.2 km</a:t>
            </a:r>
          </a:p>
        </p:txBody>
      </p:sp>
      <p:sp>
        <p:nvSpPr>
          <p:cNvPr id="8205" name="Rectangle 16"/>
          <p:cNvSpPr>
            <a:spLocks/>
          </p:cNvSpPr>
          <p:nvPr/>
        </p:nvSpPr>
        <p:spPr bwMode="auto">
          <a:xfrm>
            <a:off x="341530" y="3200332"/>
            <a:ext cx="1106615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SIS 18</a:t>
            </a:r>
          </a:p>
        </p:txBody>
      </p:sp>
      <p:sp>
        <p:nvSpPr>
          <p:cNvPr id="82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028"/>
            <a:ext cx="9144000" cy="928688"/>
          </a:xfr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Civil Construction </a:t>
            </a:r>
            <a:endParaRPr lang="de-DE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4"/>
          <p:cNvSpPr>
            <a:spLocks/>
          </p:cNvSpPr>
          <p:nvPr/>
        </p:nvSpPr>
        <p:spPr bwMode="auto">
          <a:xfrm>
            <a:off x="269960" y="5045537"/>
            <a:ext cx="6533780" cy="15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area &gt; 200 000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buildings ~ 98 000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Usable area ~ 135 000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of buildings ~ 1 049 000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Substructure:~ 1500 pillars, up to 65 m deep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017" y="3341010"/>
            <a:ext cx="8657481" cy="120032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 news: 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22.05.2014 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Safety inspection of the FAIR construction plans: Environment Ministry hands over final construction permit for FAIR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97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/>
          <a:stretch/>
        </p:blipFill>
        <p:spPr bwMode="auto">
          <a:xfrm>
            <a:off x="288925" y="354842"/>
            <a:ext cx="8604250" cy="59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0" y="5623821"/>
            <a:ext cx="9144000" cy="123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kern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de-DE" sz="3600" kern="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99894"/>
            <a:ext cx="3455988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1B6A7-421C-4EEA-AABB-13A56A6124CA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53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787" y="0"/>
            <a:ext cx="10591484" cy="68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496" y="692696"/>
            <a:ext cx="943304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 powerful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drilling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machines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available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36 m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hight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136 t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weight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Four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these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machines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holes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1350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pillars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60 m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depth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1.2 m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diameter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As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21/05/2014, 10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were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</a:t>
            </a:r>
            <a:r>
              <a:rPr lang="de-DE" sz="2000" dirty="0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000" dirty="0" err="1" smtClean="0">
                <a:ln>
                  <a:solidFill>
                    <a:srgbClr val="14425D"/>
                  </a:solidFill>
                </a:ln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drilled</a:t>
            </a:r>
            <a:endParaRPr lang="de-DE" sz="2000" dirty="0">
              <a:ln>
                <a:solidFill>
                  <a:srgbClr val="14425D"/>
                </a:solidFill>
              </a:ln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0" y="-121920"/>
            <a:ext cx="91440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kern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Civil Construction</a:t>
            </a:r>
            <a:endParaRPr lang="de-DE" sz="3600" kern="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9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Timeline FAIR start version </a:t>
            </a: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101660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2012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6495" y="1147763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2011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200671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2013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4988778" y="1165225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2016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3986935" y="1165225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2015</a:t>
            </a: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2996825" y="1165225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2014</a:t>
            </a:r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296525" y="2043541"/>
            <a:ext cx="458865" cy="443156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6</a:t>
            </a:r>
            <a:endParaRPr lang="en-US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746575" y="2740680"/>
            <a:ext cx="8638070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Submission of construction application</a:t>
            </a:r>
            <a:endParaRPr lang="en-US" dirty="0">
              <a:solidFill>
                <a:srgbClr val="14425D"/>
              </a:solidFill>
              <a:latin typeface="Verdana"/>
              <a:cs typeface="Arial" charset="0"/>
            </a:endParaRP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Start Site preparation</a:t>
            </a:r>
            <a:endParaRPr lang="en-US" dirty="0">
              <a:solidFill>
                <a:srgbClr val="14425D"/>
              </a:solidFill>
              <a:latin typeface="Verdana"/>
              <a:cs typeface="Arial" charset="0"/>
            </a:endParaRP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First civil construction contracts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Building of </a:t>
            </a:r>
            <a:r>
              <a:rPr lang="en-US" dirty="0">
                <a:solidFill>
                  <a:srgbClr val="14425D"/>
                </a:solidFill>
                <a:latin typeface="Verdana"/>
                <a:cs typeface="Arial" charset="0"/>
              </a:rPr>
              <a:t>a</a:t>
            </a: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ccelerator &amp; detector components</a:t>
            </a:r>
            <a:endParaRPr lang="en-US" dirty="0">
              <a:solidFill>
                <a:srgbClr val="14425D"/>
              </a:solidFill>
              <a:latin typeface="Verdana"/>
              <a:cs typeface="Arial" charset="0"/>
            </a:endParaRP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4425D"/>
                </a:solidFill>
                <a:latin typeface="Verdana"/>
                <a:cs typeface="Arial" charset="0"/>
              </a:rPr>
              <a:t>C</a:t>
            </a: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ivil </a:t>
            </a:r>
            <a:r>
              <a:rPr lang="en-US" dirty="0">
                <a:solidFill>
                  <a:srgbClr val="14425D"/>
                </a:solidFill>
                <a:latin typeface="Verdana"/>
                <a:cs typeface="Arial" charset="0"/>
              </a:rPr>
              <a:t>construction </a:t>
            </a: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partly finished</a:t>
            </a:r>
            <a:endParaRPr lang="en-US" dirty="0">
              <a:solidFill>
                <a:srgbClr val="14425D"/>
              </a:solidFill>
              <a:latin typeface="Verdana"/>
              <a:cs typeface="Arial" charset="0"/>
            </a:endParaRP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Start installing &amp; commissioning accelerator </a:t>
            </a:r>
            <a:r>
              <a:rPr lang="en-US" dirty="0">
                <a:solidFill>
                  <a:srgbClr val="14425D"/>
                </a:solidFill>
                <a:latin typeface="Verdana"/>
                <a:cs typeface="Arial" charset="0"/>
              </a:rPr>
              <a:t>and </a:t>
            </a: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detector components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4425D"/>
                </a:solidFill>
                <a:latin typeface="Verdana"/>
                <a:cs typeface="Arial" charset="0"/>
              </a:rPr>
              <a:t>Start commissioning with beam</a:t>
            </a:r>
            <a:endParaRPr lang="en-US" dirty="0">
              <a:solidFill>
                <a:srgbClr val="14425D"/>
              </a:solidFill>
              <a:latin typeface="Verdana"/>
              <a:cs typeface="Arial" charset="0"/>
            </a:endParaRPr>
          </a:p>
        </p:txBody>
      </p:sp>
      <p:sp>
        <p:nvSpPr>
          <p:cNvPr id="46105" name="AutoShape 25"/>
          <p:cNvSpPr>
            <a:spLocks noChangeArrowheads="1"/>
          </p:cNvSpPr>
          <p:nvPr/>
        </p:nvSpPr>
        <p:spPr bwMode="auto">
          <a:xfrm>
            <a:off x="611560" y="2043541"/>
            <a:ext cx="439905" cy="443156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7</a:t>
            </a:r>
          </a:p>
        </p:txBody>
      </p:sp>
      <p:sp>
        <p:nvSpPr>
          <p:cNvPr id="46109" name="AutoShape 29"/>
          <p:cNvSpPr>
            <a:spLocks noChangeArrowheads="1"/>
          </p:cNvSpPr>
          <p:nvPr/>
        </p:nvSpPr>
        <p:spPr bwMode="auto">
          <a:xfrm>
            <a:off x="6237185" y="2043541"/>
            <a:ext cx="504056" cy="485359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10</a:t>
            </a:r>
          </a:p>
        </p:txBody>
      </p:sp>
      <p:sp>
        <p:nvSpPr>
          <p:cNvPr id="46112" name="AutoShape 32"/>
          <p:cNvSpPr>
            <a:spLocks noChangeArrowheads="1"/>
          </p:cNvSpPr>
          <p:nvPr/>
        </p:nvSpPr>
        <p:spPr bwMode="auto">
          <a:xfrm>
            <a:off x="1277820" y="2043541"/>
            <a:ext cx="458865" cy="443156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8</a:t>
            </a:r>
          </a:p>
        </p:txBody>
      </p:sp>
      <p:sp>
        <p:nvSpPr>
          <p:cNvPr id="46113" name="AutoShape 33"/>
          <p:cNvSpPr>
            <a:spLocks noChangeArrowheads="1"/>
          </p:cNvSpPr>
          <p:nvPr/>
        </p:nvSpPr>
        <p:spPr bwMode="auto">
          <a:xfrm>
            <a:off x="5967155" y="1169988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2017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6957265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2018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auto">
          <a:xfrm>
            <a:off x="7914103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cs typeface="Arial" charset="0"/>
              </a:rPr>
              <a:t>2019</a:t>
            </a:r>
            <a:endParaRPr lang="en-US" sz="24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0" name="AutoShape 29"/>
          <p:cNvSpPr>
            <a:spLocks noChangeArrowheads="1"/>
          </p:cNvSpPr>
          <p:nvPr/>
        </p:nvSpPr>
        <p:spPr bwMode="auto">
          <a:xfrm>
            <a:off x="7821361" y="2033844"/>
            <a:ext cx="495055" cy="495055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6515" y="2740679"/>
            <a:ext cx="765085" cy="3343616"/>
            <a:chOff x="942370" y="2506743"/>
            <a:chExt cx="570568" cy="2879226"/>
          </a:xfrm>
        </p:grpSpPr>
        <p:sp>
          <p:nvSpPr>
            <p:cNvPr id="46097" name="Text Box 17"/>
            <p:cNvSpPr txBox="1">
              <a:spLocks noChangeArrowheads="1"/>
            </p:cNvSpPr>
            <p:nvPr/>
          </p:nvSpPr>
          <p:spPr bwMode="auto">
            <a:xfrm>
              <a:off x="1328788" y="266534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62507" y="2506743"/>
              <a:ext cx="350838" cy="2452929"/>
              <a:chOff x="962507" y="4261331"/>
              <a:chExt cx="350838" cy="2452929"/>
            </a:xfrm>
          </p:grpSpPr>
          <p:sp>
            <p:nvSpPr>
              <p:cNvPr id="46104" name="AutoShape 24"/>
              <p:cNvSpPr>
                <a:spLocks noChangeArrowheads="1"/>
              </p:cNvSpPr>
              <p:nvPr/>
            </p:nvSpPr>
            <p:spPr bwMode="auto">
              <a:xfrm>
                <a:off x="971600" y="4261331"/>
                <a:ext cx="341745" cy="399504"/>
              </a:xfrm>
              <a:prstGeom prst="diamon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cs typeface="Arial" charset="0"/>
                  </a:rPr>
                  <a:t>6</a:t>
                </a:r>
                <a:endParaRPr lang="en-US" sz="24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6106" name="AutoShape 26"/>
              <p:cNvSpPr>
                <a:spLocks noChangeArrowheads="1"/>
              </p:cNvSpPr>
              <p:nvPr/>
            </p:nvSpPr>
            <p:spPr bwMode="auto">
              <a:xfrm>
                <a:off x="971600" y="4699035"/>
                <a:ext cx="323850" cy="388098"/>
              </a:xfrm>
              <a:prstGeom prst="diamon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cs typeface="Arial" charset="0"/>
                  </a:rPr>
                  <a:t>7</a:t>
                </a:r>
                <a:endParaRPr lang="en-US" sz="24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6108" name="AutoShape 28"/>
              <p:cNvSpPr>
                <a:spLocks noChangeArrowheads="1"/>
              </p:cNvSpPr>
              <p:nvPr/>
            </p:nvSpPr>
            <p:spPr bwMode="auto">
              <a:xfrm>
                <a:off x="971600" y="5125330"/>
                <a:ext cx="323850" cy="387545"/>
              </a:xfrm>
              <a:prstGeom prst="diamond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cs typeface="Arial" charset="0"/>
                  </a:rPr>
                  <a:t>8</a:t>
                </a:r>
                <a:endParaRPr lang="en-US" sz="24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6110" name="AutoShape 30"/>
              <p:cNvSpPr>
                <a:spLocks noChangeArrowheads="1"/>
              </p:cNvSpPr>
              <p:nvPr/>
            </p:nvSpPr>
            <p:spPr bwMode="auto">
              <a:xfrm>
                <a:off x="962507" y="5520626"/>
                <a:ext cx="332943" cy="379792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cs typeface="Arial" charset="0"/>
                  </a:rPr>
                  <a:t>9</a:t>
                </a:r>
                <a:endParaRPr lang="en-US" sz="24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6111" name="AutoShape 31"/>
              <p:cNvSpPr>
                <a:spLocks noChangeArrowheads="1"/>
              </p:cNvSpPr>
              <p:nvPr/>
            </p:nvSpPr>
            <p:spPr bwMode="auto">
              <a:xfrm>
                <a:off x="962507" y="6342219"/>
                <a:ext cx="332943" cy="372041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cs typeface="Arial" charset="0"/>
                  </a:rPr>
                  <a:t>11</a:t>
                </a:r>
                <a:endParaRPr lang="en-US" sz="24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>
              <a:off x="942370" y="4998427"/>
              <a:ext cx="341745" cy="387542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cs typeface="Arial" charset="0"/>
                </a:rPr>
                <a:t>12</a:t>
              </a:r>
              <a:endParaRPr lang="en-US" sz="240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962507" y="4184585"/>
              <a:ext cx="323850" cy="388099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cs typeface="Arial" charset="0"/>
                </a:rPr>
                <a:t>10</a:t>
              </a:r>
              <a:endParaRPr lang="en-US" sz="2400" dirty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44" name="AutoShape 29"/>
          <p:cNvSpPr>
            <a:spLocks noChangeArrowheads="1"/>
          </p:cNvSpPr>
          <p:nvPr/>
        </p:nvSpPr>
        <p:spPr bwMode="auto">
          <a:xfrm>
            <a:off x="6813249" y="2033845"/>
            <a:ext cx="495055" cy="4950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11</a:t>
            </a:r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auto">
          <a:xfrm>
            <a:off x="1550799" y="2033845"/>
            <a:ext cx="455916" cy="452852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cs typeface="Arial" charset="0"/>
              </a:rPr>
              <a:t>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139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feld 2"/>
          <p:cNvSpPr txBox="1">
            <a:spLocks noChangeArrowheads="1"/>
          </p:cNvSpPr>
          <p:nvPr/>
        </p:nvSpPr>
        <p:spPr bwMode="auto">
          <a:xfrm>
            <a:off x="205030" y="981444"/>
            <a:ext cx="858647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FAIR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construction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(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buildings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and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accelerator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)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is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in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progress</a:t>
            </a:r>
            <a:endParaRPr lang="de-DE" sz="2400" dirty="0" smtClean="0">
              <a:solidFill>
                <a:srgbClr val="9F2936"/>
              </a:solidFill>
              <a:cs typeface="Arial" panose="020B0604020202020204" pitchFamily="34" charset="0"/>
            </a:endParaRP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sz="800" dirty="0" smtClean="0">
              <a:solidFill>
                <a:srgbClr val="9F2936"/>
              </a:solidFill>
              <a:cs typeface="Arial" panose="020B0604020202020204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First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beams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are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expected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in 2018/2019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sz="800" dirty="0" smtClean="0">
              <a:solidFill>
                <a:srgbClr val="9F2936"/>
              </a:solidFill>
              <a:cs typeface="Arial" panose="020B0604020202020204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Unique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feature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of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FAIR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accelerators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: high-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intensity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primary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and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secondary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beams</a:t>
            </a:r>
            <a:endParaRPr lang="de-DE" sz="2400" dirty="0" smtClean="0">
              <a:solidFill>
                <a:srgbClr val="9F2936"/>
              </a:solidFill>
              <a:cs typeface="Arial" panose="020B0604020202020204" pitchFamily="34" charset="0"/>
            </a:endParaRP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sz="800" dirty="0">
              <a:solidFill>
                <a:srgbClr val="9F2936"/>
              </a:solidFill>
              <a:cs typeface="Arial" panose="020B0604020202020204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Broad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research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program</a:t>
            </a: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on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hadron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,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nuclear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,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atomic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,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plasma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, material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and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bio-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physics</a:t>
            </a:r>
            <a:endParaRPr lang="de-DE" sz="2400" dirty="0" smtClean="0">
              <a:solidFill>
                <a:srgbClr val="14425D"/>
              </a:solidFill>
              <a:cs typeface="Arial" panose="020B0604020202020204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sz="2400" dirty="0">
              <a:solidFill>
                <a:srgbClr val="9F2936"/>
              </a:solidFill>
              <a:cs typeface="Arial" panose="020B0604020202020204" pitchFamily="34" charset="0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9F2936"/>
                </a:solidFill>
                <a:cs typeface="Arial" panose="020B0604020202020204" pitchFamily="34" charset="0"/>
              </a:rPr>
              <a:t>    </a:t>
            </a:r>
            <a:r>
              <a:rPr lang="de-DE" sz="2400" i="1" u="sng" dirty="0" smtClean="0">
                <a:solidFill>
                  <a:srgbClr val="9F2936"/>
                </a:solidFill>
                <a:cs typeface="Arial" panose="020B0604020202020204" pitchFamily="34" charset="0"/>
              </a:rPr>
              <a:t>CBM </a:t>
            </a:r>
            <a:r>
              <a:rPr lang="de-DE" sz="2400" i="1" u="sng" dirty="0" err="1" smtClean="0">
                <a:solidFill>
                  <a:srgbClr val="9F2936"/>
                </a:solidFill>
                <a:cs typeface="Arial" panose="020B0604020202020204" pitchFamily="34" charset="0"/>
              </a:rPr>
              <a:t>experiment</a:t>
            </a:r>
            <a:r>
              <a:rPr lang="de-DE" sz="2400" i="1" u="sng" dirty="0" smtClean="0">
                <a:solidFill>
                  <a:srgbClr val="9F2936"/>
                </a:solidFill>
                <a:cs typeface="Arial" panose="020B0604020202020204" pitchFamily="34" charset="0"/>
              </a:rPr>
              <a:t> @FAIR</a:t>
            </a:r>
          </a:p>
          <a:p>
            <a:pPr marL="342900" lvl="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Exploration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of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the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QCD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phase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diagram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in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the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region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of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high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net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-baryon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densities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with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both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rare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and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bulk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</a:rPr>
              <a:t>probes</a:t>
            </a:r>
            <a:r>
              <a:rPr lang="de-DE" sz="2400" dirty="0" smtClean="0">
                <a:solidFill>
                  <a:srgbClr val="14425D"/>
                </a:solidFill>
                <a:latin typeface="Arial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de-DE" sz="2400" dirty="0" err="1" smtClean="0">
                <a:solidFill>
                  <a:srgbClr val="14425D"/>
                </a:solidFill>
                <a:latin typeface="Arial"/>
                <a:cs typeface="Arial" panose="020B0604020202020204" pitchFamily="34" charset="0"/>
                <a:sym typeface="Symbol" pitchFamily="18" charset="2"/>
              </a:rPr>
              <a:t>unchartered</a:t>
            </a:r>
            <a:r>
              <a:rPr lang="de-DE" sz="2400" dirty="0" smtClean="0">
                <a:solidFill>
                  <a:srgbClr val="14425D"/>
                </a:solidFill>
                <a:latin typeface="Arial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latin typeface="Arial"/>
                <a:cs typeface="Arial" panose="020B0604020202020204" pitchFamily="34" charset="0"/>
                <a:sym typeface="Symbol" pitchFamily="18" charset="2"/>
              </a:rPr>
              <a:t>territory</a:t>
            </a:r>
            <a:endParaRPr lang="de-DE" sz="2400" dirty="0">
              <a:solidFill>
                <a:srgbClr val="14425D"/>
              </a:solidFill>
              <a:cs typeface="Arial" panose="020B0604020202020204" pitchFamily="34" charset="0"/>
              <a:sym typeface="Symbol" pitchFamily="18" charset="2"/>
            </a:endParaRPr>
          </a:p>
          <a:p>
            <a:pPr marL="171450" lvl="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sz="800" dirty="0" smtClean="0">
              <a:solidFill>
                <a:srgbClr val="14425D"/>
              </a:solidFill>
              <a:latin typeface="Arial"/>
              <a:cs typeface="Arial" panose="020B0604020202020204" pitchFamily="34" charset="0"/>
              <a:sym typeface="Symbol" pitchFamily="18" charset="2"/>
            </a:endParaRPr>
          </a:p>
          <a:p>
            <a:pPr marL="342900" lvl="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Challenging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detector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and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computing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requirements</a:t>
            </a:r>
            <a:endParaRPr lang="de-DE" sz="2400" dirty="0" smtClean="0">
              <a:solidFill>
                <a:srgbClr val="14425D"/>
              </a:solidFill>
              <a:cs typeface="Arial" panose="020B0604020202020204" pitchFamily="34" charset="0"/>
              <a:sym typeface="Symbol" pitchFamily="18" charset="2"/>
            </a:endParaRPr>
          </a:p>
          <a:p>
            <a:pPr marL="342900" lvl="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Realisation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of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the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experiment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is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progressing</a:t>
            </a:r>
            <a:r>
              <a:rPr lang="de-DE" sz="2400" dirty="0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cs typeface="Arial" panose="020B0604020202020204" pitchFamily="34" charset="0"/>
                <a:sym typeface="Symbol" pitchFamily="18" charset="2"/>
              </a:rPr>
              <a:t>well</a:t>
            </a:r>
            <a:endParaRPr lang="de-DE" sz="2400" dirty="0" smtClean="0">
              <a:solidFill>
                <a:srgbClr val="14425D"/>
              </a:solidFill>
              <a:cs typeface="Arial" panose="020B0604020202020204" pitchFamily="34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47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/>
          <a:stretch/>
        </p:blipFill>
        <p:spPr bwMode="auto">
          <a:xfrm>
            <a:off x="0" y="1024869"/>
            <a:ext cx="5227320" cy="580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FAIR Modularized Start Version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334000" y="1904932"/>
            <a:ext cx="3810000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</a:p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M0: </a:t>
            </a:r>
            <a:r>
              <a:rPr lang="en-GB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 </a:t>
            </a:r>
          </a:p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(Atomic Physics Plasma     and Applications)</a:t>
            </a:r>
          </a:p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M1: </a:t>
            </a:r>
            <a:r>
              <a:rPr lang="en-GB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(Compressed Baryonic Matter)</a:t>
            </a:r>
          </a:p>
          <a:p>
            <a:pPr marL="360000" indent="-360000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M2: </a:t>
            </a:r>
            <a:r>
              <a:rPr lang="en-GB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NUSTAR (Nuclear       Structure, Astrophysics and Reactions)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M3: </a:t>
            </a:r>
            <a:r>
              <a:rPr lang="en-GB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</a:t>
            </a:r>
            <a:endParaRPr lang="en-GB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78480" y="516636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M0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65666" y="3813146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59332" y="4724400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M2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01240" y="4831080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M3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034294" y="2179320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SIS100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F2322-EE52-4BDD-B933-AC087D5B642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2" name="Rectangle 14"/>
          <p:cNvSpPr/>
          <p:nvPr/>
        </p:nvSpPr>
        <p:spPr>
          <a:xfrm>
            <a:off x="6739218" y="1024869"/>
            <a:ext cx="2138082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4425D"/>
                </a:solidFill>
              </a:rPr>
              <a:t>Talk: U. </a:t>
            </a:r>
            <a:r>
              <a:rPr lang="en-US" b="1" dirty="0" err="1" smtClean="0">
                <a:solidFill>
                  <a:srgbClr val="14425D"/>
                </a:solidFill>
              </a:rPr>
              <a:t>Weinrich</a:t>
            </a:r>
            <a:endParaRPr lang="en-US" b="1" dirty="0" smtClean="0">
              <a:solidFill>
                <a:srgbClr val="14425D"/>
              </a:solidFill>
            </a:endParaRPr>
          </a:p>
          <a:p>
            <a:r>
              <a:rPr lang="en-US" b="1" dirty="0" smtClean="0">
                <a:solidFill>
                  <a:srgbClr val="14425D"/>
                </a:solidFill>
              </a:rPr>
              <a:t>Poster: C. </a:t>
            </a:r>
            <a:r>
              <a:rPr lang="en-US" b="1" dirty="0" err="1" smtClean="0">
                <a:solidFill>
                  <a:srgbClr val="14425D"/>
                </a:solidFill>
              </a:rPr>
              <a:t>Omet</a:t>
            </a:r>
            <a:endParaRPr lang="en-US" b="1" dirty="0" smtClean="0">
              <a:solidFill>
                <a:srgbClr val="1442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45409" r="3961" b="12658"/>
          <a:stretch/>
        </p:blipFill>
        <p:spPr bwMode="auto">
          <a:xfrm>
            <a:off x="5097900" y="2328699"/>
            <a:ext cx="3902205" cy="13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b="11329"/>
          <a:stretch/>
        </p:blipFill>
        <p:spPr bwMode="auto">
          <a:xfrm>
            <a:off x="5097899" y="1100374"/>
            <a:ext cx="3902206" cy="13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Collaborations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1626" r="1987" b="12167"/>
          <a:stretch/>
        </p:blipFill>
        <p:spPr bwMode="auto">
          <a:xfrm>
            <a:off x="1404032" y="5148834"/>
            <a:ext cx="6335936" cy="154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43206" b="3247"/>
          <a:stretch/>
        </p:blipFill>
        <p:spPr bwMode="auto">
          <a:xfrm>
            <a:off x="0" y="1100373"/>
            <a:ext cx="5097900" cy="20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7618" r="4721" b="11663"/>
          <a:stretch/>
        </p:blipFill>
        <p:spPr bwMode="auto">
          <a:xfrm>
            <a:off x="700071" y="3191633"/>
            <a:ext cx="4397829" cy="198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9" b="22438"/>
          <a:stretch/>
        </p:blipFill>
        <p:spPr bwMode="auto">
          <a:xfrm>
            <a:off x="5097900" y="3591558"/>
            <a:ext cx="3902207" cy="158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74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262" y="2704275"/>
            <a:ext cx="318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Back-up </a:t>
            </a:r>
            <a:r>
              <a:rPr lang="en-US" sz="3600" dirty="0"/>
              <a:t>s</a:t>
            </a:r>
            <a:r>
              <a:rPr lang="en-US" sz="3600" dirty="0" smtClean="0"/>
              <a:t>lides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9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7AEBAA3-91E4-4A4F-BC83-598630B63722}" type="slidenum">
              <a:rPr lang="de-DE" sz="1400">
                <a:latin typeface="Arial" charset="0"/>
              </a:rPr>
              <a:pPr eaLnBrk="1" hangingPunct="1"/>
              <a:t>42</a:t>
            </a:fld>
            <a:endParaRPr lang="de-DE" sz="1400">
              <a:latin typeface="Arial" charset="0"/>
            </a:endParaRPr>
          </a:p>
        </p:txBody>
      </p:sp>
      <p:sp>
        <p:nvSpPr>
          <p:cNvPr id="48131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CBM @ SIS-100 &amp; SIS-300</a:t>
            </a:r>
          </a:p>
        </p:txBody>
      </p:sp>
      <p:graphicFrame>
        <p:nvGraphicFramePr>
          <p:cNvPr id="136195" name="Group 3"/>
          <p:cNvGraphicFramePr>
            <a:graphicFrameLocks noGrp="1"/>
          </p:cNvGraphicFramePr>
          <p:nvPr/>
        </p:nvGraphicFramePr>
        <p:xfrm>
          <a:off x="1319213" y="1431925"/>
          <a:ext cx="6096000" cy="1623061"/>
        </p:xfrm>
        <a:graphic>
          <a:graphicData uri="http://schemas.openxmlformats.org/drawingml/2006/table">
            <a:tbl>
              <a:tblPr/>
              <a:tblGrid>
                <a:gridCol w="2319337"/>
                <a:gridCol w="1970088"/>
                <a:gridCol w="1806575"/>
              </a:tblGrid>
              <a:tr h="474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Beam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lab,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√s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NN,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heavy ions (Au)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4,7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light ions (Z/A = 0.5)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14A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5,3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Protons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29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7,5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</a:tbl>
          </a:graphicData>
        </a:graphic>
      </p:graphicFrame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547688" y="920750"/>
            <a:ext cx="7724775" cy="369888"/>
          </a:xfrm>
          <a:prstGeom prst="rect">
            <a:avLst/>
          </a:prstGeom>
          <a:gradFill rotWithShape="1">
            <a:gsLst>
              <a:gs pos="0">
                <a:srgbClr val="CC0000">
                  <a:alpha val="20000"/>
                </a:srgbClr>
              </a:gs>
              <a:gs pos="100000">
                <a:srgbClr val="CC0000">
                  <a:alpha val="20000"/>
                </a:srgbClr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00"/>
                </a:solidFill>
                <a:latin typeface="Arial" charset="0"/>
              </a:rPr>
              <a:t>The first years of CBM operation will be at SIS-100 with a start setup</a:t>
            </a:r>
          </a:p>
        </p:txBody>
      </p:sp>
      <p:graphicFrame>
        <p:nvGraphicFramePr>
          <p:cNvPr id="136261" name="Group 69"/>
          <p:cNvGraphicFramePr>
            <a:graphicFrameLocks noGrp="1"/>
          </p:cNvGraphicFramePr>
          <p:nvPr/>
        </p:nvGraphicFramePr>
        <p:xfrm>
          <a:off x="755650" y="3657600"/>
          <a:ext cx="7345363" cy="2263141"/>
        </p:xfrm>
        <a:graphic>
          <a:graphicData uri="http://schemas.openxmlformats.org/drawingml/2006/table">
            <a:tbl>
              <a:tblPr/>
              <a:tblGrid>
                <a:gridCol w="2794000"/>
                <a:gridCol w="2374900"/>
                <a:gridCol w="2176463"/>
              </a:tblGrid>
              <a:tr h="474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Beam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lab,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√s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NN,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heavy ions (Au)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35A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8.2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medium ions (In)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                 (Cu)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38A GeV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41A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8.5 GeV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8.9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light ions (Z/A = 0.5)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45A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9.3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protons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90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</a:tbl>
          </a:graphicData>
        </a:graphic>
      </p:graphicFrame>
      <p:sp>
        <p:nvSpPr>
          <p:cNvPr id="136241" name="Text Box 49"/>
          <p:cNvSpPr txBox="1">
            <a:spLocks noChangeArrowheads="1"/>
          </p:cNvSpPr>
          <p:nvPr/>
        </p:nvSpPr>
        <p:spPr bwMode="auto">
          <a:xfrm>
            <a:off x="539750" y="3211513"/>
            <a:ext cx="7724775" cy="376237"/>
          </a:xfrm>
          <a:prstGeom prst="rect">
            <a:avLst/>
          </a:prstGeom>
          <a:gradFill rotWithShape="1">
            <a:gsLst>
              <a:gs pos="0">
                <a:srgbClr val="CC0000">
                  <a:alpha val="20000"/>
                </a:srgbClr>
              </a:gs>
              <a:gs pos="100000">
                <a:srgbClr val="CC0000">
                  <a:alpha val="20000"/>
                </a:srgbClr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00"/>
                </a:solidFill>
                <a:latin typeface="Arial" charset="0"/>
              </a:rPr>
              <a:t>CBM at SIS-300</a:t>
            </a:r>
            <a:endParaRPr lang="en-US" sz="18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8182" name="Text Box 26"/>
          <p:cNvSpPr txBox="1">
            <a:spLocks noChangeArrowheads="1"/>
          </p:cNvSpPr>
          <p:nvPr/>
        </p:nvSpPr>
        <p:spPr bwMode="auto">
          <a:xfrm>
            <a:off x="539750" y="6008688"/>
            <a:ext cx="7724775" cy="368300"/>
          </a:xfrm>
          <a:prstGeom prst="rect">
            <a:avLst/>
          </a:prstGeom>
          <a:gradFill rotWithShape="1">
            <a:gsLst>
              <a:gs pos="0">
                <a:srgbClr val="CC0000">
                  <a:alpha val="20000"/>
                </a:srgbClr>
              </a:gs>
              <a:gs pos="100000">
                <a:srgbClr val="CC0000">
                  <a:alpha val="20000"/>
                </a:srgbClr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00"/>
                </a:solidFill>
                <a:latin typeface="Arial" charset="0"/>
              </a:rPr>
              <a:t>…. at interaction rates up to 10 MHz (J/</a:t>
            </a:r>
            <a:r>
              <a:rPr lang="de-DE" sz="1800" b="1">
                <a:solidFill>
                  <a:srgbClr val="CC0000"/>
                </a:solidFill>
                <a:latin typeface="Symbol" charset="0"/>
              </a:rPr>
              <a:t>y</a:t>
            </a:r>
            <a:r>
              <a:rPr lang="de-DE" sz="1800" b="1">
                <a:solidFill>
                  <a:srgbClr val="CC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53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312368" cy="24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420336" y="763036"/>
            <a:ext cx="799288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 smtClean="0">
                <a:solidFill>
                  <a:srgbClr val="14425D"/>
                </a:solidFill>
              </a:rPr>
              <a:t>Event </a:t>
            </a:r>
            <a:r>
              <a:rPr lang="de-DE" dirty="0" err="1" smtClean="0">
                <a:solidFill>
                  <a:srgbClr val="14425D"/>
                </a:solidFill>
              </a:rPr>
              <a:t>generators</a:t>
            </a:r>
            <a:r>
              <a:rPr lang="de-DE" dirty="0" smtClean="0">
                <a:solidFill>
                  <a:srgbClr val="14425D"/>
                </a:solidFill>
              </a:rPr>
              <a:t> </a:t>
            </a:r>
            <a:r>
              <a:rPr lang="de-DE" dirty="0" err="1" smtClean="0">
                <a:solidFill>
                  <a:srgbClr val="14425D"/>
                </a:solidFill>
              </a:rPr>
              <a:t>UrQMD</a:t>
            </a:r>
            <a:r>
              <a:rPr lang="de-DE" dirty="0" smtClean="0">
                <a:solidFill>
                  <a:srgbClr val="14425D"/>
                </a:solidFill>
              </a:rPr>
              <a:t> 3.3</a:t>
            </a:r>
          </a:p>
          <a:p>
            <a:pPr eaLnBrk="1" hangingPunct="1">
              <a:defRPr/>
            </a:pPr>
            <a:r>
              <a:rPr lang="de-DE" dirty="0" smtClean="0">
                <a:solidFill>
                  <a:srgbClr val="14425D"/>
                </a:solidFill>
              </a:rPr>
              <a:t>Transport </a:t>
            </a:r>
            <a:r>
              <a:rPr lang="de-DE" dirty="0" err="1" smtClean="0">
                <a:solidFill>
                  <a:srgbClr val="14425D"/>
                </a:solidFill>
              </a:rPr>
              <a:t>code</a:t>
            </a:r>
            <a:r>
              <a:rPr lang="de-DE" dirty="0" smtClean="0">
                <a:solidFill>
                  <a:srgbClr val="14425D"/>
                </a:solidFill>
              </a:rPr>
              <a:t> GEANT3, FLUKA</a:t>
            </a:r>
          </a:p>
          <a:p>
            <a:pPr eaLnBrk="1" hangingPunct="1">
              <a:defRPr/>
            </a:pPr>
            <a:r>
              <a:rPr lang="de-DE" dirty="0" err="1" smtClean="0">
                <a:solidFill>
                  <a:srgbClr val="14425D"/>
                </a:solidFill>
              </a:rPr>
              <a:t>Realistic</a:t>
            </a:r>
            <a:r>
              <a:rPr lang="de-DE" dirty="0" smtClean="0">
                <a:solidFill>
                  <a:srgbClr val="14425D"/>
                </a:solidFill>
              </a:rPr>
              <a:t> </a:t>
            </a:r>
            <a:r>
              <a:rPr lang="de-DE" dirty="0" err="1" smtClean="0">
                <a:solidFill>
                  <a:srgbClr val="14425D"/>
                </a:solidFill>
              </a:rPr>
              <a:t>detector</a:t>
            </a:r>
            <a:r>
              <a:rPr lang="de-DE" dirty="0" smtClean="0">
                <a:solidFill>
                  <a:srgbClr val="14425D"/>
                </a:solidFill>
              </a:rPr>
              <a:t> geometries, material </a:t>
            </a:r>
            <a:r>
              <a:rPr lang="de-DE" dirty="0" err="1" smtClean="0">
                <a:solidFill>
                  <a:srgbClr val="14425D"/>
                </a:solidFill>
              </a:rPr>
              <a:t>budget</a:t>
            </a:r>
            <a:r>
              <a:rPr lang="de-DE" dirty="0" smtClean="0">
                <a:solidFill>
                  <a:srgbClr val="14425D"/>
                </a:solidFill>
              </a:rPr>
              <a:t> </a:t>
            </a:r>
            <a:r>
              <a:rPr lang="de-DE" dirty="0" err="1" smtClean="0">
                <a:solidFill>
                  <a:srgbClr val="14425D"/>
                </a:solidFill>
              </a:rPr>
              <a:t>and</a:t>
            </a:r>
            <a:r>
              <a:rPr lang="de-DE" dirty="0" smtClean="0">
                <a:solidFill>
                  <a:srgbClr val="14425D"/>
                </a:solidFill>
              </a:rPr>
              <a:t> </a:t>
            </a:r>
            <a:r>
              <a:rPr lang="de-DE" dirty="0" err="1" smtClean="0">
                <a:solidFill>
                  <a:srgbClr val="14425D"/>
                </a:solidFill>
              </a:rPr>
              <a:t>detector</a:t>
            </a:r>
            <a:r>
              <a:rPr lang="de-DE" dirty="0" smtClean="0">
                <a:solidFill>
                  <a:srgbClr val="14425D"/>
                </a:solidFill>
              </a:rPr>
              <a:t> </a:t>
            </a:r>
            <a:r>
              <a:rPr lang="de-DE" dirty="0" err="1" smtClean="0">
                <a:solidFill>
                  <a:srgbClr val="14425D"/>
                </a:solidFill>
              </a:rPr>
              <a:t>response</a:t>
            </a:r>
            <a:endParaRPr lang="de-DE" dirty="0" smtClean="0">
              <a:solidFill>
                <a:srgbClr val="14425D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srgbClr val="14425D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srgbClr val="14425D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srgbClr val="14425D"/>
              </a:solidFill>
            </a:endParaRP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de-DE" dirty="0" smtClean="0">
              <a:solidFill>
                <a:srgbClr val="14425D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6" y="3932712"/>
            <a:ext cx="4341385" cy="28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92123" y="508518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min. </a:t>
            </a:r>
            <a:r>
              <a:rPr lang="de-DE" dirty="0" err="1">
                <a:solidFill>
                  <a:srgbClr val="000000"/>
                </a:solidFill>
              </a:rPr>
              <a:t>bias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Au+Au</a:t>
            </a:r>
            <a:r>
              <a:rPr lang="de-DE" dirty="0">
                <a:solidFill>
                  <a:srgbClr val="000000"/>
                </a:solidFill>
              </a:rPr>
              <a:t> 25 A </a:t>
            </a:r>
            <a:r>
              <a:rPr lang="de-DE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6099" y="4725144"/>
            <a:ext cx="30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Track </a:t>
            </a:r>
            <a:r>
              <a:rPr lang="de-DE" dirty="0" err="1">
                <a:solidFill>
                  <a:srgbClr val="000000"/>
                </a:solidFill>
              </a:rPr>
              <a:t>reconstruction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efficiency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1" name="Picture 16" descr="UrQMD_new4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6" y="1766563"/>
            <a:ext cx="3384376" cy="2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 bwMode="auto">
          <a:xfrm>
            <a:off x="4019013" y="2848647"/>
            <a:ext cx="1656184" cy="242316"/>
          </a:xfrm>
          <a:prstGeom prst="rightArrow">
            <a:avLst/>
          </a:prstGeom>
          <a:solidFill>
            <a:srgbClr val="9F293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sz="200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22260" y="2456420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de-DE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C:\Users\senger\AppData\Local\Microsoft\Windows\Temporary Internet Files\Content.Outlook\QM37COCO\MomRes_25AGeV_v13c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5" y="3812436"/>
            <a:ext cx="3802110" cy="32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defTabSz="449263">
              <a:lnSpc>
                <a:spcPct val="150000"/>
              </a:lnSpc>
              <a:buSzPct val="100000"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Simulations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795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7504" y="3663602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Hyperon production via multiple </a:t>
            </a:r>
          </a:p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strangeness exchange reactions: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Hyperons (s quarks):</a:t>
            </a:r>
          </a:p>
          <a:p>
            <a:pPr marL="342900" indent="-342900">
              <a:buFontTx/>
              <a:buAutoNum type="arabicPeriod"/>
            </a:pP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33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33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33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33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33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3300"/>
                </a:solidFill>
              </a:rPr>
              <a:t>3.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Λ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33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33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33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33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33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4.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00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(anti-s quarks):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1.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3528392" y="2348880"/>
            <a:ext cx="5796136" cy="4248472"/>
            <a:chOff x="4574888" y="3481388"/>
            <a:chExt cx="4679950" cy="326072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11" name="Rechteck 10"/>
          <p:cNvSpPr/>
          <p:nvPr/>
        </p:nvSpPr>
        <p:spPr>
          <a:xfrm>
            <a:off x="99063" y="1556792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multi-strange hyperon production: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755576" y="2564904"/>
            <a:ext cx="215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395536" y="6165304"/>
            <a:ext cx="215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sym typeface="Symbol" pitchFamily="18" charset="2"/>
              </a:rPr>
              <a:t>The equation-of-state 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sym typeface="Symbol" pitchFamily="18" charset="2"/>
              </a:rPr>
              <a:t>of symmetric nuclear matter at 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sym typeface="Symbol" pitchFamily="18" charset="2"/>
              </a:rPr>
              <a:t>neutron star core densities</a:t>
            </a:r>
            <a:endParaRPr lang="en-GB" sz="3200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23528" y="1156682"/>
            <a:ext cx="96123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Observable: 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multistrange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hyperon production at (sub)threshold energies</a:t>
            </a:r>
            <a:r>
              <a:rPr lang="en-GB" sz="2000" dirty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26225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APPA</a:t>
                </a: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14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0" y="-225358"/>
            <a:ext cx="9144000" cy="150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Atomic Physics, Plasma </a:t>
            </a: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Physics,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and Applied Sciences 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0" y="4900914"/>
            <a:ext cx="16386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Bio </a:t>
            </a:r>
            <a:r>
              <a:rPr lang="de-DE" sz="2000" b="1" dirty="0" err="1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Physics</a:t>
            </a:r>
            <a:r>
              <a:rPr lang="de-DE" sz="2000" b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</a:p>
          <a:p>
            <a:r>
              <a:rPr lang="de-DE" sz="2000" b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     &amp;</a:t>
            </a:r>
          </a:p>
          <a:p>
            <a:r>
              <a:rPr lang="de-DE" sz="2000" b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Materials </a:t>
            </a:r>
          </a:p>
          <a:p>
            <a:r>
              <a:rPr lang="de-DE" sz="2000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Science</a:t>
            </a:r>
          </a:p>
          <a:p>
            <a:r>
              <a:rPr lang="de-DE" sz="1600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(BIOMAT)</a:t>
            </a:r>
            <a:endParaRPr lang="de-DE" sz="1600" b="1" dirty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>
            <a:off x="0" y="1210115"/>
            <a:ext cx="134814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 dirty="0" err="1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Atomic</a:t>
            </a:r>
            <a:r>
              <a:rPr lang="de-DE" sz="2400" b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</a:p>
          <a:p>
            <a:r>
              <a:rPr lang="de-DE" sz="2400" b="1" dirty="0" err="1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Physics</a:t>
            </a:r>
            <a:endParaRPr lang="de-DE" sz="2400" b="1" dirty="0" smtClean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  <a:p>
            <a:r>
              <a:rPr lang="de-DE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(</a:t>
            </a:r>
            <a:r>
              <a:rPr lang="de-DE" sz="1400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SPARC &amp;</a:t>
            </a:r>
          </a:p>
          <a:p>
            <a:r>
              <a:rPr lang="de-DE" sz="1400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FLAIR)</a:t>
            </a:r>
            <a:endParaRPr lang="de-DE" sz="1400" b="1" dirty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3351" name="Text Box 8"/>
          <p:cNvSpPr txBox="1">
            <a:spLocks noChangeArrowheads="1"/>
          </p:cNvSpPr>
          <p:nvPr/>
        </p:nvSpPr>
        <p:spPr bwMode="auto">
          <a:xfrm>
            <a:off x="0" y="3297554"/>
            <a:ext cx="13899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Plasma </a:t>
            </a:r>
          </a:p>
          <a:p>
            <a:r>
              <a:rPr lang="de-DE" sz="2400" b="1" dirty="0" err="1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Physics</a:t>
            </a:r>
            <a:endParaRPr lang="de-DE" sz="2400" b="1" dirty="0" smtClean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  <a:p>
            <a:r>
              <a:rPr lang="de-DE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(</a:t>
            </a:r>
            <a:r>
              <a:rPr lang="de-DE" b="1" dirty="0" err="1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Hedgehob</a:t>
            </a:r>
            <a:endParaRPr lang="de-DE" b="1" dirty="0" smtClean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  <a:p>
            <a:r>
              <a:rPr lang="de-DE" b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&amp; WDM)</a:t>
            </a:r>
            <a:endParaRPr lang="de-DE" b="1" dirty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3352" name="Text Box 10"/>
          <p:cNvSpPr txBox="1">
            <a:spLocks noChangeArrowheads="1"/>
          </p:cNvSpPr>
          <p:nvPr/>
        </p:nvSpPr>
        <p:spPr bwMode="auto">
          <a:xfrm>
            <a:off x="1802682" y="3003242"/>
            <a:ext cx="7135839" cy="1754327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High intensity beams stopped inside a target produce plasma </a:t>
            </a:r>
          </a:p>
          <a:p>
            <a:r>
              <a:rPr lang="en-US" dirty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  of extreme density (similar to the core of planets)</a:t>
            </a:r>
          </a:p>
          <a:p>
            <a:endParaRPr lang="en-US" dirty="0">
              <a:solidFill>
                <a:srgbClr val="002060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Equation of state, phase transitions, transport phenomena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Matter under high pressure </a:t>
            </a:r>
            <a:endParaRPr lang="en-US" i="1" dirty="0" smtClean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Interaction of ions and photons with plasma</a:t>
            </a:r>
            <a:endParaRPr lang="en-US" i="1" dirty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3356" name="AutoShape 14"/>
          <p:cNvSpPr>
            <a:spLocks noChangeArrowheads="1"/>
          </p:cNvSpPr>
          <p:nvPr/>
        </p:nvSpPr>
        <p:spPr bwMode="auto">
          <a:xfrm>
            <a:off x="179388" y="1338263"/>
            <a:ext cx="8785225" cy="1585912"/>
          </a:xfrm>
          <a:prstGeom prst="roundRect">
            <a:avLst>
              <a:gd name="adj" fmla="val 16667"/>
            </a:avLst>
          </a:prstGeom>
          <a:noFill/>
          <a:ln w="635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3357" name="Text Box 15"/>
          <p:cNvSpPr txBox="1">
            <a:spLocks noChangeArrowheads="1"/>
          </p:cNvSpPr>
          <p:nvPr/>
        </p:nvSpPr>
        <p:spPr bwMode="auto">
          <a:xfrm>
            <a:off x="1802682" y="1005247"/>
            <a:ext cx="7135839" cy="1754327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Dynamic electric fields (</a:t>
            </a:r>
            <a:r>
              <a:rPr lang="en-US" dirty="0" err="1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upto</a:t>
            </a:r>
            <a:r>
              <a:rPr lang="en-US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 10</a:t>
            </a:r>
            <a:r>
              <a:rPr lang="en-US" baseline="30000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20 </a:t>
            </a:r>
            <a:r>
              <a:rPr lang="en-US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V/cm) produced in collisions of 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charset="0"/>
                <a:ea typeface="ＭＳ Ｐゴシック"/>
                <a:cs typeface="ＭＳ Ｐゴシック"/>
              </a:rPr>
              <a:t> heavy ion beams give access to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S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pectroscopy </a:t>
            </a:r>
            <a:r>
              <a:rPr lang="en-US" i="1" dirty="0" err="1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upto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the limits of atomic matter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QED </a:t>
            </a: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in non-</a:t>
            </a:r>
            <a:r>
              <a:rPr lang="en-US" i="1" dirty="0" err="1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perturbative</a:t>
            </a: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regime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 Precision </a:t>
            </a: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determination of fundamental 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constants </a:t>
            </a:r>
            <a:endParaRPr lang="en-US" i="1" dirty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i="1" dirty="0" err="1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Infuence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  <a:r>
              <a:rPr lang="en-US" i="1" dirty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of atomic structure on nuclear decay </a:t>
            </a:r>
            <a:r>
              <a:rPr lang="en-US" i="1" dirty="0" smtClean="0">
                <a:solidFill>
                  <a:srgbClr val="9F2936"/>
                </a:solidFill>
                <a:latin typeface="Arial" charset="0"/>
                <a:ea typeface="ＭＳ Ｐゴシック"/>
                <a:cs typeface="ＭＳ Ｐゴシック"/>
              </a:rPr>
              <a:t>properties</a:t>
            </a:r>
            <a:endParaRPr lang="en-US" i="1" dirty="0">
              <a:solidFill>
                <a:srgbClr val="9F2936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686096" name="Rectangle 16"/>
          <p:cNvSpPr>
            <a:spLocks noChangeArrowheads="1"/>
          </p:cNvSpPr>
          <p:nvPr/>
        </p:nvSpPr>
        <p:spPr bwMode="auto">
          <a:xfrm>
            <a:off x="1802682" y="5001238"/>
            <a:ext cx="7149271" cy="1754327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High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intensity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beams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will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 be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used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 on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bio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 and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material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 targets to </a:t>
            </a:r>
            <a:r>
              <a:rPr lang="it-IT" dirty="0" err="1" smtClean="0">
                <a:solidFill>
                  <a:srgbClr val="14425D"/>
                </a:solidFill>
                <a:latin typeface="Arial" charset="0"/>
              </a:rPr>
              <a:t>access</a:t>
            </a:r>
            <a:r>
              <a:rPr lang="it-IT" dirty="0" smtClean="0">
                <a:solidFill>
                  <a:srgbClr val="14425D"/>
                </a:solidFill>
                <a:latin typeface="Arial" charset="0"/>
              </a:rPr>
              <a:t>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Cosmic</a:t>
            </a: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radiation</a:t>
            </a: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study</a:t>
            </a: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: </a:t>
            </a:r>
            <a:r>
              <a:rPr lang="it-IT" i="1" dirty="0">
                <a:solidFill>
                  <a:srgbClr val="9F2936"/>
                </a:solidFill>
                <a:latin typeface="Arial" charset="0"/>
              </a:rPr>
              <a:t>A </a:t>
            </a:r>
            <a:r>
              <a:rPr lang="it-IT" i="1" dirty="0" err="1">
                <a:solidFill>
                  <a:srgbClr val="9F2936"/>
                </a:solidFill>
                <a:latin typeface="Arial" charset="0"/>
              </a:rPr>
              <a:t>hindrance</a:t>
            </a:r>
            <a:r>
              <a:rPr lang="it-IT" i="1" dirty="0">
                <a:solidFill>
                  <a:srgbClr val="9F2936"/>
                </a:solidFill>
                <a:latin typeface="Arial" charset="0"/>
              </a:rPr>
              <a:t> in </a:t>
            </a:r>
            <a:r>
              <a:rPr lang="it-IT" i="1" dirty="0" err="1">
                <a:solidFill>
                  <a:srgbClr val="9F2936"/>
                </a:solidFill>
                <a:latin typeface="Arial" charset="0"/>
              </a:rPr>
              <a:t>space</a:t>
            </a:r>
            <a:endParaRPr lang="it-IT" i="1" dirty="0">
              <a:solidFill>
                <a:srgbClr val="9F2936"/>
              </a:solidFill>
              <a:latin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i="1" dirty="0" err="1">
                <a:solidFill>
                  <a:srgbClr val="9F2936"/>
                </a:solidFill>
                <a:latin typeface="Arial" charset="0"/>
              </a:rPr>
              <a:t>Cancer</a:t>
            </a:r>
            <a:r>
              <a:rPr lang="it-IT" i="1" dirty="0">
                <a:solidFill>
                  <a:srgbClr val="9F2936"/>
                </a:solidFill>
                <a:latin typeface="Arial" charset="0"/>
              </a:rPr>
              <a:t>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therapy</a:t>
            </a:r>
            <a:endParaRPr lang="it-IT" i="1" dirty="0" smtClean="0">
              <a:solidFill>
                <a:srgbClr val="9F2936"/>
              </a:solidFill>
              <a:latin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Material</a:t>
            </a: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modifications</a:t>
            </a: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,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radiation</a:t>
            </a: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hardness</a:t>
            </a:r>
            <a:endParaRPr lang="it-IT" i="1" dirty="0" smtClean="0">
              <a:solidFill>
                <a:srgbClr val="9F2936"/>
              </a:solidFill>
              <a:latin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i="1" dirty="0" smtClean="0">
                <a:solidFill>
                  <a:srgbClr val="9F2936"/>
                </a:solidFill>
                <a:latin typeface="Arial" charset="0"/>
              </a:rPr>
              <a:t>High-pressure </a:t>
            </a:r>
            <a:r>
              <a:rPr lang="it-IT" i="1" dirty="0" err="1" smtClean="0">
                <a:solidFill>
                  <a:srgbClr val="9F2936"/>
                </a:solidFill>
                <a:latin typeface="Arial" charset="0"/>
              </a:rPr>
              <a:t>irradiation</a:t>
            </a:r>
            <a:endParaRPr lang="sv-SE" i="1" dirty="0">
              <a:solidFill>
                <a:srgbClr val="9F2936"/>
              </a:solidFill>
              <a:latin typeface="Arial" charset="0"/>
            </a:endParaRPr>
          </a:p>
        </p:txBody>
      </p:sp>
      <p:pic>
        <p:nvPicPr>
          <p:cNvPr id="13" name="Picture 13" descr="06_03_04-Heidelberg"/>
          <p:cNvPicPr>
            <a:picLocks noChangeAspect="1" noChangeArrowheads="1"/>
          </p:cNvPicPr>
          <p:nvPr/>
        </p:nvPicPr>
        <p:blipFill>
          <a:blip r:embed="rId3"/>
          <a:srcRect l="3542" t="17458" r="34242"/>
          <a:stretch>
            <a:fillRect/>
          </a:stretch>
        </p:blipFill>
        <p:spPr bwMode="auto">
          <a:xfrm>
            <a:off x="2920443" y="3071280"/>
            <a:ext cx="3203575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/>
          <a:srcRect t="10394" b="39731"/>
          <a:stretch>
            <a:fillRect/>
          </a:stretch>
        </p:blipFill>
        <p:spPr bwMode="auto">
          <a:xfrm>
            <a:off x="3162058" y="4995460"/>
            <a:ext cx="34417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76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8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8" grpId="0"/>
      <p:bldP spid="313349" grpId="0"/>
      <p:bldP spid="313351" grpId="0"/>
      <p:bldP spid="313352" grpId="0" animBg="1"/>
      <p:bldP spid="313357" grpId="0" animBg="1"/>
      <p:bldP spid="6860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brandau\Desktop\FAIR_MSV6016d83afd.jpg"/>
          <p:cNvPicPr>
            <a:picLocks noChangeAspect="1" noChangeArrowheads="1"/>
          </p:cNvPicPr>
          <p:nvPr/>
        </p:nvPicPr>
        <p:blipFill rotWithShape="1">
          <a:blip r:embed="rId3"/>
          <a:srcRect l="23721" r="3862" b="2847"/>
          <a:stretch/>
        </p:blipFill>
        <p:spPr bwMode="auto">
          <a:xfrm>
            <a:off x="4515" y="1008063"/>
            <a:ext cx="9139485" cy="584993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grpSp>
        <p:nvGrpSpPr>
          <p:cNvPr id="15" name="Gruppieren 14"/>
          <p:cNvGrpSpPr/>
          <p:nvPr/>
        </p:nvGrpSpPr>
        <p:grpSpPr>
          <a:xfrm>
            <a:off x="4548188" y="4408488"/>
            <a:ext cx="4595812" cy="2449512"/>
            <a:chOff x="4548188" y="4408488"/>
            <a:chExt cx="4595812" cy="2449512"/>
          </a:xfrm>
        </p:grpSpPr>
        <p:sp>
          <p:nvSpPr>
            <p:cNvPr id="4" name="Ellipse 3"/>
            <p:cNvSpPr/>
            <p:nvPr/>
          </p:nvSpPr>
          <p:spPr bwMode="auto">
            <a:xfrm>
              <a:off x="4548188" y="4408488"/>
              <a:ext cx="647700" cy="576262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Pfeil nach unten 4"/>
            <p:cNvSpPr>
              <a:spLocks noChangeArrowheads="1"/>
            </p:cNvSpPr>
            <p:nvPr/>
          </p:nvSpPr>
          <p:spPr bwMode="auto">
            <a:xfrm rot="6616978">
              <a:off x="5273675" y="4667250"/>
              <a:ext cx="671513" cy="63341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6046788" y="4413251"/>
              <a:ext cx="3097212" cy="2444749"/>
              <a:chOff x="6046788" y="4413251"/>
              <a:chExt cx="3097212" cy="2444749"/>
            </a:xfrm>
          </p:grpSpPr>
          <p:pic>
            <p:nvPicPr>
              <p:cNvPr id="315424" name="Picture 2" descr="M:\MyVortraege\2012\12_11_28-FAIR-APPA\APPA-Cave_render1.jpg"/>
              <p:cNvPicPr>
                <a:picLocks noChangeAspect="1" noChangeArrowheads="1"/>
              </p:cNvPicPr>
              <p:nvPr/>
            </p:nvPicPr>
            <p:blipFill>
              <a:blip r:embed="rId4"/>
              <a:srcRect l="12738" r="21019"/>
              <a:stretch>
                <a:fillRect/>
              </a:stretch>
            </p:blipFill>
            <p:spPr bwMode="auto">
              <a:xfrm>
                <a:off x="6047154" y="4433858"/>
                <a:ext cx="3096846" cy="2424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5422" name="Textfeld 24"/>
              <p:cNvSpPr txBox="1">
                <a:spLocks noChangeArrowheads="1"/>
              </p:cNvSpPr>
              <p:nvPr/>
            </p:nvSpPr>
            <p:spPr bwMode="auto">
              <a:xfrm>
                <a:off x="6046788" y="4413251"/>
                <a:ext cx="14157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Arial" charset="0"/>
                  </a:rPr>
                  <a:t>APPA Cave</a:t>
                </a:r>
              </a:p>
            </p:txBody>
          </p:sp>
        </p:grpSp>
      </p:grpSp>
      <p:grpSp>
        <p:nvGrpSpPr>
          <p:cNvPr id="16" name="Gruppieren 15"/>
          <p:cNvGrpSpPr/>
          <p:nvPr/>
        </p:nvGrpSpPr>
        <p:grpSpPr>
          <a:xfrm>
            <a:off x="1908175" y="970793"/>
            <a:ext cx="7278689" cy="4046548"/>
            <a:chOff x="1908175" y="984240"/>
            <a:chExt cx="7278689" cy="4046548"/>
          </a:xfrm>
        </p:grpSpPr>
        <p:sp>
          <p:nvSpPr>
            <p:cNvPr id="315416" name="Oval 6"/>
            <p:cNvSpPr>
              <a:spLocks noChangeArrowheads="1"/>
            </p:cNvSpPr>
            <p:nvPr/>
          </p:nvSpPr>
          <p:spPr bwMode="auto">
            <a:xfrm rot="19200000">
              <a:off x="1908175" y="3706994"/>
              <a:ext cx="2256816" cy="1323794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Pfeil nach unten 19"/>
            <p:cNvSpPr>
              <a:spLocks noChangeArrowheads="1"/>
            </p:cNvSpPr>
            <p:nvPr/>
          </p:nvSpPr>
          <p:spPr bwMode="auto">
            <a:xfrm rot="3034362">
              <a:off x="3968806" y="2830289"/>
              <a:ext cx="671512" cy="822325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rgbClr val="FFFF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4878259" y="984240"/>
              <a:ext cx="4308605" cy="2572566"/>
              <a:chOff x="4878259" y="984240"/>
              <a:chExt cx="4308605" cy="2572566"/>
            </a:xfrm>
          </p:grpSpPr>
          <p:pic>
            <p:nvPicPr>
              <p:cNvPr id="315419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78259" y="995361"/>
                <a:ext cx="4308605" cy="2437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5420" name="Textfeld 23"/>
              <p:cNvSpPr txBox="1">
                <a:spLocks noChangeArrowheads="1"/>
              </p:cNvSpPr>
              <p:nvPr/>
            </p:nvSpPr>
            <p:spPr bwMode="auto">
              <a:xfrm>
                <a:off x="7923176" y="984240"/>
                <a:ext cx="104067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Arial" charset="0"/>
                  </a:rPr>
                  <a:t>HESR</a:t>
                </a:r>
              </a:p>
            </p:txBody>
          </p:sp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4878259" y="3190094"/>
                <a:ext cx="4265742" cy="3667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sv-SE" b="1" dirty="0">
                    <a:latin typeface="Arial" charset="0"/>
                  </a:rPr>
                  <a:t>Cold Relativistic Heavy Ions </a:t>
                </a:r>
              </a:p>
            </p:txBody>
          </p:sp>
        </p:grpSp>
      </p:grpSp>
      <p:grpSp>
        <p:nvGrpSpPr>
          <p:cNvPr id="17" name="Gruppieren 16"/>
          <p:cNvGrpSpPr/>
          <p:nvPr/>
        </p:nvGrpSpPr>
        <p:grpSpPr>
          <a:xfrm>
            <a:off x="-320676" y="908051"/>
            <a:ext cx="5049839" cy="3641724"/>
            <a:chOff x="-320676" y="908051"/>
            <a:chExt cx="5049839" cy="3641724"/>
          </a:xfrm>
        </p:grpSpPr>
        <p:sp>
          <p:nvSpPr>
            <p:cNvPr id="44040" name="Oval 6"/>
            <p:cNvSpPr>
              <a:spLocks noChangeArrowheads="1"/>
            </p:cNvSpPr>
            <p:nvPr/>
          </p:nvSpPr>
          <p:spPr bwMode="auto">
            <a:xfrm rot="-2400000">
              <a:off x="1343025" y="3468688"/>
              <a:ext cx="763588" cy="1081087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-320676" y="908051"/>
              <a:ext cx="5049839" cy="1727199"/>
              <a:chOff x="-320676" y="908051"/>
              <a:chExt cx="5049839" cy="1727199"/>
            </a:xfrm>
          </p:grpSpPr>
          <p:sp>
            <p:nvSpPr>
              <p:cNvPr id="423960" name="Rectangle 24"/>
              <p:cNvSpPr>
                <a:spLocks noChangeArrowheads="1"/>
              </p:cNvSpPr>
              <p:nvPr/>
            </p:nvSpPr>
            <p:spPr bwMode="auto">
              <a:xfrm>
                <a:off x="-320676" y="987045"/>
                <a:ext cx="4980658" cy="16482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v-SE"/>
              </a:p>
            </p:txBody>
          </p:sp>
          <p:pic>
            <p:nvPicPr>
              <p:cNvPr id="21" name="Picture 3" descr="CRYRINGb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49500" y="1001713"/>
                <a:ext cx="2379663" cy="1633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xtfeld 1"/>
              <p:cNvSpPr txBox="1">
                <a:spLocks noChangeArrowheads="1"/>
              </p:cNvSpPr>
              <p:nvPr/>
            </p:nvSpPr>
            <p:spPr bwMode="auto">
              <a:xfrm>
                <a:off x="2406824" y="974701"/>
                <a:ext cx="12404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CRYRING</a:t>
                </a:r>
              </a:p>
            </p:txBody>
          </p:sp>
          <p:sp>
            <p:nvSpPr>
              <p:cNvPr id="8" name="Text Box 25"/>
              <p:cNvSpPr txBox="1">
                <a:spLocks noChangeArrowheads="1"/>
              </p:cNvSpPr>
              <p:nvPr/>
            </p:nvSpPr>
            <p:spPr bwMode="auto">
              <a:xfrm>
                <a:off x="1057275" y="982663"/>
                <a:ext cx="1655763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39011"/>
                </a:prst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v-S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Cold High-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sv-S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 Low-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sv-SE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sv-S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Heavy Ions</a:t>
                </a:r>
              </a:p>
            </p:txBody>
          </p:sp>
          <p:grpSp>
            <p:nvGrpSpPr>
              <p:cNvPr id="314396" name="Group 28"/>
              <p:cNvGrpSpPr>
                <a:grpSpLocks/>
              </p:cNvGrpSpPr>
              <p:nvPr/>
            </p:nvGrpSpPr>
            <p:grpSpPr bwMode="auto">
              <a:xfrm rot="-5400000">
                <a:off x="-238888" y="1070836"/>
                <a:ext cx="1530384" cy="1204814"/>
                <a:chOff x="2505" y="552"/>
                <a:chExt cx="2624" cy="1789"/>
              </a:xfrm>
            </p:grpSpPr>
            <p:pic>
              <p:nvPicPr>
                <p:cNvPr id="315410" name="Picture 32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37543" t="12204" r="1424" b="14841"/>
                <a:stretch>
                  <a:fillRect/>
                </a:stretch>
              </p:blipFill>
              <p:spPr bwMode="auto">
                <a:xfrm>
                  <a:off x="2653" y="709"/>
                  <a:ext cx="2359" cy="16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5411" name="Rectangle 30"/>
                <p:cNvSpPr>
                  <a:spLocks noChangeArrowheads="1"/>
                </p:cNvSpPr>
                <p:nvPr/>
              </p:nvSpPr>
              <p:spPr bwMode="auto">
                <a:xfrm>
                  <a:off x="2997" y="1008"/>
                  <a:ext cx="1633" cy="108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315412" name="Rectangle 31"/>
                <p:cNvSpPr>
                  <a:spLocks noChangeArrowheads="1"/>
                </p:cNvSpPr>
                <p:nvPr/>
              </p:nvSpPr>
              <p:spPr bwMode="auto">
                <a:xfrm rot="18741458">
                  <a:off x="2429" y="628"/>
                  <a:ext cx="464" cy="3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315413" name="Rectangle 32"/>
                <p:cNvSpPr>
                  <a:spLocks noChangeArrowheads="1"/>
                </p:cNvSpPr>
                <p:nvPr/>
              </p:nvSpPr>
              <p:spPr bwMode="auto">
                <a:xfrm rot="-2858542">
                  <a:off x="4707" y="531"/>
                  <a:ext cx="322" cy="5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315414" name="Rectangle 33"/>
                <p:cNvSpPr>
                  <a:spLocks noChangeArrowheads="1"/>
                </p:cNvSpPr>
                <p:nvPr/>
              </p:nvSpPr>
              <p:spPr bwMode="auto">
                <a:xfrm rot="-5400000">
                  <a:off x="3716" y="1778"/>
                  <a:ext cx="322" cy="54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315415" name="Rectangle 34"/>
                <p:cNvSpPr>
                  <a:spLocks noChangeArrowheads="1"/>
                </p:cNvSpPr>
                <p:nvPr/>
              </p:nvSpPr>
              <p:spPr bwMode="auto">
                <a:xfrm rot="-5400000">
                  <a:off x="3625" y="689"/>
                  <a:ext cx="322" cy="54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</p:grpSp>
          <p:sp>
            <p:nvSpPr>
              <p:cNvPr id="423961" name="Text Box 25"/>
              <p:cNvSpPr txBox="1">
                <a:spLocks noChangeArrowheads="1"/>
              </p:cNvSpPr>
              <p:nvPr/>
            </p:nvSpPr>
            <p:spPr bwMode="auto">
              <a:xfrm>
                <a:off x="187723" y="1412875"/>
                <a:ext cx="84772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sv-SE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ESR</a:t>
                </a:r>
              </a:p>
            </p:txBody>
          </p:sp>
          <p:sp>
            <p:nvSpPr>
              <p:cNvPr id="317475" name="Text Box 35"/>
              <p:cNvSpPr txBox="1">
                <a:spLocks noChangeArrowheads="1"/>
              </p:cNvSpPr>
              <p:nvPr/>
            </p:nvSpPr>
            <p:spPr bwMode="auto">
              <a:xfrm>
                <a:off x="644525" y="2276475"/>
                <a:ext cx="201612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sv-S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Later Anti-Protons</a:t>
                </a:r>
              </a:p>
            </p:txBody>
          </p:sp>
        </p:grpSp>
        <p:sp>
          <p:nvSpPr>
            <p:cNvPr id="22" name="Pfeil nach unten 21"/>
            <p:cNvSpPr/>
            <p:nvPr/>
          </p:nvSpPr>
          <p:spPr bwMode="auto">
            <a:xfrm>
              <a:off x="1222374" y="2720974"/>
              <a:ext cx="671513" cy="717169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experimental </a:t>
            </a:r>
            <a:r>
              <a:rPr lang="de-DE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facilities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FAIR</a:t>
            </a:r>
            <a:endParaRPr lang="en-GB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9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192180" y="2919047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NuSTAR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Super-FRS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APPA</a:t>
                </a: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041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Chart of nuclei + r-process pa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3" y="1514475"/>
            <a:ext cx="76930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hteck 35"/>
          <p:cNvSpPr/>
          <p:nvPr/>
        </p:nvSpPr>
        <p:spPr>
          <a:xfrm>
            <a:off x="5192713" y="4129088"/>
            <a:ext cx="1560512" cy="235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496175" y="2576513"/>
            <a:ext cx="744538" cy="1552575"/>
            <a:chOff x="3450" y="1855"/>
            <a:chExt cx="1041" cy="2135"/>
          </a:xfrm>
        </p:grpSpPr>
        <p:sp>
          <p:nvSpPr>
            <p:cNvPr id="32812" name="Line 29"/>
            <p:cNvSpPr>
              <a:spLocks noChangeShapeType="1"/>
            </p:cNvSpPr>
            <p:nvPr/>
          </p:nvSpPr>
          <p:spPr bwMode="auto">
            <a:xfrm flipV="1">
              <a:off x="3450" y="2698"/>
              <a:ext cx="1014" cy="420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813" name="Line 30"/>
            <p:cNvSpPr>
              <a:spLocks noChangeShapeType="1"/>
            </p:cNvSpPr>
            <p:nvPr/>
          </p:nvSpPr>
          <p:spPr bwMode="auto">
            <a:xfrm flipV="1">
              <a:off x="3477" y="1855"/>
              <a:ext cx="1014" cy="420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814" name="Line 31"/>
            <p:cNvSpPr>
              <a:spLocks noChangeShapeType="1"/>
            </p:cNvSpPr>
            <p:nvPr/>
          </p:nvSpPr>
          <p:spPr bwMode="auto">
            <a:xfrm flipV="1">
              <a:off x="3471" y="3739"/>
              <a:ext cx="1008" cy="251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246313" y="5375275"/>
            <a:ext cx="871537" cy="1093788"/>
            <a:chOff x="373" y="3859"/>
            <a:chExt cx="549" cy="689"/>
          </a:xfrm>
        </p:grpSpPr>
        <p:pic>
          <p:nvPicPr>
            <p:cNvPr id="32808" name="Picture 60" descr="11l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" y="4025"/>
              <a:ext cx="54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85" name="Text Box 13"/>
            <p:cNvSpPr txBox="1">
              <a:spLocks noChangeArrowheads="1"/>
            </p:cNvSpPr>
            <p:nvPr/>
          </p:nvSpPr>
          <p:spPr bwMode="auto">
            <a:xfrm>
              <a:off x="419" y="3859"/>
              <a:ext cx="444" cy="21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600" dirty="0">
                  <a:latin typeface="Arial" charset="0"/>
                </a:rPr>
                <a:t>Halos</a:t>
              </a:r>
            </a:p>
          </p:txBody>
        </p:sp>
      </p:grpSp>
      <p:grpSp>
        <p:nvGrpSpPr>
          <p:cNvPr id="4" name="Group 98"/>
          <p:cNvGrpSpPr>
            <a:grpSpLocks/>
          </p:cNvGrpSpPr>
          <p:nvPr/>
        </p:nvGrpSpPr>
        <p:grpSpPr bwMode="auto">
          <a:xfrm>
            <a:off x="4057650" y="4564063"/>
            <a:ext cx="1331913" cy="1463675"/>
            <a:chOff x="2864" y="2716"/>
            <a:chExt cx="1232" cy="1254"/>
          </a:xfrm>
        </p:grpSpPr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2988" y="2962"/>
              <a:ext cx="1011" cy="1008"/>
              <a:chOff x="1295" y="1777"/>
              <a:chExt cx="1056" cy="1058"/>
            </a:xfrm>
          </p:grpSpPr>
          <p:sp>
            <p:nvSpPr>
              <p:cNvPr id="32802" name="Oval 86"/>
              <p:cNvSpPr>
                <a:spLocks noChangeArrowheads="1"/>
              </p:cNvSpPr>
              <p:nvPr/>
            </p:nvSpPr>
            <p:spPr bwMode="auto">
              <a:xfrm>
                <a:off x="1295" y="1777"/>
                <a:ext cx="1056" cy="1056"/>
              </a:xfrm>
              <a:prstGeom prst="ellipse">
                <a:avLst/>
              </a:prstGeom>
              <a:solidFill>
                <a:srgbClr val="3333FF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2803" name="Arc 87"/>
              <p:cNvSpPr>
                <a:spLocks/>
              </p:cNvSpPr>
              <p:nvPr/>
            </p:nvSpPr>
            <p:spPr bwMode="auto">
              <a:xfrm>
                <a:off x="1809" y="1824"/>
                <a:ext cx="447" cy="1010"/>
              </a:xfrm>
              <a:custGeom>
                <a:avLst/>
                <a:gdLst>
                  <a:gd name="T0" fmla="*/ 0 w 22356"/>
                  <a:gd name="T1" fmla="*/ 0 h 43200"/>
                  <a:gd name="T2" fmla="*/ 0 w 22356"/>
                  <a:gd name="T3" fmla="*/ 0 h 43200"/>
                  <a:gd name="T4" fmla="*/ 0 w 2235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56"/>
                  <a:gd name="T10" fmla="*/ 0 h 43200"/>
                  <a:gd name="T11" fmla="*/ 22356 w 2235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6" h="43200" fill="none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</a:path>
                  <a:path w="22356" h="43200" stroke="0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  <a:lnTo>
                      <a:pt x="756" y="21600"/>
                    </a:lnTo>
                    <a:close/>
                  </a:path>
                </a:pathLst>
              </a:custGeom>
              <a:solidFill>
                <a:srgbClr val="3399FF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2804" name="Arc 88"/>
              <p:cNvSpPr>
                <a:spLocks/>
              </p:cNvSpPr>
              <p:nvPr/>
            </p:nvSpPr>
            <p:spPr bwMode="auto">
              <a:xfrm flipH="1">
                <a:off x="1488" y="1824"/>
                <a:ext cx="336" cy="1011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</a:path>
                  <a:path w="21600" h="43199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99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2805" name="Arc 89"/>
              <p:cNvSpPr>
                <a:spLocks/>
              </p:cNvSpPr>
              <p:nvPr/>
            </p:nvSpPr>
            <p:spPr bwMode="auto">
              <a:xfrm flipH="1">
                <a:off x="1632" y="1968"/>
                <a:ext cx="192" cy="72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66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2806" name="Arc 90"/>
              <p:cNvSpPr>
                <a:spLocks/>
              </p:cNvSpPr>
              <p:nvPr/>
            </p:nvSpPr>
            <p:spPr bwMode="auto">
              <a:xfrm>
                <a:off x="1818" y="1969"/>
                <a:ext cx="294" cy="722"/>
              </a:xfrm>
              <a:custGeom>
                <a:avLst/>
                <a:gdLst>
                  <a:gd name="T0" fmla="*/ 0 w 22050"/>
                  <a:gd name="T1" fmla="*/ 0 h 43200"/>
                  <a:gd name="T2" fmla="*/ 0 w 22050"/>
                  <a:gd name="T3" fmla="*/ 0 h 43200"/>
                  <a:gd name="T4" fmla="*/ 0 w 2205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050"/>
                  <a:gd name="T10" fmla="*/ 0 h 43200"/>
                  <a:gd name="T11" fmla="*/ 22050 w 2205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solidFill>
                <a:srgbClr val="000066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2807" name="Oval 91"/>
              <p:cNvSpPr>
                <a:spLocks noChangeArrowheads="1"/>
              </p:cNvSpPr>
              <p:nvPr/>
            </p:nvSpPr>
            <p:spPr bwMode="auto">
              <a:xfrm>
                <a:off x="1872" y="211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82369" name="Text Box 97"/>
            <p:cNvSpPr txBox="1">
              <a:spLocks noChangeArrowheads="1"/>
            </p:cNvSpPr>
            <p:nvPr/>
          </p:nvSpPr>
          <p:spPr bwMode="auto">
            <a:xfrm>
              <a:off x="2864" y="2716"/>
              <a:ext cx="1232" cy="26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>
                  <a:latin typeface="Arial" charset="0"/>
                </a:rPr>
                <a:t>Neutron Skins</a:t>
              </a:r>
            </a:p>
          </p:txBody>
        </p:sp>
      </p:grpSp>
      <p:grpSp>
        <p:nvGrpSpPr>
          <p:cNvPr id="6" name="Gruppieren 59"/>
          <p:cNvGrpSpPr>
            <a:grpSpLocks/>
          </p:cNvGrpSpPr>
          <p:nvPr/>
        </p:nvGrpSpPr>
        <p:grpSpPr bwMode="auto">
          <a:xfrm>
            <a:off x="7729538" y="4508500"/>
            <a:ext cx="1406525" cy="1517650"/>
            <a:chOff x="7202747" y="4495445"/>
            <a:chExt cx="1719611" cy="1865964"/>
          </a:xfrm>
        </p:grpSpPr>
        <p:pic>
          <p:nvPicPr>
            <p:cNvPr id="32794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2748" y="4675325"/>
              <a:ext cx="1719610" cy="1686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23"/>
            <p:cNvSpPr>
              <a:spLocks noChangeArrowheads="1"/>
            </p:cNvSpPr>
            <p:nvPr/>
          </p:nvSpPr>
          <p:spPr bwMode="auto">
            <a:xfrm>
              <a:off x="7202747" y="4495445"/>
              <a:ext cx="1627959" cy="37858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>
                  <a:latin typeface="Nucleus-Arial" pitchFamily="34" charset="0"/>
                </a:rPr>
                <a:t>Neutron </a:t>
              </a:r>
              <a:r>
                <a:rPr lang="de-DE" sz="1400" dirty="0" err="1">
                  <a:latin typeface="Nucleus-Arial" pitchFamily="34" charset="0"/>
                </a:rPr>
                <a:t>stars</a:t>
              </a:r>
              <a:endParaRPr lang="en-GB" sz="1400" dirty="0">
                <a:latin typeface="Nucleus-Arial" pitchFamily="34" charset="0"/>
              </a:endParaRPr>
            </a:p>
          </p:txBody>
        </p:sp>
      </p:grpSp>
      <p:sp>
        <p:nvSpPr>
          <p:cNvPr id="32777" name="Nach oben gekrümmter Pfeil 82"/>
          <p:cNvSpPr>
            <a:spLocks noChangeArrowheads="1"/>
          </p:cNvSpPr>
          <p:nvPr/>
        </p:nvSpPr>
        <p:spPr bwMode="auto">
          <a:xfrm>
            <a:off x="4632325" y="6130925"/>
            <a:ext cx="1571625" cy="328613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 eaLnBrk="0" hangingPunct="0"/>
            <a:endParaRPr lang="de-DE">
              <a:latin typeface="Helvetica Neue"/>
            </a:endParaRPr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5588000" y="4524375"/>
            <a:ext cx="1927225" cy="1519238"/>
            <a:chOff x="4270" y="3361"/>
            <a:chExt cx="1056" cy="852"/>
          </a:xfrm>
        </p:grpSpPr>
        <p:pic>
          <p:nvPicPr>
            <p:cNvPr id="32790" name="Picture 69" descr="povnuc_pd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70" y="3447"/>
              <a:ext cx="1056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95" name="Rectangle 23"/>
            <p:cNvSpPr>
              <a:spLocks noChangeArrowheads="1"/>
            </p:cNvSpPr>
            <p:nvPr/>
          </p:nvSpPr>
          <p:spPr bwMode="auto">
            <a:xfrm>
              <a:off x="4306" y="3361"/>
              <a:ext cx="1006" cy="17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 err="1">
                  <a:latin typeface="Nucleus-Arial" pitchFamily="34" charset="0"/>
                </a:rPr>
                <a:t>Pygmy</a:t>
              </a:r>
              <a:r>
                <a:rPr lang="de-DE" sz="1400" dirty="0">
                  <a:latin typeface="Nucleus-Arial" pitchFamily="34" charset="0"/>
                </a:rPr>
                <a:t> </a:t>
              </a:r>
              <a:r>
                <a:rPr lang="de-DE" sz="1400" dirty="0" err="1">
                  <a:latin typeface="Nucleus-Arial" pitchFamily="34" charset="0"/>
                </a:rPr>
                <a:t>Resonance</a:t>
              </a:r>
              <a:endParaRPr lang="en-GB" sz="1400" dirty="0">
                <a:latin typeface="Nucleus-Arial" pitchFamily="34" charset="0"/>
              </a:endParaRPr>
            </a:p>
          </p:txBody>
        </p:sp>
      </p:grpSp>
      <p:sp>
        <p:nvSpPr>
          <p:cNvPr id="32779" name="Nach oben gekrümmter Pfeil 57"/>
          <p:cNvSpPr>
            <a:spLocks noChangeArrowheads="1"/>
          </p:cNvSpPr>
          <p:nvPr/>
        </p:nvSpPr>
        <p:spPr bwMode="auto">
          <a:xfrm>
            <a:off x="6753225" y="6167438"/>
            <a:ext cx="1571625" cy="328612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r" eaLnBrk="0" hangingPunct="0"/>
            <a:endParaRPr lang="de-DE">
              <a:latin typeface="Helvetica Neue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187625" y="6100351"/>
            <a:ext cx="67197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EOS</a:t>
            </a:r>
          </a:p>
        </p:txBody>
      </p:sp>
      <p:sp>
        <p:nvSpPr>
          <p:cNvPr id="32786" name="Foliennummernplatzhalter 30"/>
          <p:cNvSpPr txBox="1">
            <a:spLocks noGrp="1"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/>
            <a:fld id="{6CB3ED75-B7E3-4FC3-90E6-1578351213BF}" type="slidenum">
              <a:rPr lang="de-DE" sz="1200">
                <a:solidFill>
                  <a:srgbClr val="00599D"/>
                </a:solidFill>
              </a:rPr>
              <a:pPr algn="r"/>
              <a:t>9</a:t>
            </a:fld>
            <a:endParaRPr lang="de-DE" sz="1200">
              <a:solidFill>
                <a:srgbClr val="00599D"/>
              </a:solidFill>
            </a:endParaRPr>
          </a:p>
        </p:txBody>
      </p:sp>
      <p:pic>
        <p:nvPicPr>
          <p:cNvPr id="32788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2688" y="966788"/>
            <a:ext cx="15668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feld 37"/>
          <p:cNvSpPr txBox="1"/>
          <p:nvPr/>
        </p:nvSpPr>
        <p:spPr>
          <a:xfrm>
            <a:off x="80682" y="3270226"/>
            <a:ext cx="5346590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accurate </a:t>
            </a: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 </a:t>
            </a: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precision </a:t>
            </a: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000" b="1" u="sng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 astrophysical scenarios</a:t>
            </a:r>
          </a:p>
        </p:txBody>
      </p:sp>
      <p:sp>
        <p:nvSpPr>
          <p:cNvPr id="42" name="Foliennummernplatzhalt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C6C88-1113-4984-A662-082ADC9B8B3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39" name="Rectangle 31"/>
          <p:cNvSpPr txBox="1">
            <a:spLocks noChangeArrowheads="1"/>
          </p:cNvSpPr>
          <p:nvPr/>
        </p:nvSpPr>
        <p:spPr>
          <a:xfrm>
            <a:off x="0" y="-20487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US" altLang="de-DE" sz="2800" dirty="0" err="1">
                <a:solidFill>
                  <a:srgbClr val="9F2936"/>
                </a:solidFill>
                <a:latin typeface="Tahoma" pitchFamily="34" charset="0"/>
              </a:rPr>
              <a:t>NuSTAR</a:t>
            </a:r>
            <a:r>
              <a:rPr lang="en-US" altLang="de-DE" sz="2800" dirty="0">
                <a:latin typeface="Tahoma" pitchFamily="34" charset="0"/>
              </a:rPr>
              <a:t>: Nuclear Structure, </a:t>
            </a:r>
            <a:endParaRPr lang="en-US" altLang="de-DE" sz="2800" dirty="0" smtClean="0">
              <a:latin typeface="Tahoma" pitchFamily="34" charset="0"/>
            </a:endParaRPr>
          </a:p>
          <a:p>
            <a:r>
              <a:rPr lang="en-US" altLang="de-DE" sz="2800" dirty="0" smtClean="0">
                <a:latin typeface="Tahoma" pitchFamily="34" charset="0"/>
              </a:rPr>
              <a:t>Astrophysics</a:t>
            </a:r>
            <a:r>
              <a:rPr lang="en-US" altLang="de-DE" sz="2800" dirty="0">
                <a:latin typeface="Tahoma" pitchFamily="34" charset="0"/>
              </a:rPr>
              <a:t>, Reactions</a:t>
            </a:r>
            <a:endParaRPr lang="en-GB" altLang="de-DE" sz="2800" dirty="0">
              <a:latin typeface="Tahoma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27760" y="1235822"/>
            <a:ext cx="6760056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FAIR will provide unique access to many nuclei relevant in explosive nucleosynthesis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80682" y="1081757"/>
            <a:ext cx="7948189" cy="1938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u="sng" dirty="0" smtClean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 </a:t>
            </a:r>
            <a:r>
              <a:rPr lang="en-US" sz="2000" b="1" u="sng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limits of existence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Halos</a:t>
            </a:r>
            <a:r>
              <a:rPr lang="en-US" sz="2000" b="1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</a:t>
            </a:r>
            <a:r>
              <a:rPr lang="en-US" sz="2000" b="1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Correlations</a:t>
            </a:r>
            <a:endParaRPr lang="en-US" sz="2000" b="1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Changing shell structure far away from stability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Skins, new collective modes, nuclear matter, neutron </a:t>
            </a:r>
            <a:r>
              <a:rPr lang="en-US" sz="2000" b="1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endParaRPr lang="en-US" sz="2000" b="1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Origin of the </a:t>
            </a:r>
            <a:r>
              <a:rPr lang="en-US" sz="2000" b="1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en-US" sz="2000" b="1" dirty="0">
              <a:solidFill>
                <a:srgbClr val="1442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210093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5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27.9|75.6|30.7|13.3|16.2|8.7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2802</Words>
  <Application>Microsoft Macintosh PowerPoint</Application>
  <PresentationFormat>On-screen Show (4:3)</PresentationFormat>
  <Paragraphs>657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Larissa</vt:lpstr>
      <vt:lpstr>2_Larissa</vt:lpstr>
      <vt:lpstr>2_Benutzerdefiniertes Design</vt:lpstr>
      <vt:lpstr>Office Theme</vt:lpstr>
      <vt:lpstr>Talks2012</vt:lpstr>
      <vt:lpstr>1_Talks2012</vt:lpstr>
      <vt:lpstr>2_Talks2012</vt:lpstr>
      <vt:lpstr>3_Talks2012</vt:lpstr>
      <vt:lpstr>4_Talks2012</vt:lpstr>
      <vt:lpstr>5_Talks2012</vt:lpstr>
      <vt:lpstr>4_Benutzerdefiniertes Design</vt:lpstr>
      <vt:lpstr>Default Design</vt:lpstr>
      <vt:lpstr>1_Larissa</vt:lpstr>
      <vt:lpstr>8_Benutzerdefiniertes Design</vt:lpstr>
      <vt:lpstr>2_Office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         FAIR Experiments</vt:lpstr>
      <vt:lpstr>PowerPoint Presentation</vt:lpstr>
      <vt:lpstr>PowerPoint Presentation</vt:lpstr>
      <vt:lpstr>         FAIR Experiments</vt:lpstr>
      <vt:lpstr>PowerPoint Presentation</vt:lpstr>
      <vt:lpstr>PowerPoint Presentation</vt:lpstr>
      <vt:lpstr>         FAIR Experiments</vt:lpstr>
      <vt:lpstr>PowerPoint Presentation</vt:lpstr>
      <vt:lpstr>PowerPoint Presentation</vt:lpstr>
      <vt:lpstr>PowerPoint Presentation</vt:lpstr>
      <vt:lpstr>         FAIR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FAIR Civil Construction </vt:lpstr>
      <vt:lpstr>PowerPoint Presentation</vt:lpstr>
      <vt:lpstr>PowerPoint Presentation</vt:lpstr>
      <vt:lpstr>Timeline FAIR start version </vt:lpstr>
      <vt:lpstr>PowerPoint Presentation</vt:lpstr>
      <vt:lpstr>PowerPoint Presentation</vt:lpstr>
      <vt:lpstr>PowerPoint Presentation</vt:lpstr>
      <vt:lpstr>CBM @ SIS-100 &amp; SIS-300</vt:lpstr>
      <vt:lpstr>PowerPoint Presentation</vt:lpstr>
      <vt:lpstr>PowerPoint Presentation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Subhasis Chattopadhay</cp:lastModifiedBy>
  <cp:revision>188</cp:revision>
  <dcterms:created xsi:type="dcterms:W3CDTF">2014-05-11T09:29:23Z</dcterms:created>
  <dcterms:modified xsi:type="dcterms:W3CDTF">2014-05-23T14:56:17Z</dcterms:modified>
</cp:coreProperties>
</file>