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799" r:id="rId2"/>
    <p:sldMasterId id="2147483806" r:id="rId3"/>
    <p:sldMasterId id="2147483818" r:id="rId4"/>
  </p:sldMasterIdLst>
  <p:notesMasterIdLst>
    <p:notesMasterId r:id="rId26"/>
  </p:notesMasterIdLst>
  <p:sldIdLst>
    <p:sldId id="650" r:id="rId5"/>
    <p:sldId id="736" r:id="rId6"/>
    <p:sldId id="809" r:id="rId7"/>
    <p:sldId id="806" r:id="rId8"/>
    <p:sldId id="808" r:id="rId9"/>
    <p:sldId id="823" r:id="rId10"/>
    <p:sldId id="832" r:id="rId11"/>
    <p:sldId id="774" r:id="rId12"/>
    <p:sldId id="825" r:id="rId13"/>
    <p:sldId id="835" r:id="rId14"/>
    <p:sldId id="841" r:id="rId15"/>
    <p:sldId id="833" r:id="rId16"/>
    <p:sldId id="830" r:id="rId17"/>
    <p:sldId id="838" r:id="rId18"/>
    <p:sldId id="839" r:id="rId19"/>
    <p:sldId id="840" r:id="rId20"/>
    <p:sldId id="843" r:id="rId21"/>
    <p:sldId id="842" r:id="rId22"/>
    <p:sldId id="846" r:id="rId23"/>
    <p:sldId id="848" r:id="rId24"/>
    <p:sldId id="844" r:id="rId25"/>
  </p:sldIdLst>
  <p:sldSz cx="9144000" cy="6858000" type="screen4x3"/>
  <p:notesSz cx="9601200" cy="7315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CC"/>
    <a:srgbClr val="CCFFFF"/>
    <a:srgbClr val="CCFFCC"/>
    <a:srgbClr val="99FF33"/>
    <a:srgbClr val="CCFF99"/>
    <a:srgbClr val="0066FF"/>
    <a:srgbClr val="FF505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5008" autoAdjust="0"/>
  </p:normalViewPr>
  <p:slideViewPr>
    <p:cSldViewPr>
      <p:cViewPr>
        <p:scale>
          <a:sx n="90" d="100"/>
          <a:sy n="90" d="100"/>
        </p:scale>
        <p:origin x="-2478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92"/>
    </p:cViewPr>
  </p:sorterViewPr>
  <p:notesViewPr>
    <p:cSldViewPr>
      <p:cViewPr varScale="1">
        <p:scale>
          <a:sx n="111" d="100"/>
          <a:sy n="111" d="100"/>
        </p:scale>
        <p:origin x="-2328" y="-72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147532733567824"/>
          <c:y val="3.7079265938436412E-2"/>
          <c:w val="0.69515996384927115"/>
          <c:h val="0.6764973195340886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Tabelle1!$B$36:$B$41</c:f>
              <c:numCache>
                <c:formatCode>General</c:formatCode>
                <c:ptCount val="6"/>
                <c:pt idx="0">
                  <c:v>1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92</c:v>
                </c:pt>
              </c:numCache>
            </c:numRef>
          </c:xVal>
          <c:yVal>
            <c:numRef>
              <c:f>Tabelle1!$C$36:$C$41</c:f>
              <c:numCache>
                <c:formatCode>General</c:formatCode>
                <c:ptCount val="6"/>
                <c:pt idx="0">
                  <c:v>0</c:v>
                </c:pt>
                <c:pt idx="1">
                  <c:v>80</c:v>
                </c:pt>
                <c:pt idx="2">
                  <c:v>270</c:v>
                </c:pt>
                <c:pt idx="3">
                  <c:v>560</c:v>
                </c:pt>
                <c:pt idx="4">
                  <c:v>1040</c:v>
                </c:pt>
                <c:pt idx="5">
                  <c:v>1460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17312"/>
        <c:axId val="90907776"/>
      </c:scatterChart>
      <c:valAx>
        <c:axId val="79117312"/>
        <c:scaling>
          <c:orientation val="minMax"/>
          <c:max val="9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sz="1600"/>
                  <a:t>Z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0907776"/>
        <c:crosses val="autoZero"/>
        <c:crossBetween val="midCat"/>
        <c:majorUnit val="10"/>
      </c:valAx>
      <c:valAx>
        <c:axId val="9090777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sz="1400"/>
                  <a:t>Energy (MeV/u)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91173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0.25847</cdr:x>
      <cdr:y>0.09841</cdr:y>
    </cdr:from>
    <cdr:to>
      <cdr:x>0.95319</cdr:x>
      <cdr:y>0.7135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991246" y="288032"/>
          <a:ext cx="2664296" cy="1800200"/>
        </a:xfrm>
        <a:prstGeom xmlns:a="http://schemas.openxmlformats.org/drawingml/2006/main" prst="rect">
          <a:avLst/>
        </a:prstGeom>
        <a:solidFill xmlns:a="http://schemas.openxmlformats.org/drawingml/2006/main">
          <a:srgbClr val="00FF00">
            <a:alpha val="5882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0.25847</cdr:x>
      <cdr:y>0.54128</cdr:y>
    </cdr:from>
    <cdr:to>
      <cdr:x>0.65277</cdr:x>
      <cdr:y>0.7135</cdr:y>
    </cdr:to>
    <cdr:sp macro="" textlink="">
      <cdr:nvSpPr>
        <cdr:cNvPr id="3" name="Rechteck 2"/>
        <cdr:cNvSpPr/>
      </cdr:nvSpPr>
      <cdr:spPr>
        <a:xfrm xmlns:a="http://schemas.openxmlformats.org/drawingml/2006/main">
          <a:off x="991246" y="1584176"/>
          <a:ext cx="1512168" cy="50405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50000"/>
            <a:alpha val="17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0.2847</cdr:x>
      <cdr:y>0.09867</cdr:y>
    </cdr:from>
    <cdr:to>
      <cdr:x>0.72928</cdr:x>
      <cdr:y>0.24412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1091854" y="288776"/>
          <a:ext cx="1704985" cy="425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dirty="0" smtClean="0">
              <a:solidFill>
                <a:srgbClr val="006600"/>
              </a:solidFill>
            </a:rPr>
            <a:t>FAIR-Super-FRS</a:t>
          </a:r>
          <a:endParaRPr lang="de-DE" sz="1400" dirty="0">
            <a:solidFill>
              <a:srgbClr val="006600"/>
            </a:solidFill>
          </a:endParaRPr>
        </a:p>
      </cdr:txBody>
    </cdr:sp>
  </cdr:relSizeAnchor>
  <cdr:relSizeAnchor xmlns:cdr="http://schemas.openxmlformats.org/drawingml/2006/chartDrawing">
    <cdr:from>
      <cdr:x>0.26483</cdr:x>
      <cdr:y>0.51524</cdr:y>
    </cdr:from>
    <cdr:to>
      <cdr:x>0.62885</cdr:x>
      <cdr:y>0.61938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1015654" y="1507976"/>
          <a:ext cx="1396008" cy="304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200" dirty="0" smtClean="0">
              <a:solidFill>
                <a:srgbClr val="FF0000"/>
              </a:solidFill>
            </a:rPr>
            <a:t>RIBF / FRIB</a:t>
          </a:r>
          <a:endParaRPr lang="de-DE" sz="1200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161268" cy="3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7690" y="0"/>
            <a:ext cx="4161268" cy="3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3388" y="549275"/>
            <a:ext cx="36544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120" y="3474720"/>
            <a:ext cx="7680960" cy="32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947096"/>
            <a:ext cx="4161268" cy="3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7690" y="6947096"/>
            <a:ext cx="4161268" cy="3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1F0EDDA-F759-4FB7-8060-AA168C9AB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50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1BD8A5-D6FE-422F-9079-D0A29A85703D}" type="slidenum">
              <a:rPr lang="de-DE" smtClean="0"/>
              <a:pPr eaLnBrk="1" hangingPunct="1"/>
              <a:t>2</a:t>
            </a:fld>
            <a:endParaRPr lang="de-DE" dirty="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08670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193" tIns="41849" rIns="85193" bIns="41849"/>
          <a:lstStyle/>
          <a:p>
            <a:pPr eaLnBrk="1" hangingPunct="1"/>
            <a:r>
              <a:rPr lang="de-DE" dirty="0" smtClean="0">
                <a:latin typeface="Arial" charset="0"/>
              </a:rPr>
              <a:t>In-Flight </a:t>
            </a:r>
            <a:r>
              <a:rPr lang="de-DE" dirty="0" smtClean="0">
                <a:latin typeface="Arial" charset="0"/>
                <a:sym typeface="Wingdings" pitchFamily="2" charset="2"/>
              </a:rPr>
              <a:t> </a:t>
            </a:r>
            <a:r>
              <a:rPr lang="de-DE" dirty="0" err="1" smtClean="0">
                <a:latin typeface="Arial" charset="0"/>
                <a:sym typeface="Wingdings" pitchFamily="2" charset="2"/>
              </a:rPr>
              <a:t>energies</a:t>
            </a:r>
            <a:r>
              <a:rPr lang="de-DE" smtClean="0">
                <a:latin typeface="Arial" charset="0"/>
                <a:sym typeface="Wingdings" pitchFamily="2" charset="2"/>
              </a:rPr>
              <a:t> as high as 1500 MeV/u</a:t>
            </a:r>
            <a:endParaRPr lang="de-DE" smtClean="0">
              <a:latin typeface="Arial" charset="0"/>
            </a:endParaRPr>
          </a:p>
        </p:txBody>
      </p:sp>
      <p:sp>
        <p:nvSpPr>
          <p:cNvPr id="307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8388" y="73025"/>
            <a:ext cx="4932362" cy="36988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30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platzhalter 1"/>
          <p:cNvSpPr txBox="1">
            <a:spLocks/>
          </p:cNvSpPr>
          <p:nvPr userDrawn="1"/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2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H.Simon - FAIR Exp. &amp; Acc.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4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H.Simon - FAIR Exp. &amp; Acc.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9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H.Simon - FAIR Exp. &amp; Acc.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2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7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61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1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26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8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68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13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6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14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Titelplatzhalter 1"/>
          <p:cNvSpPr txBox="1">
            <a:spLocks/>
          </p:cNvSpPr>
          <p:nvPr userDrawn="1"/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86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6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4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H.Simon - FAIR Exp. &amp; Acc.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1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6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H.Simon - FAIR Exp. &amp; Acc.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8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6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H.Simon - FAIR Exp. &amp; Acc.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5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7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0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H.Simon - FAIR Exp. &amp; Acc.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9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H.Simon - FAIR Exp. &amp; Acc.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90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latin typeface="Arial"/>
                <a:cs typeface="Arial"/>
              </a:rPr>
              <a:t>Helmholtzentrum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</a:p>
        </p:txBody>
      </p:sp>
      <p:sp>
        <p:nvSpPr>
          <p:cNvPr id="17" name="Rechteck 16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8634399" y="6621790"/>
            <a:ext cx="50960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662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25CBDDA-5CCF-8748-8988-9DC6C8981774}" type="slidenum">
              <a:rPr lang="en-GB" smtClean="0"/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</a:rPr>
              <a:t>H.Simon - FAIR Exp. &amp; Acc.</a:t>
            </a:r>
            <a:endParaRPr lang="en-GB" dirty="0">
              <a:latin typeface="Arial"/>
            </a:endParaRPr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0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Arial"/>
              </a:rPr>
              <a:t>H.Simon - FAIR Exp. &amp; Acc.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44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GSI </a:t>
            </a:r>
            <a:r>
              <a:rPr lang="de-DE" dirty="0" err="1" smtClean="0">
                <a:solidFill>
                  <a:srgbClr val="333333"/>
                </a:solidFill>
                <a:latin typeface="Arial"/>
                <a:cs typeface="Arial"/>
              </a:rPr>
              <a:t>Helmholtzentrum</a:t>
            </a:r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</a:p>
        </p:txBody>
      </p:sp>
      <p:sp>
        <p:nvSpPr>
          <p:cNvPr id="17" name="Rechteck 16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8634399" y="6621790"/>
            <a:ext cx="50960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F54C4D5F-A425-4703-B3CF-5ACC1DF381A2}" type="slidenum">
              <a:rPr lang="en-US" smtClean="0">
                <a:solidFill>
                  <a:srgbClr val="333333"/>
                </a:solidFill>
                <a:latin typeface="Arial"/>
                <a:cs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0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9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tif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513230"/>
            <a:ext cx="6607516" cy="779866"/>
          </a:xfrm>
        </p:spPr>
        <p:txBody>
          <a:bodyPr/>
          <a:lstStyle/>
          <a:p>
            <a:r>
              <a:rPr lang="en-US" dirty="0"/>
              <a:t>Super-FRS plans for commissioning and day-1 beams</a:t>
            </a: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371600" y="4428516"/>
            <a:ext cx="6400800" cy="584660"/>
          </a:xfrm>
        </p:spPr>
        <p:txBody>
          <a:bodyPr>
            <a:normAutofit fontScale="92500" lnSpcReduction="10000"/>
          </a:bodyPr>
          <a:lstStyle/>
          <a:p>
            <a:r>
              <a:rPr lang="en-US" altLang="de-DE" dirty="0" smtClean="0"/>
              <a:t>H. Simon</a:t>
            </a:r>
          </a:p>
          <a:p>
            <a:r>
              <a:rPr lang="de-DE" altLang="de-DE" dirty="0" smtClean="0"/>
              <a:t>FAIR </a:t>
            </a:r>
            <a:r>
              <a:rPr lang="de-DE" altLang="de-DE" dirty="0" err="1" smtClean="0"/>
              <a:t>Exp</a:t>
            </a:r>
            <a:r>
              <a:rPr lang="de-DE" altLang="de-DE" dirty="0" smtClean="0"/>
              <a:t>. &amp; </a:t>
            </a:r>
            <a:r>
              <a:rPr lang="de-DE" altLang="de-DE" dirty="0" err="1" smtClean="0"/>
              <a:t>Acc</a:t>
            </a:r>
            <a:r>
              <a:rPr lang="de-DE" altLang="de-DE" dirty="0" smtClean="0"/>
              <a:t>. 20171215</a:t>
            </a:r>
            <a:endParaRPr lang="en-US" altLang="de-DE" dirty="0"/>
          </a:p>
        </p:txBody>
      </p:sp>
      <p:sp>
        <p:nvSpPr>
          <p:cNvPr id="4" name="Rechteck 3"/>
          <p:cNvSpPr/>
          <p:nvPr/>
        </p:nvSpPr>
        <p:spPr>
          <a:xfrm>
            <a:off x="467544" y="374400"/>
            <a:ext cx="4248472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2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-12187" y="1245279"/>
            <a:ext cx="5284831" cy="2628931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Media board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p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rototype designed and manufactured at GSI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One board part of beam instrumentation equipment (prototype developed for slits)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solidFill>
                  <a:srgbClr val="000000"/>
                </a:solidFill>
                <a:cs typeface="Times New Roman" pitchFamily="18" charset="0"/>
              </a:rPr>
              <a:t>Large connector variety (high power, high voltage, data (10 </a:t>
            </a:r>
            <a:r>
              <a:rPr lang="en-US" altLang="de-DE" sz="1800" dirty="0" err="1" smtClean="0">
                <a:solidFill>
                  <a:srgbClr val="000000"/>
                </a:solidFill>
                <a:cs typeface="Times New Roman" pitchFamily="18" charset="0"/>
              </a:rPr>
              <a:t>Bbit</a:t>
            </a:r>
            <a:r>
              <a:rPr lang="en-US" altLang="de-DE" sz="18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altLang="de-DE" sz="1800" dirty="0" smtClean="0">
                <a:solidFill>
                  <a:srgbClr val="000000"/>
                </a:solidFill>
                <a:cs typeface="Times New Roman" pitchFamily="18" charset="0"/>
              </a:rPr>
              <a:t>, signals, fiber optics, fluids, compressed air, ...)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Wingdings"/>
              <a:buChar char="è"/>
            </a:pP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associated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tests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at FRS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target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area</a:t>
            </a:r>
            <a:endParaRPr lang="de-DE" altLang="de-DE" sz="1800" dirty="0" smtClean="0">
              <a:solidFill>
                <a:srgbClr val="000000"/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Wingdings"/>
              <a:buChar char="è"/>
            </a:pP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pre-qualified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systems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will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be</a:t>
            </a:r>
            <a:r>
              <a:rPr lang="de-DE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available</a:t>
            </a:r>
            <a:endParaRPr lang="de-DE" altLang="de-DE" sz="1800" dirty="0" smtClean="0">
              <a:solidFill>
                <a:srgbClr val="000000"/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300"/>
              </a:spcAft>
              <a:buFont typeface="Wingdings"/>
              <a:buChar char="è"/>
            </a:pPr>
            <a:r>
              <a:rPr lang="de-DE" altLang="de-DE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anose="05000000000000000000" pitchFamily="2" charset="2"/>
              </a:rPr>
              <a:t>robot</a:t>
            </a:r>
            <a:r>
              <a:rPr lang="de-DE" alt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anose="05000000000000000000" pitchFamily="2" charset="2"/>
              </a:rPr>
              <a:t>training</a:t>
            </a:r>
            <a:r>
              <a:rPr lang="de-DE" alt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anose="05000000000000000000" pitchFamily="2" charset="2"/>
              </a:rPr>
              <a:t> !</a:t>
            </a:r>
            <a:endParaRPr lang="en-US" altLang="de-DE" sz="18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536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/>
          <a:lstStyle/>
          <a:p>
            <a:r>
              <a:rPr lang="en-US" noProof="0" dirty="0" smtClean="0"/>
              <a:t>No beam activities</a:t>
            </a:r>
            <a:br>
              <a:rPr lang="en-US" noProof="0" dirty="0" smtClean="0"/>
            </a:br>
            <a:r>
              <a:rPr lang="en-GB" sz="2000" dirty="0" smtClean="0"/>
              <a:t>(Media Board development)</a:t>
            </a:r>
            <a:endParaRPr lang="en-US" sz="2000" noProof="0" dirty="0" smtClean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6"/>
          <a:stretch/>
        </p:blipFill>
        <p:spPr bwMode="auto">
          <a:xfrm>
            <a:off x="5364448" y="2852936"/>
            <a:ext cx="3240000" cy="19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81" y="1268920"/>
            <a:ext cx="23568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53" y="855749"/>
            <a:ext cx="2228330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84" y="4910238"/>
            <a:ext cx="2881648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713"/>
            <a:ext cx="28956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09" y="4931086"/>
            <a:ext cx="2880000" cy="16200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644008" y="116632"/>
            <a:ext cx="1643399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C</a:t>
            </a:r>
            <a:r>
              <a:rPr lang="de-DE" sz="1600" dirty="0" smtClean="0"/>
              <a:t>. </a:t>
            </a:r>
            <a:r>
              <a:rPr lang="de-DE" sz="1600" dirty="0" err="1" smtClean="0"/>
              <a:t>Schlör</a:t>
            </a:r>
            <a:r>
              <a:rPr lang="de-DE" sz="1600" dirty="0" smtClean="0"/>
              <a:t>, </a:t>
            </a:r>
          </a:p>
          <a:p>
            <a:pPr algn="l"/>
            <a:r>
              <a:rPr lang="de-DE" sz="1600" dirty="0" smtClean="0"/>
              <a:t>C. Karagiannis, </a:t>
            </a:r>
          </a:p>
          <a:p>
            <a:pPr algn="l"/>
            <a:r>
              <a:rPr lang="de-DE" sz="1600" dirty="0" smtClean="0"/>
              <a:t>T. Blatz </a:t>
            </a:r>
          </a:p>
        </p:txBody>
      </p:sp>
    </p:spTree>
    <p:extLst>
      <p:ext uri="{BB962C8B-B14F-4D97-AF65-F5344CB8AC3E}">
        <p14:creationId xmlns:p14="http://schemas.microsoft.com/office/powerpoint/2010/main" val="29893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Phase-0</a:t>
            </a:r>
            <a:br>
              <a:rPr lang="en-GB" dirty="0" smtClean="0"/>
            </a:br>
            <a:r>
              <a:rPr lang="en-GB" dirty="0" smtClean="0"/>
              <a:t>R&amp;D </a:t>
            </a:r>
            <a:r>
              <a:rPr lang="en-GB" sz="2000" dirty="0" smtClean="0"/>
              <a:t>(</a:t>
            </a:r>
            <a:r>
              <a:rPr lang="en-GB" sz="2000" dirty="0" err="1" smtClean="0"/>
              <a:t>ToF</a:t>
            </a:r>
            <a:r>
              <a:rPr lang="en-GB" sz="2000" dirty="0" smtClean="0"/>
              <a:t> and </a:t>
            </a:r>
            <a:r>
              <a:rPr lang="en-GB" sz="2000" dirty="0" smtClean="0">
                <a:latin typeface="Symbol" panose="05050102010706020507" pitchFamily="18" charset="2"/>
              </a:rPr>
              <a:t>D</a:t>
            </a:r>
            <a:r>
              <a:rPr lang="en-GB" sz="2000" dirty="0" smtClean="0"/>
              <a:t>E)</a:t>
            </a:r>
            <a:endParaRPr lang="en-US" sz="2000" dirty="0" smtClean="0"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-9756" r="-8130" b="9756"/>
          <a:stretch/>
        </p:blipFill>
        <p:spPr>
          <a:xfrm>
            <a:off x="6115232" y="2592829"/>
            <a:ext cx="3277854" cy="21852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41" y="4915265"/>
            <a:ext cx="1882967" cy="12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051654" y="4041600"/>
            <a:ext cx="1040670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/>
                </a:solidFill>
                <a:latin typeface="Arial"/>
              </a:rPr>
              <a:t>Si-strip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/>
                </a:solidFill>
                <a:latin typeface="Arial"/>
              </a:rPr>
              <a:t>prototype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10" y="1219864"/>
            <a:ext cx="321945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78" y="5255628"/>
            <a:ext cx="2749534" cy="15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425735" y="5220156"/>
            <a:ext cx="1633857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Arial"/>
              </a:rPr>
              <a:t>MUSAMP v.2</a:t>
            </a:r>
          </a:p>
        </p:txBody>
      </p:sp>
      <p:sp>
        <p:nvSpPr>
          <p:cNvPr id="2" name="Rechteck 1"/>
          <p:cNvSpPr/>
          <p:nvPr/>
        </p:nvSpPr>
        <p:spPr>
          <a:xfrm>
            <a:off x="-1680" y="1502489"/>
            <a:ext cx="6192688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Time-of-Flight (Russian </a:t>
            </a: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in-kind, IOFFE </a:t>
            </a:r>
            <a:r>
              <a:rPr lang="en-GB" altLang="de-DE" sz="180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StP</a:t>
            </a: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/>
              <a:cs typeface="Times New Roman" panose="02020603050405020304" pitchFamily="18" charset="0"/>
            </a:endParaRPr>
          </a:p>
          <a:p>
            <a:pPr marL="576000" lvl="1" indent="-28800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Specification released</a:t>
            </a:r>
          </a:p>
          <a:p>
            <a:pPr marL="573750" lvl="1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b="1" dirty="0" smtClean="0">
                <a:solidFill>
                  <a:srgbClr val="009900"/>
                </a:solidFill>
                <a:latin typeface="Arial"/>
                <a:cs typeface="Times New Roman" pitchFamily="18" charset="0"/>
              </a:rPr>
              <a:t>IKC close to be signed</a:t>
            </a:r>
            <a:r>
              <a:rPr lang="en-GB" altLang="de-DE" sz="1800" dirty="0" smtClean="0">
                <a:solidFill>
                  <a:srgbClr val="009900"/>
                </a:solidFill>
                <a:latin typeface="Arial"/>
                <a:cs typeface="Times New Roman" pitchFamily="18" charset="0"/>
              </a:rPr>
              <a:t> </a:t>
            </a:r>
          </a:p>
          <a:p>
            <a:pPr marL="576000" lvl="1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R&amp;D </a:t>
            </a: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on diamond and silicon </a:t>
            </a: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ongoing </a:t>
            </a:r>
          </a:p>
          <a:p>
            <a:pPr marL="273050" lvl="1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   (use of CERN/EP-ESE </a:t>
            </a:r>
            <a:r>
              <a:rPr lang="en-GB" altLang="de-DE" sz="1800" dirty="0" err="1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picoTDC</a:t>
            </a: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under investigation)</a:t>
            </a:r>
            <a:endParaRPr lang="en-GB" altLang="de-DE" sz="18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MUSIC (energy-loss, Finnish in-kind) </a:t>
            </a:r>
          </a:p>
          <a:p>
            <a:pPr marL="576000" lvl="1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Specification </a:t>
            </a: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released </a:t>
            </a:r>
            <a:endParaRPr lang="en-US" altLang="de-DE" sz="18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marL="576000" lvl="1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800" b="1" dirty="0" smtClean="0">
                <a:solidFill>
                  <a:srgbClr val="009900"/>
                </a:solidFill>
                <a:latin typeface="Arial"/>
                <a:cs typeface="Times New Roman" pitchFamily="18" charset="0"/>
              </a:rPr>
              <a:t>IKC signed</a:t>
            </a:r>
            <a:endParaRPr lang="en-GB" altLang="de-DE" sz="1800" b="1" dirty="0">
              <a:solidFill>
                <a:srgbClr val="009900"/>
              </a:solidFill>
              <a:latin typeface="Arial"/>
              <a:cs typeface="Times New Roman" pitchFamily="18" charset="0"/>
            </a:endParaRPr>
          </a:p>
          <a:p>
            <a:pPr marL="576000" lvl="1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PreAmps</a:t>
            </a: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GB" altLang="de-DE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by CEA </a:t>
            </a:r>
            <a:r>
              <a:rPr lang="en-GB" altLang="de-DE" sz="18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Bruyeres</a:t>
            </a:r>
            <a:r>
              <a:rPr lang="en-GB" altLang="de-DE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endParaRPr lang="en-GB" altLang="de-DE" sz="1800" dirty="0" smtClean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864000" lvl="2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successfully tested at beam time in 2016 </a:t>
            </a:r>
          </a:p>
          <a:p>
            <a:pPr marL="864000" lvl="2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contract ready for signature</a:t>
            </a:r>
            <a:endParaRPr lang="de-DE" sz="1800" dirty="0">
              <a:solidFill>
                <a:prstClr val="black"/>
              </a:solidFill>
              <a:latin typeface="Arial"/>
            </a:endParaRP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Plastics </a:t>
            </a: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(Swedish in-kind) </a:t>
            </a:r>
          </a:p>
          <a:p>
            <a:pPr marL="576000" lvl="1" indent="-28800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Specification released  </a:t>
            </a:r>
          </a:p>
          <a:p>
            <a:pPr marL="576000" lvl="1" indent="-28800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IKC </a:t>
            </a:r>
            <a:r>
              <a:rPr lang="en-GB" altLang="de-DE" sz="18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running </a:t>
            </a:r>
            <a:r>
              <a:rPr lang="en-GB" altLang="de-DE" sz="1800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</a:p>
          <a:p>
            <a:pPr marL="576000" lvl="1" indent="-28800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altLang="de-DE" sz="18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marL="288000" lvl="1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  <a:sym typeface="Wingdings" panose="05000000000000000000" pitchFamily="2" charset="2"/>
              </a:rPr>
              <a:t> Expect SAT tests with beam</a:t>
            </a:r>
            <a:endParaRPr lang="en-GB" altLang="de-DE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427984" y="116632"/>
            <a:ext cx="1383584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C</a:t>
            </a:r>
            <a:r>
              <a:rPr lang="de-DE" sz="1600" dirty="0" smtClean="0"/>
              <a:t>. Nociforo, </a:t>
            </a:r>
          </a:p>
          <a:p>
            <a:pPr algn="l"/>
            <a:r>
              <a:rPr lang="de-DE" sz="1600" dirty="0" smtClean="0"/>
              <a:t>O. Kiselev, </a:t>
            </a:r>
          </a:p>
          <a:p>
            <a:pPr algn="l"/>
            <a:r>
              <a:rPr lang="de-DE" sz="1600" dirty="0"/>
              <a:t>B</a:t>
            </a:r>
            <a:r>
              <a:rPr lang="de-DE" sz="1600" dirty="0" smtClean="0"/>
              <a:t>. Voss et al.</a:t>
            </a:r>
          </a:p>
        </p:txBody>
      </p:sp>
    </p:spTree>
    <p:extLst>
      <p:ext uri="{BB962C8B-B14F-4D97-AF65-F5344CB8AC3E}">
        <p14:creationId xmlns:p14="http://schemas.microsoft.com/office/powerpoint/2010/main" val="12835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519" b="3627"/>
          <a:stretch/>
        </p:blipFill>
        <p:spPr bwMode="auto">
          <a:xfrm>
            <a:off x="5141159" y="986017"/>
            <a:ext cx="3945462" cy="28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1047716"/>
            <a:ext cx="5404513" cy="38374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SEM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Grid (profile monitor),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Finnish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In-kind</a:t>
            </a:r>
          </a:p>
          <a:p>
            <a:pPr marL="576000" lvl="1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Specifications released (Q1/2016)</a:t>
            </a:r>
          </a:p>
          <a:p>
            <a:pPr marL="576000" lvl="1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>
                <a:cs typeface="Times New Roman" pitchFamily="18" charset="0"/>
              </a:rPr>
              <a:t>IKC </a:t>
            </a:r>
            <a:r>
              <a:rPr lang="en-GB" altLang="de-DE" sz="1800" dirty="0" smtClean="0">
                <a:cs typeface="Times New Roman" pitchFamily="18" charset="0"/>
              </a:rPr>
              <a:t>running</a:t>
            </a:r>
            <a:endParaRPr lang="en-GB" altLang="de-DE" sz="1800" dirty="0">
              <a:cs typeface="Times New Roman" pitchFamily="18" charset="0"/>
            </a:endParaRPr>
          </a:p>
          <a:p>
            <a:pPr marL="576000" lvl="1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prototype SEM in-house (</a:t>
            </a:r>
            <a:r>
              <a:rPr lang="en-GB" altLang="de-DE" sz="1800" dirty="0" err="1" smtClean="0">
                <a:solidFill>
                  <a:srgbClr val="000000"/>
                </a:solidFill>
                <a:cs typeface="Times New Roman" pitchFamily="18" charset="0"/>
              </a:rPr>
              <a:t>Ti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 &amp; C wire)</a:t>
            </a:r>
          </a:p>
          <a:p>
            <a:pPr marL="576000" lvl="1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beam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test at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JYFL Q4/2017 </a:t>
            </a:r>
          </a:p>
          <a:p>
            <a:pPr marL="285750" indent="-285750" defTabSz="45720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GEM-TPC (tracking), Finnish in-kind  </a:t>
            </a:r>
            <a:endParaRPr lang="en-GB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marL="576000" lvl="2" indent="-288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combined with </a:t>
            </a: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SEM </a:t>
            </a:r>
            <a:r>
              <a:rPr lang="en-US" sz="1800" dirty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on a common </a:t>
            </a: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drive</a:t>
            </a:r>
          </a:p>
          <a:p>
            <a:pPr marL="576000" lvl="2" indent="-288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several prototype tested </a:t>
            </a:r>
            <a:r>
              <a:rPr lang="en-US" sz="1800" dirty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at JYFL and GSI</a:t>
            </a:r>
          </a:p>
          <a:p>
            <a:pPr marL="573750" lvl="2" indent="-28575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anose="02020603050405020304" pitchFamily="18" charset="0"/>
              </a:rPr>
              <a:t>including new readout electronics</a:t>
            </a:r>
            <a:endParaRPr lang="en-US" sz="1800" dirty="0">
              <a:solidFill>
                <a:srgbClr val="000000"/>
              </a:solidFill>
              <a:latin typeface="Ariel"/>
              <a:cs typeface="Times New Roman" panose="02020603050405020304" pitchFamily="18" charset="0"/>
            </a:endParaRPr>
          </a:p>
          <a:p>
            <a:pPr marL="576000" lvl="1" indent="-288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Specification released</a:t>
            </a:r>
          </a:p>
          <a:p>
            <a:pPr marL="576000" lvl="1" indent="-288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>
                <a:solidFill>
                  <a:srgbClr val="000000"/>
                </a:solidFill>
                <a:cs typeface="Times New Roman" pitchFamily="18" charset="0"/>
              </a:rPr>
              <a:t>IKC </a:t>
            </a:r>
            <a:r>
              <a:rPr lang="en-US" altLang="de-DE" sz="1800" dirty="0" smtClean="0">
                <a:solidFill>
                  <a:srgbClr val="000000"/>
                </a:solidFill>
                <a:cs typeface="Times New Roman" pitchFamily="18" charset="0"/>
              </a:rPr>
              <a:t>in preparation </a:t>
            </a:r>
            <a:endParaRPr lang="en-US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marL="576000" lvl="1" indent="-288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Beam </a:t>
            </a:r>
            <a:r>
              <a:rPr lang="en-US" altLang="de-DE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test </a:t>
            </a:r>
            <a:r>
              <a:rPr lang="en-US" alt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2017/18 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1070" r="-14453" b="-1838"/>
          <a:stretch/>
        </p:blipFill>
        <p:spPr>
          <a:xfrm>
            <a:off x="2480996" y="4847584"/>
            <a:ext cx="3997830" cy="201600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33" y="4137902"/>
            <a:ext cx="2723557" cy="248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de-DE" noProof="0" dirty="0" smtClean="0"/>
              <a:t>Phase-0 </a:t>
            </a:r>
            <a:br>
              <a:rPr lang="de-DE" noProof="0" dirty="0" smtClean="0"/>
            </a:br>
            <a:r>
              <a:rPr lang="de-DE" dirty="0" err="1" smtClean="0"/>
              <a:t>Detector</a:t>
            </a:r>
            <a:r>
              <a:rPr lang="de-DE" dirty="0" smtClean="0"/>
              <a:t> R&amp;D </a:t>
            </a:r>
            <a:r>
              <a:rPr lang="de-DE" dirty="0" err="1" smtClean="0"/>
              <a:t>for</a:t>
            </a:r>
            <a:r>
              <a:rPr lang="de-DE" dirty="0" smtClean="0"/>
              <a:t> FOS</a:t>
            </a:r>
            <a:endParaRPr lang="en-US" sz="2000" noProof="0" dirty="0" smtClean="0">
              <a:latin typeface="+mn-lt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78" y="2869272"/>
            <a:ext cx="2031148" cy="192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6359349" y="4407444"/>
            <a:ext cx="90281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Arial"/>
              </a:rPr>
              <a:t>C beam</a:t>
            </a:r>
          </a:p>
        </p:txBody>
      </p:sp>
      <p:sp>
        <p:nvSpPr>
          <p:cNvPr id="29" name="Rechteck 28"/>
          <p:cNvSpPr/>
          <p:nvPr/>
        </p:nvSpPr>
        <p:spPr>
          <a:xfrm>
            <a:off x="7231149" y="5959649"/>
            <a:ext cx="13087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</a:rPr>
              <a:t>´cluster 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finding‘ </a:t>
            </a:r>
            <a:endParaRPr lang="en-US" sz="12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08571" y="1133364"/>
            <a:ext cx="1574470" cy="584775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osition drive,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Finnish In-kind </a:t>
            </a:r>
          </a:p>
        </p:txBody>
      </p:sp>
      <p:sp>
        <p:nvSpPr>
          <p:cNvPr id="33" name="Textfeld 10"/>
          <p:cNvSpPr txBox="1">
            <a:spLocks noChangeArrowheads="1"/>
          </p:cNvSpPr>
          <p:nvPr/>
        </p:nvSpPr>
        <p:spPr bwMode="auto">
          <a:xfrm>
            <a:off x="3639369" y="6185780"/>
            <a:ext cx="1396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altLang="de-DE" sz="1600" dirty="0" smtClean="0">
                <a:solidFill>
                  <a:prstClr val="white"/>
                </a:solidFill>
              </a:rPr>
              <a:t>GEM-TPC 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altLang="de-DE" sz="1600" dirty="0" smtClean="0">
                <a:solidFill>
                  <a:prstClr val="white"/>
                </a:solidFill>
              </a:rPr>
              <a:t>prototype</a:t>
            </a:r>
            <a:endParaRPr lang="de-DE" altLang="de-DE" sz="1600" dirty="0">
              <a:solidFill>
                <a:prstClr val="white"/>
              </a:solidFill>
            </a:endParaRPr>
          </a:p>
        </p:txBody>
      </p:sp>
      <p:pic>
        <p:nvPicPr>
          <p:cNvPr id="22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" y="5223634"/>
            <a:ext cx="2143661" cy="160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10"/>
          <p:cNvSpPr txBox="1">
            <a:spLocks noChangeArrowheads="1"/>
          </p:cNvSpPr>
          <p:nvPr/>
        </p:nvSpPr>
        <p:spPr bwMode="auto">
          <a:xfrm>
            <a:off x="116345" y="5420303"/>
            <a:ext cx="1468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altLang="de-DE" sz="1600" dirty="0" err="1">
                <a:solidFill>
                  <a:prstClr val="white"/>
                </a:solidFill>
              </a:rPr>
              <a:t>Fermilab</a:t>
            </a:r>
            <a:r>
              <a:rPr lang="de-DE" altLang="de-DE" sz="1600" dirty="0">
                <a:solidFill>
                  <a:prstClr val="white"/>
                </a:solidFill>
              </a:rPr>
              <a:t> design</a:t>
            </a:r>
          </a:p>
        </p:txBody>
      </p:sp>
      <p:pic>
        <p:nvPicPr>
          <p:cNvPr id="21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9" t="43394" r="-3229" b="24107"/>
          <a:stretch>
            <a:fillRect/>
          </a:stretch>
        </p:blipFill>
        <p:spPr bwMode="auto">
          <a:xfrm>
            <a:off x="-964" y="4742592"/>
            <a:ext cx="33497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10"/>
          <p:cNvSpPr txBox="1">
            <a:spLocks noChangeArrowheads="1"/>
          </p:cNvSpPr>
          <p:nvPr/>
        </p:nvSpPr>
        <p:spPr bwMode="auto">
          <a:xfrm>
            <a:off x="1232707" y="4756241"/>
            <a:ext cx="21248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altLang="de-DE" sz="1600" dirty="0" smtClean="0">
                <a:solidFill>
                  <a:prstClr val="white"/>
                </a:solidFill>
              </a:rPr>
              <a:t>POLAND </a:t>
            </a:r>
            <a:r>
              <a:rPr lang="de-DE" altLang="de-DE" sz="1600" dirty="0" err="1" smtClean="0">
                <a:solidFill>
                  <a:prstClr val="white"/>
                </a:solidFill>
              </a:rPr>
              <a:t>digitizer</a:t>
            </a:r>
            <a:endParaRPr lang="de-DE" altLang="de-DE" sz="1600" dirty="0">
              <a:solidFill>
                <a:prstClr val="white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427984" y="116632"/>
            <a:ext cx="1611339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C</a:t>
            </a:r>
            <a:r>
              <a:rPr lang="de-DE" sz="1600" dirty="0" smtClean="0"/>
              <a:t>. Nociforo, </a:t>
            </a:r>
          </a:p>
          <a:p>
            <a:pPr algn="l"/>
            <a:r>
              <a:rPr lang="de-DE" sz="1600" dirty="0"/>
              <a:t>A</a:t>
            </a:r>
            <a:r>
              <a:rPr lang="de-DE" sz="1600" dirty="0" smtClean="0"/>
              <a:t>. Prochazka, </a:t>
            </a:r>
          </a:p>
          <a:p>
            <a:pPr algn="l"/>
            <a:r>
              <a:rPr lang="de-DE" sz="1600" dirty="0" smtClean="0"/>
              <a:t>C. Caesar et al.</a:t>
            </a:r>
          </a:p>
        </p:txBody>
      </p:sp>
    </p:spTree>
    <p:extLst>
      <p:ext uri="{BB962C8B-B14F-4D97-AF65-F5344CB8AC3E}">
        <p14:creationId xmlns:p14="http://schemas.microsoft.com/office/powerpoint/2010/main" val="3150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0" y="269875"/>
            <a:ext cx="5870575" cy="787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smtClean="0"/>
              <a:t>Phase-0</a:t>
            </a:r>
            <a:br>
              <a:rPr lang="en-GB" dirty="0" smtClean="0"/>
            </a:br>
            <a:endParaRPr lang="en-US" sz="2000" dirty="0" smtClean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88007" y="1412776"/>
            <a:ext cx="6537367" cy="38882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R&amp;D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series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</a:t>
            </a:r>
            <a:r>
              <a:rPr lang="de-DE" sz="2000" dirty="0" smtClean="0"/>
              <a:t> </a:t>
            </a:r>
            <a:r>
              <a:rPr lang="de-DE" sz="2000" dirty="0" err="1" smtClean="0"/>
              <a:t>systems</a:t>
            </a:r>
            <a:endParaRPr lang="de-D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Beam </a:t>
            </a:r>
            <a:r>
              <a:rPr lang="de-DE" sz="2000" dirty="0" err="1" smtClean="0"/>
              <a:t>tests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 (SAT)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„all </a:t>
            </a:r>
            <a:r>
              <a:rPr lang="de-DE" sz="2000" dirty="0" err="1" smtClean="0"/>
              <a:t>ions</a:t>
            </a:r>
            <a:r>
              <a:rPr lang="de-DE" sz="2000" dirty="0" smtClean="0"/>
              <a:t>/all </a:t>
            </a:r>
            <a:r>
              <a:rPr lang="de-DE" sz="2000" dirty="0" err="1" smtClean="0"/>
              <a:t>energies</a:t>
            </a:r>
            <a:r>
              <a:rPr lang="de-DE" sz="2000" dirty="0" smtClean="0"/>
              <a:t>“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10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-10</a:t>
            </a:r>
            <a:r>
              <a:rPr lang="de-DE" sz="2000" baseline="30000" dirty="0" smtClean="0"/>
              <a:t>9 </a:t>
            </a:r>
            <a:r>
              <a:rPr lang="de-DE" sz="2000" dirty="0" err="1" smtClean="0"/>
              <a:t>pps</a:t>
            </a:r>
            <a:endParaRPr lang="de-D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2018 -  202x ?</a:t>
            </a:r>
            <a:br>
              <a:rPr lang="de-DE" sz="2000" dirty="0" smtClean="0"/>
            </a:br>
            <a:endParaRPr lang="de-D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algn="l"/>
            <a:r>
              <a:rPr lang="de-DE" sz="2000" dirty="0" smtClean="0"/>
              <a:t>Transition </a:t>
            </a:r>
            <a:r>
              <a:rPr lang="de-DE" sz="2000" dirty="0" err="1" smtClean="0"/>
              <a:t>to</a:t>
            </a:r>
            <a:r>
              <a:rPr lang="de-DE" sz="2000" dirty="0" smtClean="0"/>
              <a:t> Phase-1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smtClean="0"/>
              <a:t>Beam </a:t>
            </a:r>
            <a:r>
              <a:rPr lang="de-DE" sz="2000" dirty="0" err="1" smtClean="0"/>
              <a:t>optics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r>
              <a:rPr lang="de-DE" sz="2000" dirty="0" smtClean="0"/>
              <a:t> @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intensity</a:t>
            </a:r>
            <a:r>
              <a:rPr lang="de-DE" sz="2000" dirty="0" smtClean="0"/>
              <a:t> (~10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 </a:t>
            </a:r>
            <a:r>
              <a:rPr lang="de-DE" sz="2000" dirty="0" err="1" smtClean="0"/>
              <a:t>pps</a:t>
            </a:r>
            <a:r>
              <a:rPr lang="de-DE" sz="2000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 err="1" smtClean="0"/>
              <a:t>Commisioning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tracking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8016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Ex.: </a:t>
            </a:r>
            <a:r>
              <a:rPr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BigRIPS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optics tests</a:t>
            </a:r>
            <a:b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700" dirty="0"/>
              <a:t>H. Takeda</a:t>
            </a:r>
            <a:br>
              <a:rPr lang="en-US" altLang="ja-JP" sz="2700" dirty="0"/>
            </a:br>
            <a:r>
              <a:rPr lang="en-US" altLang="ja-JP" sz="2700" dirty="0" err="1"/>
              <a:t>BigRIPS</a:t>
            </a:r>
            <a:r>
              <a:rPr lang="en-US" altLang="ja-JP" sz="2700" dirty="0"/>
              <a:t> Team, RIKEN </a:t>
            </a:r>
            <a:r>
              <a:rPr lang="en-US" altLang="ja-JP" sz="2700" dirty="0" err="1"/>
              <a:t>Nishina</a:t>
            </a:r>
            <a:r>
              <a:rPr lang="en-US" altLang="ja-JP" sz="2700" dirty="0"/>
              <a:t> Center</a:t>
            </a:r>
            <a:r>
              <a:rPr lang="ja-JP" altLang="en-US" dirty="0"/>
              <a:t/>
            </a:r>
            <a:br>
              <a:rPr lang="ja-JP" altLang="en-US" dirty="0"/>
            </a:br>
            <a:endParaRPr lang="ja-JP" altLang="en-U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288256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RI beam separator at RIBF</a:t>
            </a:r>
          </a:p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Two-stage scheme</a:t>
            </a:r>
          </a:p>
          <a:p>
            <a:pPr lvl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stage: production and separation</a:t>
            </a:r>
          </a:p>
          <a:p>
            <a:pPr lvl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stage: particle identification (</a:t>
            </a:r>
            <a:r>
              <a:rPr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A,Z,Q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acceptance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magnetic rigidity</a:t>
            </a:r>
          </a:p>
          <a:p>
            <a:pPr>
              <a:defRPr/>
            </a:pPr>
            <a:endPara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図 6" descr="図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70438"/>
            <a:ext cx="91440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テキスト ボックス 4"/>
          <p:cNvSpPr txBox="1">
            <a:spLocks noChangeArrowheads="1"/>
          </p:cNvSpPr>
          <p:nvPr/>
        </p:nvSpPr>
        <p:spPr bwMode="auto">
          <a:xfrm>
            <a:off x="381000" y="48768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F0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58" name="テキスト ボックス 5"/>
          <p:cNvSpPr txBox="1">
            <a:spLocks noChangeArrowheads="1"/>
          </p:cNvSpPr>
          <p:nvPr/>
        </p:nvSpPr>
        <p:spPr bwMode="auto">
          <a:xfrm>
            <a:off x="762000" y="6324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Arial"/>
              </a:rPr>
              <a:t>F1</a:t>
            </a:r>
            <a:endParaRPr kumimoji="1" lang="ja-JP" alt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59" name="テキスト ボックス 6"/>
          <p:cNvSpPr txBox="1">
            <a:spLocks noChangeArrowheads="1"/>
          </p:cNvSpPr>
          <p:nvPr/>
        </p:nvSpPr>
        <p:spPr bwMode="auto">
          <a:xfrm>
            <a:off x="2362200" y="5943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F2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0" name="テキスト ボックス 7"/>
          <p:cNvSpPr txBox="1">
            <a:spLocks noChangeArrowheads="1"/>
          </p:cNvSpPr>
          <p:nvPr/>
        </p:nvSpPr>
        <p:spPr bwMode="auto">
          <a:xfrm>
            <a:off x="3505200" y="5943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F3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1" name="テキスト ボックス 8"/>
          <p:cNvSpPr txBox="1">
            <a:spLocks noChangeArrowheads="1"/>
          </p:cNvSpPr>
          <p:nvPr/>
        </p:nvSpPr>
        <p:spPr bwMode="auto">
          <a:xfrm>
            <a:off x="4953000" y="62484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F4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2" name="テキスト ボックス 9"/>
          <p:cNvSpPr txBox="1">
            <a:spLocks noChangeArrowheads="1"/>
          </p:cNvSpPr>
          <p:nvPr/>
        </p:nvSpPr>
        <p:spPr bwMode="auto">
          <a:xfrm>
            <a:off x="6019800" y="60198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Arial"/>
              </a:rPr>
              <a:t>F5</a:t>
            </a:r>
            <a:endParaRPr kumimoji="1" lang="ja-JP" alt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3" name="テキスト ボックス 10"/>
          <p:cNvSpPr txBox="1">
            <a:spLocks noChangeArrowheads="1"/>
          </p:cNvSpPr>
          <p:nvPr/>
        </p:nvSpPr>
        <p:spPr bwMode="auto">
          <a:xfrm>
            <a:off x="7010400" y="6324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F6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4" name="テキスト ボックス 11"/>
          <p:cNvSpPr txBox="1">
            <a:spLocks noChangeArrowheads="1"/>
          </p:cNvSpPr>
          <p:nvPr/>
        </p:nvSpPr>
        <p:spPr bwMode="auto">
          <a:xfrm>
            <a:off x="8689975" y="5943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>
                <a:solidFill>
                  <a:prstClr val="black"/>
                </a:solidFill>
                <a:latin typeface="Arial"/>
              </a:rPr>
              <a:t>F7</a:t>
            </a:r>
            <a:endParaRPr kumimoji="1" lang="ja-JP" alt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44008" y="3429000"/>
            <a:ext cx="4572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7200" dirty="0" smtClean="0">
                <a:solidFill>
                  <a:srgbClr val="00B050"/>
                </a:solidFill>
                <a:latin typeface="Arial"/>
              </a:rPr>
              <a:t>}</a:t>
            </a:r>
            <a:endParaRPr kumimoji="1" lang="ja-JP" altLang="en-US" sz="36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1143000" y="4800600"/>
            <a:ext cx="1709737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srgbClr val="C0504D"/>
                </a:solidFill>
                <a:latin typeface="ＭＳ Ｐゴシック" pitchFamily="50" charset="-128"/>
              </a:rPr>
              <a:t>First stage: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u="sng" dirty="0">
                <a:solidFill>
                  <a:srgbClr val="C0504D"/>
                </a:solidFill>
                <a:latin typeface="ＭＳ Ｐゴシック" pitchFamily="50" charset="-128"/>
              </a:rPr>
              <a:t>Production 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u="sng" dirty="0">
                <a:solidFill>
                  <a:srgbClr val="C0504D"/>
                </a:solidFill>
                <a:latin typeface="ＭＳ Ｐゴシック" pitchFamily="50" charset="-128"/>
              </a:rPr>
              <a:t> Separation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181600" y="4876800"/>
            <a:ext cx="15335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srgbClr val="C0504D"/>
                </a:solidFill>
                <a:latin typeface="ＭＳ Ｐゴシック" pitchFamily="50" charset="-128"/>
              </a:rPr>
              <a:t>Second stage: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u="sng" dirty="0" smtClean="0">
                <a:solidFill>
                  <a:srgbClr val="C0504D"/>
                </a:solidFill>
                <a:latin typeface="ＭＳ Ｐゴシック" pitchFamily="50" charset="-128"/>
              </a:rPr>
              <a:t>PID &amp; Tagging</a:t>
            </a:r>
            <a:endParaRPr kumimoji="1" lang="en-US" altLang="ja-JP" sz="1800" u="sng" dirty="0">
              <a:solidFill>
                <a:srgbClr val="C0504D"/>
              </a:solidFill>
              <a:latin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32040" y="3727378"/>
            <a:ext cx="4196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key issues to achieve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high particle identification power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658" y="740183"/>
            <a:ext cx="474612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40" y="-13997"/>
            <a:ext cx="9144000" cy="11430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rack reconstruction</a:t>
            </a:r>
            <a:endParaRPr kumimoji="1" lang="ja-JP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70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28784"/>
              </p:ext>
            </p:extLst>
          </p:nvPr>
        </p:nvGraphicFramePr>
        <p:xfrm>
          <a:off x="1043608" y="4684360"/>
          <a:ext cx="2861246" cy="95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4" imgW="1371600" imgH="457200" progId="Equation.DSMT4">
                  <p:embed/>
                </p:oleObj>
              </mc:Choice>
              <mc:Fallback>
                <p:oleObj name="Equation" r:id="rId4" imgW="1371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684360"/>
                        <a:ext cx="2861246" cy="9529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225210"/>
              </p:ext>
            </p:extLst>
          </p:nvPr>
        </p:nvGraphicFramePr>
        <p:xfrm>
          <a:off x="695711" y="3666388"/>
          <a:ext cx="7417801" cy="1029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6" imgW="3479760" imgH="482400" progId="Equation.DSMT4">
                  <p:embed/>
                </p:oleObj>
              </mc:Choice>
              <mc:Fallback>
                <p:oleObj name="Equation" r:id="rId6" imgW="34797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11" y="3666388"/>
                        <a:ext cx="7417801" cy="10298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749168"/>
              </p:ext>
            </p:extLst>
          </p:nvPr>
        </p:nvGraphicFramePr>
        <p:xfrm>
          <a:off x="1492154" y="1668877"/>
          <a:ext cx="574055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8" imgW="317160" imgH="711000" progId="Equation.DSMT4">
                  <p:embed/>
                </p:oleObj>
              </mc:Choice>
              <mc:Fallback>
                <p:oleObj name="Equation" r:id="rId8" imgW="3171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154" y="1668877"/>
                        <a:ext cx="574055" cy="1285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437964"/>
              </p:ext>
            </p:extLst>
          </p:nvPr>
        </p:nvGraphicFramePr>
        <p:xfrm>
          <a:off x="6421376" y="1668877"/>
          <a:ext cx="64293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10" imgW="355320" imgH="711000" progId="Equation.DSMT4">
                  <p:embed/>
                </p:oleObj>
              </mc:Choice>
              <mc:Fallback>
                <p:oleObj name="Equation" r:id="rId10" imgW="3553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376" y="1668877"/>
                        <a:ext cx="642937" cy="128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607896" y="4699148"/>
            <a:ext cx="4403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srgbClr val="00B050"/>
                </a:solidFill>
                <a:latin typeface="Arial"/>
              </a:rPr>
              <a:t>Numerical method is needed to solve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srgbClr val="00B050"/>
                </a:solidFill>
                <a:latin typeface="Arial"/>
              </a:rPr>
              <a:t>when higher order terms are considered.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srgbClr val="00B050"/>
                </a:solidFill>
                <a:latin typeface="Arial"/>
                <a:sym typeface="Wingdings" pitchFamily="2" charset="2"/>
              </a:rPr>
              <a:t> N. Fukuda’s talk</a:t>
            </a:r>
            <a:endParaRPr kumimoji="1" lang="ja-JP" altLang="en-US" sz="18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000" y="5622478"/>
            <a:ext cx="9172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Final goal is to achieve high resolution in A/Q only with COSY calculation.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Among these terms, (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/>
              </a:rPr>
              <a:t>x|a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) is very sensitive to magnetic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fields.  In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other words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(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/>
              </a:rPr>
              <a:t>x|a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)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can be optimized by relatively small tuning. Errors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due to uncertainty in </a:t>
            </a:r>
            <a:r>
              <a:rPr kumimoji="1" lang="en-US" altLang="ja-JP" sz="2000" dirty="0" err="1" smtClean="0">
                <a:solidFill>
                  <a:srgbClr val="FF0000"/>
                </a:solidFill>
                <a:latin typeface="Arial"/>
              </a:rPr>
              <a:t>a</a:t>
            </a:r>
            <a:r>
              <a:rPr kumimoji="1" lang="en-US" altLang="ja-JP" sz="2000" baseline="-25000" dirty="0" err="1" smtClean="0">
                <a:solidFill>
                  <a:srgbClr val="FF0000"/>
                </a:solidFill>
                <a:latin typeface="Arial"/>
              </a:rPr>
              <a:t>i</a:t>
            </a:r>
            <a:endParaRPr kumimoji="1" lang="en-US" altLang="ja-JP" sz="2000" baseline="-25000" dirty="0" smtClean="0">
              <a:solidFill>
                <a:srgbClr val="FF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can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be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minimized by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eliminating the (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/>
              </a:rPr>
              <a:t>x|a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)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/>
              </a:rPr>
              <a:t>a</a:t>
            </a:r>
            <a:r>
              <a:rPr kumimoji="1" lang="en-US" altLang="ja-JP" sz="2000" baseline="-25000" dirty="0" err="1">
                <a:solidFill>
                  <a:srgbClr val="FF0000"/>
                </a:solidFill>
                <a:latin typeface="Arial"/>
              </a:rPr>
              <a:t>i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</a:rPr>
              <a:t> term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</a:rPr>
              <a:t>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8600"/>
            <a:ext cx="6934200" cy="650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7380312" y="4955684"/>
            <a:ext cx="18117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Experience:</a:t>
            </a:r>
          </a:p>
          <a:p>
            <a:r>
              <a:rPr lang="de-DE" sz="2400" dirty="0" smtClean="0">
                <a:sym typeface="Wingdings" panose="05000000000000000000" pitchFamily="2" charset="2"/>
              </a:rPr>
              <a:t> </a:t>
            </a:r>
            <a:endParaRPr lang="de-DE" sz="2400" dirty="0"/>
          </a:p>
          <a:p>
            <a:r>
              <a:rPr lang="de-DE" sz="2400" dirty="0" smtClean="0"/>
              <a:t>2-3 m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smtClean="0"/>
              <a:t>beam time</a:t>
            </a:r>
          </a:p>
          <a:p>
            <a:r>
              <a:rPr lang="de-DE" sz="2400" dirty="0" smtClean="0"/>
              <a:t>(1 </a:t>
            </a:r>
            <a:r>
              <a:rPr lang="de-DE" sz="2400" dirty="0" err="1" smtClean="0"/>
              <a:t>branch</a:t>
            </a:r>
            <a:r>
              <a:rPr lang="de-DE" sz="2400" dirty="0" smtClean="0"/>
              <a:t>!)</a:t>
            </a:r>
            <a:endParaRPr lang="en-US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3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857"/>
            <a:ext cx="9144000" cy="536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"/>
          <p:cNvSpPr>
            <a:spLocks noChangeArrowheads="1"/>
          </p:cNvSpPr>
          <p:nvPr/>
        </p:nvSpPr>
        <p:spPr bwMode="auto">
          <a:xfrm>
            <a:off x="6429451" y="3701548"/>
            <a:ext cx="2102313" cy="696816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92" y="5692777"/>
            <a:ext cx="3354910" cy="22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536152" y="4042569"/>
            <a:ext cx="995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>
                <a:solidFill>
                  <a:prstClr val="black"/>
                </a:solidFill>
              </a:rPr>
              <a:t>R</a:t>
            </a:r>
            <a:r>
              <a:rPr lang="de-DE" altLang="de-DE" sz="1800" b="0" baseline="30000" dirty="0" smtClean="0">
                <a:solidFill>
                  <a:prstClr val="black"/>
                </a:solidFill>
              </a:rPr>
              <a:t>3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B</a:t>
            </a:r>
            <a:endParaRPr lang="de-DE" altLang="de-DE" sz="1800" b="0" dirty="0">
              <a:solidFill>
                <a:prstClr val="black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164288" y="5262299"/>
            <a:ext cx="15198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0" dirty="0" err="1">
                <a:solidFill>
                  <a:prstClr val="black"/>
                </a:solidFill>
              </a:rPr>
              <a:t>to</a:t>
            </a:r>
            <a:r>
              <a:rPr lang="de-DE" altLang="de-DE" sz="1600" b="0" dirty="0">
                <a:solidFill>
                  <a:prstClr val="black"/>
                </a:solidFill>
              </a:rPr>
              <a:t> </a:t>
            </a:r>
            <a:r>
              <a:rPr lang="de-DE" altLang="de-DE" sz="1600" b="0" dirty="0" err="1">
                <a:solidFill>
                  <a:prstClr val="black"/>
                </a:solidFill>
              </a:rPr>
              <a:t>storage</a:t>
            </a:r>
            <a:r>
              <a:rPr lang="de-DE" altLang="de-DE" sz="1600" b="0" dirty="0">
                <a:solidFill>
                  <a:prstClr val="black"/>
                </a:solidFill>
              </a:rPr>
              <a:t> </a:t>
            </a:r>
            <a:r>
              <a:rPr lang="de-DE" altLang="de-DE" sz="1600" b="0" dirty="0" smtClean="0">
                <a:solidFill>
                  <a:prstClr val="black"/>
                </a:solidFill>
              </a:rPr>
              <a:t>rings</a:t>
            </a:r>
          </a:p>
          <a:p>
            <a:pPr eaLnBrk="1" hangingPunct="1"/>
            <a:r>
              <a:rPr lang="de-DE" altLang="de-DE" sz="1600" b="0" dirty="0" smtClean="0">
                <a:solidFill>
                  <a:prstClr val="black"/>
                </a:solidFill>
              </a:rPr>
              <a:t>ILIMA, EXL,...</a:t>
            </a:r>
            <a:endParaRPr lang="de-DE" altLang="de-DE" sz="1600" b="0" dirty="0">
              <a:solidFill>
                <a:prstClr val="black"/>
              </a:solidFill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7303003" y="5013176"/>
            <a:ext cx="808194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5728961" y="3933312"/>
            <a:ext cx="627660" cy="37774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275856" y="4869160"/>
            <a:ext cx="2848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>
                <a:solidFill>
                  <a:prstClr val="black"/>
                </a:solidFill>
              </a:rPr>
              <a:t>Super-FRS </a:t>
            </a:r>
            <a:r>
              <a:rPr lang="de-DE" altLang="de-DE" sz="1800" b="0" dirty="0" err="1" smtClean="0">
                <a:solidFill>
                  <a:prstClr val="black"/>
                </a:solidFill>
              </a:rPr>
              <a:t>collab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.</a:t>
            </a:r>
          </a:p>
          <a:p>
            <a:pPr eaLnBrk="1" hangingPunct="1"/>
            <a:r>
              <a:rPr lang="de-DE" altLang="de-DE" sz="1800" b="0" dirty="0" err="1" smtClean="0">
                <a:solidFill>
                  <a:prstClr val="black"/>
                </a:solidFill>
              </a:rPr>
              <a:t>parts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 </a:t>
            </a:r>
            <a:r>
              <a:rPr lang="de-DE" altLang="de-DE" sz="1800" b="0" dirty="0" err="1" smtClean="0">
                <a:solidFill>
                  <a:prstClr val="black"/>
                </a:solidFill>
              </a:rPr>
              <a:t>from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 HISPEC / R</a:t>
            </a:r>
            <a:r>
              <a:rPr lang="de-DE" altLang="de-DE" sz="1800" b="0" baseline="30000" dirty="0" smtClean="0">
                <a:solidFill>
                  <a:prstClr val="black"/>
                </a:solidFill>
              </a:rPr>
              <a:t>3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B</a:t>
            </a:r>
            <a:endParaRPr lang="de-DE" altLang="de-DE" sz="1800" b="0" dirty="0">
              <a:solidFill>
                <a:prstClr val="black"/>
              </a:solidFill>
            </a:endParaRP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4092071" y="4246215"/>
            <a:ext cx="510197" cy="37774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5017003" y="4358668"/>
            <a:ext cx="510197" cy="37774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 rot="2243008">
            <a:off x="6430046" y="2428015"/>
            <a:ext cx="618212" cy="970322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" name="Oval 2"/>
          <p:cNvSpPr>
            <a:spLocks noChangeArrowheads="1"/>
          </p:cNvSpPr>
          <p:nvPr/>
        </p:nvSpPr>
        <p:spPr bwMode="auto">
          <a:xfrm rot="17952924">
            <a:off x="6225631" y="1679666"/>
            <a:ext cx="1135697" cy="405693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5364088" y="1155174"/>
            <a:ext cx="11956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>
                <a:solidFill>
                  <a:prstClr val="black"/>
                </a:solidFill>
              </a:rPr>
              <a:t>MATS /</a:t>
            </a:r>
          </a:p>
          <a:p>
            <a:pPr eaLnBrk="1" hangingPunct="1"/>
            <a:r>
              <a:rPr lang="de-DE" altLang="de-DE" sz="1800" b="0" dirty="0" err="1" smtClean="0">
                <a:solidFill>
                  <a:prstClr val="black"/>
                </a:solidFill>
              </a:rPr>
              <a:t>LaSpec</a:t>
            </a:r>
            <a:endParaRPr lang="de-DE" altLang="de-DE" sz="1800" b="0" dirty="0">
              <a:solidFill>
                <a:prstClr val="black"/>
              </a:solidFill>
            </a:endParaRPr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 rot="2243008">
            <a:off x="7046902" y="1621335"/>
            <a:ext cx="520400" cy="703158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7476798" y="2569283"/>
            <a:ext cx="13904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>
                <a:solidFill>
                  <a:prstClr val="black"/>
                </a:solidFill>
              </a:rPr>
              <a:t>HISPEC/</a:t>
            </a:r>
          </a:p>
          <a:p>
            <a:pPr eaLnBrk="1" hangingPunct="1"/>
            <a:r>
              <a:rPr lang="de-DE" altLang="de-DE" sz="1800" b="0" dirty="0" smtClean="0">
                <a:solidFill>
                  <a:prstClr val="black"/>
                </a:solidFill>
              </a:rPr>
              <a:t>DESPEC</a:t>
            </a:r>
            <a:endParaRPr lang="de-DE" altLang="de-DE" sz="1800" b="0" dirty="0">
              <a:solidFill>
                <a:prstClr val="black"/>
              </a:solidFill>
            </a:endParaRP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SuperFRS will have 3 branches ...</a:t>
            </a:r>
            <a:endParaRPr lang="en-US" dirty="0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356662" y="1143858"/>
            <a:ext cx="15105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800" b="0" dirty="0" err="1" smtClean="0">
                <a:solidFill>
                  <a:prstClr val="black"/>
                </a:solidFill>
              </a:rPr>
              <a:t>Cryogenic</a:t>
            </a:r>
            <a:endParaRPr lang="de-DE" altLang="de-DE" sz="1800" b="0" dirty="0">
              <a:solidFill>
                <a:prstClr val="black"/>
              </a:solidFill>
            </a:endParaRPr>
          </a:p>
          <a:p>
            <a:pPr algn="ctr" eaLnBrk="1" hangingPunct="1"/>
            <a:r>
              <a:rPr lang="de-DE" altLang="de-DE" sz="1800" b="0" dirty="0" err="1">
                <a:solidFill>
                  <a:prstClr val="black"/>
                </a:solidFill>
              </a:rPr>
              <a:t>s</a:t>
            </a:r>
            <a:r>
              <a:rPr lang="de-DE" altLang="de-DE" sz="1800" b="0" dirty="0" err="1" smtClean="0">
                <a:solidFill>
                  <a:prstClr val="black"/>
                </a:solidFill>
              </a:rPr>
              <a:t>topping</a:t>
            </a:r>
            <a:r>
              <a:rPr lang="de-DE" altLang="de-DE" sz="1800" b="0" dirty="0" smtClean="0">
                <a:solidFill>
                  <a:prstClr val="black"/>
                </a:solidFill>
              </a:rPr>
              <a:t> </a:t>
            </a:r>
          </a:p>
          <a:p>
            <a:pPr algn="ctr" eaLnBrk="1" hangingPunct="1"/>
            <a:r>
              <a:rPr lang="de-DE" altLang="de-DE" sz="1800" b="0" dirty="0" err="1">
                <a:solidFill>
                  <a:prstClr val="black"/>
                </a:solidFill>
              </a:rPr>
              <a:t>c</a:t>
            </a:r>
            <a:r>
              <a:rPr lang="de-DE" altLang="de-DE" sz="1800" b="0" dirty="0" err="1" smtClean="0">
                <a:solidFill>
                  <a:prstClr val="black"/>
                </a:solidFill>
              </a:rPr>
              <a:t>ell</a:t>
            </a:r>
            <a:endParaRPr lang="de-DE" altLang="de-DE" sz="1800" b="0" dirty="0" smtClean="0">
              <a:solidFill>
                <a:prstClr val="black"/>
              </a:solidFill>
            </a:endParaRPr>
          </a:p>
        </p:txBody>
      </p:sp>
      <p:grpSp>
        <p:nvGrpSpPr>
          <p:cNvPr id="2" name="Gruppieren 3"/>
          <p:cNvGrpSpPr/>
          <p:nvPr/>
        </p:nvGrpSpPr>
        <p:grpSpPr>
          <a:xfrm>
            <a:off x="395536" y="1269562"/>
            <a:ext cx="3658596" cy="2637896"/>
            <a:chOff x="648072" y="980728"/>
            <a:chExt cx="3851920" cy="2926730"/>
          </a:xfrm>
        </p:grpSpPr>
        <p:sp>
          <p:nvSpPr>
            <p:cNvPr id="34" name="Rechteck 33"/>
            <p:cNvSpPr/>
            <p:nvPr/>
          </p:nvSpPr>
          <p:spPr>
            <a:xfrm>
              <a:off x="648072" y="1877616"/>
              <a:ext cx="432048" cy="26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graphicFrame>
          <p:nvGraphicFramePr>
            <p:cNvPr id="37" name="Diagramm 3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72308608"/>
                </p:ext>
              </p:extLst>
            </p:nvPr>
          </p:nvGraphicFramePr>
          <p:xfrm>
            <a:off x="664938" y="980728"/>
            <a:ext cx="3835054" cy="29267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8" name="Textfeld 37"/>
            <p:cNvSpPr txBox="1"/>
            <p:nvPr/>
          </p:nvSpPr>
          <p:spPr>
            <a:xfrm rot="18852578">
              <a:off x="2991925" y="1795240"/>
              <a:ext cx="11269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prstClr val="black"/>
                  </a:solidFill>
                </a:rPr>
                <a:t>Q=Z 95%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8538990" y="4293096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ym typeface="Wingdings"/>
              </a:rPr>
              <a:t></a:t>
            </a:r>
            <a:endParaRPr lang="en-US" sz="4000" dirty="0"/>
          </a:p>
        </p:txBody>
      </p:sp>
      <p:sp>
        <p:nvSpPr>
          <p:cNvPr id="39" name="Rechteck 38"/>
          <p:cNvSpPr/>
          <p:nvPr/>
        </p:nvSpPr>
        <p:spPr>
          <a:xfrm>
            <a:off x="6666782" y="538541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ym typeface="Wingdings"/>
              </a:rPr>
              <a:t></a:t>
            </a:r>
            <a:endParaRPr lang="en-US" sz="4000" dirty="0"/>
          </a:p>
        </p:txBody>
      </p:sp>
      <p:sp>
        <p:nvSpPr>
          <p:cNvPr id="42" name="Rechteck 41"/>
          <p:cNvSpPr/>
          <p:nvPr/>
        </p:nvSpPr>
        <p:spPr>
          <a:xfrm>
            <a:off x="5652120" y="1628800"/>
            <a:ext cx="6415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ym typeface="Wingdings"/>
              </a:rPr>
              <a:t>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4164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268760"/>
            <a:ext cx="9334607" cy="600164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endParaRPr lang="de-DE" sz="2000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Initial </a:t>
            </a:r>
            <a:r>
              <a:rPr lang="de-DE" sz="2000" dirty="0" err="1" smtClean="0">
                <a:solidFill>
                  <a:prstClr val="black"/>
                </a:solidFill>
              </a:rPr>
              <a:t>Commisioning</a:t>
            </a:r>
            <a:r>
              <a:rPr lang="de-DE" sz="2000" dirty="0" smtClean="0">
                <a:solidFill>
                  <a:prstClr val="black"/>
                </a:solidFill>
              </a:rPr>
              <a:t> (</a:t>
            </a:r>
            <a:r>
              <a:rPr lang="de-DE" sz="2000" dirty="0" err="1" smtClean="0">
                <a:solidFill>
                  <a:srgbClr val="C00000"/>
                </a:solidFill>
              </a:rPr>
              <a:t>slow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extraction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</a:rPr>
              <a:t>e.g. C/U </a:t>
            </a:r>
            <a:r>
              <a:rPr lang="de-DE" sz="2000" dirty="0" err="1" smtClean="0">
                <a:solidFill>
                  <a:prstClr val="black"/>
                </a:solidFill>
              </a:rPr>
              <a:t>small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intensity</a:t>
            </a:r>
            <a:r>
              <a:rPr lang="de-DE" sz="2000" dirty="0" smtClean="0">
                <a:solidFill>
                  <a:prstClr val="black"/>
                </a:solidFill>
              </a:rPr>
              <a:t> (~10³ </a:t>
            </a:r>
            <a:r>
              <a:rPr lang="de-DE" sz="2000" dirty="0" err="1" smtClean="0">
                <a:solidFill>
                  <a:prstClr val="black"/>
                </a:solidFill>
              </a:rPr>
              <a:t>pps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  <a:endParaRPr lang="de-DE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err="1"/>
              <a:t>B</a:t>
            </a:r>
            <a:r>
              <a:rPr lang="de-DE" sz="2400" dirty="0" err="1">
                <a:latin typeface="Symbol" panose="05050102010706020507" pitchFamily="18" charset="2"/>
              </a:rPr>
              <a:t>r</a:t>
            </a:r>
            <a:r>
              <a:rPr lang="de-DE" sz="2000" dirty="0"/>
              <a:t> Range: </a:t>
            </a:r>
            <a:r>
              <a:rPr lang="de-DE" sz="2000" dirty="0" smtClean="0"/>
              <a:t>2Tm-20Tm </a:t>
            </a:r>
            <a:r>
              <a:rPr lang="de-DE" sz="2000" dirty="0" err="1" smtClean="0"/>
              <a:t>optic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RIBF: 2-3m,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parasitic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/>
            </a:r>
            <a:b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alignment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(vs. beam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axis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) – Tracking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Commissioning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remaining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SAT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tests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				  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2-3 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 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paras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beam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1"/>
            <a:endParaRPr lang="de-DE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Ramp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up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: SIS18/SIS100 medium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intensity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tests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(~10</a:t>
            </a:r>
            <a:r>
              <a:rPr lang="de-DE" sz="20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10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pps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slow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extraction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b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      (all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beams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desirable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(U,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Sn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, C at least)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Thickness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measurements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(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degraders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etc.)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Full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identification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including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 </a:t>
            </a:r>
            <a:r>
              <a:rPr lang="de-DE" sz="2000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E, TOF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system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commissioning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Initial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physics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programme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(e.g.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spec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. isotope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search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)     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2-3 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 (</a:t>
            </a:r>
            <a:r>
              <a:rPr lang="de-DE" sz="20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full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beam)</a:t>
            </a:r>
          </a:p>
          <a:p>
            <a:pPr lvl="1"/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Ring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Branch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: 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Fast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extraction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dedicated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tests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 phase-1</a:t>
            </a:r>
            <a:endParaRPr lang="en-US" dirty="0"/>
          </a:p>
        </p:txBody>
      </p:sp>
      <p:grpSp>
        <p:nvGrpSpPr>
          <p:cNvPr id="4" name="グループ化 16"/>
          <p:cNvGrpSpPr/>
          <p:nvPr/>
        </p:nvGrpSpPr>
        <p:grpSpPr>
          <a:xfrm>
            <a:off x="6516216" y="908720"/>
            <a:ext cx="2627784" cy="1800200"/>
            <a:chOff x="457201" y="3390796"/>
            <a:chExt cx="3886200" cy="3467203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1" y="3390796"/>
              <a:ext cx="3886200" cy="346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正方形/長方形 15"/>
            <p:cNvSpPr/>
            <p:nvPr/>
          </p:nvSpPr>
          <p:spPr>
            <a:xfrm>
              <a:off x="838200" y="5029200"/>
              <a:ext cx="2819400" cy="76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6660232" y="908720"/>
            <a:ext cx="60946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chemeClr val="bg1"/>
                </a:solidFill>
              </a:rPr>
              <a:t>Takeda</a:t>
            </a:r>
            <a:endParaRPr lang="de-DE" dirty="0" smtClean="0">
              <a:solidFill>
                <a:schemeClr val="bg1"/>
              </a:solidFill>
            </a:endParaRPr>
          </a:p>
          <a:p>
            <a:pPr algn="l"/>
            <a:r>
              <a:rPr lang="de-DE" dirty="0" smtClean="0">
                <a:solidFill>
                  <a:schemeClr val="bg1"/>
                </a:solidFill>
              </a:rPr>
              <a:t>RIBF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1" y="168173"/>
            <a:ext cx="3137890" cy="61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de-DE" sz="2700" dirty="0" smtClean="0"/>
              <a:t>phase</a:t>
            </a:r>
            <a:r>
              <a:rPr lang="de-DE" sz="2700" dirty="0"/>
              <a:t>-</a:t>
            </a:r>
            <a:r>
              <a:rPr lang="de-DE" sz="2700" dirty="0" smtClean="0"/>
              <a:t>1</a:t>
            </a:r>
            <a:r>
              <a:rPr lang="de-DE" dirty="0"/>
              <a:t/>
            </a:r>
            <a:br>
              <a:rPr lang="de-DE" dirty="0"/>
            </a:br>
            <a:r>
              <a:rPr lang="de-DE" sz="2200" dirty="0" smtClean="0"/>
              <a:t>(e.g. Beam Catcher </a:t>
            </a:r>
            <a:r>
              <a:rPr lang="de-DE" sz="2200" dirty="0" err="1" smtClean="0"/>
              <a:t>Plugs</a:t>
            </a:r>
            <a:r>
              <a:rPr lang="de-DE" sz="2200" dirty="0" smtClean="0"/>
              <a:t>)</a:t>
            </a:r>
            <a:endParaRPr lang="de-DE" sz="2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2" y="2870857"/>
            <a:ext cx="1948856" cy="31504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41" y="2888069"/>
            <a:ext cx="2286592" cy="3312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86053"/>
            <a:ext cx="2015968" cy="257874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6441" b="23041"/>
          <a:stretch/>
        </p:blipFill>
        <p:spPr>
          <a:xfrm>
            <a:off x="5395102" y="1232626"/>
            <a:ext cx="3600000" cy="154830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5922784" y="2298358"/>
            <a:ext cx="593432" cy="338554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BC1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804248" y="2276872"/>
            <a:ext cx="593432" cy="338554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BC2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227040" y="1196752"/>
            <a:ext cx="593432" cy="338554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BC3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40152" y="6237312"/>
            <a:ext cx="32403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CAD model of BC3 and </a:t>
            </a:r>
            <a:r>
              <a:rPr lang="en-US" sz="1600" dirty="0" err="1" smtClean="0"/>
              <a:t>sextupole</a:t>
            </a:r>
            <a:r>
              <a:rPr lang="en-US" sz="1600" dirty="0" smtClean="0"/>
              <a:t> on common adjustment platform</a:t>
            </a:r>
            <a:endParaRPr lang="en-US" sz="1600" dirty="0"/>
          </a:p>
        </p:txBody>
      </p:sp>
      <p:sp>
        <p:nvSpPr>
          <p:cNvPr id="27" name="Rectangular Callout 8"/>
          <p:cNvSpPr/>
          <p:nvPr/>
        </p:nvSpPr>
        <p:spPr>
          <a:xfrm>
            <a:off x="6164860" y="2989032"/>
            <a:ext cx="2439588" cy="3275125"/>
          </a:xfrm>
          <a:prstGeom prst="wedgeRectCallout">
            <a:avLst>
              <a:gd name="adj1" fmla="val 32313"/>
              <a:gd name="adj2" fmla="val -73647"/>
            </a:avLst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34"/>
          <p:cNvSpPr txBox="1"/>
          <p:nvPr/>
        </p:nvSpPr>
        <p:spPr>
          <a:xfrm>
            <a:off x="1953489" y="5877272"/>
            <a:ext cx="24024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through BC chamber including pumping duct</a:t>
            </a:r>
            <a:endParaRPr lang="en-US" sz="1600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4860096" y="2006777"/>
            <a:ext cx="5760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" y="3212976"/>
            <a:ext cx="14617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4"/>
          <p:cNvSpPr txBox="1"/>
          <p:nvPr/>
        </p:nvSpPr>
        <p:spPr>
          <a:xfrm>
            <a:off x="35496" y="6474822"/>
            <a:ext cx="22095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plug assembly (BC1)</a:t>
            </a:r>
            <a:endParaRPr lang="en-US" sz="16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2243" y="1340768"/>
            <a:ext cx="5449877" cy="166328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Instrumentation </a:t>
            </a:r>
            <a:r>
              <a:rPr lang="de-DE" sz="2400" dirty="0">
                <a:solidFill>
                  <a:schemeClr val="tx2"/>
                </a:solidFill>
                <a:latin typeface="Ariel"/>
                <a:cs typeface="Times New Roman" pitchFamily="18" charset="0"/>
              </a:rPr>
              <a:t>C</a:t>
            </a:r>
            <a:r>
              <a:rPr lang="de-DE" sz="2400" dirty="0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hecks</a:t>
            </a:r>
          </a:p>
          <a:p>
            <a:pPr marL="5715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Verify</a:t>
            </a:r>
            <a:r>
              <a:rPr lang="de-DE" sz="2400" dirty="0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Modelling</a:t>
            </a:r>
            <a:endParaRPr lang="de-DE" sz="2400" dirty="0" smtClean="0">
              <a:solidFill>
                <a:schemeClr val="tx2"/>
              </a:solidFill>
              <a:latin typeface="Ariel"/>
              <a:cs typeface="Times New Roman" pitchFamily="18" charset="0"/>
            </a:endParaRPr>
          </a:p>
          <a:p>
            <a:pPr marL="5715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„Training“</a:t>
            </a:r>
            <a:endParaRPr lang="de-DE" sz="2400" dirty="0" smtClean="0">
              <a:solidFill>
                <a:schemeClr val="tx2"/>
              </a:solidFill>
              <a:latin typeface="Ariel"/>
              <a:cs typeface="Times New Roman" pitchFamily="18" charset="0"/>
            </a:endParaRPr>
          </a:p>
          <a:p>
            <a:pPr marL="5715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Low </a:t>
            </a:r>
            <a:r>
              <a:rPr lang="de-DE" sz="2400" dirty="0" err="1" smtClean="0">
                <a:solidFill>
                  <a:schemeClr val="tx2"/>
                </a:solidFill>
                <a:latin typeface="Ariel"/>
                <a:cs typeface="Times New Roman" pitchFamily="18" charset="0"/>
              </a:rPr>
              <a:t>activation</a:t>
            </a:r>
            <a:endParaRPr lang="de-DE" sz="2400" dirty="0">
              <a:solidFill>
                <a:schemeClr val="tx2"/>
              </a:solidFill>
              <a:latin typeface="Ariel"/>
              <a:cs typeface="Times New Roman" pitchFamily="18" charset="0"/>
            </a:endParaRPr>
          </a:p>
          <a:p>
            <a:pPr marL="0" lvl="1" indent="0" eaLnBrk="1" hangingPunct="1">
              <a:spcAft>
                <a:spcPts val="10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 </a:t>
            </a:r>
            <a:endParaRPr lang="en-US" sz="1800" dirty="0">
              <a:solidFill>
                <a:srgbClr val="000000"/>
              </a:solidFill>
              <a:latin typeface="Ariel"/>
              <a:cs typeface="Times New Roman" pitchFamily="18" charset="0"/>
            </a:endParaRPr>
          </a:p>
        </p:txBody>
      </p:sp>
      <p:sp>
        <p:nvSpPr>
          <p:cNvPr id="24" name="TextBox 34"/>
          <p:cNvSpPr txBox="1"/>
          <p:nvPr/>
        </p:nvSpPr>
        <p:spPr>
          <a:xfrm>
            <a:off x="4375666" y="5652537"/>
            <a:ext cx="14924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BC3 movable / linear drive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24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7606044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Inhaltsplatzhalter 6"/>
          <p:cNvSpPr>
            <a:spLocks noGrp="1"/>
          </p:cNvSpPr>
          <p:nvPr>
            <p:ph idx="4294967295"/>
          </p:nvPr>
        </p:nvSpPr>
        <p:spPr bwMode="auto">
          <a:xfrm>
            <a:off x="0" y="1514475"/>
            <a:ext cx="8027988" cy="2994025"/>
          </a:xfr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  <a:defRPr/>
            </a:pPr>
            <a:r>
              <a:rPr lang="en-US" b="1" dirty="0" smtClean="0"/>
              <a:t>Timeline</a:t>
            </a: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  <a:defRPr/>
            </a:pPr>
            <a:r>
              <a:rPr lang="de-DE" b="1" dirty="0" err="1" smtClean="0"/>
              <a:t>No</a:t>
            </a:r>
            <a:r>
              <a:rPr lang="de-DE" b="1" dirty="0" smtClean="0"/>
              <a:t>-beam </a:t>
            </a:r>
            <a:r>
              <a:rPr lang="de-DE" b="1" dirty="0" err="1" smtClean="0"/>
              <a:t>activities</a:t>
            </a:r>
            <a:endParaRPr lang="en-US" b="1" dirty="0" smtClean="0"/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  <a:defRPr/>
            </a:pPr>
            <a:r>
              <a:rPr lang="de-DE" b="1" dirty="0" smtClean="0"/>
              <a:t>Phase-0 </a:t>
            </a:r>
            <a:r>
              <a:rPr lang="de-DE" b="1" dirty="0" err="1" smtClean="0"/>
              <a:t>activities</a:t>
            </a:r>
            <a:endParaRPr lang="en-US" b="1" dirty="0" smtClean="0"/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  <a:defRPr/>
            </a:pPr>
            <a:r>
              <a:rPr lang="de-DE" b="1" dirty="0" err="1" smtClean="0">
                <a:latin typeface="Arial" pitchFamily="34" charset="0"/>
              </a:rPr>
              <a:t>Commisioning</a:t>
            </a:r>
            <a:r>
              <a:rPr lang="de-DE" b="1" dirty="0" smtClean="0">
                <a:latin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</a:rPr>
              <a:t>with</a:t>
            </a:r>
            <a:r>
              <a:rPr lang="de-DE" b="1" dirty="0" smtClean="0">
                <a:latin typeface="Arial" pitchFamily="34" charset="0"/>
              </a:rPr>
              <a:t> beam</a:t>
            </a:r>
            <a:endParaRPr lang="en-US" dirty="0">
              <a:latin typeface="Arial" pitchFamily="34" charset="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  <a:defRPr/>
            </a:pPr>
            <a:r>
              <a:rPr lang="de-DE" b="1" dirty="0" smtClean="0">
                <a:latin typeface="Arial" pitchFamily="34" charset="0"/>
              </a:rPr>
              <a:t>Phase-1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/>
          <a:lstStyle/>
          <a:p>
            <a:r>
              <a:rPr lang="en-US" dirty="0" smtClean="0"/>
              <a:t>Outline 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308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altLang="en-US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45" y="1007477"/>
            <a:ext cx="2448272" cy="202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37312"/>
            <a:ext cx="1939239" cy="5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2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8133907" cy="7874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0000"/>
                </a:solidFill>
              </a:rPr>
              <a:t>phase-1</a:t>
            </a:r>
            <a:br>
              <a:rPr lang="en-US" sz="27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(Target Chamber &amp; Plug Systems @ low activation) 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6237"/>
          <a:stretch/>
        </p:blipFill>
        <p:spPr bwMode="auto">
          <a:xfrm>
            <a:off x="5933988" y="1007477"/>
            <a:ext cx="3276000" cy="499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-2425" y="6544649"/>
            <a:ext cx="4310965" cy="34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r>
              <a:rPr lang="en-US" altLang="de-DE" sz="1600" dirty="0" smtClean="0">
                <a:solidFill>
                  <a:srgbClr val="00B0F0"/>
                </a:solidFill>
              </a:rPr>
              <a:t>Michel Lindemulder, </a:t>
            </a:r>
            <a:r>
              <a:rPr lang="en-US" altLang="de-DE" sz="1600" dirty="0">
                <a:solidFill>
                  <a:srgbClr val="00B0F0"/>
                </a:solidFill>
              </a:rPr>
              <a:t>H</a:t>
            </a:r>
            <a:r>
              <a:rPr lang="en-US" altLang="de-DE" sz="1600" dirty="0" smtClean="0">
                <a:solidFill>
                  <a:srgbClr val="00B0F0"/>
                </a:solidFill>
              </a:rPr>
              <a:t>enk Smit, KVI-CART</a:t>
            </a:r>
            <a:endParaRPr lang="en-US" altLang="de-DE" sz="1600" dirty="0">
              <a:solidFill>
                <a:srgbClr val="00B0F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83167" y="188640"/>
            <a:ext cx="208903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H. Weick, </a:t>
            </a:r>
          </a:p>
          <a:p>
            <a:pPr algn="l"/>
            <a:r>
              <a:rPr lang="de-DE" sz="1600" dirty="0" smtClean="0"/>
              <a:t>C. Karagiannis et al.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" y="1241671"/>
            <a:ext cx="4464496" cy="337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83614" y="2996952"/>
            <a:ext cx="252043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tx2"/>
                </a:solidFill>
              </a:rPr>
              <a:t>R&amp;D </a:t>
            </a:r>
            <a:r>
              <a:rPr lang="de-DE" sz="2000" dirty="0" err="1" smtClean="0">
                <a:solidFill>
                  <a:schemeClr val="tx2"/>
                </a:solidFill>
              </a:rPr>
              <a:t>with</a:t>
            </a:r>
            <a:r>
              <a:rPr lang="de-DE" sz="2000" dirty="0" smtClean="0">
                <a:solidFill>
                  <a:schemeClr val="tx2"/>
                </a:solidFill>
              </a:rPr>
              <a:t> KVI-CART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5461" y="4458051"/>
            <a:ext cx="149432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A. Stolz NSCL</a:t>
            </a:r>
            <a:endParaRPr lang="en-US" sz="16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01" y="4201740"/>
            <a:ext cx="1829287" cy="23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5811" y="5013176"/>
            <a:ext cx="4126451" cy="156966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Verify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machine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protection</a:t>
            </a:r>
            <a:r>
              <a:rPr lang="de-DE" sz="2400" dirty="0" smtClean="0">
                <a:solidFill>
                  <a:schemeClr val="tx2"/>
                </a:solidFill>
              </a:rPr>
              <a:t/>
            </a:r>
            <a:br>
              <a:rPr lang="de-DE" sz="2400" dirty="0" smtClean="0">
                <a:solidFill>
                  <a:schemeClr val="tx2"/>
                </a:solidFill>
              </a:rPr>
            </a:br>
            <a:r>
              <a:rPr lang="de-DE" sz="2400" dirty="0" err="1" smtClean="0">
                <a:solidFill>
                  <a:schemeClr val="tx2"/>
                </a:solidFill>
              </a:rPr>
              <a:t>system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</a:t>
            </a:r>
            <a:r>
              <a:rPr lang="de-DE" sz="2400" dirty="0" err="1" smtClean="0">
                <a:solidFill>
                  <a:schemeClr val="tx2"/>
                </a:solidFill>
              </a:rPr>
              <a:t>eliable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detector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operation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</a:rPr>
              <a:t>„</a:t>
            </a:r>
            <a:r>
              <a:rPr lang="de-DE" sz="2400" dirty="0">
                <a:solidFill>
                  <a:schemeClr val="tx2"/>
                </a:solidFill>
              </a:rPr>
              <a:t>T</a:t>
            </a:r>
            <a:r>
              <a:rPr lang="de-DE" sz="2400" dirty="0" smtClean="0">
                <a:solidFill>
                  <a:schemeClr val="tx2"/>
                </a:solidFill>
              </a:rPr>
              <a:t>raining“ 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268760"/>
            <a:ext cx="8839279" cy="501675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2000" dirty="0">
              <a:solidFill>
                <a:prstClr val="black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Beam time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required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during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all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phases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Super-FRS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construction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Parameters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phase-0, initial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commissioning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, phase-1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provided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Extend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phase-0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should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be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defined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Time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„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n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-beam“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commissioning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is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substancial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Super-FRS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hot</a:t>
            </a: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cell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e-DE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remote </a:t>
            </a:r>
            <a:r>
              <a:rPr lang="de-DE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handling</a:t>
            </a: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C00000"/>
                </a:solidFill>
                <a:sym typeface="Wingdings" panose="05000000000000000000" pitchFamily="2" charset="2"/>
              </a:rPr>
              <a:t>S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chedule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branches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not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yet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final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Indian in-kind </a:t>
            </a:r>
            <a:r>
              <a:rPr lang="de-DE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to</a:t>
            </a:r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LEB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Experiments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within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phase-0 </a:t>
            </a:r>
            <a:r>
              <a:rPr lang="de-DE" sz="20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phase-1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foreseen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&amp;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possible</a:t>
            </a:r>
            <a:endParaRPr lang="de-DE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lvl="1"/>
            <a:endParaRPr lang="de-DE" sz="20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33" y="1268760"/>
            <a:ext cx="2410999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Timeline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200" noProof="0" dirty="0" smtClean="0"/>
              <a:t>(Status Standard SC Dipole Magnets)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528" y="2959784"/>
            <a:ext cx="3384376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defTabSz="457200" eaLnBrk="1" fontAlgn="auto" hangingPunct="1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de-DE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</a:t>
            </a: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11°, 18 units 9.75°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de-DE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 iron, SC </a:t>
            </a:r>
            <a:r>
              <a:rPr lang="en-US" altLang="de-DE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de-DE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perture </a:t>
            </a:r>
            <a:r>
              <a:rPr lang="en-US" altLang="de-DE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±190mm x ±</a:t>
            </a: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70mm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de-DE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Weight: 50 to 60 ton</a:t>
            </a:r>
            <a:endParaRPr lang="en-US" altLang="de-DE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177"/>
            <a:ext cx="6889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7939" y="1268760"/>
            <a:ext cx="555217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</a:pP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Magnetic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systems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define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timeline</a:t>
            </a:r>
            <a:endParaRPr lang="de-DE" sz="2400" dirty="0" smtClean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300"/>
              </a:spcBef>
              <a:spcAft>
                <a:spcPts val="0"/>
              </a:spcAft>
            </a:pP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of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the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project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de-DE" sz="2400" dirty="0">
              <a:solidFill>
                <a:srgbClr val="C00000"/>
              </a:solidFill>
              <a:latin typeface="+mn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457200" fontAlgn="auto">
              <a:spcBef>
                <a:spcPts val="300"/>
              </a:spcBef>
              <a:spcAft>
                <a:spcPts val="0"/>
              </a:spcAft>
            </a:pPr>
            <a:r>
              <a:rPr lang="de-DE" sz="2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tendering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de-DE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testing</a:t>
            </a:r>
            <a:endParaRPr lang="en-US" sz="2400" dirty="0" smtClean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6" y="4570264"/>
            <a:ext cx="3483561" cy="195950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54" y="1449032"/>
            <a:ext cx="285446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4500767" y="3896387"/>
            <a:ext cx="4643233" cy="257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Tender Status</a:t>
            </a:r>
            <a:r>
              <a:rPr lang="en-US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Announcement published April 7, 2017</a:t>
            </a: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Qualifying submission closed May 12, 2017</a:t>
            </a:r>
          </a:p>
          <a:p>
            <a:pPr marL="576000" lvl="1" indent="-285750" defTabSz="45720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out of 7 companies invited to tender </a:t>
            </a: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Offers received by mid of July, 2017</a:t>
            </a: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Offers analyzed (with CEA colleagues); </a:t>
            </a: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Last </a:t>
            </a:r>
            <a:r>
              <a:rPr lang="de-DE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negotiation</a:t>
            </a:r>
            <a:r>
              <a:rPr 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  <a:r>
              <a:rPr lang="de-DE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KW2 2018</a:t>
            </a:r>
            <a:endParaRPr lang="en-US" sz="18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fontAlgn="auto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Contract award expected  soon after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r="16946"/>
          <a:stretch/>
        </p:blipFill>
        <p:spPr>
          <a:xfrm>
            <a:off x="828016" y="3384332"/>
            <a:ext cx="3888000" cy="321302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Timeline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200" noProof="0" dirty="0" smtClean="0"/>
              <a:t>(SC </a:t>
            </a:r>
            <a:r>
              <a:rPr lang="en-US" sz="2200" noProof="0" dirty="0" err="1" smtClean="0"/>
              <a:t>Multiplets</a:t>
            </a:r>
            <a:r>
              <a:rPr lang="en-US" sz="2200" noProof="0" dirty="0" smtClean="0"/>
              <a:t>, Overview) </a:t>
            </a:r>
            <a:endParaRPr lang="en-US" sz="2200" noProof="0" dirty="0"/>
          </a:p>
        </p:txBody>
      </p:sp>
      <p:sp>
        <p:nvSpPr>
          <p:cNvPr id="7" name="Rechteck 6"/>
          <p:cNvSpPr/>
          <p:nvPr/>
        </p:nvSpPr>
        <p:spPr>
          <a:xfrm>
            <a:off x="4644008" y="3632244"/>
            <a:ext cx="4896544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1" dirty="0"/>
              <a:t>S</a:t>
            </a:r>
            <a:r>
              <a:rPr lang="en-US" sz="1800" b="1" dirty="0" smtClean="0"/>
              <a:t>chedule First of Series SC </a:t>
            </a:r>
            <a:r>
              <a:rPr lang="en-US" sz="1800" b="1" dirty="0" err="1" smtClean="0"/>
              <a:t>multiplets</a:t>
            </a:r>
            <a:r>
              <a:rPr lang="en-US" sz="1800" b="1" dirty="0" smtClean="0"/>
              <a:t> </a:t>
            </a:r>
            <a:r>
              <a:rPr lang="en-US" sz="1800" dirty="0" smtClean="0"/>
              <a:t> 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C</a:t>
            </a:r>
            <a:r>
              <a:rPr lang="en-US" sz="1800" dirty="0" smtClean="0"/>
              <a:t>ontract closed 07/2015 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(ASG, Genova)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D</a:t>
            </a:r>
            <a:r>
              <a:rPr lang="en-US" sz="1800" dirty="0" smtClean="0"/>
              <a:t>esign phase for SM done, for LM running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/>
              <a:t>PDR 07/2016   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/>
              <a:t>FDR 12/2016  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/>
              <a:t>PRR 07/2017 (short </a:t>
            </a:r>
            <a:r>
              <a:rPr lang="en-US" sz="1800" dirty="0" err="1" smtClean="0"/>
              <a:t>multiplet</a:t>
            </a:r>
            <a:r>
              <a:rPr lang="en-US" sz="1800" dirty="0" smtClean="0"/>
              <a:t>) 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PRR LM Q4/2017</a:t>
            </a:r>
          </a:p>
          <a:p>
            <a:pPr marL="576000" lvl="1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 FOS short </a:t>
            </a:r>
            <a:r>
              <a:rPr lang="en-US" sz="1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ultiplet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Q1/2018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7289" y="1270384"/>
            <a:ext cx="4054671" cy="18389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8 </a:t>
            </a:r>
            <a:r>
              <a:rPr kumimoji="1" lang="en-US" altLang="ja-JP" sz="1800" dirty="0">
                <a:ea typeface="ＭＳ Ｐゴシック" charset="-128"/>
              </a:rPr>
              <a:t>short </a:t>
            </a:r>
            <a:r>
              <a:rPr kumimoji="1" lang="en-US" altLang="ja-JP" sz="1800" dirty="0" err="1">
                <a:ea typeface="ＭＳ Ｐゴシック" charset="-128"/>
              </a:rPr>
              <a:t>multiplets</a:t>
            </a:r>
            <a:r>
              <a:rPr kumimoji="1" lang="en-US" altLang="ja-JP" sz="1800" dirty="0">
                <a:ea typeface="ＭＳ Ｐゴシック" charset="-128"/>
              </a:rPr>
              <a:t> (PS)</a:t>
            </a:r>
          </a:p>
          <a:p>
            <a:pPr marL="468000" lvl="1" eaLnBrk="1" hangingPunct="1">
              <a:lnSpc>
                <a:spcPct val="115000"/>
              </a:lnSpc>
              <a:spcBef>
                <a:spcPts val="300"/>
              </a:spcBef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smtClean="0">
                <a:ea typeface="ＭＳ Ｐゴシック" charset="-128"/>
              </a:rPr>
              <a:t>QS configuration</a:t>
            </a:r>
            <a:endParaRPr kumimoji="1" lang="en-US" altLang="ja-JP" sz="18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25 </a:t>
            </a:r>
            <a:r>
              <a:rPr kumimoji="1" lang="en-US" altLang="ja-JP" sz="1800" dirty="0">
                <a:ea typeface="ＭＳ Ｐゴシック" charset="-128"/>
              </a:rPr>
              <a:t>long </a:t>
            </a:r>
            <a:r>
              <a:rPr kumimoji="1" lang="en-US" altLang="ja-JP" sz="1800" dirty="0" err="1" smtClean="0">
                <a:ea typeface="ＭＳ Ｐゴシック" charset="-128"/>
              </a:rPr>
              <a:t>multiplets</a:t>
            </a:r>
            <a:r>
              <a:rPr kumimoji="1" lang="en-US" altLang="ja-JP" sz="1800" dirty="0" smtClean="0">
                <a:ea typeface="ＭＳ Ｐゴシック" charset="-128"/>
              </a:rPr>
              <a:t> (mainly MS) </a:t>
            </a:r>
          </a:p>
          <a:p>
            <a:pPr marL="468000" lvl="1" eaLnBrk="1" hangingPunct="1">
              <a:lnSpc>
                <a:spcPct val="115000"/>
              </a:lnSpc>
              <a:spcBef>
                <a:spcPts val="300"/>
              </a:spcBef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err="1" smtClean="0">
                <a:ea typeface="ＭＳ Ｐゴシック" charset="-128"/>
              </a:rPr>
              <a:t>Quadrupol</a:t>
            </a:r>
            <a:r>
              <a:rPr kumimoji="1" lang="en-US" altLang="ja-JP" sz="1800" dirty="0" smtClean="0">
                <a:ea typeface="ＭＳ Ｐゴシック" charset="-128"/>
              </a:rPr>
              <a:t> </a:t>
            </a:r>
            <a:r>
              <a:rPr kumimoji="1" lang="en-US" altLang="ja-JP" sz="1800" dirty="0">
                <a:ea typeface="ＭＳ Ｐゴシック" charset="-128"/>
              </a:rPr>
              <a:t>triplet </a:t>
            </a:r>
          </a:p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include corrector elements</a:t>
            </a: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&amp; </a:t>
            </a:r>
            <a:r>
              <a:rPr kumimoji="1" lang="en-US" altLang="ja-JP" sz="1800" dirty="0" err="1" smtClean="0">
                <a:ea typeface="ＭＳ Ｐゴシック" charset="-128"/>
              </a:rPr>
              <a:t>steerer</a:t>
            </a:r>
            <a:r>
              <a:rPr kumimoji="1" lang="en-US" altLang="ja-JP" sz="1800" dirty="0" smtClean="0">
                <a:ea typeface="ＭＳ Ｐゴシック" charset="-128"/>
              </a:rPr>
              <a:t> </a:t>
            </a:r>
            <a:endParaRPr kumimoji="1" lang="en-US" altLang="ja-JP" sz="1800" dirty="0">
              <a:ea typeface="ＭＳ Ｐゴシック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 rot="20669873">
            <a:off x="2682180" y="4966171"/>
            <a:ext cx="558593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7 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27407" y="6084004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dirty="0" smtClean="0">
                <a:latin typeface="Arial"/>
                <a:cs typeface="Arial"/>
              </a:rPr>
              <a:t>≈60 ton</a:t>
            </a:r>
            <a:endParaRPr lang="de-DE" sz="1800" dirty="0" smtClean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680074" y="1268760"/>
            <a:ext cx="4716462" cy="1946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latin typeface="+mj-lt"/>
                <a:ea typeface="ＭＳ Ｐゴシック" charset="-128"/>
                <a:cs typeface="Times New Roman" pitchFamily="18" charset="0"/>
              </a:rPr>
              <a:t>Main characteristics:</a:t>
            </a:r>
          </a:p>
          <a:p>
            <a:pPr eaLnBrk="1" hangingPunct="1"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 </a:t>
            </a:r>
            <a:r>
              <a:rPr kumimoji="1" lang="en-US" altLang="ja-JP" sz="1800" dirty="0" smtClean="0">
                <a:latin typeface="+mj-lt"/>
                <a:ea typeface="ＭＳ Ｐゴシック" charset="-128"/>
                <a:cs typeface="Times New Roman" pitchFamily="18" charset="0"/>
              </a:rPr>
              <a:t>iron </a:t>
            </a: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dominated, cold iron (up to 37 tons)</a:t>
            </a:r>
          </a:p>
          <a:p>
            <a:pPr eaLnBrk="1" hangingPunct="1"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 common helium bath</a:t>
            </a:r>
          </a:p>
          <a:p>
            <a:pPr eaLnBrk="1" hangingPunct="1"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 warm beam pipe (38 cm inner diameter)</a:t>
            </a:r>
          </a:p>
          <a:p>
            <a:pPr eaLnBrk="1" hangingPunct="1"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 per magnet 1 pair of current leads</a:t>
            </a:r>
          </a:p>
          <a:p>
            <a:pPr eaLnBrk="1" hangingPunct="1">
              <a:spcBef>
                <a:spcPts val="300"/>
              </a:spcBef>
              <a:buSzPct val="110000"/>
              <a:buFontTx/>
              <a:buChar char="•"/>
            </a:pPr>
            <a:r>
              <a:rPr kumimoji="1" lang="en-US" altLang="ja-JP" sz="1800" dirty="0">
                <a:latin typeface="+mj-lt"/>
                <a:ea typeface="ＭＳ Ｐゴシック" charset="-128"/>
                <a:cs typeface="Times New Roman" pitchFamily="18" charset="0"/>
              </a:rPr>
              <a:t> max. current &lt;300A for all magnets</a:t>
            </a:r>
            <a:endParaRPr lang="en-US" altLang="de-DE" sz="1800" dirty="0">
              <a:solidFill>
                <a:srgbClr val="000000"/>
              </a:solidFill>
              <a:latin typeface="+mj-lt"/>
              <a:ea typeface="ＭＳ Ｐゴシック" charset="-128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2328" r="10840" b="8269"/>
          <a:stretch/>
        </p:blipFill>
        <p:spPr bwMode="auto">
          <a:xfrm>
            <a:off x="474460" y="3069144"/>
            <a:ext cx="1260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1115616" y="4509120"/>
            <a:ext cx="3456384" cy="100811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20978498">
            <a:off x="989454" y="3827488"/>
            <a:ext cx="890736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2.5 m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755576" y="3717032"/>
            <a:ext cx="936000" cy="21602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5496" y="3140968"/>
            <a:ext cx="867545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Arial"/>
                <a:cs typeface="Arial"/>
              </a:rPr>
              <a:t>≈25 ton</a:t>
            </a:r>
            <a:endParaRPr lang="de-DE" sz="1600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716016" y="260648"/>
            <a:ext cx="1475084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H. Müller, </a:t>
            </a:r>
          </a:p>
          <a:p>
            <a:pPr algn="l"/>
            <a:r>
              <a:rPr lang="de-DE" sz="1600" dirty="0" smtClean="0"/>
              <a:t>E.J. Cho et al.</a:t>
            </a:r>
          </a:p>
        </p:txBody>
      </p:sp>
    </p:spTree>
    <p:extLst>
      <p:ext uri="{BB962C8B-B14F-4D97-AF65-F5344CB8AC3E}">
        <p14:creationId xmlns:p14="http://schemas.microsoft.com/office/powerpoint/2010/main" val="13945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2377.jpg" descr="IMG_23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6655" y="4676055"/>
            <a:ext cx="2561729" cy="1921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2366.jpg" descr="IMG_2366.jpg"/>
          <p:cNvPicPr>
            <a:picLocks noChangeAspect="1"/>
          </p:cNvPicPr>
          <p:nvPr/>
        </p:nvPicPr>
        <p:blipFill>
          <a:blip r:embed="rId3">
            <a:extLst/>
          </a:blip>
          <a:srcRect l="19680" t="14938" b="16548"/>
          <a:stretch>
            <a:fillRect/>
          </a:stretch>
        </p:blipFill>
        <p:spPr>
          <a:xfrm>
            <a:off x="5294155" y="2543875"/>
            <a:ext cx="2734229" cy="174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2376.jpg" descr="IMG_2376.jpg"/>
          <p:cNvPicPr>
            <a:picLocks noChangeAspect="1"/>
          </p:cNvPicPr>
          <p:nvPr/>
        </p:nvPicPr>
        <p:blipFill rotWithShape="1">
          <a:blip r:embed="rId4">
            <a:extLst/>
          </a:blip>
          <a:srcRect l="5972" r="25301"/>
          <a:stretch/>
        </p:blipFill>
        <p:spPr>
          <a:xfrm>
            <a:off x="6156176" y="980728"/>
            <a:ext cx="2987976" cy="1755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2385.jpg" descr="IMG_2385.jpg"/>
          <p:cNvPicPr>
            <a:picLocks noChangeAspect="1"/>
          </p:cNvPicPr>
          <p:nvPr/>
        </p:nvPicPr>
        <p:blipFill>
          <a:blip r:embed="rId5">
            <a:extLst/>
          </a:blip>
          <a:srcRect b="6730"/>
          <a:stretch>
            <a:fillRect/>
          </a:stretch>
        </p:blipFill>
        <p:spPr>
          <a:xfrm>
            <a:off x="7354256" y="3861048"/>
            <a:ext cx="1730763" cy="215235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 idx="4294967295"/>
          </p:nvPr>
        </p:nvSpPr>
        <p:spPr>
          <a:xfrm>
            <a:off x="69577" y="269875"/>
            <a:ext cx="5870575" cy="787400"/>
          </a:xfrm>
          <a:prstGeom prst="rect">
            <a:avLst/>
          </a:prstGeom>
        </p:spPr>
        <p:txBody>
          <a:bodyPr lIns="45717" tIns="45717" rIns="45717" bIns="45717" anchor="b">
            <a:normAutofit fontScale="90000"/>
          </a:bodyPr>
          <a:lstStyle>
            <a:lvl1pPr algn="l" defTabSz="650240">
              <a:defRPr sz="3000" b="1">
                <a:latin typeface="Ariel"/>
                <a:ea typeface="Ariel"/>
                <a:cs typeface="Ariel"/>
                <a:sym typeface="Ariel"/>
              </a:defRPr>
            </a:lvl1pPr>
          </a:lstStyle>
          <a:p>
            <a:r>
              <a:rPr lang="de-DE" sz="2700" dirty="0" smtClean="0"/>
              <a:t>Timeline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sz="2200" dirty="0" smtClean="0"/>
              <a:t>(Magnet </a:t>
            </a:r>
            <a:r>
              <a:rPr lang="de-DE" sz="2200" dirty="0" err="1" smtClean="0"/>
              <a:t>Testing</a:t>
            </a:r>
            <a:r>
              <a:rPr lang="de-DE" sz="2200" dirty="0" smtClean="0"/>
              <a:t> CERN)</a:t>
            </a:r>
            <a:endParaRPr sz="2200" dirty="0"/>
          </a:p>
        </p:txBody>
      </p:sp>
      <p:sp>
        <p:nvSpPr>
          <p:cNvPr id="139" name="Shape 142"/>
          <p:cNvSpPr/>
          <p:nvPr/>
        </p:nvSpPr>
        <p:spPr>
          <a:xfrm>
            <a:off x="7778842" y="1052736"/>
            <a:ext cx="1405830" cy="349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prstClr val="black"/>
                </a:solidFill>
              </a:rPr>
              <a:t>B.180 CERN</a:t>
            </a:r>
          </a:p>
        </p:txBody>
      </p:sp>
      <p:sp>
        <p:nvSpPr>
          <p:cNvPr id="141" name="Shape 142"/>
          <p:cNvSpPr/>
          <p:nvPr/>
        </p:nvSpPr>
        <p:spPr>
          <a:xfrm>
            <a:off x="5580112" y="3943965"/>
            <a:ext cx="1534070" cy="349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prstClr val="black"/>
                </a:solidFill>
              </a:rPr>
              <a:t>Control room</a:t>
            </a:r>
          </a:p>
        </p:txBody>
      </p:sp>
      <p:sp>
        <p:nvSpPr>
          <p:cNvPr id="145" name="Shape 142"/>
          <p:cNvSpPr/>
          <p:nvPr/>
        </p:nvSpPr>
        <p:spPr>
          <a:xfrm>
            <a:off x="8279755" y="3573016"/>
            <a:ext cx="828749" cy="6261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prstClr val="black"/>
                </a:solidFill>
              </a:rPr>
              <a:t>Power </a:t>
            </a:r>
            <a:endParaRPr lang="de-DE" sz="1800" dirty="0" smtClean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dirty="0" smtClean="0">
                <a:solidFill>
                  <a:prstClr val="black"/>
                </a:solidFill>
              </a:rPr>
              <a:t>cable</a:t>
            </a:r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3" name="Shape 140"/>
          <p:cNvSpPr/>
          <p:nvPr/>
        </p:nvSpPr>
        <p:spPr>
          <a:xfrm>
            <a:off x="53824" y="1268760"/>
            <a:ext cx="6534400" cy="2619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6559" tIns="66559" rIns="66559" bIns="66559">
            <a:spAutoFit/>
          </a:bodyPr>
          <a:lstStyle/>
          <a:p>
            <a:pPr marL="285750" indent="-28575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Collaboration between CERN and GSI</a:t>
            </a:r>
          </a:p>
          <a:p>
            <a:pPr marL="468000" lvl="1" indent="-180000" defTabSz="1300480" fontAlgn="auto">
              <a:spcBef>
                <a:spcPts val="0"/>
              </a:spcBef>
              <a:spcAft>
                <a:spcPts val="300"/>
              </a:spcAft>
              <a:buSzPct val="100000"/>
              <a:buFontTx/>
              <a:buChar char="•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CERN Building 180: Infrastructures, renovation done.</a:t>
            </a:r>
          </a:p>
          <a:p>
            <a:pPr marL="285750" indent="-28575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Cold (4K) testing of the SC dipoles and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multiplets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68000" lvl="1" indent="-18000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Ø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3 test benches installed, 59 magnet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cryo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-modules</a:t>
            </a:r>
          </a:p>
          <a:p>
            <a:pPr marL="285750" indent="-28575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Commissioning of the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cryo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-facility running </a:t>
            </a:r>
          </a:p>
          <a:p>
            <a:pPr marL="285750" indent="-28575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Ø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Procurement of last missing components in </a:t>
            </a:r>
          </a:p>
          <a:p>
            <a:pPr defTabSz="1300480" fontAlgn="auto">
              <a:spcBef>
                <a:spcPts val="0"/>
              </a:spcBef>
              <a:spcAft>
                <a:spcPts val="300"/>
              </a:spcAft>
              <a:buSzPct val="100000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    progress (Jumper-line/elec. cabinets)</a:t>
            </a:r>
          </a:p>
          <a:p>
            <a:pPr marL="285750" indent="-285750" defTabSz="1300480" fontAlgn="auto"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Ø"/>
              <a:tabLst>
                <a:tab pos="495300" algn="l"/>
                <a:tab pos="1803400" algn="l"/>
                <a:tab pos="3098800" algn="l"/>
                <a:tab pos="4406900" algn="l"/>
                <a:tab pos="5702300" algn="l"/>
                <a:tab pos="6997700" algn="l"/>
                <a:tab pos="8305800" algn="l"/>
                <a:tab pos="9601200" algn="l"/>
                <a:tab pos="10909300" algn="l"/>
                <a:tab pos="12204700" algn="l"/>
                <a:tab pos="13500100" algn="l"/>
                <a:tab pos="148082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FoS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SM testing foreseen to start in Q2 2018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9732"/>
            <a:ext cx="3744416" cy="260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41463"/>
            <a:ext cx="1950451" cy="254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2267744" y="5517233"/>
            <a:ext cx="1872208" cy="49617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788024" y="188640"/>
            <a:ext cx="1417376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K</a:t>
            </a:r>
            <a:r>
              <a:rPr lang="de-DE" sz="1600" dirty="0" smtClean="0"/>
              <a:t>. Sugita, </a:t>
            </a:r>
          </a:p>
          <a:p>
            <a:pPr algn="l"/>
            <a:r>
              <a:rPr lang="de-DE" sz="1600" dirty="0" smtClean="0"/>
              <a:t>G. Golluccio, </a:t>
            </a:r>
          </a:p>
        </p:txBody>
      </p:sp>
    </p:spTree>
    <p:extLst>
      <p:ext uri="{BB962C8B-B14F-4D97-AF65-F5344CB8AC3E}">
        <p14:creationId xmlns:p14="http://schemas.microsoft.com/office/powerpoint/2010/main" val="1551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188641"/>
            <a:ext cx="5827134" cy="864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Timeline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Schedule SC Magnet Procurement incl. Testing </a:t>
            </a:r>
            <a:endParaRPr lang="en-US" sz="2000" noProof="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" y="1280650"/>
            <a:ext cx="9000000" cy="525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244408" y="4581128"/>
            <a:ext cx="88998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rgbClr val="C00000"/>
                </a:solidFill>
              </a:rPr>
              <a:t>+ LEB</a:t>
            </a:r>
          </a:p>
          <a:p>
            <a:pPr algn="l"/>
            <a:r>
              <a:rPr lang="de-DE" sz="2000" dirty="0" err="1" smtClean="0">
                <a:solidFill>
                  <a:srgbClr val="C00000"/>
                </a:solidFill>
              </a:rPr>
              <a:t>India</a:t>
            </a:r>
            <a:r>
              <a:rPr lang="de-DE" sz="2000" dirty="0" smtClean="0">
                <a:solidFill>
                  <a:srgbClr val="C00000"/>
                </a:solidFill>
              </a:rPr>
              <a:t> !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476" y="260647"/>
            <a:ext cx="8436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Timeline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" y="1844824"/>
            <a:ext cx="9157804" cy="279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0419" y="5190291"/>
            <a:ext cx="6434775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/>
              <a:t>Installation </a:t>
            </a:r>
            <a:r>
              <a:rPr lang="de-DE" sz="2400" dirty="0" err="1" smtClean="0"/>
              <a:t>expected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finished</a:t>
            </a:r>
            <a:r>
              <a:rPr lang="de-DE" sz="2400" dirty="0" smtClean="0"/>
              <a:t> </a:t>
            </a:r>
            <a:r>
              <a:rPr lang="de-DE" sz="2400" dirty="0" err="1" smtClean="0"/>
              <a:t>early</a:t>
            </a:r>
            <a:r>
              <a:rPr lang="de-DE" sz="2400" dirty="0" smtClean="0"/>
              <a:t> 2024</a:t>
            </a:r>
          </a:p>
          <a:p>
            <a:pPr algn="l"/>
            <a:r>
              <a:rPr lang="de-DE" sz="2400" dirty="0" smtClean="0">
                <a:sym typeface="Wingdings" panose="05000000000000000000" pitchFamily="2" charset="2"/>
              </a:rPr>
              <a:t> </a:t>
            </a:r>
            <a:r>
              <a:rPr lang="de-DE" sz="2400" dirty="0" err="1" smtClean="0">
                <a:sym typeface="Wingdings" panose="05000000000000000000" pitchFamily="2" charset="2"/>
              </a:rPr>
              <a:t>commisioning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phase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starts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66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" y="3972726"/>
            <a:ext cx="5922968" cy="285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Autofit/>
          </a:bodyPr>
          <a:lstStyle/>
          <a:p>
            <a:r>
              <a:rPr lang="en-US" dirty="0" smtClean="0"/>
              <a:t>No-beam activities </a:t>
            </a:r>
            <a:br>
              <a:rPr lang="en-US" dirty="0" smtClean="0"/>
            </a:br>
            <a:r>
              <a:rPr lang="en-US" dirty="0" smtClean="0"/>
              <a:t>Target area</a:t>
            </a:r>
            <a:endParaRPr lang="de-DE" sz="2000" dirty="0"/>
          </a:p>
        </p:txBody>
      </p:sp>
      <p:sp>
        <p:nvSpPr>
          <p:cNvPr id="20" name="Textfeld 19"/>
          <p:cNvSpPr txBox="1"/>
          <p:nvPr/>
        </p:nvSpPr>
        <p:spPr>
          <a:xfrm>
            <a:off x="1056393" y="6178759"/>
            <a:ext cx="3481260" cy="646331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Arial"/>
              </a:rPr>
              <a:t>Installation of NC magnets  within the target-area shielding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5209"/>
          <a:stretch/>
        </p:blipFill>
        <p:spPr bwMode="auto">
          <a:xfrm>
            <a:off x="6520407" y="4293376"/>
            <a:ext cx="266010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3158622" cy="303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03" y="3501008"/>
            <a:ext cx="852397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13176"/>
            <a:ext cx="1944216" cy="181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912058" y="3748620"/>
            <a:ext cx="1476366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H</a:t>
            </a:r>
            <a:r>
              <a:rPr lang="de-DE" sz="1600" dirty="0" smtClean="0"/>
              <a:t>. </a:t>
            </a:r>
            <a:r>
              <a:rPr lang="de-DE" sz="1600" dirty="0" err="1" smtClean="0"/>
              <a:t>Leibrock</a:t>
            </a:r>
            <a:r>
              <a:rPr lang="de-DE" sz="1600" dirty="0" smtClean="0"/>
              <a:t>, </a:t>
            </a:r>
          </a:p>
          <a:p>
            <a:pPr algn="l"/>
            <a:r>
              <a:rPr lang="de-DE" sz="1600" dirty="0" smtClean="0"/>
              <a:t>T. Blatz, </a:t>
            </a:r>
            <a:r>
              <a:rPr lang="de-DE" sz="1600" dirty="0"/>
              <a:t> </a:t>
            </a:r>
            <a:r>
              <a:rPr lang="de-DE" sz="1600" dirty="0" smtClean="0"/>
              <a:t>et al.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79512" y="1340768"/>
            <a:ext cx="5703806" cy="255454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2"/>
                </a:solidFill>
              </a:rPr>
              <a:t>Super-FRS </a:t>
            </a:r>
            <a:r>
              <a:rPr lang="de-DE" sz="2000" dirty="0" err="1" smtClean="0">
                <a:solidFill>
                  <a:schemeClr val="tx2"/>
                </a:solidFill>
              </a:rPr>
              <a:t>target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area</a:t>
            </a:r>
            <a:r>
              <a:rPr lang="de-DE" sz="2000" dirty="0" smtClean="0">
                <a:solidFill>
                  <a:schemeClr val="tx2"/>
                </a:solidFill>
              </a:rPr>
              <a:t> will </a:t>
            </a:r>
            <a:r>
              <a:rPr lang="de-DE" sz="2000" dirty="0" err="1" smtClean="0">
                <a:solidFill>
                  <a:schemeClr val="tx2"/>
                </a:solidFill>
              </a:rPr>
              <a:t>be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heavily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shielded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2"/>
                </a:solidFill>
              </a:rPr>
              <a:t>remote </a:t>
            </a:r>
            <a:r>
              <a:rPr lang="de-DE" sz="2000" dirty="0" err="1" smtClean="0">
                <a:solidFill>
                  <a:schemeClr val="tx2"/>
                </a:solidFill>
              </a:rPr>
              <a:t>handling</a:t>
            </a:r>
            <a:r>
              <a:rPr lang="de-DE" sz="2000" dirty="0" smtClean="0">
                <a:solidFill>
                  <a:schemeClr val="tx2"/>
                </a:solidFill>
              </a:rPr>
              <a:t> &amp; </a:t>
            </a:r>
            <a:r>
              <a:rPr lang="de-DE" sz="2000" dirty="0" err="1" smtClean="0">
                <a:solidFill>
                  <a:schemeClr val="tx2"/>
                </a:solidFill>
              </a:rPr>
              <a:t>robotics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</a:p>
          <a:p>
            <a:pPr algn="l"/>
            <a:endParaRPr lang="de-DE" sz="2000" dirty="0">
              <a:solidFill>
                <a:schemeClr val="tx2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 smtClean="0">
                <a:solidFill>
                  <a:schemeClr val="tx2"/>
                </a:solidFill>
              </a:rPr>
              <a:t>Hot </a:t>
            </a:r>
            <a:r>
              <a:rPr lang="de-DE" sz="2000" dirty="0" err="1" smtClean="0">
                <a:solidFill>
                  <a:schemeClr val="tx2"/>
                </a:solidFill>
              </a:rPr>
              <a:t>cell</a:t>
            </a:r>
            <a:r>
              <a:rPr lang="de-DE" sz="2000" dirty="0" smtClean="0">
                <a:solidFill>
                  <a:schemeClr val="tx2"/>
                </a:solidFill>
              </a:rPr>
              <a:t> 	(2023+)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 smtClean="0">
                <a:solidFill>
                  <a:schemeClr val="tx2"/>
                </a:solidFill>
              </a:rPr>
              <a:t>Plug </a:t>
            </a:r>
            <a:r>
              <a:rPr lang="de-DE" sz="2000" dirty="0" err="1" smtClean="0">
                <a:solidFill>
                  <a:schemeClr val="tx2"/>
                </a:solidFill>
              </a:rPr>
              <a:t>concept</a:t>
            </a:r>
            <a:endParaRPr lang="de-DE" sz="2000" dirty="0" smtClean="0">
              <a:solidFill>
                <a:schemeClr val="tx2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sz="2000" dirty="0" err="1" smtClean="0">
                <a:solidFill>
                  <a:schemeClr val="tx2"/>
                </a:solidFill>
              </a:rPr>
              <a:t>Flask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and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cranes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sz="2000" dirty="0" err="1" smtClean="0">
                <a:solidFill>
                  <a:schemeClr val="tx2"/>
                </a:solidFill>
              </a:rPr>
              <a:t>roboters</a:t>
            </a:r>
            <a:endParaRPr lang="de-DE" sz="2000" dirty="0" smtClean="0">
              <a:solidFill>
                <a:schemeClr val="tx2"/>
              </a:solidFill>
            </a:endParaRPr>
          </a:p>
          <a:p>
            <a:pPr algn="l"/>
            <a:endParaRPr lang="de-DE" sz="2000" dirty="0"/>
          </a:p>
          <a:p>
            <a:pPr algn="l"/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Lots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of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testing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commisioning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!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r="7106"/>
          <a:stretch/>
        </p:blipFill>
        <p:spPr bwMode="auto">
          <a:xfrm>
            <a:off x="3851920" y="1772816"/>
            <a:ext cx="2122340" cy="166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5"/>
          <p:cNvSpPr txBox="1"/>
          <p:nvPr/>
        </p:nvSpPr>
        <p:spPr>
          <a:xfrm>
            <a:off x="3851920" y="3266361"/>
            <a:ext cx="2792309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Plug support HC</a:t>
            </a:r>
            <a:endParaRPr lang="de-DE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feld 32"/>
          <p:cNvSpPr txBox="1"/>
          <p:nvPr/>
        </p:nvSpPr>
        <p:spPr>
          <a:xfrm>
            <a:off x="3923928" y="404664"/>
            <a:ext cx="208903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600" dirty="0" smtClean="0"/>
              <a:t>H. Weick, </a:t>
            </a:r>
          </a:p>
          <a:p>
            <a:pPr algn="l"/>
            <a:r>
              <a:rPr lang="de-DE" sz="1600" dirty="0" smtClean="0"/>
              <a:t>C. Karagiannis et al. </a:t>
            </a:r>
          </a:p>
        </p:txBody>
      </p:sp>
    </p:spTree>
    <p:extLst>
      <p:ext uri="{BB962C8B-B14F-4D97-AF65-F5344CB8AC3E}">
        <p14:creationId xmlns:p14="http://schemas.microsoft.com/office/powerpoint/2010/main" val="37434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175"/>
            <a:ext cx="2713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5870575" cy="7874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No beam activities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(Handling, Plug Guidance)</a:t>
            </a:r>
            <a:endParaRPr lang="en-US" sz="22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241479" y="260648"/>
            <a:ext cx="2194617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r>
              <a:rPr lang="en-US" altLang="de-DE" sz="1600" dirty="0" smtClean="0"/>
              <a:t>Michel Lindemulder, </a:t>
            </a:r>
          </a:p>
          <a:p>
            <a:r>
              <a:rPr lang="en-US" altLang="de-DE" sz="1600" dirty="0" err="1" smtClean="0"/>
              <a:t>Henk</a:t>
            </a:r>
            <a:r>
              <a:rPr lang="en-US" altLang="de-DE" sz="1600" dirty="0" smtClean="0"/>
              <a:t> Smit, KVI-CART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2700860" y="3691181"/>
            <a:ext cx="2786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required: ± 20mm shift,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± </a:t>
            </a:r>
            <a:r>
              <a:rPr lang="en-US" sz="1800" dirty="0"/>
              <a:t>2 </a:t>
            </a:r>
            <a:r>
              <a:rPr lang="en-US" sz="1800" dirty="0" smtClean="0"/>
              <a:t>mrad tilt</a:t>
            </a:r>
          </a:p>
          <a:p>
            <a:r>
              <a:rPr lang="en-US" sz="1800" dirty="0" smtClean="0"/>
              <a:t>tested up to 70 mm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 or 7 mrad</a:t>
            </a:r>
            <a:endParaRPr lang="en-US" sz="18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17" y="299597"/>
            <a:ext cx="1689659" cy="50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9"/>
          <p:cNvCxnSpPr>
            <a:stCxn id="22" idx="3"/>
          </p:cNvCxnSpPr>
          <p:nvPr/>
        </p:nvCxnSpPr>
        <p:spPr bwMode="auto">
          <a:xfrm>
            <a:off x="6235410" y="1635031"/>
            <a:ext cx="1623254" cy="10750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5"/>
          <p:cNvCxnSpPr/>
          <p:nvPr/>
        </p:nvCxnSpPr>
        <p:spPr bwMode="auto">
          <a:xfrm flipV="1">
            <a:off x="6235409" y="5086711"/>
            <a:ext cx="1535503" cy="511832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6"/>
          <p:cNvCxnSpPr>
            <a:stCxn id="21" idx="3"/>
          </p:cNvCxnSpPr>
          <p:nvPr/>
        </p:nvCxnSpPr>
        <p:spPr bwMode="auto">
          <a:xfrm flipV="1">
            <a:off x="6432331" y="3095361"/>
            <a:ext cx="1355834" cy="14034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2"/>
          <p:cNvSpPr txBox="1"/>
          <p:nvPr/>
        </p:nvSpPr>
        <p:spPr>
          <a:xfrm>
            <a:off x="4204084" y="540082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chamfered collar</a:t>
            </a:r>
          </a:p>
          <a:p>
            <a:r>
              <a:rPr lang="en-US" sz="1800" dirty="0">
                <a:solidFill>
                  <a:srgbClr val="FFC000"/>
                </a:solidFill>
              </a:rPr>
              <a:t>(</a:t>
            </a:r>
            <a:r>
              <a:rPr lang="en-US" sz="1800" dirty="0" smtClean="0">
                <a:solidFill>
                  <a:srgbClr val="FFC000"/>
                </a:solidFill>
              </a:rPr>
              <a:t>removable)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4542070" y="305104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chamfered step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92762" y="1311865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top plate 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= support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92"/>
            <a:ext cx="2696990" cy="50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4"/>
          <p:cNvSpPr txBox="1"/>
          <p:nvPr/>
        </p:nvSpPr>
        <p:spPr>
          <a:xfrm>
            <a:off x="2761746" y="2135371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automatic hooking, 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by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rotating square </a:t>
            </a:r>
            <a:r>
              <a:rPr lang="en-US" sz="1800" dirty="0">
                <a:solidFill>
                  <a:srgbClr val="FFC000"/>
                </a:solidFill>
              </a:rPr>
              <a:t>p</a:t>
            </a:r>
            <a:r>
              <a:rPr lang="en-US" sz="1800" dirty="0" smtClean="0">
                <a:solidFill>
                  <a:srgbClr val="FFC000"/>
                </a:solidFill>
              </a:rPr>
              <a:t>in</a:t>
            </a:r>
          </a:p>
        </p:txBody>
      </p:sp>
      <p:cxnSp>
        <p:nvCxnSpPr>
          <p:cNvPr id="25" name="Straight Arrow Connector 25"/>
          <p:cNvCxnSpPr>
            <a:stCxn id="24" idx="1"/>
          </p:cNvCxnSpPr>
          <p:nvPr/>
        </p:nvCxnSpPr>
        <p:spPr bwMode="auto">
          <a:xfrm flipH="1">
            <a:off x="1155942" y="2458537"/>
            <a:ext cx="1605804" cy="4616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9"/>
          <p:cNvCxnSpPr>
            <a:stCxn id="27" idx="3"/>
          </p:cNvCxnSpPr>
          <p:nvPr/>
        </p:nvCxnSpPr>
        <p:spPr bwMode="auto">
          <a:xfrm flipV="1">
            <a:off x="6376998" y="4438162"/>
            <a:ext cx="1481666" cy="71852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30"/>
          <p:cNvSpPr txBox="1"/>
          <p:nvPr/>
        </p:nvSpPr>
        <p:spPr>
          <a:xfrm>
            <a:off x="4909930" y="497202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corner rods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35696" y="6237312"/>
            <a:ext cx="452739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Mock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prepare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for</a:t>
            </a:r>
            <a:r>
              <a:rPr lang="de-DE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SAT</a:t>
            </a:r>
            <a:endParaRPr lang="en-US" sz="20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625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メイリオ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1100</Words>
  <Application>Microsoft Office PowerPoint</Application>
  <PresentationFormat>Bildschirmpräsentation (4:3)</PresentationFormat>
  <Paragraphs>296</Paragraphs>
  <Slides>21</Slides>
  <Notes>5</Notes>
  <HiddenSlides>0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gsi-folienmaster</vt:lpstr>
      <vt:lpstr>MAC-Template-V03</vt:lpstr>
      <vt:lpstr>Office テーマ</vt:lpstr>
      <vt:lpstr>1_gsi-folienmaster</vt:lpstr>
      <vt:lpstr>Equation</vt:lpstr>
      <vt:lpstr>Super-FRS plans for commissioning and day-1 beams</vt:lpstr>
      <vt:lpstr>Outline  </vt:lpstr>
      <vt:lpstr>Timeline (Status Standard SC Dipole Magnets) </vt:lpstr>
      <vt:lpstr>Timeline (SC Multiplets, Overview) </vt:lpstr>
      <vt:lpstr>Timeline (Magnet Testing CERN)</vt:lpstr>
      <vt:lpstr>Timeline Schedule SC Magnet Procurement incl. Testing </vt:lpstr>
      <vt:lpstr>PowerPoint-Präsentation</vt:lpstr>
      <vt:lpstr>No-beam activities  Target area</vt:lpstr>
      <vt:lpstr>No beam activities (Handling, Plug Guidance)</vt:lpstr>
      <vt:lpstr>No beam activities (Media Board development)</vt:lpstr>
      <vt:lpstr>Phase-0 R&amp;D (ToF and DE)</vt:lpstr>
      <vt:lpstr>Phase-0  Detector R&amp;D for FOS</vt:lpstr>
      <vt:lpstr>PowerPoint-Präsentation</vt:lpstr>
      <vt:lpstr>Ex.: BigRIPS beam optics tests H. Takeda BigRIPS Team, RIKEN Nishina Center </vt:lpstr>
      <vt:lpstr>Track reconstruction</vt:lpstr>
      <vt:lpstr>PowerPoint-Präsentation</vt:lpstr>
      <vt:lpstr>SuperFRS will have 3 branches ...</vt:lpstr>
      <vt:lpstr>PowerPoint-Präsentation</vt:lpstr>
      <vt:lpstr>phase-1 (e.g. Beam Catcher Plugs)</vt:lpstr>
      <vt:lpstr>phase-1 (Target Chamber &amp; Plug Systems @ low activation) </vt:lpstr>
      <vt:lpstr>PowerPoint-Präsentation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M. Winkler</dc:creator>
  <cp:lastModifiedBy>Simon, Haik Dr.</cp:lastModifiedBy>
  <cp:revision>2105</cp:revision>
  <cp:lastPrinted>2015-11-30T00:18:23Z</cp:lastPrinted>
  <dcterms:created xsi:type="dcterms:W3CDTF">2008-01-13T10:55:23Z</dcterms:created>
  <dcterms:modified xsi:type="dcterms:W3CDTF">2017-12-15T05:56:15Z</dcterms:modified>
</cp:coreProperties>
</file>