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53"/>
  </p:notesMasterIdLst>
  <p:sldIdLst>
    <p:sldId id="359" r:id="rId2"/>
    <p:sldId id="360" r:id="rId3"/>
    <p:sldId id="404" r:id="rId4"/>
    <p:sldId id="405" r:id="rId5"/>
    <p:sldId id="406" r:id="rId6"/>
    <p:sldId id="407" r:id="rId7"/>
    <p:sldId id="408" r:id="rId8"/>
    <p:sldId id="409" r:id="rId9"/>
    <p:sldId id="410" r:id="rId10"/>
    <p:sldId id="411" r:id="rId11"/>
    <p:sldId id="412" r:id="rId12"/>
    <p:sldId id="413" r:id="rId13"/>
    <p:sldId id="418" r:id="rId14"/>
    <p:sldId id="318" r:id="rId15"/>
    <p:sldId id="361" r:id="rId16"/>
    <p:sldId id="362" r:id="rId17"/>
    <p:sldId id="368" r:id="rId18"/>
    <p:sldId id="364" r:id="rId19"/>
    <p:sldId id="363" r:id="rId20"/>
    <p:sldId id="369" r:id="rId21"/>
    <p:sldId id="372" r:id="rId22"/>
    <p:sldId id="373" r:id="rId23"/>
    <p:sldId id="385" r:id="rId24"/>
    <p:sldId id="390" r:id="rId25"/>
    <p:sldId id="391" r:id="rId26"/>
    <p:sldId id="392" r:id="rId27"/>
    <p:sldId id="393" r:id="rId28"/>
    <p:sldId id="396" r:id="rId29"/>
    <p:sldId id="403" r:id="rId30"/>
    <p:sldId id="387" r:id="rId31"/>
    <p:sldId id="386" r:id="rId32"/>
    <p:sldId id="383" r:id="rId33"/>
    <p:sldId id="384" r:id="rId34"/>
    <p:sldId id="365" r:id="rId35"/>
    <p:sldId id="366" r:id="rId36"/>
    <p:sldId id="367" r:id="rId37"/>
    <p:sldId id="374" r:id="rId38"/>
    <p:sldId id="381" r:id="rId39"/>
    <p:sldId id="382" r:id="rId40"/>
    <p:sldId id="375" r:id="rId41"/>
    <p:sldId id="376" r:id="rId42"/>
    <p:sldId id="377" r:id="rId43"/>
    <p:sldId id="378" r:id="rId44"/>
    <p:sldId id="379" r:id="rId45"/>
    <p:sldId id="380" r:id="rId46"/>
    <p:sldId id="388" r:id="rId47"/>
    <p:sldId id="389" r:id="rId48"/>
    <p:sldId id="414" r:id="rId49"/>
    <p:sldId id="416" r:id="rId50"/>
    <p:sldId id="415" r:id="rId51"/>
    <p:sldId id="417" r:id="rId5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4"/>
      <p:bold r:id="rId55"/>
      <p:italic r:id="rId56"/>
      <p:boldItalic r:id="rId57"/>
    </p:embeddedFont>
    <p:embeddedFont>
      <p:font typeface="Consolas" panose="020B0609020204030204" pitchFamily="49" charset="0"/>
      <p:regular r:id="rId58"/>
      <p:bold r:id="rId59"/>
      <p:italic r:id="rId60"/>
      <p:boldItalic r:id="rId61"/>
    </p:embeddedFont>
    <p:embeddedFont>
      <p:font typeface="Arial Unicode MS" panose="020B0604020202020204" pitchFamily="34" charset="-128"/>
      <p:regular r:id="rId62"/>
    </p:embeddedFont>
    <p:embeddedFont>
      <p:font typeface="Verdana" panose="020B0604030504040204" pitchFamily="34" charset="0"/>
      <p:regular r:id="rId63"/>
      <p:bold r:id="rId64"/>
      <p:italic r:id="rId65"/>
      <p:boldItalic r:id="rId66"/>
    </p:embeddedFont>
    <p:embeddedFont>
      <p:font typeface="Lucida Console" panose="020B0609040504020204" pitchFamily="49" charset="0"/>
      <p:regular r:id="rId67"/>
    </p:embeddedFont>
    <p:embeddedFont>
      <p:font typeface="Arev Sans" panose="020B0603030804020204" pitchFamily="34" charset="0"/>
      <p:regular r:id="rId68"/>
    </p:embeddedFont>
  </p:embeddedFontLst>
  <p:custDataLst>
    <p:tags r:id="rId69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3399"/>
    <a:srgbClr val="FF3399"/>
    <a:srgbClr val="008000"/>
    <a:srgbClr val="009900"/>
    <a:srgbClr val="FF0066"/>
    <a:srgbClr val="C35855"/>
    <a:srgbClr val="3B8ABB"/>
    <a:srgbClr val="FF6600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01" autoAdjust="0"/>
    <p:restoredTop sz="94857" autoAdjust="0"/>
  </p:normalViewPr>
  <p:slideViewPr>
    <p:cSldViewPr>
      <p:cViewPr varScale="1">
        <p:scale>
          <a:sx n="85" d="100"/>
          <a:sy n="85" d="100"/>
        </p:scale>
        <p:origin x="-159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08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0.fntdata"/><Relationship Id="rId68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5.fntdata"/><Relationship Id="rId66" Type="http://schemas.openxmlformats.org/officeDocument/2006/relationships/font" Target="fonts/font13.fntdata"/><Relationship Id="rId5" Type="http://schemas.openxmlformats.org/officeDocument/2006/relationships/slide" Target="slides/slide4.xml"/><Relationship Id="rId61" Type="http://schemas.openxmlformats.org/officeDocument/2006/relationships/font" Target="fonts/font8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3.fntdata"/><Relationship Id="rId64" Type="http://schemas.openxmlformats.org/officeDocument/2006/relationships/font" Target="fonts/font11.fntdata"/><Relationship Id="rId69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6.fntdata"/><Relationship Id="rId67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.fntdata"/><Relationship Id="rId62" Type="http://schemas.openxmlformats.org/officeDocument/2006/relationships/font" Target="fonts/font9.fntdata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7.fntdata"/><Relationship Id="rId65" Type="http://schemas.openxmlformats.org/officeDocument/2006/relationships/font" Target="fonts/font12.fntdata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font" Target="fonts/font2.fntdata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E69B9-4E01-4040-A865-DB157AAB1D4A}" type="datetimeFigureOut">
              <a:rPr lang="de-DE" smtClean="0"/>
              <a:pPr/>
              <a:t>11.12.2017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18957-8BAF-4DF6-A91A-C46006F5C5F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6985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0070C0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143380"/>
            <a:ext cx="6400800" cy="149542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 i="1">
                <a:latin typeface="+mj-lt"/>
              </a:defRPr>
            </a:lvl1pPr>
          </a:lstStyle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i="1">
                <a:latin typeface="+mj-lt"/>
              </a:defRPr>
            </a:lvl1pPr>
          </a:lstStyle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i="1">
                <a:latin typeface="+mj-lt"/>
              </a:defRPr>
            </a:lvl1pPr>
          </a:lstStyle>
          <a:p>
            <a:fld id="{598E9056-A25D-4D02-A1C2-8BDCB892555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66602"/>
            <a:ext cx="8229600" cy="582594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1071546"/>
            <a:ext cx="8572560" cy="5286412"/>
          </a:xfrm>
        </p:spPr>
        <p:txBody>
          <a:bodyPr/>
          <a:lstStyle>
            <a:lvl1pPr>
              <a:defRPr sz="2000"/>
            </a:lvl1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28596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71900" cy="365125"/>
          </a:xfrm>
        </p:spPr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858016" y="6492875"/>
            <a:ext cx="1347782" cy="365125"/>
          </a:xfrm>
        </p:spPr>
        <p:txBody>
          <a:bodyPr/>
          <a:lstStyle/>
          <a:p>
            <a:fld id="{598E9056-A25D-4D02-A1C2-8BDCB892555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Abgerundetes Rechteck 6"/>
          <p:cNvSpPr/>
          <p:nvPr userDrawn="1"/>
        </p:nvSpPr>
        <p:spPr>
          <a:xfrm>
            <a:off x="-108520" y="142876"/>
            <a:ext cx="9073008" cy="64291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Picture 2" descr="gsi"/>
          <p:cNvPicPr>
            <a:picLocks noChangeAspect="1" noChangeArrowheads="1"/>
          </p:cNvPicPr>
          <p:nvPr userDrawn="1"/>
        </p:nvPicPr>
        <p:blipFill>
          <a:blip r:embed="rId2" cstate="print"/>
          <a:srcRect r="41136" b="61360"/>
          <a:stretch>
            <a:fillRect/>
          </a:stretch>
        </p:blipFill>
        <p:spPr bwMode="auto">
          <a:xfrm>
            <a:off x="8310563" y="6500050"/>
            <a:ext cx="719137" cy="252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42984"/>
            <a:ext cx="8229600" cy="5072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i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i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598E9056-A25D-4D02-A1C2-8BDCB892555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dalitz_3pi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620688"/>
            <a:ext cx="3672408" cy="353544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4932040" y="548680"/>
            <a:ext cx="4211960" cy="388843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630616" cy="1470025"/>
          </a:xfrm>
        </p:spPr>
        <p:txBody>
          <a:bodyPr/>
          <a:lstStyle/>
          <a:p>
            <a:pPr algn="r"/>
            <a:r>
              <a:rPr lang="en-US" sz="4400" b="1">
                <a:solidFill>
                  <a:srgbClr val="3B8ABB"/>
                </a:solidFill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</a:rPr>
              <a:t>Physics Analysis Concepts</a:t>
            </a:r>
            <a:br>
              <a:rPr lang="en-US" sz="4400" b="1">
                <a:solidFill>
                  <a:srgbClr val="3B8ABB"/>
                </a:solidFill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</a:rPr>
            </a:br>
            <a:r>
              <a:rPr lang="en-US" sz="4400" b="1">
                <a:solidFill>
                  <a:srgbClr val="3B8ABB"/>
                </a:solidFill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</a:rPr>
              <a:t>with PandaRoot </a:t>
            </a:r>
            <a:r>
              <a:rPr lang="en-US" sz="4400" b="1" smtClean="0">
                <a:solidFill>
                  <a:srgbClr val="3B8ABB"/>
                </a:solidFill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</a:rPr>
              <a:t>(3)</a:t>
            </a:r>
            <a:endParaRPr lang="de-DE" sz="4400" b="1">
              <a:solidFill>
                <a:srgbClr val="3B8ABB"/>
              </a:solidFill>
              <a:effectLst>
                <a:outerShdw blurRad="50800" dist="38100" dir="2700000" algn="tl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5536" y="3429000"/>
            <a:ext cx="6400800" cy="2880320"/>
          </a:xfrm>
        </p:spPr>
        <p:txBody>
          <a:bodyPr>
            <a:noAutofit/>
          </a:bodyPr>
          <a:lstStyle/>
          <a:p>
            <a:pPr algn="l"/>
            <a:endParaRPr lang="de-DE" sz="2400" b="1" i="1" smtClean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de-DE" sz="2400" b="1" i="1">
                <a:solidFill>
                  <a:schemeClr val="bg1">
                    <a:lumMod val="50000"/>
                  </a:schemeClr>
                </a:solidFill>
              </a:rPr>
              <a:t>PANDA Lecture Week 2017</a:t>
            </a:r>
          </a:p>
          <a:p>
            <a:pPr algn="l"/>
            <a:r>
              <a:rPr lang="de-DE" sz="2400" i="1"/>
              <a:t>GSI, Dec 11 - 15</a:t>
            </a:r>
            <a:r>
              <a:rPr lang="de-DE" sz="2400" i="1">
                <a:solidFill>
                  <a:schemeClr val="bg1">
                    <a:lumMod val="50000"/>
                  </a:schemeClr>
                </a:solidFill>
              </a:rPr>
              <a:t>, 2017</a:t>
            </a:r>
          </a:p>
          <a:p>
            <a:pPr algn="l"/>
            <a:r>
              <a:rPr lang="de-DE" sz="2400" smtClean="0">
                <a:solidFill>
                  <a:schemeClr val="bg2"/>
                </a:solidFill>
              </a:rPr>
              <a:t>	</a:t>
            </a:r>
            <a:br>
              <a:rPr lang="de-DE" sz="2400" smtClean="0">
                <a:solidFill>
                  <a:schemeClr val="bg2"/>
                </a:solidFill>
              </a:rPr>
            </a:br>
            <a:r>
              <a:rPr lang="de-DE" b="1" smtClean="0">
                <a:solidFill>
                  <a:srgbClr val="3B8ABB"/>
                </a:solidFill>
              </a:rPr>
              <a:t>Klaus Götzen</a:t>
            </a:r>
            <a:r>
              <a:rPr lang="de-DE" smtClean="0">
                <a:solidFill>
                  <a:srgbClr val="3B8ABB"/>
                </a:solidFill>
              </a:rPr>
              <a:t/>
            </a:r>
            <a:br>
              <a:rPr lang="de-DE" smtClean="0">
                <a:solidFill>
                  <a:srgbClr val="3B8ABB"/>
                </a:solidFill>
              </a:rPr>
            </a:br>
            <a:r>
              <a:rPr lang="de-DE" smtClean="0">
                <a:solidFill>
                  <a:srgbClr val="3B8ABB"/>
                </a:solidFill>
              </a:rPr>
              <a:t>GSI Darmstadt </a:t>
            </a:r>
          </a:p>
          <a:p>
            <a:pPr algn="l"/>
            <a:endParaRPr lang="de-DE"/>
          </a:p>
        </p:txBody>
      </p:sp>
      <p:pic>
        <p:nvPicPr>
          <p:cNvPr id="2050" name="Picture 2" descr="gsi"/>
          <p:cNvPicPr>
            <a:picLocks noChangeAspect="1" noChangeArrowheads="1"/>
          </p:cNvPicPr>
          <p:nvPr/>
        </p:nvPicPr>
        <p:blipFill>
          <a:blip r:embed="rId3" cstate="print"/>
          <a:srcRect r="41136" b="61360"/>
          <a:stretch>
            <a:fillRect/>
          </a:stretch>
        </p:blipFill>
        <p:spPr bwMode="auto">
          <a:xfrm>
            <a:off x="7417897" y="6092661"/>
            <a:ext cx="1474583" cy="517570"/>
          </a:xfrm>
          <a:prstGeom prst="rect">
            <a:avLst/>
          </a:prstGeom>
          <a:noFill/>
        </p:spPr>
      </p:pic>
      <p:sp>
        <p:nvSpPr>
          <p:cNvPr id="8" name="Abgerundetes Rechteck 7"/>
          <p:cNvSpPr/>
          <p:nvPr/>
        </p:nvSpPr>
        <p:spPr>
          <a:xfrm>
            <a:off x="2267744" y="188640"/>
            <a:ext cx="6912768" cy="28803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Abgerundetes Rechteck 8"/>
          <p:cNvSpPr/>
          <p:nvPr/>
        </p:nvSpPr>
        <p:spPr>
          <a:xfrm>
            <a:off x="-36512" y="6309320"/>
            <a:ext cx="7166756" cy="28803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96" y="106933"/>
            <a:ext cx="2088232" cy="51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079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TTree::Draw Basics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908720"/>
            <a:ext cx="8572560" cy="5286412"/>
          </a:xfrm>
        </p:spPr>
        <p:txBody>
          <a:bodyPr/>
          <a:lstStyle/>
          <a:p>
            <a:r>
              <a:rPr lang="de-DE" smtClean="0"/>
              <a:t>TTree::Draw syntax</a:t>
            </a:r>
            <a:r>
              <a:rPr lang="de-DE" sz="1400" smtClean="0"/>
              <a:t/>
            </a:r>
            <a:br>
              <a:rPr lang="de-DE" sz="1400" smtClean="0"/>
            </a:br>
            <a:r>
              <a:rPr lang="de-DE" sz="180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t-&gt;Draw(expression(s) [,cut,option,nentries,firstentry])</a:t>
            </a:r>
          </a:p>
          <a:p>
            <a:pPr>
              <a:spcBef>
                <a:spcPts val="1200"/>
              </a:spcBef>
            </a:pPr>
            <a:r>
              <a:rPr lang="de-DE" sz="1800" smtClean="0">
                <a:cs typeface="Consolas" panose="020B0609020204030204" pitchFamily="49" charset="0"/>
              </a:rPr>
              <a:t>Some examples:</a:t>
            </a:r>
            <a:endParaRPr lang="de-DE"/>
          </a:p>
          <a:p>
            <a:pPr marL="0" indent="0" algn="ctr">
              <a:buNone/>
            </a:pPr>
            <a:endParaRPr lang="de-DE" sz="1800" smtClean="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251520" y="2060848"/>
            <a:ext cx="8568952" cy="219290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300">
                <a:latin typeface="Consolas" pitchFamily="49" charset="0"/>
              </a:rPr>
              <a:t>root [0] tree-&gt;Draw("v1")   </a:t>
            </a:r>
            <a:r>
              <a:rPr lang="de-DE" sz="1300" smtClean="0">
                <a:latin typeface="Consolas" pitchFamily="49" charset="0"/>
              </a:rPr>
              <a:t>           // distribution </a:t>
            </a:r>
            <a:r>
              <a:rPr lang="de-DE" sz="1300">
                <a:latin typeface="Consolas" pitchFamily="49" charset="0"/>
              </a:rPr>
              <a:t>of </a:t>
            </a:r>
            <a:r>
              <a:rPr lang="de-DE" sz="1300" smtClean="0">
                <a:latin typeface="Consolas" pitchFamily="49" charset="0"/>
              </a:rPr>
              <a:t>variable 'v1' (auto-range histo)</a:t>
            </a:r>
            <a:endParaRPr lang="de-DE" sz="1300">
              <a:latin typeface="Consolas" pitchFamily="49" charset="0"/>
            </a:endParaRPr>
          </a:p>
          <a:p>
            <a:pPr>
              <a:lnSpc>
                <a:spcPct val="150000"/>
              </a:lnSpc>
            </a:pPr>
            <a:r>
              <a:rPr lang="de-DE" sz="1300">
                <a:latin typeface="Consolas" pitchFamily="49" charset="0"/>
              </a:rPr>
              <a:t>root [1] tree-&gt;Draw("</a:t>
            </a:r>
            <a:r>
              <a:rPr lang="de-DE" sz="1300" smtClean="0">
                <a:latin typeface="Consolas" pitchFamily="49" charset="0"/>
              </a:rPr>
              <a:t>v2:v3")           // 'v1</a:t>
            </a:r>
            <a:r>
              <a:rPr lang="de-DE" sz="1300">
                <a:latin typeface="Consolas" pitchFamily="49" charset="0"/>
              </a:rPr>
              <a:t>' vs. 'v2' -&gt; correlation</a:t>
            </a:r>
          </a:p>
          <a:p>
            <a:pPr>
              <a:lnSpc>
                <a:spcPct val="150000"/>
              </a:lnSpc>
            </a:pPr>
            <a:r>
              <a:rPr lang="de-DE" sz="1300">
                <a:latin typeface="Consolas" pitchFamily="49" charset="0"/>
              </a:rPr>
              <a:t>root </a:t>
            </a:r>
            <a:r>
              <a:rPr lang="de-DE" sz="1300" smtClean="0">
                <a:latin typeface="Consolas" pitchFamily="49" charset="0"/>
              </a:rPr>
              <a:t>[2] </a:t>
            </a:r>
            <a:r>
              <a:rPr lang="de-DE" sz="1300">
                <a:latin typeface="Consolas" pitchFamily="49" charset="0"/>
              </a:rPr>
              <a:t>tree-&gt;Draw("</a:t>
            </a:r>
            <a:r>
              <a:rPr lang="de-DE" sz="1300" smtClean="0">
                <a:latin typeface="Consolas" pitchFamily="49" charset="0"/>
              </a:rPr>
              <a:t>v1","v1&gt;1")       // 'v1</a:t>
            </a:r>
            <a:r>
              <a:rPr lang="de-DE" sz="1300">
                <a:latin typeface="Consolas" pitchFamily="49" charset="0"/>
              </a:rPr>
              <a:t>' </a:t>
            </a:r>
            <a:r>
              <a:rPr lang="de-DE" sz="1300" smtClean="0">
                <a:latin typeface="Consolas" pitchFamily="49" charset="0"/>
              </a:rPr>
              <a:t>only for cases when 'v1&gt;1'</a:t>
            </a:r>
          </a:p>
          <a:p>
            <a:pPr>
              <a:lnSpc>
                <a:spcPct val="150000"/>
              </a:lnSpc>
            </a:pPr>
            <a:r>
              <a:rPr lang="de-DE" sz="1300">
                <a:latin typeface="Consolas" pitchFamily="49" charset="0"/>
              </a:rPr>
              <a:t>root </a:t>
            </a:r>
            <a:r>
              <a:rPr lang="de-DE" sz="1300" smtClean="0">
                <a:latin typeface="Consolas" pitchFamily="49" charset="0"/>
              </a:rPr>
              <a:t>[3] </a:t>
            </a:r>
            <a:r>
              <a:rPr lang="de-DE" sz="1300">
                <a:latin typeface="Consolas" pitchFamily="49" charset="0"/>
              </a:rPr>
              <a:t>tree-&gt;Draw("</a:t>
            </a:r>
            <a:r>
              <a:rPr lang="de-DE" sz="1300" smtClean="0">
                <a:latin typeface="Consolas" pitchFamily="49" charset="0"/>
              </a:rPr>
              <a:t>v1&gt;&gt;h(20,2,5)")   // 'v1</a:t>
            </a:r>
            <a:r>
              <a:rPr lang="de-DE" sz="1300">
                <a:latin typeface="Consolas" pitchFamily="49" charset="0"/>
              </a:rPr>
              <a:t>' </a:t>
            </a:r>
            <a:r>
              <a:rPr lang="de-DE" sz="1300" smtClean="0">
                <a:latin typeface="Consolas" pitchFamily="49" charset="0"/>
              </a:rPr>
              <a:t>in histogram with </a:t>
            </a:r>
            <a:r>
              <a:rPr lang="de-DE" sz="1300">
                <a:latin typeface="Consolas" pitchFamily="49" charset="0"/>
              </a:rPr>
              <a:t>2</a:t>
            </a:r>
            <a:r>
              <a:rPr lang="de-DE" sz="1300" smtClean="0">
                <a:latin typeface="Consolas" pitchFamily="49" charset="0"/>
              </a:rPr>
              <a:t>0 bins, range [2..5]</a:t>
            </a:r>
          </a:p>
          <a:p>
            <a:pPr>
              <a:lnSpc>
                <a:spcPct val="150000"/>
              </a:lnSpc>
            </a:pPr>
            <a:r>
              <a:rPr lang="de-DE" sz="1300" smtClean="0">
                <a:latin typeface="Consolas" pitchFamily="49" charset="0"/>
              </a:rPr>
              <a:t>root [4] </a:t>
            </a:r>
            <a:r>
              <a:rPr lang="de-DE" sz="1300" b="1" smtClean="0">
                <a:solidFill>
                  <a:srgbClr val="0000FF"/>
                </a:solidFill>
                <a:latin typeface="Consolas" pitchFamily="49" charset="0"/>
              </a:rPr>
              <a:t>tree-&gt;Draw("sqrt(v1+v2^2)")   </a:t>
            </a:r>
            <a:r>
              <a:rPr lang="de-DE" sz="1300" smtClean="0">
                <a:latin typeface="Consolas" pitchFamily="49" charset="0"/>
              </a:rPr>
              <a:t>// result of formula for each event (auto-range)</a:t>
            </a:r>
          </a:p>
          <a:p>
            <a:pPr>
              <a:lnSpc>
                <a:spcPct val="150000"/>
              </a:lnSpc>
            </a:pPr>
            <a:r>
              <a:rPr lang="de-DE" sz="1300" smtClean="0">
                <a:latin typeface="Consolas" pitchFamily="49" charset="0"/>
              </a:rPr>
              <a:t>root [5] tree-&gt;Draw("v2:v3","","col")  // 2D histogram with color map instead scatter plot</a:t>
            </a:r>
          </a:p>
          <a:p>
            <a:pPr>
              <a:lnSpc>
                <a:spcPct val="150000"/>
              </a:lnSpc>
            </a:pPr>
            <a:r>
              <a:rPr lang="de-DE" sz="1300" smtClean="0">
                <a:latin typeface="Consolas" pitchFamily="49" charset="0"/>
              </a:rPr>
              <a:t>root [6] tree-&gt;Draw("v3","","",100)    // first 100 entries of v3</a:t>
            </a:r>
          </a:p>
        </p:txBody>
      </p:sp>
      <p:pic>
        <p:nvPicPr>
          <p:cNvPr id="1027" name="Picture 3" descr="D:\work\vorlesung\2017Jul_ComputingWorkshopThailand\fig\ttree_root_ex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53756"/>
            <a:ext cx="2455460" cy="219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work\vorlesung\2017Jul_ComputingWorkshopThailand\fig\ttree_root_ex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450932"/>
            <a:ext cx="2455460" cy="219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work\vorlesung\2017Jul_ComputingWorkshopThailand\fig\ttree_root_ex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219580"/>
            <a:ext cx="2455460" cy="219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work\vorlesung\2017Jul_ComputingWorkshopThailand\fig\ttree_root_ex4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308318"/>
            <a:ext cx="2520280" cy="225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work\vorlesung\2017Jul_ComputingWorkshopThailand\fig\ttree_root_ex5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473612"/>
            <a:ext cx="2455460" cy="219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16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TTree::Draw Basics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908720"/>
            <a:ext cx="8572560" cy="5286412"/>
          </a:xfrm>
        </p:spPr>
        <p:txBody>
          <a:bodyPr/>
          <a:lstStyle/>
          <a:p>
            <a:r>
              <a:rPr lang="de-DE" smtClean="0"/>
              <a:t>TTree::Draw syntax</a:t>
            </a:r>
            <a:r>
              <a:rPr lang="de-DE" sz="1400" smtClean="0"/>
              <a:t/>
            </a:r>
            <a:br>
              <a:rPr lang="de-DE" sz="1400" smtClean="0"/>
            </a:br>
            <a:r>
              <a:rPr lang="de-DE" sz="180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t-&gt;Draw(expression(s) [,cut,option,nentries,firstentry])</a:t>
            </a:r>
          </a:p>
          <a:p>
            <a:pPr>
              <a:spcBef>
                <a:spcPts val="1200"/>
              </a:spcBef>
            </a:pPr>
            <a:r>
              <a:rPr lang="de-DE" sz="1800" smtClean="0">
                <a:cs typeface="Consolas" panose="020B0609020204030204" pitchFamily="49" charset="0"/>
              </a:rPr>
              <a:t>Some examples:</a:t>
            </a:r>
            <a:endParaRPr lang="de-DE"/>
          </a:p>
          <a:p>
            <a:pPr marL="0" indent="0" algn="ctr">
              <a:buNone/>
            </a:pPr>
            <a:endParaRPr lang="de-DE" sz="1800" smtClean="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251520" y="2060848"/>
            <a:ext cx="8568952" cy="219290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300">
                <a:latin typeface="Consolas" pitchFamily="49" charset="0"/>
              </a:rPr>
              <a:t>root [0] tree-&gt;Draw("v1")   </a:t>
            </a:r>
            <a:r>
              <a:rPr lang="de-DE" sz="1300" smtClean="0">
                <a:latin typeface="Consolas" pitchFamily="49" charset="0"/>
              </a:rPr>
              <a:t>           // distribution </a:t>
            </a:r>
            <a:r>
              <a:rPr lang="de-DE" sz="1300">
                <a:latin typeface="Consolas" pitchFamily="49" charset="0"/>
              </a:rPr>
              <a:t>of </a:t>
            </a:r>
            <a:r>
              <a:rPr lang="de-DE" sz="1300" smtClean="0">
                <a:latin typeface="Consolas" pitchFamily="49" charset="0"/>
              </a:rPr>
              <a:t>variable 'v1' (auto-range histo)</a:t>
            </a:r>
            <a:endParaRPr lang="de-DE" sz="1300">
              <a:latin typeface="Consolas" pitchFamily="49" charset="0"/>
            </a:endParaRPr>
          </a:p>
          <a:p>
            <a:pPr>
              <a:lnSpc>
                <a:spcPct val="150000"/>
              </a:lnSpc>
            </a:pPr>
            <a:r>
              <a:rPr lang="de-DE" sz="1300">
                <a:latin typeface="Consolas" pitchFamily="49" charset="0"/>
              </a:rPr>
              <a:t>root [1] tree-&gt;Draw("</a:t>
            </a:r>
            <a:r>
              <a:rPr lang="de-DE" sz="1300" smtClean="0">
                <a:latin typeface="Consolas" pitchFamily="49" charset="0"/>
              </a:rPr>
              <a:t>v2:v3")           // 'v1</a:t>
            </a:r>
            <a:r>
              <a:rPr lang="de-DE" sz="1300">
                <a:latin typeface="Consolas" pitchFamily="49" charset="0"/>
              </a:rPr>
              <a:t>' vs. 'v2' -&gt; correlation</a:t>
            </a:r>
          </a:p>
          <a:p>
            <a:pPr>
              <a:lnSpc>
                <a:spcPct val="150000"/>
              </a:lnSpc>
            </a:pPr>
            <a:r>
              <a:rPr lang="de-DE" sz="1300">
                <a:latin typeface="Consolas" pitchFamily="49" charset="0"/>
              </a:rPr>
              <a:t>root </a:t>
            </a:r>
            <a:r>
              <a:rPr lang="de-DE" sz="1300" smtClean="0">
                <a:latin typeface="Consolas" pitchFamily="49" charset="0"/>
              </a:rPr>
              <a:t>[2] </a:t>
            </a:r>
            <a:r>
              <a:rPr lang="de-DE" sz="1300">
                <a:latin typeface="Consolas" pitchFamily="49" charset="0"/>
              </a:rPr>
              <a:t>tree-&gt;Draw("</a:t>
            </a:r>
            <a:r>
              <a:rPr lang="de-DE" sz="1300" smtClean="0">
                <a:latin typeface="Consolas" pitchFamily="49" charset="0"/>
              </a:rPr>
              <a:t>v1","v1&gt;1")       // 'v1</a:t>
            </a:r>
            <a:r>
              <a:rPr lang="de-DE" sz="1300">
                <a:latin typeface="Consolas" pitchFamily="49" charset="0"/>
              </a:rPr>
              <a:t>' </a:t>
            </a:r>
            <a:r>
              <a:rPr lang="de-DE" sz="1300" smtClean="0">
                <a:latin typeface="Consolas" pitchFamily="49" charset="0"/>
              </a:rPr>
              <a:t>only for cases when 'v1&gt;1'</a:t>
            </a:r>
          </a:p>
          <a:p>
            <a:pPr>
              <a:lnSpc>
                <a:spcPct val="150000"/>
              </a:lnSpc>
            </a:pPr>
            <a:r>
              <a:rPr lang="de-DE" sz="1300">
                <a:latin typeface="Consolas" pitchFamily="49" charset="0"/>
              </a:rPr>
              <a:t>root </a:t>
            </a:r>
            <a:r>
              <a:rPr lang="de-DE" sz="1300" smtClean="0">
                <a:latin typeface="Consolas" pitchFamily="49" charset="0"/>
              </a:rPr>
              <a:t>[3] </a:t>
            </a:r>
            <a:r>
              <a:rPr lang="de-DE" sz="1300">
                <a:latin typeface="Consolas" pitchFamily="49" charset="0"/>
              </a:rPr>
              <a:t>tree-&gt;Draw("</a:t>
            </a:r>
            <a:r>
              <a:rPr lang="de-DE" sz="1300" smtClean="0">
                <a:latin typeface="Consolas" pitchFamily="49" charset="0"/>
              </a:rPr>
              <a:t>v1&gt;&gt;h(20,2,5)")   // 'v1</a:t>
            </a:r>
            <a:r>
              <a:rPr lang="de-DE" sz="1300">
                <a:latin typeface="Consolas" pitchFamily="49" charset="0"/>
              </a:rPr>
              <a:t>' </a:t>
            </a:r>
            <a:r>
              <a:rPr lang="de-DE" sz="1300" smtClean="0">
                <a:latin typeface="Consolas" pitchFamily="49" charset="0"/>
              </a:rPr>
              <a:t>in histogram with </a:t>
            </a:r>
            <a:r>
              <a:rPr lang="de-DE" sz="1300">
                <a:latin typeface="Consolas" pitchFamily="49" charset="0"/>
              </a:rPr>
              <a:t>2</a:t>
            </a:r>
            <a:r>
              <a:rPr lang="de-DE" sz="1300" smtClean="0">
                <a:latin typeface="Consolas" pitchFamily="49" charset="0"/>
              </a:rPr>
              <a:t>0 bins, range [2..5]</a:t>
            </a:r>
          </a:p>
          <a:p>
            <a:pPr>
              <a:lnSpc>
                <a:spcPct val="150000"/>
              </a:lnSpc>
            </a:pPr>
            <a:r>
              <a:rPr lang="de-DE" sz="1300" smtClean="0">
                <a:latin typeface="Consolas" pitchFamily="49" charset="0"/>
              </a:rPr>
              <a:t>root [4] tree-&gt;Draw("sqrt(v1+v2^2)")   // result of formula for each event (auto-range)</a:t>
            </a:r>
          </a:p>
          <a:p>
            <a:pPr>
              <a:lnSpc>
                <a:spcPct val="150000"/>
              </a:lnSpc>
            </a:pPr>
            <a:r>
              <a:rPr lang="de-DE" sz="1300" smtClean="0">
                <a:latin typeface="Consolas" pitchFamily="49" charset="0"/>
              </a:rPr>
              <a:t>root [5] </a:t>
            </a:r>
            <a:r>
              <a:rPr lang="de-DE" sz="1300" b="1" smtClean="0">
                <a:solidFill>
                  <a:srgbClr val="0000FF"/>
                </a:solidFill>
                <a:latin typeface="Consolas" pitchFamily="49" charset="0"/>
              </a:rPr>
              <a:t>tree-&gt;Draw("v2:v3","","col")  </a:t>
            </a:r>
            <a:r>
              <a:rPr lang="de-DE" sz="1300" smtClean="0">
                <a:latin typeface="Consolas" pitchFamily="49" charset="0"/>
              </a:rPr>
              <a:t>// 2D histogram with color map instead scatter plot</a:t>
            </a:r>
          </a:p>
          <a:p>
            <a:pPr>
              <a:lnSpc>
                <a:spcPct val="150000"/>
              </a:lnSpc>
            </a:pPr>
            <a:r>
              <a:rPr lang="de-DE" sz="1300" smtClean="0">
                <a:latin typeface="Consolas" pitchFamily="49" charset="0"/>
              </a:rPr>
              <a:t>root [6] tree-&gt;Draw("v3","","",100)    // first 100 entries of v3</a:t>
            </a:r>
          </a:p>
        </p:txBody>
      </p:sp>
      <p:pic>
        <p:nvPicPr>
          <p:cNvPr id="1027" name="Picture 3" descr="D:\work\vorlesung\2017Jul_ComputingWorkshopThailand\fig\ttree_root_ex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53756"/>
            <a:ext cx="2455460" cy="219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work\vorlesung\2017Jul_ComputingWorkshopThailand\fig\ttree_root_ex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450932"/>
            <a:ext cx="2455460" cy="219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work\vorlesung\2017Jul_ComputingWorkshopThailand\fig\ttree_root_ex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219580"/>
            <a:ext cx="2455460" cy="219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work\vorlesung\2017Jul_ComputingWorkshopThailand\fig\ttree_root_ex4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308318"/>
            <a:ext cx="2520280" cy="225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work\vorlesung\2017Jul_ComputingWorkshopThailand\fig\ttree_root_ex5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473612"/>
            <a:ext cx="2455460" cy="219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work\vorlesung\2017Jul_ComputingWorkshopThailand\fig\ttree_root_ex6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21088"/>
            <a:ext cx="2455460" cy="219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4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TTree::Draw Basics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908720"/>
            <a:ext cx="8572560" cy="5286412"/>
          </a:xfrm>
        </p:spPr>
        <p:txBody>
          <a:bodyPr/>
          <a:lstStyle/>
          <a:p>
            <a:r>
              <a:rPr lang="de-DE" smtClean="0"/>
              <a:t>TTree::Draw syntax</a:t>
            </a:r>
            <a:r>
              <a:rPr lang="de-DE" sz="1400" smtClean="0"/>
              <a:t/>
            </a:r>
            <a:br>
              <a:rPr lang="de-DE" sz="1400" smtClean="0"/>
            </a:br>
            <a:r>
              <a:rPr lang="de-DE" sz="180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t-&gt;Draw(expression(s) [,cut,option,nentries,firstentry])</a:t>
            </a:r>
          </a:p>
          <a:p>
            <a:pPr>
              <a:spcBef>
                <a:spcPts val="1200"/>
              </a:spcBef>
            </a:pPr>
            <a:r>
              <a:rPr lang="de-DE" sz="1800" smtClean="0">
                <a:cs typeface="Consolas" panose="020B0609020204030204" pitchFamily="49" charset="0"/>
              </a:rPr>
              <a:t>Some examples:</a:t>
            </a:r>
            <a:endParaRPr lang="de-DE"/>
          </a:p>
          <a:p>
            <a:pPr marL="0" indent="0" algn="ctr">
              <a:buNone/>
            </a:pPr>
            <a:endParaRPr lang="de-DE" sz="1800" smtClean="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251520" y="2060848"/>
            <a:ext cx="8568952" cy="219290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300">
                <a:latin typeface="Consolas" pitchFamily="49" charset="0"/>
              </a:rPr>
              <a:t>root [0] tree-&gt;Draw("v1")   </a:t>
            </a:r>
            <a:r>
              <a:rPr lang="de-DE" sz="1300" smtClean="0">
                <a:latin typeface="Consolas" pitchFamily="49" charset="0"/>
              </a:rPr>
              <a:t>           // distribution </a:t>
            </a:r>
            <a:r>
              <a:rPr lang="de-DE" sz="1300">
                <a:latin typeface="Consolas" pitchFamily="49" charset="0"/>
              </a:rPr>
              <a:t>of </a:t>
            </a:r>
            <a:r>
              <a:rPr lang="de-DE" sz="1300" smtClean="0">
                <a:latin typeface="Consolas" pitchFamily="49" charset="0"/>
              </a:rPr>
              <a:t>variable 'v1' (auto-range histo)</a:t>
            </a:r>
            <a:endParaRPr lang="de-DE" sz="1300">
              <a:latin typeface="Consolas" pitchFamily="49" charset="0"/>
            </a:endParaRPr>
          </a:p>
          <a:p>
            <a:pPr>
              <a:lnSpc>
                <a:spcPct val="150000"/>
              </a:lnSpc>
            </a:pPr>
            <a:r>
              <a:rPr lang="de-DE" sz="1300">
                <a:latin typeface="Consolas" pitchFamily="49" charset="0"/>
              </a:rPr>
              <a:t>root [1] tree-&gt;Draw("</a:t>
            </a:r>
            <a:r>
              <a:rPr lang="de-DE" sz="1300" smtClean="0">
                <a:latin typeface="Consolas" pitchFamily="49" charset="0"/>
              </a:rPr>
              <a:t>v2:v3")           // 'v1</a:t>
            </a:r>
            <a:r>
              <a:rPr lang="de-DE" sz="1300">
                <a:latin typeface="Consolas" pitchFamily="49" charset="0"/>
              </a:rPr>
              <a:t>' vs. 'v2' -&gt; correlation</a:t>
            </a:r>
          </a:p>
          <a:p>
            <a:pPr>
              <a:lnSpc>
                <a:spcPct val="150000"/>
              </a:lnSpc>
            </a:pPr>
            <a:r>
              <a:rPr lang="de-DE" sz="1300">
                <a:latin typeface="Consolas" pitchFamily="49" charset="0"/>
              </a:rPr>
              <a:t>root </a:t>
            </a:r>
            <a:r>
              <a:rPr lang="de-DE" sz="1300" smtClean="0">
                <a:latin typeface="Consolas" pitchFamily="49" charset="0"/>
              </a:rPr>
              <a:t>[2] </a:t>
            </a:r>
            <a:r>
              <a:rPr lang="de-DE" sz="1300">
                <a:latin typeface="Consolas" pitchFamily="49" charset="0"/>
              </a:rPr>
              <a:t>tree-&gt;Draw("</a:t>
            </a:r>
            <a:r>
              <a:rPr lang="de-DE" sz="1300" smtClean="0">
                <a:latin typeface="Consolas" pitchFamily="49" charset="0"/>
              </a:rPr>
              <a:t>v1","v1&gt;1")       // 'v1</a:t>
            </a:r>
            <a:r>
              <a:rPr lang="de-DE" sz="1300">
                <a:latin typeface="Consolas" pitchFamily="49" charset="0"/>
              </a:rPr>
              <a:t>' </a:t>
            </a:r>
            <a:r>
              <a:rPr lang="de-DE" sz="1300" smtClean="0">
                <a:latin typeface="Consolas" pitchFamily="49" charset="0"/>
              </a:rPr>
              <a:t>only for cases when 'v1&gt;1'</a:t>
            </a:r>
          </a:p>
          <a:p>
            <a:pPr>
              <a:lnSpc>
                <a:spcPct val="150000"/>
              </a:lnSpc>
            </a:pPr>
            <a:r>
              <a:rPr lang="de-DE" sz="1300">
                <a:latin typeface="Consolas" pitchFamily="49" charset="0"/>
              </a:rPr>
              <a:t>root </a:t>
            </a:r>
            <a:r>
              <a:rPr lang="de-DE" sz="1300" smtClean="0">
                <a:latin typeface="Consolas" pitchFamily="49" charset="0"/>
              </a:rPr>
              <a:t>[3] </a:t>
            </a:r>
            <a:r>
              <a:rPr lang="de-DE" sz="1300">
                <a:latin typeface="Consolas" pitchFamily="49" charset="0"/>
              </a:rPr>
              <a:t>tree-&gt;Draw("</a:t>
            </a:r>
            <a:r>
              <a:rPr lang="de-DE" sz="1300" smtClean="0">
                <a:latin typeface="Consolas" pitchFamily="49" charset="0"/>
              </a:rPr>
              <a:t>v1&gt;&gt;h(20,2,5)")   // 'v1</a:t>
            </a:r>
            <a:r>
              <a:rPr lang="de-DE" sz="1300">
                <a:latin typeface="Consolas" pitchFamily="49" charset="0"/>
              </a:rPr>
              <a:t>' </a:t>
            </a:r>
            <a:r>
              <a:rPr lang="de-DE" sz="1300" smtClean="0">
                <a:latin typeface="Consolas" pitchFamily="49" charset="0"/>
              </a:rPr>
              <a:t>in histogram with </a:t>
            </a:r>
            <a:r>
              <a:rPr lang="de-DE" sz="1300">
                <a:latin typeface="Consolas" pitchFamily="49" charset="0"/>
              </a:rPr>
              <a:t>2</a:t>
            </a:r>
            <a:r>
              <a:rPr lang="de-DE" sz="1300" smtClean="0">
                <a:latin typeface="Consolas" pitchFamily="49" charset="0"/>
              </a:rPr>
              <a:t>0 bins, range [2..5]</a:t>
            </a:r>
          </a:p>
          <a:p>
            <a:pPr>
              <a:lnSpc>
                <a:spcPct val="150000"/>
              </a:lnSpc>
            </a:pPr>
            <a:r>
              <a:rPr lang="de-DE" sz="1300" smtClean="0">
                <a:latin typeface="Consolas" pitchFamily="49" charset="0"/>
              </a:rPr>
              <a:t>root [4] tree-&gt;Draw("sqrt(v1+v2^2)")   // result of formula for each event (auto-range)</a:t>
            </a:r>
          </a:p>
          <a:p>
            <a:pPr>
              <a:lnSpc>
                <a:spcPct val="150000"/>
              </a:lnSpc>
            </a:pPr>
            <a:r>
              <a:rPr lang="de-DE" sz="1300" smtClean="0">
                <a:latin typeface="Consolas" pitchFamily="49" charset="0"/>
              </a:rPr>
              <a:t>root [5] tree-&gt;Draw("v2:v3","","col")  // 2D histogram with color map instead scatter plot</a:t>
            </a:r>
          </a:p>
          <a:p>
            <a:pPr>
              <a:lnSpc>
                <a:spcPct val="150000"/>
              </a:lnSpc>
            </a:pPr>
            <a:r>
              <a:rPr lang="de-DE" sz="1300" smtClean="0">
                <a:latin typeface="Consolas" pitchFamily="49" charset="0"/>
              </a:rPr>
              <a:t>root [6] </a:t>
            </a:r>
            <a:r>
              <a:rPr lang="de-DE" sz="1300" b="1" smtClean="0">
                <a:solidFill>
                  <a:srgbClr val="0000FF"/>
                </a:solidFill>
                <a:latin typeface="Consolas" pitchFamily="49" charset="0"/>
              </a:rPr>
              <a:t>tree-&gt;Draw("v3","","",100)    </a:t>
            </a:r>
            <a:r>
              <a:rPr lang="de-DE" sz="1300" smtClean="0">
                <a:latin typeface="Consolas" pitchFamily="49" charset="0"/>
              </a:rPr>
              <a:t>// first 100 entries of v3</a:t>
            </a:r>
          </a:p>
        </p:txBody>
      </p:sp>
      <p:pic>
        <p:nvPicPr>
          <p:cNvPr id="1027" name="Picture 3" descr="D:\work\vorlesung\2017Jul_ComputingWorkshopThailand\fig\ttree_root_ex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53756"/>
            <a:ext cx="2455460" cy="219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work\vorlesung\2017Jul_ComputingWorkshopThailand\fig\ttree_root_ex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450932"/>
            <a:ext cx="2455460" cy="219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work\vorlesung\2017Jul_ComputingWorkshopThailand\fig\ttree_root_ex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219580"/>
            <a:ext cx="2455460" cy="219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work\vorlesung\2017Jul_ComputingWorkshopThailand\fig\ttree_root_ex4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308318"/>
            <a:ext cx="2520280" cy="225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work\vorlesung\2017Jul_ComputingWorkshopThailand\fig\ttree_root_ex5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473612"/>
            <a:ext cx="2455460" cy="219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work\vorlesung\2017Jul_ComputingWorkshopThailand\fig\ttree_root_ex6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21088"/>
            <a:ext cx="2455460" cy="219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257336"/>
            <a:ext cx="2455742" cy="21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61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TTree::Draw Basics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908720"/>
            <a:ext cx="8572560" cy="5286412"/>
          </a:xfrm>
        </p:spPr>
        <p:txBody>
          <a:bodyPr/>
          <a:lstStyle/>
          <a:p>
            <a:r>
              <a:rPr lang="de-DE" smtClean="0"/>
              <a:t>TTree::Draw syntax</a:t>
            </a:r>
            <a:r>
              <a:rPr lang="de-DE" sz="1400" smtClean="0"/>
              <a:t/>
            </a:r>
            <a:br>
              <a:rPr lang="de-DE" sz="1400" smtClean="0"/>
            </a:br>
            <a:r>
              <a:rPr lang="de-DE" sz="180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t-&gt;Draw(expression(s) [,cut,option,nentries,firstentry])</a:t>
            </a:r>
          </a:p>
          <a:p>
            <a:pPr>
              <a:spcBef>
                <a:spcPts val="1200"/>
              </a:spcBef>
            </a:pPr>
            <a:r>
              <a:rPr lang="de-DE" sz="1800" smtClean="0">
                <a:cs typeface="Consolas" panose="020B0609020204030204" pitchFamily="49" charset="0"/>
              </a:rPr>
              <a:t>Some examples:</a:t>
            </a:r>
            <a:endParaRPr lang="de-DE"/>
          </a:p>
          <a:p>
            <a:pPr marL="0" indent="0" algn="ctr">
              <a:buNone/>
            </a:pPr>
            <a:endParaRPr lang="de-DE" sz="1800" smtClean="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251520" y="2060848"/>
            <a:ext cx="8568952" cy="219290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300">
                <a:latin typeface="Consolas" pitchFamily="49" charset="0"/>
              </a:rPr>
              <a:t>root [0] tree-&gt;Draw("v1")   </a:t>
            </a:r>
            <a:r>
              <a:rPr lang="de-DE" sz="1300" smtClean="0">
                <a:latin typeface="Consolas" pitchFamily="49" charset="0"/>
              </a:rPr>
              <a:t>           // distribution </a:t>
            </a:r>
            <a:r>
              <a:rPr lang="de-DE" sz="1300">
                <a:latin typeface="Consolas" pitchFamily="49" charset="0"/>
              </a:rPr>
              <a:t>of </a:t>
            </a:r>
            <a:r>
              <a:rPr lang="de-DE" sz="1300" smtClean="0">
                <a:latin typeface="Consolas" pitchFamily="49" charset="0"/>
              </a:rPr>
              <a:t>variable 'v1' (auto-range histo)</a:t>
            </a:r>
            <a:endParaRPr lang="de-DE" sz="1300">
              <a:latin typeface="Consolas" pitchFamily="49" charset="0"/>
            </a:endParaRPr>
          </a:p>
          <a:p>
            <a:pPr>
              <a:lnSpc>
                <a:spcPct val="150000"/>
              </a:lnSpc>
            </a:pPr>
            <a:r>
              <a:rPr lang="de-DE" sz="1300">
                <a:latin typeface="Consolas" pitchFamily="49" charset="0"/>
              </a:rPr>
              <a:t>root [1] tree-&gt;Draw("</a:t>
            </a:r>
            <a:r>
              <a:rPr lang="de-DE" sz="1300" smtClean="0">
                <a:latin typeface="Consolas" pitchFamily="49" charset="0"/>
              </a:rPr>
              <a:t>v2:v3")           // 'v1</a:t>
            </a:r>
            <a:r>
              <a:rPr lang="de-DE" sz="1300">
                <a:latin typeface="Consolas" pitchFamily="49" charset="0"/>
              </a:rPr>
              <a:t>' vs. 'v2' -&gt; correlation</a:t>
            </a:r>
          </a:p>
          <a:p>
            <a:pPr>
              <a:lnSpc>
                <a:spcPct val="150000"/>
              </a:lnSpc>
            </a:pPr>
            <a:r>
              <a:rPr lang="de-DE" sz="1300">
                <a:latin typeface="Consolas" pitchFamily="49" charset="0"/>
              </a:rPr>
              <a:t>root </a:t>
            </a:r>
            <a:r>
              <a:rPr lang="de-DE" sz="1300" smtClean="0">
                <a:latin typeface="Consolas" pitchFamily="49" charset="0"/>
              </a:rPr>
              <a:t>[2] </a:t>
            </a:r>
            <a:r>
              <a:rPr lang="de-DE" sz="1300">
                <a:latin typeface="Consolas" pitchFamily="49" charset="0"/>
              </a:rPr>
              <a:t>tree-&gt;Draw("</a:t>
            </a:r>
            <a:r>
              <a:rPr lang="de-DE" sz="1300" smtClean="0">
                <a:latin typeface="Consolas" pitchFamily="49" charset="0"/>
              </a:rPr>
              <a:t>v1","v1&gt;1")       // 'v1</a:t>
            </a:r>
            <a:r>
              <a:rPr lang="de-DE" sz="1300">
                <a:latin typeface="Consolas" pitchFamily="49" charset="0"/>
              </a:rPr>
              <a:t>' </a:t>
            </a:r>
            <a:r>
              <a:rPr lang="de-DE" sz="1300" smtClean="0">
                <a:latin typeface="Consolas" pitchFamily="49" charset="0"/>
              </a:rPr>
              <a:t>only for cases when 'v1&gt;1'</a:t>
            </a:r>
          </a:p>
          <a:p>
            <a:pPr>
              <a:lnSpc>
                <a:spcPct val="150000"/>
              </a:lnSpc>
            </a:pPr>
            <a:r>
              <a:rPr lang="de-DE" sz="1300">
                <a:latin typeface="Consolas" pitchFamily="49" charset="0"/>
              </a:rPr>
              <a:t>root </a:t>
            </a:r>
            <a:r>
              <a:rPr lang="de-DE" sz="1300" smtClean="0">
                <a:latin typeface="Consolas" pitchFamily="49" charset="0"/>
              </a:rPr>
              <a:t>[3] </a:t>
            </a:r>
            <a:r>
              <a:rPr lang="de-DE" sz="1300">
                <a:latin typeface="Consolas" pitchFamily="49" charset="0"/>
              </a:rPr>
              <a:t>tree-&gt;Draw("</a:t>
            </a:r>
            <a:r>
              <a:rPr lang="de-DE" sz="1300" smtClean="0">
                <a:latin typeface="Consolas" pitchFamily="49" charset="0"/>
              </a:rPr>
              <a:t>v1&gt;&gt;h(20,2,5)")   // 'v1</a:t>
            </a:r>
            <a:r>
              <a:rPr lang="de-DE" sz="1300">
                <a:latin typeface="Consolas" pitchFamily="49" charset="0"/>
              </a:rPr>
              <a:t>' </a:t>
            </a:r>
            <a:r>
              <a:rPr lang="de-DE" sz="1300" smtClean="0">
                <a:latin typeface="Consolas" pitchFamily="49" charset="0"/>
              </a:rPr>
              <a:t>in histogram with </a:t>
            </a:r>
            <a:r>
              <a:rPr lang="de-DE" sz="1300">
                <a:latin typeface="Consolas" pitchFamily="49" charset="0"/>
              </a:rPr>
              <a:t>2</a:t>
            </a:r>
            <a:r>
              <a:rPr lang="de-DE" sz="1300" smtClean="0">
                <a:latin typeface="Consolas" pitchFamily="49" charset="0"/>
              </a:rPr>
              <a:t>0 bins, range [2..5]</a:t>
            </a:r>
          </a:p>
          <a:p>
            <a:pPr>
              <a:lnSpc>
                <a:spcPct val="150000"/>
              </a:lnSpc>
            </a:pPr>
            <a:r>
              <a:rPr lang="de-DE" sz="1300" smtClean="0">
                <a:latin typeface="Consolas" pitchFamily="49" charset="0"/>
              </a:rPr>
              <a:t>root [4] tree-&gt;Draw("sqrt(v1+v2^2)")   // result of formula for each event (auto-range)</a:t>
            </a:r>
          </a:p>
          <a:p>
            <a:pPr>
              <a:lnSpc>
                <a:spcPct val="150000"/>
              </a:lnSpc>
            </a:pPr>
            <a:r>
              <a:rPr lang="de-DE" sz="1300" smtClean="0">
                <a:latin typeface="Consolas" pitchFamily="49" charset="0"/>
              </a:rPr>
              <a:t>root [5] tree-&gt;Draw("v2:v3","","col")  // 2D histogram with color map instead scatter plot</a:t>
            </a:r>
          </a:p>
          <a:p>
            <a:pPr>
              <a:lnSpc>
                <a:spcPct val="150000"/>
              </a:lnSpc>
            </a:pPr>
            <a:r>
              <a:rPr lang="de-DE" sz="1300" smtClean="0">
                <a:latin typeface="Consolas" pitchFamily="49" charset="0"/>
              </a:rPr>
              <a:t>root [6] </a:t>
            </a:r>
            <a:r>
              <a:rPr lang="de-DE" sz="1300" b="1" smtClean="0">
                <a:solidFill>
                  <a:srgbClr val="0000FF"/>
                </a:solidFill>
                <a:latin typeface="Consolas" pitchFamily="49" charset="0"/>
              </a:rPr>
              <a:t>tree-&gt;Draw("v3","","",100)    </a:t>
            </a:r>
            <a:r>
              <a:rPr lang="de-DE" sz="1300" smtClean="0">
                <a:latin typeface="Consolas" pitchFamily="49" charset="0"/>
              </a:rPr>
              <a:t>// first 100 entries of v3</a:t>
            </a:r>
          </a:p>
        </p:txBody>
      </p:sp>
      <p:pic>
        <p:nvPicPr>
          <p:cNvPr id="1027" name="Picture 3" descr="D:\work\vorlesung\2017Jul_ComputingWorkshopThailand\fig\ttree_root_ex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53756"/>
            <a:ext cx="2455460" cy="219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work\vorlesung\2017Jul_ComputingWorkshopThailand\fig\ttree_root_ex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450932"/>
            <a:ext cx="2455460" cy="219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work\vorlesung\2017Jul_ComputingWorkshopThailand\fig\ttree_root_ex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219580"/>
            <a:ext cx="2455460" cy="219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work\vorlesung\2017Jul_ComputingWorkshopThailand\fig\ttree_root_ex4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308318"/>
            <a:ext cx="2520280" cy="225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work\vorlesung\2017Jul_ComputingWorkshopThailand\fig\ttree_root_ex5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473612"/>
            <a:ext cx="2455460" cy="219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work\vorlesung\2017Jul_ComputingWorkshopThailand\fig\ttree_root_ex6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21088"/>
            <a:ext cx="2455460" cy="219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257336"/>
            <a:ext cx="2455742" cy="219600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1508845" y="3845698"/>
            <a:ext cx="7128792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mtClean="0"/>
              <a:t>Take a look to </a:t>
            </a:r>
          </a:p>
          <a:p>
            <a:endParaRPr lang="de-DE" smtClean="0"/>
          </a:p>
          <a:p>
            <a:r>
              <a:rPr lang="de-DE">
                <a:solidFill>
                  <a:srgbClr val="0000FF"/>
                </a:solidFill>
                <a:latin typeface="Lucida Console" panose="020B0609040504020204" pitchFamily="49" charset="0"/>
              </a:rPr>
              <a:t>https://</a:t>
            </a:r>
            <a:r>
              <a:rPr lang="de-DE" smtClean="0">
                <a:solidFill>
                  <a:srgbClr val="0000FF"/>
                </a:solidFill>
                <a:latin typeface="Lucida Console" panose="020B0609040504020204" pitchFamily="49" charset="0"/>
              </a:rPr>
              <a:t>root.cern.ch/root/htmldoc/guides/users-guide/Trees.html#ttreedraw-examples</a:t>
            </a:r>
          </a:p>
          <a:p>
            <a:endParaRPr lang="de-DE" smtClean="0">
              <a:solidFill>
                <a:srgbClr val="0000FF"/>
              </a:solidFill>
              <a:latin typeface="Lucida Console" panose="020B0609040504020204" pitchFamily="49" charset="0"/>
            </a:endParaRPr>
          </a:p>
          <a:p>
            <a:r>
              <a:rPr lang="de-DE" smtClean="0">
                <a:solidFill>
                  <a:schemeClr val="tx1"/>
                </a:solidFill>
              </a:rPr>
              <a:t>for annotated examples of TTree::Draw()</a:t>
            </a:r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12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4400" b="1" smtClean="0"/>
              <a:t>EVENT/PARTICLE</a:t>
            </a:r>
            <a:r>
              <a:rPr lang="de-DE" sz="4400" b="1"/>
              <a:t/>
            </a:r>
            <a:br>
              <a:rPr lang="de-DE" sz="4400" b="1"/>
            </a:br>
            <a:r>
              <a:rPr lang="de-DE" sz="4400" b="1" smtClean="0"/>
              <a:t>GENERATORS</a:t>
            </a:r>
            <a:endParaRPr lang="de-DE" sz="4400" b="1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Important Particle Generators in PANDA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>
                <a:solidFill>
                  <a:srgbClr val="0000FF"/>
                </a:solidFill>
              </a:rPr>
              <a:t>EvtGen</a:t>
            </a:r>
            <a:r>
              <a:rPr lang="de-DE" smtClean="0"/>
              <a:t> (</a:t>
            </a:r>
            <a:r>
              <a:rPr lang="de-DE" smtClean="0">
                <a:solidFill>
                  <a:srgbClr val="FF0066"/>
                </a:solidFill>
              </a:rPr>
              <a:t>PndEvtGenDirect </a:t>
            </a:r>
            <a:r>
              <a:rPr lang="de-DE" smtClean="0"/>
              <a:t>/ </a:t>
            </a:r>
            <a:r>
              <a:rPr lang="de-DE" smtClean="0">
                <a:solidFill>
                  <a:srgbClr val="FF0066"/>
                </a:solidFill>
              </a:rPr>
              <a:t>simpleEvtGen</a:t>
            </a:r>
            <a:r>
              <a:rPr lang="de-DE" smtClean="0"/>
              <a:t>)</a:t>
            </a:r>
          </a:p>
          <a:p>
            <a:pPr lvl="1"/>
            <a:r>
              <a:rPr lang="de-DE" smtClean="0"/>
              <a:t>Generate signal reactions or specific backgrounds</a:t>
            </a:r>
          </a:p>
          <a:p>
            <a:pPr lvl="1"/>
            <a:endParaRPr lang="de-DE"/>
          </a:p>
          <a:p>
            <a:r>
              <a:rPr lang="de-DE" smtClean="0">
                <a:solidFill>
                  <a:srgbClr val="0000FF"/>
                </a:solidFill>
              </a:rPr>
              <a:t>DPM</a:t>
            </a:r>
            <a:r>
              <a:rPr lang="de-DE" smtClean="0"/>
              <a:t> - Dual Parton Model (</a:t>
            </a:r>
            <a:r>
              <a:rPr lang="de-DE" smtClean="0">
                <a:solidFill>
                  <a:srgbClr val="FF0066"/>
                </a:solidFill>
              </a:rPr>
              <a:t>PndDpmDirect</a:t>
            </a:r>
            <a:r>
              <a:rPr lang="de-DE" smtClean="0"/>
              <a:t> / </a:t>
            </a:r>
            <a:r>
              <a:rPr lang="de-DE" smtClean="0">
                <a:solidFill>
                  <a:srgbClr val="FF0066"/>
                </a:solidFill>
              </a:rPr>
              <a:t>DPMGen</a:t>
            </a:r>
            <a:r>
              <a:rPr lang="de-DE" smtClean="0"/>
              <a:t>)</a:t>
            </a:r>
          </a:p>
          <a:p>
            <a:pPr lvl="1"/>
            <a:r>
              <a:rPr lang="de-DE" smtClean="0"/>
              <a:t>Study </a:t>
            </a:r>
            <a:r>
              <a:rPr lang="de-DE" smtClean="0">
                <a:latin typeface="Arev Sans" panose="020B0603030804020204" pitchFamily="34" charset="0"/>
                <a:ea typeface="Arev Sans" panose="020B0603030804020204" pitchFamily="34" charset="0"/>
              </a:rPr>
              <a:t>p</a:t>
            </a:r>
            <a:r>
              <a:rPr lang="de-DE" smtClean="0"/>
              <a:t> background reactions</a:t>
            </a:r>
          </a:p>
          <a:p>
            <a:pPr lvl="1"/>
            <a:endParaRPr lang="de-DE"/>
          </a:p>
          <a:p>
            <a:r>
              <a:rPr lang="de-DE" smtClean="0">
                <a:solidFill>
                  <a:srgbClr val="0000FF"/>
                </a:solidFill>
              </a:rPr>
              <a:t>FTF</a:t>
            </a:r>
            <a:r>
              <a:rPr lang="de-DE" smtClean="0"/>
              <a:t> (</a:t>
            </a:r>
            <a:r>
              <a:rPr lang="de-DE" smtClean="0">
                <a:solidFill>
                  <a:srgbClr val="FF0066"/>
                </a:solidFill>
              </a:rPr>
              <a:t>PndFtfDirect </a:t>
            </a:r>
            <a:r>
              <a:rPr lang="de-DE" smtClean="0"/>
              <a:t>/</a:t>
            </a:r>
            <a:r>
              <a:rPr lang="de-DE" smtClean="0">
                <a:solidFill>
                  <a:srgbClr val="FF0066"/>
                </a:solidFill>
              </a:rPr>
              <a:t> FTFGen</a:t>
            </a:r>
            <a:r>
              <a:rPr lang="de-DE" smtClean="0"/>
              <a:t>)</a:t>
            </a:r>
          </a:p>
          <a:p>
            <a:pPr lvl="1"/>
            <a:r>
              <a:rPr lang="de-DE" smtClean="0"/>
              <a:t>Study </a:t>
            </a:r>
            <a:r>
              <a:rPr lang="de-DE">
                <a:latin typeface="Arev Sans"/>
                <a:ea typeface="Arev Sans"/>
              </a:rPr>
              <a:t></a:t>
            </a:r>
            <a:r>
              <a:rPr lang="de-DE" smtClean="0"/>
              <a:t>p and </a:t>
            </a:r>
            <a:r>
              <a:rPr lang="de-DE" smtClean="0">
                <a:latin typeface="Arev Sans"/>
                <a:ea typeface="Arev Sans"/>
              </a:rPr>
              <a:t></a:t>
            </a:r>
            <a:r>
              <a:rPr lang="de-DE" smtClean="0"/>
              <a:t>A background reactions</a:t>
            </a:r>
          </a:p>
          <a:p>
            <a:pPr lvl="1"/>
            <a:endParaRPr lang="de-DE"/>
          </a:p>
          <a:p>
            <a:r>
              <a:rPr lang="de-DE" smtClean="0">
                <a:solidFill>
                  <a:srgbClr val="0000FF"/>
                </a:solidFill>
              </a:rPr>
              <a:t>Particle Gun </a:t>
            </a:r>
            <a:r>
              <a:rPr lang="de-DE" smtClean="0"/>
              <a:t>(</a:t>
            </a:r>
            <a:r>
              <a:rPr lang="de-DE" smtClean="0">
                <a:solidFill>
                  <a:srgbClr val="FF0066"/>
                </a:solidFill>
              </a:rPr>
              <a:t>PndBoxGenerator</a:t>
            </a:r>
            <a:r>
              <a:rPr lang="de-DE" smtClean="0"/>
              <a:t>)</a:t>
            </a:r>
          </a:p>
          <a:p>
            <a:pPr lvl="1"/>
            <a:r>
              <a:rPr lang="de-DE" smtClean="0"/>
              <a:t>Single tracks for acceptance, efficiency, resolution studies</a:t>
            </a:r>
          </a:p>
          <a:p>
            <a:pPr lvl="1"/>
            <a:endParaRPr lang="de-DE" smtClean="0"/>
          </a:p>
          <a:p>
            <a:r>
              <a:rPr lang="de-DE" smtClean="0"/>
              <a:t>Many others not discussed here</a:t>
            </a:r>
          </a:p>
          <a:p>
            <a:pPr lvl="1"/>
            <a:r>
              <a:rPr lang="de-DE" smtClean="0"/>
              <a:t>GiBuu, UrQmd, Fluka, Pythia,...</a:t>
            </a:r>
          </a:p>
          <a:p>
            <a:pPr lvl="1"/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96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EvtGen - Properties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908720"/>
            <a:ext cx="8572560" cy="5286412"/>
          </a:xfrm>
        </p:spPr>
        <p:txBody>
          <a:bodyPr/>
          <a:lstStyle/>
          <a:p>
            <a:r>
              <a:rPr lang="de-DE" b="1" smtClean="0">
                <a:solidFill>
                  <a:srgbClr val="0000FF"/>
                </a:solidFill>
              </a:rPr>
              <a:t>EvtGen</a:t>
            </a:r>
            <a:r>
              <a:rPr lang="de-DE" smtClean="0">
                <a:solidFill>
                  <a:srgbClr val="0000FF"/>
                </a:solidFill>
              </a:rPr>
              <a:t> - Generating specific signal/background reactions</a:t>
            </a:r>
          </a:p>
          <a:p>
            <a:pPr lvl="1"/>
            <a:r>
              <a:rPr lang="de-DE" smtClean="0"/>
              <a:t>Decayer rather than generator</a:t>
            </a:r>
          </a:p>
          <a:p>
            <a:pPr lvl="1"/>
            <a:r>
              <a:rPr lang="de-DE" smtClean="0"/>
              <a:t>Knows many actual particle properties (</a:t>
            </a:r>
            <a:r>
              <a:rPr lang="de-DE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evt.pdl</a:t>
            </a:r>
            <a:r>
              <a:rPr lang="de-DE" smtClean="0"/>
              <a:t>) </a:t>
            </a:r>
            <a:br>
              <a:rPr lang="de-DE" smtClean="0"/>
            </a:br>
            <a:r>
              <a:rPr lang="de-DE" smtClean="0"/>
              <a:t>and decays (</a:t>
            </a:r>
            <a:r>
              <a:rPr lang="de-DE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DECAY.DEC</a:t>
            </a:r>
            <a:r>
              <a:rPr lang="de-DE" smtClean="0"/>
              <a:t>)</a:t>
            </a:r>
          </a:p>
          <a:p>
            <a:pPr lvl="1"/>
            <a:r>
              <a:rPr lang="de-DE" smtClean="0"/>
              <a:t>Extendable with new decay models</a:t>
            </a:r>
          </a:p>
          <a:p>
            <a:pPr lvl="1"/>
            <a:r>
              <a:rPr lang="de-DE" smtClean="0"/>
              <a:t>Configuration of a well defined decay chain</a:t>
            </a:r>
          </a:p>
          <a:p>
            <a:pPr lvl="1"/>
            <a:endParaRPr lang="de-DE" sz="1800" smtClean="0"/>
          </a:p>
          <a:p>
            <a:pPr lvl="1"/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755576" y="3212976"/>
            <a:ext cx="7488832" cy="304698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de-DE" sz="1600">
                <a:latin typeface="Consolas" pitchFamily="49" charset="0"/>
              </a:rPr>
              <a:t>noPhotos</a:t>
            </a:r>
          </a:p>
          <a:p>
            <a:endParaRPr lang="de-DE" sz="1600">
              <a:latin typeface="Consolas" pitchFamily="49" charset="0"/>
            </a:endParaRPr>
          </a:p>
          <a:p>
            <a:r>
              <a:rPr lang="de-DE" sz="1600">
                <a:latin typeface="Consolas" pitchFamily="49" charset="0"/>
              </a:rPr>
              <a:t>Decay pbarpSystem</a:t>
            </a:r>
          </a:p>
          <a:p>
            <a:r>
              <a:rPr lang="de-DE" sz="1600">
                <a:latin typeface="Consolas" pitchFamily="49" charset="0"/>
              </a:rPr>
              <a:t>  1.0 	  J/psi pi+ pi-    PHSP;</a:t>
            </a:r>
          </a:p>
          <a:p>
            <a:r>
              <a:rPr lang="de-DE" sz="1600">
                <a:latin typeface="Consolas" pitchFamily="49" charset="0"/>
              </a:rPr>
              <a:t>Enddecay</a:t>
            </a:r>
          </a:p>
          <a:p>
            <a:endParaRPr lang="de-DE" sz="1600">
              <a:latin typeface="Consolas" pitchFamily="49" charset="0"/>
            </a:endParaRPr>
          </a:p>
          <a:p>
            <a:r>
              <a:rPr lang="de-DE" sz="1600">
                <a:latin typeface="Consolas" pitchFamily="49" charset="0"/>
              </a:rPr>
              <a:t>Decay J/psi</a:t>
            </a:r>
          </a:p>
          <a:p>
            <a:r>
              <a:rPr lang="de-DE" sz="1600">
                <a:latin typeface="Consolas" pitchFamily="49" charset="0"/>
              </a:rPr>
              <a:t>  0.0597  e+  e-           VLL;</a:t>
            </a:r>
          </a:p>
          <a:p>
            <a:r>
              <a:rPr lang="de-DE" sz="1600">
                <a:latin typeface="Consolas" pitchFamily="49" charset="0"/>
              </a:rPr>
              <a:t>  0.0596  mu+ mu-          VLL;</a:t>
            </a:r>
          </a:p>
          <a:p>
            <a:r>
              <a:rPr lang="de-DE" sz="1600">
                <a:latin typeface="Consolas" pitchFamily="49" charset="0"/>
              </a:rPr>
              <a:t>Enddecay</a:t>
            </a:r>
          </a:p>
          <a:p>
            <a:endParaRPr lang="de-DE" sz="1600">
              <a:latin typeface="Consolas" pitchFamily="49" charset="0"/>
            </a:endParaRPr>
          </a:p>
          <a:p>
            <a:r>
              <a:rPr lang="de-DE" sz="1600" smtClean="0">
                <a:latin typeface="Consolas" pitchFamily="49" charset="0"/>
              </a:rPr>
              <a:t>End</a:t>
            </a:r>
            <a:endParaRPr lang="de-DE" sz="1600">
              <a:latin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43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EvtGen - Properties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908720"/>
            <a:ext cx="8572560" cy="5286412"/>
          </a:xfrm>
        </p:spPr>
        <p:txBody>
          <a:bodyPr/>
          <a:lstStyle/>
          <a:p>
            <a:r>
              <a:rPr lang="de-DE" b="1" smtClean="0">
                <a:solidFill>
                  <a:srgbClr val="0000FF"/>
                </a:solidFill>
              </a:rPr>
              <a:t>EvtGen</a:t>
            </a:r>
            <a:r>
              <a:rPr lang="de-DE" smtClean="0">
                <a:solidFill>
                  <a:srgbClr val="0000FF"/>
                </a:solidFill>
              </a:rPr>
              <a:t> - Generating specific signal/background reactions</a:t>
            </a:r>
          </a:p>
          <a:p>
            <a:pPr lvl="1"/>
            <a:r>
              <a:rPr lang="de-DE" smtClean="0"/>
              <a:t>Decayer rather than generator</a:t>
            </a:r>
          </a:p>
          <a:p>
            <a:pPr lvl="1"/>
            <a:r>
              <a:rPr lang="de-DE" smtClean="0"/>
              <a:t>Knows many actual particle properties (</a:t>
            </a:r>
            <a:r>
              <a:rPr lang="de-DE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evt.pdl</a:t>
            </a:r>
            <a:r>
              <a:rPr lang="de-DE" smtClean="0"/>
              <a:t>) </a:t>
            </a:r>
            <a:br>
              <a:rPr lang="de-DE" smtClean="0"/>
            </a:br>
            <a:r>
              <a:rPr lang="de-DE" smtClean="0"/>
              <a:t>and decays (</a:t>
            </a:r>
            <a:r>
              <a:rPr lang="de-DE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DECAY.DEC</a:t>
            </a:r>
            <a:r>
              <a:rPr lang="de-DE" smtClean="0"/>
              <a:t>)</a:t>
            </a:r>
          </a:p>
          <a:p>
            <a:pPr lvl="1"/>
            <a:r>
              <a:rPr lang="de-DE" smtClean="0"/>
              <a:t>Extendable with new decay models</a:t>
            </a:r>
          </a:p>
          <a:p>
            <a:pPr lvl="1"/>
            <a:r>
              <a:rPr lang="de-DE" smtClean="0"/>
              <a:t>Configuration of a well defined decay chain</a:t>
            </a:r>
          </a:p>
          <a:p>
            <a:pPr lvl="1"/>
            <a:endParaRPr lang="de-DE" sz="1800" smtClean="0"/>
          </a:p>
          <a:p>
            <a:pPr lvl="1"/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755576" y="3212976"/>
            <a:ext cx="7488832" cy="304698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de-DE" sz="1600">
                <a:solidFill>
                  <a:srgbClr val="008000"/>
                </a:solidFill>
                <a:latin typeface="Consolas" pitchFamily="49" charset="0"/>
              </a:rPr>
              <a:t>noPhotos</a:t>
            </a:r>
          </a:p>
          <a:p>
            <a:endParaRPr lang="de-DE" sz="1600">
              <a:latin typeface="Consolas" pitchFamily="49" charset="0"/>
            </a:endParaRPr>
          </a:p>
          <a:p>
            <a:r>
              <a:rPr lang="de-DE" sz="1600">
                <a:solidFill>
                  <a:srgbClr val="0000FF"/>
                </a:solidFill>
                <a:latin typeface="Consolas" pitchFamily="49" charset="0"/>
              </a:rPr>
              <a:t>Decay pbarpSystem</a:t>
            </a:r>
          </a:p>
          <a:p>
            <a:r>
              <a:rPr lang="de-DE" sz="1600">
                <a:latin typeface="Consolas" pitchFamily="49" charset="0"/>
              </a:rPr>
              <a:t>  1.0 	</a:t>
            </a:r>
            <a:r>
              <a:rPr lang="de-DE" sz="1600" smtClean="0">
                <a:latin typeface="Consolas" pitchFamily="49" charset="0"/>
              </a:rPr>
              <a:t>  J/psi </a:t>
            </a:r>
            <a:r>
              <a:rPr lang="de-DE" sz="1600">
                <a:latin typeface="Consolas" pitchFamily="49" charset="0"/>
              </a:rPr>
              <a:t>pi+ </a:t>
            </a:r>
            <a:r>
              <a:rPr lang="de-DE" sz="1600" smtClean="0">
                <a:latin typeface="Consolas" pitchFamily="49" charset="0"/>
              </a:rPr>
              <a:t>pi-    </a:t>
            </a:r>
            <a:r>
              <a:rPr lang="de-DE" sz="1600" smtClean="0">
                <a:solidFill>
                  <a:srgbClr val="C00000"/>
                </a:solidFill>
                <a:latin typeface="Consolas" pitchFamily="49" charset="0"/>
              </a:rPr>
              <a:t>PHSP</a:t>
            </a:r>
            <a:r>
              <a:rPr lang="de-DE" sz="1600">
                <a:solidFill>
                  <a:srgbClr val="C00000"/>
                </a:solidFill>
                <a:latin typeface="Consolas" pitchFamily="49" charset="0"/>
              </a:rPr>
              <a:t>;</a:t>
            </a:r>
          </a:p>
          <a:p>
            <a:r>
              <a:rPr lang="de-DE" sz="1600">
                <a:solidFill>
                  <a:srgbClr val="0000FF"/>
                </a:solidFill>
                <a:latin typeface="Consolas" pitchFamily="49" charset="0"/>
              </a:rPr>
              <a:t>Enddecay</a:t>
            </a:r>
          </a:p>
          <a:p>
            <a:endParaRPr lang="de-DE" sz="1600">
              <a:latin typeface="Consolas" pitchFamily="49" charset="0"/>
            </a:endParaRPr>
          </a:p>
          <a:p>
            <a:r>
              <a:rPr lang="de-DE" sz="1600">
                <a:solidFill>
                  <a:srgbClr val="0000FF"/>
                </a:solidFill>
                <a:latin typeface="Consolas" pitchFamily="49" charset="0"/>
              </a:rPr>
              <a:t>Decay </a:t>
            </a:r>
            <a:r>
              <a:rPr lang="de-DE" sz="1600" smtClean="0">
                <a:solidFill>
                  <a:srgbClr val="0000FF"/>
                </a:solidFill>
                <a:latin typeface="Consolas" pitchFamily="49" charset="0"/>
              </a:rPr>
              <a:t>J/psi</a:t>
            </a:r>
          </a:p>
          <a:p>
            <a:r>
              <a:rPr lang="de-DE" sz="1600">
                <a:solidFill>
                  <a:srgbClr val="0000FF"/>
                </a:solidFill>
                <a:latin typeface="Consolas" pitchFamily="49" charset="0"/>
              </a:rPr>
              <a:t> </a:t>
            </a:r>
            <a:r>
              <a:rPr lang="de-DE" sz="1600" smtClean="0">
                <a:solidFill>
                  <a:srgbClr val="0000FF"/>
                </a:solidFill>
                <a:latin typeface="Consolas" pitchFamily="49" charset="0"/>
              </a:rPr>
              <a:t> </a:t>
            </a:r>
            <a:r>
              <a:rPr lang="de-DE" sz="160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0.0597</a:t>
            </a:r>
            <a:r>
              <a:rPr lang="de-DE" sz="1600" smtClean="0">
                <a:latin typeface="Consolas" pitchFamily="49" charset="0"/>
              </a:rPr>
              <a:t>  e+  e-           </a:t>
            </a:r>
            <a:r>
              <a:rPr lang="de-DE" sz="1600" smtClean="0">
                <a:solidFill>
                  <a:srgbClr val="C00000"/>
                </a:solidFill>
                <a:latin typeface="Consolas" pitchFamily="49" charset="0"/>
              </a:rPr>
              <a:t>VLL;</a:t>
            </a:r>
            <a:endParaRPr lang="de-DE" sz="1600">
              <a:solidFill>
                <a:srgbClr val="C00000"/>
              </a:solidFill>
              <a:latin typeface="Consolas" pitchFamily="49" charset="0"/>
            </a:endParaRPr>
          </a:p>
          <a:p>
            <a:r>
              <a:rPr lang="de-DE" sz="1600">
                <a:latin typeface="Consolas" pitchFamily="49" charset="0"/>
              </a:rPr>
              <a:t>  </a:t>
            </a:r>
            <a:r>
              <a:rPr lang="de-DE" sz="160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0.0596</a:t>
            </a:r>
            <a:r>
              <a:rPr lang="de-DE" sz="1600" smtClean="0">
                <a:latin typeface="Consolas" pitchFamily="49" charset="0"/>
              </a:rPr>
              <a:t>  </a:t>
            </a:r>
            <a:r>
              <a:rPr lang="de-DE" sz="1600">
                <a:latin typeface="Consolas" pitchFamily="49" charset="0"/>
              </a:rPr>
              <a:t>mu+ mu-      </a:t>
            </a:r>
            <a:r>
              <a:rPr lang="de-DE" sz="1600" smtClean="0">
                <a:latin typeface="Consolas" pitchFamily="49" charset="0"/>
              </a:rPr>
              <a:t>    </a:t>
            </a:r>
            <a:r>
              <a:rPr lang="de-DE" sz="1600" smtClean="0">
                <a:solidFill>
                  <a:srgbClr val="C00000"/>
                </a:solidFill>
                <a:latin typeface="Consolas" pitchFamily="49" charset="0"/>
              </a:rPr>
              <a:t>VLL</a:t>
            </a:r>
            <a:r>
              <a:rPr lang="de-DE" sz="1600">
                <a:solidFill>
                  <a:srgbClr val="C00000"/>
                </a:solidFill>
                <a:latin typeface="Consolas" pitchFamily="49" charset="0"/>
              </a:rPr>
              <a:t>;</a:t>
            </a:r>
          </a:p>
          <a:p>
            <a:r>
              <a:rPr lang="de-DE" sz="1600">
                <a:solidFill>
                  <a:srgbClr val="0000FF"/>
                </a:solidFill>
                <a:latin typeface="Consolas" pitchFamily="49" charset="0"/>
              </a:rPr>
              <a:t>Enddecay</a:t>
            </a:r>
          </a:p>
          <a:p>
            <a:endParaRPr lang="de-DE" sz="1600">
              <a:solidFill>
                <a:srgbClr val="FF0066"/>
              </a:solidFill>
              <a:latin typeface="Consolas" pitchFamily="49" charset="0"/>
            </a:endParaRPr>
          </a:p>
          <a:p>
            <a:r>
              <a:rPr lang="de-DE" sz="1600" smtClean="0">
                <a:solidFill>
                  <a:srgbClr val="FF0066"/>
                </a:solidFill>
                <a:latin typeface="Consolas" pitchFamily="49" charset="0"/>
              </a:rPr>
              <a:t>End</a:t>
            </a:r>
            <a:endParaRPr lang="de-DE" sz="1600">
              <a:solidFill>
                <a:srgbClr val="FF0066"/>
              </a:solidFill>
              <a:latin typeface="Consolas" pitchFamily="49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499992" y="3277933"/>
            <a:ext cx="1747594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400" smtClean="0">
                <a:solidFill>
                  <a:srgbClr val="008000"/>
                </a:solidFill>
              </a:rPr>
              <a:t>EvtGen switches;</a:t>
            </a:r>
          </a:p>
          <a:p>
            <a:r>
              <a:rPr lang="de-DE" sz="1400">
                <a:solidFill>
                  <a:srgbClr val="008000"/>
                </a:solidFill>
              </a:rPr>
              <a:t>A</a:t>
            </a:r>
            <a:r>
              <a:rPr lang="de-DE" sz="1400" smtClean="0">
                <a:solidFill>
                  <a:srgbClr val="008000"/>
                </a:solidFill>
              </a:rPr>
              <a:t>lias definitions</a:t>
            </a:r>
            <a:endParaRPr lang="de-DE" sz="1400">
              <a:solidFill>
                <a:srgbClr val="008000"/>
              </a:solidFill>
            </a:endParaRPr>
          </a:p>
        </p:txBody>
      </p:sp>
      <p:cxnSp>
        <p:nvCxnSpPr>
          <p:cNvPr id="15" name="Gerade Verbindung mit Pfeil 14"/>
          <p:cNvCxnSpPr>
            <a:stCxn id="13" idx="1"/>
          </p:cNvCxnSpPr>
          <p:nvPr/>
        </p:nvCxnSpPr>
        <p:spPr>
          <a:xfrm flipH="1" flipV="1">
            <a:off x="1835696" y="3408738"/>
            <a:ext cx="2664296" cy="130805"/>
          </a:xfrm>
          <a:prstGeom prst="straightConnector1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8" name="Textfeld 17"/>
          <p:cNvSpPr txBox="1"/>
          <p:nvPr/>
        </p:nvSpPr>
        <p:spPr>
          <a:xfrm>
            <a:off x="4664997" y="4428693"/>
            <a:ext cx="1419171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400" smtClean="0">
                <a:solidFill>
                  <a:srgbClr val="C00000"/>
                </a:solidFill>
              </a:rPr>
              <a:t>Decay Models</a:t>
            </a:r>
            <a:endParaRPr lang="de-DE" sz="1400">
              <a:solidFill>
                <a:srgbClr val="C00000"/>
              </a:solidFill>
            </a:endParaRPr>
          </a:p>
        </p:txBody>
      </p:sp>
      <p:cxnSp>
        <p:nvCxnSpPr>
          <p:cNvPr id="22" name="Gerade Verbindung mit Pfeil 21"/>
          <p:cNvCxnSpPr>
            <a:stCxn id="18" idx="1"/>
          </p:cNvCxnSpPr>
          <p:nvPr/>
        </p:nvCxnSpPr>
        <p:spPr>
          <a:xfrm flipH="1" flipV="1">
            <a:off x="4275860" y="4306456"/>
            <a:ext cx="389137" cy="276126"/>
          </a:xfrm>
          <a:prstGeom prst="straightConnector1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4" name="Gerade Verbindung mit Pfeil 23"/>
          <p:cNvCxnSpPr>
            <a:stCxn id="18" idx="1"/>
          </p:cNvCxnSpPr>
          <p:nvPr/>
        </p:nvCxnSpPr>
        <p:spPr>
          <a:xfrm flipH="1">
            <a:off x="4275860" y="4582582"/>
            <a:ext cx="389137" cy="371946"/>
          </a:xfrm>
          <a:prstGeom prst="straightConnector1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6" name="Textfeld 25"/>
          <p:cNvSpPr txBox="1"/>
          <p:nvPr/>
        </p:nvSpPr>
        <p:spPr>
          <a:xfrm>
            <a:off x="2433639" y="5929535"/>
            <a:ext cx="2728824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400" smtClean="0">
                <a:solidFill>
                  <a:srgbClr val="FF0066"/>
                </a:solidFill>
              </a:rPr>
              <a:t>End of decay file with &lt;CR&gt;</a:t>
            </a:r>
            <a:endParaRPr lang="de-DE" sz="1400">
              <a:solidFill>
                <a:srgbClr val="FF0066"/>
              </a:solidFill>
            </a:endParaRPr>
          </a:p>
        </p:txBody>
      </p:sp>
      <p:cxnSp>
        <p:nvCxnSpPr>
          <p:cNvPr id="28" name="Gerade Verbindung mit Pfeil 27"/>
          <p:cNvCxnSpPr>
            <a:stCxn id="26" idx="1"/>
          </p:cNvCxnSpPr>
          <p:nvPr/>
        </p:nvCxnSpPr>
        <p:spPr>
          <a:xfrm flipH="1" flipV="1">
            <a:off x="1259632" y="6083423"/>
            <a:ext cx="1174007" cy="1"/>
          </a:xfrm>
          <a:prstGeom prst="straightConnector1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1" name="Textfeld 30"/>
          <p:cNvSpPr txBox="1"/>
          <p:nvPr/>
        </p:nvSpPr>
        <p:spPr>
          <a:xfrm>
            <a:off x="6109868" y="3946416"/>
            <a:ext cx="1635576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400" smtClean="0">
                <a:solidFill>
                  <a:srgbClr val="0000FF"/>
                </a:solidFill>
              </a:rPr>
              <a:t>Decay definition</a:t>
            </a:r>
            <a:endParaRPr lang="de-DE" sz="1400">
              <a:solidFill>
                <a:srgbClr val="0000FF"/>
              </a:solidFill>
            </a:endParaRPr>
          </a:p>
        </p:txBody>
      </p:sp>
      <p:cxnSp>
        <p:nvCxnSpPr>
          <p:cNvPr id="32" name="Gerade Verbindung mit Pfeil 31"/>
          <p:cNvCxnSpPr/>
          <p:nvPr/>
        </p:nvCxnSpPr>
        <p:spPr>
          <a:xfrm flipH="1" flipV="1">
            <a:off x="2915816" y="3904099"/>
            <a:ext cx="3194052" cy="191514"/>
          </a:xfrm>
          <a:prstGeom prst="straightConnector1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" name="Textfeld 18"/>
          <p:cNvSpPr txBox="1"/>
          <p:nvPr/>
        </p:nvSpPr>
        <p:spPr>
          <a:xfrm>
            <a:off x="4489250" y="5210036"/>
            <a:ext cx="2046329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400" smtClean="0">
                <a:solidFill>
                  <a:schemeClr val="accent6">
                    <a:lumMod val="75000"/>
                  </a:schemeClr>
                </a:solidFill>
              </a:rPr>
              <a:t>Decay fractions </a:t>
            </a:r>
          </a:p>
          <a:p>
            <a:r>
              <a:rPr lang="de-DE" sz="1400" smtClean="0">
                <a:solidFill>
                  <a:schemeClr val="accent6">
                    <a:lumMod val="75000"/>
                  </a:schemeClr>
                </a:solidFill>
              </a:rPr>
              <a:t>(autom. normalized)</a:t>
            </a:r>
            <a:endParaRPr lang="de-DE" sz="14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Freihandform 7"/>
          <p:cNvSpPr/>
          <p:nvPr/>
        </p:nvSpPr>
        <p:spPr>
          <a:xfrm>
            <a:off x="1835696" y="5359400"/>
            <a:ext cx="2634704" cy="395349"/>
          </a:xfrm>
          <a:custGeom>
            <a:avLst/>
            <a:gdLst>
              <a:gd name="connsiteX0" fmla="*/ 2882900 w 2882900"/>
              <a:gd name="connsiteY0" fmla="*/ 114300 h 395349"/>
              <a:gd name="connsiteX1" fmla="*/ 1219200 w 2882900"/>
              <a:gd name="connsiteY1" fmla="*/ 393700 h 395349"/>
              <a:gd name="connsiteX2" fmla="*/ 0 w 2882900"/>
              <a:gd name="connsiteY2" fmla="*/ 0 h 395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82900" h="395349">
                <a:moveTo>
                  <a:pt x="2882900" y="114300"/>
                </a:moveTo>
                <a:cubicBezTo>
                  <a:pt x="2291291" y="263525"/>
                  <a:pt x="1699683" y="412750"/>
                  <a:pt x="1219200" y="393700"/>
                </a:cubicBezTo>
                <a:cubicBezTo>
                  <a:pt x="738717" y="374650"/>
                  <a:pt x="369358" y="187325"/>
                  <a:pt x="0" y="0"/>
                </a:cubicBezTo>
              </a:path>
            </a:pathLst>
          </a:custGeom>
          <a:noFill/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330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EvtGen - Particles and Decays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908720"/>
            <a:ext cx="8572560" cy="5286412"/>
          </a:xfrm>
        </p:spPr>
        <p:txBody>
          <a:bodyPr/>
          <a:lstStyle/>
          <a:p>
            <a:r>
              <a:rPr lang="de-DE"/>
              <a:t>K</a:t>
            </a:r>
            <a:r>
              <a:rPr lang="de-DE" smtClean="0"/>
              <a:t>nowledge base: </a:t>
            </a:r>
            <a:r>
              <a:rPr lang="de-DE" smtClean="0">
                <a:solidFill>
                  <a:srgbClr val="0000FF"/>
                </a:solidFill>
              </a:rPr>
              <a:t>particle list</a:t>
            </a:r>
            <a:r>
              <a:rPr lang="de-DE" smtClean="0"/>
              <a:t>, </a:t>
            </a:r>
            <a:r>
              <a:rPr lang="de-DE" smtClean="0">
                <a:solidFill>
                  <a:srgbClr val="008000"/>
                </a:solidFill>
              </a:rPr>
              <a:t>decay table</a:t>
            </a:r>
            <a:r>
              <a:rPr lang="de-DE" smtClean="0"/>
              <a:t>, decay models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18</a:t>
            </a:fld>
            <a:endParaRPr lang="de-D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49" t="28889" r="35376" b="43708"/>
          <a:stretch/>
        </p:blipFill>
        <p:spPr bwMode="auto">
          <a:xfrm>
            <a:off x="558168" y="1581875"/>
            <a:ext cx="7812732" cy="19947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552252" y="1306860"/>
            <a:ext cx="970137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60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evt.pdl</a:t>
            </a:r>
            <a:endParaRPr lang="de-DE" sz="160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1" t="13013" r="45073" b="61542"/>
          <a:stretch/>
        </p:blipFill>
        <p:spPr bwMode="auto">
          <a:xfrm>
            <a:off x="557076" y="4077072"/>
            <a:ext cx="7831348" cy="2181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539552" y="3738518"/>
            <a:ext cx="1194558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de-DE"/>
            </a:defPPr>
            <a:lvl1pPr>
              <a:defRPr sz="160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de-DE">
                <a:solidFill>
                  <a:srgbClr val="008000"/>
                </a:solidFill>
              </a:rPr>
              <a:t>DECAY.DEC</a:t>
            </a:r>
          </a:p>
        </p:txBody>
      </p:sp>
    </p:spTree>
    <p:extLst>
      <p:ext uri="{BB962C8B-B14F-4D97-AF65-F5344CB8AC3E}">
        <p14:creationId xmlns:p14="http://schemas.microsoft.com/office/powerpoint/2010/main" val="380766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work\vorlesung\2017Jul_ComputingWorkshopThailand\fig\EvtGen_DD_dalitz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73016"/>
            <a:ext cx="3360638" cy="295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work\vorlesung\2017Jul_ComputingWorkshopThailand\fig\EvtGen_DD_dalitz_phs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714" y="3573016"/>
            <a:ext cx="3360638" cy="295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EvtGen - Aliases and Decay-Models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908720"/>
            <a:ext cx="8572560" cy="5286412"/>
          </a:xfrm>
        </p:spPr>
        <p:txBody>
          <a:bodyPr/>
          <a:lstStyle/>
          <a:p>
            <a:pPr lvl="1"/>
            <a:endParaRPr lang="de-DE" sz="1800" smtClean="0"/>
          </a:p>
          <a:p>
            <a:pPr lvl="1"/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611560" y="908720"/>
            <a:ext cx="7488832" cy="270073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de-DE" sz="1150" smtClean="0">
                <a:solidFill>
                  <a:srgbClr val="008000"/>
                </a:solidFill>
                <a:latin typeface="Consolas" pitchFamily="49" charset="0"/>
              </a:rPr>
              <a:t>Alias   </a:t>
            </a:r>
            <a:r>
              <a:rPr lang="de-DE" sz="1150">
                <a:solidFill>
                  <a:srgbClr val="008000"/>
                </a:solidFill>
                <a:latin typeface="Consolas" pitchFamily="49" charset="0"/>
              </a:rPr>
              <a:t>MyD0    D0</a:t>
            </a:r>
          </a:p>
          <a:p>
            <a:pPr>
              <a:spcAft>
                <a:spcPts val="600"/>
              </a:spcAft>
            </a:pPr>
            <a:r>
              <a:rPr lang="de-DE" sz="1150" smtClean="0">
                <a:solidFill>
                  <a:srgbClr val="008000"/>
                </a:solidFill>
                <a:latin typeface="Consolas" pitchFamily="49" charset="0"/>
              </a:rPr>
              <a:t>Alias   </a:t>
            </a:r>
            <a:r>
              <a:rPr lang="de-DE" sz="1150">
                <a:solidFill>
                  <a:srgbClr val="008000"/>
                </a:solidFill>
                <a:latin typeface="Consolas" pitchFamily="49" charset="0"/>
              </a:rPr>
              <a:t>MyD0b   anti-D0</a:t>
            </a:r>
          </a:p>
          <a:p>
            <a:r>
              <a:rPr lang="de-DE" sz="1150" smtClean="0">
                <a:solidFill>
                  <a:srgbClr val="0000FF"/>
                </a:solidFill>
                <a:latin typeface="Consolas" pitchFamily="49" charset="0"/>
              </a:rPr>
              <a:t>Decay </a:t>
            </a:r>
            <a:r>
              <a:rPr lang="de-DE" sz="1150">
                <a:solidFill>
                  <a:srgbClr val="0000FF"/>
                </a:solidFill>
                <a:latin typeface="Consolas" pitchFamily="49" charset="0"/>
              </a:rPr>
              <a:t>pbarpSystem</a:t>
            </a:r>
          </a:p>
          <a:p>
            <a:r>
              <a:rPr lang="de-DE" sz="1150" smtClean="0">
                <a:latin typeface="Consolas" pitchFamily="49" charset="0"/>
              </a:rPr>
              <a:t>  </a:t>
            </a:r>
            <a:r>
              <a:rPr lang="de-DE" sz="1150">
                <a:latin typeface="Consolas" pitchFamily="49" charset="0"/>
              </a:rPr>
              <a:t>0.5   </a:t>
            </a:r>
            <a:r>
              <a:rPr lang="de-DE" sz="1150" smtClean="0">
                <a:solidFill>
                  <a:srgbClr val="008000"/>
                </a:solidFill>
                <a:latin typeface="Consolas" pitchFamily="49" charset="0"/>
              </a:rPr>
              <a:t>MyD0</a:t>
            </a:r>
            <a:r>
              <a:rPr lang="de-DE" sz="1150" smtClean="0">
                <a:latin typeface="Consolas" pitchFamily="49" charset="0"/>
              </a:rPr>
              <a:t>  </a:t>
            </a:r>
            <a:r>
              <a:rPr lang="de-DE" sz="1150">
                <a:latin typeface="Consolas" pitchFamily="49" charset="0"/>
              </a:rPr>
              <a:t>anti-D0 </a:t>
            </a:r>
            <a:r>
              <a:rPr lang="de-DE" sz="1150" smtClean="0">
                <a:latin typeface="Consolas" pitchFamily="49" charset="0"/>
              </a:rPr>
              <a:t>  </a:t>
            </a:r>
            <a:r>
              <a:rPr lang="de-DE" sz="1150">
                <a:solidFill>
                  <a:srgbClr val="C00000"/>
                </a:solidFill>
                <a:latin typeface="Consolas" pitchFamily="49" charset="0"/>
              </a:rPr>
              <a:t>PHSP;</a:t>
            </a:r>
          </a:p>
          <a:p>
            <a:r>
              <a:rPr lang="de-DE" sz="1150" smtClean="0">
                <a:latin typeface="Consolas" pitchFamily="49" charset="0"/>
              </a:rPr>
              <a:t>  </a:t>
            </a:r>
            <a:r>
              <a:rPr lang="de-DE" sz="1150">
                <a:latin typeface="Consolas" pitchFamily="49" charset="0"/>
              </a:rPr>
              <a:t>0.5   </a:t>
            </a:r>
            <a:r>
              <a:rPr lang="de-DE" sz="1150" smtClean="0">
                <a:latin typeface="Consolas" pitchFamily="49" charset="0"/>
              </a:rPr>
              <a:t>MyD0b  D0       </a:t>
            </a:r>
            <a:r>
              <a:rPr lang="de-DE" sz="1150" smtClean="0">
                <a:solidFill>
                  <a:srgbClr val="C00000"/>
                </a:solidFill>
                <a:latin typeface="Consolas" pitchFamily="49" charset="0"/>
              </a:rPr>
              <a:t>PHSP</a:t>
            </a:r>
            <a:r>
              <a:rPr lang="de-DE" sz="1150">
                <a:solidFill>
                  <a:srgbClr val="C00000"/>
                </a:solidFill>
                <a:latin typeface="Consolas" pitchFamily="49" charset="0"/>
              </a:rPr>
              <a:t>;</a:t>
            </a:r>
          </a:p>
          <a:p>
            <a:pPr>
              <a:spcAft>
                <a:spcPts val="600"/>
              </a:spcAft>
            </a:pPr>
            <a:r>
              <a:rPr lang="de-DE" sz="1150" smtClean="0">
                <a:solidFill>
                  <a:srgbClr val="0000FF"/>
                </a:solidFill>
                <a:latin typeface="Consolas" pitchFamily="49" charset="0"/>
              </a:rPr>
              <a:t>Enddecay</a:t>
            </a:r>
            <a:endParaRPr lang="de-DE" sz="1150">
              <a:latin typeface="Consolas" pitchFamily="49" charset="0"/>
            </a:endParaRPr>
          </a:p>
          <a:p>
            <a:r>
              <a:rPr lang="de-DE" sz="1150" smtClean="0">
                <a:solidFill>
                  <a:srgbClr val="0000FF"/>
                </a:solidFill>
                <a:latin typeface="Consolas" pitchFamily="49" charset="0"/>
              </a:rPr>
              <a:t>Decay </a:t>
            </a:r>
            <a:r>
              <a:rPr lang="de-DE" sz="1150">
                <a:solidFill>
                  <a:srgbClr val="008000"/>
                </a:solidFill>
                <a:latin typeface="Consolas" pitchFamily="49" charset="0"/>
              </a:rPr>
              <a:t>MyD0</a:t>
            </a:r>
          </a:p>
          <a:p>
            <a:r>
              <a:rPr lang="de-DE" sz="1150" smtClean="0">
                <a:latin typeface="Consolas" pitchFamily="49" charset="0"/>
              </a:rPr>
              <a:t>  </a:t>
            </a:r>
            <a:r>
              <a:rPr lang="de-DE" sz="1150">
                <a:latin typeface="Consolas" pitchFamily="49" charset="0"/>
              </a:rPr>
              <a:t>1.0   K- pi+ </a:t>
            </a:r>
            <a:r>
              <a:rPr lang="de-DE" sz="1150" smtClean="0">
                <a:latin typeface="Consolas" pitchFamily="49" charset="0"/>
              </a:rPr>
              <a:t>pi0      </a:t>
            </a:r>
            <a:r>
              <a:rPr lang="de-DE" sz="1150" smtClean="0">
                <a:solidFill>
                  <a:srgbClr val="C00000"/>
                </a:solidFill>
                <a:latin typeface="Consolas" pitchFamily="49" charset="0"/>
              </a:rPr>
              <a:t>PHSP;</a:t>
            </a:r>
            <a:endParaRPr lang="de-DE" sz="1150">
              <a:solidFill>
                <a:srgbClr val="C00000"/>
              </a:solidFill>
              <a:latin typeface="Consolas" pitchFamily="49" charset="0"/>
            </a:endParaRPr>
          </a:p>
          <a:p>
            <a:pPr>
              <a:spcAft>
                <a:spcPts val="600"/>
              </a:spcAft>
            </a:pPr>
            <a:r>
              <a:rPr lang="de-DE" sz="1150" smtClean="0">
                <a:solidFill>
                  <a:srgbClr val="0000FF"/>
                </a:solidFill>
                <a:latin typeface="Consolas" pitchFamily="49" charset="0"/>
              </a:rPr>
              <a:t>Enddecay</a:t>
            </a:r>
            <a:endParaRPr lang="de-DE" sz="1150" smtClean="0">
              <a:latin typeface="Consolas" pitchFamily="49" charset="0"/>
            </a:endParaRPr>
          </a:p>
          <a:p>
            <a:r>
              <a:rPr lang="de-DE" sz="1150" smtClean="0">
                <a:solidFill>
                  <a:srgbClr val="0000FF"/>
                </a:solidFill>
                <a:latin typeface="Consolas" pitchFamily="49" charset="0"/>
              </a:rPr>
              <a:t>Decay </a:t>
            </a:r>
            <a:r>
              <a:rPr lang="de-DE" sz="1150">
                <a:solidFill>
                  <a:srgbClr val="0000FF"/>
                </a:solidFill>
                <a:latin typeface="Consolas" pitchFamily="49" charset="0"/>
              </a:rPr>
              <a:t>MyD0b</a:t>
            </a:r>
          </a:p>
          <a:p>
            <a:r>
              <a:rPr lang="de-DE" sz="1150" smtClean="0">
                <a:latin typeface="Consolas" pitchFamily="49" charset="0"/>
              </a:rPr>
              <a:t>  </a:t>
            </a:r>
            <a:r>
              <a:rPr lang="de-DE" sz="1150">
                <a:latin typeface="Consolas" pitchFamily="49" charset="0"/>
              </a:rPr>
              <a:t>1.0   K+ pi- </a:t>
            </a:r>
            <a:r>
              <a:rPr lang="de-DE" sz="1150" smtClean="0">
                <a:latin typeface="Consolas" pitchFamily="49" charset="0"/>
              </a:rPr>
              <a:t>pi0      </a:t>
            </a:r>
            <a:r>
              <a:rPr lang="de-DE" sz="1150" smtClean="0">
                <a:solidFill>
                  <a:srgbClr val="C00000"/>
                </a:solidFill>
                <a:latin typeface="Consolas" pitchFamily="49" charset="0"/>
              </a:rPr>
              <a:t>D_DALITZ;</a:t>
            </a:r>
            <a:endParaRPr lang="de-DE" sz="1150">
              <a:solidFill>
                <a:srgbClr val="C00000"/>
              </a:solidFill>
              <a:latin typeface="Consolas" pitchFamily="49" charset="0"/>
            </a:endParaRPr>
          </a:p>
          <a:p>
            <a:pPr>
              <a:spcAft>
                <a:spcPts val="600"/>
              </a:spcAft>
            </a:pPr>
            <a:r>
              <a:rPr lang="de-DE" sz="1150" smtClean="0">
                <a:solidFill>
                  <a:srgbClr val="0000FF"/>
                </a:solidFill>
                <a:latin typeface="Consolas" pitchFamily="49" charset="0"/>
              </a:rPr>
              <a:t>Enddecay</a:t>
            </a:r>
            <a:endParaRPr lang="de-DE" sz="1150">
              <a:solidFill>
                <a:srgbClr val="FF0066"/>
              </a:solidFill>
              <a:latin typeface="Consolas" pitchFamily="49" charset="0"/>
            </a:endParaRPr>
          </a:p>
          <a:p>
            <a:r>
              <a:rPr lang="de-DE" sz="1150" smtClean="0">
                <a:solidFill>
                  <a:srgbClr val="FF0066"/>
                </a:solidFill>
                <a:latin typeface="Consolas" pitchFamily="49" charset="0"/>
              </a:rPr>
              <a:t>End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123728" y="3717032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C00000"/>
                </a:solidFill>
              </a:rPr>
              <a:t>D_DALITZ</a:t>
            </a:r>
            <a:endParaRPr lang="de-DE">
              <a:solidFill>
                <a:srgbClr val="C0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10441" y="3717032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C00000"/>
                </a:solidFill>
              </a:rPr>
              <a:t>PHSP</a:t>
            </a:r>
            <a:endParaRPr lang="de-DE">
              <a:solidFill>
                <a:srgbClr val="C00000"/>
              </a:solidFill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1781551" y="1547936"/>
            <a:ext cx="660219" cy="386462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Abgerundetes Rechteck 15"/>
          <p:cNvSpPr/>
          <p:nvPr/>
        </p:nvSpPr>
        <p:spPr>
          <a:xfrm>
            <a:off x="1835696" y="2324941"/>
            <a:ext cx="450938" cy="239963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Abgerundetes Rechteck 16"/>
          <p:cNvSpPr/>
          <p:nvPr/>
        </p:nvSpPr>
        <p:spPr>
          <a:xfrm>
            <a:off x="1835696" y="2901005"/>
            <a:ext cx="450938" cy="239963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reihandform 19"/>
          <p:cNvSpPr/>
          <p:nvPr/>
        </p:nvSpPr>
        <p:spPr>
          <a:xfrm>
            <a:off x="2505075" y="1628775"/>
            <a:ext cx="2028825" cy="389148"/>
          </a:xfrm>
          <a:custGeom>
            <a:avLst/>
            <a:gdLst>
              <a:gd name="connsiteX0" fmla="*/ 2028825 w 2028825"/>
              <a:gd name="connsiteY0" fmla="*/ 0 h 389148"/>
              <a:gd name="connsiteX1" fmla="*/ 1000125 w 2028825"/>
              <a:gd name="connsiteY1" fmla="*/ 371475 h 389148"/>
              <a:gd name="connsiteX2" fmla="*/ 0 w 2028825"/>
              <a:gd name="connsiteY2" fmla="*/ 295275 h 38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28825" h="389148">
                <a:moveTo>
                  <a:pt x="2028825" y="0"/>
                </a:moveTo>
                <a:cubicBezTo>
                  <a:pt x="1683543" y="161131"/>
                  <a:pt x="1338262" y="322263"/>
                  <a:pt x="1000125" y="371475"/>
                </a:cubicBezTo>
                <a:cubicBezTo>
                  <a:pt x="661988" y="420687"/>
                  <a:pt x="330994" y="357981"/>
                  <a:pt x="0" y="295275"/>
                </a:cubicBezTo>
              </a:path>
            </a:pathLst>
          </a:custGeom>
          <a:noFill/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Freihandform 20"/>
          <p:cNvSpPr/>
          <p:nvPr/>
        </p:nvSpPr>
        <p:spPr>
          <a:xfrm>
            <a:off x="2162175" y="2009775"/>
            <a:ext cx="1247775" cy="247650"/>
          </a:xfrm>
          <a:custGeom>
            <a:avLst/>
            <a:gdLst>
              <a:gd name="connsiteX0" fmla="*/ 1247775 w 1247775"/>
              <a:gd name="connsiteY0" fmla="*/ 0 h 247650"/>
              <a:gd name="connsiteX1" fmla="*/ 219075 w 1247775"/>
              <a:gd name="connsiteY1" fmla="*/ 95250 h 247650"/>
              <a:gd name="connsiteX2" fmla="*/ 0 w 1247775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7775" h="247650">
                <a:moveTo>
                  <a:pt x="1247775" y="0"/>
                </a:moveTo>
                <a:cubicBezTo>
                  <a:pt x="837406" y="26987"/>
                  <a:pt x="427037" y="53975"/>
                  <a:pt x="219075" y="95250"/>
                </a:cubicBezTo>
                <a:cubicBezTo>
                  <a:pt x="11112" y="136525"/>
                  <a:pt x="5556" y="192087"/>
                  <a:pt x="0" y="247650"/>
                </a:cubicBezTo>
              </a:path>
            </a:pathLst>
          </a:custGeom>
          <a:noFill/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Freihandform 23"/>
          <p:cNvSpPr/>
          <p:nvPr/>
        </p:nvSpPr>
        <p:spPr>
          <a:xfrm>
            <a:off x="2310383" y="2032273"/>
            <a:ext cx="745257" cy="768149"/>
          </a:xfrm>
          <a:custGeom>
            <a:avLst/>
            <a:gdLst>
              <a:gd name="connsiteX0" fmla="*/ 1247775 w 1247775"/>
              <a:gd name="connsiteY0" fmla="*/ 0 h 247650"/>
              <a:gd name="connsiteX1" fmla="*/ 219075 w 1247775"/>
              <a:gd name="connsiteY1" fmla="*/ 95250 h 247650"/>
              <a:gd name="connsiteX2" fmla="*/ 0 w 1247775"/>
              <a:gd name="connsiteY2" fmla="*/ 247650 h 247650"/>
              <a:gd name="connsiteX0" fmla="*/ 1247775 w 1247775"/>
              <a:gd name="connsiteY0" fmla="*/ 0 h 247650"/>
              <a:gd name="connsiteX1" fmla="*/ 362604 w 1247775"/>
              <a:gd name="connsiteY1" fmla="*/ 101392 h 247650"/>
              <a:gd name="connsiteX2" fmla="*/ 0 w 1247775"/>
              <a:gd name="connsiteY2" fmla="*/ 247650 h 247650"/>
              <a:gd name="connsiteX0" fmla="*/ 1247775 w 1247775"/>
              <a:gd name="connsiteY0" fmla="*/ 0 h 247650"/>
              <a:gd name="connsiteX1" fmla="*/ 362604 w 1247775"/>
              <a:gd name="connsiteY1" fmla="*/ 101392 h 247650"/>
              <a:gd name="connsiteX2" fmla="*/ 0 w 1247775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7775" h="247650">
                <a:moveTo>
                  <a:pt x="1247775" y="0"/>
                </a:moveTo>
                <a:cubicBezTo>
                  <a:pt x="837406" y="26987"/>
                  <a:pt x="570566" y="60117"/>
                  <a:pt x="362604" y="101392"/>
                </a:cubicBezTo>
                <a:cubicBezTo>
                  <a:pt x="154641" y="142667"/>
                  <a:pt x="85293" y="189016"/>
                  <a:pt x="0" y="247650"/>
                </a:cubicBezTo>
              </a:path>
            </a:pathLst>
          </a:custGeom>
          <a:noFill/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3773893" y="1541244"/>
            <a:ext cx="3263907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400">
                <a:solidFill>
                  <a:srgbClr val="0000FF"/>
                </a:solidFill>
              </a:rPr>
              <a:t>D</a:t>
            </a:r>
            <a:r>
              <a:rPr lang="de-DE" sz="1400" smtClean="0">
                <a:solidFill>
                  <a:srgbClr val="0000FF"/>
                </a:solidFill>
              </a:rPr>
              <a:t>ecay not specified </a:t>
            </a:r>
          </a:p>
          <a:p>
            <a:r>
              <a:rPr lang="de-DE" sz="1400" smtClean="0">
                <a:solidFill>
                  <a:srgbClr val="0000FF"/>
                </a:solidFill>
                <a:latin typeface="Arev Sans" panose="020B0603030804020204" pitchFamily="34" charset="0"/>
                <a:ea typeface="Arev Sans" panose="020B0603030804020204" pitchFamily="34" charset="0"/>
                <a:cs typeface="Arial"/>
              </a:rPr>
              <a:t>→</a:t>
            </a:r>
            <a:r>
              <a:rPr lang="de-DE" sz="140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de-DE" sz="1400" smtClean="0">
                <a:solidFill>
                  <a:srgbClr val="0000FF"/>
                </a:solidFill>
              </a:rPr>
              <a:t>decay according to DECAY.DEC!</a:t>
            </a:r>
            <a:endParaRPr lang="de-DE" sz="1400">
              <a:solidFill>
                <a:srgbClr val="0000FF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3773892" y="960983"/>
            <a:ext cx="2910925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400" smtClean="0">
                <a:solidFill>
                  <a:srgbClr val="008000"/>
                </a:solidFill>
              </a:rPr>
              <a:t>Alias is copy of known particle</a:t>
            </a:r>
            <a:endParaRPr lang="de-DE" sz="1400">
              <a:solidFill>
                <a:srgbClr val="008000"/>
              </a:solidFill>
            </a:endParaRPr>
          </a:p>
        </p:txBody>
      </p:sp>
      <p:cxnSp>
        <p:nvCxnSpPr>
          <p:cNvPr id="23" name="Gerade Verbindung mit Pfeil 22"/>
          <p:cNvCxnSpPr>
            <a:stCxn id="25" idx="1"/>
          </p:cNvCxnSpPr>
          <p:nvPr/>
        </p:nvCxnSpPr>
        <p:spPr>
          <a:xfrm flipH="1">
            <a:off x="2683012" y="1114872"/>
            <a:ext cx="1090880" cy="0"/>
          </a:xfrm>
          <a:prstGeom prst="straightConnector1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7" name="Freihandform 26"/>
          <p:cNvSpPr/>
          <p:nvPr/>
        </p:nvSpPr>
        <p:spPr>
          <a:xfrm>
            <a:off x="3133493" y="2430966"/>
            <a:ext cx="2843561" cy="1148575"/>
          </a:xfrm>
          <a:custGeom>
            <a:avLst/>
            <a:gdLst>
              <a:gd name="connsiteX0" fmla="*/ 0 w 2843561"/>
              <a:gd name="connsiteY0" fmla="*/ 0 h 1148575"/>
              <a:gd name="connsiteX1" fmla="*/ 2286000 w 2843561"/>
              <a:gd name="connsiteY1" fmla="*/ 412595 h 1148575"/>
              <a:gd name="connsiteX2" fmla="*/ 2843561 w 2843561"/>
              <a:gd name="connsiteY2" fmla="*/ 1148575 h 114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43561" h="1148575">
                <a:moveTo>
                  <a:pt x="0" y="0"/>
                </a:moveTo>
                <a:cubicBezTo>
                  <a:pt x="906036" y="110583"/>
                  <a:pt x="1812073" y="221166"/>
                  <a:pt x="2286000" y="412595"/>
                </a:cubicBezTo>
                <a:cubicBezTo>
                  <a:pt x="2759927" y="604024"/>
                  <a:pt x="2801744" y="876299"/>
                  <a:pt x="2843561" y="1148575"/>
                </a:cubicBezTo>
              </a:path>
            </a:pathLst>
          </a:custGeom>
          <a:noFill/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9" name="Gerade Verbindung mit Pfeil 28"/>
          <p:cNvCxnSpPr/>
          <p:nvPr/>
        </p:nvCxnSpPr>
        <p:spPr>
          <a:xfrm>
            <a:off x="2915816" y="3140968"/>
            <a:ext cx="0" cy="576064"/>
          </a:xfrm>
          <a:prstGeom prst="straightConnector1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61921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Topics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2300" dirty="0" err="1"/>
              <a:t>Effective</a:t>
            </a:r>
            <a:r>
              <a:rPr lang="de-DE" sz="2300" dirty="0"/>
              <a:t> Analysis - Working </a:t>
            </a:r>
            <a:r>
              <a:rPr lang="de-DE" sz="2300" dirty="0" err="1"/>
              <a:t>with</a:t>
            </a:r>
            <a:r>
              <a:rPr lang="de-DE" sz="2300" dirty="0"/>
              <a:t> </a:t>
            </a:r>
            <a:r>
              <a:rPr lang="de-DE" sz="2300"/>
              <a:t>ROOT </a:t>
            </a:r>
            <a:r>
              <a:rPr lang="de-DE" sz="2300" smtClean="0"/>
              <a:t>TTrees</a:t>
            </a:r>
            <a:br>
              <a:rPr lang="de-DE" sz="2300" smtClean="0"/>
            </a:br>
            <a:endParaRPr lang="de-DE" sz="1600" dirty="0" smtClean="0"/>
          </a:p>
          <a:p>
            <a:pPr>
              <a:lnSpc>
                <a:spcPct val="150000"/>
              </a:lnSpc>
            </a:pPr>
            <a:r>
              <a:rPr lang="de-DE" sz="2300" dirty="0" smtClean="0"/>
              <a:t>Event Generators: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de-DE" sz="2300" dirty="0" err="1" smtClean="0"/>
              <a:t>EvtGen</a:t>
            </a:r>
            <a:r>
              <a:rPr lang="de-DE" sz="2300" dirty="0" smtClean="0"/>
              <a:t>, DPM, FTF, </a:t>
            </a:r>
            <a:r>
              <a:rPr lang="de-DE" sz="2300" smtClean="0"/>
              <a:t>Box Generator</a:t>
            </a:r>
            <a:br>
              <a:rPr lang="de-DE" sz="2300" smtClean="0"/>
            </a:br>
            <a:endParaRPr lang="de-DE" sz="1600" dirty="0" smtClean="0"/>
          </a:p>
          <a:p>
            <a:pPr>
              <a:lnSpc>
                <a:spcPct val="150000"/>
              </a:lnSpc>
            </a:pPr>
            <a:r>
              <a:rPr lang="de-DE" sz="2300" dirty="0" smtClean="0"/>
              <a:t>Generation </a:t>
            </a:r>
            <a:r>
              <a:rPr lang="de-DE" sz="2300" dirty="0" err="1" smtClean="0"/>
              <a:t>and</a:t>
            </a:r>
            <a:r>
              <a:rPr lang="de-DE" sz="2300" dirty="0" smtClean="0"/>
              <a:t> Simulation</a:t>
            </a:r>
          </a:p>
          <a:p>
            <a:pPr lvl="1">
              <a:lnSpc>
                <a:spcPct val="150000"/>
              </a:lnSpc>
            </a:pPr>
            <a:r>
              <a:rPr lang="de-DE" dirty="0" smtClean="0"/>
              <a:t>Stand-</a:t>
            </a:r>
            <a:r>
              <a:rPr lang="de-DE" dirty="0" err="1" smtClean="0"/>
              <a:t>alone</a:t>
            </a:r>
            <a:r>
              <a:rPr lang="de-DE" dirty="0" smtClean="0"/>
              <a:t> </a:t>
            </a:r>
            <a:r>
              <a:rPr lang="de-DE" dirty="0" err="1" smtClean="0"/>
              <a:t>generation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i="1" dirty="0" err="1" smtClean="0">
                <a:solidFill>
                  <a:srgbClr val="FF0066"/>
                </a:solidFill>
              </a:rPr>
              <a:t>simpleEvtGen</a:t>
            </a:r>
            <a:r>
              <a:rPr lang="de-DE" i="1" dirty="0" smtClean="0">
                <a:solidFill>
                  <a:srgbClr val="FF0066"/>
                </a:solidFill>
              </a:rPr>
              <a:t>, </a:t>
            </a:r>
            <a:r>
              <a:rPr lang="de-DE" i="1" dirty="0" err="1" smtClean="0">
                <a:solidFill>
                  <a:srgbClr val="FF0066"/>
                </a:solidFill>
              </a:rPr>
              <a:t>DPMGen</a:t>
            </a:r>
            <a:r>
              <a:rPr lang="de-DE" i="1" dirty="0" smtClean="0">
                <a:solidFill>
                  <a:srgbClr val="FF0066"/>
                </a:solidFill>
              </a:rPr>
              <a:t>, </a:t>
            </a:r>
            <a:r>
              <a:rPr lang="de-DE" i="1" dirty="0" err="1" smtClean="0">
                <a:solidFill>
                  <a:srgbClr val="FF0066"/>
                </a:solidFill>
              </a:rPr>
              <a:t>FTFGen</a:t>
            </a:r>
            <a:r>
              <a:rPr lang="de-DE" dirty="0" smtClean="0"/>
              <a:t>)</a:t>
            </a:r>
          </a:p>
          <a:p>
            <a:pPr lvl="1">
              <a:lnSpc>
                <a:spcPct val="150000"/>
              </a:lnSpc>
            </a:pPr>
            <a:r>
              <a:rPr lang="de-DE" dirty="0" smtClean="0"/>
              <a:t>Fast Simulation (</a:t>
            </a:r>
            <a:r>
              <a:rPr lang="de-DE" i="1" dirty="0" err="1" smtClean="0">
                <a:solidFill>
                  <a:srgbClr val="FF0066"/>
                </a:solidFill>
              </a:rPr>
              <a:t>PndFastSim</a:t>
            </a:r>
            <a:r>
              <a:rPr lang="de-DE" i="1" dirty="0" smtClean="0">
                <a:solidFill>
                  <a:srgbClr val="FF0066"/>
                </a:solidFill>
              </a:rPr>
              <a:t>, </a:t>
            </a:r>
            <a:r>
              <a:rPr lang="de-DE" i="1" dirty="0" err="1" smtClean="0">
                <a:solidFill>
                  <a:srgbClr val="FF0066"/>
                </a:solidFill>
              </a:rPr>
              <a:t>PndFsm</a:t>
            </a:r>
            <a:r>
              <a:rPr lang="de-DE" dirty="0" smtClean="0"/>
              <a:t>...)</a:t>
            </a:r>
          </a:p>
          <a:p>
            <a:pPr lvl="1">
              <a:lnSpc>
                <a:spcPct val="150000"/>
              </a:lnSpc>
            </a:pPr>
            <a:endParaRPr lang="de-DE" sz="2300" dirty="0" smtClean="0"/>
          </a:p>
          <a:p>
            <a:pPr>
              <a:lnSpc>
                <a:spcPct val="150000"/>
              </a:lnSpc>
            </a:pPr>
            <a:endParaRPr lang="de-DE" sz="2300" dirty="0" smtClean="0"/>
          </a:p>
        </p:txBody>
      </p:sp>
    </p:spTree>
    <p:extLst>
      <p:ext uri="{BB962C8B-B14F-4D97-AF65-F5344CB8AC3E}">
        <p14:creationId xmlns:p14="http://schemas.microsoft.com/office/powerpoint/2010/main" val="330002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hteck 33"/>
          <p:cNvSpPr/>
          <p:nvPr/>
        </p:nvSpPr>
        <p:spPr>
          <a:xfrm>
            <a:off x="4788024" y="2426210"/>
            <a:ext cx="3816424" cy="32403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2" name="Gruppieren 51"/>
          <p:cNvGrpSpPr/>
          <p:nvPr/>
        </p:nvGrpSpPr>
        <p:grpSpPr>
          <a:xfrm>
            <a:off x="4499992" y="657558"/>
            <a:ext cx="5112568" cy="6855097"/>
            <a:chOff x="359316" y="1118791"/>
            <a:chExt cx="5112568" cy="6855097"/>
          </a:xfrm>
        </p:grpSpPr>
        <p:cxnSp>
          <p:nvCxnSpPr>
            <p:cNvPr id="48" name="Gerade Verbindung mit Pfeil 47"/>
            <p:cNvCxnSpPr/>
            <p:nvPr/>
          </p:nvCxnSpPr>
          <p:spPr>
            <a:xfrm flipV="1">
              <a:off x="2087508" y="4121460"/>
              <a:ext cx="864096" cy="720080"/>
            </a:xfrm>
            <a:prstGeom prst="straightConnector1">
              <a:avLst/>
            </a:prstGeom>
            <a:ln w="19050">
              <a:solidFill>
                <a:schemeClr val="bg1">
                  <a:lumMod val="85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Bogen 48"/>
            <p:cNvSpPr/>
            <p:nvPr/>
          </p:nvSpPr>
          <p:spPr>
            <a:xfrm>
              <a:off x="1583452" y="4085456"/>
              <a:ext cx="3888432" cy="3132348"/>
            </a:xfrm>
            <a:prstGeom prst="arc">
              <a:avLst>
                <a:gd name="adj1" fmla="val 14891915"/>
                <a:gd name="adj2" fmla="val 17923363"/>
              </a:avLst>
            </a:prstGeom>
            <a:ln w="19050">
              <a:solidFill>
                <a:schemeClr val="bg1">
                  <a:lumMod val="8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Bogen 49"/>
            <p:cNvSpPr/>
            <p:nvPr/>
          </p:nvSpPr>
          <p:spPr>
            <a:xfrm rot="18479863" flipV="1">
              <a:off x="104192" y="1672661"/>
              <a:ext cx="3888432" cy="2780692"/>
            </a:xfrm>
            <a:prstGeom prst="arc">
              <a:avLst>
                <a:gd name="adj1" fmla="val 15469981"/>
                <a:gd name="adj2" fmla="val 18203656"/>
              </a:avLst>
            </a:prstGeom>
            <a:ln w="19050">
              <a:solidFill>
                <a:schemeClr val="bg1">
                  <a:lumMod val="8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" name="Bogen 50"/>
            <p:cNvSpPr/>
            <p:nvPr/>
          </p:nvSpPr>
          <p:spPr>
            <a:xfrm>
              <a:off x="359316" y="4841540"/>
              <a:ext cx="3888432" cy="3132348"/>
            </a:xfrm>
            <a:prstGeom prst="arc">
              <a:avLst>
                <a:gd name="adj1" fmla="val 15695305"/>
                <a:gd name="adj2" fmla="val 19466748"/>
              </a:avLst>
            </a:prstGeom>
            <a:ln w="19050">
              <a:solidFill>
                <a:schemeClr val="bg1">
                  <a:lumMod val="8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4" name="Rechteck 23"/>
          <p:cNvSpPr/>
          <p:nvPr/>
        </p:nvSpPr>
        <p:spPr>
          <a:xfrm>
            <a:off x="467544" y="2420888"/>
            <a:ext cx="3816424" cy="32403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EvtGen - CAVEAT: Long Living Particles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980728"/>
            <a:ext cx="8572560" cy="5544616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de-DE" dirty="0" smtClean="0">
                <a:solidFill>
                  <a:srgbClr val="0000FF"/>
                </a:solidFill>
              </a:rPr>
              <a:t>A </a:t>
            </a:r>
            <a:r>
              <a:rPr lang="de-DE" dirty="0" err="1" smtClean="0">
                <a:solidFill>
                  <a:srgbClr val="0000FF"/>
                </a:solidFill>
              </a:rPr>
              <a:t>word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of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warning</a:t>
            </a:r>
            <a:r>
              <a:rPr lang="de-DE" dirty="0" smtClean="0">
                <a:solidFill>
                  <a:srgbClr val="0000FF"/>
                </a:solidFill>
              </a:rPr>
              <a:t> ...</a:t>
            </a:r>
            <a:endParaRPr lang="de-DE" dirty="0" smtClean="0"/>
          </a:p>
          <a:p>
            <a:r>
              <a:rPr lang="de-DE" dirty="0" smtClean="0"/>
              <a:t>Definition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long-living</a:t>
            </a:r>
            <a:r>
              <a:rPr lang="de-DE" dirty="0" smtClean="0"/>
              <a:t> (</a:t>
            </a:r>
            <a:r>
              <a:rPr lang="de-DE" dirty="0" err="1" smtClean="0"/>
              <a:t>charged</a:t>
            </a:r>
            <a:r>
              <a:rPr lang="de-DE" dirty="0" smtClean="0"/>
              <a:t>) </a:t>
            </a:r>
            <a:r>
              <a:rPr lang="de-DE" dirty="0" err="1" smtClean="0"/>
              <a:t>particle</a:t>
            </a:r>
            <a:r>
              <a:rPr lang="de-DE" dirty="0" smtClean="0"/>
              <a:t> </a:t>
            </a:r>
            <a:r>
              <a:rPr lang="de-DE" dirty="0" err="1" smtClean="0"/>
              <a:t>decays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e.g. </a:t>
            </a:r>
            <a:r>
              <a:rPr lang="el-GR" dirty="0" smtClean="0">
                <a:latin typeface="Arev Sans" panose="020B0603030804020204" pitchFamily="34" charset="0"/>
                <a:ea typeface="Arev Sans" panose="020B0603030804020204" pitchFamily="34" charset="0"/>
                <a:cs typeface="Arial"/>
              </a:rPr>
              <a:t>Ξ</a:t>
            </a:r>
            <a:r>
              <a:rPr lang="de-DE" baseline="30000" dirty="0">
                <a:latin typeface="Arev Sans" panose="020B0603030804020204" pitchFamily="34" charset="0"/>
                <a:ea typeface="Arev Sans" panose="020B0603030804020204" pitchFamily="34" charset="0"/>
                <a:cs typeface="Arial"/>
              </a:rPr>
              <a:t>+</a:t>
            </a:r>
            <a:r>
              <a:rPr lang="de-DE" dirty="0" smtClean="0">
                <a:latin typeface="Arev Sans" panose="020B0603030804020204" pitchFamily="34" charset="0"/>
                <a:ea typeface="Arev Sans" panose="020B0603030804020204" pitchFamily="34" charset="0"/>
                <a:cs typeface="Arial"/>
              </a:rPr>
              <a:t> </a:t>
            </a:r>
            <a:r>
              <a:rPr lang="de-DE" dirty="0" err="1" smtClean="0">
                <a:latin typeface="Arev Sans" panose="020B0603030804020204" pitchFamily="34" charset="0"/>
                <a:ea typeface="Arev Sans" panose="020B0603030804020204" pitchFamily="34" charset="0"/>
                <a:cs typeface="Arial"/>
              </a:rPr>
              <a:t>or</a:t>
            </a:r>
            <a:r>
              <a:rPr lang="de-DE" dirty="0" smtClean="0">
                <a:latin typeface="Arev Sans" panose="020B0603030804020204" pitchFamily="34" charset="0"/>
                <a:ea typeface="Arev Sans" panose="020B0603030804020204" pitchFamily="34" charset="0"/>
                <a:cs typeface="Arial"/>
              </a:rPr>
              <a:t> </a:t>
            </a:r>
            <a:r>
              <a:rPr lang="el-GR" dirty="0" smtClean="0">
                <a:latin typeface="Arev Sans" panose="020B0603030804020204" pitchFamily="34" charset="0"/>
                <a:ea typeface="Arev Sans" panose="020B0603030804020204" pitchFamily="34" charset="0"/>
              </a:rPr>
              <a:t>Σ</a:t>
            </a:r>
            <a:r>
              <a:rPr lang="de-DE" baseline="30000" dirty="0" smtClean="0">
                <a:latin typeface="Arev Sans" panose="020B0603030804020204" pitchFamily="34" charset="0"/>
                <a:ea typeface="Arev Sans" panose="020B0603030804020204" pitchFamily="34" charset="0"/>
              </a:rPr>
              <a:t>+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C00000"/>
                </a:solidFill>
              </a:rPr>
              <a:t>prevents</a:t>
            </a:r>
            <a:r>
              <a:rPr lang="de-DE" dirty="0" smtClean="0"/>
              <a:t> proper </a:t>
            </a:r>
            <a:r>
              <a:rPr lang="de-DE" dirty="0" err="1" smtClean="0"/>
              <a:t>simulation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C00000"/>
                </a:solidFill>
              </a:rPr>
              <a:t>interaction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and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curvature</a:t>
            </a:r>
            <a:endParaRPr lang="de-DE" dirty="0" smtClean="0">
              <a:solidFill>
                <a:srgbClr val="C00000"/>
              </a:solidFill>
            </a:endParaRPr>
          </a:p>
          <a:p>
            <a:endParaRPr lang="de-DE" dirty="0">
              <a:solidFill>
                <a:srgbClr val="C00000"/>
              </a:solidFill>
            </a:endParaRPr>
          </a:p>
          <a:p>
            <a:endParaRPr lang="de-DE" dirty="0" smtClean="0">
              <a:solidFill>
                <a:srgbClr val="C00000"/>
              </a:solidFill>
            </a:endParaRPr>
          </a:p>
          <a:p>
            <a:endParaRPr lang="de-DE" dirty="0">
              <a:solidFill>
                <a:srgbClr val="C00000"/>
              </a:solidFill>
            </a:endParaRPr>
          </a:p>
          <a:p>
            <a:endParaRPr lang="de-DE" dirty="0" smtClean="0">
              <a:solidFill>
                <a:srgbClr val="C00000"/>
              </a:solidFill>
            </a:endParaRPr>
          </a:p>
          <a:p>
            <a:endParaRPr lang="de-DE" dirty="0">
              <a:solidFill>
                <a:srgbClr val="C00000"/>
              </a:solidFill>
            </a:endParaRPr>
          </a:p>
          <a:p>
            <a:endParaRPr lang="de-DE" dirty="0" smtClean="0">
              <a:solidFill>
                <a:srgbClr val="C00000"/>
              </a:solidFill>
            </a:endParaRPr>
          </a:p>
          <a:p>
            <a:endParaRPr lang="de-DE" dirty="0">
              <a:solidFill>
                <a:srgbClr val="C00000"/>
              </a:solidFill>
            </a:endParaRPr>
          </a:p>
          <a:p>
            <a:endParaRPr lang="de-DE" dirty="0" smtClean="0">
              <a:solidFill>
                <a:srgbClr val="C00000"/>
              </a:solidFill>
            </a:endParaRPr>
          </a:p>
          <a:p>
            <a:endParaRPr lang="de-DE" dirty="0">
              <a:solidFill>
                <a:srgbClr val="C00000"/>
              </a:solidFill>
            </a:endParaRPr>
          </a:p>
          <a:p>
            <a:endParaRPr lang="de-DE" dirty="0" smtClean="0">
              <a:solidFill>
                <a:srgbClr val="C00000"/>
              </a:solidFill>
            </a:endParaRPr>
          </a:p>
          <a:p>
            <a:r>
              <a:rPr lang="de-DE" dirty="0"/>
              <a:t>Partial </a:t>
            </a:r>
            <a:r>
              <a:rPr lang="de-DE" dirty="0" err="1"/>
              <a:t>workaround</a:t>
            </a:r>
            <a:r>
              <a:rPr lang="de-DE" dirty="0"/>
              <a:t>:</a:t>
            </a:r>
            <a:br>
              <a:rPr lang="de-DE" dirty="0"/>
            </a:br>
            <a:r>
              <a:rPr lang="de-DE" sz="12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https://</a:t>
            </a:r>
            <a:r>
              <a:rPr lang="de-DE" sz="1200" dirty="0" smtClean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panda-wiki.gsi.de/foswiki/pub/Computing/Minutes02May2017/2.5.2017_teammeeting.pdf</a:t>
            </a:r>
            <a:endParaRPr lang="de-DE" sz="1200" dirty="0">
              <a:solidFill>
                <a:srgbClr val="008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28596" y="6466752"/>
            <a:ext cx="2133600" cy="365125"/>
          </a:xfrm>
        </p:spPr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20</a:t>
            </a:fld>
            <a:endParaRPr lang="de-DE"/>
          </a:p>
        </p:txBody>
      </p:sp>
      <p:cxnSp>
        <p:nvCxnSpPr>
          <p:cNvPr id="8" name="Gerade Verbindung mit Pfeil 7"/>
          <p:cNvCxnSpPr/>
          <p:nvPr/>
        </p:nvCxnSpPr>
        <p:spPr>
          <a:xfrm flipV="1">
            <a:off x="782980" y="4401108"/>
            <a:ext cx="1152128" cy="288032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 flipV="1">
            <a:off x="1923957" y="3689628"/>
            <a:ext cx="864096" cy="72008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Bogen 13"/>
          <p:cNvSpPr/>
          <p:nvPr/>
        </p:nvSpPr>
        <p:spPr>
          <a:xfrm>
            <a:off x="1431052" y="3671147"/>
            <a:ext cx="3888432" cy="3132348"/>
          </a:xfrm>
          <a:prstGeom prst="arc">
            <a:avLst>
              <a:gd name="adj1" fmla="val 14891915"/>
              <a:gd name="adj2" fmla="val 17923363"/>
            </a:avLst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ogen 14"/>
          <p:cNvSpPr/>
          <p:nvPr/>
        </p:nvSpPr>
        <p:spPr>
          <a:xfrm rot="18479863" flipV="1">
            <a:off x="-48208" y="1232229"/>
            <a:ext cx="3888432" cy="2780692"/>
          </a:xfrm>
          <a:prstGeom prst="arc">
            <a:avLst>
              <a:gd name="adj1" fmla="val 15469981"/>
              <a:gd name="adj2" fmla="val 18203656"/>
            </a:avLst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Bogen 15"/>
          <p:cNvSpPr/>
          <p:nvPr/>
        </p:nvSpPr>
        <p:spPr>
          <a:xfrm>
            <a:off x="206916" y="4401108"/>
            <a:ext cx="3888432" cy="3132348"/>
          </a:xfrm>
          <a:prstGeom prst="arc">
            <a:avLst>
              <a:gd name="adj1" fmla="val 15695305"/>
              <a:gd name="adj2" fmla="val 19466748"/>
            </a:avLst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1152878" y="4175792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mtClean="0">
                <a:latin typeface="Arev Sans" panose="020B0603030804020204" pitchFamily="34" charset="0"/>
                <a:ea typeface="Arev Sans" panose="020B0603030804020204" pitchFamily="34" charset="0"/>
                <a:cs typeface="Arial"/>
              </a:rPr>
              <a:t>Ξ</a:t>
            </a:r>
            <a:r>
              <a:rPr lang="de-DE" baseline="30000" smtClean="0">
                <a:latin typeface="Arev Sans" panose="020B0603030804020204" pitchFamily="34" charset="0"/>
                <a:ea typeface="Arev Sans" panose="020B0603030804020204" pitchFamily="34" charset="0"/>
                <a:cs typeface="Arial"/>
              </a:rPr>
              <a:t>−</a:t>
            </a:r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2005823" y="372563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mtClean="0">
                <a:latin typeface="Arev Sans" panose="020B0603030804020204" pitchFamily="34" charset="0"/>
                <a:ea typeface="Arev Sans" panose="020B0603030804020204" pitchFamily="34" charset="0"/>
                <a:cs typeface="Arial"/>
              </a:rPr>
              <a:t>Λ</a:t>
            </a:r>
            <a:r>
              <a:rPr lang="de-DE" baseline="30000" smtClean="0">
                <a:latin typeface="Arev Sans" panose="020B0603030804020204" pitchFamily="34" charset="0"/>
                <a:ea typeface="Arev Sans" panose="020B0603030804020204" pitchFamily="34" charset="0"/>
                <a:cs typeface="Arial"/>
              </a:rPr>
              <a:t>0</a:t>
            </a:r>
            <a:endParaRPr lang="de-DE">
              <a:latin typeface="Arev Sans" panose="020B0603030804020204" pitchFamily="34" charset="0"/>
              <a:ea typeface="Arev Sans" panose="020B0603030804020204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652395" y="3257108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mtClean="0">
                <a:latin typeface="Arev Sans"/>
                <a:ea typeface="Arev Sans"/>
              </a:rPr>
              <a:t>π</a:t>
            </a:r>
            <a:r>
              <a:rPr lang="de-DE" baseline="30000" smtClean="0">
                <a:latin typeface="Arev Sans"/>
                <a:ea typeface="Arev Sans"/>
              </a:rPr>
              <a:t>-</a:t>
            </a:r>
            <a:endParaRPr lang="de-DE" baseline="30000"/>
          </a:p>
        </p:txBody>
      </p:sp>
      <p:sp>
        <p:nvSpPr>
          <p:cNvPr id="21" name="Textfeld 20"/>
          <p:cNvSpPr txBox="1"/>
          <p:nvPr/>
        </p:nvSpPr>
        <p:spPr>
          <a:xfrm>
            <a:off x="2843808" y="2843644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p</a:t>
            </a:r>
            <a:endParaRPr lang="de-DE"/>
          </a:p>
        </p:txBody>
      </p:sp>
      <p:sp>
        <p:nvSpPr>
          <p:cNvPr id="22" name="Textfeld 21"/>
          <p:cNvSpPr txBox="1"/>
          <p:nvPr/>
        </p:nvSpPr>
        <p:spPr>
          <a:xfrm>
            <a:off x="2605882" y="4067780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mtClean="0">
                <a:latin typeface="Arev Sans"/>
                <a:ea typeface="Arev Sans"/>
              </a:rPr>
              <a:t>π</a:t>
            </a:r>
            <a:r>
              <a:rPr lang="de-DE" baseline="30000" smtClean="0">
                <a:latin typeface="Arev Sans"/>
                <a:ea typeface="Arev Sans"/>
              </a:rPr>
              <a:t>-</a:t>
            </a:r>
            <a:endParaRPr lang="de-DE" baseline="30000"/>
          </a:p>
        </p:txBody>
      </p:sp>
      <p:sp>
        <p:nvSpPr>
          <p:cNvPr id="23" name="Textfeld 22"/>
          <p:cNvSpPr txBox="1"/>
          <p:nvPr/>
        </p:nvSpPr>
        <p:spPr>
          <a:xfrm>
            <a:off x="577380" y="2471586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0000FF"/>
                </a:solidFill>
              </a:rPr>
              <a:t>EvtGen</a:t>
            </a:r>
            <a:endParaRPr lang="de-DE">
              <a:solidFill>
                <a:srgbClr val="0000FF"/>
              </a:solidFill>
            </a:endParaRPr>
          </a:p>
        </p:txBody>
      </p:sp>
      <p:cxnSp>
        <p:nvCxnSpPr>
          <p:cNvPr id="35" name="Gerade Verbindung mit Pfeil 34"/>
          <p:cNvCxnSpPr/>
          <p:nvPr/>
        </p:nvCxnSpPr>
        <p:spPr>
          <a:xfrm flipV="1">
            <a:off x="5103460" y="4406430"/>
            <a:ext cx="1152128" cy="288032"/>
          </a:xfrm>
          <a:prstGeom prst="straightConnector1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uppieren 46"/>
          <p:cNvGrpSpPr/>
          <p:nvPr/>
        </p:nvGrpSpPr>
        <p:grpSpPr>
          <a:xfrm rot="590642">
            <a:off x="4505319" y="939855"/>
            <a:ext cx="5112568" cy="6855097"/>
            <a:chOff x="4527396" y="992514"/>
            <a:chExt cx="5112568" cy="6855097"/>
          </a:xfrm>
        </p:grpSpPr>
        <p:cxnSp>
          <p:nvCxnSpPr>
            <p:cNvPr id="36" name="Gerade Verbindung mit Pfeil 35"/>
            <p:cNvCxnSpPr/>
            <p:nvPr/>
          </p:nvCxnSpPr>
          <p:spPr>
            <a:xfrm flipV="1">
              <a:off x="6255588" y="3995183"/>
              <a:ext cx="864096" cy="720080"/>
            </a:xfrm>
            <a:prstGeom prst="straightConnector1">
              <a:avLst/>
            </a:prstGeom>
            <a:ln w="19050">
              <a:solidFill>
                <a:srgbClr val="C0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Bogen 36"/>
            <p:cNvSpPr/>
            <p:nvPr/>
          </p:nvSpPr>
          <p:spPr>
            <a:xfrm>
              <a:off x="5751532" y="3959179"/>
              <a:ext cx="3888432" cy="3132348"/>
            </a:xfrm>
            <a:prstGeom prst="arc">
              <a:avLst>
                <a:gd name="adj1" fmla="val 14891915"/>
                <a:gd name="adj2" fmla="val 17923363"/>
              </a:avLst>
            </a:prstGeom>
            <a:ln w="1905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Bogen 37"/>
            <p:cNvSpPr/>
            <p:nvPr/>
          </p:nvSpPr>
          <p:spPr>
            <a:xfrm rot="18479863" flipV="1">
              <a:off x="4272272" y="1546384"/>
              <a:ext cx="3888432" cy="2780692"/>
            </a:xfrm>
            <a:prstGeom prst="arc">
              <a:avLst>
                <a:gd name="adj1" fmla="val 15469981"/>
                <a:gd name="adj2" fmla="val 18203656"/>
              </a:avLst>
            </a:prstGeom>
            <a:ln w="1905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Bogen 38"/>
            <p:cNvSpPr/>
            <p:nvPr/>
          </p:nvSpPr>
          <p:spPr>
            <a:xfrm>
              <a:off x="4527396" y="4715263"/>
              <a:ext cx="3888432" cy="3132348"/>
            </a:xfrm>
            <a:prstGeom prst="arc">
              <a:avLst>
                <a:gd name="adj1" fmla="val 15695305"/>
                <a:gd name="adj2" fmla="val 19466748"/>
              </a:avLst>
            </a:prstGeom>
            <a:ln w="1905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0" name="Textfeld 39"/>
          <p:cNvSpPr txBox="1"/>
          <p:nvPr/>
        </p:nvSpPr>
        <p:spPr>
          <a:xfrm>
            <a:off x="5473358" y="418111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mtClean="0">
                <a:latin typeface="Arev Sans" panose="020B0603030804020204" pitchFamily="34" charset="0"/>
                <a:ea typeface="Arev Sans" panose="020B0603030804020204" pitchFamily="34" charset="0"/>
                <a:cs typeface="Arial"/>
              </a:rPr>
              <a:t>Ξ</a:t>
            </a:r>
            <a:r>
              <a:rPr lang="de-DE" baseline="30000" smtClean="0">
                <a:latin typeface="Arev Sans" panose="020B0603030804020204" pitchFamily="34" charset="0"/>
                <a:ea typeface="Arev Sans" panose="020B0603030804020204" pitchFamily="34" charset="0"/>
                <a:cs typeface="Arial"/>
              </a:rPr>
              <a:t>−</a:t>
            </a:r>
            <a:endParaRPr lang="de-DE"/>
          </a:p>
        </p:txBody>
      </p:sp>
      <p:sp>
        <p:nvSpPr>
          <p:cNvPr id="41" name="Textfeld 40"/>
          <p:cNvSpPr txBox="1"/>
          <p:nvPr/>
        </p:nvSpPr>
        <p:spPr>
          <a:xfrm>
            <a:off x="6337454" y="396567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mtClean="0">
                <a:latin typeface="Arev Sans" panose="020B0603030804020204" pitchFamily="34" charset="0"/>
                <a:ea typeface="Arev Sans" panose="020B0603030804020204" pitchFamily="34" charset="0"/>
                <a:cs typeface="Arial"/>
              </a:rPr>
              <a:t>Λ</a:t>
            </a:r>
            <a:r>
              <a:rPr lang="de-DE" baseline="30000" smtClean="0">
                <a:latin typeface="Arev Sans" panose="020B0603030804020204" pitchFamily="34" charset="0"/>
                <a:ea typeface="Arev Sans" panose="020B0603030804020204" pitchFamily="34" charset="0"/>
                <a:cs typeface="Arial"/>
              </a:rPr>
              <a:t>0</a:t>
            </a:r>
            <a:endParaRPr lang="de-DE">
              <a:latin typeface="Arev Sans" panose="020B0603030804020204" pitchFamily="34" charset="0"/>
              <a:ea typeface="Arev Sans" panose="020B0603030804020204" pitchFamily="34" charset="0"/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8217804" y="3714240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mtClean="0">
                <a:latin typeface="Arev Sans"/>
                <a:ea typeface="Arev Sans"/>
              </a:rPr>
              <a:t>π</a:t>
            </a:r>
            <a:r>
              <a:rPr lang="de-DE" baseline="30000" smtClean="0">
                <a:latin typeface="Arev Sans"/>
                <a:ea typeface="Arev Sans"/>
              </a:rPr>
              <a:t>-</a:t>
            </a:r>
            <a:endParaRPr lang="de-DE" baseline="30000"/>
          </a:p>
        </p:txBody>
      </p:sp>
      <p:sp>
        <p:nvSpPr>
          <p:cNvPr id="43" name="Textfeld 42"/>
          <p:cNvSpPr txBox="1"/>
          <p:nvPr/>
        </p:nvSpPr>
        <p:spPr>
          <a:xfrm>
            <a:off x="7352908" y="323174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p</a:t>
            </a:r>
            <a:endParaRPr lang="de-DE"/>
          </a:p>
        </p:txBody>
      </p:sp>
      <p:sp>
        <p:nvSpPr>
          <p:cNvPr id="44" name="Textfeld 43"/>
          <p:cNvSpPr txBox="1"/>
          <p:nvPr/>
        </p:nvSpPr>
        <p:spPr>
          <a:xfrm>
            <a:off x="7114982" y="4479027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mtClean="0">
                <a:latin typeface="Arev Sans"/>
                <a:ea typeface="Arev Sans"/>
              </a:rPr>
              <a:t>π</a:t>
            </a:r>
            <a:r>
              <a:rPr lang="de-DE" baseline="30000" smtClean="0">
                <a:latin typeface="Arev Sans"/>
                <a:ea typeface="Arev Sans"/>
              </a:rPr>
              <a:t>-</a:t>
            </a:r>
            <a:endParaRPr lang="de-DE" baseline="30000"/>
          </a:p>
        </p:txBody>
      </p:sp>
      <p:sp>
        <p:nvSpPr>
          <p:cNvPr id="45" name="Textfeld 44"/>
          <p:cNvSpPr txBox="1"/>
          <p:nvPr/>
        </p:nvSpPr>
        <p:spPr>
          <a:xfrm>
            <a:off x="4897860" y="247690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008000"/>
                </a:solidFill>
              </a:rPr>
              <a:t>Geant</a:t>
            </a:r>
            <a:endParaRPr lang="de-DE">
              <a:solidFill>
                <a:srgbClr val="008000"/>
              </a:solidFill>
            </a:endParaRPr>
          </a:p>
        </p:txBody>
      </p:sp>
      <p:sp>
        <p:nvSpPr>
          <p:cNvPr id="46" name="Bogen 45"/>
          <p:cNvSpPr/>
          <p:nvPr/>
        </p:nvSpPr>
        <p:spPr>
          <a:xfrm>
            <a:off x="3724403" y="4524323"/>
            <a:ext cx="5096069" cy="3132348"/>
          </a:xfrm>
          <a:prstGeom prst="arc">
            <a:avLst>
              <a:gd name="adj1" fmla="val 13874250"/>
              <a:gd name="adj2" fmla="val 16049244"/>
            </a:avLst>
          </a:prstGeom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Textfeld 54"/>
          <p:cNvSpPr txBox="1"/>
          <p:nvPr/>
        </p:nvSpPr>
        <p:spPr>
          <a:xfrm>
            <a:off x="5061376" y="4800837"/>
            <a:ext cx="1239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smtClean="0">
                <a:solidFill>
                  <a:srgbClr val="C00000"/>
                </a:solidFill>
              </a:rPr>
              <a:t>interaction</a:t>
            </a:r>
          </a:p>
          <a:p>
            <a:pPr algn="ctr"/>
            <a:r>
              <a:rPr lang="de-DE" sz="1400" smtClean="0">
                <a:solidFill>
                  <a:srgbClr val="C00000"/>
                </a:solidFill>
              </a:rPr>
              <a:t>&amp; curvature</a:t>
            </a:r>
          </a:p>
        </p:txBody>
      </p:sp>
    </p:spTree>
    <p:extLst>
      <p:ext uri="{BB962C8B-B14F-4D97-AF65-F5344CB8AC3E}">
        <p14:creationId xmlns:p14="http://schemas.microsoft.com/office/powerpoint/2010/main" val="59487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work\vorlesung\2017Jul_ComputingWorkshopThailand\fig\dpm2_phsp_co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667" y="3284984"/>
            <a:ext cx="434980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000" smtClean="0"/>
              <a:t>DPM (Dual Parton Model) - Studying Background</a:t>
            </a:r>
            <a:endParaRPr lang="de-DE" sz="300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908720"/>
            <a:ext cx="8572560" cy="5286412"/>
          </a:xfrm>
        </p:spPr>
        <p:txBody>
          <a:bodyPr/>
          <a:lstStyle/>
          <a:p>
            <a:r>
              <a:rPr lang="de-DE" b="1" smtClean="0">
                <a:solidFill>
                  <a:srgbClr val="0000FF"/>
                </a:solidFill>
              </a:rPr>
              <a:t>DPM </a:t>
            </a:r>
            <a:r>
              <a:rPr lang="de-DE" smtClean="0">
                <a:solidFill>
                  <a:srgbClr val="0000FF"/>
                </a:solidFill>
              </a:rPr>
              <a:t>- </a:t>
            </a:r>
            <a:r>
              <a:rPr lang="de-DE">
                <a:solidFill>
                  <a:srgbClr val="0000FF"/>
                </a:solidFill>
              </a:rPr>
              <a:t>Generating </a:t>
            </a:r>
            <a:r>
              <a:rPr lang="de-DE" smtClean="0">
                <a:solidFill>
                  <a:srgbClr val="0000FF"/>
                </a:solidFill>
              </a:rPr>
              <a:t>generic background</a:t>
            </a:r>
            <a:endParaRPr lang="de-DE" smtClean="0"/>
          </a:p>
          <a:p>
            <a:pPr lvl="1"/>
            <a:r>
              <a:rPr lang="de-DE" smtClean="0"/>
              <a:t>Produces generic </a:t>
            </a:r>
            <a:r>
              <a:rPr lang="de-DE">
                <a:latin typeface="Arev Sans" panose="020B0603030804020204" pitchFamily="34" charset="0"/>
                <a:ea typeface="Arev Sans" panose="020B0603030804020204" pitchFamily="34" charset="0"/>
              </a:rPr>
              <a:t>p </a:t>
            </a:r>
            <a:r>
              <a:rPr lang="de-DE" smtClean="0"/>
              <a:t>reactions (simulates hadronization)</a:t>
            </a:r>
          </a:p>
          <a:p>
            <a:pPr lvl="1"/>
            <a:r>
              <a:rPr lang="de-DE"/>
              <a:t>S</a:t>
            </a:r>
            <a:r>
              <a:rPr lang="de-DE" smtClean="0"/>
              <a:t>tudy multiplicities, phsp coverage, background level</a:t>
            </a:r>
          </a:p>
          <a:p>
            <a:pPr lvl="1"/>
            <a:r>
              <a:rPr lang="de-DE" smtClean="0"/>
              <a:t>Roughly reproduces generic cross sections</a:t>
            </a:r>
          </a:p>
          <a:p>
            <a:pPr lvl="1"/>
            <a:r>
              <a:rPr lang="de-DE" smtClean="0"/>
              <a:t>Intermediate resonances (decay switchable)</a:t>
            </a:r>
          </a:p>
          <a:p>
            <a:pPr marL="981075" lvl="2" indent="-177800"/>
            <a:r>
              <a:rPr lang="de-DE" smtClean="0">
                <a:solidFill>
                  <a:srgbClr val="C00000"/>
                </a:solidFill>
              </a:rPr>
              <a:t>No displacement for decaying long living resonances!</a:t>
            </a:r>
          </a:p>
          <a:p>
            <a:pPr lvl="1"/>
            <a:endParaRPr lang="de-DE" smtClean="0"/>
          </a:p>
          <a:p>
            <a:pPr lvl="1"/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21</a:t>
            </a:fld>
            <a:endParaRPr lang="de-DE"/>
          </a:p>
        </p:txBody>
      </p:sp>
      <p:pic>
        <p:nvPicPr>
          <p:cNvPr id="5124" name="Picture 4" descr="D:\work\vorlesung\2017Jul_ComputingWorkshopThailand\fig\xsec04_overla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40968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3587944" y="3501008"/>
            <a:ext cx="696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FF0000"/>
                </a:solidFill>
              </a:rPr>
              <a:t>exp.</a:t>
            </a:r>
          </a:p>
          <a:p>
            <a:r>
              <a:rPr lang="de-DE" smtClean="0">
                <a:solidFill>
                  <a:srgbClr val="008000"/>
                </a:solidFill>
              </a:rPr>
              <a:t>DPM</a:t>
            </a:r>
            <a:endParaRPr lang="de-DE">
              <a:solidFill>
                <a:srgbClr val="008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156176" y="3501008"/>
            <a:ext cx="1754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p</a:t>
            </a:r>
            <a:r>
              <a:rPr lang="de-DE" baseline="-25000" smtClean="0">
                <a:latin typeface="Arev Sans"/>
                <a:ea typeface="Arev Sans"/>
              </a:rPr>
              <a:t></a:t>
            </a:r>
            <a:r>
              <a:rPr lang="de-DE" smtClean="0"/>
              <a:t> = 2 GeV/c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10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000" smtClean="0"/>
              <a:t>DPM (Dual Parton Model) - Studying Background</a:t>
            </a:r>
            <a:endParaRPr lang="de-DE" sz="300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908720"/>
            <a:ext cx="8572560" cy="5286412"/>
          </a:xfrm>
        </p:spPr>
        <p:txBody>
          <a:bodyPr/>
          <a:lstStyle/>
          <a:p>
            <a:r>
              <a:rPr lang="de-DE" b="1" smtClean="0">
                <a:solidFill>
                  <a:srgbClr val="0000FF"/>
                </a:solidFill>
              </a:rPr>
              <a:t>DPM </a:t>
            </a:r>
            <a:r>
              <a:rPr lang="de-DE" smtClean="0">
                <a:solidFill>
                  <a:srgbClr val="0000FF"/>
                </a:solidFill>
              </a:rPr>
              <a:t>- </a:t>
            </a:r>
            <a:r>
              <a:rPr lang="de-DE">
                <a:solidFill>
                  <a:srgbClr val="0000FF"/>
                </a:solidFill>
              </a:rPr>
              <a:t>Generating </a:t>
            </a:r>
            <a:r>
              <a:rPr lang="de-DE" smtClean="0">
                <a:solidFill>
                  <a:srgbClr val="0000FF"/>
                </a:solidFill>
              </a:rPr>
              <a:t>generic background</a:t>
            </a:r>
            <a:endParaRPr lang="de-DE" smtClean="0"/>
          </a:p>
          <a:p>
            <a:pPr lvl="1"/>
            <a:r>
              <a:rPr lang="de-DE" smtClean="0"/>
              <a:t>Produces generic </a:t>
            </a:r>
            <a:r>
              <a:rPr lang="de-DE">
                <a:latin typeface="Arev Sans" panose="020B0603030804020204" pitchFamily="34" charset="0"/>
                <a:ea typeface="Arev Sans" panose="020B0603030804020204" pitchFamily="34" charset="0"/>
              </a:rPr>
              <a:t>p </a:t>
            </a:r>
            <a:r>
              <a:rPr lang="de-DE" smtClean="0"/>
              <a:t>reactions (simulates hadronization)</a:t>
            </a:r>
          </a:p>
          <a:p>
            <a:pPr lvl="1"/>
            <a:r>
              <a:rPr lang="de-DE"/>
              <a:t>S</a:t>
            </a:r>
            <a:r>
              <a:rPr lang="de-DE" smtClean="0"/>
              <a:t>tudy multiplicities, phsp coverage, background level</a:t>
            </a:r>
          </a:p>
          <a:p>
            <a:pPr lvl="1"/>
            <a:r>
              <a:rPr lang="de-DE" smtClean="0"/>
              <a:t>Roughly reproduces generic cross sections</a:t>
            </a:r>
          </a:p>
          <a:p>
            <a:pPr lvl="1"/>
            <a:r>
              <a:rPr lang="de-DE"/>
              <a:t>Intermediate resonances (decay switchable)</a:t>
            </a:r>
          </a:p>
          <a:p>
            <a:pPr marL="981075" lvl="2" indent="-177800"/>
            <a:r>
              <a:rPr lang="de-DE">
                <a:solidFill>
                  <a:srgbClr val="C00000"/>
                </a:solidFill>
              </a:rPr>
              <a:t>No displacement for decaying long living </a:t>
            </a:r>
            <a:r>
              <a:rPr lang="de-DE" smtClean="0">
                <a:solidFill>
                  <a:srgbClr val="C00000"/>
                </a:solidFill>
              </a:rPr>
              <a:t>resonances!</a:t>
            </a:r>
            <a:endParaRPr lang="de-DE">
              <a:solidFill>
                <a:srgbClr val="C00000"/>
              </a:solidFill>
            </a:endParaRPr>
          </a:p>
          <a:p>
            <a:pPr lvl="1"/>
            <a:endParaRPr lang="de-DE" smtClean="0"/>
          </a:p>
          <a:p>
            <a:pPr lvl="1"/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22</a:t>
            </a:fld>
            <a:endParaRPr lang="de-DE"/>
          </a:p>
        </p:txBody>
      </p:sp>
      <p:pic>
        <p:nvPicPr>
          <p:cNvPr id="5124" name="Picture 4" descr="D:\work\vorlesung\2017Jul_ComputingWorkshopThailand\fig\xsec04_overla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40968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3587944" y="3501008"/>
            <a:ext cx="696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FF0000"/>
                </a:solidFill>
              </a:rPr>
              <a:t>exp.</a:t>
            </a:r>
          </a:p>
          <a:p>
            <a:r>
              <a:rPr lang="de-DE" smtClean="0">
                <a:solidFill>
                  <a:srgbClr val="008000"/>
                </a:solidFill>
              </a:rPr>
              <a:t>DPM</a:t>
            </a:r>
            <a:endParaRPr lang="de-DE">
              <a:solidFill>
                <a:srgbClr val="008000"/>
              </a:solidFill>
            </a:endParaRPr>
          </a:p>
        </p:txBody>
      </p:sp>
      <p:pic>
        <p:nvPicPr>
          <p:cNvPr id="6146" name="Picture 2" descr="D:\work\vorlesung\2017Jul_ComputingWorkshopThailand\fig\dpm15_phs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667" y="3284984"/>
            <a:ext cx="434980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6156176" y="3501008"/>
            <a:ext cx="1854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p</a:t>
            </a:r>
            <a:r>
              <a:rPr lang="de-DE" baseline="-25000" smtClean="0">
                <a:latin typeface="Arev Sans"/>
                <a:ea typeface="Arev Sans"/>
              </a:rPr>
              <a:t></a:t>
            </a:r>
            <a:r>
              <a:rPr lang="de-DE" smtClean="0"/>
              <a:t> = 15 GeV/c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238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000" smtClean="0"/>
              <a:t>FTF - Background with proton and nuclear targets</a:t>
            </a:r>
            <a:endParaRPr lang="de-DE" sz="300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smtClean="0">
                <a:solidFill>
                  <a:srgbClr val="0000FF"/>
                </a:solidFill>
              </a:rPr>
              <a:t>FTF </a:t>
            </a:r>
            <a:r>
              <a:rPr lang="de-DE" smtClean="0">
                <a:solidFill>
                  <a:srgbClr val="0000FF"/>
                </a:solidFill>
              </a:rPr>
              <a:t>- </a:t>
            </a:r>
            <a:r>
              <a:rPr lang="de-DE">
                <a:solidFill>
                  <a:srgbClr val="0000FF"/>
                </a:solidFill>
              </a:rPr>
              <a:t>Generating </a:t>
            </a:r>
            <a:r>
              <a:rPr lang="de-DE" smtClean="0">
                <a:solidFill>
                  <a:srgbClr val="0000FF"/>
                </a:solidFill>
              </a:rPr>
              <a:t>generic background with p </a:t>
            </a:r>
            <a:r>
              <a:rPr lang="de-DE" b="1" smtClean="0">
                <a:solidFill>
                  <a:srgbClr val="0000FF"/>
                </a:solidFill>
              </a:rPr>
              <a:t>and A </a:t>
            </a:r>
            <a:r>
              <a:rPr lang="de-DE" smtClean="0">
                <a:solidFill>
                  <a:srgbClr val="0000FF"/>
                </a:solidFill>
              </a:rPr>
              <a:t>targets</a:t>
            </a:r>
            <a:endParaRPr lang="de-DE" smtClean="0"/>
          </a:p>
          <a:p>
            <a:pPr lvl="1"/>
            <a:r>
              <a:rPr lang="de-DE" smtClean="0"/>
              <a:t>Produces generic </a:t>
            </a:r>
            <a:r>
              <a:rPr lang="de-DE">
                <a:latin typeface="Arev Sans" panose="020B0603030804020204" pitchFamily="34" charset="0"/>
                <a:ea typeface="Arev Sans" panose="020B0603030804020204" pitchFamily="34" charset="0"/>
              </a:rPr>
              <a:t></a:t>
            </a:r>
            <a:r>
              <a:rPr lang="de-DE" smtClean="0">
                <a:latin typeface="Arev Sans" panose="020B0603030804020204" pitchFamily="34" charset="0"/>
                <a:ea typeface="Arev Sans" panose="020B0603030804020204" pitchFamily="34" charset="0"/>
              </a:rPr>
              <a:t>p/A </a:t>
            </a:r>
            <a:r>
              <a:rPr lang="de-DE" smtClean="0"/>
              <a:t>reactions</a:t>
            </a:r>
          </a:p>
          <a:p>
            <a:pPr lvl="1"/>
            <a:r>
              <a:rPr lang="de-DE"/>
              <a:t>A</a:t>
            </a:r>
            <a:r>
              <a:rPr lang="de-DE" smtClean="0"/>
              <a:t>s DPM: multiplicities, phsp coverage, background level</a:t>
            </a:r>
          </a:p>
          <a:p>
            <a:pPr lvl="1"/>
            <a:r>
              <a:rPr lang="de-DE"/>
              <a:t>I</a:t>
            </a:r>
            <a:r>
              <a:rPr lang="de-DE" smtClean="0"/>
              <a:t>ntermediate resonances </a:t>
            </a:r>
          </a:p>
          <a:p>
            <a:pPr lvl="1"/>
            <a:r>
              <a:rPr lang="de-DE" smtClean="0"/>
              <a:t>Compares reasonably to DPM</a:t>
            </a:r>
          </a:p>
          <a:p>
            <a:pPr lvl="1"/>
            <a:endParaRPr lang="de-DE"/>
          </a:p>
        </p:txBody>
      </p:sp>
      <p:pic>
        <p:nvPicPr>
          <p:cNvPr id="8195" name="Picture 3" descr="D:\work\vorlesung\2017Jul_ComputingWorkshopThailand\fig\ftf_pp_p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80469"/>
            <a:ext cx="4568644" cy="310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23</a:t>
            </a:fld>
            <a:endParaRPr lang="de-DE"/>
          </a:p>
        </p:txBody>
      </p:sp>
      <p:pic>
        <p:nvPicPr>
          <p:cNvPr id="8194" name="Picture 2" descr="D:\work\vorlesung\2017Jul_ComputingWorkshopThailand\fig\ftf_comp_dpm_15gev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0469"/>
            <a:ext cx="4566245" cy="310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1547664" y="3501008"/>
            <a:ext cx="1755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DPM (15GeV)</a:t>
            </a:r>
          </a:p>
          <a:p>
            <a:r>
              <a:rPr lang="de-DE" smtClean="0">
                <a:solidFill>
                  <a:srgbClr val="FF0000"/>
                </a:solidFill>
              </a:rPr>
              <a:t>FTF (15GeV)</a:t>
            </a:r>
            <a:endParaRPr lang="de-DE">
              <a:solidFill>
                <a:srgbClr val="FF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11212" y="3140968"/>
            <a:ext cx="47641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>
                <a:latin typeface="Arev Sans" panose="020B0603030804020204" pitchFamily="34" charset="0"/>
                <a:ea typeface="Arev Sans" panose="020B0603030804020204" pitchFamily="34" charset="0"/>
              </a:rPr>
              <a:t>p</a:t>
            </a:r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5220072" y="3203684"/>
            <a:ext cx="1007007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>
                <a:latin typeface="Arev Sans" panose="020B0603030804020204" pitchFamily="34" charset="0"/>
                <a:ea typeface="Arev Sans" panose="020B0603030804020204" pitchFamily="34" charset="0"/>
              </a:rPr>
              <a:t></a:t>
            </a:r>
            <a:r>
              <a:rPr lang="de-DE" smtClean="0">
                <a:latin typeface="Arev Sans" panose="020B0603030804020204" pitchFamily="34" charset="0"/>
                <a:ea typeface="Arev Sans" panose="020B0603030804020204" pitchFamily="34" charset="0"/>
              </a:rPr>
              <a:t>p / A</a:t>
            </a:r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6012160" y="3653408"/>
            <a:ext cx="2021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FTF </a:t>
            </a:r>
            <a:r>
              <a:rPr lang="de-DE" smtClean="0">
                <a:latin typeface="Arev Sans" panose="020B0603030804020204" pitchFamily="34" charset="0"/>
                <a:ea typeface="Arev Sans" panose="020B0603030804020204" pitchFamily="34" charset="0"/>
              </a:rPr>
              <a:t>C </a:t>
            </a:r>
            <a:r>
              <a:rPr lang="de-DE" smtClean="0"/>
              <a:t>(15GeV)</a:t>
            </a:r>
          </a:p>
          <a:p>
            <a:r>
              <a:rPr lang="de-DE" smtClean="0">
                <a:solidFill>
                  <a:srgbClr val="FF0000"/>
                </a:solidFill>
              </a:rPr>
              <a:t>FTF </a:t>
            </a:r>
            <a:r>
              <a:rPr lang="de-DE">
                <a:solidFill>
                  <a:srgbClr val="FF0000"/>
                </a:solidFill>
                <a:latin typeface="Arev Sans" panose="020B0603030804020204" pitchFamily="34" charset="0"/>
                <a:ea typeface="Arev Sans" panose="020B0603030804020204" pitchFamily="34" charset="0"/>
              </a:rPr>
              <a:t></a:t>
            </a:r>
            <a:r>
              <a:rPr lang="de-DE" smtClean="0">
                <a:solidFill>
                  <a:srgbClr val="FF0000"/>
                </a:solidFill>
                <a:latin typeface="Arev Sans" panose="020B0603030804020204" pitchFamily="34" charset="0"/>
                <a:ea typeface="Arev Sans" panose="020B0603030804020204" pitchFamily="34" charset="0"/>
              </a:rPr>
              <a:t>p </a:t>
            </a:r>
            <a:r>
              <a:rPr lang="de-DE" smtClean="0">
                <a:solidFill>
                  <a:srgbClr val="FF0000"/>
                </a:solidFill>
              </a:rPr>
              <a:t>(15GeV)</a:t>
            </a:r>
            <a:endParaRPr lang="de-DE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02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>
                <a:solidFill>
                  <a:srgbClr val="FFFF00"/>
                </a:solidFill>
              </a:rPr>
              <a:t>Insertion: </a:t>
            </a:r>
            <a:r>
              <a:rPr lang="de-DE" smtClean="0"/>
              <a:t>Online </a:t>
            </a:r>
            <a:r>
              <a:rPr lang="de-DE" sz="2600">
                <a:latin typeface="Arev Sans" panose="020B0603030804020204" pitchFamily="34" charset="0"/>
                <a:ea typeface="Arev Sans" panose="020B0603030804020204" pitchFamily="34" charset="0"/>
              </a:rPr>
              <a:t></a:t>
            </a:r>
            <a:r>
              <a:rPr lang="de-DE" sz="2600" smtClean="0">
                <a:latin typeface="Arev Sans" panose="020B0603030804020204" pitchFamily="34" charset="0"/>
                <a:ea typeface="Arev Sans" panose="020B0603030804020204" pitchFamily="34" charset="0"/>
              </a:rPr>
              <a:t>p</a:t>
            </a:r>
            <a:r>
              <a:rPr lang="de-DE" sz="2600" smtClean="0"/>
              <a:t> </a:t>
            </a:r>
            <a:r>
              <a:rPr lang="de-DE"/>
              <a:t>C</a:t>
            </a:r>
            <a:r>
              <a:rPr lang="de-DE" smtClean="0"/>
              <a:t>ross Section DB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980728"/>
            <a:ext cx="8572560" cy="5286412"/>
          </a:xfrm>
        </p:spPr>
        <p:txBody>
          <a:bodyPr>
            <a:normAutofit/>
          </a:bodyPr>
          <a:lstStyle/>
          <a:p>
            <a:r>
              <a:rPr lang="de-DE" sz="1800" smtClean="0"/>
              <a:t>Estimating cross sections for particular final states</a:t>
            </a:r>
            <a:br>
              <a:rPr lang="de-DE" sz="1800" smtClean="0"/>
            </a:br>
            <a:r>
              <a:rPr lang="de-DE" sz="1800" smtClean="0">
                <a:solidFill>
                  <a:srgbClr val="FF0066"/>
                </a:solidFill>
                <a:latin typeface="Arev Sans" panose="020B0603030804020204" pitchFamily="34" charset="0"/>
                <a:ea typeface="Arev Sans" panose="020B0603030804020204" pitchFamily="34" charset="0"/>
                <a:cs typeface="Arial"/>
              </a:rPr>
              <a:t>→ </a:t>
            </a:r>
            <a:r>
              <a:rPr lang="de-DE" sz="180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https</a:t>
            </a:r>
            <a:r>
              <a:rPr lang="de-DE" sz="180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://panda.gsi.de/pbarx/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24</a:t>
            </a:fld>
            <a:endParaRPr lang="de-DE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0" r="22667" b="3493"/>
          <a:stretch/>
        </p:blipFill>
        <p:spPr bwMode="auto">
          <a:xfrm>
            <a:off x="683568" y="1683656"/>
            <a:ext cx="7920880" cy="4848073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21204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>
                <a:solidFill>
                  <a:srgbClr val="FFFF00"/>
                </a:solidFill>
              </a:rPr>
              <a:t>Insertion: </a:t>
            </a:r>
            <a:r>
              <a:rPr lang="de-DE" smtClean="0"/>
              <a:t>Online </a:t>
            </a:r>
            <a:r>
              <a:rPr lang="de-DE" sz="2600">
                <a:latin typeface="Arev Sans" panose="020B0603030804020204" pitchFamily="34" charset="0"/>
                <a:ea typeface="Arev Sans" panose="020B0603030804020204" pitchFamily="34" charset="0"/>
              </a:rPr>
              <a:t></a:t>
            </a:r>
            <a:r>
              <a:rPr lang="de-DE" sz="2600" smtClean="0">
                <a:latin typeface="Arev Sans" panose="020B0603030804020204" pitchFamily="34" charset="0"/>
                <a:ea typeface="Arev Sans" panose="020B0603030804020204" pitchFamily="34" charset="0"/>
              </a:rPr>
              <a:t>p</a:t>
            </a:r>
            <a:r>
              <a:rPr lang="de-DE" sz="2600" smtClean="0"/>
              <a:t> </a:t>
            </a:r>
            <a:r>
              <a:rPr lang="de-DE"/>
              <a:t>C</a:t>
            </a:r>
            <a:r>
              <a:rPr lang="de-DE" smtClean="0"/>
              <a:t>ross Section DB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980728"/>
            <a:ext cx="8572560" cy="5286412"/>
          </a:xfrm>
        </p:spPr>
        <p:txBody>
          <a:bodyPr>
            <a:normAutofit/>
          </a:bodyPr>
          <a:lstStyle/>
          <a:p>
            <a:r>
              <a:rPr lang="de-DE" sz="1800" smtClean="0"/>
              <a:t>Estimating cross sections for particular final states</a:t>
            </a:r>
            <a:br>
              <a:rPr lang="de-DE" sz="1800" smtClean="0"/>
            </a:br>
            <a:r>
              <a:rPr lang="de-DE" sz="1800" smtClean="0">
                <a:solidFill>
                  <a:srgbClr val="FF0066"/>
                </a:solidFill>
                <a:latin typeface="Arev Sans" panose="020B0603030804020204" pitchFamily="34" charset="0"/>
                <a:ea typeface="Arev Sans" panose="020B0603030804020204" pitchFamily="34" charset="0"/>
                <a:cs typeface="Arial"/>
              </a:rPr>
              <a:t>→ </a:t>
            </a:r>
            <a:r>
              <a:rPr lang="de-DE" sz="180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https</a:t>
            </a:r>
            <a:r>
              <a:rPr lang="de-DE" sz="180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://panda.gsi.de/pbarx/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25</a:t>
            </a:fld>
            <a:endParaRPr lang="de-DE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0" r="22667" b="3493"/>
          <a:stretch/>
        </p:blipFill>
        <p:spPr bwMode="auto">
          <a:xfrm>
            <a:off x="683568" y="1683656"/>
            <a:ext cx="7920880" cy="4848073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7" name="Ellipse 6"/>
          <p:cNvSpPr/>
          <p:nvPr/>
        </p:nvSpPr>
        <p:spPr>
          <a:xfrm>
            <a:off x="3861526" y="4055450"/>
            <a:ext cx="1315566" cy="2574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691680" y="3738518"/>
            <a:ext cx="1207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>
                <a:solidFill>
                  <a:srgbClr val="FF0000"/>
                </a:solidFill>
              </a:rPr>
              <a:t>f</a:t>
            </a:r>
            <a:r>
              <a:rPr lang="de-DE" sz="1600" smtClean="0">
                <a:solidFill>
                  <a:srgbClr val="FF0000"/>
                </a:solidFill>
              </a:rPr>
              <a:t>inal state</a:t>
            </a:r>
            <a:endParaRPr lang="de-DE" sz="1600">
              <a:solidFill>
                <a:srgbClr val="FF0000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1403648" y="4062558"/>
            <a:ext cx="811510" cy="2574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4211960" y="4319970"/>
            <a:ext cx="2983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smtClean="0">
                <a:solidFill>
                  <a:srgbClr val="FF0000"/>
                </a:solidFill>
              </a:rPr>
              <a:t>additional particles allowed</a:t>
            </a:r>
            <a:endParaRPr lang="de-DE" sz="1600">
              <a:solidFill>
                <a:srgbClr val="FF0000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3283134" y="4050198"/>
            <a:ext cx="554272" cy="2574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3148135" y="4250633"/>
            <a:ext cx="5180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smtClean="0">
                <a:solidFill>
                  <a:srgbClr val="FF0000"/>
                </a:solidFill>
              </a:rPr>
              <a:t>E</a:t>
            </a:r>
            <a:r>
              <a:rPr lang="de-DE" sz="1600" baseline="-25000" smtClean="0">
                <a:solidFill>
                  <a:srgbClr val="FF0000"/>
                </a:solidFill>
              </a:rPr>
              <a:t>cm</a:t>
            </a:r>
            <a:endParaRPr lang="de-DE" sz="1600" baseline="-25000">
              <a:solidFill>
                <a:srgbClr val="FF0000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614080" y="4437112"/>
            <a:ext cx="1437640" cy="2574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Abgerundetes Rechteck 8"/>
          <p:cNvSpPr/>
          <p:nvPr/>
        </p:nvSpPr>
        <p:spPr>
          <a:xfrm>
            <a:off x="683568" y="5373216"/>
            <a:ext cx="5328592" cy="1158513"/>
          </a:xfrm>
          <a:prstGeom prst="round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00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017096" y="5783195"/>
            <a:ext cx="19910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smtClean="0">
                <a:solidFill>
                  <a:srgbClr val="008000"/>
                </a:solidFill>
              </a:rPr>
              <a:t>x-sections at that</a:t>
            </a:r>
          </a:p>
          <a:p>
            <a:r>
              <a:rPr lang="de-DE" sz="1600" smtClean="0">
                <a:solidFill>
                  <a:srgbClr val="008000"/>
                </a:solidFill>
              </a:rPr>
              <a:t>cm energy</a:t>
            </a:r>
            <a:endParaRPr lang="de-DE" sz="160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06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>
                <a:solidFill>
                  <a:srgbClr val="FFFF00"/>
                </a:solidFill>
              </a:rPr>
              <a:t>Insertion: </a:t>
            </a:r>
            <a:r>
              <a:rPr lang="de-DE" smtClean="0"/>
              <a:t>Online </a:t>
            </a:r>
            <a:r>
              <a:rPr lang="de-DE" sz="2600">
                <a:latin typeface="Arev Sans" panose="020B0603030804020204" pitchFamily="34" charset="0"/>
                <a:ea typeface="Arev Sans" panose="020B0603030804020204" pitchFamily="34" charset="0"/>
              </a:rPr>
              <a:t></a:t>
            </a:r>
            <a:r>
              <a:rPr lang="de-DE" sz="2600" smtClean="0">
                <a:latin typeface="Arev Sans" panose="020B0603030804020204" pitchFamily="34" charset="0"/>
                <a:ea typeface="Arev Sans" panose="020B0603030804020204" pitchFamily="34" charset="0"/>
              </a:rPr>
              <a:t>p</a:t>
            </a:r>
            <a:r>
              <a:rPr lang="de-DE" sz="2600" smtClean="0"/>
              <a:t> </a:t>
            </a:r>
            <a:r>
              <a:rPr lang="de-DE"/>
              <a:t>C</a:t>
            </a:r>
            <a:r>
              <a:rPr lang="de-DE" smtClean="0"/>
              <a:t>ross Section DB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980728"/>
            <a:ext cx="8572560" cy="5286412"/>
          </a:xfrm>
        </p:spPr>
        <p:txBody>
          <a:bodyPr>
            <a:normAutofit/>
          </a:bodyPr>
          <a:lstStyle/>
          <a:p>
            <a:r>
              <a:rPr lang="de-DE" sz="1800" smtClean="0"/>
              <a:t>Estimating cross sections for particular final states</a:t>
            </a:r>
            <a:br>
              <a:rPr lang="de-DE" sz="1800" smtClean="0"/>
            </a:br>
            <a:r>
              <a:rPr lang="de-DE" sz="1800" smtClean="0">
                <a:solidFill>
                  <a:srgbClr val="FF0066"/>
                </a:solidFill>
                <a:latin typeface="Arev Sans" panose="020B0603030804020204" pitchFamily="34" charset="0"/>
                <a:ea typeface="Arev Sans" panose="020B0603030804020204" pitchFamily="34" charset="0"/>
                <a:cs typeface="Arial"/>
              </a:rPr>
              <a:t>→ </a:t>
            </a:r>
            <a:r>
              <a:rPr lang="de-DE" sz="180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https</a:t>
            </a:r>
            <a:r>
              <a:rPr lang="de-DE" sz="180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://panda.gsi.de/pbarx/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26</a:t>
            </a:fld>
            <a:endParaRPr lang="de-DE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69" r="34857" b="13651"/>
          <a:stretch/>
        </p:blipFill>
        <p:spPr bwMode="auto">
          <a:xfrm>
            <a:off x="539552" y="1628800"/>
            <a:ext cx="8088191" cy="482453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17" name="Pfeil nach links 16"/>
          <p:cNvSpPr/>
          <p:nvPr/>
        </p:nvSpPr>
        <p:spPr>
          <a:xfrm>
            <a:off x="2021752" y="1657266"/>
            <a:ext cx="432805" cy="216024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593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>
                <a:solidFill>
                  <a:srgbClr val="FFFF00"/>
                </a:solidFill>
              </a:rPr>
              <a:t>Insertion: </a:t>
            </a:r>
            <a:r>
              <a:rPr lang="de-DE" smtClean="0"/>
              <a:t>Online </a:t>
            </a:r>
            <a:r>
              <a:rPr lang="de-DE" sz="2600">
                <a:latin typeface="Arev Sans" panose="020B0603030804020204" pitchFamily="34" charset="0"/>
                <a:ea typeface="Arev Sans" panose="020B0603030804020204" pitchFamily="34" charset="0"/>
              </a:rPr>
              <a:t></a:t>
            </a:r>
            <a:r>
              <a:rPr lang="de-DE" sz="2600" smtClean="0">
                <a:latin typeface="Arev Sans" panose="020B0603030804020204" pitchFamily="34" charset="0"/>
                <a:ea typeface="Arev Sans" panose="020B0603030804020204" pitchFamily="34" charset="0"/>
              </a:rPr>
              <a:t>p</a:t>
            </a:r>
            <a:r>
              <a:rPr lang="de-DE" sz="2600" smtClean="0"/>
              <a:t> </a:t>
            </a:r>
            <a:r>
              <a:rPr lang="de-DE"/>
              <a:t>C</a:t>
            </a:r>
            <a:r>
              <a:rPr lang="de-DE" smtClean="0"/>
              <a:t>ross Section DB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980728"/>
            <a:ext cx="8572560" cy="5286412"/>
          </a:xfrm>
        </p:spPr>
        <p:txBody>
          <a:bodyPr>
            <a:normAutofit/>
          </a:bodyPr>
          <a:lstStyle/>
          <a:p>
            <a:r>
              <a:rPr lang="de-DE" sz="1800" smtClean="0"/>
              <a:t>Estimating cross sections for particular final states</a:t>
            </a:r>
            <a:br>
              <a:rPr lang="de-DE" sz="1800" smtClean="0"/>
            </a:br>
            <a:r>
              <a:rPr lang="de-DE" sz="1800" smtClean="0">
                <a:solidFill>
                  <a:srgbClr val="FF0066"/>
                </a:solidFill>
                <a:latin typeface="Arev Sans" panose="020B0603030804020204" pitchFamily="34" charset="0"/>
                <a:ea typeface="Arev Sans" panose="020B0603030804020204" pitchFamily="34" charset="0"/>
                <a:cs typeface="Arial"/>
              </a:rPr>
              <a:t>→ </a:t>
            </a:r>
            <a:r>
              <a:rPr lang="de-DE" sz="180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https</a:t>
            </a:r>
            <a:r>
              <a:rPr lang="de-DE" sz="180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://panda.gsi.de/pbarx/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27</a:t>
            </a:fld>
            <a:endParaRPr lang="de-DE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2" r="35238" b="18168"/>
          <a:stretch/>
        </p:blipFill>
        <p:spPr bwMode="auto">
          <a:xfrm>
            <a:off x="496572" y="1632010"/>
            <a:ext cx="8136904" cy="477834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26440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>
                <a:solidFill>
                  <a:srgbClr val="FFFF00"/>
                </a:solidFill>
              </a:rPr>
              <a:t>Insertion: </a:t>
            </a:r>
            <a:r>
              <a:rPr lang="de-DE" smtClean="0"/>
              <a:t>Online </a:t>
            </a:r>
            <a:r>
              <a:rPr lang="de-DE" sz="2600">
                <a:latin typeface="Arev Sans" panose="020B0603030804020204" pitchFamily="34" charset="0"/>
                <a:ea typeface="Arev Sans" panose="020B0603030804020204" pitchFamily="34" charset="0"/>
              </a:rPr>
              <a:t></a:t>
            </a:r>
            <a:r>
              <a:rPr lang="de-DE" sz="2600" smtClean="0">
                <a:latin typeface="Arev Sans" panose="020B0603030804020204" pitchFamily="34" charset="0"/>
                <a:ea typeface="Arev Sans" panose="020B0603030804020204" pitchFamily="34" charset="0"/>
              </a:rPr>
              <a:t>p</a:t>
            </a:r>
            <a:r>
              <a:rPr lang="de-DE" sz="2600" smtClean="0"/>
              <a:t> </a:t>
            </a:r>
            <a:r>
              <a:rPr lang="de-DE"/>
              <a:t>C</a:t>
            </a:r>
            <a:r>
              <a:rPr lang="de-DE" smtClean="0"/>
              <a:t>ross Section DB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908720"/>
            <a:ext cx="8572560" cy="5286412"/>
          </a:xfrm>
        </p:spPr>
        <p:txBody>
          <a:bodyPr>
            <a:normAutofit/>
          </a:bodyPr>
          <a:lstStyle/>
          <a:p>
            <a:r>
              <a:rPr lang="de-DE" sz="1800" smtClean="0"/>
              <a:t>Example: </a:t>
            </a:r>
            <a:r>
              <a:rPr lang="de-DE" sz="1800" smtClean="0">
                <a:cs typeface="Consolas" panose="020B0609020204030204" pitchFamily="49" charset="0"/>
              </a:rPr>
              <a:t>Search for glue ball </a:t>
            </a:r>
            <a:r>
              <a:rPr lang="de-DE" sz="1800" smtClean="0">
                <a:solidFill>
                  <a:srgbClr val="0000FF"/>
                </a:solidFill>
                <a:cs typeface="Consolas" panose="020B0609020204030204" pitchFamily="49" charset="0"/>
              </a:rPr>
              <a:t>G </a:t>
            </a:r>
            <a:r>
              <a:rPr lang="de-DE" sz="1800" smtClean="0">
                <a:solidFill>
                  <a:srgbClr val="0000FF"/>
                </a:solidFill>
                <a:latin typeface="Arial"/>
                <a:cs typeface="Arial"/>
              </a:rPr>
              <a:t>→ K</a:t>
            </a:r>
            <a:r>
              <a:rPr lang="de-DE" sz="1800" baseline="30000" smtClean="0">
                <a:solidFill>
                  <a:srgbClr val="0000FF"/>
                </a:solidFill>
                <a:latin typeface="Arial"/>
                <a:cs typeface="Arial"/>
              </a:rPr>
              <a:t>+</a:t>
            </a:r>
            <a:r>
              <a:rPr lang="de-DE" sz="1800" smtClean="0">
                <a:solidFill>
                  <a:srgbClr val="0000FF"/>
                </a:solidFill>
                <a:latin typeface="Arial"/>
                <a:cs typeface="Arial"/>
              </a:rPr>
              <a:t> K</a:t>
            </a:r>
            <a:r>
              <a:rPr lang="de-DE" sz="1800" baseline="30000" smtClean="0">
                <a:solidFill>
                  <a:srgbClr val="0000FF"/>
                </a:solidFill>
                <a:latin typeface="Arial"/>
                <a:cs typeface="Arial"/>
              </a:rPr>
              <a:t>-</a:t>
            </a:r>
            <a:r>
              <a:rPr lang="de-DE" sz="180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l-GR" sz="1800" smtClean="0">
                <a:solidFill>
                  <a:srgbClr val="0000FF"/>
                </a:solidFill>
                <a:latin typeface="Arev Sans"/>
                <a:ea typeface="Arev Sans"/>
                <a:cs typeface="Arial"/>
              </a:rPr>
              <a:t>γ</a:t>
            </a:r>
            <a:r>
              <a:rPr lang="de-DE" sz="1800" smtClean="0">
                <a:solidFill>
                  <a:srgbClr val="0000FF"/>
                </a:solidFill>
                <a:latin typeface="Arev Sans"/>
                <a:ea typeface="Arev Sans"/>
                <a:cs typeface="Arial"/>
              </a:rPr>
              <a:t> </a:t>
            </a:r>
            <a:r>
              <a:rPr lang="de-DE" sz="1800" smtClean="0">
                <a:solidFill>
                  <a:srgbClr val="0000FF"/>
                </a:solidFill>
                <a:ea typeface="Arev Sans"/>
                <a:cs typeface="Arial"/>
              </a:rPr>
              <a:t>@ 3.1 GeV</a:t>
            </a:r>
            <a:r>
              <a:rPr lang="de-DE" sz="1800" smtClean="0">
                <a:solidFill>
                  <a:srgbClr val="0000FF"/>
                </a:solidFill>
                <a:latin typeface="Arev Sans"/>
                <a:ea typeface="Arev Sans"/>
                <a:cs typeface="Arial"/>
              </a:rPr>
              <a:t> </a:t>
            </a:r>
            <a:r>
              <a:rPr lang="de-DE" sz="1800" smtClean="0">
                <a:latin typeface="Arev Sans"/>
                <a:ea typeface="Arev Sans"/>
                <a:cs typeface="Arial"/>
              </a:rPr>
              <a:t>(J/</a:t>
            </a:r>
            <a:r>
              <a:rPr lang="el-GR" sz="1800" smtClean="0">
                <a:latin typeface="Arev Sans"/>
                <a:ea typeface="Arev Sans"/>
                <a:cs typeface="Arial"/>
              </a:rPr>
              <a:t>ψ</a:t>
            </a:r>
            <a:r>
              <a:rPr lang="de-DE" sz="1800" smtClean="0">
                <a:latin typeface="Arev Sans"/>
                <a:ea typeface="Arev Sans"/>
                <a:cs typeface="Arial"/>
              </a:rPr>
              <a:t> </a:t>
            </a:r>
            <a:r>
              <a:rPr lang="de-DE" sz="1800" smtClean="0">
                <a:ea typeface="Arev Sans"/>
                <a:cs typeface="Arial"/>
              </a:rPr>
              <a:t>energy)</a:t>
            </a:r>
          </a:p>
          <a:p>
            <a:r>
              <a:rPr lang="de-DE" sz="1800" smtClean="0">
                <a:ea typeface="Arev Sans"/>
                <a:cs typeface="Arial"/>
              </a:rPr>
              <a:t>Possible backgrounds: </a:t>
            </a:r>
            <a:r>
              <a:rPr lang="el-GR" sz="1800">
                <a:solidFill>
                  <a:srgbClr val="C00000"/>
                </a:solidFill>
                <a:latin typeface="Arev Sans"/>
                <a:ea typeface="Arev Sans"/>
                <a:cs typeface="Arial"/>
              </a:rPr>
              <a:t>π</a:t>
            </a:r>
            <a:r>
              <a:rPr lang="de-DE" sz="1800" baseline="30000">
                <a:solidFill>
                  <a:srgbClr val="C00000"/>
                </a:solidFill>
                <a:latin typeface="Arev Sans"/>
                <a:ea typeface="Arev Sans"/>
                <a:cs typeface="Arial"/>
              </a:rPr>
              <a:t>+</a:t>
            </a:r>
            <a:r>
              <a:rPr lang="el-GR" sz="1800">
                <a:solidFill>
                  <a:srgbClr val="C00000"/>
                </a:solidFill>
                <a:latin typeface="Arev Sans"/>
                <a:ea typeface="Arev Sans"/>
                <a:cs typeface="Arial"/>
              </a:rPr>
              <a:t>π</a:t>
            </a:r>
            <a:r>
              <a:rPr lang="de-DE" sz="1800" baseline="30000">
                <a:solidFill>
                  <a:srgbClr val="C00000"/>
                </a:solidFill>
                <a:latin typeface="Arev Sans"/>
                <a:ea typeface="Arev Sans"/>
                <a:cs typeface="Arial"/>
              </a:rPr>
              <a:t>−</a:t>
            </a:r>
            <a:r>
              <a:rPr lang="el-GR" sz="1800">
                <a:solidFill>
                  <a:srgbClr val="C00000"/>
                </a:solidFill>
                <a:latin typeface="Arev Sans"/>
                <a:ea typeface="Arev Sans"/>
                <a:cs typeface="Arial"/>
              </a:rPr>
              <a:t>π</a:t>
            </a:r>
            <a:r>
              <a:rPr lang="de-DE" sz="1800" baseline="30000">
                <a:solidFill>
                  <a:srgbClr val="C00000"/>
                </a:solidFill>
                <a:latin typeface="Arev Sans"/>
                <a:ea typeface="Arev Sans"/>
                <a:cs typeface="Arial"/>
              </a:rPr>
              <a:t>0</a:t>
            </a:r>
            <a:r>
              <a:rPr lang="de-DE" sz="1800" smtClean="0">
                <a:solidFill>
                  <a:srgbClr val="C00000"/>
                </a:solidFill>
                <a:latin typeface="Arev Sans"/>
                <a:ea typeface="Arev Sans"/>
                <a:cs typeface="Arial"/>
              </a:rPr>
              <a:t>,</a:t>
            </a:r>
            <a:r>
              <a:rPr lang="el-GR" sz="1800">
                <a:solidFill>
                  <a:srgbClr val="C00000"/>
                </a:solidFill>
                <a:latin typeface="Arev Sans"/>
                <a:ea typeface="Arev Sans"/>
                <a:cs typeface="Arial"/>
              </a:rPr>
              <a:t> π</a:t>
            </a:r>
            <a:r>
              <a:rPr lang="de-DE" sz="1800" baseline="30000">
                <a:solidFill>
                  <a:srgbClr val="C00000"/>
                </a:solidFill>
                <a:latin typeface="Arev Sans"/>
                <a:ea typeface="Arev Sans"/>
                <a:cs typeface="Arial"/>
              </a:rPr>
              <a:t>+</a:t>
            </a:r>
            <a:r>
              <a:rPr lang="el-GR" sz="1800">
                <a:solidFill>
                  <a:srgbClr val="C00000"/>
                </a:solidFill>
                <a:latin typeface="Arev Sans"/>
                <a:ea typeface="Arev Sans"/>
                <a:cs typeface="Arial"/>
              </a:rPr>
              <a:t>π</a:t>
            </a:r>
            <a:r>
              <a:rPr lang="de-DE" sz="1800" baseline="30000" smtClean="0">
                <a:solidFill>
                  <a:srgbClr val="C00000"/>
                </a:solidFill>
                <a:latin typeface="Arev Sans"/>
                <a:ea typeface="Arev Sans"/>
                <a:cs typeface="Arial"/>
              </a:rPr>
              <a:t>−</a:t>
            </a:r>
            <a:r>
              <a:rPr lang="de-DE" sz="1800" smtClean="0">
                <a:solidFill>
                  <a:srgbClr val="C00000"/>
                </a:solidFill>
                <a:latin typeface="Arev Sans"/>
                <a:ea typeface="Arev Sans"/>
                <a:cs typeface="Arial"/>
              </a:rPr>
              <a:t>2</a:t>
            </a:r>
            <a:r>
              <a:rPr lang="el-GR" sz="1800" smtClean="0">
                <a:solidFill>
                  <a:srgbClr val="C00000"/>
                </a:solidFill>
                <a:latin typeface="Arev Sans"/>
                <a:ea typeface="Arev Sans"/>
                <a:cs typeface="Arial"/>
              </a:rPr>
              <a:t>π</a:t>
            </a:r>
            <a:r>
              <a:rPr lang="de-DE" sz="1800" baseline="30000" smtClean="0">
                <a:solidFill>
                  <a:srgbClr val="C00000"/>
                </a:solidFill>
                <a:latin typeface="Arev Sans"/>
                <a:ea typeface="Arev Sans"/>
                <a:cs typeface="Arial"/>
              </a:rPr>
              <a:t>0</a:t>
            </a:r>
            <a:r>
              <a:rPr lang="de-DE" sz="1800" smtClean="0">
                <a:solidFill>
                  <a:srgbClr val="C00000"/>
                </a:solidFill>
                <a:latin typeface="Arev Sans"/>
                <a:ea typeface="Arev Sans"/>
                <a:cs typeface="Arial"/>
              </a:rPr>
              <a:t>, </a:t>
            </a:r>
            <a:r>
              <a:rPr lang="de-DE" sz="1800">
                <a:solidFill>
                  <a:srgbClr val="C00000"/>
                </a:solidFill>
                <a:latin typeface="Arev Sans"/>
                <a:ea typeface="Arev Sans"/>
                <a:cs typeface="Arial"/>
              </a:rPr>
              <a:t>2</a:t>
            </a:r>
            <a:r>
              <a:rPr lang="el-GR" sz="1800">
                <a:solidFill>
                  <a:srgbClr val="C00000"/>
                </a:solidFill>
                <a:latin typeface="Arev Sans"/>
                <a:ea typeface="Arev Sans"/>
                <a:cs typeface="Arial"/>
              </a:rPr>
              <a:t>π</a:t>
            </a:r>
            <a:r>
              <a:rPr lang="de-DE" sz="1800" baseline="30000">
                <a:solidFill>
                  <a:srgbClr val="C00000"/>
                </a:solidFill>
                <a:latin typeface="Arev Sans"/>
                <a:ea typeface="Arev Sans"/>
                <a:cs typeface="Arial"/>
              </a:rPr>
              <a:t>+</a:t>
            </a:r>
            <a:r>
              <a:rPr lang="de-DE" sz="1800">
                <a:solidFill>
                  <a:srgbClr val="C00000"/>
                </a:solidFill>
                <a:latin typeface="Arev Sans"/>
                <a:ea typeface="Arev Sans"/>
                <a:cs typeface="Arial"/>
              </a:rPr>
              <a:t>2</a:t>
            </a:r>
            <a:r>
              <a:rPr lang="el-GR" sz="1800">
                <a:solidFill>
                  <a:srgbClr val="C00000"/>
                </a:solidFill>
                <a:latin typeface="Arev Sans"/>
                <a:ea typeface="Arev Sans"/>
                <a:cs typeface="Arial"/>
              </a:rPr>
              <a:t>π</a:t>
            </a:r>
            <a:r>
              <a:rPr lang="de-DE" sz="1800" baseline="30000">
                <a:solidFill>
                  <a:srgbClr val="C00000"/>
                </a:solidFill>
                <a:latin typeface="Arev Sans"/>
                <a:ea typeface="Arev Sans"/>
                <a:cs typeface="Arial"/>
              </a:rPr>
              <a:t>−</a:t>
            </a:r>
            <a:r>
              <a:rPr lang="el-GR" sz="1800">
                <a:solidFill>
                  <a:srgbClr val="C00000"/>
                </a:solidFill>
                <a:latin typeface="Arev Sans"/>
                <a:ea typeface="Arev Sans"/>
                <a:cs typeface="Arial"/>
              </a:rPr>
              <a:t>π</a:t>
            </a:r>
            <a:r>
              <a:rPr lang="de-DE" sz="1800" baseline="30000" smtClean="0">
                <a:solidFill>
                  <a:srgbClr val="C00000"/>
                </a:solidFill>
                <a:latin typeface="Arev Sans"/>
                <a:ea typeface="Arev Sans"/>
                <a:cs typeface="Arial"/>
              </a:rPr>
              <a:t>0</a:t>
            </a:r>
            <a:r>
              <a:rPr lang="de-DE" sz="1800" smtClean="0">
                <a:solidFill>
                  <a:srgbClr val="C00000"/>
                </a:solidFill>
                <a:latin typeface="Arev Sans"/>
                <a:ea typeface="Arev Sans"/>
                <a:cs typeface="Arial"/>
              </a:rPr>
              <a:t>, </a:t>
            </a:r>
            <a:r>
              <a:rPr lang="de-DE" sz="1800">
                <a:solidFill>
                  <a:srgbClr val="C00000"/>
                </a:solidFill>
                <a:latin typeface="Arev Sans"/>
                <a:ea typeface="Arev Sans"/>
                <a:cs typeface="Arial"/>
              </a:rPr>
              <a:t>2</a:t>
            </a:r>
            <a:r>
              <a:rPr lang="el-GR" sz="1800">
                <a:solidFill>
                  <a:srgbClr val="C00000"/>
                </a:solidFill>
                <a:latin typeface="Arev Sans"/>
                <a:ea typeface="Arev Sans"/>
                <a:cs typeface="Arial"/>
              </a:rPr>
              <a:t>π</a:t>
            </a:r>
            <a:r>
              <a:rPr lang="de-DE" sz="1800" baseline="30000">
                <a:solidFill>
                  <a:srgbClr val="C00000"/>
                </a:solidFill>
                <a:latin typeface="Arev Sans"/>
                <a:ea typeface="Arev Sans"/>
                <a:cs typeface="Arial"/>
              </a:rPr>
              <a:t>+</a:t>
            </a:r>
            <a:r>
              <a:rPr lang="de-DE" sz="1800">
                <a:solidFill>
                  <a:srgbClr val="C00000"/>
                </a:solidFill>
                <a:latin typeface="Arev Sans"/>
                <a:ea typeface="Arev Sans"/>
                <a:cs typeface="Arial"/>
              </a:rPr>
              <a:t>2</a:t>
            </a:r>
            <a:r>
              <a:rPr lang="el-GR" sz="1800">
                <a:solidFill>
                  <a:srgbClr val="C00000"/>
                </a:solidFill>
                <a:latin typeface="Arev Sans"/>
                <a:ea typeface="Arev Sans"/>
                <a:cs typeface="Arial"/>
              </a:rPr>
              <a:t>π</a:t>
            </a:r>
            <a:r>
              <a:rPr lang="de-DE" sz="1800" baseline="30000" smtClean="0">
                <a:solidFill>
                  <a:srgbClr val="C00000"/>
                </a:solidFill>
                <a:latin typeface="Arev Sans"/>
                <a:ea typeface="Arev Sans"/>
                <a:cs typeface="Arial"/>
              </a:rPr>
              <a:t>−</a:t>
            </a:r>
            <a:r>
              <a:rPr lang="de-DE" sz="1800" smtClean="0">
                <a:solidFill>
                  <a:srgbClr val="C00000"/>
                </a:solidFill>
                <a:latin typeface="Arev Sans"/>
                <a:ea typeface="Arev Sans"/>
                <a:cs typeface="Arial"/>
              </a:rPr>
              <a:t>2</a:t>
            </a:r>
            <a:r>
              <a:rPr lang="el-GR" sz="1800" smtClean="0">
                <a:solidFill>
                  <a:srgbClr val="C00000"/>
                </a:solidFill>
                <a:latin typeface="Arev Sans"/>
                <a:ea typeface="Arev Sans"/>
                <a:cs typeface="Arial"/>
              </a:rPr>
              <a:t>π</a:t>
            </a:r>
            <a:r>
              <a:rPr lang="de-DE" sz="1800" baseline="30000" smtClean="0">
                <a:solidFill>
                  <a:srgbClr val="C00000"/>
                </a:solidFill>
                <a:latin typeface="Arev Sans"/>
                <a:ea typeface="Arev Sans"/>
                <a:cs typeface="Arial"/>
              </a:rPr>
              <a:t>0</a:t>
            </a:r>
            <a:r>
              <a:rPr lang="de-DE" sz="1800" smtClean="0">
                <a:solidFill>
                  <a:srgbClr val="C00000"/>
                </a:solidFill>
                <a:latin typeface="Arev Sans"/>
                <a:ea typeface="Arev Sans"/>
                <a:cs typeface="Arial"/>
              </a:rPr>
              <a:t>,... </a:t>
            </a:r>
            <a:endParaRPr lang="de-DE" sz="1800">
              <a:solidFill>
                <a:srgbClr val="C00000"/>
              </a:solidFill>
              <a:cs typeface="Consolas" panose="020B0609020204030204" pitchFamily="49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28</a:t>
            </a:fld>
            <a:endParaRPr lang="de-DE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6" r="36000" b="10000"/>
          <a:stretch/>
        </p:blipFill>
        <p:spPr bwMode="auto">
          <a:xfrm>
            <a:off x="1043608" y="1615440"/>
            <a:ext cx="6556420" cy="512592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02089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>
                <a:solidFill>
                  <a:srgbClr val="FFFF00"/>
                </a:solidFill>
              </a:rPr>
              <a:t>Insertion 2</a:t>
            </a:r>
            <a:r>
              <a:rPr lang="de-DE" smtClean="0"/>
              <a:t>: Number of Events to Simulate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950900"/>
            <a:ext cx="8750776" cy="5907100"/>
          </a:xfrm>
        </p:spPr>
        <p:txBody>
          <a:bodyPr>
            <a:normAutofit/>
          </a:bodyPr>
          <a:lstStyle/>
          <a:p>
            <a:r>
              <a:rPr lang="de-DE" sz="1800" dirty="0" smtClean="0">
                <a:solidFill>
                  <a:srgbClr val="0000FF"/>
                </a:solidFill>
              </a:rPr>
              <a:t>Signal </a:t>
            </a:r>
            <a:r>
              <a:rPr lang="de-DE" sz="1800" dirty="0" err="1" smtClean="0">
                <a:solidFill>
                  <a:srgbClr val="0000FF"/>
                </a:solidFill>
              </a:rPr>
              <a:t>channel</a:t>
            </a:r>
            <a:r>
              <a:rPr lang="de-DE" sz="1800" dirty="0" smtClean="0">
                <a:solidFill>
                  <a:srgbClr val="0000FF"/>
                </a:solidFill>
              </a:rPr>
              <a:t> </a:t>
            </a:r>
            <a:r>
              <a:rPr lang="de-DE" sz="1800" dirty="0" err="1" smtClean="0"/>
              <a:t>with</a:t>
            </a:r>
            <a:r>
              <a:rPr lang="de-DE" sz="1800" dirty="0" smtClean="0"/>
              <a:t> </a:t>
            </a:r>
            <a:r>
              <a:rPr lang="de-DE" sz="1800" dirty="0" err="1" smtClean="0"/>
              <a:t>decays</a:t>
            </a:r>
            <a:r>
              <a:rPr lang="de-DE" sz="1800" dirty="0" smtClean="0"/>
              <a:t> </a:t>
            </a:r>
            <a:r>
              <a:rPr lang="de-DE" sz="1800" dirty="0" err="1" smtClean="0">
                <a:solidFill>
                  <a:srgbClr val="0000FF"/>
                </a:solidFill>
              </a:rPr>
              <a:t>involving</a:t>
            </a:r>
            <a:r>
              <a:rPr lang="de-DE" sz="1800" dirty="0" smtClean="0">
                <a:solidFill>
                  <a:srgbClr val="0000FF"/>
                </a:solidFill>
              </a:rPr>
              <a:t> </a:t>
            </a:r>
            <a:r>
              <a:rPr lang="de-DE" sz="1800" dirty="0" err="1" smtClean="0">
                <a:solidFill>
                  <a:srgbClr val="0000FF"/>
                </a:solidFill>
              </a:rPr>
              <a:t>BR</a:t>
            </a:r>
            <a:r>
              <a:rPr lang="de-DE" sz="1800" baseline="-25000" dirty="0" err="1" smtClean="0">
                <a:solidFill>
                  <a:srgbClr val="0000FF"/>
                </a:solidFill>
              </a:rPr>
              <a:t>i</a:t>
            </a:r>
            <a:r>
              <a:rPr lang="de-DE" sz="1800" dirty="0" smtClean="0">
                <a:solidFill>
                  <a:srgbClr val="0000FF"/>
                </a:solidFill>
              </a:rPr>
              <a:t> </a:t>
            </a:r>
            <a:r>
              <a:rPr lang="de-DE" sz="1800" dirty="0" smtClean="0"/>
              <a:t>(</a:t>
            </a:r>
            <a:r>
              <a:rPr lang="de-DE" sz="1800" dirty="0" err="1" smtClean="0"/>
              <a:t>product</a:t>
            </a:r>
            <a:r>
              <a:rPr lang="de-DE" sz="1800" dirty="0" smtClean="0"/>
              <a:t> = </a:t>
            </a:r>
            <a:r>
              <a:rPr lang="de-DE" sz="1800" dirty="0" err="1" smtClean="0"/>
              <a:t>f</a:t>
            </a:r>
            <a:r>
              <a:rPr lang="de-DE" sz="1800" baseline="-25000" dirty="0" err="1" smtClean="0"/>
              <a:t>BR</a:t>
            </a:r>
            <a:r>
              <a:rPr lang="de-DE" sz="1800" dirty="0" smtClean="0"/>
              <a:t>)</a:t>
            </a:r>
            <a:endParaRPr lang="de-DE" sz="1800" baseline="-25000" dirty="0" smtClean="0"/>
          </a:p>
          <a:p>
            <a:r>
              <a:rPr lang="de-DE" sz="1800" dirty="0" err="1"/>
              <a:t>S</a:t>
            </a:r>
            <a:r>
              <a:rPr lang="de-DE" sz="1800" dirty="0" err="1" smtClean="0"/>
              <a:t>imulate</a:t>
            </a:r>
            <a:r>
              <a:rPr lang="de-DE" sz="1800" dirty="0" smtClean="0"/>
              <a:t> </a:t>
            </a:r>
            <a:r>
              <a:rPr lang="de-DE" sz="1800" dirty="0" smtClean="0">
                <a:solidFill>
                  <a:srgbClr val="008000"/>
                </a:solidFill>
              </a:rPr>
              <a:t>S</a:t>
            </a:r>
            <a:r>
              <a:rPr lang="de-DE" sz="1800" baseline="-25000" dirty="0" smtClean="0">
                <a:solidFill>
                  <a:srgbClr val="008000"/>
                </a:solidFill>
              </a:rPr>
              <a:t>0</a:t>
            </a:r>
            <a:r>
              <a:rPr lang="de-DE" sz="1800" dirty="0" smtClean="0">
                <a:solidFill>
                  <a:srgbClr val="008000"/>
                </a:solidFill>
              </a:rPr>
              <a:t> </a:t>
            </a:r>
            <a:r>
              <a:rPr lang="de-DE" sz="1800" dirty="0" err="1" smtClean="0">
                <a:solidFill>
                  <a:srgbClr val="008000"/>
                </a:solidFill>
              </a:rPr>
              <a:t>signal</a:t>
            </a:r>
            <a:r>
              <a:rPr lang="de-DE" sz="1800" dirty="0" smtClean="0">
                <a:solidFill>
                  <a:srgbClr val="008000"/>
                </a:solidFill>
              </a:rPr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smtClean="0">
                <a:solidFill>
                  <a:srgbClr val="C00000"/>
                </a:solidFill>
              </a:rPr>
              <a:t>B</a:t>
            </a:r>
            <a:r>
              <a:rPr lang="de-DE" sz="1800" baseline="-25000" dirty="0" smtClean="0">
                <a:solidFill>
                  <a:srgbClr val="C00000"/>
                </a:solidFill>
              </a:rPr>
              <a:t>0</a:t>
            </a:r>
            <a:r>
              <a:rPr lang="de-DE" sz="1800" dirty="0" smtClean="0">
                <a:solidFill>
                  <a:srgbClr val="C00000"/>
                </a:solidFill>
              </a:rPr>
              <a:t> </a:t>
            </a:r>
            <a:r>
              <a:rPr lang="de-DE" sz="1800" dirty="0" err="1" smtClean="0">
                <a:solidFill>
                  <a:srgbClr val="C00000"/>
                </a:solidFill>
              </a:rPr>
              <a:t>background</a:t>
            </a:r>
            <a:r>
              <a:rPr lang="de-DE" sz="1800" dirty="0" smtClean="0">
                <a:solidFill>
                  <a:srgbClr val="C00000"/>
                </a:solidFill>
              </a:rPr>
              <a:t> </a:t>
            </a:r>
            <a:r>
              <a:rPr lang="de-DE" sz="1800" dirty="0" err="1" smtClean="0"/>
              <a:t>events</a:t>
            </a:r>
            <a:endParaRPr lang="de-DE" sz="1800" dirty="0" smtClean="0"/>
          </a:p>
          <a:p>
            <a:endParaRPr lang="de-DE" sz="1800" dirty="0"/>
          </a:p>
          <a:p>
            <a:r>
              <a:rPr lang="de-DE" sz="1800" dirty="0" err="1" smtClean="0">
                <a:solidFill>
                  <a:srgbClr val="0000FF"/>
                </a:solidFill>
              </a:rPr>
              <a:t>Question</a:t>
            </a:r>
            <a:r>
              <a:rPr lang="de-DE" sz="1800" dirty="0" smtClean="0"/>
              <a:t>: </a:t>
            </a:r>
            <a:r>
              <a:rPr lang="de-DE" sz="1800" dirty="0" err="1" smtClean="0"/>
              <a:t>What</a:t>
            </a:r>
            <a:r>
              <a:rPr lang="de-DE" sz="1800" dirty="0" smtClean="0"/>
              <a:t> </a:t>
            </a:r>
            <a:r>
              <a:rPr lang="de-DE" sz="1800" dirty="0" err="1" smtClean="0"/>
              <a:t>is</a:t>
            </a:r>
            <a:r>
              <a:rPr lang="de-DE" sz="1800" dirty="0" smtClean="0"/>
              <a:t> </a:t>
            </a:r>
            <a:r>
              <a:rPr lang="de-DE" sz="1800" dirty="0" err="1" smtClean="0"/>
              <a:t>good</a:t>
            </a:r>
            <a:r>
              <a:rPr lang="de-DE" sz="1800" dirty="0" smtClean="0"/>
              <a:t> </a:t>
            </a:r>
            <a:r>
              <a:rPr lang="de-DE" sz="1800" dirty="0" err="1" smtClean="0"/>
              <a:t>choice</a:t>
            </a:r>
            <a:r>
              <a:rPr lang="de-DE" sz="1800" dirty="0" smtClean="0"/>
              <a:t> </a:t>
            </a:r>
            <a:r>
              <a:rPr lang="de-DE" sz="1800" dirty="0" err="1" smtClean="0"/>
              <a:t>for</a:t>
            </a:r>
            <a:r>
              <a:rPr lang="de-DE" sz="1800" dirty="0" smtClean="0"/>
              <a:t> S</a:t>
            </a:r>
            <a:r>
              <a:rPr lang="de-DE" sz="1800" baseline="-25000" dirty="0" smtClean="0"/>
              <a:t>0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B</a:t>
            </a:r>
            <a:r>
              <a:rPr lang="de-DE" sz="1800" baseline="-25000" dirty="0" smtClean="0"/>
              <a:t>0</a:t>
            </a:r>
            <a:r>
              <a:rPr lang="de-DE" sz="1800" dirty="0" smtClean="0"/>
              <a:t>?</a:t>
            </a:r>
          </a:p>
          <a:p>
            <a:pPr marL="622300" lvl="1" indent="-266700"/>
            <a:r>
              <a:rPr lang="de-DE" sz="1800" dirty="0" smtClean="0">
                <a:solidFill>
                  <a:srgbClr val="008000"/>
                </a:solidFill>
              </a:rPr>
              <a:t>S</a:t>
            </a:r>
            <a:r>
              <a:rPr lang="de-DE" sz="1800" baseline="-25000" dirty="0" smtClean="0">
                <a:solidFill>
                  <a:srgbClr val="008000"/>
                </a:solidFill>
              </a:rPr>
              <a:t>0</a:t>
            </a:r>
            <a:r>
              <a:rPr lang="de-DE" sz="1800" dirty="0" smtClean="0"/>
              <a:t> </a:t>
            </a:r>
            <a:r>
              <a:rPr lang="de-DE" sz="1800" dirty="0" err="1" smtClean="0"/>
              <a:t>depends</a:t>
            </a:r>
            <a:r>
              <a:rPr lang="de-DE" sz="1800" dirty="0" smtClean="0"/>
              <a:t> on </a:t>
            </a:r>
            <a:r>
              <a:rPr lang="de-DE" sz="1800" dirty="0" err="1" smtClean="0">
                <a:solidFill>
                  <a:srgbClr val="008000"/>
                </a:solidFill>
              </a:rPr>
              <a:t>desired</a:t>
            </a:r>
            <a:r>
              <a:rPr lang="de-DE" sz="1800" dirty="0" smtClean="0">
                <a:solidFill>
                  <a:srgbClr val="008000"/>
                </a:solidFill>
              </a:rPr>
              <a:t> relative </a:t>
            </a:r>
            <a:r>
              <a:rPr lang="de-DE" sz="1800" dirty="0" err="1" smtClean="0">
                <a:solidFill>
                  <a:srgbClr val="008000"/>
                </a:solidFill>
              </a:rPr>
              <a:t>efficiency</a:t>
            </a:r>
            <a:r>
              <a:rPr lang="de-DE" sz="1800" dirty="0" smtClean="0">
                <a:solidFill>
                  <a:srgbClr val="008000"/>
                </a:solidFill>
              </a:rPr>
              <a:t> </a:t>
            </a:r>
            <a:r>
              <a:rPr lang="de-DE" sz="1800" dirty="0" err="1" smtClean="0">
                <a:solidFill>
                  <a:srgbClr val="008000"/>
                </a:solidFill>
              </a:rPr>
              <a:t>uncertainty</a:t>
            </a:r>
            <a:r>
              <a:rPr lang="el-GR" sz="1800" dirty="0">
                <a:solidFill>
                  <a:srgbClr val="008000"/>
                </a:solidFill>
                <a:ea typeface="Arev Sans"/>
              </a:rPr>
              <a:t> </a:t>
            </a:r>
            <a:r>
              <a:rPr lang="el-GR" sz="1800" dirty="0" smtClean="0">
                <a:solidFill>
                  <a:srgbClr val="008000"/>
                </a:solidFill>
                <a:ea typeface="Arev Sans"/>
              </a:rPr>
              <a:t>Δ</a:t>
            </a:r>
            <a:r>
              <a:rPr lang="el-GR" sz="1800" dirty="0" smtClean="0">
                <a:solidFill>
                  <a:srgbClr val="008000"/>
                </a:solidFill>
              </a:rPr>
              <a:t>ε</a:t>
            </a:r>
            <a:r>
              <a:rPr lang="de-DE" sz="1800" baseline="-25000" dirty="0" err="1" smtClean="0">
                <a:solidFill>
                  <a:srgbClr val="008000"/>
                </a:solidFill>
              </a:rPr>
              <a:t>S,rel</a:t>
            </a:r>
            <a:endParaRPr lang="de-DE" sz="1800" dirty="0" smtClean="0">
              <a:solidFill>
                <a:srgbClr val="008000"/>
              </a:solidFill>
            </a:endParaRPr>
          </a:p>
          <a:p>
            <a:pPr marL="622300" lvl="1" indent="-266700">
              <a:spcBef>
                <a:spcPts val="1200"/>
              </a:spcBef>
            </a:pPr>
            <a:r>
              <a:rPr lang="de-DE" sz="1800" dirty="0" smtClean="0">
                <a:solidFill>
                  <a:srgbClr val="C00000"/>
                </a:solidFill>
              </a:rPr>
              <a:t>B</a:t>
            </a:r>
            <a:r>
              <a:rPr lang="de-DE" sz="1800" baseline="-25000" dirty="0" smtClean="0">
                <a:solidFill>
                  <a:srgbClr val="C00000"/>
                </a:solidFill>
              </a:rPr>
              <a:t>0</a:t>
            </a:r>
            <a:r>
              <a:rPr lang="de-DE" sz="1800" dirty="0"/>
              <a:t> </a:t>
            </a:r>
            <a:r>
              <a:rPr lang="de-DE" sz="1800" dirty="0" smtClean="0">
                <a:cs typeface="Arial"/>
              </a:rPr>
              <a:t>→ </a:t>
            </a:r>
            <a:r>
              <a:rPr lang="de-DE" sz="1800" dirty="0" err="1" smtClean="0"/>
              <a:t>input</a:t>
            </a:r>
            <a:r>
              <a:rPr lang="de-DE" sz="1800" dirty="0" smtClean="0"/>
              <a:t>: </a:t>
            </a:r>
            <a:r>
              <a:rPr lang="el-GR" sz="1800" dirty="0" smtClean="0">
                <a:solidFill>
                  <a:srgbClr val="0000FF"/>
                </a:solidFill>
              </a:rPr>
              <a:t>σ</a:t>
            </a:r>
            <a:r>
              <a:rPr lang="de-DE" sz="1800" baseline="-25000" dirty="0" smtClean="0">
                <a:solidFill>
                  <a:srgbClr val="0000FF"/>
                </a:solidFill>
              </a:rPr>
              <a:t>S</a:t>
            </a:r>
            <a:r>
              <a:rPr lang="de-DE" sz="1800" dirty="0" smtClean="0">
                <a:solidFill>
                  <a:srgbClr val="0000FF"/>
                </a:solidFill>
              </a:rPr>
              <a:t>,</a:t>
            </a:r>
            <a:r>
              <a:rPr lang="el-GR" sz="1800" dirty="0" smtClean="0">
                <a:solidFill>
                  <a:srgbClr val="0000FF"/>
                </a:solidFill>
              </a:rPr>
              <a:t> σ</a:t>
            </a:r>
            <a:r>
              <a:rPr lang="de-DE" sz="1800" baseline="-25000" dirty="0" smtClean="0">
                <a:solidFill>
                  <a:srgbClr val="0000FF"/>
                </a:solidFill>
              </a:rPr>
              <a:t>B</a:t>
            </a:r>
            <a:r>
              <a:rPr lang="de-DE" sz="1800" dirty="0" smtClean="0">
                <a:solidFill>
                  <a:srgbClr val="0000FF"/>
                </a:solidFill>
              </a:rPr>
              <a:t>, </a:t>
            </a:r>
            <a:r>
              <a:rPr lang="el-GR" sz="1800" dirty="0" smtClean="0">
                <a:solidFill>
                  <a:srgbClr val="0000FF"/>
                </a:solidFill>
              </a:rPr>
              <a:t>ε</a:t>
            </a:r>
            <a:r>
              <a:rPr lang="de-DE" sz="1800" baseline="-25000" dirty="0" smtClean="0">
                <a:solidFill>
                  <a:srgbClr val="0000FF"/>
                </a:solidFill>
              </a:rPr>
              <a:t>S</a:t>
            </a:r>
            <a:r>
              <a:rPr lang="de-DE" sz="1800" dirty="0" smtClean="0">
                <a:solidFill>
                  <a:srgbClr val="0000FF"/>
                </a:solidFill>
              </a:rPr>
              <a:t>, </a:t>
            </a:r>
            <a:r>
              <a:rPr lang="de-DE" sz="1800" dirty="0" err="1" smtClean="0">
                <a:solidFill>
                  <a:srgbClr val="0000FF"/>
                </a:solidFill>
              </a:rPr>
              <a:t>BR</a:t>
            </a:r>
            <a:r>
              <a:rPr lang="de-DE" sz="1800" baseline="-25000" dirty="0" err="1" smtClean="0">
                <a:solidFill>
                  <a:srgbClr val="0000FF"/>
                </a:solidFill>
              </a:rPr>
              <a:t>i</a:t>
            </a:r>
            <a:r>
              <a:rPr lang="de-DE" sz="1800" dirty="0" smtClean="0"/>
              <a:t>, </a:t>
            </a:r>
            <a:r>
              <a:rPr lang="de-DE" sz="1800" dirty="0" err="1" smtClean="0"/>
              <a:t>desired</a:t>
            </a:r>
            <a:r>
              <a:rPr lang="de-DE" sz="1800" dirty="0" smtClean="0"/>
              <a:t> </a:t>
            </a:r>
            <a:r>
              <a:rPr lang="el-GR" sz="1800" dirty="0" smtClean="0">
                <a:solidFill>
                  <a:srgbClr val="0000FF"/>
                </a:solidFill>
                <a:ea typeface="Arev Sans"/>
              </a:rPr>
              <a:t>Δ</a:t>
            </a:r>
            <a:r>
              <a:rPr lang="de-DE" sz="1800" dirty="0" smtClean="0">
                <a:solidFill>
                  <a:srgbClr val="0000FF"/>
                </a:solidFill>
                <a:ea typeface="Arev Sans"/>
              </a:rPr>
              <a:t>B/B&lt;</a:t>
            </a:r>
            <a:r>
              <a:rPr lang="el-GR" sz="1800" dirty="0" smtClean="0">
                <a:solidFill>
                  <a:srgbClr val="0000FF"/>
                </a:solidFill>
                <a:ea typeface="Arev Sans"/>
              </a:rPr>
              <a:t>Δ</a:t>
            </a:r>
            <a:r>
              <a:rPr lang="de-DE" sz="1800" baseline="-25000" dirty="0" err="1" smtClean="0">
                <a:solidFill>
                  <a:srgbClr val="0000FF"/>
                </a:solidFill>
                <a:ea typeface="Arev Sans"/>
              </a:rPr>
              <a:t>rel</a:t>
            </a:r>
            <a:r>
              <a:rPr lang="el-GR" sz="1800" dirty="0" smtClean="0">
                <a:solidFill>
                  <a:srgbClr val="0000FF"/>
                </a:solidFill>
                <a:ea typeface="Arev Sans"/>
              </a:rPr>
              <a:t> </a:t>
            </a:r>
            <a:r>
              <a:rPr lang="de-DE" sz="1800" dirty="0" err="1" smtClean="0"/>
              <a:t>and</a:t>
            </a:r>
            <a:r>
              <a:rPr lang="de-DE" sz="1800" dirty="0">
                <a:solidFill>
                  <a:srgbClr val="0000FF"/>
                </a:solidFill>
              </a:rPr>
              <a:t> </a:t>
            </a:r>
            <a:r>
              <a:rPr lang="de-DE" sz="1800" dirty="0" err="1" smtClean="0">
                <a:solidFill>
                  <a:srgbClr val="0000FF"/>
                </a:solidFill>
              </a:rPr>
              <a:t>S</a:t>
            </a:r>
            <a:r>
              <a:rPr lang="de-DE" sz="1800" baseline="-25000" dirty="0" err="1" smtClean="0">
                <a:solidFill>
                  <a:srgbClr val="0000FF"/>
                </a:solidFill>
              </a:rPr>
              <a:t>d</a:t>
            </a:r>
            <a:r>
              <a:rPr lang="de-DE" sz="1800" dirty="0" smtClean="0">
                <a:solidFill>
                  <a:srgbClr val="0000FF"/>
                </a:solidFill>
              </a:rPr>
              <a:t>/</a:t>
            </a:r>
            <a:r>
              <a:rPr lang="de-DE" sz="1800" dirty="0" err="1" smtClean="0">
                <a:solidFill>
                  <a:srgbClr val="0000FF"/>
                </a:solidFill>
              </a:rPr>
              <a:t>B</a:t>
            </a:r>
            <a:r>
              <a:rPr lang="de-DE" sz="1800" baseline="-25000" dirty="0" err="1" smtClean="0">
                <a:solidFill>
                  <a:srgbClr val="0000FF"/>
                </a:solidFill>
              </a:rPr>
              <a:t>d</a:t>
            </a:r>
            <a:r>
              <a:rPr lang="de-DE" sz="1800" dirty="0" smtClean="0">
                <a:solidFill>
                  <a:srgbClr val="0000FF"/>
                </a:solidFill>
              </a:rPr>
              <a:t>&gt;r </a:t>
            </a:r>
            <a:r>
              <a:rPr lang="de-DE" sz="1800" dirty="0" smtClean="0"/>
              <a:t>in </a:t>
            </a:r>
            <a:r>
              <a:rPr lang="de-DE" sz="1800" dirty="0" err="1" smtClean="0"/>
              <a:t>data</a:t>
            </a: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 smtClean="0"/>
              <a:t/>
            </a:r>
            <a:br>
              <a:rPr lang="de-DE" sz="1800" dirty="0" smtClean="0"/>
            </a:br>
            <a:endParaRPr lang="de-DE" sz="1800" dirty="0" smtClean="0"/>
          </a:p>
          <a:p>
            <a:pPr marL="355600" lvl="1" indent="0">
              <a:spcBef>
                <a:spcPts val="1200"/>
              </a:spcBef>
              <a:buNone/>
            </a:pP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/>
              <a:t/>
            </a:r>
            <a:br>
              <a:rPr lang="de-DE" sz="1800" dirty="0"/>
            </a:br>
            <a:endParaRPr lang="de-DE" sz="1800" dirty="0" smtClean="0"/>
          </a:p>
          <a:p>
            <a:pPr marL="457200" lvl="1" indent="0">
              <a:buNone/>
            </a:pPr>
            <a:r>
              <a:rPr lang="de-DE" sz="1800" dirty="0" smtClean="0"/>
              <a:t/>
            </a:r>
            <a:br>
              <a:rPr lang="de-DE" sz="1800" dirty="0" smtClean="0"/>
            </a:br>
            <a:endParaRPr lang="de-DE" sz="1800" dirty="0" smtClean="0"/>
          </a:p>
          <a:p>
            <a:r>
              <a:rPr lang="de-DE" sz="1800" dirty="0" err="1" smtClean="0">
                <a:solidFill>
                  <a:srgbClr val="0000FF"/>
                </a:solidFill>
              </a:rPr>
              <a:t>Example</a:t>
            </a:r>
            <a:r>
              <a:rPr lang="de-DE" sz="1800" dirty="0" smtClean="0">
                <a:solidFill>
                  <a:srgbClr val="0000FF"/>
                </a:solidFill>
              </a:rPr>
              <a:t>: </a:t>
            </a: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el-GR" sz="1800" dirty="0" smtClean="0"/>
              <a:t>σ</a:t>
            </a:r>
            <a:r>
              <a:rPr lang="de-DE" sz="1800" baseline="-25000" dirty="0" smtClean="0"/>
              <a:t>S</a:t>
            </a:r>
            <a:r>
              <a:rPr lang="de-DE" sz="1800" dirty="0" smtClean="0"/>
              <a:t>=100nb,</a:t>
            </a:r>
            <a:r>
              <a:rPr lang="el-GR" sz="1800" dirty="0" smtClean="0"/>
              <a:t> </a:t>
            </a:r>
            <a:r>
              <a:rPr lang="el-GR" sz="1800" dirty="0"/>
              <a:t>σ</a:t>
            </a:r>
            <a:r>
              <a:rPr lang="de-DE" sz="1800" baseline="-25000" dirty="0" smtClean="0"/>
              <a:t>B</a:t>
            </a:r>
            <a:r>
              <a:rPr lang="de-DE" sz="1800" dirty="0" smtClean="0"/>
              <a:t>=10mb, </a:t>
            </a:r>
            <a:r>
              <a:rPr lang="el-GR" sz="1800" dirty="0"/>
              <a:t>ε</a:t>
            </a:r>
            <a:r>
              <a:rPr lang="de-DE" sz="1800" baseline="-25000" dirty="0" smtClean="0"/>
              <a:t>S</a:t>
            </a:r>
            <a:r>
              <a:rPr lang="de-DE" sz="1800" dirty="0" smtClean="0"/>
              <a:t>=20%, </a:t>
            </a:r>
            <a:r>
              <a:rPr lang="de-DE" sz="1800" dirty="0" err="1" smtClean="0"/>
              <a:t>f</a:t>
            </a:r>
            <a:r>
              <a:rPr lang="de-DE" sz="1800" baseline="-25000" dirty="0" err="1" smtClean="0"/>
              <a:t>BR</a:t>
            </a:r>
            <a:r>
              <a:rPr lang="de-DE" sz="1800" dirty="0" smtClean="0"/>
              <a:t>=2%, </a:t>
            </a:r>
            <a:r>
              <a:rPr lang="el-GR" sz="1800" dirty="0" smtClean="0">
                <a:ea typeface="Arev Sans"/>
              </a:rPr>
              <a:t>Δ</a:t>
            </a:r>
            <a:r>
              <a:rPr lang="de-DE" sz="1800" baseline="-25000" dirty="0" err="1" smtClean="0">
                <a:ea typeface="Arev Sans"/>
              </a:rPr>
              <a:t>rel</a:t>
            </a:r>
            <a:r>
              <a:rPr lang="de-DE" sz="1800" dirty="0" smtClean="0">
                <a:ea typeface="Arev Sans"/>
              </a:rPr>
              <a:t>=10%</a:t>
            </a:r>
            <a:r>
              <a:rPr lang="de-DE" sz="1800" dirty="0" smtClean="0"/>
              <a:t>, r=3</a:t>
            </a:r>
            <a:br>
              <a:rPr lang="de-DE" sz="1800" dirty="0" smtClean="0"/>
            </a:br>
            <a:r>
              <a:rPr lang="de-DE" sz="1800" dirty="0" smtClean="0">
                <a:solidFill>
                  <a:srgbClr val="0000FF"/>
                </a:solidFill>
              </a:rPr>
              <a:t/>
            </a:r>
            <a:br>
              <a:rPr lang="de-DE" sz="1800" dirty="0" smtClean="0">
                <a:solidFill>
                  <a:srgbClr val="0000FF"/>
                </a:solidFill>
              </a:rPr>
            </a:br>
            <a:r>
              <a:rPr lang="de-DE" sz="1800" smtClean="0">
                <a:solidFill>
                  <a:srgbClr val="0000FF"/>
                </a:solidFill>
                <a:cs typeface="Arial"/>
              </a:rPr>
              <a:t>→ </a:t>
            </a:r>
            <a:r>
              <a:rPr lang="de-DE" sz="1800">
                <a:cs typeface="Arial"/>
              </a:rPr>
              <a:t>bkg suppression </a:t>
            </a:r>
            <a:r>
              <a:rPr lang="el-GR" sz="1800">
                <a:solidFill>
                  <a:srgbClr val="CC3399"/>
                </a:solidFill>
              </a:rPr>
              <a:t>ε</a:t>
            </a:r>
            <a:r>
              <a:rPr lang="de-DE" sz="1800" baseline="-25000">
                <a:solidFill>
                  <a:srgbClr val="CC3399"/>
                </a:solidFill>
              </a:rPr>
              <a:t>B</a:t>
            </a:r>
            <a:r>
              <a:rPr lang="de-DE" sz="1800">
                <a:solidFill>
                  <a:srgbClr val="CC3399"/>
                </a:solidFill>
                <a:cs typeface="Arial"/>
              </a:rPr>
              <a:t> &lt; 1.33 </a:t>
            </a:r>
            <a:r>
              <a:rPr lang="de-DE" sz="1800">
                <a:solidFill>
                  <a:srgbClr val="CC3399"/>
                </a:solidFill>
                <a:ea typeface="Arev Sans"/>
                <a:cs typeface="Arial"/>
              </a:rPr>
              <a:t>· </a:t>
            </a:r>
            <a:r>
              <a:rPr lang="de-DE" sz="1800">
                <a:solidFill>
                  <a:srgbClr val="CC3399"/>
                </a:solidFill>
                <a:cs typeface="Arial"/>
              </a:rPr>
              <a:t>10</a:t>
            </a:r>
            <a:r>
              <a:rPr lang="de-DE" sz="1800" baseline="30000">
                <a:solidFill>
                  <a:srgbClr val="CC3399"/>
                </a:solidFill>
                <a:cs typeface="Arial"/>
              </a:rPr>
              <a:t>−</a:t>
            </a:r>
            <a:r>
              <a:rPr lang="de-DE" sz="1800" baseline="30000" smtClean="0">
                <a:solidFill>
                  <a:srgbClr val="CC3399"/>
                </a:solidFill>
                <a:cs typeface="Arial"/>
              </a:rPr>
              <a:t>8</a:t>
            </a:r>
            <a:r>
              <a:rPr lang="de-DE" sz="1800" smtClean="0"/>
              <a:t>,</a:t>
            </a:r>
            <a:r>
              <a:rPr lang="de-DE" sz="1800" smtClean="0">
                <a:solidFill>
                  <a:srgbClr val="CC3399"/>
                </a:solidFill>
              </a:rPr>
              <a:t> </a:t>
            </a:r>
            <a:r>
              <a:rPr lang="de-DE" sz="1800" smtClean="0"/>
              <a:t>events</a:t>
            </a:r>
            <a:r>
              <a:rPr lang="de-DE" sz="1800" smtClean="0">
                <a:solidFill>
                  <a:srgbClr val="CC3399"/>
                </a:solidFill>
              </a:rPr>
              <a:t> </a:t>
            </a:r>
            <a:r>
              <a:rPr lang="de-DE" sz="1800" smtClean="0">
                <a:solidFill>
                  <a:srgbClr val="C00000"/>
                </a:solidFill>
                <a:cs typeface="Arial"/>
              </a:rPr>
              <a:t>B</a:t>
            </a:r>
            <a:r>
              <a:rPr lang="de-DE" sz="1800" baseline="-25000" smtClean="0">
                <a:solidFill>
                  <a:srgbClr val="C00000"/>
                </a:solidFill>
                <a:cs typeface="Arial"/>
              </a:rPr>
              <a:t>0</a:t>
            </a:r>
            <a:r>
              <a:rPr lang="de-DE" sz="1800" smtClean="0">
                <a:solidFill>
                  <a:srgbClr val="C00000"/>
                </a:solidFill>
                <a:cs typeface="Arial"/>
              </a:rPr>
              <a:t> </a:t>
            </a:r>
            <a:r>
              <a:rPr lang="de-DE" sz="1800" dirty="0" smtClean="0">
                <a:solidFill>
                  <a:srgbClr val="C00000"/>
                </a:solidFill>
                <a:cs typeface="Arial"/>
              </a:rPr>
              <a:t>&gt; 7.5 </a:t>
            </a:r>
            <a:r>
              <a:rPr lang="de-DE" sz="1800" dirty="0" smtClean="0">
                <a:solidFill>
                  <a:srgbClr val="C00000"/>
                </a:solidFill>
                <a:ea typeface="Arev Sans"/>
                <a:cs typeface="Arial"/>
              </a:rPr>
              <a:t>· </a:t>
            </a:r>
            <a:r>
              <a:rPr lang="de-DE" sz="1800" dirty="0" smtClean="0">
                <a:solidFill>
                  <a:srgbClr val="C00000"/>
                </a:solidFill>
                <a:cs typeface="Arial"/>
              </a:rPr>
              <a:t>10</a:t>
            </a:r>
            <a:r>
              <a:rPr lang="de-DE" sz="1800" baseline="30000" dirty="0" smtClean="0">
                <a:solidFill>
                  <a:srgbClr val="C00000"/>
                </a:solidFill>
                <a:cs typeface="Arial"/>
              </a:rPr>
              <a:t>9</a:t>
            </a:r>
            <a:r>
              <a:rPr lang="de-DE" sz="1800" dirty="0" smtClean="0">
                <a:solidFill>
                  <a:srgbClr val="C00000"/>
                </a:solidFill>
                <a:cs typeface="Arial"/>
              </a:rPr>
              <a:t> </a:t>
            </a:r>
            <a:r>
              <a:rPr lang="de-DE" sz="1800" dirty="0" err="1" smtClean="0">
                <a:solidFill>
                  <a:srgbClr val="C00000"/>
                </a:solidFill>
                <a:cs typeface="Arial"/>
              </a:rPr>
              <a:t>events</a:t>
            </a:r>
            <a:r>
              <a:rPr lang="de-DE" sz="1800" smtClean="0">
                <a:cs typeface="Arial"/>
              </a:rPr>
              <a:t>, </a:t>
            </a:r>
            <a:endParaRPr lang="de-DE" sz="2200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29</a:t>
            </a:fld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660069" y="3182248"/>
            <a:ext cx="7656347" cy="17281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9" name="Grafik 2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92" y="3351665"/>
            <a:ext cx="7153308" cy="669208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9" y="4114917"/>
            <a:ext cx="6986849" cy="66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28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4400" b="1" smtClean="0"/>
              <a:t>EFFECTIVE ANALYSIS</a:t>
            </a:r>
            <a:br>
              <a:rPr lang="de-DE" sz="4400" b="1" smtClean="0"/>
            </a:br>
            <a:r>
              <a:rPr lang="de-DE" sz="4400" b="1" smtClean="0"/>
              <a:t>ROOT TREES</a:t>
            </a:r>
            <a:endParaRPr lang="de-DE" sz="4400" b="1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486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Box Generator - The Particle Gun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smtClean="0">
                <a:solidFill>
                  <a:srgbClr val="0000FF"/>
                </a:solidFill>
              </a:rPr>
              <a:t>Box Generator - </a:t>
            </a:r>
            <a:r>
              <a:rPr lang="de-DE">
                <a:solidFill>
                  <a:srgbClr val="0000FF"/>
                </a:solidFill>
              </a:rPr>
              <a:t>A</a:t>
            </a:r>
            <a:r>
              <a:rPr lang="de-DE" smtClean="0">
                <a:solidFill>
                  <a:srgbClr val="0000FF"/>
                </a:solidFill>
              </a:rPr>
              <a:t>cceptance and resolution studies</a:t>
            </a:r>
            <a:endParaRPr lang="de-DE"/>
          </a:p>
          <a:p>
            <a:pPr lvl="1"/>
            <a:r>
              <a:rPr lang="de-DE" smtClean="0"/>
              <a:t>Single particles of defined species and multiplicity</a:t>
            </a:r>
          </a:p>
          <a:p>
            <a:pPr lvl="1"/>
            <a:r>
              <a:rPr lang="de-DE" smtClean="0"/>
              <a:t>Setting ranges in </a:t>
            </a:r>
            <a:r>
              <a:rPr lang="de-DE"/>
              <a:t>p, pt, </a:t>
            </a:r>
            <a:r>
              <a:rPr lang="el-GR" smtClean="0"/>
              <a:t>θ</a:t>
            </a:r>
            <a:r>
              <a:rPr lang="de-DE" smtClean="0"/>
              <a:t>,</a:t>
            </a:r>
            <a:r>
              <a:rPr lang="de-DE"/>
              <a:t> cos(</a:t>
            </a:r>
            <a:r>
              <a:rPr lang="el-GR"/>
              <a:t>θ</a:t>
            </a:r>
            <a:r>
              <a:rPr lang="de-DE"/>
              <a:t>),</a:t>
            </a:r>
            <a:r>
              <a:rPr lang="de-DE" smtClean="0"/>
              <a:t> </a:t>
            </a:r>
            <a:r>
              <a:rPr lang="el-GR" smtClean="0"/>
              <a:t>φ</a:t>
            </a:r>
            <a:r>
              <a:rPr lang="de-DE" smtClean="0"/>
              <a:t>, y, </a:t>
            </a:r>
            <a:r>
              <a:rPr lang="el-GR" smtClean="0"/>
              <a:t>η</a:t>
            </a:r>
            <a:endParaRPr lang="de-DE" smtClean="0"/>
          </a:p>
          <a:p>
            <a:pPr lvl="1"/>
            <a:r>
              <a:rPr lang="de-DE" smtClean="0"/>
              <a:t>Setting fixed arbitrary origin or from box volume  </a:t>
            </a:r>
          </a:p>
          <a:p>
            <a:pPr lvl="1"/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30</a:t>
            </a:fld>
            <a:endParaRPr lang="de-DE"/>
          </a:p>
        </p:txBody>
      </p:sp>
      <p:pic>
        <p:nvPicPr>
          <p:cNvPr id="9220" name="Picture 4" descr="D:\work\vorlesung\2017Jul_ComputingWorkshopThailand\fig\box_rang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421" y="3277232"/>
            <a:ext cx="2974083" cy="303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323528" y="3140968"/>
            <a:ext cx="12586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smtClean="0">
                <a:solidFill>
                  <a:srgbClr val="008000"/>
                </a:solidFill>
              </a:rPr>
              <a:t>uniform</a:t>
            </a:r>
            <a:r>
              <a:rPr lang="el-GR" sz="1600">
                <a:solidFill>
                  <a:srgbClr val="008000"/>
                </a:solidFill>
              </a:rPr>
              <a:t> θ</a:t>
            </a:r>
            <a:r>
              <a:rPr lang="de-DE" sz="1600" smtClean="0">
                <a:solidFill>
                  <a:srgbClr val="008000"/>
                </a:solidFill>
              </a:rPr>
              <a:t> </a:t>
            </a:r>
            <a:endParaRPr lang="de-DE" sz="1600">
              <a:solidFill>
                <a:srgbClr val="008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180272" y="3140968"/>
            <a:ext cx="17844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smtClean="0">
                <a:solidFill>
                  <a:srgbClr val="008000"/>
                </a:solidFill>
              </a:rPr>
              <a:t>uniform</a:t>
            </a:r>
            <a:r>
              <a:rPr lang="el-GR" sz="1600">
                <a:solidFill>
                  <a:srgbClr val="008000"/>
                </a:solidFill>
              </a:rPr>
              <a:t> </a:t>
            </a:r>
            <a:r>
              <a:rPr lang="de-DE" sz="1600" smtClean="0">
                <a:solidFill>
                  <a:srgbClr val="008000"/>
                </a:solidFill>
              </a:rPr>
              <a:t>cos(</a:t>
            </a:r>
            <a:r>
              <a:rPr lang="el-GR" sz="1600" smtClean="0">
                <a:solidFill>
                  <a:srgbClr val="008000"/>
                </a:solidFill>
              </a:rPr>
              <a:t>θ</a:t>
            </a:r>
            <a:r>
              <a:rPr lang="de-DE" sz="1600" smtClean="0">
                <a:solidFill>
                  <a:srgbClr val="008000"/>
                </a:solidFill>
              </a:rPr>
              <a:t>) </a:t>
            </a:r>
            <a:endParaRPr lang="de-DE" sz="1600">
              <a:solidFill>
                <a:srgbClr val="008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243921" y="3140968"/>
            <a:ext cx="23621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smtClean="0">
                <a:solidFill>
                  <a:srgbClr val="008000"/>
                </a:solidFill>
              </a:rPr>
              <a:t>p, </a:t>
            </a:r>
            <a:r>
              <a:rPr lang="el-GR" sz="1600" smtClean="0">
                <a:solidFill>
                  <a:srgbClr val="008000"/>
                </a:solidFill>
              </a:rPr>
              <a:t>θ</a:t>
            </a:r>
            <a:r>
              <a:rPr lang="de-DE" sz="1600">
                <a:solidFill>
                  <a:srgbClr val="008000"/>
                </a:solidFill>
              </a:rPr>
              <a:t> </a:t>
            </a:r>
            <a:r>
              <a:rPr lang="de-DE" sz="1600" smtClean="0">
                <a:solidFill>
                  <a:srgbClr val="008000"/>
                </a:solidFill>
              </a:rPr>
              <a:t>-</a:t>
            </a:r>
            <a:r>
              <a:rPr lang="el-GR" sz="1600" smtClean="0">
                <a:solidFill>
                  <a:srgbClr val="008000"/>
                </a:solidFill>
              </a:rPr>
              <a:t> </a:t>
            </a:r>
            <a:r>
              <a:rPr lang="de-DE" sz="1600" smtClean="0">
                <a:solidFill>
                  <a:srgbClr val="008000"/>
                </a:solidFill>
              </a:rPr>
              <a:t>range, fixed </a:t>
            </a:r>
            <a:r>
              <a:rPr lang="el-GR" sz="1600">
                <a:solidFill>
                  <a:srgbClr val="008000"/>
                </a:solidFill>
              </a:rPr>
              <a:t>φ</a:t>
            </a:r>
            <a:endParaRPr lang="de-DE" sz="1600">
              <a:solidFill>
                <a:srgbClr val="008000"/>
              </a:solidFill>
            </a:endParaRPr>
          </a:p>
        </p:txBody>
      </p:sp>
      <p:pic>
        <p:nvPicPr>
          <p:cNvPr id="10242" name="Picture 2" descr="D:\work\vorlesung\2017Jul_ComputingWorkshopThailand\fig\box_tht_1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4" y="3470349"/>
            <a:ext cx="3131640" cy="262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work\vorlesung\2017Jul_ComputingWorkshopThailand\fig\box_costht_1d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524" y="3470349"/>
            <a:ext cx="3131640" cy="262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09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Box Generator - The Particle Gun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smtClean="0">
                <a:solidFill>
                  <a:srgbClr val="0000FF"/>
                </a:solidFill>
              </a:rPr>
              <a:t>Box Generator - </a:t>
            </a:r>
            <a:r>
              <a:rPr lang="de-DE">
                <a:solidFill>
                  <a:srgbClr val="0000FF"/>
                </a:solidFill>
              </a:rPr>
              <a:t>A</a:t>
            </a:r>
            <a:r>
              <a:rPr lang="de-DE" smtClean="0">
                <a:solidFill>
                  <a:srgbClr val="0000FF"/>
                </a:solidFill>
              </a:rPr>
              <a:t>cceptance and resolution studies</a:t>
            </a:r>
            <a:endParaRPr lang="de-DE"/>
          </a:p>
          <a:p>
            <a:pPr lvl="1"/>
            <a:r>
              <a:rPr lang="de-DE" smtClean="0"/>
              <a:t>Single particles of defined species and multiplicity</a:t>
            </a:r>
          </a:p>
          <a:p>
            <a:pPr lvl="1"/>
            <a:r>
              <a:rPr lang="de-DE" smtClean="0"/>
              <a:t>Setting ranges in </a:t>
            </a:r>
            <a:r>
              <a:rPr lang="de-DE"/>
              <a:t>p, pt, </a:t>
            </a:r>
            <a:r>
              <a:rPr lang="el-GR" smtClean="0"/>
              <a:t>θ</a:t>
            </a:r>
            <a:r>
              <a:rPr lang="de-DE" smtClean="0"/>
              <a:t>,</a:t>
            </a:r>
            <a:r>
              <a:rPr lang="de-DE"/>
              <a:t> cos(</a:t>
            </a:r>
            <a:r>
              <a:rPr lang="el-GR"/>
              <a:t>θ</a:t>
            </a:r>
            <a:r>
              <a:rPr lang="de-DE"/>
              <a:t>),</a:t>
            </a:r>
            <a:r>
              <a:rPr lang="de-DE" smtClean="0"/>
              <a:t> </a:t>
            </a:r>
            <a:r>
              <a:rPr lang="el-GR" smtClean="0"/>
              <a:t>φ</a:t>
            </a:r>
            <a:r>
              <a:rPr lang="de-DE" smtClean="0"/>
              <a:t>, y, </a:t>
            </a:r>
            <a:r>
              <a:rPr lang="el-GR" smtClean="0"/>
              <a:t>η</a:t>
            </a:r>
            <a:endParaRPr lang="de-DE" smtClean="0"/>
          </a:p>
          <a:p>
            <a:pPr lvl="1"/>
            <a:r>
              <a:rPr lang="de-DE" smtClean="0"/>
              <a:t>Setting fixed arbitrary origin or from box volume  </a:t>
            </a:r>
          </a:p>
          <a:p>
            <a:pPr lvl="1"/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31</a:t>
            </a:fld>
            <a:endParaRPr lang="de-DE"/>
          </a:p>
        </p:txBody>
      </p:sp>
      <p:pic>
        <p:nvPicPr>
          <p:cNvPr id="9218" name="Picture 2" descr="D:\work\vorlesung\2017Jul_ComputingWorkshopThailand\fig\box_th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7232"/>
            <a:ext cx="2979356" cy="303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work\vorlesung\2017Jul_ComputingWorkshopThailand\fig\box_costh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211" y="3277232"/>
            <a:ext cx="2979356" cy="303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work\vorlesung\2017Jul_ComputingWorkshopThailand\fig\box_rang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421" y="3277232"/>
            <a:ext cx="2974083" cy="303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323528" y="3140968"/>
            <a:ext cx="12586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smtClean="0">
                <a:solidFill>
                  <a:srgbClr val="008000"/>
                </a:solidFill>
              </a:rPr>
              <a:t>uniform</a:t>
            </a:r>
            <a:r>
              <a:rPr lang="el-GR" sz="1600">
                <a:solidFill>
                  <a:srgbClr val="008000"/>
                </a:solidFill>
              </a:rPr>
              <a:t> θ</a:t>
            </a:r>
            <a:r>
              <a:rPr lang="de-DE" sz="1600" smtClean="0">
                <a:solidFill>
                  <a:srgbClr val="008000"/>
                </a:solidFill>
              </a:rPr>
              <a:t> </a:t>
            </a:r>
            <a:endParaRPr lang="de-DE" sz="1600">
              <a:solidFill>
                <a:srgbClr val="008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180272" y="3140968"/>
            <a:ext cx="17844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smtClean="0">
                <a:solidFill>
                  <a:srgbClr val="008000"/>
                </a:solidFill>
              </a:rPr>
              <a:t>uniform</a:t>
            </a:r>
            <a:r>
              <a:rPr lang="el-GR" sz="1600">
                <a:solidFill>
                  <a:srgbClr val="008000"/>
                </a:solidFill>
              </a:rPr>
              <a:t> </a:t>
            </a:r>
            <a:r>
              <a:rPr lang="de-DE" sz="1600" smtClean="0">
                <a:solidFill>
                  <a:srgbClr val="008000"/>
                </a:solidFill>
              </a:rPr>
              <a:t>cos(</a:t>
            </a:r>
            <a:r>
              <a:rPr lang="el-GR" sz="1600" smtClean="0">
                <a:solidFill>
                  <a:srgbClr val="008000"/>
                </a:solidFill>
              </a:rPr>
              <a:t>θ</a:t>
            </a:r>
            <a:r>
              <a:rPr lang="de-DE" sz="1600" smtClean="0">
                <a:solidFill>
                  <a:srgbClr val="008000"/>
                </a:solidFill>
              </a:rPr>
              <a:t>) </a:t>
            </a:r>
            <a:endParaRPr lang="de-DE" sz="1600">
              <a:solidFill>
                <a:srgbClr val="008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243921" y="3140968"/>
            <a:ext cx="23621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smtClean="0">
                <a:solidFill>
                  <a:srgbClr val="008000"/>
                </a:solidFill>
              </a:rPr>
              <a:t>p, </a:t>
            </a:r>
            <a:r>
              <a:rPr lang="el-GR" sz="1600" smtClean="0">
                <a:solidFill>
                  <a:srgbClr val="008000"/>
                </a:solidFill>
              </a:rPr>
              <a:t>θ</a:t>
            </a:r>
            <a:r>
              <a:rPr lang="de-DE" sz="1600">
                <a:solidFill>
                  <a:srgbClr val="008000"/>
                </a:solidFill>
              </a:rPr>
              <a:t> </a:t>
            </a:r>
            <a:r>
              <a:rPr lang="de-DE" sz="1600" smtClean="0">
                <a:solidFill>
                  <a:srgbClr val="008000"/>
                </a:solidFill>
              </a:rPr>
              <a:t>-</a:t>
            </a:r>
            <a:r>
              <a:rPr lang="el-GR" sz="1600" smtClean="0">
                <a:solidFill>
                  <a:srgbClr val="008000"/>
                </a:solidFill>
              </a:rPr>
              <a:t> </a:t>
            </a:r>
            <a:r>
              <a:rPr lang="de-DE" sz="1600" smtClean="0">
                <a:solidFill>
                  <a:srgbClr val="008000"/>
                </a:solidFill>
              </a:rPr>
              <a:t>range, fixed </a:t>
            </a:r>
            <a:r>
              <a:rPr lang="el-GR" sz="1600">
                <a:solidFill>
                  <a:srgbClr val="008000"/>
                </a:solidFill>
              </a:rPr>
              <a:t>φ</a:t>
            </a:r>
            <a:endParaRPr lang="de-DE" sz="160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32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4400" b="1" smtClean="0"/>
              <a:t>GENERATION AND</a:t>
            </a:r>
            <a:br>
              <a:rPr lang="de-DE" sz="4400" b="1" smtClean="0"/>
            </a:br>
            <a:r>
              <a:rPr lang="de-DE" sz="4400" b="1" smtClean="0"/>
              <a:t>SIMULATION</a:t>
            </a:r>
            <a:endParaRPr lang="de-DE" sz="4400" b="1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438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Generation and Simulation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>
                <a:solidFill>
                  <a:srgbClr val="008000"/>
                </a:solidFill>
              </a:rPr>
              <a:t>Three levels </a:t>
            </a:r>
            <a:r>
              <a:rPr lang="de-DE" smtClean="0"/>
              <a:t>of studying particle distrib. with different purpose</a:t>
            </a:r>
          </a:p>
          <a:p>
            <a:endParaRPr lang="de-DE"/>
          </a:p>
          <a:p>
            <a:r>
              <a:rPr lang="de-DE" smtClean="0">
                <a:solidFill>
                  <a:srgbClr val="0000FF"/>
                </a:solidFill>
              </a:rPr>
              <a:t>Stand-alone</a:t>
            </a:r>
            <a:r>
              <a:rPr lang="de-DE" smtClean="0"/>
              <a:t> usage of generators (</a:t>
            </a:r>
            <a:r>
              <a:rPr lang="de-DE" smtClean="0">
                <a:solidFill>
                  <a:srgbClr val="0000FF"/>
                </a:solidFill>
              </a:rPr>
              <a:t>EvtGen, DPM, FTF</a:t>
            </a:r>
            <a:r>
              <a:rPr lang="de-DE" smtClean="0"/>
              <a:t>)</a:t>
            </a:r>
          </a:p>
          <a:p>
            <a:pPr lvl="1"/>
            <a:r>
              <a:rPr lang="de-DE" smtClean="0"/>
              <a:t>Study undistorted true distributions</a:t>
            </a:r>
          </a:p>
          <a:p>
            <a:pPr lvl="1"/>
            <a:r>
              <a:rPr lang="de-DE" smtClean="0"/>
              <a:t>Principle phase space/multiplicity considerations</a:t>
            </a:r>
          </a:p>
          <a:p>
            <a:pPr lvl="1"/>
            <a:endParaRPr lang="de-DE" smtClean="0"/>
          </a:p>
          <a:p>
            <a:r>
              <a:rPr lang="de-DE" smtClean="0">
                <a:solidFill>
                  <a:srgbClr val="0000FF"/>
                </a:solidFill>
              </a:rPr>
              <a:t>Fast Simulation</a:t>
            </a:r>
          </a:p>
          <a:p>
            <a:pPr lvl="1"/>
            <a:r>
              <a:rPr lang="de-DE" smtClean="0"/>
              <a:t>Simplified effective simulation of acceptance &amp; resolution</a:t>
            </a:r>
          </a:p>
          <a:p>
            <a:pPr lvl="1"/>
            <a:r>
              <a:rPr lang="de-DE" smtClean="0"/>
              <a:t>High speed, easy configurable for physics/detector performance</a:t>
            </a:r>
          </a:p>
          <a:p>
            <a:pPr lvl="1"/>
            <a:endParaRPr lang="de-DE"/>
          </a:p>
          <a:p>
            <a:r>
              <a:rPr lang="de-DE" smtClean="0">
                <a:solidFill>
                  <a:srgbClr val="0000FF"/>
                </a:solidFill>
              </a:rPr>
              <a:t>Full Simulation</a:t>
            </a:r>
          </a:p>
          <a:p>
            <a:pPr lvl="1"/>
            <a:r>
              <a:rPr lang="de-DE" smtClean="0"/>
              <a:t>Full Geant featured microscopic particle transport</a:t>
            </a:r>
          </a:p>
          <a:p>
            <a:pPr lvl="1"/>
            <a:r>
              <a:rPr lang="de-DE" smtClean="0"/>
              <a:t>Realistic digis and reconstruction simulation</a:t>
            </a:r>
          </a:p>
          <a:p>
            <a:pPr lvl="1"/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067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>
                <a:solidFill>
                  <a:srgbClr val="FFFF00"/>
                </a:solidFill>
              </a:rPr>
              <a:t>EvtGen</a:t>
            </a:r>
            <a:r>
              <a:rPr lang="de-DE" smtClean="0"/>
              <a:t> - Stand-alone Usage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Stand-alone executable: </a:t>
            </a:r>
            <a:r>
              <a:rPr lang="de-DE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build/bin/simpleEvtGen(RO)</a:t>
            </a:r>
          </a:p>
          <a:p>
            <a:pPr lvl="1"/>
            <a:r>
              <a:rPr lang="de-DE" smtClean="0"/>
              <a:t>ASCII (</a:t>
            </a:r>
            <a:r>
              <a:rPr lang="de-DE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simpleEvtGen</a:t>
            </a:r>
            <a:r>
              <a:rPr lang="de-DE" smtClean="0"/>
              <a:t>) or ROOT (</a:t>
            </a:r>
            <a:r>
              <a:rPr lang="de-DE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simpleEvtGenRO</a:t>
            </a:r>
            <a:r>
              <a:rPr lang="de-DE" smtClean="0"/>
              <a:t>) output</a:t>
            </a:r>
          </a:p>
          <a:p>
            <a:r>
              <a:rPr lang="de-DE" smtClean="0"/>
              <a:t>Needs links/copies of </a:t>
            </a:r>
            <a:r>
              <a:rPr lang="de-DE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evt.pdl</a:t>
            </a:r>
            <a:r>
              <a:rPr lang="de-DE" smtClean="0"/>
              <a:t> and </a:t>
            </a:r>
            <a:r>
              <a:rPr lang="de-DE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DECAY.DEC</a:t>
            </a:r>
            <a:r>
              <a:rPr lang="de-DE" smtClean="0">
                <a:solidFill>
                  <a:srgbClr val="0000FF"/>
                </a:solidFill>
              </a:rPr>
              <a:t> </a:t>
            </a:r>
            <a:r>
              <a:rPr lang="de-DE" smtClean="0"/>
              <a:t>to directory</a:t>
            </a:r>
          </a:p>
          <a:p>
            <a:r>
              <a:rPr lang="de-DE" smtClean="0"/>
              <a:t>Call w/o parameter prints help text</a:t>
            </a:r>
          </a:p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34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448690" y="2667684"/>
            <a:ext cx="8155758" cy="378565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de-DE" sz="1200" smtClean="0">
                <a:latin typeface="Consolas" pitchFamily="49" charset="0"/>
              </a:rPr>
              <a:t>build/bin &gt; ./</a:t>
            </a:r>
            <a:r>
              <a:rPr lang="de-DE" sz="1200">
                <a:latin typeface="Consolas" pitchFamily="49" charset="0"/>
              </a:rPr>
              <a:t>simpleEvtGenRO</a:t>
            </a:r>
          </a:p>
          <a:p>
            <a:endParaRPr lang="de-DE" sz="1200">
              <a:latin typeface="Consolas" pitchFamily="49" charset="0"/>
            </a:endParaRPr>
          </a:p>
          <a:p>
            <a:r>
              <a:rPr lang="de-DE" sz="1200">
                <a:latin typeface="Consolas" pitchFamily="49" charset="0"/>
              </a:rPr>
              <a:t>USAGE: </a:t>
            </a:r>
          </a:p>
          <a:p>
            <a:r>
              <a:rPr lang="de-DE" sz="1200" smtClean="0">
                <a:latin typeface="Consolas" pitchFamily="49" charset="0"/>
              </a:rPr>
              <a:t>simpleEvtGen </a:t>
            </a:r>
            <a:r>
              <a:rPr lang="de-DE" sz="1200">
                <a:latin typeface="Consolas" pitchFamily="49" charset="0"/>
              </a:rPr>
              <a:t>&lt;particle&gt; &lt;dec-file&gt; &lt;# events&gt; &lt;pbar-mom/cms-energy&gt; &lt;rand seed&gt; &lt;A_Target&gt;</a:t>
            </a:r>
          </a:p>
          <a:p>
            <a:endParaRPr lang="de-DE" sz="1200">
              <a:latin typeface="Consolas" pitchFamily="49" charset="0"/>
            </a:endParaRPr>
          </a:p>
          <a:p>
            <a:r>
              <a:rPr lang="de-DE" sz="1200">
                <a:latin typeface="Consolas" pitchFamily="49" charset="0"/>
              </a:rPr>
              <a:t>  &lt;particle&gt; </a:t>
            </a:r>
            <a:r>
              <a:rPr lang="de-DE" sz="1200" smtClean="0">
                <a:latin typeface="Consolas" pitchFamily="49" charset="0"/>
              </a:rPr>
              <a:t> = </a:t>
            </a:r>
            <a:r>
              <a:rPr lang="de-DE" sz="1200">
                <a:latin typeface="Consolas" pitchFamily="49" charset="0"/>
              </a:rPr>
              <a:t>particle type to decay, e.g. 'eta_c', 'pbarpSystem' etc.</a:t>
            </a:r>
          </a:p>
          <a:p>
            <a:r>
              <a:rPr lang="de-DE" sz="1200">
                <a:latin typeface="Consolas" pitchFamily="49" charset="0"/>
              </a:rPr>
              <a:t>  &lt;dec-file&gt; </a:t>
            </a:r>
            <a:r>
              <a:rPr lang="de-DE" sz="1200" smtClean="0">
                <a:latin typeface="Consolas" pitchFamily="49" charset="0"/>
              </a:rPr>
              <a:t> = </a:t>
            </a:r>
            <a:r>
              <a:rPr lang="de-DE" sz="1200">
                <a:latin typeface="Consolas" pitchFamily="49" charset="0"/>
              </a:rPr>
              <a:t>EvtGen decay file (.DEC) to use; see directory 'test' for examples</a:t>
            </a:r>
          </a:p>
          <a:p>
            <a:r>
              <a:rPr lang="de-DE" sz="1200">
                <a:latin typeface="Consolas" pitchFamily="49" charset="0"/>
              </a:rPr>
              <a:t>  &lt;# events&gt; </a:t>
            </a:r>
            <a:r>
              <a:rPr lang="de-DE" sz="1200" smtClean="0">
                <a:latin typeface="Consolas" pitchFamily="49" charset="0"/>
              </a:rPr>
              <a:t> = </a:t>
            </a:r>
            <a:r>
              <a:rPr lang="de-DE" sz="1200">
                <a:latin typeface="Consolas" pitchFamily="49" charset="0"/>
              </a:rPr>
              <a:t>number of events to produce; default value = 10</a:t>
            </a:r>
          </a:p>
          <a:p>
            <a:r>
              <a:rPr lang="de-DE" sz="1200">
                <a:latin typeface="Consolas" pitchFamily="49" charset="0"/>
              </a:rPr>
              <a:t>  &lt;pbar-mom&gt; </a:t>
            </a:r>
            <a:r>
              <a:rPr lang="de-DE" sz="1200" smtClean="0">
                <a:latin typeface="Consolas" pitchFamily="49" charset="0"/>
              </a:rPr>
              <a:t> = </a:t>
            </a:r>
            <a:r>
              <a:rPr lang="de-DE" sz="1200">
                <a:latin typeface="Consolas" pitchFamily="49" charset="0"/>
              </a:rPr>
              <a:t>(&gt;0) momentum of the pbar beam; (&lt;0) negativ cms energy; </a:t>
            </a:r>
            <a:r>
              <a:rPr lang="de-DE" sz="1200" smtClean="0">
                <a:latin typeface="Consolas" pitchFamily="49" charset="0"/>
              </a:rPr>
              <a:t/>
            </a:r>
            <a:br>
              <a:rPr lang="de-DE" sz="1200" smtClean="0">
                <a:latin typeface="Consolas" pitchFamily="49" charset="0"/>
              </a:rPr>
            </a:br>
            <a:r>
              <a:rPr lang="de-DE" sz="1200" smtClean="0">
                <a:latin typeface="Consolas" pitchFamily="49" charset="0"/>
              </a:rPr>
              <a:t>                 default </a:t>
            </a:r>
            <a:r>
              <a:rPr lang="de-DE" sz="1200">
                <a:latin typeface="Consolas" pitchFamily="49" charset="0"/>
              </a:rPr>
              <a:t>value = mass of &lt;</a:t>
            </a:r>
            <a:r>
              <a:rPr lang="de-DE" sz="1200" smtClean="0">
                <a:latin typeface="Consolas" pitchFamily="49" charset="0"/>
              </a:rPr>
              <a:t>particle&gt;, mandatory</a:t>
            </a:r>
            <a:r>
              <a:rPr lang="de-DE" sz="1200">
                <a:latin typeface="Consolas" pitchFamily="49" charset="0"/>
              </a:rPr>
              <a:t>, when &lt;particle&gt; = pbarpSystem</a:t>
            </a:r>
          </a:p>
          <a:p>
            <a:r>
              <a:rPr lang="de-DE" sz="1200">
                <a:latin typeface="Consolas" pitchFamily="49" charset="0"/>
              </a:rPr>
              <a:t>  &lt;rand seed&gt; = random seed for TRandom3. Value &lt; 0 = use default random gen.; default = -1</a:t>
            </a:r>
          </a:p>
          <a:p>
            <a:r>
              <a:rPr lang="de-DE" sz="1200">
                <a:latin typeface="Consolas" pitchFamily="49" charset="0"/>
              </a:rPr>
              <a:t>  &lt;A_Target&gt; </a:t>
            </a:r>
            <a:r>
              <a:rPr lang="de-DE" sz="1200" smtClean="0">
                <a:latin typeface="Consolas" pitchFamily="49" charset="0"/>
              </a:rPr>
              <a:t> = </a:t>
            </a:r>
            <a:r>
              <a:rPr lang="de-DE" sz="1200">
                <a:latin typeface="Consolas" pitchFamily="49" charset="0"/>
              </a:rPr>
              <a:t>target nucleus mass number; mandatory when &lt;particle&gt; = 'pbarASystem</a:t>
            </a:r>
            <a:r>
              <a:rPr lang="de-DE" sz="1200" smtClean="0">
                <a:latin typeface="Consolas" pitchFamily="49" charset="0"/>
              </a:rPr>
              <a:t>'</a:t>
            </a:r>
          </a:p>
          <a:p>
            <a:endParaRPr lang="de-DE" sz="1200">
              <a:latin typeface="Consolas" pitchFamily="49" charset="0"/>
            </a:endParaRPr>
          </a:p>
          <a:p>
            <a:r>
              <a:rPr lang="de-DE" sz="1200">
                <a:latin typeface="Consolas" pitchFamily="49" charset="0"/>
              </a:rPr>
              <a:t>build/bin </a:t>
            </a:r>
            <a:r>
              <a:rPr lang="de-DE" sz="1200" smtClean="0">
                <a:latin typeface="Consolas" pitchFamily="49" charset="0"/>
              </a:rPr>
              <a:t>&gt; </a:t>
            </a:r>
            <a:r>
              <a:rPr lang="de-DE" sz="1200" smtClean="0">
                <a:solidFill>
                  <a:srgbClr val="0000FF"/>
                </a:solidFill>
                <a:latin typeface="Consolas" pitchFamily="49" charset="0"/>
              </a:rPr>
              <a:t>./simpleEvtGenRO pbarpSystem Jpsi2pi.dec 1000 7.0</a:t>
            </a:r>
          </a:p>
          <a:p>
            <a:r>
              <a:rPr lang="de-DE" sz="1200" smtClean="0">
                <a:latin typeface="Consolas" pitchFamily="49" charset="0"/>
              </a:rPr>
              <a:t>...</a:t>
            </a:r>
          </a:p>
          <a:p>
            <a:r>
              <a:rPr lang="de-DE" sz="1200">
                <a:latin typeface="Consolas" pitchFamily="49" charset="0"/>
              </a:rPr>
              <a:t>build/bin </a:t>
            </a:r>
            <a:r>
              <a:rPr lang="de-DE" sz="1200" smtClean="0">
                <a:latin typeface="Consolas" pitchFamily="49" charset="0"/>
              </a:rPr>
              <a:t>&gt; root -l </a:t>
            </a:r>
            <a:r>
              <a:rPr lang="de-DE" sz="1200" smtClean="0">
                <a:solidFill>
                  <a:srgbClr val="008000"/>
                </a:solidFill>
                <a:latin typeface="Consolas" pitchFamily="49" charset="0"/>
              </a:rPr>
              <a:t>evtOutput.root </a:t>
            </a:r>
          </a:p>
          <a:p>
            <a:r>
              <a:rPr lang="de-DE" sz="1200" smtClean="0">
                <a:latin typeface="Consolas" pitchFamily="49" charset="0"/>
              </a:rPr>
              <a:t>root [0] .ls </a:t>
            </a:r>
          </a:p>
          <a:p>
            <a:r>
              <a:rPr lang="de-DE" sz="1200">
                <a:latin typeface="Consolas" pitchFamily="49" charset="0"/>
              </a:rPr>
              <a:t>TFile**         evtOutput.root</a:t>
            </a:r>
          </a:p>
          <a:p>
            <a:r>
              <a:rPr lang="de-DE" sz="1200">
                <a:latin typeface="Consolas" pitchFamily="49" charset="0"/>
              </a:rPr>
              <a:t> TFile*         evtOutput.root</a:t>
            </a:r>
          </a:p>
          <a:p>
            <a:r>
              <a:rPr lang="de-DE" sz="1200">
                <a:latin typeface="Consolas" pitchFamily="49" charset="0"/>
              </a:rPr>
              <a:t>  KEY: </a:t>
            </a:r>
            <a:r>
              <a:rPr lang="de-DE" sz="1200">
                <a:solidFill>
                  <a:srgbClr val="C00000"/>
                </a:solidFill>
                <a:latin typeface="Consolas" pitchFamily="49" charset="0"/>
              </a:rPr>
              <a:t>TTree</a:t>
            </a:r>
            <a:r>
              <a:rPr lang="de-DE" sz="1200">
                <a:latin typeface="Consolas" pitchFamily="49" charset="0"/>
              </a:rPr>
              <a:t>    </a:t>
            </a:r>
            <a:r>
              <a:rPr lang="de-DE" sz="1200" b="1">
                <a:solidFill>
                  <a:srgbClr val="C00000"/>
                </a:solidFill>
                <a:latin typeface="Consolas" pitchFamily="49" charset="0"/>
              </a:rPr>
              <a:t>ntp</a:t>
            </a:r>
            <a:r>
              <a:rPr lang="de-DE" sz="1200">
                <a:latin typeface="Consolas" pitchFamily="49" charset="0"/>
              </a:rPr>
              <a:t>;1   ntp</a:t>
            </a:r>
          </a:p>
        </p:txBody>
      </p:sp>
    </p:spTree>
    <p:extLst>
      <p:ext uri="{BB962C8B-B14F-4D97-AF65-F5344CB8AC3E}">
        <p14:creationId xmlns:p14="http://schemas.microsoft.com/office/powerpoint/2010/main" val="71518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EvtGen - ROOT Output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Contents of the output TTree are event based arrays with</a:t>
            </a:r>
          </a:p>
          <a:p>
            <a:endParaRPr lang="de-DE"/>
          </a:p>
          <a:p>
            <a:endParaRPr lang="de-DE" smtClean="0"/>
          </a:p>
          <a:p>
            <a:endParaRPr lang="de-DE"/>
          </a:p>
          <a:p>
            <a:endParaRPr lang="de-DE" smtClean="0"/>
          </a:p>
          <a:p>
            <a:endParaRPr lang="de-DE"/>
          </a:p>
          <a:p>
            <a:endParaRPr lang="de-DE" smtClean="0"/>
          </a:p>
          <a:p>
            <a:endParaRPr lang="de-DE"/>
          </a:p>
          <a:p>
            <a:endParaRPr lang="de-DE" smtClean="0"/>
          </a:p>
          <a:p>
            <a:r>
              <a:rPr lang="de-DE" smtClean="0"/>
              <a:t>Array </a:t>
            </a:r>
            <a:r>
              <a:rPr lang="de-DE" smtClean="0">
                <a:solidFill>
                  <a:srgbClr val="0000FF"/>
                </a:solidFill>
              </a:rPr>
              <a:t>indices according order in decay file </a:t>
            </a:r>
            <a:r>
              <a:rPr lang="de-DE" smtClean="0"/>
              <a:t>configuration</a:t>
            </a:r>
          </a:p>
          <a:p>
            <a:r>
              <a:rPr lang="de-DE" smtClean="0"/>
              <a:t>For first example </a:t>
            </a:r>
          </a:p>
          <a:p>
            <a:pPr lvl="1"/>
            <a:r>
              <a:rPr lang="de-DE" smtClean="0"/>
              <a:t>0 = pbarpSystem, 1 = J/psi, 2 = pi+, 3 = pi-, 4 = mu+,...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35</a:t>
            </a:fld>
            <a:endParaRPr lang="de-DE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670751"/>
              </p:ext>
            </p:extLst>
          </p:nvPr>
        </p:nvGraphicFramePr>
        <p:xfrm>
          <a:off x="611560" y="1780024"/>
          <a:ext cx="820891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  <a:gridCol w="4392488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mtClean="0"/>
                        <a:t>Branches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Content</a:t>
                      </a:r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ev,</a:t>
                      </a:r>
                      <a:r>
                        <a:rPr lang="de-DE" baseline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nTrk</a:t>
                      </a:r>
                      <a:endParaRPr lang="de-DE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Event,</a:t>
                      </a:r>
                      <a:r>
                        <a:rPr lang="de-DE" baseline="0" smtClean="0"/>
                        <a:t> #particles in event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aseline="0" smtClean="0">
                          <a:solidFill>
                            <a:srgbClr val="008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N, Id</a:t>
                      </a:r>
                      <a:endParaRPr lang="de-DE">
                        <a:solidFill>
                          <a:srgbClr val="008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aseline="0" smtClean="0"/>
                        <a:t>particle ID, pdg code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rgbClr val="008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M1, M2, nDau, DF, DL</a:t>
                      </a:r>
                      <a:endParaRPr lang="de-DE">
                        <a:solidFill>
                          <a:srgbClr val="008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aseline="0" smtClean="0"/>
                        <a:t>Mother - daughter information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rgbClr val="008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E,</a:t>
                      </a:r>
                      <a:r>
                        <a:rPr lang="de-DE" baseline="0" smtClean="0">
                          <a:solidFill>
                            <a:srgbClr val="008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px, py, pz, pt, p, tht, m</a:t>
                      </a:r>
                      <a:endParaRPr lang="de-DE">
                        <a:solidFill>
                          <a:srgbClr val="008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aseline="0" smtClean="0"/>
                        <a:t>4-vector information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rgbClr val="008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t,</a:t>
                      </a:r>
                      <a:r>
                        <a:rPr lang="de-DE" baseline="0" smtClean="0">
                          <a:solidFill>
                            <a:srgbClr val="008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x, y, z</a:t>
                      </a:r>
                      <a:endParaRPr lang="de-DE">
                        <a:solidFill>
                          <a:srgbClr val="008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aseline="0" smtClean="0"/>
                        <a:t>space-time vertex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feld 7"/>
          <p:cNvSpPr txBox="1"/>
          <p:nvPr/>
        </p:nvSpPr>
        <p:spPr>
          <a:xfrm rot="16200000">
            <a:off x="-233135" y="3014268"/>
            <a:ext cx="906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008000"/>
                </a:solidFill>
              </a:rPr>
              <a:t>arrays</a:t>
            </a:r>
            <a:endParaRPr lang="de-DE">
              <a:solidFill>
                <a:srgbClr val="008000"/>
              </a:solidFill>
            </a:endParaRPr>
          </a:p>
        </p:txBody>
      </p:sp>
      <p:sp>
        <p:nvSpPr>
          <p:cNvPr id="9" name="Geschweifte Klammer links 8"/>
          <p:cNvSpPr/>
          <p:nvPr/>
        </p:nvSpPr>
        <p:spPr>
          <a:xfrm>
            <a:off x="395536" y="2572112"/>
            <a:ext cx="184667" cy="1368152"/>
          </a:xfrm>
          <a:prstGeom prst="leftBrace">
            <a:avLst>
              <a:gd name="adj1" fmla="val 87325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487869" y="5631631"/>
            <a:ext cx="8155758" cy="52322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de-DE" sz="1400" smtClean="0">
                <a:latin typeface="Consolas" pitchFamily="49" charset="0"/>
              </a:rPr>
              <a:t>build/bin &gt; root -l evtOutput.root </a:t>
            </a:r>
          </a:p>
          <a:p>
            <a:r>
              <a:rPr lang="de-DE" sz="1400" smtClean="0">
                <a:latin typeface="Consolas" pitchFamily="49" charset="0"/>
              </a:rPr>
              <a:t>root [0] </a:t>
            </a:r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ntp-&gt;Draw("m[1]") </a:t>
            </a:r>
            <a:r>
              <a:rPr lang="de-DE" sz="1400" smtClean="0">
                <a:latin typeface="Consolas" pitchFamily="49" charset="0"/>
              </a:rPr>
              <a:t>// plots generated mass distribution of J/psi</a:t>
            </a:r>
            <a:endParaRPr lang="de-DE" sz="1400">
              <a:latin typeface="Consolas" pitchFamily="49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365635" y="4869160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DF[0]</a:t>
            </a:r>
            <a:endParaRPr lang="de-DE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813907" y="4849415"/>
            <a:ext cx="6270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DL[0]</a:t>
            </a:r>
            <a:endParaRPr lang="de-DE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894027" y="4849415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DF[1]</a:t>
            </a:r>
            <a:endParaRPr lang="de-DE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24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/>
          <p:cNvSpPr txBox="1"/>
          <p:nvPr/>
        </p:nvSpPr>
        <p:spPr>
          <a:xfrm>
            <a:off x="3365635" y="4869160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DF[0]</a:t>
            </a:r>
            <a:endParaRPr lang="de-DE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813907" y="4849415"/>
            <a:ext cx="6270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DL[0]</a:t>
            </a:r>
            <a:endParaRPr lang="de-DE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894027" y="4849415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DF[1]</a:t>
            </a:r>
            <a:endParaRPr lang="de-DE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EvtGen - ROOT Output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Contents of the output TTree are event based arrays with</a:t>
            </a:r>
          </a:p>
          <a:p>
            <a:endParaRPr lang="de-DE"/>
          </a:p>
          <a:p>
            <a:endParaRPr lang="de-DE" smtClean="0"/>
          </a:p>
          <a:p>
            <a:endParaRPr lang="de-DE"/>
          </a:p>
          <a:p>
            <a:endParaRPr lang="de-DE" smtClean="0"/>
          </a:p>
          <a:p>
            <a:endParaRPr lang="de-DE"/>
          </a:p>
          <a:p>
            <a:endParaRPr lang="de-DE" smtClean="0"/>
          </a:p>
          <a:p>
            <a:endParaRPr lang="de-DE"/>
          </a:p>
          <a:p>
            <a:endParaRPr lang="de-DE" smtClean="0"/>
          </a:p>
          <a:p>
            <a:r>
              <a:rPr lang="de-DE"/>
              <a:t>Array </a:t>
            </a:r>
            <a:r>
              <a:rPr lang="de-DE">
                <a:solidFill>
                  <a:srgbClr val="0000FF"/>
                </a:solidFill>
              </a:rPr>
              <a:t>indices according order in decay file </a:t>
            </a:r>
            <a:r>
              <a:rPr lang="de-DE"/>
              <a:t>configuration</a:t>
            </a:r>
          </a:p>
          <a:p>
            <a:r>
              <a:rPr lang="de-DE"/>
              <a:t>For first example </a:t>
            </a:r>
          </a:p>
          <a:p>
            <a:pPr lvl="1"/>
            <a:r>
              <a:rPr lang="de-DE"/>
              <a:t>0 = pbarpSystem, 1 = J/psi, 2 = pi+, 3 = pi-, 4 = mu+,...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36</a:t>
            </a:fld>
            <a:endParaRPr lang="de-DE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947939"/>
              </p:ext>
            </p:extLst>
          </p:nvPr>
        </p:nvGraphicFramePr>
        <p:xfrm>
          <a:off x="611560" y="1780024"/>
          <a:ext cx="820891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  <a:gridCol w="4392488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mtClean="0"/>
                        <a:t>Branches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Content</a:t>
                      </a:r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ev,</a:t>
                      </a:r>
                      <a:r>
                        <a:rPr lang="de-DE" baseline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nTrk</a:t>
                      </a:r>
                      <a:endParaRPr lang="de-DE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Event,</a:t>
                      </a:r>
                      <a:r>
                        <a:rPr lang="de-DE" baseline="0" smtClean="0"/>
                        <a:t> #particles in event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aseline="0" smtClean="0">
                          <a:solidFill>
                            <a:srgbClr val="008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N, Id</a:t>
                      </a:r>
                      <a:endParaRPr lang="de-DE">
                        <a:solidFill>
                          <a:srgbClr val="008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aseline="0" smtClean="0"/>
                        <a:t>particle ID, pdg code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rgbClr val="008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M1, M2, nDau, DF, DL</a:t>
                      </a:r>
                      <a:endParaRPr lang="de-DE">
                        <a:solidFill>
                          <a:srgbClr val="008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aseline="0" smtClean="0"/>
                        <a:t>Mother - daughter information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rgbClr val="008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E,</a:t>
                      </a:r>
                      <a:r>
                        <a:rPr lang="de-DE" baseline="0" smtClean="0">
                          <a:solidFill>
                            <a:srgbClr val="008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px, py, pz, pt, p, tht, m</a:t>
                      </a:r>
                      <a:endParaRPr lang="de-DE">
                        <a:solidFill>
                          <a:srgbClr val="008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aseline="0" smtClean="0"/>
                        <a:t>4-vector information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rgbClr val="008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t,</a:t>
                      </a:r>
                      <a:r>
                        <a:rPr lang="de-DE" baseline="0" smtClean="0">
                          <a:solidFill>
                            <a:srgbClr val="008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x, y, z</a:t>
                      </a:r>
                      <a:endParaRPr lang="de-DE">
                        <a:solidFill>
                          <a:srgbClr val="008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aseline="0" smtClean="0"/>
                        <a:t>space-time vertex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feld 7"/>
          <p:cNvSpPr txBox="1"/>
          <p:nvPr/>
        </p:nvSpPr>
        <p:spPr>
          <a:xfrm rot="16200000">
            <a:off x="-233135" y="3014268"/>
            <a:ext cx="906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008000"/>
                </a:solidFill>
              </a:rPr>
              <a:t>arrays</a:t>
            </a:r>
            <a:endParaRPr lang="de-DE">
              <a:solidFill>
                <a:srgbClr val="008000"/>
              </a:solidFill>
            </a:endParaRPr>
          </a:p>
        </p:txBody>
      </p:sp>
      <p:sp>
        <p:nvSpPr>
          <p:cNvPr id="9" name="Geschweifte Klammer links 8"/>
          <p:cNvSpPr/>
          <p:nvPr/>
        </p:nvSpPr>
        <p:spPr>
          <a:xfrm>
            <a:off x="395536" y="2572112"/>
            <a:ext cx="184667" cy="1368152"/>
          </a:xfrm>
          <a:prstGeom prst="leftBrace">
            <a:avLst>
              <a:gd name="adj1" fmla="val 87325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487869" y="5631631"/>
            <a:ext cx="8155758" cy="52322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de-DE" sz="1400" smtClean="0">
                <a:latin typeface="Consolas" pitchFamily="49" charset="0"/>
              </a:rPr>
              <a:t>build/bin &gt; root -l evtOutput.root </a:t>
            </a:r>
          </a:p>
          <a:p>
            <a:r>
              <a:rPr lang="de-DE" sz="1400" smtClean="0">
                <a:latin typeface="Consolas" pitchFamily="49" charset="0"/>
              </a:rPr>
              <a:t>root [0] </a:t>
            </a:r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ntp-&gt;Draw("m[1]") </a:t>
            </a:r>
            <a:r>
              <a:rPr lang="de-DE" sz="1400" smtClean="0">
                <a:latin typeface="Consolas" pitchFamily="49" charset="0"/>
              </a:rPr>
              <a:t>// plots generated mass distribution of J/psi</a:t>
            </a:r>
            <a:endParaRPr lang="de-DE" sz="1400">
              <a:latin typeface="Consolas" pitchFamily="49" charset="0"/>
            </a:endParaRPr>
          </a:p>
        </p:txBody>
      </p:sp>
      <p:pic>
        <p:nvPicPr>
          <p:cNvPr id="4098" name="Picture 2" descr="D:\work\vorlesung\2017Jul_ComputingWorkshopThailand\fig\jpsi_mas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582" y="4077072"/>
            <a:ext cx="3529045" cy="23952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32885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>
                <a:solidFill>
                  <a:srgbClr val="FFFF00"/>
                </a:solidFill>
              </a:rPr>
              <a:t>DPM</a:t>
            </a:r>
            <a:r>
              <a:rPr lang="de-DE" smtClean="0"/>
              <a:t> - Stand-alone Usage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1071546"/>
            <a:ext cx="8678768" cy="5286412"/>
          </a:xfrm>
        </p:spPr>
        <p:txBody>
          <a:bodyPr/>
          <a:lstStyle/>
          <a:p>
            <a:r>
              <a:rPr lang="de-DE"/>
              <a:t>Stand-alone executable: </a:t>
            </a:r>
            <a:r>
              <a:rPr lang="de-DE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build/bin/DPMGen</a:t>
            </a:r>
            <a:endParaRPr lang="de-DE">
              <a:solidFill>
                <a:srgbClr val="FF0066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endParaRPr lang="de-DE"/>
          </a:p>
          <a:p>
            <a:r>
              <a:rPr lang="de-DE"/>
              <a:t>I</a:t>
            </a:r>
            <a:r>
              <a:rPr lang="de-DE" smtClean="0"/>
              <a:t>nput parameters: </a:t>
            </a:r>
          </a:p>
          <a:p>
            <a:pPr lvl="1"/>
            <a:r>
              <a:rPr lang="de-DE" smtClean="0">
                <a:solidFill>
                  <a:srgbClr val="0000FF"/>
                </a:solidFill>
              </a:rPr>
              <a:t>Random seed</a:t>
            </a:r>
          </a:p>
          <a:p>
            <a:pPr lvl="1"/>
            <a:r>
              <a:rPr lang="de-DE">
                <a:solidFill>
                  <a:srgbClr val="0000FF"/>
                </a:solidFill>
                <a:ea typeface="Arev Sans"/>
              </a:rPr>
              <a:t>B</a:t>
            </a:r>
            <a:r>
              <a:rPr lang="de-DE" smtClean="0">
                <a:solidFill>
                  <a:srgbClr val="0000FF"/>
                </a:solidFill>
                <a:ea typeface="Arev Sans"/>
              </a:rPr>
              <a:t>eam</a:t>
            </a:r>
            <a:r>
              <a:rPr lang="de-DE" smtClean="0">
                <a:ea typeface="Arev Sans"/>
              </a:rPr>
              <a:t> </a:t>
            </a:r>
            <a:r>
              <a:rPr lang="de-DE" smtClean="0"/>
              <a:t>momentum (for PANDA: 1.5 ... 15 GeV/c)</a:t>
            </a:r>
          </a:p>
          <a:p>
            <a:pPr lvl="1"/>
            <a:r>
              <a:rPr lang="de-DE">
                <a:solidFill>
                  <a:srgbClr val="0000FF"/>
                </a:solidFill>
              </a:rPr>
              <a:t>M</a:t>
            </a:r>
            <a:r>
              <a:rPr lang="de-DE" smtClean="0">
                <a:solidFill>
                  <a:srgbClr val="0000FF"/>
                </a:solidFill>
              </a:rPr>
              <a:t>ode</a:t>
            </a:r>
            <a:r>
              <a:rPr lang="de-DE" smtClean="0"/>
              <a:t> (0 = inelastic, 1 = inel. + elastic, 2 = elastic)</a:t>
            </a:r>
          </a:p>
          <a:p>
            <a:pPr lvl="1"/>
            <a:r>
              <a:rPr lang="de-DE">
                <a:solidFill>
                  <a:srgbClr val="0000FF"/>
                </a:solidFill>
              </a:rPr>
              <a:t>U</a:t>
            </a:r>
            <a:r>
              <a:rPr lang="de-DE" smtClean="0">
                <a:solidFill>
                  <a:srgbClr val="0000FF"/>
                </a:solidFill>
              </a:rPr>
              <a:t>n/stable</a:t>
            </a:r>
            <a:r>
              <a:rPr lang="de-DE" smtClean="0"/>
              <a:t> settings (e.g. </a:t>
            </a:r>
            <a:r>
              <a:rPr lang="de-DE" smtClean="0">
                <a:solidFill>
                  <a:srgbClr val="008000"/>
                </a:solidFill>
              </a:rPr>
              <a:t>'111  0'</a:t>
            </a:r>
            <a:r>
              <a:rPr lang="de-DE" smtClean="0">
                <a:solidFill>
                  <a:srgbClr val="CC3399"/>
                </a:solidFill>
              </a:rPr>
              <a:t> </a:t>
            </a:r>
            <a:r>
              <a:rPr lang="de-DE" smtClean="0"/>
              <a:t>lets </a:t>
            </a:r>
            <a:r>
              <a:rPr lang="el-GR" smtClean="0">
                <a:latin typeface="Arev Sans"/>
                <a:ea typeface="Arev Sans"/>
              </a:rPr>
              <a:t>π</a:t>
            </a:r>
            <a:r>
              <a:rPr lang="de-DE" baseline="30000" smtClean="0"/>
              <a:t>0</a:t>
            </a:r>
            <a:r>
              <a:rPr lang="de-DE" smtClean="0"/>
              <a:t> be decayed by DPM)</a:t>
            </a:r>
          </a:p>
          <a:p>
            <a:pPr lvl="1"/>
            <a:r>
              <a:rPr lang="de-DE">
                <a:solidFill>
                  <a:srgbClr val="0000FF"/>
                </a:solidFill>
              </a:rPr>
              <a:t>N</a:t>
            </a:r>
            <a:r>
              <a:rPr lang="de-DE" smtClean="0">
                <a:solidFill>
                  <a:srgbClr val="0000FF"/>
                </a:solidFill>
              </a:rPr>
              <a:t>umber</a:t>
            </a:r>
            <a:r>
              <a:rPr lang="de-DE" smtClean="0"/>
              <a:t> of events </a:t>
            </a:r>
          </a:p>
          <a:p>
            <a:pPr lvl="1"/>
            <a:endParaRPr lang="de-DE"/>
          </a:p>
          <a:p>
            <a:r>
              <a:rPr lang="de-DE" smtClean="0"/>
              <a:t>Output:</a:t>
            </a:r>
          </a:p>
          <a:p>
            <a:pPr lvl="1"/>
            <a:r>
              <a:rPr lang="de-DE" smtClean="0"/>
              <a:t>ROOT file containing </a:t>
            </a:r>
            <a:r>
              <a:rPr lang="de-DE" smtClean="0">
                <a:solidFill>
                  <a:srgbClr val="0000FF"/>
                </a:solidFill>
              </a:rPr>
              <a:t>TTree </a:t>
            </a:r>
            <a:r>
              <a:rPr lang="de-DE" smtClean="0"/>
              <a:t>'data' with </a:t>
            </a:r>
            <a:r>
              <a:rPr lang="de-DE" smtClean="0">
                <a:solidFill>
                  <a:srgbClr val="0000FF"/>
                </a:solidFill>
              </a:rPr>
              <a:t>TParticles</a:t>
            </a:r>
            <a:endParaRPr lang="de-DE">
              <a:solidFill>
                <a:srgbClr val="0000FF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104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DPM - ROOT Output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908720"/>
            <a:ext cx="8572560" cy="5286412"/>
          </a:xfrm>
        </p:spPr>
        <p:txBody>
          <a:bodyPr/>
          <a:lstStyle/>
          <a:p>
            <a:r>
              <a:rPr lang="de-DE" smtClean="0"/>
              <a:t>Relevant (and filled) information in ROOT output</a:t>
            </a:r>
          </a:p>
          <a:p>
            <a:endParaRPr lang="de-DE" sz="2400" smtClean="0"/>
          </a:p>
          <a:p>
            <a:endParaRPr lang="de-DE"/>
          </a:p>
          <a:p>
            <a:endParaRPr lang="de-DE" smtClean="0"/>
          </a:p>
          <a:p>
            <a:endParaRPr lang="de-DE"/>
          </a:p>
          <a:p>
            <a:endParaRPr lang="de-DE" smtClean="0"/>
          </a:p>
          <a:p>
            <a:pPr marL="0" indent="0">
              <a:buNone/>
            </a:pPr>
            <a:endParaRPr lang="de-DE" smtClean="0"/>
          </a:p>
          <a:p>
            <a:r>
              <a:rPr lang="de-DE" smtClean="0"/>
              <a:t>No mother-daughter relations stored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38</a:t>
            </a:fld>
            <a:endParaRPr lang="de-DE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005038"/>
              </p:ext>
            </p:extLst>
          </p:nvPr>
        </p:nvGraphicFramePr>
        <p:xfrm>
          <a:off x="539552" y="1377568"/>
          <a:ext cx="8208912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  <a:gridCol w="4392488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mtClean="0"/>
                        <a:t>Branches/Methods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Content</a:t>
                      </a:r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Npart</a:t>
                      </a:r>
                      <a:endParaRPr lang="de-DE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aseline="0" smtClean="0"/>
                        <a:t>#particles in event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rgbClr val="008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fPdgCode</a:t>
                      </a:r>
                      <a:endParaRPr lang="de-DE">
                        <a:solidFill>
                          <a:srgbClr val="008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aseline="0" smtClean="0"/>
                        <a:t>PDG code of particle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aseline="0" smtClean="0">
                          <a:solidFill>
                            <a:srgbClr val="008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fE, fPx, fPy, fPz, fCalcMass</a:t>
                      </a:r>
                      <a:endParaRPr lang="de-DE">
                        <a:solidFill>
                          <a:srgbClr val="008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aseline="0" smtClean="0"/>
                        <a:t>4-vector information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rgbClr val="008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Theta(), Phi(), Pt(),</a:t>
                      </a:r>
                      <a:r>
                        <a:rPr lang="de-DE" baseline="0" smtClean="0">
                          <a:solidFill>
                            <a:srgbClr val="008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P()</a:t>
                      </a:r>
                    </a:p>
                    <a:p>
                      <a:r>
                        <a:rPr lang="de-DE" baseline="0" smtClean="0">
                          <a:solidFill>
                            <a:srgbClr val="008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Eta(), Y()</a:t>
                      </a:r>
                      <a:endParaRPr lang="de-DE">
                        <a:solidFill>
                          <a:srgbClr val="008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aseline="0" smtClean="0"/>
                        <a:t>Additional kinematic information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feld 7"/>
          <p:cNvSpPr txBox="1"/>
          <p:nvPr/>
        </p:nvSpPr>
        <p:spPr>
          <a:xfrm rot="16200000">
            <a:off x="-305143" y="2606712"/>
            <a:ext cx="906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008000"/>
                </a:solidFill>
              </a:rPr>
              <a:t>arrays</a:t>
            </a:r>
            <a:endParaRPr lang="de-DE">
              <a:solidFill>
                <a:srgbClr val="008000"/>
              </a:solidFill>
            </a:endParaRPr>
          </a:p>
        </p:txBody>
      </p:sp>
      <p:sp>
        <p:nvSpPr>
          <p:cNvPr id="9" name="Geschweifte Klammer links 8"/>
          <p:cNvSpPr/>
          <p:nvPr/>
        </p:nvSpPr>
        <p:spPr>
          <a:xfrm>
            <a:off x="312377" y="2144358"/>
            <a:ext cx="184667" cy="1296144"/>
          </a:xfrm>
          <a:prstGeom prst="leftBrace">
            <a:avLst>
              <a:gd name="adj1" fmla="val 87325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487868" y="4077072"/>
            <a:ext cx="8332603" cy="230832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de-DE" sz="1200">
                <a:latin typeface="Consolas" pitchFamily="49" charset="0"/>
              </a:rPr>
              <a:t>build/bin &gt; ./DPMGen </a:t>
            </a:r>
            <a:endParaRPr lang="de-DE" sz="1200" smtClean="0">
              <a:latin typeface="Consolas" pitchFamily="49" charset="0"/>
            </a:endParaRPr>
          </a:p>
          <a:p>
            <a:r>
              <a:rPr lang="de-DE" sz="1200" smtClean="0">
                <a:latin typeface="Consolas" pitchFamily="49" charset="0"/>
              </a:rPr>
              <a:t>Give </a:t>
            </a:r>
            <a:r>
              <a:rPr lang="de-DE" sz="1200">
                <a:latin typeface="Consolas" pitchFamily="49" charset="0"/>
              </a:rPr>
              <a:t>as seed a large float number (eg. 123456.): 23</a:t>
            </a:r>
          </a:p>
          <a:p>
            <a:r>
              <a:rPr lang="de-DE" sz="1200">
                <a:latin typeface="Consolas" pitchFamily="49" charset="0"/>
              </a:rPr>
              <a:t> Enter  P_lab(GeV/c), 15</a:t>
            </a:r>
          </a:p>
          <a:p>
            <a:r>
              <a:rPr lang="de-DE" sz="1200">
                <a:latin typeface="Consolas" pitchFamily="49" charset="0"/>
              </a:rPr>
              <a:t> Enter  Elastic : 0., 1. or 2</a:t>
            </a:r>
            <a:r>
              <a:rPr lang="de-DE" sz="1200" smtClean="0">
                <a:latin typeface="Consolas" pitchFamily="49" charset="0"/>
              </a:rPr>
              <a:t>.</a:t>
            </a:r>
          </a:p>
          <a:p>
            <a:r>
              <a:rPr lang="de-DE" sz="1200" smtClean="0">
                <a:latin typeface="Consolas" pitchFamily="49" charset="0"/>
              </a:rPr>
              <a:t>0</a:t>
            </a:r>
            <a:endParaRPr lang="de-DE" sz="1200">
              <a:latin typeface="Consolas" pitchFamily="49" charset="0"/>
            </a:endParaRPr>
          </a:p>
          <a:p>
            <a:r>
              <a:rPr lang="de-DE" sz="1200" smtClean="0">
                <a:latin typeface="Consolas" pitchFamily="49" charset="0"/>
              </a:rPr>
              <a:t>Enter</a:t>
            </a:r>
            <a:r>
              <a:rPr lang="de-DE" sz="1200">
                <a:latin typeface="Consolas" pitchFamily="49" charset="0"/>
              </a:rPr>
              <a:t>:  particle PDGcode and status</a:t>
            </a:r>
          </a:p>
          <a:p>
            <a:r>
              <a:rPr lang="de-DE" sz="1200">
                <a:latin typeface="Consolas" pitchFamily="49" charset="0"/>
              </a:rPr>
              <a:t>   (for example -- Pi0 unstable:  111  </a:t>
            </a:r>
            <a:r>
              <a:rPr lang="de-DE" sz="1200" smtClean="0">
                <a:latin typeface="Consolas" pitchFamily="49" charset="0"/>
              </a:rPr>
              <a:t>0), To </a:t>
            </a:r>
            <a:r>
              <a:rPr lang="de-DE" sz="1200">
                <a:latin typeface="Consolas" pitchFamily="49" charset="0"/>
              </a:rPr>
              <a:t>go to event generation, Enter:  0  0</a:t>
            </a:r>
          </a:p>
          <a:p>
            <a:r>
              <a:rPr lang="de-DE" sz="1200" smtClean="0">
                <a:latin typeface="Consolas" pitchFamily="49" charset="0"/>
              </a:rPr>
              <a:t>0 </a:t>
            </a:r>
            <a:r>
              <a:rPr lang="de-DE" sz="1200">
                <a:latin typeface="Consolas" pitchFamily="49" charset="0"/>
              </a:rPr>
              <a:t>0</a:t>
            </a:r>
          </a:p>
          <a:p>
            <a:r>
              <a:rPr lang="de-DE" sz="1200">
                <a:latin typeface="Consolas" pitchFamily="49" charset="0"/>
              </a:rPr>
              <a:t> Enter  N_Events 30000</a:t>
            </a:r>
          </a:p>
          <a:p>
            <a:endParaRPr lang="de-DE" sz="1200">
              <a:latin typeface="Consolas" pitchFamily="49" charset="0"/>
            </a:endParaRPr>
          </a:p>
          <a:p>
            <a:r>
              <a:rPr lang="de-DE" sz="1200" smtClean="0">
                <a:latin typeface="Consolas" pitchFamily="49" charset="0"/>
              </a:rPr>
              <a:t>build/bin &gt; root -l Background-micro.root </a:t>
            </a:r>
          </a:p>
          <a:p>
            <a:r>
              <a:rPr lang="de-DE" sz="1200" smtClean="0">
                <a:latin typeface="Consolas" pitchFamily="49" charset="0"/>
              </a:rPr>
              <a:t>root [0] </a:t>
            </a:r>
            <a:r>
              <a:rPr lang="de-DE" sz="1200" smtClean="0">
                <a:solidFill>
                  <a:srgbClr val="0000FF"/>
                </a:solidFill>
                <a:latin typeface="Consolas" pitchFamily="49" charset="0"/>
              </a:rPr>
              <a:t>data-&gt;Draw("fCalcMass","fabs(fPdgCode)==3122") </a:t>
            </a:r>
            <a:endParaRPr lang="de-DE" sz="1200">
              <a:latin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77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DPM - ROOT Output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908720"/>
            <a:ext cx="8572560" cy="5286412"/>
          </a:xfrm>
        </p:spPr>
        <p:txBody>
          <a:bodyPr/>
          <a:lstStyle/>
          <a:p>
            <a:r>
              <a:rPr lang="de-DE" smtClean="0"/>
              <a:t>Relevant (and filled) information in ROOT output</a:t>
            </a:r>
          </a:p>
          <a:p>
            <a:endParaRPr lang="de-DE" sz="2400" smtClean="0"/>
          </a:p>
          <a:p>
            <a:endParaRPr lang="de-DE"/>
          </a:p>
          <a:p>
            <a:endParaRPr lang="de-DE" smtClean="0"/>
          </a:p>
          <a:p>
            <a:endParaRPr lang="de-DE"/>
          </a:p>
          <a:p>
            <a:endParaRPr lang="de-DE" smtClean="0"/>
          </a:p>
          <a:p>
            <a:pPr marL="0" indent="0">
              <a:buNone/>
            </a:pPr>
            <a:endParaRPr lang="de-DE" smtClean="0"/>
          </a:p>
          <a:p>
            <a:r>
              <a:rPr lang="de-DE" smtClean="0"/>
              <a:t>No mother-daughter relations stored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39</a:t>
            </a:fld>
            <a:endParaRPr lang="de-DE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47570"/>
              </p:ext>
            </p:extLst>
          </p:nvPr>
        </p:nvGraphicFramePr>
        <p:xfrm>
          <a:off x="539552" y="1377568"/>
          <a:ext cx="8208912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  <a:gridCol w="4392488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mtClean="0"/>
                        <a:t>Branches/Methods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Content</a:t>
                      </a:r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Npart</a:t>
                      </a:r>
                      <a:endParaRPr lang="de-DE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aseline="0" smtClean="0"/>
                        <a:t>#particles in event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rgbClr val="008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fPdgCode</a:t>
                      </a:r>
                      <a:endParaRPr lang="de-DE">
                        <a:solidFill>
                          <a:srgbClr val="008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aseline="0" smtClean="0"/>
                        <a:t>PDG code of particle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aseline="0" smtClean="0">
                          <a:solidFill>
                            <a:srgbClr val="008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fE, fPx, fPy, fPz, fCalcMass</a:t>
                      </a:r>
                      <a:endParaRPr lang="de-DE">
                        <a:solidFill>
                          <a:srgbClr val="008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aseline="0" smtClean="0"/>
                        <a:t>4-vector information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rgbClr val="008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Theta(), Phi(), Pt(),</a:t>
                      </a:r>
                      <a:r>
                        <a:rPr lang="de-DE" baseline="0" smtClean="0">
                          <a:solidFill>
                            <a:srgbClr val="008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P()</a:t>
                      </a:r>
                    </a:p>
                    <a:p>
                      <a:r>
                        <a:rPr lang="de-DE" baseline="0" smtClean="0">
                          <a:solidFill>
                            <a:srgbClr val="008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Eta(), Y()</a:t>
                      </a:r>
                      <a:endParaRPr lang="de-DE">
                        <a:solidFill>
                          <a:srgbClr val="008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aseline="0" smtClean="0"/>
                        <a:t>Additional kinematic information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feld 7"/>
          <p:cNvSpPr txBox="1"/>
          <p:nvPr/>
        </p:nvSpPr>
        <p:spPr>
          <a:xfrm rot="16200000">
            <a:off x="-305143" y="2606712"/>
            <a:ext cx="906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008000"/>
                </a:solidFill>
              </a:rPr>
              <a:t>arrays</a:t>
            </a:r>
            <a:endParaRPr lang="de-DE">
              <a:solidFill>
                <a:srgbClr val="008000"/>
              </a:solidFill>
            </a:endParaRPr>
          </a:p>
        </p:txBody>
      </p:sp>
      <p:sp>
        <p:nvSpPr>
          <p:cNvPr id="9" name="Geschweifte Klammer links 8"/>
          <p:cNvSpPr/>
          <p:nvPr/>
        </p:nvSpPr>
        <p:spPr>
          <a:xfrm>
            <a:off x="312377" y="2144358"/>
            <a:ext cx="184667" cy="1296144"/>
          </a:xfrm>
          <a:prstGeom prst="leftBrace">
            <a:avLst>
              <a:gd name="adj1" fmla="val 87325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487868" y="4077072"/>
            <a:ext cx="8332603" cy="230832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de-DE" sz="1200">
                <a:latin typeface="Consolas" pitchFamily="49" charset="0"/>
              </a:rPr>
              <a:t>build/bin &gt; ./DPMGen </a:t>
            </a:r>
            <a:endParaRPr lang="de-DE" sz="1200" smtClean="0">
              <a:latin typeface="Consolas" pitchFamily="49" charset="0"/>
            </a:endParaRPr>
          </a:p>
          <a:p>
            <a:r>
              <a:rPr lang="de-DE" sz="1200" smtClean="0">
                <a:latin typeface="Consolas" pitchFamily="49" charset="0"/>
              </a:rPr>
              <a:t>Give </a:t>
            </a:r>
            <a:r>
              <a:rPr lang="de-DE" sz="1200">
                <a:latin typeface="Consolas" pitchFamily="49" charset="0"/>
              </a:rPr>
              <a:t>as seed a large float number (eg. 123456.): 23</a:t>
            </a:r>
          </a:p>
          <a:p>
            <a:r>
              <a:rPr lang="de-DE" sz="1200">
                <a:latin typeface="Consolas" pitchFamily="49" charset="0"/>
              </a:rPr>
              <a:t> Enter  P_lab(GeV/c), 15</a:t>
            </a:r>
          </a:p>
          <a:p>
            <a:r>
              <a:rPr lang="de-DE" sz="1200">
                <a:latin typeface="Consolas" pitchFamily="49" charset="0"/>
              </a:rPr>
              <a:t> Enter  Elastic : 0., 1. or 2</a:t>
            </a:r>
            <a:r>
              <a:rPr lang="de-DE" sz="1200" smtClean="0">
                <a:latin typeface="Consolas" pitchFamily="49" charset="0"/>
              </a:rPr>
              <a:t>.</a:t>
            </a:r>
          </a:p>
          <a:p>
            <a:r>
              <a:rPr lang="de-DE" sz="1200" smtClean="0">
                <a:latin typeface="Consolas" pitchFamily="49" charset="0"/>
              </a:rPr>
              <a:t>0</a:t>
            </a:r>
            <a:endParaRPr lang="de-DE" sz="1200">
              <a:latin typeface="Consolas" pitchFamily="49" charset="0"/>
            </a:endParaRPr>
          </a:p>
          <a:p>
            <a:r>
              <a:rPr lang="de-DE" sz="1200" smtClean="0">
                <a:latin typeface="Consolas" pitchFamily="49" charset="0"/>
              </a:rPr>
              <a:t>Enter</a:t>
            </a:r>
            <a:r>
              <a:rPr lang="de-DE" sz="1200">
                <a:latin typeface="Consolas" pitchFamily="49" charset="0"/>
              </a:rPr>
              <a:t>:  particle PDGcode and status</a:t>
            </a:r>
          </a:p>
          <a:p>
            <a:r>
              <a:rPr lang="de-DE" sz="1200">
                <a:latin typeface="Consolas" pitchFamily="49" charset="0"/>
              </a:rPr>
              <a:t>   (for example -- Pi0 unstable:  111  </a:t>
            </a:r>
            <a:r>
              <a:rPr lang="de-DE" sz="1200" smtClean="0">
                <a:latin typeface="Consolas" pitchFamily="49" charset="0"/>
              </a:rPr>
              <a:t>0), To </a:t>
            </a:r>
            <a:r>
              <a:rPr lang="de-DE" sz="1200">
                <a:latin typeface="Consolas" pitchFamily="49" charset="0"/>
              </a:rPr>
              <a:t>go to event generation, Enter:  0  0</a:t>
            </a:r>
          </a:p>
          <a:p>
            <a:r>
              <a:rPr lang="de-DE" sz="1200" smtClean="0">
                <a:latin typeface="Consolas" pitchFamily="49" charset="0"/>
              </a:rPr>
              <a:t>0 </a:t>
            </a:r>
            <a:r>
              <a:rPr lang="de-DE" sz="1200">
                <a:latin typeface="Consolas" pitchFamily="49" charset="0"/>
              </a:rPr>
              <a:t>0</a:t>
            </a:r>
          </a:p>
          <a:p>
            <a:r>
              <a:rPr lang="de-DE" sz="1200">
                <a:latin typeface="Consolas" pitchFamily="49" charset="0"/>
              </a:rPr>
              <a:t> Enter  N_Events </a:t>
            </a:r>
            <a:r>
              <a:rPr lang="de-DE" sz="1200" smtClean="0">
                <a:latin typeface="Consolas" pitchFamily="49" charset="0"/>
              </a:rPr>
              <a:t>30000</a:t>
            </a:r>
            <a:endParaRPr lang="de-DE" sz="1200">
              <a:latin typeface="Consolas" pitchFamily="49" charset="0"/>
            </a:endParaRPr>
          </a:p>
          <a:p>
            <a:endParaRPr lang="de-DE" sz="1200">
              <a:latin typeface="Consolas" pitchFamily="49" charset="0"/>
            </a:endParaRPr>
          </a:p>
          <a:p>
            <a:r>
              <a:rPr lang="de-DE" sz="1200" smtClean="0">
                <a:latin typeface="Consolas" pitchFamily="49" charset="0"/>
              </a:rPr>
              <a:t>build/bin &gt; root -l Background-micro.root </a:t>
            </a:r>
          </a:p>
          <a:p>
            <a:r>
              <a:rPr lang="de-DE" sz="1200" smtClean="0">
                <a:latin typeface="Consolas" pitchFamily="49" charset="0"/>
              </a:rPr>
              <a:t>root [0] </a:t>
            </a:r>
            <a:r>
              <a:rPr lang="de-DE" sz="1200" smtClean="0">
                <a:solidFill>
                  <a:srgbClr val="0000FF"/>
                </a:solidFill>
                <a:latin typeface="Consolas" pitchFamily="49" charset="0"/>
              </a:rPr>
              <a:t>data-&gt;Draw("fCalcMass","fabs(fPdgCode)==3122") </a:t>
            </a:r>
            <a:endParaRPr lang="de-DE" sz="1200">
              <a:latin typeface="Consolas" pitchFamily="49" charset="0"/>
            </a:endParaRPr>
          </a:p>
        </p:txBody>
      </p:sp>
      <p:pic>
        <p:nvPicPr>
          <p:cNvPr id="7170" name="Picture 2" descr="D:\work\vorlesung\2017Jul_ComputingWorkshopThailand\fig\dpm_lambd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250" y="3808865"/>
            <a:ext cx="3577946" cy="242844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47175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Analysis with ROOT TTree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FF"/>
                </a:solidFill>
              </a:rPr>
              <a:t>User </a:t>
            </a:r>
            <a:r>
              <a:rPr lang="de-DE" dirty="0" err="1" smtClean="0">
                <a:solidFill>
                  <a:srgbClr val="0000FF"/>
                </a:solidFill>
              </a:rPr>
              <a:t>analyses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commonly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use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histograms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store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r>
              <a:rPr lang="de-DE" dirty="0" smtClean="0"/>
              <a:t> like invariant </a:t>
            </a:r>
            <a:r>
              <a:rPr lang="de-DE" dirty="0" err="1" smtClean="0"/>
              <a:t>mass</a:t>
            </a:r>
            <a:r>
              <a:rPr lang="de-DE" dirty="0" smtClean="0"/>
              <a:t> </a:t>
            </a:r>
            <a:r>
              <a:rPr lang="de-DE" dirty="0" err="1" smtClean="0"/>
              <a:t>distributions</a:t>
            </a:r>
            <a:r>
              <a:rPr lang="de-DE" dirty="0" smtClean="0"/>
              <a:t>/</a:t>
            </a:r>
            <a:r>
              <a:rPr lang="de-DE" dirty="0" err="1" smtClean="0"/>
              <a:t>angles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This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several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FF0000"/>
                </a:solidFill>
              </a:rPr>
              <a:t>disadvantages</a:t>
            </a:r>
            <a:endParaRPr lang="de-DE" dirty="0" smtClean="0">
              <a:solidFill>
                <a:srgbClr val="FF0000"/>
              </a:solidFill>
            </a:endParaRPr>
          </a:p>
          <a:p>
            <a:pPr lvl="1"/>
            <a:r>
              <a:rPr lang="de-DE" dirty="0" err="1" smtClean="0">
                <a:solidFill>
                  <a:srgbClr val="FF0000"/>
                </a:solidFill>
              </a:rPr>
              <a:t>Can't</a:t>
            </a:r>
            <a:r>
              <a:rPr lang="de-DE" dirty="0" smtClean="0"/>
              <a:t> </a:t>
            </a:r>
            <a:r>
              <a:rPr lang="de-DE" dirty="0" err="1" smtClean="0"/>
              <a:t>change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FF0000"/>
                </a:solidFill>
              </a:rPr>
              <a:t>finer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binning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smtClean="0"/>
              <a:t>(</a:t>
            </a:r>
            <a:r>
              <a:rPr lang="de-DE" dirty="0" err="1" smtClean="0"/>
              <a:t>detect</a:t>
            </a:r>
            <a:r>
              <a:rPr lang="de-DE" dirty="0" smtClean="0"/>
              <a:t> </a:t>
            </a:r>
            <a:r>
              <a:rPr lang="de-DE" dirty="0" err="1" smtClean="0"/>
              <a:t>small</a:t>
            </a:r>
            <a:r>
              <a:rPr lang="de-DE" dirty="0" smtClean="0"/>
              <a:t> </a:t>
            </a:r>
            <a:r>
              <a:rPr lang="de-DE" dirty="0" err="1" smtClean="0"/>
              <a:t>scale</a:t>
            </a:r>
            <a:r>
              <a:rPr lang="de-DE" dirty="0" smtClean="0"/>
              <a:t> </a:t>
            </a:r>
            <a:r>
              <a:rPr lang="de-DE" dirty="0" err="1" smtClean="0"/>
              <a:t>features</a:t>
            </a:r>
            <a:r>
              <a:rPr lang="de-DE" dirty="0" smtClean="0"/>
              <a:t>)</a:t>
            </a:r>
          </a:p>
          <a:p>
            <a:pPr lvl="1"/>
            <a:r>
              <a:rPr lang="de-DE" dirty="0" err="1" smtClean="0">
                <a:solidFill>
                  <a:srgbClr val="FF0000"/>
                </a:solidFill>
              </a:rPr>
              <a:t>Can't</a:t>
            </a:r>
            <a:r>
              <a:rPr lang="de-DE" dirty="0" smtClean="0"/>
              <a:t> </a:t>
            </a:r>
            <a:r>
              <a:rPr lang="de-DE" dirty="0" err="1" smtClean="0"/>
              <a:t>change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FF0000"/>
                </a:solidFill>
              </a:rPr>
              <a:t>scope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smtClean="0"/>
              <a:t>(</a:t>
            </a:r>
            <a:r>
              <a:rPr lang="de-DE" dirty="0" err="1" smtClean="0"/>
              <a:t>extend</a:t>
            </a:r>
            <a:r>
              <a:rPr lang="de-DE" dirty="0" smtClean="0"/>
              <a:t> </a:t>
            </a:r>
            <a:r>
              <a:rPr lang="de-DE" dirty="0" err="1" smtClean="0"/>
              <a:t>range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larger ROI)</a:t>
            </a:r>
          </a:p>
          <a:p>
            <a:pPr lvl="1"/>
            <a:r>
              <a:rPr lang="de-DE" dirty="0" err="1" smtClean="0">
                <a:solidFill>
                  <a:srgbClr val="FF0000"/>
                </a:solidFill>
              </a:rPr>
              <a:t>Can't</a:t>
            </a:r>
            <a:r>
              <a:rPr lang="de-DE" dirty="0" smtClean="0"/>
              <a:t> check </a:t>
            </a:r>
            <a:r>
              <a:rPr lang="de-DE" dirty="0" err="1" smtClean="0"/>
              <a:t>impact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FF0000"/>
                </a:solidFill>
              </a:rPr>
              <a:t>related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cuts</a:t>
            </a:r>
            <a:endParaRPr lang="de-DE" dirty="0" smtClean="0">
              <a:solidFill>
                <a:srgbClr val="FF0000"/>
              </a:solidFill>
            </a:endParaRPr>
          </a:p>
          <a:p>
            <a:pPr lvl="1"/>
            <a:r>
              <a:rPr lang="de-DE" dirty="0" err="1" smtClean="0">
                <a:solidFill>
                  <a:srgbClr val="FF0000"/>
                </a:solidFill>
              </a:rPr>
              <a:t>Can't</a:t>
            </a:r>
            <a:r>
              <a:rPr lang="de-DE" dirty="0" smtClean="0"/>
              <a:t> </a:t>
            </a:r>
            <a:r>
              <a:rPr lang="de-DE" dirty="0" err="1" smtClean="0"/>
              <a:t>study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FF0000"/>
                </a:solidFill>
              </a:rPr>
              <a:t>correlations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observables</a:t>
            </a:r>
          </a:p>
          <a:p>
            <a:pPr lvl="1"/>
            <a:r>
              <a:rPr lang="de-DE" dirty="0" err="1" smtClean="0">
                <a:solidFill>
                  <a:srgbClr val="FF0000"/>
                </a:solidFill>
              </a:rPr>
              <a:t>Can't</a:t>
            </a:r>
            <a:r>
              <a:rPr lang="de-DE" dirty="0" smtClean="0"/>
              <a:t> </a:t>
            </a:r>
            <a:r>
              <a:rPr lang="de-DE" dirty="0" err="1" smtClean="0"/>
              <a:t>study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FF0000"/>
                </a:solidFill>
              </a:rPr>
              <a:t>additional variables </a:t>
            </a:r>
            <a:r>
              <a:rPr lang="de-DE" dirty="0" smtClean="0"/>
              <a:t>not </a:t>
            </a:r>
            <a:r>
              <a:rPr lang="de-DE" dirty="0" err="1" smtClean="0"/>
              <a:t>put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histograms</a:t>
            </a:r>
            <a:endParaRPr lang="de-DE" dirty="0" smtClean="0"/>
          </a:p>
          <a:p>
            <a:pPr lvl="1"/>
            <a:endParaRPr lang="de-DE" dirty="0"/>
          </a:p>
          <a:p>
            <a:r>
              <a:rPr lang="de-DE" dirty="0" err="1" smtClean="0"/>
              <a:t>My</a:t>
            </a:r>
            <a:r>
              <a:rPr lang="de-DE" dirty="0" smtClean="0"/>
              <a:t> personal </a:t>
            </a:r>
            <a:r>
              <a:rPr lang="de-DE" dirty="0" err="1" smtClean="0"/>
              <a:t>recommendation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  <a:p>
            <a:pPr lvl="1"/>
            <a:r>
              <a:rPr lang="de-DE" dirty="0" smtClean="0"/>
              <a:t>Store </a:t>
            </a:r>
            <a:r>
              <a:rPr lang="de-DE" b="1" dirty="0" err="1" smtClean="0">
                <a:solidFill>
                  <a:srgbClr val="008000"/>
                </a:solidFill>
              </a:rPr>
              <a:t>TTree</a:t>
            </a:r>
            <a:r>
              <a:rPr lang="de-DE" dirty="0" smtClean="0"/>
              <a:t> </a:t>
            </a:r>
            <a:r>
              <a:rPr lang="de-DE" dirty="0" err="1" smtClean="0"/>
              <a:t>instead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(</a:t>
            </a:r>
            <a:r>
              <a:rPr lang="de-DE" dirty="0" err="1" smtClean="0"/>
              <a:t>or</a:t>
            </a:r>
            <a:r>
              <a:rPr lang="de-DE" dirty="0" smtClean="0"/>
              <a:t> in </a:t>
            </a:r>
            <a:r>
              <a:rPr lang="de-DE" dirty="0" err="1" smtClean="0"/>
              <a:t>addition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) </a:t>
            </a:r>
            <a:r>
              <a:rPr lang="de-DE" dirty="0" err="1" smtClean="0"/>
              <a:t>histograms</a:t>
            </a:r>
            <a:endParaRPr lang="de-DE" dirty="0" smtClean="0"/>
          </a:p>
          <a:p>
            <a:pPr lvl="1"/>
            <a:r>
              <a:rPr lang="de-DE" dirty="0" smtClean="0"/>
              <a:t>This </a:t>
            </a:r>
            <a:r>
              <a:rPr lang="de-DE" dirty="0" err="1" smtClean="0">
                <a:solidFill>
                  <a:srgbClr val="008000"/>
                </a:solidFill>
              </a:rPr>
              <a:t>overcomes</a:t>
            </a:r>
            <a:r>
              <a:rPr lang="de-DE" dirty="0" smtClean="0">
                <a:solidFill>
                  <a:srgbClr val="008000"/>
                </a:solidFill>
              </a:rPr>
              <a:t> all </a:t>
            </a:r>
            <a:r>
              <a:rPr lang="de-DE" dirty="0" err="1" smtClean="0">
                <a:solidFill>
                  <a:srgbClr val="008000"/>
                </a:solidFill>
              </a:rPr>
              <a:t>issues</a:t>
            </a:r>
            <a:r>
              <a:rPr lang="de-DE" dirty="0" smtClean="0">
                <a:solidFill>
                  <a:srgbClr val="008000"/>
                </a:solidFill>
              </a:rPr>
              <a:t> </a:t>
            </a:r>
            <a:r>
              <a:rPr lang="de-DE" dirty="0" err="1" smtClean="0"/>
              <a:t>above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57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Fast Simulations - Motivation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Instead of microscopic simulation with Geant propagation</a:t>
            </a:r>
          </a:p>
          <a:p>
            <a:pPr lvl="1"/>
            <a:r>
              <a:rPr lang="de-DE" smtClean="0">
                <a:solidFill>
                  <a:srgbClr val="CC3399"/>
                </a:solidFill>
              </a:rPr>
              <a:t>Effective smearing and rejetion of generator particles</a:t>
            </a:r>
          </a:p>
          <a:p>
            <a:pPr lvl="1"/>
            <a:endParaRPr lang="de-DE" smtClean="0"/>
          </a:p>
          <a:p>
            <a:r>
              <a:rPr lang="de-DE" smtClean="0"/>
              <a:t>Purpose: Study of</a:t>
            </a:r>
          </a:p>
          <a:p>
            <a:pPr lvl="1"/>
            <a:r>
              <a:rPr lang="de-DE" smtClean="0">
                <a:solidFill>
                  <a:srgbClr val="008000"/>
                </a:solidFill>
              </a:rPr>
              <a:t>Reaction kinematics</a:t>
            </a:r>
          </a:p>
          <a:p>
            <a:pPr lvl="1"/>
            <a:r>
              <a:rPr lang="de-DE" smtClean="0">
                <a:solidFill>
                  <a:srgbClr val="008000"/>
                </a:solidFill>
              </a:rPr>
              <a:t>Detector configurations</a:t>
            </a:r>
          </a:p>
          <a:p>
            <a:pPr lvl="1"/>
            <a:endParaRPr lang="de-DE" smtClean="0"/>
          </a:p>
          <a:p>
            <a:r>
              <a:rPr lang="de-DE" smtClean="0"/>
              <a:t>Simulate </a:t>
            </a:r>
            <a:r>
              <a:rPr lang="de-DE" smtClean="0">
                <a:solidFill>
                  <a:srgbClr val="0000FF"/>
                </a:solidFill>
              </a:rPr>
              <a:t>large number of events </a:t>
            </a:r>
            <a:r>
              <a:rPr lang="de-DE" smtClean="0"/>
              <a:t>in short time</a:t>
            </a:r>
          </a:p>
          <a:p>
            <a:r>
              <a:rPr lang="de-DE" smtClean="0">
                <a:solidFill>
                  <a:srgbClr val="0000FF"/>
                </a:solidFill>
              </a:rPr>
              <a:t>Well controlable </a:t>
            </a:r>
            <a:r>
              <a:rPr lang="de-DE" smtClean="0"/>
              <a:t>to anticipate future detector performance</a:t>
            </a:r>
            <a:endParaRPr lang="de-DE"/>
          </a:p>
          <a:p>
            <a:r>
              <a:rPr lang="de-DE">
                <a:solidFill>
                  <a:srgbClr val="0000FF"/>
                </a:solidFill>
              </a:rPr>
              <a:t>S</a:t>
            </a:r>
            <a:r>
              <a:rPr lang="de-DE" smtClean="0">
                <a:solidFill>
                  <a:srgbClr val="0000FF"/>
                </a:solidFill>
              </a:rPr>
              <a:t>ame analysis code </a:t>
            </a:r>
            <a:r>
              <a:rPr lang="de-DE" smtClean="0"/>
              <a:t>as for full simulation and reconstruction</a:t>
            </a:r>
          </a:p>
          <a:p>
            <a:endParaRPr lang="de-DE"/>
          </a:p>
          <a:p>
            <a:r>
              <a:rPr lang="de-DE" smtClean="0">
                <a:solidFill>
                  <a:srgbClr val="0000FF"/>
                </a:solidFill>
              </a:rPr>
              <a:t>Goal is not necessarily to imitate current full simulation</a:t>
            </a:r>
            <a:r>
              <a:rPr lang="de-DE" smtClean="0"/>
              <a:t> performance, in particular where this is not yet final</a:t>
            </a:r>
          </a:p>
          <a:p>
            <a:endParaRPr lang="de-DE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873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FastSim - Concept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41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475656" y="2564904"/>
            <a:ext cx="1800200" cy="580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smtClean="0"/>
              <a:t>Detector 1</a:t>
            </a:r>
            <a:endParaRPr lang="de-DE" sz="2000"/>
          </a:p>
        </p:txBody>
      </p:sp>
      <p:sp>
        <p:nvSpPr>
          <p:cNvPr id="9" name="Abgerundetes Rechteck 8"/>
          <p:cNvSpPr/>
          <p:nvPr/>
        </p:nvSpPr>
        <p:spPr>
          <a:xfrm>
            <a:off x="3203848" y="1268760"/>
            <a:ext cx="2808312" cy="43204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smtClean="0"/>
              <a:t>Generator Particle </a:t>
            </a:r>
            <a:r>
              <a:rPr lang="de-DE" sz="2000" b="1" smtClean="0"/>
              <a:t>P</a:t>
            </a:r>
            <a:endParaRPr lang="de-DE" sz="2000" b="1"/>
          </a:p>
        </p:txBody>
      </p:sp>
      <p:sp>
        <p:nvSpPr>
          <p:cNvPr id="11" name="Rechteck 10"/>
          <p:cNvSpPr/>
          <p:nvPr/>
        </p:nvSpPr>
        <p:spPr>
          <a:xfrm>
            <a:off x="3491880" y="2564904"/>
            <a:ext cx="1800200" cy="580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smtClean="0"/>
              <a:t>Detector 2</a:t>
            </a:r>
            <a:endParaRPr lang="de-DE" sz="2000"/>
          </a:p>
        </p:txBody>
      </p:sp>
      <p:sp>
        <p:nvSpPr>
          <p:cNvPr id="12" name="Rechteck 11"/>
          <p:cNvSpPr/>
          <p:nvPr/>
        </p:nvSpPr>
        <p:spPr>
          <a:xfrm>
            <a:off x="5940152" y="2564904"/>
            <a:ext cx="1800200" cy="580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smtClean="0"/>
              <a:t>Detector n</a:t>
            </a:r>
            <a:endParaRPr lang="de-DE" sz="2000"/>
          </a:p>
        </p:txBody>
      </p:sp>
      <p:cxnSp>
        <p:nvCxnSpPr>
          <p:cNvPr id="17" name="Gerade Verbindung mit Pfeil 16"/>
          <p:cNvCxnSpPr/>
          <p:nvPr/>
        </p:nvCxnSpPr>
        <p:spPr>
          <a:xfrm flipH="1">
            <a:off x="2915816" y="1916832"/>
            <a:ext cx="504056" cy="504056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>
            <a:off x="4499992" y="1916832"/>
            <a:ext cx="0" cy="504056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>
            <a:off x="5796136" y="1916832"/>
            <a:ext cx="432048" cy="504056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/>
          <p:cNvSpPr txBox="1"/>
          <p:nvPr/>
        </p:nvSpPr>
        <p:spPr>
          <a:xfrm>
            <a:off x="5421909" y="2776282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/>
              <a:t>...</a:t>
            </a:r>
            <a:endParaRPr lang="de-DE" sz="1400"/>
          </a:p>
        </p:txBody>
      </p:sp>
      <p:cxnSp>
        <p:nvCxnSpPr>
          <p:cNvPr id="32" name="Gerade Verbindung mit Pfeil 31"/>
          <p:cNvCxnSpPr/>
          <p:nvPr/>
        </p:nvCxnSpPr>
        <p:spPr>
          <a:xfrm>
            <a:off x="3059832" y="3293368"/>
            <a:ext cx="0" cy="72008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hteck 34"/>
          <p:cNvSpPr/>
          <p:nvPr/>
        </p:nvSpPr>
        <p:spPr>
          <a:xfrm>
            <a:off x="1475656" y="3413976"/>
            <a:ext cx="1584176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smtClean="0">
                <a:solidFill>
                  <a:schemeClr val="tx1"/>
                </a:solidFill>
              </a:rPr>
              <a:t>Response 1 for </a:t>
            </a:r>
            <a:r>
              <a:rPr lang="de-DE" sz="1200" b="1" smtClean="0">
                <a:solidFill>
                  <a:schemeClr val="tx1"/>
                </a:solidFill>
              </a:rPr>
              <a:t>P</a:t>
            </a:r>
            <a:endParaRPr lang="de-DE" sz="1200" b="1">
              <a:solidFill>
                <a:schemeClr val="tx1"/>
              </a:solidFill>
            </a:endParaRPr>
          </a:p>
        </p:txBody>
      </p:sp>
      <p:cxnSp>
        <p:nvCxnSpPr>
          <p:cNvPr id="37" name="Gerade Verbindung mit Pfeil 36"/>
          <p:cNvCxnSpPr/>
          <p:nvPr/>
        </p:nvCxnSpPr>
        <p:spPr>
          <a:xfrm>
            <a:off x="6156176" y="3284984"/>
            <a:ext cx="0" cy="72008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hteck 37"/>
          <p:cNvSpPr/>
          <p:nvPr/>
        </p:nvSpPr>
        <p:spPr>
          <a:xfrm>
            <a:off x="6156176" y="3420616"/>
            <a:ext cx="1584176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smtClean="0">
                <a:solidFill>
                  <a:schemeClr val="tx1"/>
                </a:solidFill>
              </a:rPr>
              <a:t>Response n for </a:t>
            </a:r>
            <a:r>
              <a:rPr lang="de-DE" sz="1200" b="1" smtClean="0">
                <a:solidFill>
                  <a:schemeClr val="tx1"/>
                </a:solidFill>
              </a:rPr>
              <a:t>P</a:t>
            </a:r>
            <a:endParaRPr lang="de-DE" sz="1200" b="1">
              <a:solidFill>
                <a:schemeClr val="tx1"/>
              </a:solidFill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5438346" y="3404684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/>
              <a:t>...</a:t>
            </a:r>
            <a:endParaRPr lang="de-DE" sz="1400"/>
          </a:p>
        </p:txBody>
      </p:sp>
      <p:cxnSp>
        <p:nvCxnSpPr>
          <p:cNvPr id="41" name="Gerade Verbindung 40"/>
          <p:cNvCxnSpPr/>
          <p:nvPr/>
        </p:nvCxnSpPr>
        <p:spPr>
          <a:xfrm flipH="1">
            <a:off x="899592" y="1484784"/>
            <a:ext cx="2016224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/>
          <p:cNvCxnSpPr/>
          <p:nvPr/>
        </p:nvCxnSpPr>
        <p:spPr>
          <a:xfrm>
            <a:off x="899592" y="1484784"/>
            <a:ext cx="0" cy="3168352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/>
          <p:cNvCxnSpPr/>
          <p:nvPr/>
        </p:nvCxnSpPr>
        <p:spPr>
          <a:xfrm>
            <a:off x="899592" y="4653136"/>
            <a:ext cx="1656184" cy="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Abgerundetes Rechteck 47"/>
          <p:cNvSpPr/>
          <p:nvPr/>
        </p:nvSpPr>
        <p:spPr>
          <a:xfrm>
            <a:off x="1979712" y="5733256"/>
            <a:ext cx="2736304" cy="43204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smtClean="0"/>
              <a:t>Reco Particle </a:t>
            </a:r>
            <a:r>
              <a:rPr lang="de-DE" sz="2000" b="1" smtClean="0"/>
              <a:t>P'</a:t>
            </a:r>
            <a:endParaRPr lang="de-DE" sz="2000" b="1"/>
          </a:p>
        </p:txBody>
      </p:sp>
      <p:sp>
        <p:nvSpPr>
          <p:cNvPr id="50" name="Rechteck 49"/>
          <p:cNvSpPr/>
          <p:nvPr/>
        </p:nvSpPr>
        <p:spPr>
          <a:xfrm>
            <a:off x="2771800" y="4077072"/>
            <a:ext cx="3744416" cy="1008112"/>
          </a:xfrm>
          <a:prstGeom prst="rect">
            <a:avLst/>
          </a:prstGeom>
          <a:solidFill>
            <a:srgbClr val="C35855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smtClean="0">
                <a:solidFill>
                  <a:srgbClr val="FFFF00"/>
                </a:solidFill>
              </a:rPr>
              <a:t>Modify/Reject/Add</a:t>
            </a:r>
            <a:r>
              <a:rPr lang="de-DE" smtClean="0">
                <a:solidFill>
                  <a:srgbClr val="FFFF00"/>
                </a:solidFill>
              </a:rPr>
              <a:t> info to</a:t>
            </a:r>
            <a:r>
              <a:rPr lang="de-DE" smtClean="0"/>
              <a:t> P according to </a:t>
            </a:r>
            <a:r>
              <a:rPr lang="de-DE" smtClean="0">
                <a:solidFill>
                  <a:srgbClr val="FFFF00"/>
                </a:solidFill>
              </a:rPr>
              <a:t>total response</a:t>
            </a:r>
            <a:endParaRPr lang="de-DE">
              <a:solidFill>
                <a:srgbClr val="FFFF00"/>
              </a:solidFill>
            </a:endParaRPr>
          </a:p>
        </p:txBody>
      </p:sp>
      <p:cxnSp>
        <p:nvCxnSpPr>
          <p:cNvPr id="51" name="Gerade Verbindung mit Pfeil 50"/>
          <p:cNvCxnSpPr/>
          <p:nvPr/>
        </p:nvCxnSpPr>
        <p:spPr>
          <a:xfrm>
            <a:off x="3311860" y="5157192"/>
            <a:ext cx="0" cy="504056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mit Pfeil 51"/>
          <p:cNvCxnSpPr/>
          <p:nvPr/>
        </p:nvCxnSpPr>
        <p:spPr>
          <a:xfrm>
            <a:off x="3707904" y="3284984"/>
            <a:ext cx="0" cy="72008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hteck 52"/>
          <p:cNvSpPr/>
          <p:nvPr/>
        </p:nvSpPr>
        <p:spPr>
          <a:xfrm>
            <a:off x="3707904" y="3420616"/>
            <a:ext cx="1584176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smtClean="0">
                <a:solidFill>
                  <a:schemeClr val="tx1"/>
                </a:solidFill>
              </a:rPr>
              <a:t>Response 2 for </a:t>
            </a:r>
            <a:r>
              <a:rPr lang="de-DE" sz="1200" b="1" smtClean="0">
                <a:solidFill>
                  <a:schemeClr val="tx1"/>
                </a:solidFill>
              </a:rPr>
              <a:t>P</a:t>
            </a:r>
            <a:endParaRPr lang="de-DE" sz="1200" b="1">
              <a:solidFill>
                <a:schemeClr val="tx1"/>
              </a:solidFill>
            </a:endParaRPr>
          </a:p>
        </p:txBody>
      </p:sp>
      <p:pic>
        <p:nvPicPr>
          <p:cNvPr id="1026" name="Picture 2" descr="C:\Users\klausg\AppData\Local\Microsoft\Windows\Temporary Internet Files\Content.IE5\4V8C5NA6\MC900440381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233974"/>
            <a:ext cx="851210" cy="85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Gerade Verbindung mit Pfeil 27"/>
          <p:cNvCxnSpPr/>
          <p:nvPr/>
        </p:nvCxnSpPr>
        <p:spPr>
          <a:xfrm>
            <a:off x="6660232" y="4627028"/>
            <a:ext cx="1008112" cy="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6732240" y="4221088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/>
              <a:t>reject</a:t>
            </a:r>
            <a:endParaRPr lang="de-DE" sz="1400"/>
          </a:p>
        </p:txBody>
      </p:sp>
      <p:sp>
        <p:nvSpPr>
          <p:cNvPr id="33" name="Abgerundetes Rechteck 32"/>
          <p:cNvSpPr/>
          <p:nvPr/>
        </p:nvSpPr>
        <p:spPr>
          <a:xfrm>
            <a:off x="4860032" y="5733256"/>
            <a:ext cx="2736304" cy="43204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smtClean="0"/>
              <a:t>Secondaries for </a:t>
            </a:r>
            <a:r>
              <a:rPr lang="de-DE" sz="2000" b="1" smtClean="0"/>
              <a:t>P'</a:t>
            </a:r>
            <a:endParaRPr lang="de-DE" sz="2000" b="1"/>
          </a:p>
        </p:txBody>
      </p:sp>
      <p:cxnSp>
        <p:nvCxnSpPr>
          <p:cNvPr id="34" name="Gerade Verbindung mit Pfeil 33"/>
          <p:cNvCxnSpPr/>
          <p:nvPr/>
        </p:nvCxnSpPr>
        <p:spPr>
          <a:xfrm>
            <a:off x="5292080" y="5157192"/>
            <a:ext cx="0" cy="504056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/>
          <p:cNvSpPr txBox="1"/>
          <p:nvPr/>
        </p:nvSpPr>
        <p:spPr>
          <a:xfrm>
            <a:off x="5314727" y="5157192"/>
            <a:ext cx="516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/>
              <a:t>add</a:t>
            </a:r>
            <a:endParaRPr lang="de-DE" sz="1400"/>
          </a:p>
        </p:txBody>
      </p:sp>
    </p:spTree>
    <p:extLst>
      <p:ext uri="{BB962C8B-B14F-4D97-AF65-F5344CB8AC3E}">
        <p14:creationId xmlns:p14="http://schemas.microsoft.com/office/powerpoint/2010/main" val="81905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FastSim - Acceptance </a:t>
            </a:r>
            <a:r>
              <a:rPr lang="de-DE" smtClean="0"/>
              <a:t>Modelling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mtClean="0">
                <a:solidFill>
                  <a:srgbClr val="0000FF"/>
                </a:solidFill>
              </a:rPr>
              <a:t>Spatial</a:t>
            </a:r>
            <a:r>
              <a:rPr lang="de-DE" smtClean="0"/>
              <a:t> acceptance typically defined by </a:t>
            </a:r>
            <a:r>
              <a:rPr lang="de-DE" smtClean="0">
                <a:solidFill>
                  <a:srgbClr val="0000FF"/>
                </a:solidFill>
              </a:rPr>
              <a:t>polar </a:t>
            </a:r>
            <a:r>
              <a:rPr lang="el-GR" smtClean="0">
                <a:solidFill>
                  <a:srgbClr val="0000FF"/>
                </a:solidFill>
              </a:rPr>
              <a:t>θ</a:t>
            </a:r>
            <a:r>
              <a:rPr lang="de-DE" smtClean="0">
                <a:solidFill>
                  <a:srgbClr val="0000FF"/>
                </a:solidFill>
              </a:rPr>
              <a:t> range from IP</a:t>
            </a:r>
          </a:p>
          <a:p>
            <a:r>
              <a:rPr lang="de-DE" smtClean="0"/>
              <a:t>Different trackers or EMCs should not overlap!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42</a:t>
            </a:fld>
            <a:endParaRPr lang="de-DE"/>
          </a:p>
        </p:txBody>
      </p:sp>
      <p:sp>
        <p:nvSpPr>
          <p:cNvPr id="7" name="Stern mit 5 Zacken 6"/>
          <p:cNvSpPr/>
          <p:nvPr/>
        </p:nvSpPr>
        <p:spPr>
          <a:xfrm>
            <a:off x="4016082" y="3912879"/>
            <a:ext cx="216024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4232106" y="4099286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smtClean="0"/>
              <a:t>IP</a:t>
            </a:r>
            <a:endParaRPr lang="de-DE" sz="2400"/>
          </a:p>
        </p:txBody>
      </p:sp>
      <p:sp>
        <p:nvSpPr>
          <p:cNvPr id="9" name="Bogen 8"/>
          <p:cNvSpPr/>
          <p:nvPr/>
        </p:nvSpPr>
        <p:spPr>
          <a:xfrm>
            <a:off x="1639818" y="2204864"/>
            <a:ext cx="5040560" cy="3692592"/>
          </a:xfrm>
          <a:prstGeom prst="arc">
            <a:avLst>
              <a:gd name="adj1" fmla="val 12156113"/>
              <a:gd name="adj2" fmla="val 20396380"/>
            </a:avLst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000"/>
              </a:solidFill>
            </a:endParaRPr>
          </a:p>
        </p:txBody>
      </p:sp>
      <p:sp>
        <p:nvSpPr>
          <p:cNvPr id="10" name="Bogen 9"/>
          <p:cNvSpPr/>
          <p:nvPr/>
        </p:nvSpPr>
        <p:spPr>
          <a:xfrm>
            <a:off x="1855842" y="2462754"/>
            <a:ext cx="4608512" cy="3260290"/>
          </a:xfrm>
          <a:prstGeom prst="arc">
            <a:avLst>
              <a:gd name="adj1" fmla="val 12267910"/>
              <a:gd name="adj2" fmla="val 20186987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Bogen 10"/>
          <p:cNvSpPr/>
          <p:nvPr/>
        </p:nvSpPr>
        <p:spPr>
          <a:xfrm>
            <a:off x="1298073" y="1988840"/>
            <a:ext cx="5742345" cy="4248472"/>
          </a:xfrm>
          <a:prstGeom prst="arc">
            <a:avLst>
              <a:gd name="adj1" fmla="val 20174563"/>
              <a:gd name="adj2" fmla="val 123044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990033"/>
              </a:solidFill>
            </a:endParaRPr>
          </a:p>
        </p:txBody>
      </p:sp>
      <p:sp>
        <p:nvSpPr>
          <p:cNvPr id="12" name="Bogen 11"/>
          <p:cNvSpPr/>
          <p:nvPr/>
        </p:nvSpPr>
        <p:spPr>
          <a:xfrm>
            <a:off x="1639818" y="2204864"/>
            <a:ext cx="5040560" cy="3774685"/>
          </a:xfrm>
          <a:prstGeom prst="arc">
            <a:avLst>
              <a:gd name="adj1" fmla="val 1091756"/>
              <a:gd name="adj2" fmla="val 9627092"/>
            </a:avLst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Bogen 12"/>
          <p:cNvSpPr/>
          <p:nvPr/>
        </p:nvSpPr>
        <p:spPr>
          <a:xfrm>
            <a:off x="1855842" y="2462754"/>
            <a:ext cx="4608512" cy="3260290"/>
          </a:xfrm>
          <a:prstGeom prst="arc">
            <a:avLst>
              <a:gd name="adj1" fmla="val 1338558"/>
              <a:gd name="adj2" fmla="val 9391822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Bogen 13"/>
          <p:cNvSpPr/>
          <p:nvPr/>
        </p:nvSpPr>
        <p:spPr>
          <a:xfrm>
            <a:off x="1298073" y="1988840"/>
            <a:ext cx="5742345" cy="4248472"/>
          </a:xfrm>
          <a:prstGeom prst="arc">
            <a:avLst>
              <a:gd name="adj1" fmla="val 9969305"/>
              <a:gd name="adj2" fmla="val 1185025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ogen 14"/>
          <p:cNvSpPr/>
          <p:nvPr/>
        </p:nvSpPr>
        <p:spPr>
          <a:xfrm>
            <a:off x="323528" y="2046548"/>
            <a:ext cx="7673140" cy="4092702"/>
          </a:xfrm>
          <a:prstGeom prst="arc">
            <a:avLst>
              <a:gd name="adj1" fmla="val 21153322"/>
              <a:gd name="adj2" fmla="val 474760"/>
            </a:avLst>
          </a:prstGeom>
          <a:ln w="28575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Bogen 15"/>
          <p:cNvSpPr/>
          <p:nvPr/>
        </p:nvSpPr>
        <p:spPr>
          <a:xfrm>
            <a:off x="1855842" y="2462754"/>
            <a:ext cx="4608512" cy="3260290"/>
          </a:xfrm>
          <a:prstGeom prst="arc">
            <a:avLst>
              <a:gd name="adj1" fmla="val 536988"/>
              <a:gd name="adj2" fmla="val 1250023"/>
            </a:avLst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Textfeld 38"/>
          <p:cNvSpPr txBox="1"/>
          <p:nvPr/>
        </p:nvSpPr>
        <p:spPr>
          <a:xfrm>
            <a:off x="6102624" y="1872871"/>
            <a:ext cx="1299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smtClean="0">
                <a:solidFill>
                  <a:srgbClr val="008000"/>
                </a:solidFill>
              </a:rPr>
              <a:t>Barrel DRC</a:t>
            </a:r>
            <a:endParaRPr lang="de-DE">
              <a:solidFill>
                <a:srgbClr val="008000"/>
              </a:solidFill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3198969" y="2767506"/>
            <a:ext cx="18502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smtClean="0">
                <a:solidFill>
                  <a:srgbClr val="0070C0"/>
                </a:solidFill>
              </a:rPr>
              <a:t>Central Tracking</a:t>
            </a:r>
          </a:p>
          <a:p>
            <a:pPr algn="ctr"/>
            <a:r>
              <a:rPr lang="de-DE" sz="2000" smtClean="0">
                <a:solidFill>
                  <a:srgbClr val="0070C0"/>
                </a:solidFill>
              </a:rPr>
              <a:t>(STT + MVD)</a:t>
            </a:r>
            <a:endParaRPr lang="de-DE">
              <a:solidFill>
                <a:srgbClr val="0070C0"/>
              </a:solidFill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1626744" y="3679611"/>
            <a:ext cx="1572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smtClean="0">
                <a:solidFill>
                  <a:srgbClr val="FF0000"/>
                </a:solidFill>
              </a:rPr>
              <a:t>EMC BwdCap</a:t>
            </a:r>
            <a:endParaRPr lang="de-DE">
              <a:solidFill>
                <a:srgbClr val="FF0000"/>
              </a:solidFill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6752386" y="4992999"/>
            <a:ext cx="1551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smtClean="0">
                <a:solidFill>
                  <a:srgbClr val="FF0000"/>
                </a:solidFill>
              </a:rPr>
              <a:t>EMC FwdCap</a:t>
            </a:r>
            <a:endParaRPr lang="de-DE">
              <a:solidFill>
                <a:srgbClr val="FF0000"/>
              </a:solidFill>
            </a:endParaRPr>
          </a:p>
        </p:txBody>
      </p:sp>
      <p:sp>
        <p:nvSpPr>
          <p:cNvPr id="43" name="Bogen 42"/>
          <p:cNvSpPr/>
          <p:nvPr/>
        </p:nvSpPr>
        <p:spPr>
          <a:xfrm>
            <a:off x="1855842" y="2462754"/>
            <a:ext cx="4608512" cy="3260290"/>
          </a:xfrm>
          <a:prstGeom prst="arc">
            <a:avLst>
              <a:gd name="adj1" fmla="val 20279999"/>
              <a:gd name="adj2" fmla="val 21000076"/>
            </a:avLst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6699"/>
              </a:solidFill>
            </a:endParaRPr>
          </a:p>
        </p:txBody>
      </p:sp>
      <p:sp>
        <p:nvSpPr>
          <p:cNvPr id="44" name="Bogen 43"/>
          <p:cNvSpPr/>
          <p:nvPr/>
        </p:nvSpPr>
        <p:spPr>
          <a:xfrm>
            <a:off x="1298073" y="1988840"/>
            <a:ext cx="5742345" cy="4248472"/>
          </a:xfrm>
          <a:prstGeom prst="arc">
            <a:avLst>
              <a:gd name="adj1" fmla="val 12238024"/>
              <a:gd name="adj2" fmla="val 20039127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Textfeld 46"/>
          <p:cNvSpPr txBox="1"/>
          <p:nvPr/>
        </p:nvSpPr>
        <p:spPr>
          <a:xfrm>
            <a:off x="8037997" y="3680127"/>
            <a:ext cx="9375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smtClean="0">
                <a:solidFill>
                  <a:srgbClr val="006699"/>
                </a:solidFill>
              </a:rPr>
              <a:t>Fwd</a:t>
            </a:r>
          </a:p>
          <a:p>
            <a:r>
              <a:rPr lang="de-DE" sz="2000" smtClean="0">
                <a:solidFill>
                  <a:srgbClr val="006699"/>
                </a:solidFill>
              </a:rPr>
              <a:t>Tracker</a:t>
            </a:r>
            <a:endParaRPr lang="de-DE" sz="2000">
              <a:solidFill>
                <a:srgbClr val="006699"/>
              </a:solidFill>
            </a:endParaRPr>
          </a:p>
        </p:txBody>
      </p:sp>
      <p:cxnSp>
        <p:nvCxnSpPr>
          <p:cNvPr id="49" name="Gerade Verbindung 48"/>
          <p:cNvCxnSpPr/>
          <p:nvPr/>
        </p:nvCxnSpPr>
        <p:spPr>
          <a:xfrm flipV="1">
            <a:off x="4132041" y="3537358"/>
            <a:ext cx="3905956" cy="4854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52"/>
          <p:cNvCxnSpPr/>
          <p:nvPr/>
        </p:nvCxnSpPr>
        <p:spPr>
          <a:xfrm>
            <a:off x="4143330" y="4034070"/>
            <a:ext cx="3894667" cy="63217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feld 58"/>
          <p:cNvSpPr txBox="1"/>
          <p:nvPr/>
        </p:nvSpPr>
        <p:spPr>
          <a:xfrm>
            <a:off x="4844324" y="4439001"/>
            <a:ext cx="13053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smtClean="0">
                <a:solidFill>
                  <a:srgbClr val="0000FF"/>
                </a:solidFill>
              </a:rPr>
              <a:t>STT + GEM</a:t>
            </a:r>
            <a:endParaRPr lang="de-DE">
              <a:solidFill>
                <a:srgbClr val="0000FF"/>
              </a:solidFill>
            </a:endParaRPr>
          </a:p>
        </p:txBody>
      </p:sp>
      <p:sp>
        <p:nvSpPr>
          <p:cNvPr id="60" name="Textfeld 59"/>
          <p:cNvSpPr txBox="1"/>
          <p:nvPr/>
        </p:nvSpPr>
        <p:spPr>
          <a:xfrm>
            <a:off x="775722" y="2062644"/>
            <a:ext cx="1349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smtClean="0">
                <a:solidFill>
                  <a:srgbClr val="C00000"/>
                </a:solidFill>
              </a:rPr>
              <a:t>EMC Barrel</a:t>
            </a:r>
            <a:endParaRPr lang="de-DE">
              <a:solidFill>
                <a:srgbClr val="C00000"/>
              </a:solidFill>
            </a:endParaRPr>
          </a:p>
        </p:txBody>
      </p:sp>
      <p:sp>
        <p:nvSpPr>
          <p:cNvPr id="61" name="Bogen 60"/>
          <p:cNvSpPr/>
          <p:nvPr/>
        </p:nvSpPr>
        <p:spPr>
          <a:xfrm>
            <a:off x="1495802" y="2046548"/>
            <a:ext cx="5328592" cy="4092702"/>
          </a:xfrm>
          <a:prstGeom prst="arc">
            <a:avLst>
              <a:gd name="adj1" fmla="val 19921546"/>
              <a:gd name="adj2" fmla="val 1505332"/>
            </a:avLst>
          </a:prstGeom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Textfeld 62"/>
          <p:cNvSpPr txBox="1"/>
          <p:nvPr/>
        </p:nvSpPr>
        <p:spPr>
          <a:xfrm>
            <a:off x="7077911" y="2668376"/>
            <a:ext cx="1099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smtClean="0">
                <a:solidFill>
                  <a:srgbClr val="00CC00"/>
                </a:solidFill>
              </a:rPr>
              <a:t>Disc DRC</a:t>
            </a:r>
            <a:endParaRPr lang="de-DE">
              <a:solidFill>
                <a:srgbClr val="00CC00"/>
              </a:solidFill>
            </a:endParaRPr>
          </a:p>
        </p:txBody>
      </p:sp>
      <p:cxnSp>
        <p:nvCxnSpPr>
          <p:cNvPr id="65" name="Gerade Verbindung 64"/>
          <p:cNvCxnSpPr>
            <a:stCxn id="63" idx="1"/>
          </p:cNvCxnSpPr>
          <p:nvPr/>
        </p:nvCxnSpPr>
        <p:spPr>
          <a:xfrm flipH="1">
            <a:off x="6680379" y="2868431"/>
            <a:ext cx="397532" cy="41655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65"/>
          <p:cNvCxnSpPr>
            <a:stCxn id="39" idx="1"/>
          </p:cNvCxnSpPr>
          <p:nvPr/>
        </p:nvCxnSpPr>
        <p:spPr>
          <a:xfrm flipH="1">
            <a:off x="5497003" y="2072926"/>
            <a:ext cx="605621" cy="38982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Bogen 66"/>
          <p:cNvSpPr/>
          <p:nvPr/>
        </p:nvSpPr>
        <p:spPr>
          <a:xfrm>
            <a:off x="1298073" y="1988840"/>
            <a:ext cx="5742345" cy="4248472"/>
          </a:xfrm>
          <a:prstGeom prst="arc">
            <a:avLst>
              <a:gd name="adj1" fmla="val 1349363"/>
              <a:gd name="adj2" fmla="val 9612545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Textfeld 67"/>
          <p:cNvSpPr txBox="1"/>
          <p:nvPr/>
        </p:nvSpPr>
        <p:spPr>
          <a:xfrm>
            <a:off x="251520" y="5858108"/>
            <a:ext cx="1871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smtClean="0"/>
              <a:t>Just for illustration</a:t>
            </a:r>
          </a:p>
          <a:p>
            <a:r>
              <a:rPr lang="de-DE" sz="1400" i="1" smtClean="0"/>
              <a:t>Not complete!</a:t>
            </a:r>
          </a:p>
        </p:txBody>
      </p:sp>
    </p:spTree>
    <p:extLst>
      <p:ext uri="{BB962C8B-B14F-4D97-AF65-F5344CB8AC3E}">
        <p14:creationId xmlns:p14="http://schemas.microsoft.com/office/powerpoint/2010/main" val="74416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FastSim - Detector </a:t>
            </a:r>
            <a:r>
              <a:rPr lang="de-DE" smtClean="0"/>
              <a:t>Modules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43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1472877" y="908720"/>
            <a:ext cx="2568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Target Spectrometer</a:t>
            </a:r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5746680" y="908720"/>
            <a:ext cx="277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Forward Spectrometer</a:t>
            </a:r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166013" y="1844824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smtClean="0"/>
              <a:t>TRK</a:t>
            </a:r>
            <a:endParaRPr lang="de-DE" sz="2000"/>
          </a:p>
        </p:txBody>
      </p:sp>
      <p:sp>
        <p:nvSpPr>
          <p:cNvPr id="10" name="Textfeld 9"/>
          <p:cNvSpPr txBox="1"/>
          <p:nvPr/>
        </p:nvSpPr>
        <p:spPr>
          <a:xfrm>
            <a:off x="107504" y="3337828"/>
            <a:ext cx="742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smtClean="0"/>
              <a:t>EMC</a:t>
            </a:r>
            <a:endParaRPr lang="de-DE" sz="2000"/>
          </a:p>
        </p:txBody>
      </p:sp>
      <p:sp>
        <p:nvSpPr>
          <p:cNvPr id="11" name="Textfeld 10"/>
          <p:cNvSpPr txBox="1"/>
          <p:nvPr/>
        </p:nvSpPr>
        <p:spPr>
          <a:xfrm>
            <a:off x="195669" y="5085184"/>
            <a:ext cx="643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smtClean="0"/>
              <a:t>PID</a:t>
            </a:r>
            <a:endParaRPr lang="de-DE" sz="2000"/>
          </a:p>
        </p:txBody>
      </p:sp>
      <p:sp>
        <p:nvSpPr>
          <p:cNvPr id="12" name="Rechteck 11"/>
          <p:cNvSpPr/>
          <p:nvPr/>
        </p:nvSpPr>
        <p:spPr>
          <a:xfrm>
            <a:off x="1187624" y="1628800"/>
            <a:ext cx="1296144" cy="4776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smtClean="0"/>
              <a:t>STT</a:t>
            </a:r>
            <a:endParaRPr lang="de-DE" sz="1400"/>
          </a:p>
        </p:txBody>
      </p:sp>
      <p:sp>
        <p:nvSpPr>
          <p:cNvPr id="13" name="Rechteck 12"/>
          <p:cNvSpPr/>
          <p:nvPr/>
        </p:nvSpPr>
        <p:spPr>
          <a:xfrm>
            <a:off x="1187624" y="2231286"/>
            <a:ext cx="1296144" cy="4776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smtClean="0"/>
              <a:t>STT + MVD</a:t>
            </a:r>
            <a:endParaRPr lang="de-DE" sz="1400"/>
          </a:p>
        </p:txBody>
      </p:sp>
      <p:sp>
        <p:nvSpPr>
          <p:cNvPr id="14" name="Rechteck 13"/>
          <p:cNvSpPr/>
          <p:nvPr/>
        </p:nvSpPr>
        <p:spPr>
          <a:xfrm>
            <a:off x="2663788" y="1639560"/>
            <a:ext cx="1872208" cy="4776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smtClean="0"/>
              <a:t>STT + MVD + GEM</a:t>
            </a:r>
            <a:endParaRPr lang="de-DE" sz="1400"/>
          </a:p>
        </p:txBody>
      </p:sp>
      <p:sp>
        <p:nvSpPr>
          <p:cNvPr id="15" name="Rechteck 14"/>
          <p:cNvSpPr/>
          <p:nvPr/>
        </p:nvSpPr>
        <p:spPr>
          <a:xfrm>
            <a:off x="2699792" y="2231286"/>
            <a:ext cx="1440160" cy="4776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smtClean="0"/>
              <a:t>MVD + GEM</a:t>
            </a:r>
            <a:endParaRPr lang="de-DE" sz="1400"/>
          </a:p>
        </p:txBody>
      </p:sp>
      <p:sp>
        <p:nvSpPr>
          <p:cNvPr id="16" name="Rechteck 15"/>
          <p:cNvSpPr/>
          <p:nvPr/>
        </p:nvSpPr>
        <p:spPr>
          <a:xfrm>
            <a:off x="6516216" y="1655222"/>
            <a:ext cx="1368152" cy="4776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smtClean="0"/>
              <a:t>Fwd TS</a:t>
            </a:r>
            <a:endParaRPr lang="de-DE" sz="1400"/>
          </a:p>
        </p:txBody>
      </p:sp>
      <p:sp>
        <p:nvSpPr>
          <p:cNvPr id="17" name="Rechteck 16"/>
          <p:cNvSpPr/>
          <p:nvPr/>
        </p:nvSpPr>
        <p:spPr>
          <a:xfrm>
            <a:off x="1187624" y="3068960"/>
            <a:ext cx="1296144" cy="4776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smtClean="0"/>
              <a:t>EMC Barrel</a:t>
            </a:r>
            <a:endParaRPr lang="de-DE" sz="1400"/>
          </a:p>
        </p:txBody>
      </p:sp>
      <p:sp>
        <p:nvSpPr>
          <p:cNvPr id="19" name="Rechteck 18"/>
          <p:cNvSpPr/>
          <p:nvPr/>
        </p:nvSpPr>
        <p:spPr>
          <a:xfrm>
            <a:off x="2699792" y="3056053"/>
            <a:ext cx="1296144" cy="4776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smtClean="0"/>
              <a:t>EMC Fwd</a:t>
            </a:r>
            <a:endParaRPr lang="de-DE" sz="1400"/>
          </a:p>
        </p:txBody>
      </p:sp>
      <p:sp>
        <p:nvSpPr>
          <p:cNvPr id="20" name="Rechteck 19"/>
          <p:cNvSpPr/>
          <p:nvPr/>
        </p:nvSpPr>
        <p:spPr>
          <a:xfrm>
            <a:off x="1187624" y="3671446"/>
            <a:ext cx="1296144" cy="4776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smtClean="0"/>
              <a:t>EMC Bwd</a:t>
            </a:r>
            <a:endParaRPr lang="de-DE" sz="1400"/>
          </a:p>
        </p:txBody>
      </p:sp>
      <p:sp>
        <p:nvSpPr>
          <p:cNvPr id="21" name="Rechteck 20"/>
          <p:cNvSpPr/>
          <p:nvPr/>
        </p:nvSpPr>
        <p:spPr>
          <a:xfrm>
            <a:off x="6516216" y="3095382"/>
            <a:ext cx="1368152" cy="4776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smtClean="0"/>
              <a:t>EMC FS</a:t>
            </a:r>
            <a:endParaRPr lang="de-DE" sz="1400"/>
          </a:p>
        </p:txBody>
      </p:sp>
      <p:sp>
        <p:nvSpPr>
          <p:cNvPr id="22" name="Rechteck 21"/>
          <p:cNvSpPr/>
          <p:nvPr/>
        </p:nvSpPr>
        <p:spPr>
          <a:xfrm>
            <a:off x="1187624" y="4554706"/>
            <a:ext cx="1296144" cy="4776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smtClean="0"/>
              <a:t>EMC Barrel</a:t>
            </a:r>
            <a:endParaRPr lang="de-DE" sz="1400"/>
          </a:p>
        </p:txBody>
      </p:sp>
      <p:sp>
        <p:nvSpPr>
          <p:cNvPr id="23" name="Rechteck 22"/>
          <p:cNvSpPr/>
          <p:nvPr/>
        </p:nvSpPr>
        <p:spPr>
          <a:xfrm>
            <a:off x="1187624" y="5157192"/>
            <a:ext cx="1296144" cy="4776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smtClean="0"/>
              <a:t>EMC Fwd</a:t>
            </a:r>
            <a:endParaRPr lang="de-DE" sz="1400"/>
          </a:p>
        </p:txBody>
      </p:sp>
      <p:sp>
        <p:nvSpPr>
          <p:cNvPr id="24" name="Rechteck 23"/>
          <p:cNvSpPr/>
          <p:nvPr/>
        </p:nvSpPr>
        <p:spPr>
          <a:xfrm>
            <a:off x="1187624" y="5778842"/>
            <a:ext cx="1296144" cy="4776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smtClean="0"/>
              <a:t>EMC Bwd</a:t>
            </a:r>
            <a:endParaRPr lang="de-DE" sz="1400"/>
          </a:p>
        </p:txBody>
      </p:sp>
      <p:sp>
        <p:nvSpPr>
          <p:cNvPr id="25" name="Rechteck 24"/>
          <p:cNvSpPr/>
          <p:nvPr/>
        </p:nvSpPr>
        <p:spPr>
          <a:xfrm>
            <a:off x="2699792" y="4554706"/>
            <a:ext cx="1296144" cy="4776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smtClean="0"/>
              <a:t>STT PID</a:t>
            </a:r>
            <a:endParaRPr lang="de-DE" sz="1400"/>
          </a:p>
        </p:txBody>
      </p:sp>
      <p:sp>
        <p:nvSpPr>
          <p:cNvPr id="26" name="Rechteck 25"/>
          <p:cNvSpPr/>
          <p:nvPr/>
        </p:nvSpPr>
        <p:spPr>
          <a:xfrm>
            <a:off x="2699792" y="5157192"/>
            <a:ext cx="1296144" cy="4776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smtClean="0"/>
              <a:t>MVD PID</a:t>
            </a:r>
            <a:endParaRPr lang="de-DE" sz="1400"/>
          </a:p>
        </p:txBody>
      </p:sp>
      <p:sp>
        <p:nvSpPr>
          <p:cNvPr id="27" name="Rechteck 26"/>
          <p:cNvSpPr/>
          <p:nvPr/>
        </p:nvSpPr>
        <p:spPr>
          <a:xfrm>
            <a:off x="2699792" y="5778842"/>
            <a:ext cx="1296144" cy="4776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smtClean="0"/>
              <a:t>MUO PID</a:t>
            </a:r>
            <a:endParaRPr lang="de-DE" sz="1400"/>
          </a:p>
        </p:txBody>
      </p:sp>
      <p:sp>
        <p:nvSpPr>
          <p:cNvPr id="28" name="Rechteck 27"/>
          <p:cNvSpPr/>
          <p:nvPr/>
        </p:nvSpPr>
        <p:spPr>
          <a:xfrm>
            <a:off x="4211960" y="4535542"/>
            <a:ext cx="1368152" cy="4776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smtClean="0"/>
              <a:t>DIRC PID</a:t>
            </a:r>
            <a:endParaRPr lang="de-DE" sz="1400"/>
          </a:p>
        </p:txBody>
      </p:sp>
      <p:sp>
        <p:nvSpPr>
          <p:cNvPr id="29" name="Rechteck 28"/>
          <p:cNvSpPr/>
          <p:nvPr/>
        </p:nvSpPr>
        <p:spPr>
          <a:xfrm>
            <a:off x="4211960" y="5157192"/>
            <a:ext cx="1368152" cy="4776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smtClean="0"/>
              <a:t>DISC PID</a:t>
            </a:r>
            <a:endParaRPr lang="de-DE" sz="1400"/>
          </a:p>
        </p:txBody>
      </p:sp>
      <p:sp>
        <p:nvSpPr>
          <p:cNvPr id="30" name="Rechteck 29"/>
          <p:cNvSpPr/>
          <p:nvPr/>
        </p:nvSpPr>
        <p:spPr>
          <a:xfrm>
            <a:off x="6516216" y="4523892"/>
            <a:ext cx="1368152" cy="4776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smtClean="0"/>
              <a:t>EMC FS PID</a:t>
            </a:r>
            <a:endParaRPr lang="de-DE" sz="1400"/>
          </a:p>
        </p:txBody>
      </p:sp>
      <p:sp>
        <p:nvSpPr>
          <p:cNvPr id="31" name="Rechteck 30"/>
          <p:cNvSpPr/>
          <p:nvPr/>
        </p:nvSpPr>
        <p:spPr>
          <a:xfrm>
            <a:off x="6516216" y="5157192"/>
            <a:ext cx="1368152" cy="4776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smtClean="0"/>
              <a:t>RICH PID</a:t>
            </a:r>
            <a:endParaRPr lang="de-DE" sz="1400"/>
          </a:p>
        </p:txBody>
      </p:sp>
      <p:sp>
        <p:nvSpPr>
          <p:cNvPr id="32" name="Rechteck 31"/>
          <p:cNvSpPr/>
          <p:nvPr/>
        </p:nvSpPr>
        <p:spPr>
          <a:xfrm>
            <a:off x="6516216" y="5772128"/>
            <a:ext cx="1368152" cy="4776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smtClean="0"/>
              <a:t>MUO FS PID</a:t>
            </a:r>
            <a:endParaRPr lang="de-DE" sz="1400"/>
          </a:p>
        </p:txBody>
      </p:sp>
      <p:sp>
        <p:nvSpPr>
          <p:cNvPr id="33" name="Rechteck 32"/>
          <p:cNvSpPr/>
          <p:nvPr/>
        </p:nvSpPr>
        <p:spPr>
          <a:xfrm>
            <a:off x="4355976" y="2231286"/>
            <a:ext cx="1152128" cy="4776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smtClean="0"/>
              <a:t>MVD Vtx</a:t>
            </a:r>
            <a:endParaRPr lang="de-DE" sz="1400"/>
          </a:p>
        </p:txBody>
      </p:sp>
    </p:spTree>
    <p:extLst>
      <p:ext uri="{BB962C8B-B14F-4D97-AF65-F5344CB8AC3E}">
        <p14:creationId xmlns:p14="http://schemas.microsoft.com/office/powerpoint/2010/main" val="285380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FastSim - Detector </a:t>
            </a:r>
            <a:r>
              <a:rPr lang="de-DE" smtClean="0"/>
              <a:t>Parameters/Response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08720"/>
            <a:ext cx="8363272" cy="5328592"/>
          </a:xfrm>
        </p:spPr>
        <p:txBody>
          <a:bodyPr>
            <a:normAutofit/>
          </a:bodyPr>
          <a:lstStyle/>
          <a:p>
            <a:r>
              <a:rPr lang="de-DE">
                <a:solidFill>
                  <a:srgbClr val="CC0099"/>
                </a:solidFill>
              </a:rPr>
              <a:t>D</a:t>
            </a:r>
            <a:r>
              <a:rPr lang="de-DE" smtClean="0">
                <a:solidFill>
                  <a:srgbClr val="CC0099"/>
                </a:solidFill>
              </a:rPr>
              <a:t>etector parameters</a:t>
            </a:r>
          </a:p>
          <a:p>
            <a:pPr lvl="1"/>
            <a:r>
              <a:rPr lang="de-DE" sz="1800" smtClean="0"/>
              <a:t>Global detection </a:t>
            </a:r>
            <a:r>
              <a:rPr lang="de-DE" sz="1800" smtClean="0">
                <a:solidFill>
                  <a:srgbClr val="0000FF"/>
                </a:solidFill>
              </a:rPr>
              <a:t>efficiency </a:t>
            </a:r>
            <a:r>
              <a:rPr lang="el-GR" sz="1800" smtClean="0">
                <a:solidFill>
                  <a:srgbClr val="0000FF"/>
                </a:solidFill>
                <a:latin typeface="Calibri"/>
              </a:rPr>
              <a:t>ε</a:t>
            </a:r>
            <a:endParaRPr lang="de-DE" sz="1800" smtClean="0">
              <a:solidFill>
                <a:srgbClr val="0000FF"/>
              </a:solidFill>
            </a:endParaRPr>
          </a:p>
          <a:p>
            <a:pPr lvl="1"/>
            <a:r>
              <a:rPr lang="de-DE" sz="1800" smtClean="0"/>
              <a:t>Spatial acceptance in </a:t>
            </a:r>
            <a:r>
              <a:rPr lang="el-GR" sz="1800" smtClean="0">
                <a:solidFill>
                  <a:srgbClr val="0000FF"/>
                </a:solidFill>
              </a:rPr>
              <a:t>θ</a:t>
            </a:r>
            <a:r>
              <a:rPr lang="de-DE" sz="1800" smtClean="0">
                <a:solidFill>
                  <a:srgbClr val="0000FF"/>
                </a:solidFill>
              </a:rPr>
              <a:t> (sometimes </a:t>
            </a:r>
            <a:r>
              <a:rPr lang="el-GR" sz="1800" smtClean="0">
                <a:solidFill>
                  <a:srgbClr val="0000FF"/>
                </a:solidFill>
              </a:rPr>
              <a:t>φ</a:t>
            </a:r>
            <a:r>
              <a:rPr lang="de-DE" sz="1800" smtClean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de-DE" sz="1800" smtClean="0"/>
              <a:t>Kinematic acceptance (</a:t>
            </a:r>
            <a:r>
              <a:rPr lang="de-DE" sz="1800" smtClean="0">
                <a:solidFill>
                  <a:srgbClr val="0000FF"/>
                </a:solidFill>
              </a:rPr>
              <a:t>p</a:t>
            </a:r>
            <a:r>
              <a:rPr lang="de-DE" sz="1800" baseline="-25000" smtClean="0">
                <a:solidFill>
                  <a:srgbClr val="0000FF"/>
                </a:solidFill>
              </a:rPr>
              <a:t>min</a:t>
            </a:r>
            <a:r>
              <a:rPr lang="de-DE" sz="1800" smtClean="0">
                <a:solidFill>
                  <a:srgbClr val="0000FF"/>
                </a:solidFill>
              </a:rPr>
              <a:t>, p</a:t>
            </a:r>
            <a:r>
              <a:rPr lang="de-DE" sz="1800" baseline="-25000" smtClean="0">
                <a:solidFill>
                  <a:srgbClr val="0000FF"/>
                </a:solidFill>
              </a:rPr>
              <a:t>t,min</a:t>
            </a:r>
            <a:r>
              <a:rPr lang="de-DE" sz="1800" smtClean="0">
                <a:solidFill>
                  <a:srgbClr val="0000FF"/>
                </a:solidFill>
              </a:rPr>
              <a:t>, E</a:t>
            </a:r>
            <a:r>
              <a:rPr lang="de-DE" sz="1800" baseline="-25000" smtClean="0">
                <a:solidFill>
                  <a:srgbClr val="0000FF"/>
                </a:solidFill>
              </a:rPr>
              <a:t>min</a:t>
            </a:r>
            <a:r>
              <a:rPr lang="de-DE" sz="1800" smtClean="0"/>
              <a:t>, ...)</a:t>
            </a:r>
          </a:p>
          <a:p>
            <a:pPr lvl="1"/>
            <a:r>
              <a:rPr lang="de-DE" sz="1800" smtClean="0"/>
              <a:t>Resolutions: </a:t>
            </a:r>
            <a:r>
              <a:rPr lang="de-DE" sz="1800" smtClean="0">
                <a:solidFill>
                  <a:srgbClr val="0000FF"/>
                </a:solidFill>
              </a:rPr>
              <a:t>dp/p, dE/E, dt/t, d</a:t>
            </a:r>
            <a:r>
              <a:rPr lang="el-GR" sz="1800" smtClean="0">
                <a:solidFill>
                  <a:srgbClr val="0000FF"/>
                </a:solidFill>
              </a:rPr>
              <a:t>θ</a:t>
            </a:r>
            <a:r>
              <a:rPr lang="de-DE" sz="1800" smtClean="0">
                <a:solidFill>
                  <a:srgbClr val="0000FF"/>
                </a:solidFill>
              </a:rPr>
              <a:t>, d</a:t>
            </a:r>
            <a:r>
              <a:rPr lang="el-GR" sz="1800" smtClean="0">
                <a:solidFill>
                  <a:srgbClr val="0000FF"/>
                </a:solidFill>
              </a:rPr>
              <a:t>φ</a:t>
            </a:r>
            <a:r>
              <a:rPr lang="de-DE" sz="1800" smtClean="0">
                <a:solidFill>
                  <a:srgbClr val="0000FF"/>
                </a:solidFill>
              </a:rPr>
              <a:t>, vertex</a:t>
            </a:r>
          </a:p>
          <a:p>
            <a:pPr lvl="1"/>
            <a:r>
              <a:rPr lang="de-DE" sz="1800" smtClean="0"/>
              <a:t>Detector specific parameters (</a:t>
            </a:r>
            <a:r>
              <a:rPr lang="de-DE" sz="1800" smtClean="0">
                <a:solidFill>
                  <a:srgbClr val="0000FF"/>
                </a:solidFill>
              </a:rPr>
              <a:t>geometry, # layers, granularity</a:t>
            </a:r>
            <a:r>
              <a:rPr lang="de-DE" sz="1800" smtClean="0"/>
              <a:t>,...)</a:t>
            </a:r>
            <a:endParaRPr lang="de-DE" sz="2000" smtClean="0"/>
          </a:p>
          <a:p>
            <a:pPr>
              <a:spcBef>
                <a:spcPts val="1200"/>
              </a:spcBef>
            </a:pPr>
            <a:r>
              <a:rPr lang="de-DE" smtClean="0">
                <a:solidFill>
                  <a:srgbClr val="CC0099"/>
                </a:solidFill>
              </a:rPr>
              <a:t>Detector responses</a:t>
            </a:r>
          </a:p>
          <a:p>
            <a:pPr lvl="1"/>
            <a:r>
              <a:rPr lang="de-DE" sz="1800" smtClean="0">
                <a:solidFill>
                  <a:srgbClr val="0000FF"/>
                </a:solidFill>
              </a:rPr>
              <a:t>Accept/reject </a:t>
            </a:r>
            <a:r>
              <a:rPr lang="de-DE" sz="1800" smtClean="0"/>
              <a:t>particle </a:t>
            </a:r>
            <a:r>
              <a:rPr lang="de-DE" sz="1800" i="1" smtClean="0"/>
              <a:t>(no or pure PID response  </a:t>
            </a:r>
            <a:r>
              <a:rPr lang="de-DE" sz="1800" i="1" smtClean="0">
                <a:latin typeface="Arial"/>
                <a:cs typeface="Arial"/>
              </a:rPr>
              <a:t>→ </a:t>
            </a:r>
            <a:r>
              <a:rPr lang="de-DE" sz="1800" i="1" smtClean="0"/>
              <a:t>rejection)</a:t>
            </a:r>
          </a:p>
          <a:p>
            <a:pPr lvl="1"/>
            <a:r>
              <a:rPr lang="de-DE" sz="1800"/>
              <a:t>Current resolution </a:t>
            </a:r>
            <a:r>
              <a:rPr lang="de-DE" sz="1800">
                <a:solidFill>
                  <a:srgbClr val="0000FF"/>
                </a:solidFill>
              </a:rPr>
              <a:t>dp/p, dE/E, dt/t, d</a:t>
            </a:r>
            <a:r>
              <a:rPr lang="el-GR" sz="1800" smtClean="0">
                <a:solidFill>
                  <a:srgbClr val="0000FF"/>
                </a:solidFill>
              </a:rPr>
              <a:t>θ</a:t>
            </a:r>
            <a:r>
              <a:rPr lang="de-DE" sz="1800" smtClean="0">
                <a:solidFill>
                  <a:srgbClr val="0000FF"/>
                </a:solidFill>
              </a:rPr>
              <a:t>, d</a:t>
            </a:r>
            <a:r>
              <a:rPr lang="el-GR" sz="1800">
                <a:solidFill>
                  <a:srgbClr val="0000FF"/>
                </a:solidFill>
              </a:rPr>
              <a:t>φ</a:t>
            </a:r>
            <a:r>
              <a:rPr lang="de-DE" sz="1800">
                <a:solidFill>
                  <a:srgbClr val="0000FF"/>
                </a:solidFill>
              </a:rPr>
              <a:t>, </a:t>
            </a:r>
            <a:r>
              <a:rPr lang="de-DE" sz="1800" smtClean="0">
                <a:solidFill>
                  <a:srgbClr val="0000FF"/>
                </a:solidFill>
              </a:rPr>
              <a:t>vertex</a:t>
            </a:r>
          </a:p>
          <a:p>
            <a:pPr lvl="1"/>
            <a:r>
              <a:rPr lang="de-DE" sz="1800" smtClean="0"/>
              <a:t>PID probabilities (</a:t>
            </a:r>
            <a:r>
              <a:rPr lang="de-DE" sz="1800" smtClean="0">
                <a:solidFill>
                  <a:srgbClr val="0000FF"/>
                </a:solidFill>
              </a:rPr>
              <a:t>P</a:t>
            </a:r>
            <a:r>
              <a:rPr lang="de-DE" sz="1800" baseline="-25000" smtClean="0">
                <a:solidFill>
                  <a:srgbClr val="0000FF"/>
                </a:solidFill>
              </a:rPr>
              <a:t>e</a:t>
            </a:r>
            <a:r>
              <a:rPr lang="de-DE" sz="1800" smtClean="0">
                <a:solidFill>
                  <a:srgbClr val="0000FF"/>
                </a:solidFill>
              </a:rPr>
              <a:t>, P</a:t>
            </a:r>
            <a:r>
              <a:rPr lang="el-GR" sz="1800" baseline="-25000" smtClean="0">
                <a:solidFill>
                  <a:srgbClr val="0000FF"/>
                </a:solidFill>
              </a:rPr>
              <a:t>μ</a:t>
            </a:r>
            <a:r>
              <a:rPr lang="de-DE" sz="1800" smtClean="0">
                <a:solidFill>
                  <a:srgbClr val="0000FF"/>
                </a:solidFill>
              </a:rPr>
              <a:t>, P</a:t>
            </a:r>
            <a:r>
              <a:rPr lang="el-GR" sz="1800" baseline="-25000">
                <a:solidFill>
                  <a:srgbClr val="0000FF"/>
                </a:solidFill>
              </a:rPr>
              <a:t>π</a:t>
            </a:r>
            <a:r>
              <a:rPr lang="de-DE" sz="1800" smtClean="0">
                <a:solidFill>
                  <a:srgbClr val="0000FF"/>
                </a:solidFill>
              </a:rPr>
              <a:t>, P</a:t>
            </a:r>
            <a:r>
              <a:rPr lang="de-DE" sz="1800" baseline="-25000" smtClean="0">
                <a:solidFill>
                  <a:srgbClr val="0000FF"/>
                </a:solidFill>
              </a:rPr>
              <a:t>K</a:t>
            </a:r>
            <a:r>
              <a:rPr lang="de-DE" sz="1800" smtClean="0">
                <a:solidFill>
                  <a:srgbClr val="0000FF"/>
                </a:solidFill>
              </a:rPr>
              <a:t>, P</a:t>
            </a:r>
            <a:r>
              <a:rPr lang="de-DE" sz="1800" baseline="-25000" smtClean="0">
                <a:solidFill>
                  <a:srgbClr val="0000FF"/>
                </a:solidFill>
              </a:rPr>
              <a:t>p</a:t>
            </a:r>
            <a:r>
              <a:rPr lang="de-DE" sz="1800" smtClean="0"/>
              <a:t>)</a:t>
            </a:r>
          </a:p>
          <a:p>
            <a:pPr lvl="1"/>
            <a:r>
              <a:rPr lang="de-DE" sz="1800" smtClean="0"/>
              <a:t>Raw PID information (</a:t>
            </a:r>
            <a:r>
              <a:rPr lang="de-DE" sz="1800" smtClean="0">
                <a:solidFill>
                  <a:srgbClr val="0000FF"/>
                </a:solidFill>
              </a:rPr>
              <a:t>E</a:t>
            </a:r>
            <a:r>
              <a:rPr lang="de-DE" sz="1800" baseline="-25000" smtClean="0">
                <a:solidFill>
                  <a:srgbClr val="0000FF"/>
                </a:solidFill>
              </a:rPr>
              <a:t>EMC</a:t>
            </a:r>
            <a:r>
              <a:rPr lang="de-DE" sz="1800" smtClean="0">
                <a:solidFill>
                  <a:srgbClr val="0000FF"/>
                </a:solidFill>
              </a:rPr>
              <a:t>, </a:t>
            </a:r>
            <a:r>
              <a:rPr lang="el-GR" sz="1800" smtClean="0">
                <a:solidFill>
                  <a:srgbClr val="0000FF"/>
                </a:solidFill>
              </a:rPr>
              <a:t>θ</a:t>
            </a:r>
            <a:r>
              <a:rPr lang="de-DE" sz="1800" baseline="-25000" smtClean="0">
                <a:solidFill>
                  <a:srgbClr val="0000FF"/>
                </a:solidFill>
              </a:rPr>
              <a:t>C</a:t>
            </a:r>
            <a:r>
              <a:rPr lang="de-DE" sz="1800" smtClean="0">
                <a:solidFill>
                  <a:srgbClr val="0000FF"/>
                </a:solidFill>
              </a:rPr>
              <a:t>, dE/dx, L</a:t>
            </a:r>
            <a:r>
              <a:rPr lang="de-DE" sz="1800" baseline="-25000" smtClean="0">
                <a:solidFill>
                  <a:srgbClr val="0000FF"/>
                </a:solidFill>
              </a:rPr>
              <a:t>iron</a:t>
            </a:r>
            <a:r>
              <a:rPr lang="de-DE" sz="1800" smtClean="0">
                <a:solidFill>
                  <a:srgbClr val="0000FF"/>
                </a:solidFill>
              </a:rPr>
              <a:t>, </a:t>
            </a:r>
            <a:r>
              <a:rPr lang="de-DE" sz="1800" smtClean="0"/>
              <a:t>...)</a:t>
            </a:r>
            <a:endParaRPr lang="de-DE" sz="1800"/>
          </a:p>
          <a:p>
            <a:pPr>
              <a:spcBef>
                <a:spcPts val="1200"/>
              </a:spcBef>
            </a:pPr>
            <a:r>
              <a:rPr lang="de-DE" smtClean="0">
                <a:solidFill>
                  <a:srgbClr val="CC0099"/>
                </a:solidFill>
              </a:rPr>
              <a:t>Total response </a:t>
            </a:r>
          </a:p>
          <a:p>
            <a:pPr lvl="1"/>
            <a:r>
              <a:rPr lang="de-DE" sz="1800" smtClean="0"/>
              <a:t>created from individual responses + applied to particle</a:t>
            </a:r>
          </a:p>
          <a:p>
            <a:pPr lvl="1"/>
            <a:endParaRPr lang="de-DE" sz="120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498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FastSim - Free </a:t>
            </a:r>
            <a:r>
              <a:rPr lang="de-DE" smtClean="0"/>
              <a:t>Detector Configuration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1008112"/>
          </a:xfrm>
        </p:spPr>
        <p:txBody>
          <a:bodyPr/>
          <a:lstStyle/>
          <a:p>
            <a:pPr marL="0" indent="0">
              <a:buNone/>
            </a:pPr>
            <a:r>
              <a:rPr lang="de-DE" smtClean="0"/>
              <a:t/>
            </a:r>
            <a:br>
              <a:rPr lang="de-DE" smtClean="0"/>
            </a:br>
            <a:r>
              <a:rPr lang="de-DE" smtClean="0">
                <a:latin typeface="Arev Sans"/>
                <a:ea typeface="Arev Sans"/>
              </a:rPr>
              <a:t>→ </a:t>
            </a:r>
            <a:r>
              <a:rPr lang="de-DE" smtClean="0"/>
              <a:t>Simple change of </a:t>
            </a:r>
            <a:r>
              <a:rPr lang="de-DE" smtClean="0">
                <a:solidFill>
                  <a:srgbClr val="0000FF"/>
                </a:solidFill>
              </a:rPr>
              <a:t>detector</a:t>
            </a:r>
            <a:r>
              <a:rPr lang="de-DE" smtClean="0"/>
              <a:t> </a:t>
            </a:r>
            <a:r>
              <a:rPr lang="de-DE" smtClean="0">
                <a:solidFill>
                  <a:srgbClr val="CC0099"/>
                </a:solidFill>
              </a:rPr>
              <a:t>parameters</a:t>
            </a:r>
            <a:r>
              <a:rPr lang="de-DE" smtClean="0"/>
              <a:t> on macro level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45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251520" y="1916832"/>
            <a:ext cx="8712968" cy="397031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de-DE" sz="1200" smtClean="0">
                <a:latin typeface="Consolas" panose="020B0609020204030204" pitchFamily="49" charset="0"/>
                <a:cs typeface="Consolas" panose="020B0609020204030204" pitchFamily="49" charset="0"/>
              </a:rPr>
              <a:t>fSim-</a:t>
            </a:r>
            <a:r>
              <a:rPr lang="de-DE" sz="1200">
                <a:latin typeface="Consolas" panose="020B0609020204030204" pitchFamily="49" charset="0"/>
                <a:cs typeface="Consolas" panose="020B0609020204030204" pitchFamily="49" charset="0"/>
              </a:rPr>
              <a:t>&gt;AddDetector("</a:t>
            </a:r>
            <a:r>
              <a:rPr lang="de-DE" sz="1200" b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ScSttAlone</a:t>
            </a:r>
            <a:r>
              <a:rPr lang="de-DE" sz="1200">
                <a:latin typeface="Consolas" panose="020B0609020204030204" pitchFamily="49" charset="0"/>
                <a:cs typeface="Consolas" panose="020B0609020204030204" pitchFamily="49" charset="0"/>
              </a:rPr>
              <a:t>",  </a:t>
            </a:r>
            <a:endParaRPr lang="de-DE" sz="120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de-DE" sz="1200" smtClean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de-DE" sz="1200" smtClean="0">
                <a:solidFill>
                  <a:srgbClr val="CC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"thtMin=145.0 thtMax=159.5 ptmin=0.1 pRes=0.04 </a:t>
            </a:r>
            <a:r>
              <a:rPr lang="de-DE" sz="1200">
                <a:solidFill>
                  <a:srgbClr val="CC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thtRes=0.006 phiRes=0.007 </a:t>
            </a:r>
            <a:r>
              <a:rPr lang="de-DE" sz="1200" smtClean="0">
                <a:solidFill>
                  <a:srgbClr val="CC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efficiency=0.25" </a:t>
            </a:r>
            <a:r>
              <a:rPr lang="de-DE" sz="120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lang="de-DE" sz="120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endParaRPr lang="de-DE" sz="120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de-DE" sz="1200" smtClean="0">
                <a:latin typeface="Consolas" panose="020B0609020204030204" pitchFamily="49" charset="0"/>
                <a:cs typeface="Consolas" panose="020B0609020204030204" pitchFamily="49" charset="0"/>
              </a:rPr>
              <a:t>fSim-</a:t>
            </a:r>
            <a:r>
              <a:rPr lang="de-DE" sz="1200">
                <a:latin typeface="Consolas" panose="020B0609020204030204" pitchFamily="49" charset="0"/>
                <a:cs typeface="Consolas" panose="020B0609020204030204" pitchFamily="49" charset="0"/>
              </a:rPr>
              <a:t>&gt;AddDetector("</a:t>
            </a:r>
            <a:r>
              <a:rPr lang="de-DE" sz="1200" b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ScSttMvd</a:t>
            </a:r>
            <a:r>
              <a:rPr lang="de-DE" sz="1200" smtClean="0">
                <a:latin typeface="Consolas" panose="020B0609020204030204" pitchFamily="49" charset="0"/>
                <a:cs typeface="Consolas" panose="020B0609020204030204" pitchFamily="49" charset="0"/>
              </a:rPr>
              <a:t>",</a:t>
            </a:r>
          </a:p>
          <a:p>
            <a:r>
              <a:rPr lang="de-DE" sz="120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de-DE" sz="1200" smtClean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de-DE" sz="1200" smtClean="0">
                <a:solidFill>
                  <a:srgbClr val="CC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de-DE" sz="1200">
                <a:solidFill>
                  <a:srgbClr val="CC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thtMin=20.9 </a:t>
            </a:r>
            <a:r>
              <a:rPr lang="de-DE" sz="1200" smtClean="0">
                <a:solidFill>
                  <a:srgbClr val="CC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thtMax=145.0 ptmin=0.1 </a:t>
            </a:r>
            <a:r>
              <a:rPr lang="de-DE" sz="1200">
                <a:solidFill>
                  <a:srgbClr val="CC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pRes=0.02 thtRes=0.001 phiRes=0.001 </a:t>
            </a:r>
            <a:r>
              <a:rPr lang="de-DE" sz="1200" smtClean="0">
                <a:solidFill>
                  <a:srgbClr val="CC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efficiency=0.85" </a:t>
            </a:r>
            <a:r>
              <a:rPr lang="de-DE" sz="120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endParaRPr lang="de-DE" sz="12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de-DE" sz="1200" smtClean="0">
                <a:latin typeface="Consolas" panose="020B0609020204030204" pitchFamily="49" charset="0"/>
                <a:cs typeface="Consolas" panose="020B0609020204030204" pitchFamily="49" charset="0"/>
              </a:rPr>
              <a:t>fSim-</a:t>
            </a:r>
            <a:r>
              <a:rPr lang="de-DE" sz="1200">
                <a:latin typeface="Consolas" panose="020B0609020204030204" pitchFamily="49" charset="0"/>
                <a:cs typeface="Consolas" panose="020B0609020204030204" pitchFamily="49" charset="0"/>
              </a:rPr>
              <a:t>&gt;AddDetector("</a:t>
            </a:r>
            <a:r>
              <a:rPr lang="de-DE" sz="1200" b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ScSttMvdGem</a:t>
            </a:r>
            <a:r>
              <a:rPr lang="de-DE" sz="1200">
                <a:latin typeface="Consolas" panose="020B0609020204030204" pitchFamily="49" charset="0"/>
                <a:cs typeface="Consolas" panose="020B0609020204030204" pitchFamily="49" charset="0"/>
              </a:rPr>
              <a:t>", </a:t>
            </a:r>
            <a:endParaRPr lang="de-DE" sz="120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de-DE" sz="120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de-DE" sz="1200" smtClean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de-DE" sz="1200" smtClean="0">
                <a:solidFill>
                  <a:srgbClr val="CC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"thtMin=7.8   thtMax=20.9  ptmin=0.1 pRes=0.02 </a:t>
            </a:r>
            <a:r>
              <a:rPr lang="de-DE" sz="1200">
                <a:solidFill>
                  <a:srgbClr val="CC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thtRes=0.001 phiRes=0.001 efficiency=0.85</a:t>
            </a:r>
            <a:r>
              <a:rPr lang="de-DE" sz="1200" smtClean="0">
                <a:solidFill>
                  <a:srgbClr val="CC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 </a:t>
            </a:r>
            <a:r>
              <a:rPr lang="de-DE" sz="120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endParaRPr lang="de-DE" sz="12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de-DE" sz="1200" smtClean="0">
                <a:latin typeface="Consolas" panose="020B0609020204030204" pitchFamily="49" charset="0"/>
                <a:cs typeface="Consolas" panose="020B0609020204030204" pitchFamily="49" charset="0"/>
              </a:rPr>
              <a:t>fSim-</a:t>
            </a:r>
            <a:r>
              <a:rPr lang="de-DE" sz="1200">
                <a:latin typeface="Consolas" panose="020B0609020204030204" pitchFamily="49" charset="0"/>
                <a:cs typeface="Consolas" panose="020B0609020204030204" pitchFamily="49" charset="0"/>
              </a:rPr>
              <a:t>&gt;AddDetector("</a:t>
            </a:r>
            <a:r>
              <a:rPr lang="de-DE" sz="1200" b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ScMvdGem</a:t>
            </a:r>
            <a:r>
              <a:rPr lang="de-DE" sz="1200" smtClean="0">
                <a:latin typeface="Consolas" panose="020B0609020204030204" pitchFamily="49" charset="0"/>
                <a:cs typeface="Consolas" panose="020B0609020204030204" pitchFamily="49" charset="0"/>
              </a:rPr>
              <a:t>",</a:t>
            </a:r>
          </a:p>
          <a:p>
            <a:r>
              <a:rPr lang="de-DE" sz="120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de-DE" sz="1200" smtClean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de-DE" sz="1200" smtClean="0">
                <a:solidFill>
                  <a:srgbClr val="CC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"thtMin=5.0   thtMax=7.8   ptmin=0.1 pRes=0.03 </a:t>
            </a:r>
            <a:r>
              <a:rPr lang="de-DE" sz="1200">
                <a:solidFill>
                  <a:srgbClr val="CC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thtRes=0.001 phiRes=0.001 efficiency=0.60</a:t>
            </a:r>
            <a:r>
              <a:rPr lang="de-DE" sz="1200" smtClean="0">
                <a:solidFill>
                  <a:srgbClr val="CC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 </a:t>
            </a:r>
            <a:r>
              <a:rPr lang="de-DE" sz="120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de-DE" sz="1200" smtClean="0"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  <a:p>
            <a:endParaRPr lang="de-DE" sz="120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de-DE" sz="1200" smtClean="0">
                <a:latin typeface="Consolas" panose="020B0609020204030204" pitchFamily="49" charset="0"/>
                <a:cs typeface="Consolas" panose="020B0609020204030204" pitchFamily="49" charset="0"/>
              </a:rPr>
              <a:t>fSim-</a:t>
            </a:r>
            <a:r>
              <a:rPr lang="de-DE" sz="1200">
                <a:latin typeface="Consolas" panose="020B0609020204030204" pitchFamily="49" charset="0"/>
                <a:cs typeface="Consolas" panose="020B0609020204030204" pitchFamily="49" charset="0"/>
              </a:rPr>
              <a:t>&gt;AddDetector("</a:t>
            </a:r>
            <a:r>
              <a:rPr lang="de-DE" sz="1200" b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EmcFwCap</a:t>
            </a:r>
            <a:r>
              <a:rPr lang="de-DE" sz="1200">
                <a:latin typeface="Consolas" panose="020B0609020204030204" pitchFamily="49" charset="0"/>
                <a:cs typeface="Consolas" panose="020B0609020204030204" pitchFamily="49" charset="0"/>
              </a:rPr>
              <a:t>", </a:t>
            </a:r>
            <a:r>
              <a:rPr lang="de-DE" sz="12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de-DE" sz="1200" smtClean="0">
                <a:solidFill>
                  <a:srgbClr val="CC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de-DE" sz="1200">
                <a:solidFill>
                  <a:srgbClr val="CC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thtMin=10.0 </a:t>
            </a:r>
            <a:r>
              <a:rPr lang="de-DE" sz="1200" smtClean="0">
                <a:solidFill>
                  <a:srgbClr val="CC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thtMax=22.0  Emin=0.01 </a:t>
            </a:r>
            <a:r>
              <a:rPr lang="de-DE" sz="1200">
                <a:solidFill>
                  <a:srgbClr val="CC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dist=2.5</a:t>
            </a:r>
            <a:r>
              <a:rPr lang="de-DE" sz="1200" smtClean="0">
                <a:solidFill>
                  <a:srgbClr val="CC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de-DE" sz="1200" smtClean="0">
                <a:latin typeface="Consolas" panose="020B0609020204030204" pitchFamily="49" charset="0"/>
                <a:cs typeface="Consolas" panose="020B0609020204030204" pitchFamily="49" charset="0"/>
              </a:rPr>
              <a:t> );</a:t>
            </a:r>
          </a:p>
          <a:p>
            <a:r>
              <a:rPr lang="de-DE" sz="1200">
                <a:latin typeface="Consolas" panose="020B0609020204030204" pitchFamily="49" charset="0"/>
                <a:cs typeface="Consolas" panose="020B0609020204030204" pitchFamily="49" charset="0"/>
              </a:rPr>
              <a:t>fSim-&gt;AddDetector("</a:t>
            </a:r>
            <a:r>
              <a:rPr lang="de-DE" sz="1200" b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EmcBarrel</a:t>
            </a:r>
            <a:r>
              <a:rPr lang="de-DE" sz="1200">
                <a:latin typeface="Consolas" panose="020B0609020204030204" pitchFamily="49" charset="0"/>
                <a:cs typeface="Consolas" panose="020B0609020204030204" pitchFamily="49" charset="0"/>
              </a:rPr>
              <a:t>", </a:t>
            </a:r>
            <a:r>
              <a:rPr lang="de-DE" sz="1200">
                <a:solidFill>
                  <a:srgbClr val="CC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"thtMin=22.0  thtMax=142.0 Emin=0.01 barrelRadius=0.5"</a:t>
            </a:r>
            <a:r>
              <a:rPr lang="de-DE" sz="120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de-DE" sz="120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de-DE" sz="1200" smtClean="0">
                <a:latin typeface="Consolas" panose="020B0609020204030204" pitchFamily="49" charset="0"/>
                <a:cs typeface="Consolas" panose="020B0609020204030204" pitchFamily="49" charset="0"/>
              </a:rPr>
              <a:t>fSim-</a:t>
            </a:r>
            <a:r>
              <a:rPr lang="de-DE" sz="1200">
                <a:latin typeface="Consolas" panose="020B0609020204030204" pitchFamily="49" charset="0"/>
                <a:cs typeface="Consolas" panose="020B0609020204030204" pitchFamily="49" charset="0"/>
              </a:rPr>
              <a:t>&gt;AddDetector("</a:t>
            </a:r>
            <a:r>
              <a:rPr lang="de-DE" sz="1200" b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EmcBwCap</a:t>
            </a:r>
            <a:r>
              <a:rPr lang="de-DE" sz="1200">
                <a:latin typeface="Consolas" panose="020B0609020204030204" pitchFamily="49" charset="0"/>
                <a:cs typeface="Consolas" panose="020B0609020204030204" pitchFamily="49" charset="0"/>
              </a:rPr>
              <a:t>", </a:t>
            </a:r>
            <a:r>
              <a:rPr lang="de-DE" sz="12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de-DE" sz="1200" smtClean="0">
                <a:solidFill>
                  <a:srgbClr val="CC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de-DE" sz="1200">
                <a:solidFill>
                  <a:srgbClr val="CC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thtMin=142.0 thtMax=160.0 Emin=0.01 dist=0.7</a:t>
            </a:r>
            <a:r>
              <a:rPr lang="de-DE" sz="1200" smtClean="0">
                <a:solidFill>
                  <a:srgbClr val="CC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de-DE" sz="1200" smtClean="0">
                <a:latin typeface="Consolas" panose="020B0609020204030204" pitchFamily="49" charset="0"/>
                <a:cs typeface="Consolas" panose="020B0609020204030204" pitchFamily="49" charset="0"/>
              </a:rPr>
              <a:t> );</a:t>
            </a:r>
            <a:endParaRPr lang="de-DE" sz="12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de-DE" sz="1200" smtClean="0"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  <a:p>
            <a:endParaRPr lang="de-DE" sz="12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de-DE" sz="1200" smtClean="0">
                <a:latin typeface="Consolas" panose="020B0609020204030204" pitchFamily="49" charset="0"/>
                <a:cs typeface="Consolas" panose="020B0609020204030204" pitchFamily="49" charset="0"/>
              </a:rPr>
              <a:t>fSim-</a:t>
            </a:r>
            <a:r>
              <a:rPr lang="de-DE" sz="1200">
                <a:latin typeface="Consolas" panose="020B0609020204030204" pitchFamily="49" charset="0"/>
                <a:cs typeface="Consolas" panose="020B0609020204030204" pitchFamily="49" charset="0"/>
              </a:rPr>
              <a:t>&gt;AddDetector("</a:t>
            </a:r>
            <a:r>
              <a:rPr lang="de-DE" sz="1200" b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DrcBarrel</a:t>
            </a:r>
            <a:r>
              <a:rPr lang="de-DE" sz="1200" smtClean="0">
                <a:latin typeface="Consolas" panose="020B0609020204030204" pitchFamily="49" charset="0"/>
                <a:cs typeface="Consolas" panose="020B0609020204030204" pitchFamily="49" charset="0"/>
              </a:rPr>
              <a:t>", </a:t>
            </a:r>
            <a:r>
              <a:rPr lang="de-DE" sz="1200" smtClean="0">
                <a:solidFill>
                  <a:srgbClr val="CC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de-DE" sz="1200">
                <a:solidFill>
                  <a:srgbClr val="CC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thtMin=22.0 thtMax=140.0 dthtc=0.01 nPhotMin=5 effNPhotons=0.075</a:t>
            </a:r>
            <a:r>
              <a:rPr lang="de-DE" sz="1200" smtClean="0">
                <a:solidFill>
                  <a:srgbClr val="CC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 </a:t>
            </a:r>
            <a:r>
              <a:rPr lang="de-DE" sz="120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de-DE" sz="1200" smtClean="0">
                <a:latin typeface="Consolas" panose="020B0609020204030204" pitchFamily="49" charset="0"/>
                <a:cs typeface="Consolas" panose="020B0609020204030204" pitchFamily="49" charset="0"/>
              </a:rPr>
              <a:t>fSim-</a:t>
            </a:r>
            <a:r>
              <a:rPr lang="de-DE" sz="1200">
                <a:latin typeface="Consolas" panose="020B0609020204030204" pitchFamily="49" charset="0"/>
                <a:cs typeface="Consolas" panose="020B0609020204030204" pitchFamily="49" charset="0"/>
              </a:rPr>
              <a:t>&gt;AddDetector("</a:t>
            </a:r>
            <a:r>
              <a:rPr lang="de-DE" sz="1200" b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DrcDisc</a:t>
            </a:r>
            <a:r>
              <a:rPr lang="de-DE" sz="1200" smtClean="0">
                <a:latin typeface="Consolas" panose="020B0609020204030204" pitchFamily="49" charset="0"/>
                <a:cs typeface="Consolas" panose="020B0609020204030204" pitchFamily="49" charset="0"/>
              </a:rPr>
              <a:t>",   </a:t>
            </a:r>
            <a:r>
              <a:rPr lang="de-DE" sz="1200" smtClean="0">
                <a:solidFill>
                  <a:srgbClr val="CC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de-DE" sz="1200">
                <a:solidFill>
                  <a:srgbClr val="CC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thtMin=5.0 </a:t>
            </a:r>
            <a:r>
              <a:rPr lang="de-DE" sz="1200" smtClean="0">
                <a:solidFill>
                  <a:srgbClr val="CC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thtMax=22.0  dthtc=0.01 </a:t>
            </a:r>
            <a:r>
              <a:rPr lang="de-DE" sz="1200">
                <a:solidFill>
                  <a:srgbClr val="CC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nPhotMin=5 effNPhotons=0.075</a:t>
            </a:r>
            <a:r>
              <a:rPr lang="de-DE" sz="1200" smtClean="0">
                <a:solidFill>
                  <a:srgbClr val="CC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 </a:t>
            </a:r>
            <a:r>
              <a:rPr lang="de-DE" sz="120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de-DE" sz="1200" smtClean="0"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  <a:endParaRPr lang="de-DE" sz="120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3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Running Fast Simulation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Macro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tutorials</a:t>
            </a:r>
            <a:r>
              <a:rPr lang="de-DE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/thailand2017/</a:t>
            </a:r>
            <a:r>
              <a:rPr lang="de-DE" dirty="0" err="1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tut_fastsim.C</a:t>
            </a:r>
            <a:endParaRPr lang="de-DE" dirty="0" smtClean="0">
              <a:solidFill>
                <a:srgbClr val="FF0066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de-DE" dirty="0" err="1" smtClean="0"/>
              <a:t>Creates</a:t>
            </a:r>
            <a:r>
              <a:rPr lang="de-DE" dirty="0" smtClean="0"/>
              <a:t> same </a:t>
            </a:r>
            <a:r>
              <a:rPr lang="de-DE" dirty="0" err="1" smtClean="0"/>
              <a:t>output</a:t>
            </a:r>
            <a:r>
              <a:rPr lang="de-DE" dirty="0" smtClean="0"/>
              <a:t> </a:t>
            </a:r>
            <a:r>
              <a:rPr lang="de-DE" dirty="0" err="1" smtClean="0"/>
              <a:t>format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Full</a:t>
            </a:r>
            <a:r>
              <a:rPr lang="de-DE" dirty="0" smtClean="0"/>
              <a:t> Simulation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46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251520" y="1879952"/>
            <a:ext cx="8712968" cy="349326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de-DE" sz="1300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root</a:t>
            </a:r>
            <a:r>
              <a:rPr lang="de-DE" sz="13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-l -b -q '</a:t>
            </a:r>
            <a:r>
              <a:rPr lang="de-DE" sz="1300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tut_fastsim.C</a:t>
            </a:r>
            <a:r>
              <a:rPr lang="de-DE" sz="13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(1000,"signal","pp_jpsi.dec", 7.0, "</a:t>
            </a:r>
            <a:r>
              <a:rPr lang="de-DE" sz="1300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pbarpSystem</a:t>
            </a:r>
            <a:r>
              <a:rPr lang="de-DE" sz="13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")'</a:t>
            </a:r>
          </a:p>
          <a:p>
            <a:endParaRPr lang="de-DE" sz="1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de-DE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root</a:t>
            </a:r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 -l </a:t>
            </a:r>
            <a:r>
              <a:rPr lang="de-DE" sz="1300" dirty="0" err="1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signal_fast.root</a:t>
            </a:r>
            <a:endParaRPr lang="de-DE" sz="1300" dirty="0">
              <a:solidFill>
                <a:srgbClr val="008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de-DE" sz="1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de-DE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root</a:t>
            </a:r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 [0]</a:t>
            </a:r>
          </a:p>
          <a:p>
            <a:r>
              <a:rPr lang="de-DE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Attaching</a:t>
            </a:r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de-DE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file</a:t>
            </a:r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de-DE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signal_fast.root</a:t>
            </a:r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de-DE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as</a:t>
            </a:r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 _file0...</a:t>
            </a:r>
          </a:p>
          <a:p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de-DE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TFile</a:t>
            </a:r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 *) 0x385f240</a:t>
            </a:r>
          </a:p>
          <a:p>
            <a:r>
              <a:rPr lang="de-DE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root</a:t>
            </a:r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 [1] .</a:t>
            </a:r>
            <a:r>
              <a:rPr lang="de-DE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ls</a:t>
            </a:r>
            <a:endParaRPr lang="de-DE" sz="1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de-DE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TFile</a:t>
            </a:r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**         </a:t>
            </a:r>
            <a:r>
              <a:rPr lang="de-DE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signal_fast.root</a:t>
            </a:r>
            <a:endParaRPr lang="de-DE" sz="1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de-DE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TFile</a:t>
            </a:r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*         </a:t>
            </a:r>
            <a:r>
              <a:rPr lang="de-DE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signal_fast.root</a:t>
            </a:r>
            <a:endParaRPr lang="de-DE" sz="1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  KEY: </a:t>
            </a:r>
            <a:r>
              <a:rPr lang="de-DE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TFolder</a:t>
            </a:r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  cbmroot;1       Main Folder</a:t>
            </a:r>
          </a:p>
          <a:p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  KEY: </a:t>
            </a:r>
            <a:r>
              <a:rPr lang="de-DE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TList</a:t>
            </a:r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    BranchList;1    </a:t>
            </a:r>
            <a:r>
              <a:rPr lang="de-DE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Doubly</a:t>
            </a:r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de-DE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linked</a:t>
            </a:r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de-DE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endParaRPr lang="de-DE" sz="1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  KEY: </a:t>
            </a:r>
            <a:r>
              <a:rPr lang="de-DE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TList</a:t>
            </a:r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    TimeBasedBranchList;1   </a:t>
            </a:r>
            <a:r>
              <a:rPr lang="de-DE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Doubly</a:t>
            </a:r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de-DE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linked</a:t>
            </a:r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de-DE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endParaRPr lang="de-DE" sz="1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  KEY: </a:t>
            </a:r>
            <a:r>
              <a:rPr lang="de-DE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FairFileHeader</a:t>
            </a:r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   FileHeader;1</a:t>
            </a:r>
          </a:p>
          <a:p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  KEY: </a:t>
            </a:r>
            <a:r>
              <a:rPr lang="de-DE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TTree</a:t>
            </a:r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de-DE" sz="13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cbmsim</a:t>
            </a:r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;1        /</a:t>
            </a:r>
            <a:r>
              <a:rPr lang="de-DE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cbmroot</a:t>
            </a:r>
            <a:endParaRPr lang="de-DE" sz="1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de-DE" sz="1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de-DE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root</a:t>
            </a:r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 [1] </a:t>
            </a:r>
            <a:r>
              <a:rPr lang="de-DE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TBrowser</a:t>
            </a:r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16718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Running Fast Simulation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Macro</a:t>
            </a:r>
            <a:r>
              <a:rPr lang="de-DE" dirty="0"/>
              <a:t> </a:t>
            </a:r>
            <a:r>
              <a:rPr lang="de-DE" dirty="0" err="1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tutorials</a:t>
            </a:r>
            <a:r>
              <a:rPr lang="de-DE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/thailand2017/</a:t>
            </a:r>
            <a:r>
              <a:rPr lang="de-DE" dirty="0" err="1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tut_fastsim.C</a:t>
            </a:r>
            <a:endParaRPr lang="de-DE" dirty="0">
              <a:solidFill>
                <a:srgbClr val="FF0066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de-DE" dirty="0" err="1"/>
              <a:t>Creates</a:t>
            </a:r>
            <a:r>
              <a:rPr lang="de-DE" dirty="0"/>
              <a:t> same </a:t>
            </a:r>
            <a:r>
              <a:rPr lang="de-DE" dirty="0" err="1"/>
              <a:t>output</a:t>
            </a:r>
            <a:r>
              <a:rPr lang="de-DE" dirty="0"/>
              <a:t> </a:t>
            </a:r>
            <a:r>
              <a:rPr lang="de-DE" dirty="0" err="1"/>
              <a:t>format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Full</a:t>
            </a:r>
            <a:r>
              <a:rPr lang="de-DE" dirty="0"/>
              <a:t> Simulation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47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251520" y="1879952"/>
            <a:ext cx="8712968" cy="349326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de-DE" sz="1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de-DE" sz="1300" dirty="0" err="1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root</a:t>
            </a:r>
            <a:r>
              <a:rPr lang="de-DE" sz="1300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-l -b -q '</a:t>
            </a:r>
            <a:r>
              <a:rPr lang="de-DE" sz="1300" dirty="0" err="1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tut_fastsim.C</a:t>
            </a:r>
            <a:r>
              <a:rPr lang="de-DE" sz="1300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(1000,"signal","pp_jpsi.dec", 7.0, "</a:t>
            </a:r>
            <a:r>
              <a:rPr lang="de-DE" sz="1300" dirty="0" err="1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pbarpSystem</a:t>
            </a:r>
            <a:r>
              <a:rPr lang="de-DE" sz="1300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")'</a:t>
            </a:r>
          </a:p>
          <a:p>
            <a:endParaRPr lang="de-DE" sz="1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de-DE" sz="1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de-DE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root</a:t>
            </a:r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 -l </a:t>
            </a:r>
            <a:r>
              <a:rPr lang="de-DE" sz="1300" dirty="0" err="1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signal_fast.root</a:t>
            </a:r>
            <a:endParaRPr lang="de-DE" sz="1300" dirty="0">
              <a:solidFill>
                <a:srgbClr val="008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de-DE" sz="13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de-DE" sz="13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root</a:t>
            </a:r>
            <a:r>
              <a:rPr lang="de-DE" sz="1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[0]</a:t>
            </a:r>
          </a:p>
          <a:p>
            <a:r>
              <a:rPr lang="de-DE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Attaching</a:t>
            </a:r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de-DE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file</a:t>
            </a:r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de-DE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signal_fast.root</a:t>
            </a:r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de-DE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as</a:t>
            </a:r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 _file0...</a:t>
            </a:r>
          </a:p>
          <a:p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de-DE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TFile</a:t>
            </a:r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 *) 0x385f240</a:t>
            </a:r>
          </a:p>
          <a:p>
            <a:r>
              <a:rPr lang="de-DE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root</a:t>
            </a:r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 [1] .</a:t>
            </a:r>
            <a:r>
              <a:rPr lang="de-DE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ls</a:t>
            </a:r>
            <a:endParaRPr lang="de-DE" sz="1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de-DE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TFile</a:t>
            </a:r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**         </a:t>
            </a:r>
            <a:r>
              <a:rPr lang="de-DE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signal_fast.root</a:t>
            </a:r>
            <a:endParaRPr lang="de-DE" sz="1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de-DE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TFile</a:t>
            </a:r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*         </a:t>
            </a:r>
            <a:r>
              <a:rPr lang="de-DE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signal_fast.root</a:t>
            </a:r>
            <a:endParaRPr lang="de-DE" sz="1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  KEY: </a:t>
            </a:r>
            <a:r>
              <a:rPr lang="de-DE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TFolder</a:t>
            </a:r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  cbmroot;1       Main Folder</a:t>
            </a:r>
          </a:p>
          <a:p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  KEY: </a:t>
            </a:r>
            <a:r>
              <a:rPr lang="de-DE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TList</a:t>
            </a:r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    BranchList;1    </a:t>
            </a:r>
            <a:r>
              <a:rPr lang="de-DE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Doubly</a:t>
            </a:r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de-DE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linked</a:t>
            </a:r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de-DE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endParaRPr lang="de-DE" sz="1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  KEY: </a:t>
            </a:r>
            <a:r>
              <a:rPr lang="de-DE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TList</a:t>
            </a:r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    TimeBasedBranchList;1   </a:t>
            </a:r>
            <a:r>
              <a:rPr lang="de-DE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Doubly</a:t>
            </a:r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de-DE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linked</a:t>
            </a:r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de-DE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endParaRPr lang="de-DE" sz="1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  KEY: </a:t>
            </a:r>
            <a:r>
              <a:rPr lang="de-DE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FairFileHeader</a:t>
            </a:r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   FileHeader;1</a:t>
            </a:r>
          </a:p>
          <a:p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  KEY: </a:t>
            </a:r>
            <a:r>
              <a:rPr lang="de-DE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TTree</a:t>
            </a:r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de-DE" sz="13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cbmsim</a:t>
            </a:r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;1        /</a:t>
            </a:r>
            <a:r>
              <a:rPr lang="de-DE" sz="13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cbmroot</a:t>
            </a:r>
            <a:endParaRPr lang="de-DE" sz="13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de-DE" sz="13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de-DE" sz="13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root</a:t>
            </a:r>
            <a:r>
              <a:rPr lang="de-DE" sz="1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[1] </a:t>
            </a:r>
            <a:r>
              <a:rPr lang="de-DE" sz="13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TBrowser</a:t>
            </a:r>
            <a:r>
              <a:rPr lang="de-DE" sz="1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b</a:t>
            </a:r>
            <a:endParaRPr lang="de-DE" sz="13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0" t="8667" r="35806" b="35333"/>
          <a:stretch/>
        </p:blipFill>
        <p:spPr bwMode="auto">
          <a:xfrm>
            <a:off x="3311418" y="2348880"/>
            <a:ext cx="5869094" cy="4355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5076056" y="4184271"/>
            <a:ext cx="7633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smtClean="0">
                <a:solidFill>
                  <a:srgbClr val="0000FF"/>
                </a:solidFill>
              </a:rPr>
              <a:t>MC info</a:t>
            </a:r>
            <a:endParaRPr lang="de-DE" sz="1200">
              <a:solidFill>
                <a:srgbClr val="0000FF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076056" y="4546441"/>
            <a:ext cx="10545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smtClean="0">
                <a:solidFill>
                  <a:srgbClr val="0000FF"/>
                </a:solidFill>
              </a:rPr>
              <a:t>Reco cands</a:t>
            </a:r>
            <a:endParaRPr lang="de-DE" sz="1200">
              <a:solidFill>
                <a:srgbClr val="0000FF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353259" y="5158933"/>
            <a:ext cx="677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smtClean="0">
                <a:solidFill>
                  <a:srgbClr val="0000FF"/>
                </a:solidFill>
              </a:rPr>
              <a:t>Event </a:t>
            </a:r>
          </a:p>
          <a:p>
            <a:r>
              <a:rPr lang="de-DE" sz="1200" smtClean="0">
                <a:solidFill>
                  <a:srgbClr val="0000FF"/>
                </a:solidFill>
              </a:rPr>
              <a:t>&amp; PID </a:t>
            </a:r>
          </a:p>
          <a:p>
            <a:r>
              <a:rPr lang="de-DE" sz="1200" smtClean="0">
                <a:solidFill>
                  <a:srgbClr val="0000FF"/>
                </a:solidFill>
              </a:rPr>
              <a:t>info</a:t>
            </a:r>
            <a:endParaRPr lang="de-DE" sz="1200">
              <a:solidFill>
                <a:srgbClr val="0000FF"/>
              </a:solidFill>
            </a:endParaRPr>
          </a:p>
        </p:txBody>
      </p:sp>
      <p:sp>
        <p:nvSpPr>
          <p:cNvPr id="9" name="Geschweifte Klammer rechts 8"/>
          <p:cNvSpPr/>
          <p:nvPr/>
        </p:nvSpPr>
        <p:spPr>
          <a:xfrm>
            <a:off x="4986046" y="4213987"/>
            <a:ext cx="90010" cy="283012"/>
          </a:xfrm>
          <a:prstGeom prst="rightBrace">
            <a:avLst>
              <a:gd name="adj1" fmla="val 44312"/>
              <a:gd name="adj2" fmla="val 50000"/>
            </a:avLst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Geschweifte Klammer rechts 13"/>
          <p:cNvSpPr/>
          <p:nvPr/>
        </p:nvSpPr>
        <p:spPr>
          <a:xfrm>
            <a:off x="4994430" y="4538836"/>
            <a:ext cx="90010" cy="283012"/>
          </a:xfrm>
          <a:prstGeom prst="rightBrace">
            <a:avLst>
              <a:gd name="adj1" fmla="val 44312"/>
              <a:gd name="adj2" fmla="val 50000"/>
            </a:avLst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Geschweifte Klammer rechts 14"/>
          <p:cNvSpPr/>
          <p:nvPr/>
        </p:nvSpPr>
        <p:spPr>
          <a:xfrm>
            <a:off x="5202070" y="4869160"/>
            <a:ext cx="90010" cy="1224136"/>
          </a:xfrm>
          <a:prstGeom prst="rightBrace">
            <a:avLst>
              <a:gd name="adj1" fmla="val 44312"/>
              <a:gd name="adj2" fmla="val 50000"/>
            </a:avLst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6" name="Gerade Verbindung mit Pfeil 15"/>
          <p:cNvCxnSpPr/>
          <p:nvPr/>
        </p:nvCxnSpPr>
        <p:spPr>
          <a:xfrm flipV="1">
            <a:off x="2411760" y="4148703"/>
            <a:ext cx="1152128" cy="673145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14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4400" b="1" smtClean="0">
                <a:solidFill>
                  <a:srgbClr val="CC3399"/>
                </a:solidFill>
              </a:rPr>
              <a:t>EXERCISES</a:t>
            </a:r>
            <a:endParaRPr lang="de-DE" sz="4400" b="1">
              <a:solidFill>
                <a:srgbClr val="CC3399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814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 smtClean="0">
                <a:solidFill>
                  <a:srgbClr val="FFFF00"/>
                </a:solidFill>
              </a:rPr>
              <a:t>Exercises</a:t>
            </a:r>
            <a:r>
              <a:rPr lang="de-DE" smtClean="0">
                <a:solidFill>
                  <a:srgbClr val="FFFF00"/>
                </a:solidFill>
              </a:rPr>
              <a:t> Preparations</a:t>
            </a:r>
            <a:endParaRPr lang="de-DE" dirty="0">
              <a:solidFill>
                <a:srgbClr val="FFFF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/>
            <a:r>
              <a:rPr lang="de-DE" smtClean="0"/>
              <a:t>Preparation/hints in </a:t>
            </a:r>
            <a:r>
              <a:rPr lang="de-DE" smtClean="0">
                <a:solidFill>
                  <a:srgbClr val="FF0066"/>
                </a:solidFill>
                <a:latin typeface="Consolas" panose="020B0609020204030204" pitchFamily="49" charset="0"/>
                <a:ea typeface="Arial Unicode MS" panose="020B0604020202020204" pitchFamily="34" charset="-128"/>
                <a:cs typeface="Consolas" panose="020B0609020204030204" pitchFamily="49" charset="0"/>
              </a:rPr>
              <a:t>tutorials/thailand2017/README</a:t>
            </a:r>
            <a:r>
              <a:rPr lang="de-DE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7800" indent="-177800"/>
            <a:r>
              <a:rPr lang="de-DE" sz="18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use the event generators stand-alone, do:</a:t>
            </a:r>
            <a:br>
              <a:rPr lang="de-DE" sz="18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8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18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800" smtClean="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cd $VMCWORKDIR/tutorials/thailand2017</a:t>
            </a:r>
            <a:br>
              <a:rPr lang="de-DE" sz="1800" smtClean="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r>
              <a:rPr lang="de-DE" sz="180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. ./prep_generators</a:t>
            </a:r>
            <a:r>
              <a:rPr lang="de-DE" sz="1800" smtClean="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</a:t>
            </a:r>
            <a:endParaRPr lang="de-DE" sz="1800">
              <a:solidFill>
                <a:srgbClr val="0000FF"/>
              </a:solidFill>
              <a:latin typeface="Consolas" panose="020B0609020204030204" pitchFamily="49" charset="0"/>
              <a:ea typeface="Verdana" panose="020B0604030504040204" pitchFamily="34" charset="0"/>
              <a:cs typeface="Consolas" panose="020B0609020204030204" pitchFamily="49" charset="0"/>
            </a:endParaRPr>
          </a:p>
          <a:p>
            <a:pPr marL="177800" indent="-177800"/>
            <a:endParaRPr lang="de-DE" sz="1400" smtClean="0">
              <a:solidFill>
                <a:srgbClr val="0000FF"/>
              </a:solidFill>
              <a:latin typeface="Consolas" panose="020B0609020204030204" pitchFamily="49" charset="0"/>
              <a:ea typeface="Verdana" panose="020B0604030504040204" pitchFamily="34" charset="0"/>
              <a:cs typeface="Consolas" panose="020B0609020204030204" pitchFamily="49" charset="0"/>
            </a:endParaRPr>
          </a:p>
          <a:p>
            <a:pPr marL="177800" indent="-177800"/>
            <a:r>
              <a:rPr lang="de-DE" sz="18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</a:t>
            </a:r>
            <a:r>
              <a:rPr lang="de-DE"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creates some links and copies files to ./</a:t>
            </a:r>
            <a:r>
              <a:rPr lang="de-DE" sz="18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generators</a:t>
            </a:r>
          </a:p>
          <a:p>
            <a:pPr marL="177800" indent="-177800"/>
            <a:endParaRPr lang="de-DE" sz="18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7800" indent="-177800"/>
            <a:endParaRPr lang="de-DE" sz="18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7800" indent="-177800"/>
            <a:endParaRPr lang="de-DE" sz="18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7800" indent="-177800"/>
            <a:endParaRPr lang="de-DE" sz="18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7800" indent="-177800"/>
            <a:endParaRPr lang="de-DE" sz="18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7800" indent="-177800"/>
            <a:endParaRPr lang="de-DE" sz="18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7800" indent="-177800"/>
            <a:r>
              <a:rPr lang="de-DE" sz="18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Change to ./generators to run them</a:t>
            </a:r>
            <a:endParaRPr lang="de-DE" sz="18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7800" indent="-177800"/>
            <a:endParaRPr lang="de-DE" sz="1400" smtClean="0">
              <a:latin typeface="Consolas" panose="020B0609020204030204" pitchFamily="49" charset="0"/>
              <a:ea typeface="Verdana" panose="020B0604030504040204" pitchFamily="34" charset="0"/>
              <a:cs typeface="Consolas" panose="020B0609020204030204" pitchFamily="49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49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467544" y="3628762"/>
            <a:ext cx="7776864" cy="160043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de-DE" sz="1400" smtClean="0">
                <a:latin typeface="Consolas" panose="020B0609020204030204" pitchFamily="49" charset="0"/>
                <a:cs typeface="Consolas" panose="020B0609020204030204" pitchFamily="49" charset="0"/>
              </a:rPr>
              <a:t>mkdir generators</a:t>
            </a:r>
          </a:p>
          <a:p>
            <a:r>
              <a:rPr lang="de-DE" sz="1400" smtClean="0">
                <a:latin typeface="Consolas" panose="020B0609020204030204" pitchFamily="49" charset="0"/>
                <a:cs typeface="Consolas" panose="020B0609020204030204" pitchFamily="49" charset="0"/>
              </a:rPr>
              <a:t>ln </a:t>
            </a:r>
            <a:r>
              <a:rPr lang="de-DE" sz="1400">
                <a:latin typeface="Consolas" panose="020B0609020204030204" pitchFamily="49" charset="0"/>
                <a:cs typeface="Consolas" panose="020B0609020204030204" pitchFamily="49" charset="0"/>
              </a:rPr>
              <a:t>-s $FAIRLIBDIR/../bin/simpleEvtGenRO generators</a:t>
            </a:r>
            <a:r>
              <a:rPr lang="de-DE" sz="1400" smtClean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</a:p>
          <a:p>
            <a:r>
              <a:rPr lang="de-DE" sz="1400" smtClean="0">
                <a:latin typeface="Consolas" panose="020B0609020204030204" pitchFamily="49" charset="0"/>
                <a:cs typeface="Consolas" panose="020B0609020204030204" pitchFamily="49" charset="0"/>
              </a:rPr>
              <a:t>ln </a:t>
            </a:r>
            <a:r>
              <a:rPr lang="de-DE" sz="1400">
                <a:latin typeface="Consolas" panose="020B0609020204030204" pitchFamily="49" charset="0"/>
                <a:cs typeface="Consolas" panose="020B0609020204030204" pitchFamily="49" charset="0"/>
              </a:rPr>
              <a:t>-s $FAIRLIBDIR/../bin/DPMGen generators</a:t>
            </a:r>
            <a:r>
              <a:rPr lang="de-DE" sz="1400" smtClean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</a:p>
          <a:p>
            <a:r>
              <a:rPr lang="de-DE" sz="1400" smtClean="0">
                <a:latin typeface="Consolas" panose="020B0609020204030204" pitchFamily="49" charset="0"/>
                <a:cs typeface="Consolas" panose="020B0609020204030204" pitchFamily="49" charset="0"/>
              </a:rPr>
              <a:t>ln </a:t>
            </a:r>
            <a:r>
              <a:rPr lang="de-DE" sz="1400">
                <a:latin typeface="Consolas" panose="020B0609020204030204" pitchFamily="49" charset="0"/>
                <a:cs typeface="Consolas" panose="020B0609020204030204" pitchFamily="49" charset="0"/>
              </a:rPr>
              <a:t>-s $FAIRLIBDIR/../bin/FTFGen generators</a:t>
            </a:r>
            <a:r>
              <a:rPr lang="de-DE" sz="1400" smtClean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</a:p>
          <a:p>
            <a:r>
              <a:rPr lang="de-DE" sz="1400" smtClean="0">
                <a:latin typeface="Consolas" panose="020B0609020204030204" pitchFamily="49" charset="0"/>
                <a:cs typeface="Consolas" panose="020B0609020204030204" pitchFamily="49" charset="0"/>
              </a:rPr>
              <a:t>cp </a:t>
            </a:r>
            <a:r>
              <a:rPr lang="de-DE" sz="1400">
                <a:latin typeface="Consolas" panose="020B0609020204030204" pitchFamily="49" charset="0"/>
                <a:cs typeface="Consolas" panose="020B0609020204030204" pitchFamily="49" charset="0"/>
              </a:rPr>
              <a:t>$VMCWORKDIR/pgenerators/EvtGen/EvtGen/Private/evt.pdl generators</a:t>
            </a:r>
            <a:r>
              <a:rPr lang="de-DE" sz="1400" smtClean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</a:p>
          <a:p>
            <a:r>
              <a:rPr lang="de-DE" sz="1400" smtClean="0">
                <a:latin typeface="Consolas" panose="020B0609020204030204" pitchFamily="49" charset="0"/>
                <a:cs typeface="Consolas" panose="020B0609020204030204" pitchFamily="49" charset="0"/>
              </a:rPr>
              <a:t>cp </a:t>
            </a:r>
            <a:r>
              <a:rPr lang="de-DE" sz="1400">
                <a:latin typeface="Consolas" panose="020B0609020204030204" pitchFamily="49" charset="0"/>
                <a:cs typeface="Consolas" panose="020B0609020204030204" pitchFamily="49" charset="0"/>
              </a:rPr>
              <a:t>$VMCWORKDIR/pgenerators/EvtGen/EvtGen/Private/DECAY.DEC generators</a:t>
            </a:r>
            <a:r>
              <a:rPr lang="de-DE" sz="1400" smtClean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</a:p>
          <a:p>
            <a:r>
              <a:rPr lang="de-DE" sz="1400" smtClean="0">
                <a:latin typeface="Consolas" panose="020B0609020204030204" pitchFamily="49" charset="0"/>
                <a:cs typeface="Consolas" panose="020B0609020204030204" pitchFamily="49" charset="0"/>
              </a:rPr>
              <a:t>cp </a:t>
            </a:r>
            <a:r>
              <a:rPr lang="de-DE" sz="1400">
                <a:latin typeface="Consolas" panose="020B0609020204030204" pitchFamily="49" charset="0"/>
                <a:cs typeface="Consolas" panose="020B0609020204030204" pitchFamily="49" charset="0"/>
              </a:rPr>
              <a:t>$VMCWORKDIR/pgenerators/FtfEvtGen/Pbar*.mac generators/</a:t>
            </a:r>
            <a:endParaRPr lang="de-DE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06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Analysis with ROOT TTree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908720"/>
            <a:ext cx="8572560" cy="5286412"/>
          </a:xfrm>
        </p:spPr>
        <p:txBody>
          <a:bodyPr/>
          <a:lstStyle/>
          <a:p>
            <a:r>
              <a:rPr lang="de-DE" smtClean="0"/>
              <a:t>ROOT's TTree</a:t>
            </a:r>
          </a:p>
          <a:p>
            <a:pPr lvl="1"/>
            <a:r>
              <a:rPr lang="de-DE" smtClean="0"/>
              <a:t>Imagine as a </a:t>
            </a:r>
            <a:r>
              <a:rPr lang="de-DE" smtClean="0">
                <a:solidFill>
                  <a:srgbClr val="0000FF"/>
                </a:solidFill>
              </a:rPr>
              <a:t>large table </a:t>
            </a:r>
            <a:r>
              <a:rPr lang="de-DE" smtClean="0"/>
              <a:t>with a row per event/combination</a:t>
            </a:r>
          </a:p>
          <a:p>
            <a:pPr lvl="1"/>
            <a:r>
              <a:rPr lang="de-DE" smtClean="0">
                <a:solidFill>
                  <a:srgbClr val="0000FF"/>
                </a:solidFill>
              </a:rPr>
              <a:t>Columns </a:t>
            </a:r>
            <a:r>
              <a:rPr lang="de-DE" smtClean="0"/>
              <a:t>are so-called </a:t>
            </a:r>
            <a:r>
              <a:rPr lang="de-DE" smtClean="0">
                <a:solidFill>
                  <a:srgbClr val="0000FF"/>
                </a:solidFill>
              </a:rPr>
              <a:t>branches</a:t>
            </a:r>
            <a:r>
              <a:rPr lang="de-DE" smtClean="0"/>
              <a:t> containing the values</a:t>
            </a:r>
          </a:p>
          <a:p>
            <a:pPr lvl="1"/>
            <a:r>
              <a:rPr lang="de-DE" smtClean="0"/>
              <a:t>Offers simple </a:t>
            </a:r>
            <a:r>
              <a:rPr lang="de-DE" smtClean="0">
                <a:solidFill>
                  <a:srgbClr val="0000FF"/>
                </a:solidFill>
              </a:rPr>
              <a:t>interactive analysis</a:t>
            </a:r>
          </a:p>
          <a:p>
            <a:pPr lvl="1"/>
            <a:r>
              <a:rPr lang="de-DE" smtClean="0"/>
              <a:t>Most powerful command-line feature </a:t>
            </a:r>
            <a:r>
              <a:rPr lang="de-DE" b="1" smtClean="0">
                <a:solidFill>
                  <a:srgbClr val="0000FF"/>
                </a:solidFill>
              </a:rPr>
              <a:t>TTree::Draw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467544" y="2852936"/>
            <a:ext cx="8261918" cy="364715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de-DE" sz="1100" smtClean="0">
                <a:latin typeface="Consolas" pitchFamily="49" charset="0"/>
              </a:rPr>
              <a:t>&gt; </a:t>
            </a:r>
            <a:r>
              <a:rPr lang="de-DE" sz="1100" smtClean="0">
                <a:solidFill>
                  <a:srgbClr val="0000FF"/>
                </a:solidFill>
                <a:latin typeface="Consolas" pitchFamily="49" charset="0"/>
              </a:rPr>
              <a:t>root ntp0_dd.root</a:t>
            </a:r>
          </a:p>
          <a:p>
            <a:r>
              <a:rPr lang="en-US" sz="1100">
                <a:latin typeface="Consolas" pitchFamily="49" charset="0"/>
              </a:rPr>
              <a:t>root [0]</a:t>
            </a:r>
          </a:p>
          <a:p>
            <a:r>
              <a:rPr lang="en-US" sz="1100">
                <a:latin typeface="Consolas" pitchFamily="49" charset="0"/>
              </a:rPr>
              <a:t>Attaching file ntp0_dd.root as _file0...</a:t>
            </a:r>
          </a:p>
          <a:p>
            <a:r>
              <a:rPr lang="en-US" sz="1100" smtClean="0">
                <a:latin typeface="Consolas" pitchFamily="49" charset="0"/>
              </a:rPr>
              <a:t>root </a:t>
            </a:r>
            <a:r>
              <a:rPr lang="en-US" sz="1100">
                <a:latin typeface="Consolas" pitchFamily="49" charset="0"/>
              </a:rPr>
              <a:t>[1] .ls</a:t>
            </a:r>
          </a:p>
          <a:p>
            <a:r>
              <a:rPr lang="en-US" sz="1100">
                <a:latin typeface="Consolas" pitchFamily="49" charset="0"/>
              </a:rPr>
              <a:t>TFile**         ntp0_dd.root    chain files</a:t>
            </a:r>
          </a:p>
          <a:p>
            <a:r>
              <a:rPr lang="en-US" sz="1100">
                <a:latin typeface="Consolas" pitchFamily="49" charset="0"/>
              </a:rPr>
              <a:t> TFile*         ntp0_dd.root    chain files</a:t>
            </a:r>
          </a:p>
          <a:p>
            <a:r>
              <a:rPr lang="en-US" sz="1100">
                <a:latin typeface="Consolas" pitchFamily="49" charset="0"/>
              </a:rPr>
              <a:t>  KEY: </a:t>
            </a:r>
            <a:r>
              <a:rPr lang="en-US" sz="1100" b="1">
                <a:solidFill>
                  <a:srgbClr val="CC3399"/>
                </a:solidFill>
                <a:latin typeface="Consolas" pitchFamily="49" charset="0"/>
              </a:rPr>
              <a:t>TTree    ntp0;1  D0-&gt;K- pi+</a:t>
            </a:r>
          </a:p>
          <a:p>
            <a:r>
              <a:rPr lang="en-US" sz="1100">
                <a:latin typeface="Consolas" pitchFamily="49" charset="0"/>
              </a:rPr>
              <a:t>root [2] </a:t>
            </a:r>
            <a:r>
              <a:rPr lang="en-US" sz="1100">
                <a:solidFill>
                  <a:srgbClr val="0000FF"/>
                </a:solidFill>
                <a:latin typeface="Consolas" pitchFamily="49" charset="0"/>
              </a:rPr>
              <a:t>ntp0-&gt;GetEntries</a:t>
            </a:r>
            <a:r>
              <a:rPr lang="en-US" sz="1100" smtClean="0">
                <a:solidFill>
                  <a:srgbClr val="0000FF"/>
                </a:solidFill>
                <a:latin typeface="Consolas" pitchFamily="49" charset="0"/>
              </a:rPr>
              <a:t>()</a:t>
            </a:r>
            <a:r>
              <a:rPr lang="en-US" sz="1100" smtClean="0">
                <a:latin typeface="Consolas" pitchFamily="49" charset="0"/>
              </a:rPr>
              <a:t>  </a:t>
            </a:r>
            <a:r>
              <a:rPr lang="en-US" sz="1100" smtClean="0">
                <a:solidFill>
                  <a:srgbClr val="008000"/>
                </a:solidFill>
                <a:latin typeface="Consolas" pitchFamily="49" charset="0"/>
              </a:rPr>
              <a:t>// get number of events/entries in TTree</a:t>
            </a:r>
            <a:endParaRPr lang="en-US" sz="1100">
              <a:solidFill>
                <a:srgbClr val="008000"/>
              </a:solidFill>
              <a:latin typeface="Consolas" pitchFamily="49" charset="0"/>
            </a:endParaRPr>
          </a:p>
          <a:p>
            <a:r>
              <a:rPr lang="en-US" sz="1100">
                <a:latin typeface="Consolas" pitchFamily="49" charset="0"/>
              </a:rPr>
              <a:t>(Long64_t) </a:t>
            </a:r>
            <a:r>
              <a:rPr lang="en-US" sz="1100" smtClean="0">
                <a:latin typeface="Consolas" pitchFamily="49" charset="0"/>
              </a:rPr>
              <a:t>1710036</a:t>
            </a:r>
          </a:p>
          <a:p>
            <a:r>
              <a:rPr lang="de-DE" sz="1100">
                <a:latin typeface="Consolas" pitchFamily="49" charset="0"/>
              </a:rPr>
              <a:t>root </a:t>
            </a:r>
            <a:r>
              <a:rPr lang="de-DE" sz="1100" smtClean="0">
                <a:latin typeface="Consolas" pitchFamily="49" charset="0"/>
              </a:rPr>
              <a:t>[3] </a:t>
            </a:r>
            <a:r>
              <a:rPr lang="de-DE" sz="1100">
                <a:solidFill>
                  <a:srgbClr val="0000FF"/>
                </a:solidFill>
                <a:latin typeface="Consolas" pitchFamily="49" charset="0"/>
              </a:rPr>
              <a:t>ntp0-&gt;Print</a:t>
            </a:r>
            <a:r>
              <a:rPr lang="de-DE" sz="1100" smtClean="0">
                <a:solidFill>
                  <a:srgbClr val="0000FF"/>
                </a:solidFill>
                <a:latin typeface="Consolas" pitchFamily="49" charset="0"/>
              </a:rPr>
              <a:t>()       </a:t>
            </a:r>
            <a:r>
              <a:rPr lang="de-DE" sz="1100" smtClean="0">
                <a:solidFill>
                  <a:srgbClr val="008000"/>
                </a:solidFill>
                <a:latin typeface="Consolas" pitchFamily="49" charset="0"/>
              </a:rPr>
              <a:t>// get information about branches</a:t>
            </a:r>
            <a:endParaRPr lang="de-DE" sz="1100">
              <a:solidFill>
                <a:srgbClr val="008000"/>
              </a:solidFill>
              <a:latin typeface="Consolas" pitchFamily="49" charset="0"/>
            </a:endParaRPr>
          </a:p>
          <a:p>
            <a:r>
              <a:rPr lang="de-DE" sz="1100">
                <a:latin typeface="Consolas" pitchFamily="49" charset="0"/>
              </a:rPr>
              <a:t>******************************************************************************</a:t>
            </a:r>
          </a:p>
          <a:p>
            <a:r>
              <a:rPr lang="de-DE" sz="1100">
                <a:latin typeface="Consolas" pitchFamily="49" charset="0"/>
              </a:rPr>
              <a:t>*Tree    :ntp0      : D0-&gt;K- pi+                                             *</a:t>
            </a:r>
          </a:p>
          <a:p>
            <a:r>
              <a:rPr lang="de-DE" sz="1100">
                <a:latin typeface="Consolas" pitchFamily="49" charset="0"/>
              </a:rPr>
              <a:t>*Entries :  1710036 : Total =      1006429833 bytes  File  Size =  573205551 *</a:t>
            </a:r>
          </a:p>
          <a:p>
            <a:r>
              <a:rPr lang="de-DE" sz="1100">
                <a:latin typeface="Consolas" pitchFamily="49" charset="0"/>
              </a:rPr>
              <a:t>*        :          : Tree compression factor =   1.76                       *</a:t>
            </a:r>
          </a:p>
          <a:p>
            <a:r>
              <a:rPr lang="de-DE" sz="1100">
                <a:latin typeface="Consolas" pitchFamily="49" charset="0"/>
              </a:rPr>
              <a:t>******************************************************************************</a:t>
            </a:r>
          </a:p>
          <a:p>
            <a:r>
              <a:rPr lang="de-DE" sz="1100">
                <a:latin typeface="Consolas" pitchFamily="49" charset="0"/>
              </a:rPr>
              <a:t>*Br    0 :ev        : ev/I                                                   *</a:t>
            </a:r>
          </a:p>
          <a:p>
            <a:r>
              <a:rPr lang="de-DE" sz="1100">
                <a:latin typeface="Consolas" pitchFamily="49" charset="0"/>
              </a:rPr>
              <a:t>*Entries :  1710036 : Total  Size=    6846211 bytes  File Size  =    1994787 *</a:t>
            </a:r>
          </a:p>
          <a:p>
            <a:r>
              <a:rPr lang="de-DE" sz="1100">
                <a:latin typeface="Consolas" pitchFamily="49" charset="0"/>
              </a:rPr>
              <a:t>*Baskets :       65 : Basket Size=     391168 bytes  Compression=   3.43     </a:t>
            </a:r>
            <a:r>
              <a:rPr lang="de-DE" sz="1100" smtClean="0">
                <a:latin typeface="Consolas" pitchFamily="49" charset="0"/>
              </a:rPr>
              <a:t>*</a:t>
            </a:r>
          </a:p>
          <a:p>
            <a:r>
              <a:rPr lang="de-DE" sz="1100" smtClean="0">
                <a:latin typeface="Consolas" pitchFamily="49" charset="0"/>
              </a:rPr>
              <a:t>*............................................................................*</a:t>
            </a:r>
          </a:p>
          <a:p>
            <a:r>
              <a:rPr lang="de-DE" sz="1100" smtClean="0">
                <a:latin typeface="Consolas" pitchFamily="49" charset="0"/>
              </a:rPr>
              <a:t>*Br    1 :cand      : cand/I                                                 *</a:t>
            </a:r>
          </a:p>
          <a:p>
            <a:r>
              <a:rPr lang="de-DE" sz="1100" smtClean="0">
                <a:latin typeface="Consolas" pitchFamily="49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77708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solidFill>
                  <a:srgbClr val="FFFF00"/>
                </a:solidFill>
              </a:rPr>
              <a:t>Exercises</a:t>
            </a:r>
            <a:r>
              <a:rPr lang="de-DE" dirty="0">
                <a:solidFill>
                  <a:srgbClr val="FFFF00"/>
                </a:solidFill>
              </a:rPr>
              <a:t> </a:t>
            </a:r>
            <a:r>
              <a:rPr lang="de-DE" dirty="0" err="1">
                <a:solidFill>
                  <a:srgbClr val="FFFF00"/>
                </a:solidFill>
              </a:rPr>
              <a:t>Suggestions</a:t>
            </a:r>
            <a:endParaRPr lang="de-DE" dirty="0">
              <a:solidFill>
                <a:srgbClr val="FFFF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err="1">
                <a:solidFill>
                  <a:prstClr val="black"/>
                </a:solidFill>
                <a:ea typeface="Arial Unicode MS" panose="020B0604020202020204" pitchFamily="34" charset="-128"/>
                <a:cs typeface="Consolas" panose="020B0609020204030204" pitchFamily="49" charset="0"/>
              </a:rPr>
              <a:t>Rho</a:t>
            </a:r>
            <a:r>
              <a:rPr lang="de-DE" dirty="0">
                <a:solidFill>
                  <a:prstClr val="black"/>
                </a:solidFill>
                <a:ea typeface="Arial Unicode MS" panose="020B0604020202020204" pitchFamily="34" charset="-128"/>
                <a:cs typeface="Consolas" panose="020B0609020204030204" pitchFamily="49" charset="0"/>
              </a:rPr>
              <a:t> Tutorial </a:t>
            </a:r>
            <a:r>
              <a:rPr lang="de-DE" dirty="0" err="1">
                <a:solidFill>
                  <a:prstClr val="black"/>
                </a:solidFill>
                <a:ea typeface="Arial Unicode MS" panose="020B0604020202020204" pitchFamily="34" charset="-128"/>
                <a:cs typeface="Consolas" panose="020B0609020204030204" pitchFamily="49" charset="0"/>
              </a:rPr>
              <a:t>website</a:t>
            </a:r>
            <a:r>
              <a:rPr lang="de-DE" dirty="0">
                <a:solidFill>
                  <a:prstClr val="black"/>
                </a:solidFill>
                <a:ea typeface="Arial Unicode MS" panose="020B0604020202020204" pitchFamily="34" charset="-128"/>
                <a:cs typeface="Consolas" panose="020B0609020204030204" pitchFamily="49" charset="0"/>
              </a:rPr>
              <a:t>:</a:t>
            </a:r>
            <a:r>
              <a:rPr lang="de-DE" dirty="0">
                <a:solidFill>
                  <a:srgbClr val="FF0066"/>
                </a:solidFill>
                <a:latin typeface="Consolas" panose="020B0609020204030204" pitchFamily="49" charset="0"/>
                <a:ea typeface="Arial Unicode MS" panose="020B0604020202020204" pitchFamily="34" charset="-128"/>
                <a:cs typeface="Consolas" panose="020B0609020204030204" pitchFamily="49" charset="0"/>
              </a:rPr>
              <a:t/>
            </a:r>
            <a:br>
              <a:rPr lang="de-DE" dirty="0">
                <a:solidFill>
                  <a:srgbClr val="FF0066"/>
                </a:solidFill>
                <a:latin typeface="Consolas" panose="020B0609020204030204" pitchFamily="49" charset="0"/>
                <a:ea typeface="Arial Unicode MS" panose="020B0604020202020204" pitchFamily="34" charset="-128"/>
                <a:cs typeface="Consolas" panose="020B0609020204030204" pitchFamily="49" charset="0"/>
              </a:rPr>
            </a:br>
            <a:r>
              <a:rPr lang="de-DE" sz="1600" dirty="0">
                <a:solidFill>
                  <a:srgbClr val="0000FF"/>
                </a:solidFill>
              </a:rPr>
              <a:t>http://panda-wiki.gsi.de/cgi-bin/view/Computing/</a:t>
            </a:r>
            <a:r>
              <a:rPr lang="de-DE" sz="1600" dirty="0">
                <a:solidFill>
                  <a:srgbClr val="FF0066"/>
                </a:solidFill>
              </a:rPr>
              <a:t>PandaRootRhoTutorial</a:t>
            </a:r>
            <a:endParaRPr lang="de-DE" dirty="0">
              <a:solidFill>
                <a:prstClr val="black"/>
              </a:solidFill>
            </a:endParaRPr>
          </a:p>
          <a:p>
            <a:pPr lvl="0"/>
            <a:r>
              <a:rPr lang="de-DE" dirty="0">
                <a:solidFill>
                  <a:prstClr val="black"/>
                </a:solidFill>
              </a:rPr>
              <a:t>Take a </a:t>
            </a:r>
            <a:r>
              <a:rPr lang="de-DE" dirty="0" err="1">
                <a:solidFill>
                  <a:prstClr val="black"/>
                </a:solidFill>
              </a:rPr>
              <a:t>look</a:t>
            </a:r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err="1">
                <a:solidFill>
                  <a:prstClr val="black"/>
                </a:solidFill>
              </a:rPr>
              <a:t>to</a:t>
            </a:r>
            <a:r>
              <a:rPr lang="de-DE">
                <a:solidFill>
                  <a:prstClr val="black"/>
                </a:solidFill>
              </a:rPr>
              <a:t> </a:t>
            </a:r>
            <a:r>
              <a:rPr lang="de-DE">
                <a:solidFill>
                  <a:srgbClr val="FF0066"/>
                </a:solidFill>
                <a:latin typeface="Consolas" panose="020B0609020204030204" pitchFamily="49" charset="0"/>
                <a:ea typeface="Arial Unicode MS" panose="020B0604020202020204" pitchFamily="34" charset="-128"/>
                <a:cs typeface="Consolas" panose="020B0609020204030204" pitchFamily="49" charset="0"/>
              </a:rPr>
              <a:t>tutorials/thailand2017/README</a:t>
            </a:r>
            <a:br>
              <a:rPr lang="de-DE">
                <a:solidFill>
                  <a:srgbClr val="FF0066"/>
                </a:solidFill>
                <a:latin typeface="Consolas" panose="020B0609020204030204" pitchFamily="49" charset="0"/>
                <a:ea typeface="Arial Unicode MS" panose="020B0604020202020204" pitchFamily="34" charset="-128"/>
                <a:cs typeface="Consolas" panose="020B0609020204030204" pitchFamily="49" charset="0"/>
              </a:rPr>
            </a:br>
            <a:r>
              <a:rPr lang="de-DE" smtClean="0">
                <a:solidFill>
                  <a:srgbClr val="FF0066"/>
                </a:solidFill>
                <a:latin typeface="Consolas" panose="020B0609020204030204" pitchFamily="49" charset="0"/>
                <a:ea typeface="Arial Unicode MS" panose="020B0604020202020204" pitchFamily="34" charset="-128"/>
                <a:cs typeface="Consolas" panose="020B0609020204030204" pitchFamily="49" charset="0"/>
              </a:rPr>
              <a:t>Exercises: #7 - #9</a:t>
            </a:r>
            <a:endParaRPr lang="de-DE" dirty="0">
              <a:solidFill>
                <a:srgbClr val="FF0066"/>
              </a:solidFill>
              <a:latin typeface="Consolas" panose="020B0609020204030204" pitchFamily="49" charset="0"/>
              <a:ea typeface="Arial Unicode MS" panose="020B0604020202020204" pitchFamily="34" charset="-128"/>
              <a:cs typeface="Consolas" panose="020B0609020204030204" pitchFamily="49" charset="0"/>
            </a:endParaRPr>
          </a:p>
          <a:p>
            <a:endParaRPr lang="de-DE" dirty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/>
              <a:t>Write </a:t>
            </a:r>
            <a:r>
              <a:rPr lang="de-DE" dirty="0" err="1" smtClean="0"/>
              <a:t>decay</a:t>
            </a:r>
            <a:r>
              <a:rPr lang="de-DE" dirty="0" smtClean="0"/>
              <a:t> </a:t>
            </a:r>
            <a:r>
              <a:rPr lang="de-DE" dirty="0" err="1" smtClean="0"/>
              <a:t>file</a:t>
            </a:r>
            <a:r>
              <a:rPr lang="de-DE" dirty="0" smtClean="0"/>
              <a:t> </a:t>
            </a:r>
            <a:r>
              <a:rPr lang="de-DE" err="1" smtClean="0"/>
              <a:t>for</a:t>
            </a:r>
            <a:r>
              <a:rPr lang="de-DE" smtClean="0"/>
              <a:t> an arbitrary channel (or use existing)</a:t>
            </a:r>
            <a:endParaRPr lang="de-DE" dirty="0" smtClean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de-DE" dirty="0" err="1" smtClean="0"/>
              <a:t>Generate</a:t>
            </a:r>
            <a:r>
              <a:rPr lang="de-DE" dirty="0" smtClean="0"/>
              <a:t> </a:t>
            </a:r>
            <a:r>
              <a:rPr lang="de-DE" dirty="0" err="1" smtClean="0"/>
              <a:t>some</a:t>
            </a:r>
            <a:r>
              <a:rPr lang="de-DE" dirty="0" smtClean="0"/>
              <a:t> stand-</a:t>
            </a:r>
            <a:r>
              <a:rPr lang="de-DE" dirty="0" err="1" smtClean="0"/>
              <a:t>alone</a:t>
            </a:r>
            <a:r>
              <a:rPr lang="de-DE" dirty="0" smtClean="0"/>
              <a:t> </a:t>
            </a:r>
            <a:r>
              <a:rPr lang="de-DE" dirty="0" err="1" smtClean="0"/>
              <a:t>EvtGen</a:t>
            </a:r>
            <a:r>
              <a:rPr lang="de-DE" dirty="0" smtClean="0"/>
              <a:t> </a:t>
            </a:r>
            <a:r>
              <a:rPr lang="de-DE" dirty="0" err="1" smtClean="0"/>
              <a:t>events</a:t>
            </a:r>
            <a:endParaRPr lang="de-DE" dirty="0" smtClean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de-DE" dirty="0" err="1" smtClean="0"/>
              <a:t>Generate</a:t>
            </a:r>
            <a:r>
              <a:rPr lang="de-DE" dirty="0" smtClean="0"/>
              <a:t>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background</a:t>
            </a:r>
            <a:r>
              <a:rPr lang="de-DE" dirty="0" smtClean="0"/>
              <a:t> </a:t>
            </a:r>
            <a:r>
              <a:rPr lang="de-DE" dirty="0" err="1" smtClean="0"/>
              <a:t>events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DPM at same </a:t>
            </a:r>
            <a:r>
              <a:rPr lang="de-DE" dirty="0" err="1" smtClean="0"/>
              <a:t>energy</a:t>
            </a:r>
            <a:endParaRPr lang="de-DE" dirty="0" smtClean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de-DE" dirty="0" err="1" smtClean="0"/>
              <a:t>Compare</a:t>
            </a:r>
            <a:r>
              <a:rPr lang="de-DE" dirty="0" smtClean="0"/>
              <a:t> </a:t>
            </a:r>
            <a:r>
              <a:rPr lang="de-DE" dirty="0" err="1" smtClean="0"/>
              <a:t>momentum</a:t>
            </a:r>
            <a:r>
              <a:rPr lang="de-DE" dirty="0" smtClean="0"/>
              <a:t> </a:t>
            </a:r>
            <a:r>
              <a:rPr lang="de-DE" dirty="0" err="1" smtClean="0"/>
              <a:t>distributions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final </a:t>
            </a:r>
            <a:r>
              <a:rPr lang="de-DE" dirty="0" err="1" smtClean="0"/>
              <a:t>states</a:t>
            </a:r>
            <a:endParaRPr lang="de-DE" dirty="0" smtClean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/>
              <a:t>Run </a:t>
            </a:r>
            <a:r>
              <a:rPr lang="de-DE" dirty="0" err="1" smtClean="0"/>
              <a:t>FastSimulation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same </a:t>
            </a:r>
            <a:r>
              <a:rPr lang="de-DE" dirty="0" err="1" smtClean="0"/>
              <a:t>inputs</a:t>
            </a:r>
            <a:endParaRPr lang="de-DE" dirty="0" smtClean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de-DE" dirty="0" err="1" smtClean="0"/>
              <a:t>Compare</a:t>
            </a:r>
            <a:r>
              <a:rPr lang="de-DE" dirty="0" smtClean="0"/>
              <a:t> stand-</a:t>
            </a:r>
            <a:r>
              <a:rPr lang="de-DE" dirty="0" err="1" smtClean="0"/>
              <a:t>alone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fast </a:t>
            </a:r>
            <a:r>
              <a:rPr lang="de-DE" dirty="0" err="1" smtClean="0"/>
              <a:t>simulation</a:t>
            </a:r>
            <a:r>
              <a:rPr lang="de-DE" dirty="0" smtClean="0"/>
              <a:t> </a:t>
            </a:r>
            <a:r>
              <a:rPr lang="de-DE" dirty="0" err="1" smtClean="0"/>
              <a:t>output</a:t>
            </a:r>
            <a:endParaRPr lang="de-DE" dirty="0" smtClean="0"/>
          </a:p>
          <a:p>
            <a:pPr marL="457200" indent="-457200">
              <a:buFont typeface="+mj-lt"/>
              <a:buAutoNum type="arabicPeriod"/>
            </a:pPr>
            <a:endParaRPr lang="de-DE" dirty="0" smtClean="0"/>
          </a:p>
          <a:p>
            <a:pPr marL="457200" indent="-457200">
              <a:buFont typeface="+mj-lt"/>
              <a:buAutoNum type="arabicPeriod"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542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 smtClean="0">
                <a:solidFill>
                  <a:srgbClr val="FFFF00"/>
                </a:solidFill>
              </a:rPr>
              <a:t>Exercises</a:t>
            </a:r>
            <a:r>
              <a:rPr lang="de-DE" smtClean="0">
                <a:solidFill>
                  <a:srgbClr val="FFFF00"/>
                </a:solidFill>
              </a:rPr>
              <a:t> Preparation</a:t>
            </a:r>
            <a:endParaRPr lang="de-DE" dirty="0">
              <a:solidFill>
                <a:srgbClr val="FFFF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51</a:t>
            </a:fld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285720" y="1071546"/>
            <a:ext cx="8572560" cy="5286412"/>
          </a:xfrm>
        </p:spPr>
        <p:txBody>
          <a:bodyPr/>
          <a:lstStyle/>
          <a:p>
            <a:pPr marL="0" lvl="0" indent="0">
              <a:buNone/>
            </a:pPr>
            <a:r>
              <a:rPr lang="de-DE" smtClean="0"/>
              <a:t>Preparation/hints in </a:t>
            </a:r>
            <a:r>
              <a:rPr lang="de-DE" smtClean="0">
                <a:solidFill>
                  <a:srgbClr val="FF0066"/>
                </a:solidFill>
                <a:latin typeface="Consolas" panose="020B0609020204030204" pitchFamily="49" charset="0"/>
                <a:ea typeface="Arial Unicode MS" panose="020B0604020202020204" pitchFamily="34" charset="-128"/>
                <a:cs typeface="Consolas" panose="020B0609020204030204" pitchFamily="49" charset="0"/>
              </a:rPr>
              <a:t>tutorials/thailand2017/README</a:t>
            </a:r>
            <a:r>
              <a:rPr lang="de-DE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sz="160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7800" lvl="0" indent="-177800"/>
            <a:r>
              <a:rPr lang="de-DE" sz="1400" b="1">
                <a:solidFill>
                  <a:prstClr val="black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FIRST setup environment: </a:t>
            </a:r>
            <a:r>
              <a:rPr lang="de-DE" sz="1400" b="1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source ~/workshop/build/PandaRoot_trunk.../config.sh</a:t>
            </a:r>
          </a:p>
          <a:p>
            <a:pPr marL="177800" indent="-177800"/>
            <a:endParaRPr lang="de-DE" sz="1400" smtClean="0">
              <a:latin typeface="Consolas" panose="020B0609020204030204" pitchFamily="49" charset="0"/>
              <a:ea typeface="Verdana" panose="020B0604030504040204" pitchFamily="34" charset="0"/>
              <a:cs typeface="Consolas" panose="020B0609020204030204" pitchFamily="49" charset="0"/>
            </a:endParaRPr>
          </a:p>
          <a:p>
            <a:pPr marL="177800" indent="-177800"/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To 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have some data for tutorial macros, do one of the following</a:t>
            </a:r>
            <a:b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/>
            </a:r>
            <a:b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a) </a:t>
            </a:r>
            <a:r>
              <a:rPr lang="de-DE" sz="1400" smtClean="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. ./tut_runall.sh 1000   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# sim/reco 1000 events pbarp -&gt; J/psi pi+ pi- </a:t>
            </a:r>
            <a:b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b) </a:t>
            </a:r>
            <a:r>
              <a:rPr lang="de-DE" sz="1400" smtClean="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cp data/signal_p*root .  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# preproduced default data</a:t>
            </a:r>
            <a:b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endParaRPr lang="de-DE" sz="1400" smtClean="0">
              <a:latin typeface="Consolas" panose="020B0609020204030204" pitchFamily="49" charset="0"/>
              <a:ea typeface="Verdana" panose="020B0604030504040204" pitchFamily="34" charset="0"/>
              <a:cs typeface="Consolas" panose="020B0609020204030204" pitchFamily="49" charset="0"/>
            </a:endParaRPr>
          </a:p>
          <a:p>
            <a:pPr marL="177800" indent="-177800"/>
            <a:r>
              <a:rPr lang="de-DE" sz="1400" smtClean="0">
                <a:solidFill>
                  <a:srgbClr val="008000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Macros 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named 'tut_ana...C' are stubs and </a:t>
            </a:r>
            <a:r>
              <a:rPr lang="de-DE" sz="1400">
                <a:solidFill>
                  <a:srgbClr val="008000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should be </a:t>
            </a:r>
            <a:r>
              <a:rPr lang="de-DE" sz="1400" smtClean="0">
                <a:solidFill>
                  <a:srgbClr val="008000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completed </a:t>
            </a:r>
            <a:r>
              <a:rPr lang="de-DE" sz="1400">
                <a:solidFill>
                  <a:srgbClr val="008000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by you. </a:t>
            </a:r>
            <a:endParaRPr lang="de-DE" sz="1400" smtClean="0">
              <a:solidFill>
                <a:srgbClr val="008000"/>
              </a:solidFill>
              <a:latin typeface="Consolas" panose="020B0609020204030204" pitchFamily="49" charset="0"/>
              <a:ea typeface="Verdana" panose="020B0604030504040204" pitchFamily="34" charset="0"/>
              <a:cs typeface="Consolas" panose="020B0609020204030204" pitchFamily="49" charset="0"/>
            </a:endParaRPr>
          </a:p>
          <a:p>
            <a:pPr marL="177800" indent="-177800"/>
            <a:endParaRPr lang="de-DE" sz="1400">
              <a:latin typeface="Consolas" panose="020B0609020204030204" pitchFamily="49" charset="0"/>
              <a:ea typeface="Verdana" panose="020B0604030504040204" pitchFamily="34" charset="0"/>
              <a:cs typeface="Consolas" panose="020B0609020204030204" pitchFamily="49" charset="0"/>
            </a:endParaRPr>
          </a:p>
          <a:p>
            <a:pPr marL="177800" indent="-177800"/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At places 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marked with </a:t>
            </a:r>
            <a:r>
              <a:rPr lang="de-DE" sz="1400" smtClean="0">
                <a:solidFill>
                  <a:srgbClr val="008000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' </a:t>
            </a:r>
            <a:r>
              <a:rPr lang="de-DE" sz="1400">
                <a:solidFill>
                  <a:srgbClr val="008000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#### EXERCISE: ...' some code needs to be added; </a:t>
            </a:r>
            <a:br>
              <a:rPr lang="de-DE" sz="1400">
                <a:solidFill>
                  <a:srgbClr val="008000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/>
            </a:r>
            <a:b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Run 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macros 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(default 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or 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different input 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data) with    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/>
            </a:r>
            <a:b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&gt; </a:t>
            </a:r>
            <a:r>
              <a:rPr lang="de-DE" sz="140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root -l tut_ana...C                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# signal_pid.root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, signal_par.root   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/>
            </a:r>
            <a:b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&gt; </a:t>
            </a:r>
            <a:r>
              <a:rPr lang="de-DE" sz="140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root -l 'tut_ana...</a:t>
            </a:r>
            <a:r>
              <a:rPr lang="de-DE" sz="1400" smtClean="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C(0,"mydata</a:t>
            </a:r>
            <a:r>
              <a:rPr lang="de-DE" sz="140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")'  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# 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mydata_pid.root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, 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mydata_par.root</a:t>
            </a:r>
          </a:p>
          <a:p>
            <a:pPr marL="177800" indent="-177800"/>
            <a:endParaRPr lang="de-DE" sz="1400" smtClean="0">
              <a:latin typeface="Consolas" panose="020B0609020204030204" pitchFamily="49" charset="0"/>
              <a:ea typeface="Verdana" panose="020B0604030504040204" pitchFamily="34" charset="0"/>
              <a:cs typeface="Consolas" panose="020B0609020204030204" pitchFamily="49" charset="0"/>
            </a:endParaRPr>
          </a:p>
          <a:p>
            <a:pPr marL="177800" indent="-177800"/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If 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getting </a:t>
            </a:r>
            <a:r>
              <a:rPr lang="de-DE" sz="1400">
                <a:solidFill>
                  <a:srgbClr val="008000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stuck, </a:t>
            </a:r>
            <a:r>
              <a:rPr lang="de-DE" sz="1400" smtClean="0">
                <a:solidFill>
                  <a:srgbClr val="008000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sample </a:t>
            </a:r>
            <a:r>
              <a:rPr lang="de-DE" sz="1400">
                <a:solidFill>
                  <a:srgbClr val="008000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solutions 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are in 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the subfolder 'solution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'</a:t>
            </a:r>
            <a:b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/>
            </a:r>
            <a:b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Run 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solution macros directly 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(default 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or 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different input 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data) with    </a:t>
            </a:r>
            <a:b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&gt; </a:t>
            </a:r>
            <a:r>
              <a:rPr lang="de-DE" sz="140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root -l solution/tut_ana</a:t>
            </a:r>
            <a:r>
              <a:rPr lang="de-DE" sz="1400" smtClean="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...C</a:t>
            </a:r>
            <a:br>
              <a:rPr lang="de-DE" sz="1400" smtClean="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&gt; </a:t>
            </a:r>
            <a:r>
              <a:rPr lang="de-DE" sz="140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root -l 'solution/tut_ana...</a:t>
            </a:r>
            <a:r>
              <a:rPr lang="de-DE" sz="1400" smtClean="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C(0,"</a:t>
            </a:r>
            <a:r>
              <a:rPr lang="de-DE" sz="140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mydata</a:t>
            </a:r>
            <a:r>
              <a:rPr lang="de-DE" sz="1400" smtClean="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")'</a:t>
            </a:r>
            <a:endParaRPr lang="de-DE" sz="1400" smtClean="0">
              <a:solidFill>
                <a:srgbClr val="0000FF"/>
              </a:solidFill>
              <a:latin typeface="Consolas" panose="020B0609020204030204" pitchFamily="49" charset="0"/>
              <a:ea typeface="Verdana" panose="020B0604030504040204" pitchFamily="34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06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TTree::Draw Basics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908720"/>
            <a:ext cx="8572560" cy="5286412"/>
          </a:xfrm>
        </p:spPr>
        <p:txBody>
          <a:bodyPr/>
          <a:lstStyle/>
          <a:p>
            <a:r>
              <a:rPr lang="de-DE" smtClean="0"/>
              <a:t>TTree::Draw syntax</a:t>
            </a:r>
            <a:r>
              <a:rPr lang="de-DE" sz="1400" smtClean="0"/>
              <a:t/>
            </a:r>
            <a:br>
              <a:rPr lang="de-DE" sz="1400" smtClean="0"/>
            </a:br>
            <a:r>
              <a:rPr lang="de-DE" sz="180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t-&gt;Draw(expression(s) [,cut,option,nentries,firstentry])</a:t>
            </a:r>
          </a:p>
          <a:p>
            <a:pPr>
              <a:spcBef>
                <a:spcPts val="1200"/>
              </a:spcBef>
            </a:pPr>
            <a:r>
              <a:rPr lang="de-DE" sz="1800" smtClean="0">
                <a:cs typeface="Consolas" panose="020B0609020204030204" pitchFamily="49" charset="0"/>
              </a:rPr>
              <a:t>Some examples:</a:t>
            </a:r>
            <a:endParaRPr lang="de-DE"/>
          </a:p>
          <a:p>
            <a:pPr marL="0" indent="0" algn="ctr">
              <a:buNone/>
            </a:pPr>
            <a:endParaRPr lang="de-DE" sz="1800" smtClean="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251520" y="2060848"/>
            <a:ext cx="8568952" cy="219290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300">
                <a:latin typeface="Consolas" pitchFamily="49" charset="0"/>
              </a:rPr>
              <a:t>root [0] </a:t>
            </a:r>
            <a:r>
              <a:rPr lang="de-DE" sz="1300" b="1">
                <a:solidFill>
                  <a:srgbClr val="0000FF"/>
                </a:solidFill>
                <a:latin typeface="Consolas" pitchFamily="49" charset="0"/>
              </a:rPr>
              <a:t>tree-&gt;Draw("v1")</a:t>
            </a:r>
            <a:r>
              <a:rPr lang="de-DE" sz="1300">
                <a:solidFill>
                  <a:srgbClr val="0000FF"/>
                </a:solidFill>
                <a:latin typeface="Consolas" pitchFamily="49" charset="0"/>
              </a:rPr>
              <a:t>   </a:t>
            </a:r>
            <a:r>
              <a:rPr lang="de-DE" sz="1300" smtClean="0">
                <a:solidFill>
                  <a:srgbClr val="0000FF"/>
                </a:solidFill>
                <a:latin typeface="Consolas" pitchFamily="49" charset="0"/>
              </a:rPr>
              <a:t>           </a:t>
            </a:r>
            <a:r>
              <a:rPr lang="de-DE" sz="1300" smtClean="0">
                <a:latin typeface="Consolas" pitchFamily="49" charset="0"/>
              </a:rPr>
              <a:t>// distribution </a:t>
            </a:r>
            <a:r>
              <a:rPr lang="de-DE" sz="1300">
                <a:latin typeface="Consolas" pitchFamily="49" charset="0"/>
              </a:rPr>
              <a:t>of </a:t>
            </a:r>
            <a:r>
              <a:rPr lang="de-DE" sz="1300" smtClean="0">
                <a:latin typeface="Consolas" pitchFamily="49" charset="0"/>
              </a:rPr>
              <a:t>variable 'v1' (auto-range histo)</a:t>
            </a:r>
            <a:endParaRPr lang="de-DE" sz="1300">
              <a:latin typeface="Consolas" pitchFamily="49" charset="0"/>
            </a:endParaRPr>
          </a:p>
          <a:p>
            <a:pPr>
              <a:lnSpc>
                <a:spcPct val="150000"/>
              </a:lnSpc>
            </a:pPr>
            <a:r>
              <a:rPr lang="de-DE" sz="1300">
                <a:latin typeface="Consolas" pitchFamily="49" charset="0"/>
              </a:rPr>
              <a:t>root [1] tree-&gt;Draw("</a:t>
            </a:r>
            <a:r>
              <a:rPr lang="de-DE" sz="1300" smtClean="0">
                <a:latin typeface="Consolas" pitchFamily="49" charset="0"/>
              </a:rPr>
              <a:t>v2:v3")           // 'v1</a:t>
            </a:r>
            <a:r>
              <a:rPr lang="de-DE" sz="1300">
                <a:latin typeface="Consolas" pitchFamily="49" charset="0"/>
              </a:rPr>
              <a:t>' vs. 'v2' -&gt; correlation</a:t>
            </a:r>
          </a:p>
          <a:p>
            <a:pPr>
              <a:lnSpc>
                <a:spcPct val="150000"/>
              </a:lnSpc>
            </a:pPr>
            <a:r>
              <a:rPr lang="de-DE" sz="1300">
                <a:latin typeface="Consolas" pitchFamily="49" charset="0"/>
              </a:rPr>
              <a:t>root </a:t>
            </a:r>
            <a:r>
              <a:rPr lang="de-DE" sz="1300" smtClean="0">
                <a:latin typeface="Consolas" pitchFamily="49" charset="0"/>
              </a:rPr>
              <a:t>[2] </a:t>
            </a:r>
            <a:r>
              <a:rPr lang="de-DE" sz="1300">
                <a:latin typeface="Consolas" pitchFamily="49" charset="0"/>
              </a:rPr>
              <a:t>tree-&gt;Draw("</a:t>
            </a:r>
            <a:r>
              <a:rPr lang="de-DE" sz="1300" smtClean="0">
                <a:latin typeface="Consolas" pitchFamily="49" charset="0"/>
              </a:rPr>
              <a:t>v1","v1&gt;1")       // 'v1</a:t>
            </a:r>
            <a:r>
              <a:rPr lang="de-DE" sz="1300">
                <a:latin typeface="Consolas" pitchFamily="49" charset="0"/>
              </a:rPr>
              <a:t>' </a:t>
            </a:r>
            <a:r>
              <a:rPr lang="de-DE" sz="1300" smtClean="0">
                <a:latin typeface="Consolas" pitchFamily="49" charset="0"/>
              </a:rPr>
              <a:t>only for cases when 'v1&gt;1'</a:t>
            </a:r>
          </a:p>
          <a:p>
            <a:pPr>
              <a:lnSpc>
                <a:spcPct val="150000"/>
              </a:lnSpc>
            </a:pPr>
            <a:r>
              <a:rPr lang="de-DE" sz="1300">
                <a:latin typeface="Consolas" pitchFamily="49" charset="0"/>
              </a:rPr>
              <a:t>root </a:t>
            </a:r>
            <a:r>
              <a:rPr lang="de-DE" sz="1300" smtClean="0">
                <a:latin typeface="Consolas" pitchFamily="49" charset="0"/>
              </a:rPr>
              <a:t>[3] </a:t>
            </a:r>
            <a:r>
              <a:rPr lang="de-DE" sz="1300">
                <a:latin typeface="Consolas" pitchFamily="49" charset="0"/>
              </a:rPr>
              <a:t>tree-&gt;Draw("</a:t>
            </a:r>
            <a:r>
              <a:rPr lang="de-DE" sz="1300" smtClean="0">
                <a:latin typeface="Consolas" pitchFamily="49" charset="0"/>
              </a:rPr>
              <a:t>v1&gt;&gt;h(20,2,5)")   // 'v1</a:t>
            </a:r>
            <a:r>
              <a:rPr lang="de-DE" sz="1300">
                <a:latin typeface="Consolas" pitchFamily="49" charset="0"/>
              </a:rPr>
              <a:t>' </a:t>
            </a:r>
            <a:r>
              <a:rPr lang="de-DE" sz="1300" smtClean="0">
                <a:latin typeface="Consolas" pitchFamily="49" charset="0"/>
              </a:rPr>
              <a:t>in histogram with </a:t>
            </a:r>
            <a:r>
              <a:rPr lang="de-DE" sz="1300">
                <a:latin typeface="Consolas" pitchFamily="49" charset="0"/>
              </a:rPr>
              <a:t>2</a:t>
            </a:r>
            <a:r>
              <a:rPr lang="de-DE" sz="1300" smtClean="0">
                <a:latin typeface="Consolas" pitchFamily="49" charset="0"/>
              </a:rPr>
              <a:t>0 bins, range [2..5]</a:t>
            </a:r>
          </a:p>
          <a:p>
            <a:pPr>
              <a:lnSpc>
                <a:spcPct val="150000"/>
              </a:lnSpc>
            </a:pPr>
            <a:r>
              <a:rPr lang="de-DE" sz="1300" smtClean="0">
                <a:latin typeface="Consolas" pitchFamily="49" charset="0"/>
              </a:rPr>
              <a:t>root [4] tree-&gt;Draw("sqrt(v1+v2^2)")   // result of formula for each event (auto-range)</a:t>
            </a:r>
          </a:p>
          <a:p>
            <a:pPr>
              <a:lnSpc>
                <a:spcPct val="150000"/>
              </a:lnSpc>
            </a:pPr>
            <a:r>
              <a:rPr lang="de-DE" sz="1300" smtClean="0">
                <a:latin typeface="Consolas" pitchFamily="49" charset="0"/>
              </a:rPr>
              <a:t>root [5] tree-&gt;Draw("v2:v3","","col")  // 2D histogram with color map instead scatter plot</a:t>
            </a:r>
          </a:p>
          <a:p>
            <a:pPr>
              <a:lnSpc>
                <a:spcPct val="150000"/>
              </a:lnSpc>
            </a:pPr>
            <a:r>
              <a:rPr lang="de-DE" sz="1300" smtClean="0">
                <a:latin typeface="Consolas" pitchFamily="49" charset="0"/>
              </a:rPr>
              <a:t>root [6] tree-&gt;Draw("v3","","",100)    // first 100 entries of v3</a:t>
            </a:r>
          </a:p>
        </p:txBody>
      </p:sp>
      <p:pic>
        <p:nvPicPr>
          <p:cNvPr id="1027" name="Picture 3" descr="D:\work\vorlesung\2017Jul_ComputingWorkshopThailand\fig\ttree_root_ex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53756"/>
            <a:ext cx="2455460" cy="219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94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TTree::Draw Basics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908720"/>
            <a:ext cx="8572560" cy="5286412"/>
          </a:xfrm>
        </p:spPr>
        <p:txBody>
          <a:bodyPr/>
          <a:lstStyle/>
          <a:p>
            <a:r>
              <a:rPr lang="de-DE" smtClean="0"/>
              <a:t>TTree::Draw syntax</a:t>
            </a:r>
            <a:r>
              <a:rPr lang="de-DE" sz="1400" smtClean="0"/>
              <a:t/>
            </a:r>
            <a:br>
              <a:rPr lang="de-DE" sz="1400" smtClean="0"/>
            </a:br>
            <a:r>
              <a:rPr lang="de-DE" sz="180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t-&gt;Draw(expression(s) [,cut,option,nentries,firstentry])</a:t>
            </a:r>
          </a:p>
          <a:p>
            <a:pPr>
              <a:spcBef>
                <a:spcPts val="1200"/>
              </a:spcBef>
            </a:pPr>
            <a:r>
              <a:rPr lang="de-DE" sz="1800" smtClean="0">
                <a:cs typeface="Consolas" panose="020B0609020204030204" pitchFamily="49" charset="0"/>
              </a:rPr>
              <a:t>Some examples:</a:t>
            </a:r>
            <a:endParaRPr lang="de-DE"/>
          </a:p>
          <a:p>
            <a:pPr marL="0" indent="0" algn="ctr">
              <a:buNone/>
            </a:pPr>
            <a:endParaRPr lang="de-DE" sz="1800" smtClean="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251520" y="2060848"/>
            <a:ext cx="8568952" cy="219290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300">
                <a:latin typeface="Consolas" pitchFamily="49" charset="0"/>
              </a:rPr>
              <a:t>root [0] tree-&gt;Draw("v1")   </a:t>
            </a:r>
            <a:r>
              <a:rPr lang="de-DE" sz="1300" smtClean="0">
                <a:latin typeface="Consolas" pitchFamily="49" charset="0"/>
              </a:rPr>
              <a:t>           // distribution </a:t>
            </a:r>
            <a:r>
              <a:rPr lang="de-DE" sz="1300">
                <a:latin typeface="Consolas" pitchFamily="49" charset="0"/>
              </a:rPr>
              <a:t>of </a:t>
            </a:r>
            <a:r>
              <a:rPr lang="de-DE" sz="1300" smtClean="0">
                <a:latin typeface="Consolas" pitchFamily="49" charset="0"/>
              </a:rPr>
              <a:t>variable 'v1' (auto-range histo)</a:t>
            </a:r>
            <a:endParaRPr lang="de-DE" sz="1300">
              <a:latin typeface="Consolas" pitchFamily="49" charset="0"/>
            </a:endParaRPr>
          </a:p>
          <a:p>
            <a:pPr>
              <a:lnSpc>
                <a:spcPct val="150000"/>
              </a:lnSpc>
            </a:pPr>
            <a:r>
              <a:rPr lang="de-DE" sz="1300">
                <a:latin typeface="Consolas" pitchFamily="49" charset="0"/>
              </a:rPr>
              <a:t>root [1] </a:t>
            </a:r>
            <a:r>
              <a:rPr lang="de-DE" sz="1300" b="1">
                <a:solidFill>
                  <a:srgbClr val="0000FF"/>
                </a:solidFill>
                <a:latin typeface="Consolas" pitchFamily="49" charset="0"/>
              </a:rPr>
              <a:t>tree-&gt;Draw("</a:t>
            </a:r>
            <a:r>
              <a:rPr lang="de-DE" sz="1300" b="1" smtClean="0">
                <a:solidFill>
                  <a:srgbClr val="0000FF"/>
                </a:solidFill>
                <a:latin typeface="Consolas" pitchFamily="49" charset="0"/>
              </a:rPr>
              <a:t>v2:v3")           </a:t>
            </a:r>
            <a:r>
              <a:rPr lang="de-DE" sz="1300" smtClean="0">
                <a:latin typeface="Consolas" pitchFamily="49" charset="0"/>
              </a:rPr>
              <a:t>// 'v1</a:t>
            </a:r>
            <a:r>
              <a:rPr lang="de-DE" sz="1300">
                <a:latin typeface="Consolas" pitchFamily="49" charset="0"/>
              </a:rPr>
              <a:t>' vs. 'v2' -&gt; correlation</a:t>
            </a:r>
          </a:p>
          <a:p>
            <a:pPr>
              <a:lnSpc>
                <a:spcPct val="150000"/>
              </a:lnSpc>
            </a:pPr>
            <a:r>
              <a:rPr lang="de-DE" sz="1300">
                <a:latin typeface="Consolas" pitchFamily="49" charset="0"/>
              </a:rPr>
              <a:t>root </a:t>
            </a:r>
            <a:r>
              <a:rPr lang="de-DE" sz="1300" smtClean="0">
                <a:latin typeface="Consolas" pitchFamily="49" charset="0"/>
              </a:rPr>
              <a:t>[2] </a:t>
            </a:r>
            <a:r>
              <a:rPr lang="de-DE" sz="1300">
                <a:latin typeface="Consolas" pitchFamily="49" charset="0"/>
              </a:rPr>
              <a:t>tree-&gt;Draw("</a:t>
            </a:r>
            <a:r>
              <a:rPr lang="de-DE" sz="1300" smtClean="0">
                <a:latin typeface="Consolas" pitchFamily="49" charset="0"/>
              </a:rPr>
              <a:t>v1","v1&gt;1")       // 'v1</a:t>
            </a:r>
            <a:r>
              <a:rPr lang="de-DE" sz="1300">
                <a:latin typeface="Consolas" pitchFamily="49" charset="0"/>
              </a:rPr>
              <a:t>' </a:t>
            </a:r>
            <a:r>
              <a:rPr lang="de-DE" sz="1300" smtClean="0">
                <a:latin typeface="Consolas" pitchFamily="49" charset="0"/>
              </a:rPr>
              <a:t>only for cases when 'v1&gt;1'</a:t>
            </a:r>
          </a:p>
          <a:p>
            <a:pPr>
              <a:lnSpc>
                <a:spcPct val="150000"/>
              </a:lnSpc>
            </a:pPr>
            <a:r>
              <a:rPr lang="de-DE" sz="1300">
                <a:latin typeface="Consolas" pitchFamily="49" charset="0"/>
              </a:rPr>
              <a:t>root </a:t>
            </a:r>
            <a:r>
              <a:rPr lang="de-DE" sz="1300" smtClean="0">
                <a:latin typeface="Consolas" pitchFamily="49" charset="0"/>
              </a:rPr>
              <a:t>[3] </a:t>
            </a:r>
            <a:r>
              <a:rPr lang="de-DE" sz="1300">
                <a:latin typeface="Consolas" pitchFamily="49" charset="0"/>
              </a:rPr>
              <a:t>tree-&gt;Draw("</a:t>
            </a:r>
            <a:r>
              <a:rPr lang="de-DE" sz="1300" smtClean="0">
                <a:latin typeface="Consolas" pitchFamily="49" charset="0"/>
              </a:rPr>
              <a:t>v1&gt;&gt;h(20,2,5)")   // 'v1</a:t>
            </a:r>
            <a:r>
              <a:rPr lang="de-DE" sz="1300">
                <a:latin typeface="Consolas" pitchFamily="49" charset="0"/>
              </a:rPr>
              <a:t>' </a:t>
            </a:r>
            <a:r>
              <a:rPr lang="de-DE" sz="1300" smtClean="0">
                <a:latin typeface="Consolas" pitchFamily="49" charset="0"/>
              </a:rPr>
              <a:t>in histogram with </a:t>
            </a:r>
            <a:r>
              <a:rPr lang="de-DE" sz="1300">
                <a:latin typeface="Consolas" pitchFamily="49" charset="0"/>
              </a:rPr>
              <a:t>2</a:t>
            </a:r>
            <a:r>
              <a:rPr lang="de-DE" sz="1300" smtClean="0">
                <a:latin typeface="Consolas" pitchFamily="49" charset="0"/>
              </a:rPr>
              <a:t>0 bins, range [2..5]</a:t>
            </a:r>
          </a:p>
          <a:p>
            <a:pPr>
              <a:lnSpc>
                <a:spcPct val="150000"/>
              </a:lnSpc>
            </a:pPr>
            <a:r>
              <a:rPr lang="de-DE" sz="1300" smtClean="0">
                <a:latin typeface="Consolas" pitchFamily="49" charset="0"/>
              </a:rPr>
              <a:t>root [4] tree-&gt;Draw("sqrt(v1+v2^2)")   // result of formula for each event (auto-range)</a:t>
            </a:r>
          </a:p>
          <a:p>
            <a:pPr>
              <a:lnSpc>
                <a:spcPct val="150000"/>
              </a:lnSpc>
            </a:pPr>
            <a:r>
              <a:rPr lang="de-DE" sz="1300" smtClean="0">
                <a:latin typeface="Consolas" pitchFamily="49" charset="0"/>
              </a:rPr>
              <a:t>root [5] tree-&gt;Draw("v2:v3","","col")  // 2D histogram with color map instead scatter plot</a:t>
            </a:r>
          </a:p>
          <a:p>
            <a:pPr>
              <a:lnSpc>
                <a:spcPct val="150000"/>
              </a:lnSpc>
            </a:pPr>
            <a:r>
              <a:rPr lang="de-DE" sz="1300" smtClean="0">
                <a:latin typeface="Consolas" pitchFamily="49" charset="0"/>
              </a:rPr>
              <a:t>root [6] tree-&gt;Draw("v3","","",100)    // first 100 entries of v3</a:t>
            </a:r>
          </a:p>
        </p:txBody>
      </p:sp>
      <p:pic>
        <p:nvPicPr>
          <p:cNvPr id="1027" name="Picture 3" descr="D:\work\vorlesung\2017Jul_ComputingWorkshopThailand\fig\ttree_root_ex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53756"/>
            <a:ext cx="2455460" cy="219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work\vorlesung\2017Jul_ComputingWorkshopThailand\fig\ttree_root_ex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450932"/>
            <a:ext cx="2455460" cy="219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06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TTree::Draw Basics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908720"/>
            <a:ext cx="8572560" cy="5286412"/>
          </a:xfrm>
        </p:spPr>
        <p:txBody>
          <a:bodyPr/>
          <a:lstStyle/>
          <a:p>
            <a:r>
              <a:rPr lang="de-DE" smtClean="0"/>
              <a:t>TTree::Draw syntax</a:t>
            </a:r>
            <a:r>
              <a:rPr lang="de-DE" sz="1400" smtClean="0"/>
              <a:t/>
            </a:r>
            <a:br>
              <a:rPr lang="de-DE" sz="1400" smtClean="0"/>
            </a:br>
            <a:r>
              <a:rPr lang="de-DE" sz="180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t-&gt;Draw(expression(s) [,cut,option,nentries,firstentry])</a:t>
            </a:r>
          </a:p>
          <a:p>
            <a:pPr>
              <a:spcBef>
                <a:spcPts val="1200"/>
              </a:spcBef>
            </a:pPr>
            <a:r>
              <a:rPr lang="de-DE" sz="1800" smtClean="0">
                <a:cs typeface="Consolas" panose="020B0609020204030204" pitchFamily="49" charset="0"/>
              </a:rPr>
              <a:t>Some examples:</a:t>
            </a:r>
            <a:endParaRPr lang="de-DE"/>
          </a:p>
          <a:p>
            <a:pPr marL="0" indent="0" algn="ctr">
              <a:buNone/>
            </a:pPr>
            <a:endParaRPr lang="de-DE" sz="1800" smtClean="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251520" y="2060848"/>
            <a:ext cx="8568952" cy="219290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300">
                <a:latin typeface="Consolas" pitchFamily="49" charset="0"/>
              </a:rPr>
              <a:t>root [0] tree-&gt;Draw("v1")   </a:t>
            </a:r>
            <a:r>
              <a:rPr lang="de-DE" sz="1300" smtClean="0">
                <a:latin typeface="Consolas" pitchFamily="49" charset="0"/>
              </a:rPr>
              <a:t>           // distribution </a:t>
            </a:r>
            <a:r>
              <a:rPr lang="de-DE" sz="1300">
                <a:latin typeface="Consolas" pitchFamily="49" charset="0"/>
              </a:rPr>
              <a:t>of </a:t>
            </a:r>
            <a:r>
              <a:rPr lang="de-DE" sz="1300" smtClean="0">
                <a:latin typeface="Consolas" pitchFamily="49" charset="0"/>
              </a:rPr>
              <a:t>variable 'v1' (auto-range histo)</a:t>
            </a:r>
            <a:endParaRPr lang="de-DE" sz="1300">
              <a:latin typeface="Consolas" pitchFamily="49" charset="0"/>
            </a:endParaRPr>
          </a:p>
          <a:p>
            <a:pPr>
              <a:lnSpc>
                <a:spcPct val="150000"/>
              </a:lnSpc>
            </a:pPr>
            <a:r>
              <a:rPr lang="de-DE" sz="1300">
                <a:latin typeface="Consolas" pitchFamily="49" charset="0"/>
              </a:rPr>
              <a:t>root [1] tree-&gt;Draw("</a:t>
            </a:r>
            <a:r>
              <a:rPr lang="de-DE" sz="1300" smtClean="0">
                <a:latin typeface="Consolas" pitchFamily="49" charset="0"/>
              </a:rPr>
              <a:t>v2:v3")           // 'v1</a:t>
            </a:r>
            <a:r>
              <a:rPr lang="de-DE" sz="1300">
                <a:latin typeface="Consolas" pitchFamily="49" charset="0"/>
              </a:rPr>
              <a:t>' vs. 'v2' -&gt; correlation</a:t>
            </a:r>
          </a:p>
          <a:p>
            <a:pPr>
              <a:lnSpc>
                <a:spcPct val="150000"/>
              </a:lnSpc>
            </a:pPr>
            <a:r>
              <a:rPr lang="de-DE" sz="1300">
                <a:latin typeface="Consolas" pitchFamily="49" charset="0"/>
              </a:rPr>
              <a:t>root </a:t>
            </a:r>
            <a:r>
              <a:rPr lang="de-DE" sz="1300" smtClean="0">
                <a:latin typeface="Consolas" pitchFamily="49" charset="0"/>
              </a:rPr>
              <a:t>[2] </a:t>
            </a:r>
            <a:r>
              <a:rPr lang="de-DE" sz="1300" b="1">
                <a:solidFill>
                  <a:srgbClr val="0000FF"/>
                </a:solidFill>
                <a:latin typeface="Consolas" pitchFamily="49" charset="0"/>
              </a:rPr>
              <a:t>tree-&gt;Draw("</a:t>
            </a:r>
            <a:r>
              <a:rPr lang="de-DE" sz="1300" b="1" smtClean="0">
                <a:solidFill>
                  <a:srgbClr val="0000FF"/>
                </a:solidFill>
                <a:latin typeface="Consolas" pitchFamily="49" charset="0"/>
              </a:rPr>
              <a:t>v1","v1&gt;1")       </a:t>
            </a:r>
            <a:r>
              <a:rPr lang="de-DE" sz="1300" smtClean="0">
                <a:latin typeface="Consolas" pitchFamily="49" charset="0"/>
              </a:rPr>
              <a:t>// 'v1</a:t>
            </a:r>
            <a:r>
              <a:rPr lang="de-DE" sz="1300">
                <a:latin typeface="Consolas" pitchFamily="49" charset="0"/>
              </a:rPr>
              <a:t>' </a:t>
            </a:r>
            <a:r>
              <a:rPr lang="de-DE" sz="1300" smtClean="0">
                <a:latin typeface="Consolas" pitchFamily="49" charset="0"/>
              </a:rPr>
              <a:t>only for cases when 'v1&gt;1'</a:t>
            </a:r>
          </a:p>
          <a:p>
            <a:pPr>
              <a:lnSpc>
                <a:spcPct val="150000"/>
              </a:lnSpc>
            </a:pPr>
            <a:r>
              <a:rPr lang="de-DE" sz="1300">
                <a:latin typeface="Consolas" pitchFamily="49" charset="0"/>
              </a:rPr>
              <a:t>root </a:t>
            </a:r>
            <a:r>
              <a:rPr lang="de-DE" sz="1300" smtClean="0">
                <a:latin typeface="Consolas" pitchFamily="49" charset="0"/>
              </a:rPr>
              <a:t>[3] </a:t>
            </a:r>
            <a:r>
              <a:rPr lang="de-DE" sz="1300">
                <a:latin typeface="Consolas" pitchFamily="49" charset="0"/>
              </a:rPr>
              <a:t>tree-&gt;Draw("</a:t>
            </a:r>
            <a:r>
              <a:rPr lang="de-DE" sz="1300" smtClean="0">
                <a:latin typeface="Consolas" pitchFamily="49" charset="0"/>
              </a:rPr>
              <a:t>v1&gt;&gt;h(20,2,5)")   // 'v1</a:t>
            </a:r>
            <a:r>
              <a:rPr lang="de-DE" sz="1300">
                <a:latin typeface="Consolas" pitchFamily="49" charset="0"/>
              </a:rPr>
              <a:t>' </a:t>
            </a:r>
            <a:r>
              <a:rPr lang="de-DE" sz="1300" smtClean="0">
                <a:latin typeface="Consolas" pitchFamily="49" charset="0"/>
              </a:rPr>
              <a:t>in histogram with </a:t>
            </a:r>
            <a:r>
              <a:rPr lang="de-DE" sz="1300">
                <a:latin typeface="Consolas" pitchFamily="49" charset="0"/>
              </a:rPr>
              <a:t>2</a:t>
            </a:r>
            <a:r>
              <a:rPr lang="de-DE" sz="1300" smtClean="0">
                <a:latin typeface="Consolas" pitchFamily="49" charset="0"/>
              </a:rPr>
              <a:t>0 bins, range [2..5]</a:t>
            </a:r>
          </a:p>
          <a:p>
            <a:pPr>
              <a:lnSpc>
                <a:spcPct val="150000"/>
              </a:lnSpc>
            </a:pPr>
            <a:r>
              <a:rPr lang="de-DE" sz="1300" smtClean="0">
                <a:latin typeface="Consolas" pitchFamily="49" charset="0"/>
              </a:rPr>
              <a:t>root [4] tree-&gt;Draw("sqrt(v1+v2^2)")   // result of formula for each event (auto-range)</a:t>
            </a:r>
          </a:p>
          <a:p>
            <a:pPr>
              <a:lnSpc>
                <a:spcPct val="150000"/>
              </a:lnSpc>
            </a:pPr>
            <a:r>
              <a:rPr lang="de-DE" sz="1300" smtClean="0">
                <a:latin typeface="Consolas" pitchFamily="49" charset="0"/>
              </a:rPr>
              <a:t>root [5] tree-&gt;Draw("v2:v3","","col")  // 2D histogram with color map instead scatter plot</a:t>
            </a:r>
          </a:p>
          <a:p>
            <a:pPr>
              <a:lnSpc>
                <a:spcPct val="150000"/>
              </a:lnSpc>
            </a:pPr>
            <a:r>
              <a:rPr lang="de-DE" sz="1300" smtClean="0">
                <a:latin typeface="Consolas" pitchFamily="49" charset="0"/>
              </a:rPr>
              <a:t>root [6] tree-&gt;Draw("v3","","",100)    // first 100 entries of v3</a:t>
            </a:r>
          </a:p>
        </p:txBody>
      </p:sp>
      <p:pic>
        <p:nvPicPr>
          <p:cNvPr id="1027" name="Picture 3" descr="D:\work\vorlesung\2017Jul_ComputingWorkshopThailand\fig\ttree_root_ex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53756"/>
            <a:ext cx="2455460" cy="219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work\vorlesung\2017Jul_ComputingWorkshopThailand\fig\ttree_root_ex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450932"/>
            <a:ext cx="2455460" cy="219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work\vorlesung\2017Jul_ComputingWorkshopThailand\fig\ttree_root_ex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219580"/>
            <a:ext cx="2455460" cy="219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75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TTree::Draw Basics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908720"/>
            <a:ext cx="8572560" cy="5286412"/>
          </a:xfrm>
        </p:spPr>
        <p:txBody>
          <a:bodyPr/>
          <a:lstStyle/>
          <a:p>
            <a:r>
              <a:rPr lang="de-DE" smtClean="0"/>
              <a:t>TTree::Draw syntax</a:t>
            </a:r>
            <a:r>
              <a:rPr lang="de-DE" sz="1400" smtClean="0"/>
              <a:t/>
            </a:r>
            <a:br>
              <a:rPr lang="de-DE" sz="1400" smtClean="0"/>
            </a:br>
            <a:r>
              <a:rPr lang="de-DE" sz="180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t-&gt;Draw(expression(s) [,cut,option,nentries,firstentry])</a:t>
            </a:r>
          </a:p>
          <a:p>
            <a:pPr>
              <a:spcBef>
                <a:spcPts val="1200"/>
              </a:spcBef>
            </a:pPr>
            <a:r>
              <a:rPr lang="de-DE" sz="1800" smtClean="0">
                <a:cs typeface="Consolas" panose="020B0609020204030204" pitchFamily="49" charset="0"/>
              </a:rPr>
              <a:t>Some examples:</a:t>
            </a:r>
            <a:endParaRPr lang="de-DE"/>
          </a:p>
          <a:p>
            <a:pPr marL="0" indent="0" algn="ctr">
              <a:buNone/>
            </a:pPr>
            <a:endParaRPr lang="de-DE" sz="1800" smtClean="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251520" y="2060848"/>
            <a:ext cx="8568952" cy="219290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300">
                <a:latin typeface="Consolas" pitchFamily="49" charset="0"/>
              </a:rPr>
              <a:t>root [0] tree-&gt;Draw("v1")   </a:t>
            </a:r>
            <a:r>
              <a:rPr lang="de-DE" sz="1300" smtClean="0">
                <a:latin typeface="Consolas" pitchFamily="49" charset="0"/>
              </a:rPr>
              <a:t>           // distribution </a:t>
            </a:r>
            <a:r>
              <a:rPr lang="de-DE" sz="1300">
                <a:latin typeface="Consolas" pitchFamily="49" charset="0"/>
              </a:rPr>
              <a:t>of </a:t>
            </a:r>
            <a:r>
              <a:rPr lang="de-DE" sz="1300" smtClean="0">
                <a:latin typeface="Consolas" pitchFamily="49" charset="0"/>
              </a:rPr>
              <a:t>variable 'v1' (auto-range histo)</a:t>
            </a:r>
            <a:endParaRPr lang="de-DE" sz="1300">
              <a:latin typeface="Consolas" pitchFamily="49" charset="0"/>
            </a:endParaRPr>
          </a:p>
          <a:p>
            <a:pPr>
              <a:lnSpc>
                <a:spcPct val="150000"/>
              </a:lnSpc>
            </a:pPr>
            <a:r>
              <a:rPr lang="de-DE" sz="1300">
                <a:latin typeface="Consolas" pitchFamily="49" charset="0"/>
              </a:rPr>
              <a:t>root [1] tree-&gt;Draw("</a:t>
            </a:r>
            <a:r>
              <a:rPr lang="de-DE" sz="1300" smtClean="0">
                <a:latin typeface="Consolas" pitchFamily="49" charset="0"/>
              </a:rPr>
              <a:t>v2:v3")           // 'v1</a:t>
            </a:r>
            <a:r>
              <a:rPr lang="de-DE" sz="1300">
                <a:latin typeface="Consolas" pitchFamily="49" charset="0"/>
              </a:rPr>
              <a:t>' vs. 'v2' -&gt; correlation</a:t>
            </a:r>
          </a:p>
          <a:p>
            <a:pPr>
              <a:lnSpc>
                <a:spcPct val="150000"/>
              </a:lnSpc>
            </a:pPr>
            <a:r>
              <a:rPr lang="de-DE" sz="1300">
                <a:latin typeface="Consolas" pitchFamily="49" charset="0"/>
              </a:rPr>
              <a:t>root </a:t>
            </a:r>
            <a:r>
              <a:rPr lang="de-DE" sz="1300" smtClean="0">
                <a:latin typeface="Consolas" pitchFamily="49" charset="0"/>
              </a:rPr>
              <a:t>[2] </a:t>
            </a:r>
            <a:r>
              <a:rPr lang="de-DE" sz="1300">
                <a:latin typeface="Consolas" pitchFamily="49" charset="0"/>
              </a:rPr>
              <a:t>tree-&gt;Draw("</a:t>
            </a:r>
            <a:r>
              <a:rPr lang="de-DE" sz="1300" smtClean="0">
                <a:latin typeface="Consolas" pitchFamily="49" charset="0"/>
              </a:rPr>
              <a:t>v1","v1&gt;1")       // 'v1</a:t>
            </a:r>
            <a:r>
              <a:rPr lang="de-DE" sz="1300">
                <a:latin typeface="Consolas" pitchFamily="49" charset="0"/>
              </a:rPr>
              <a:t>' </a:t>
            </a:r>
            <a:r>
              <a:rPr lang="de-DE" sz="1300" smtClean="0">
                <a:latin typeface="Consolas" pitchFamily="49" charset="0"/>
              </a:rPr>
              <a:t>only for cases when 'v1&gt;1'</a:t>
            </a:r>
          </a:p>
          <a:p>
            <a:pPr>
              <a:lnSpc>
                <a:spcPct val="150000"/>
              </a:lnSpc>
            </a:pPr>
            <a:r>
              <a:rPr lang="de-DE" sz="1300">
                <a:latin typeface="Consolas" pitchFamily="49" charset="0"/>
              </a:rPr>
              <a:t>root </a:t>
            </a:r>
            <a:r>
              <a:rPr lang="de-DE" sz="1300" smtClean="0">
                <a:latin typeface="Consolas" pitchFamily="49" charset="0"/>
              </a:rPr>
              <a:t>[3] </a:t>
            </a:r>
            <a:r>
              <a:rPr lang="de-DE" sz="1300" b="1">
                <a:solidFill>
                  <a:srgbClr val="0000FF"/>
                </a:solidFill>
                <a:latin typeface="Consolas" pitchFamily="49" charset="0"/>
              </a:rPr>
              <a:t>tree-&gt;Draw("</a:t>
            </a:r>
            <a:r>
              <a:rPr lang="de-DE" sz="1300" b="1" smtClean="0">
                <a:solidFill>
                  <a:srgbClr val="0000FF"/>
                </a:solidFill>
                <a:latin typeface="Consolas" pitchFamily="49" charset="0"/>
              </a:rPr>
              <a:t>v1&gt;&gt;h(20,2,5)")   </a:t>
            </a:r>
            <a:r>
              <a:rPr lang="de-DE" sz="1300" smtClean="0">
                <a:latin typeface="Consolas" pitchFamily="49" charset="0"/>
              </a:rPr>
              <a:t>// 'v1</a:t>
            </a:r>
            <a:r>
              <a:rPr lang="de-DE" sz="1300">
                <a:latin typeface="Consolas" pitchFamily="49" charset="0"/>
              </a:rPr>
              <a:t>' </a:t>
            </a:r>
            <a:r>
              <a:rPr lang="de-DE" sz="1300" smtClean="0">
                <a:latin typeface="Consolas" pitchFamily="49" charset="0"/>
              </a:rPr>
              <a:t>in histogram with </a:t>
            </a:r>
            <a:r>
              <a:rPr lang="de-DE" sz="1300">
                <a:latin typeface="Consolas" pitchFamily="49" charset="0"/>
              </a:rPr>
              <a:t>2</a:t>
            </a:r>
            <a:r>
              <a:rPr lang="de-DE" sz="1300" smtClean="0">
                <a:latin typeface="Consolas" pitchFamily="49" charset="0"/>
              </a:rPr>
              <a:t>0 bins, range [2..5]</a:t>
            </a:r>
          </a:p>
          <a:p>
            <a:pPr>
              <a:lnSpc>
                <a:spcPct val="150000"/>
              </a:lnSpc>
            </a:pPr>
            <a:r>
              <a:rPr lang="de-DE" sz="1300" smtClean="0">
                <a:latin typeface="Consolas" pitchFamily="49" charset="0"/>
              </a:rPr>
              <a:t>root [4] tree-&gt;Draw("sqrt(v1+v2^2)")   // result of formula for each event (auto-range)</a:t>
            </a:r>
          </a:p>
          <a:p>
            <a:pPr>
              <a:lnSpc>
                <a:spcPct val="150000"/>
              </a:lnSpc>
            </a:pPr>
            <a:r>
              <a:rPr lang="de-DE" sz="1300" smtClean="0">
                <a:latin typeface="Consolas" pitchFamily="49" charset="0"/>
              </a:rPr>
              <a:t>root [5] tree-&gt;Draw("v2:v3","","col")  // 2D histogram with color map instead scatter plot</a:t>
            </a:r>
          </a:p>
          <a:p>
            <a:pPr>
              <a:lnSpc>
                <a:spcPct val="150000"/>
              </a:lnSpc>
            </a:pPr>
            <a:r>
              <a:rPr lang="de-DE" sz="1300" smtClean="0">
                <a:latin typeface="Consolas" pitchFamily="49" charset="0"/>
              </a:rPr>
              <a:t>root [6] tree-&gt;Draw("v3","","",100)    // first 100 entries of v3</a:t>
            </a:r>
          </a:p>
        </p:txBody>
      </p:sp>
      <p:pic>
        <p:nvPicPr>
          <p:cNvPr id="1027" name="Picture 3" descr="D:\work\vorlesung\2017Jul_ComputingWorkshopThailand\fig\ttree_root_ex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53756"/>
            <a:ext cx="2455460" cy="219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work\vorlesung\2017Jul_ComputingWorkshopThailand\fig\ttree_root_ex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450932"/>
            <a:ext cx="2455460" cy="219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work\vorlesung\2017Jul_ComputingWorkshopThailand\fig\ttree_root_ex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219580"/>
            <a:ext cx="2455460" cy="219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work\vorlesung\2017Jul_ComputingWorkshopThailand\fig\ttree_root_ex4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308318"/>
            <a:ext cx="2520280" cy="225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27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KLAUSG@BGFDOIMR168CGOES" val="4533"/>
  <p:tag name="DEFAULTDISPLAYSOURCE" val="\documentclass{article}\pagestyle{empty}&#10;\usepackage{arevmath}&#10;\usepackage{amsmath}&#10;\usepackage{braket}&#10;\usepackage{color}&#10;\definecolor{orange}{rgb}{1.0,0.4,0.0}&#10;\definecolor{mblue}{rgb}{0.2,0.2,0.6}&#10;\definecolor{mgreen}{rgb}{0.00,0.6,0.0}&#10;\definecolor{mred}{rgb}{0.75,0.0,0.0}&#10;\definecolor{boxblue}{rgb}{0.733,0.882,0.882}&#10;\definecolor{orange}{rgb}{0.98,0.38,0}&#10;\definecolor{green}{rgb}{0.0,0.6,0}&#10;\newcommand{\aqed}{\alpha_{\tiny\mbox{QED}}}&#10;\newcommand{\as}{\alpha_s}&#10;&#10;\begin{document}&#10;&#10;\end{document}&#10;"/>
  <p:tag name="EMBEDFONT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88,7903"/>
  <p:tag name="ORIGINALWIDTH" val="3226,2"/>
  <p:tag name="LATEXADDIN" val="\documentclass{article}&#10;\usepackage{amsmath}&#10;\pagestyle{empty}&#10;\usepackage{color}&#10;\begin{document}&#10;\[&#10;\textcolor{blue}{\frac{S_d}{B_d}} = &#10;\frac{{\cal L}\cdot \sigma_S\cdot f_{BR}\cdot \varepsilon_S}&#10;{{\cal L}\cdot \sigma_B\cdot \varepsilon_B}\textcolor{blue}{\, &gt;r}\,,\quad&#10;\varepsilon_B = \frac{B}{B_0}\,,\,&#10;\textcolor{blue}{\frac{\Delta B}{B}} = \frac{1}{\sqrt{B}} \textcolor{blue}{ \, &lt; \Delta_{rel}}&#10;\]&#10;\end{document}"/>
  <p:tag name="IGUANATEXSIZE" val="20"/>
  <p:tag name="IGUANATEXCURSOR" val="389"/>
  <p:tag name="TRANSPARENCY" val="Wahr"/>
  <p:tag name="FILENAME" val=""/>
  <p:tag name="INPUTTYPE" val="0"/>
  <p:tag name="LATEXENGINEID" val="1"/>
  <p:tag name="TEMPFOLDER" val="c: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5,5413"/>
  <p:tag name="ORIGINALWIDTH" val="3181,944"/>
  <p:tag name="LATEXADDIN" val="\documentclass{article}&#10;\usepackage{amsmath}&#10;\usepackage{color}&#10;\definecolor{darkred}{rgb}{0.75, 0.0, 0.0}&#10;\definecolor{magenta}{rgb}{0.75, 0.0, 0.75}&#10;\pagestyle{empty}&#10;\begin{document}&#10;\[\textcolor{magenta}{&#10;\varepsilon_B &lt; \frac{\sigma_S\cdot f_{BR}\cdot \varepsilon_S}{\sigma_B\cdot r}}\,,\quad &#10;\textcolor{darkred}{B_0} &gt; &#10;\frac{1}&#10;{\varepsilon_B\cdot\Delta_{rel}^2} &#10;\textcolor{darkred}{= \frac{\sigma_B\cdot r}{\sigma_S\cdot f_{BR}\cdot \varepsilon_S\cdot \Delta^2_{rel}}}&#10;\]&#10;\end{document}"/>
  <p:tag name="IGUANATEXSIZE" val="20"/>
  <p:tag name="IGUANATEXCURSOR" val="479"/>
  <p:tag name="TRANSPARENCY" val="Wahr"/>
  <p:tag name="FILENAME" val=""/>
  <p:tag name="INPUTTYPE" val="0"/>
  <p:tag name="LATEXENGINEID" val="1"/>
  <p:tag name="TEMPFOLDER" val="c:\temp\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dana">
      <a:majorFont>
        <a:latin typeface="Calibri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4253</Words>
  <Application>Microsoft Office PowerPoint</Application>
  <PresentationFormat>Bildschirmpräsentation (4:3)</PresentationFormat>
  <Paragraphs>831</Paragraphs>
  <Slides>51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51</vt:i4>
      </vt:variant>
    </vt:vector>
  </HeadingPairs>
  <TitlesOfParts>
    <vt:vector size="59" baseType="lpstr">
      <vt:lpstr>Arial</vt:lpstr>
      <vt:lpstr>Calibri</vt:lpstr>
      <vt:lpstr>Consolas</vt:lpstr>
      <vt:lpstr>Arial Unicode MS</vt:lpstr>
      <vt:lpstr>Verdana</vt:lpstr>
      <vt:lpstr>Lucida Console</vt:lpstr>
      <vt:lpstr>Arev Sans</vt:lpstr>
      <vt:lpstr>Larissa-Design</vt:lpstr>
      <vt:lpstr>Physics Analysis Concepts with PandaRoot (3)</vt:lpstr>
      <vt:lpstr>Topics</vt:lpstr>
      <vt:lpstr>EFFECTIVE ANALYSIS ROOT TREES</vt:lpstr>
      <vt:lpstr>Analysis with ROOT TTree</vt:lpstr>
      <vt:lpstr>Analysis with ROOT TTree</vt:lpstr>
      <vt:lpstr>TTree::Draw Basics</vt:lpstr>
      <vt:lpstr>TTree::Draw Basics</vt:lpstr>
      <vt:lpstr>TTree::Draw Basics</vt:lpstr>
      <vt:lpstr>TTree::Draw Basics</vt:lpstr>
      <vt:lpstr>TTree::Draw Basics</vt:lpstr>
      <vt:lpstr>TTree::Draw Basics</vt:lpstr>
      <vt:lpstr>TTree::Draw Basics</vt:lpstr>
      <vt:lpstr>TTree::Draw Basics</vt:lpstr>
      <vt:lpstr>EVENT/PARTICLE GENERATORS</vt:lpstr>
      <vt:lpstr>Important Particle Generators in PANDA</vt:lpstr>
      <vt:lpstr>EvtGen - Properties</vt:lpstr>
      <vt:lpstr>EvtGen - Properties</vt:lpstr>
      <vt:lpstr>EvtGen - Particles and Decays</vt:lpstr>
      <vt:lpstr>EvtGen - Aliases and Decay-Models</vt:lpstr>
      <vt:lpstr>EvtGen - CAVEAT: Long Living Particles</vt:lpstr>
      <vt:lpstr>DPM (Dual Parton Model) - Studying Background</vt:lpstr>
      <vt:lpstr>DPM (Dual Parton Model) - Studying Background</vt:lpstr>
      <vt:lpstr>FTF - Background with proton and nuclear targets</vt:lpstr>
      <vt:lpstr>Insertion: Online p Cross Section DB</vt:lpstr>
      <vt:lpstr>Insertion: Online p Cross Section DB</vt:lpstr>
      <vt:lpstr>Insertion: Online p Cross Section DB</vt:lpstr>
      <vt:lpstr>Insertion: Online p Cross Section DB</vt:lpstr>
      <vt:lpstr>Insertion: Online p Cross Section DB</vt:lpstr>
      <vt:lpstr>Insertion 2: Number of Events to Simulate</vt:lpstr>
      <vt:lpstr>Box Generator - The Particle Gun</vt:lpstr>
      <vt:lpstr>Box Generator - The Particle Gun</vt:lpstr>
      <vt:lpstr>GENERATION AND SIMULATION</vt:lpstr>
      <vt:lpstr>Generation and Simulation</vt:lpstr>
      <vt:lpstr>EvtGen - Stand-alone Usage</vt:lpstr>
      <vt:lpstr>EvtGen - ROOT Output</vt:lpstr>
      <vt:lpstr>EvtGen - ROOT Output</vt:lpstr>
      <vt:lpstr>DPM - Stand-alone Usage</vt:lpstr>
      <vt:lpstr>DPM - ROOT Output</vt:lpstr>
      <vt:lpstr>DPM - ROOT Output</vt:lpstr>
      <vt:lpstr>Fast Simulations - Motivation</vt:lpstr>
      <vt:lpstr>FastSim - Concept</vt:lpstr>
      <vt:lpstr>FastSim - Acceptance Modelling</vt:lpstr>
      <vt:lpstr>FastSim - Detector Modules</vt:lpstr>
      <vt:lpstr>FastSim - Detector Parameters/Response</vt:lpstr>
      <vt:lpstr>FastSim - Free Detector Configuration</vt:lpstr>
      <vt:lpstr>Running Fast Simulation</vt:lpstr>
      <vt:lpstr>Running Fast Simulation</vt:lpstr>
      <vt:lpstr>EXERCISES</vt:lpstr>
      <vt:lpstr>Exercises Preparations</vt:lpstr>
      <vt:lpstr>Exercises Suggestions</vt:lpstr>
      <vt:lpstr>Exercises Preparation</vt:lpstr>
    </vt:vector>
  </TitlesOfParts>
  <Company>Uni Frankfurt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Synergien bei BES3 und PANDA</dc:title>
  <dc:creator>Klaus Goetzen</dc:creator>
  <cp:lastModifiedBy>klausg</cp:lastModifiedBy>
  <cp:revision>347</cp:revision>
  <dcterms:created xsi:type="dcterms:W3CDTF">2010-05-26T11:15:16Z</dcterms:created>
  <dcterms:modified xsi:type="dcterms:W3CDTF">2017-12-11T15:50:19Z</dcterms:modified>
</cp:coreProperties>
</file>