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78" r:id="rId3"/>
    <p:sldId id="345" r:id="rId4"/>
    <p:sldId id="346" r:id="rId5"/>
    <p:sldId id="279" r:id="rId6"/>
    <p:sldId id="281" r:id="rId7"/>
    <p:sldId id="302" r:id="rId8"/>
    <p:sldId id="342" r:id="rId9"/>
    <p:sldId id="318" r:id="rId10"/>
    <p:sldId id="280" r:id="rId11"/>
    <p:sldId id="338" r:id="rId12"/>
    <p:sldId id="282" r:id="rId13"/>
    <p:sldId id="347" r:id="rId14"/>
    <p:sldId id="283" r:id="rId15"/>
    <p:sldId id="329" r:id="rId16"/>
    <p:sldId id="284" r:id="rId17"/>
    <p:sldId id="285" r:id="rId18"/>
    <p:sldId id="286" r:id="rId19"/>
    <p:sldId id="336" r:id="rId20"/>
    <p:sldId id="296" r:id="rId21"/>
    <p:sldId id="319" r:id="rId22"/>
    <p:sldId id="287" r:id="rId23"/>
    <p:sldId id="288" r:id="rId24"/>
    <p:sldId id="289" r:id="rId25"/>
    <p:sldId id="291" r:id="rId26"/>
    <p:sldId id="315" r:id="rId27"/>
    <p:sldId id="324" r:id="rId28"/>
    <p:sldId id="292" r:id="rId29"/>
    <p:sldId id="294" r:id="rId30"/>
    <p:sldId id="293" r:id="rId31"/>
    <p:sldId id="330" r:id="rId32"/>
    <p:sldId id="334" r:id="rId33"/>
    <p:sldId id="295" r:id="rId34"/>
    <p:sldId id="331" r:id="rId35"/>
    <p:sldId id="348" r:id="rId36"/>
    <p:sldId id="350" r:id="rId37"/>
    <p:sldId id="349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Stencil" panose="040409050D0802020404" pitchFamily="82" charset="0"/>
      <p:regular r:id="rId44"/>
    </p:embeddedFont>
    <p:embeddedFont>
      <p:font typeface="Consolas" panose="020B0609020204030204" pitchFamily="49" charset="0"/>
      <p:regular r:id="rId45"/>
      <p:bold r:id="rId46"/>
      <p:italic r:id="rId47"/>
      <p:boldItalic r:id="rId48"/>
    </p:embeddedFont>
    <p:embeddedFont>
      <p:font typeface="Arial Unicode MS" panose="020B0604020202020204" pitchFamily="34" charset="-128"/>
      <p:regular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  <p:embeddedFont>
      <p:font typeface="Arev Sans" panose="020B0603030804020204" pitchFamily="34" charset="0"/>
      <p:regular r:id="rId54"/>
    </p:embeddedFont>
  </p:embeddedFontLst>
  <p:custDataLst>
    <p:tags r:id="rId5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9900"/>
    <a:srgbClr val="FF0066"/>
    <a:srgbClr val="CC3399"/>
    <a:srgbClr val="3B8ABB"/>
    <a:srgbClr val="FF6600"/>
    <a:srgbClr val="4D4D4D"/>
    <a:srgbClr val="00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1" autoAdjust="0"/>
    <p:restoredTop sz="94857" autoAdjust="0"/>
  </p:normalViewPr>
  <p:slideViewPr>
    <p:cSldViewPr>
      <p:cViewPr varScale="1">
        <p:scale>
          <a:sx n="85" d="100"/>
          <a:sy n="85" d="100"/>
        </p:scale>
        <p:origin x="-159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0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69B9-4E01-4040-A865-DB157AAB1D4A}" type="datetimeFigureOut">
              <a:rPr lang="de-DE" smtClean="0"/>
              <a:pPr/>
              <a:t>11.12.2017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18957-8BAF-4DF6-A91A-C46006F5C5F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98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18957-8BAF-4DF6-A91A-C46006F5C5F7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49542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6602"/>
            <a:ext cx="8229600" cy="5825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286412"/>
          </a:xfrm>
        </p:spPr>
        <p:txBody>
          <a:bodyPr/>
          <a:lstStyle>
            <a:lvl1pPr>
              <a:defRPr sz="20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71900" cy="365125"/>
          </a:xfrm>
        </p:spPr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1347782" cy="365125"/>
          </a:xfrm>
        </p:spPr>
        <p:txBody>
          <a:bodyPr/>
          <a:lstStyle/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-108520" y="142876"/>
            <a:ext cx="9073008" cy="6429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 descr="gsi"/>
          <p:cNvPicPr>
            <a:picLocks noChangeAspect="1" noChangeArrowheads="1"/>
          </p:cNvPicPr>
          <p:nvPr userDrawn="1"/>
        </p:nvPicPr>
        <p:blipFill>
          <a:blip r:embed="rId2" cstate="print"/>
          <a:srcRect r="41136" b="61360"/>
          <a:stretch>
            <a:fillRect/>
          </a:stretch>
        </p:blipFill>
        <p:spPr bwMode="auto">
          <a:xfrm>
            <a:off x="8310563" y="6500050"/>
            <a:ext cx="719137" cy="25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image" Target="../media/image2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tags" Target="../tags/tag14.xml"/><Relationship Id="rId10" Type="http://schemas.openxmlformats.org/officeDocument/2006/relationships/image" Target="../media/image22.png"/><Relationship Id="rId4" Type="http://schemas.openxmlformats.org/officeDocument/2006/relationships/tags" Target="../tags/tag13.xm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gif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gi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3.png"/><Relationship Id="rId5" Type="http://schemas.openxmlformats.org/officeDocument/2006/relationships/tags" Target="../tags/tag20.xml"/><Relationship Id="rId10" Type="http://schemas.openxmlformats.org/officeDocument/2006/relationships/image" Target="../media/image22.png"/><Relationship Id="rId4" Type="http://schemas.openxmlformats.org/officeDocument/2006/relationships/tags" Target="../tags/tag19.xml"/><Relationship Id="rId9" Type="http://schemas.openxmlformats.org/officeDocument/2006/relationships/image" Target="../media/image21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36.png"/><Relationship Id="rId3" Type="http://schemas.openxmlformats.org/officeDocument/2006/relationships/tags" Target="../tags/tag25.xml"/><Relationship Id="rId21" Type="http://schemas.openxmlformats.org/officeDocument/2006/relationships/image" Target="../media/image31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35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30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34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tags" Target="../tags/tag3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image" Target="../media/image43.png"/><Relationship Id="rId21" Type="http://schemas.openxmlformats.org/officeDocument/2006/relationships/tags" Target="../tags/tag61.xml"/><Relationship Id="rId34" Type="http://schemas.openxmlformats.org/officeDocument/2006/relationships/image" Target="../media/image38.png"/><Relationship Id="rId42" Type="http://schemas.openxmlformats.org/officeDocument/2006/relationships/image" Target="../media/image31.png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5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image" Target="../media/image40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image" Target="../media/image35.png"/><Relationship Id="rId44" Type="http://schemas.openxmlformats.org/officeDocument/2006/relationships/image" Target="../media/image33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32.png"/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0" Type="http://schemas.openxmlformats.org/officeDocument/2006/relationships/tags" Target="../tags/tag60.xml"/><Relationship Id="rId4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31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30.png"/><Relationship Id="rId2" Type="http://schemas.openxmlformats.org/officeDocument/2006/relationships/tags" Target="../tags/tag70.xml"/><Relationship Id="rId16" Type="http://schemas.openxmlformats.org/officeDocument/2006/relationships/image" Target="../media/image45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15" Type="http://schemas.openxmlformats.org/officeDocument/2006/relationships/image" Target="../media/image33.png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7" Type="http://schemas.openxmlformats.org/officeDocument/2006/relationships/image" Target="../media/image51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54.png"/><Relationship Id="rId26" Type="http://schemas.openxmlformats.org/officeDocument/2006/relationships/image" Target="../media/image40.png"/><Relationship Id="rId3" Type="http://schemas.openxmlformats.org/officeDocument/2006/relationships/tags" Target="../tags/tag81.xml"/><Relationship Id="rId21" Type="http://schemas.openxmlformats.org/officeDocument/2006/relationships/image" Target="../media/image57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53.png"/><Relationship Id="rId25" Type="http://schemas.openxmlformats.org/officeDocument/2006/relationships/image" Target="../media/image44.png"/><Relationship Id="rId2" Type="http://schemas.openxmlformats.org/officeDocument/2006/relationships/tags" Target="../tags/tag80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58.png"/><Relationship Id="rId5" Type="http://schemas.openxmlformats.org/officeDocument/2006/relationships/tags" Target="../tags/tag83.xml"/><Relationship Id="rId15" Type="http://schemas.openxmlformats.org/officeDocument/2006/relationships/image" Target="../media/image32.png"/><Relationship Id="rId23" Type="http://schemas.openxmlformats.org/officeDocument/2006/relationships/image" Target="../media/image41.png"/><Relationship Id="rId10" Type="http://schemas.openxmlformats.org/officeDocument/2006/relationships/tags" Target="../tags/tag88.xml"/><Relationship Id="rId19" Type="http://schemas.openxmlformats.org/officeDocument/2006/relationships/image" Target="../media/image55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9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35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22.png"/><Relationship Id="rId5" Type="http://schemas.openxmlformats.org/officeDocument/2006/relationships/tags" Target="../tags/tag96.xml"/><Relationship Id="rId10" Type="http://schemas.openxmlformats.org/officeDocument/2006/relationships/image" Target="../media/image21.png"/><Relationship Id="rId4" Type="http://schemas.openxmlformats.org/officeDocument/2006/relationships/tags" Target="../tags/tag95.xml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1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23.png"/><Relationship Id="rId5" Type="http://schemas.openxmlformats.org/officeDocument/2006/relationships/tags" Target="../tags/tag105.xml"/><Relationship Id="rId10" Type="http://schemas.openxmlformats.org/officeDocument/2006/relationships/image" Target="../media/image22.png"/><Relationship Id="rId4" Type="http://schemas.openxmlformats.org/officeDocument/2006/relationships/tags" Target="../tags/tag104.xml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35.png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34" Type="http://schemas.openxmlformats.org/officeDocument/2006/relationships/image" Target="../media/image67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6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image" Target="../media/image21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32" Type="http://schemas.openxmlformats.org/officeDocument/2006/relationships/image" Target="../media/image65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image" Target="../media/image63.png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image" Target="../media/image64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image" Target="../media/image62.png"/><Relationship Id="rId30" Type="http://schemas.openxmlformats.org/officeDocument/2006/relationships/image" Target="../media/image38.png"/><Relationship Id="rId35" Type="http://schemas.openxmlformats.org/officeDocument/2006/relationships/image" Target="../media/image68.png"/><Relationship Id="rId8" Type="http://schemas.openxmlformats.org/officeDocument/2006/relationships/tags" Target="../tags/tag1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1.png"/><Relationship Id="rId18" Type="http://schemas.openxmlformats.org/officeDocument/2006/relationships/image" Target="../media/image16.gif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9.png"/><Relationship Id="rId5" Type="http://schemas.openxmlformats.org/officeDocument/2006/relationships/tags" Target="../tags/tag6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alitz_3pi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20688"/>
            <a:ext cx="3672408" cy="353544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932040" y="548680"/>
            <a:ext cx="4211960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630616" cy="1470025"/>
          </a:xfrm>
        </p:spPr>
        <p:txBody>
          <a:bodyPr/>
          <a:lstStyle/>
          <a:p>
            <a:pPr algn="r"/>
            <a: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Physics Analysis Concepts</a:t>
            </a:r>
            <a:b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with PandaRoot (1)</a:t>
            </a:r>
            <a:endParaRPr lang="de-DE" sz="4400" b="1">
              <a:solidFill>
                <a:srgbClr val="3B8ABB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6400800" cy="2880320"/>
          </a:xfrm>
        </p:spPr>
        <p:txBody>
          <a:bodyPr>
            <a:noAutofit/>
          </a:bodyPr>
          <a:lstStyle/>
          <a:p>
            <a:pPr algn="l"/>
            <a:endParaRPr lang="de-DE" sz="2400" b="1" i="1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2400" b="1" i="1" smtClean="0">
                <a:solidFill>
                  <a:schemeClr val="bg1">
                    <a:lumMod val="50000"/>
                  </a:schemeClr>
                </a:solidFill>
              </a:rPr>
              <a:t>PANDA Lecture Week 2017</a:t>
            </a:r>
          </a:p>
          <a:p>
            <a:pPr algn="l"/>
            <a:r>
              <a:rPr lang="de-DE" sz="2400" i="1" smtClean="0"/>
              <a:t>GSI, Dec 11 - 15</a:t>
            </a:r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, 2017</a:t>
            </a:r>
          </a:p>
          <a:p>
            <a:pPr algn="l"/>
            <a:r>
              <a:rPr lang="de-DE" sz="2400" smtClean="0">
                <a:solidFill>
                  <a:schemeClr val="bg2"/>
                </a:solidFill>
              </a:rPr>
              <a:t>	</a:t>
            </a:r>
            <a:br>
              <a:rPr lang="de-DE" sz="2400" smtClean="0">
                <a:solidFill>
                  <a:schemeClr val="bg2"/>
                </a:solidFill>
              </a:rPr>
            </a:br>
            <a:r>
              <a:rPr lang="de-DE" b="1" smtClean="0">
                <a:solidFill>
                  <a:srgbClr val="3B8ABB"/>
                </a:solidFill>
              </a:rPr>
              <a:t>Klaus Götzen</a:t>
            </a:r>
            <a:r>
              <a:rPr lang="de-DE" smtClean="0">
                <a:solidFill>
                  <a:srgbClr val="3B8ABB"/>
                </a:solidFill>
              </a:rPr>
              <a:t/>
            </a:r>
            <a:br>
              <a:rPr lang="de-DE" smtClean="0">
                <a:solidFill>
                  <a:srgbClr val="3B8ABB"/>
                </a:solidFill>
              </a:rPr>
            </a:br>
            <a:r>
              <a:rPr lang="de-DE" smtClean="0">
                <a:solidFill>
                  <a:srgbClr val="3B8ABB"/>
                </a:solidFill>
              </a:rPr>
              <a:t>GSI Darmstadt </a:t>
            </a:r>
          </a:p>
          <a:p>
            <a:pPr algn="l"/>
            <a:endParaRPr lang="de-DE"/>
          </a:p>
        </p:txBody>
      </p:sp>
      <p:pic>
        <p:nvPicPr>
          <p:cNvPr id="2050" name="Picture 2" descr="gsi"/>
          <p:cNvPicPr>
            <a:picLocks noChangeAspect="1" noChangeArrowheads="1"/>
          </p:cNvPicPr>
          <p:nvPr/>
        </p:nvPicPr>
        <p:blipFill>
          <a:blip r:embed="rId3" cstate="print"/>
          <a:srcRect r="41136" b="61360"/>
          <a:stretch>
            <a:fillRect/>
          </a:stretch>
        </p:blipFill>
        <p:spPr bwMode="auto">
          <a:xfrm>
            <a:off x="7417897" y="6092661"/>
            <a:ext cx="1474583" cy="517570"/>
          </a:xfrm>
          <a:prstGeom prst="rect">
            <a:avLst/>
          </a:prstGeom>
          <a:noFill/>
        </p:spPr>
      </p:pic>
      <p:sp>
        <p:nvSpPr>
          <p:cNvPr id="8" name="Abgerundetes Rechteck 7"/>
          <p:cNvSpPr/>
          <p:nvPr/>
        </p:nvSpPr>
        <p:spPr>
          <a:xfrm>
            <a:off x="2267744" y="188640"/>
            <a:ext cx="6912768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-36512" y="6309320"/>
            <a:ext cx="7166756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06933"/>
            <a:ext cx="2088232" cy="5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Reactions in PANDA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pPr>
              <a:buNone/>
            </a:pPr>
            <a:r>
              <a:rPr lang="de-DE" i="1" smtClean="0"/>
              <a:t>There are two different kinds of principle reactions in PANDA</a:t>
            </a:r>
            <a:endParaRPr lang="de-DE" smtClean="0">
              <a:solidFill>
                <a:srgbClr val="FF0066"/>
              </a:solidFill>
            </a:endParaRPr>
          </a:p>
          <a:p>
            <a:r>
              <a:rPr lang="de-DE" b="1" smtClean="0">
                <a:solidFill>
                  <a:srgbClr val="0000FF"/>
                </a:solidFill>
              </a:rPr>
              <a:t>Formation</a:t>
            </a:r>
            <a:r>
              <a:rPr lang="de-DE" smtClean="0">
                <a:solidFill>
                  <a:srgbClr val="0000FF"/>
                </a:solidFill>
              </a:rPr>
              <a:t> reactions</a:t>
            </a:r>
            <a:r>
              <a:rPr lang="de-DE" smtClean="0">
                <a:solidFill>
                  <a:srgbClr val="FF0066"/>
                </a:solidFill>
              </a:rPr>
              <a:t/>
            </a:r>
            <a:br>
              <a:rPr lang="de-DE" smtClean="0">
                <a:solidFill>
                  <a:srgbClr val="FF0066"/>
                </a:solidFill>
              </a:rPr>
            </a:br>
            <a:r>
              <a:rPr lang="de-DE" smtClean="0"/>
              <a:t>The </a:t>
            </a:r>
            <a:r>
              <a:rPr lang="de-DE" i="1" smtClean="0">
                <a:latin typeface="Arev Sans"/>
                <a:ea typeface="Arev Sans"/>
              </a:rPr>
              <a:t></a:t>
            </a:r>
            <a:r>
              <a:rPr lang="de-DE" i="1" smtClean="0">
                <a:latin typeface="Arev Sans" pitchFamily="34" charset="0"/>
                <a:ea typeface="Arev Sans" pitchFamily="34" charset="0"/>
              </a:rPr>
              <a:t>p </a:t>
            </a:r>
            <a:r>
              <a:rPr lang="de-DE" smtClean="0">
                <a:ea typeface="Arev Sans" pitchFamily="34" charset="0"/>
              </a:rPr>
              <a:t>system transforms into single resonance state </a:t>
            </a:r>
            <a:r>
              <a:rPr lang="de-DE" i="1" smtClean="0">
                <a:solidFill>
                  <a:srgbClr val="009900"/>
                </a:solidFill>
                <a:ea typeface="Arev Sans" pitchFamily="34" charset="0"/>
              </a:rPr>
              <a:t>R</a:t>
            </a:r>
            <a:r>
              <a:rPr lang="de-DE" smtClean="0">
                <a:ea typeface="Arev Sans" pitchFamily="34" charset="0"/>
              </a:rPr>
              <a:t>, which decays afterwards</a:t>
            </a:r>
          </a:p>
          <a:p>
            <a:endParaRPr lang="de-DE" smtClean="0">
              <a:solidFill>
                <a:srgbClr val="FF0066"/>
              </a:solidFill>
              <a:latin typeface="Arev Sans" pitchFamily="34" charset="0"/>
              <a:ea typeface="Arev Sans" pitchFamily="34" charset="0"/>
            </a:endParaRPr>
          </a:p>
          <a:p>
            <a:endParaRPr lang="de-DE" smtClean="0">
              <a:solidFill>
                <a:srgbClr val="FF0066"/>
              </a:solidFill>
              <a:latin typeface="Arev Sans" pitchFamily="34" charset="0"/>
              <a:ea typeface="Arev Sans" pitchFamily="34" charset="0"/>
            </a:endParaRPr>
          </a:p>
          <a:p>
            <a:endParaRPr lang="de-DE" smtClean="0">
              <a:solidFill>
                <a:srgbClr val="FF0066"/>
              </a:solidFill>
              <a:latin typeface="Arev Sans" pitchFamily="34" charset="0"/>
              <a:ea typeface="Arev Sans" pitchFamily="34" charset="0"/>
            </a:endParaRPr>
          </a:p>
          <a:p>
            <a:endParaRPr lang="de-DE" smtClean="0">
              <a:solidFill>
                <a:srgbClr val="FF0066"/>
              </a:solidFill>
              <a:latin typeface="Arev Sans" pitchFamily="34" charset="0"/>
              <a:ea typeface="Arev Sans" pitchFamily="34" charset="0"/>
            </a:endParaRPr>
          </a:p>
          <a:p>
            <a:endParaRPr lang="de-DE" smtClean="0">
              <a:solidFill>
                <a:srgbClr val="FF0066"/>
              </a:solidFill>
              <a:latin typeface="Arev Sans" pitchFamily="34" charset="0"/>
              <a:ea typeface="Arev Sans" pitchFamily="34" charset="0"/>
            </a:endParaRPr>
          </a:p>
          <a:p>
            <a:r>
              <a:rPr lang="de-DE" b="1" smtClean="0">
                <a:solidFill>
                  <a:srgbClr val="0000FF"/>
                </a:solidFill>
              </a:rPr>
              <a:t>Production</a:t>
            </a:r>
            <a:r>
              <a:rPr lang="de-DE" smtClean="0">
                <a:solidFill>
                  <a:srgbClr val="0000FF"/>
                </a:solidFill>
              </a:rPr>
              <a:t> reactions</a:t>
            </a:r>
            <a:r>
              <a:rPr lang="de-DE" smtClean="0">
                <a:solidFill>
                  <a:srgbClr val="FF0066"/>
                </a:solidFill>
              </a:rPr>
              <a:t/>
            </a:r>
            <a:br>
              <a:rPr lang="de-DE" smtClean="0">
                <a:solidFill>
                  <a:srgbClr val="FF0066"/>
                </a:solidFill>
              </a:rPr>
            </a:br>
            <a:r>
              <a:rPr lang="de-DE" smtClean="0"/>
              <a:t>The </a:t>
            </a:r>
            <a:r>
              <a:rPr lang="de-DE" i="1" smtClean="0">
                <a:latin typeface="Arev Sans"/>
                <a:ea typeface="Arev Sans"/>
              </a:rPr>
              <a:t></a:t>
            </a:r>
            <a:r>
              <a:rPr lang="de-DE" i="1" smtClean="0">
                <a:latin typeface="Arev Sans" pitchFamily="34" charset="0"/>
                <a:ea typeface="Arev Sans" pitchFamily="34" charset="0"/>
              </a:rPr>
              <a:t>p </a:t>
            </a:r>
            <a:r>
              <a:rPr lang="de-DE" smtClean="0">
                <a:ea typeface="Arev Sans" pitchFamily="34" charset="0"/>
              </a:rPr>
              <a:t>system transforms into more than one resonance</a:t>
            </a:r>
            <a:endParaRPr lang="de-DE" smtClean="0">
              <a:latin typeface="Arev Sans" pitchFamily="34" charset="0"/>
              <a:ea typeface="Arev Sans" pitchFamily="34" charset="0"/>
            </a:endParaRPr>
          </a:p>
          <a:p>
            <a:endParaRPr lang="de-DE" smtClean="0">
              <a:solidFill>
                <a:schemeClr val="bg1">
                  <a:lumMod val="50000"/>
                </a:schemeClr>
              </a:solidFill>
              <a:latin typeface="Arev Sans" pitchFamily="34" charset="0"/>
              <a:ea typeface="Arev Sans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10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043608" y="2564904"/>
            <a:ext cx="3744416" cy="1267185"/>
            <a:chOff x="755576" y="1700808"/>
            <a:chExt cx="4046600" cy="1473200"/>
          </a:xfrm>
        </p:grpSpPr>
        <p:cxnSp>
          <p:nvCxnSpPr>
            <p:cNvPr id="8" name="Straight Connector 1"/>
            <p:cNvCxnSpPr/>
            <p:nvPr/>
          </p:nvCxnSpPr>
          <p:spPr>
            <a:xfrm>
              <a:off x="863588" y="1802408"/>
              <a:ext cx="1354138" cy="700088"/>
            </a:xfrm>
            <a:prstGeom prst="line">
              <a:avLst/>
            </a:prstGeom>
            <a:solidFill>
              <a:srgbClr val="99CCFF"/>
            </a:solidFill>
            <a:ln w="38100">
              <a:solidFill>
                <a:srgbClr val="000000"/>
              </a:solidFill>
              <a:tailEnd type="arrow"/>
            </a:ln>
          </p:spPr>
          <p:style>
            <a:lnRef idx="2">
              <a:schemeClr val="dk1"/>
            </a:lnRef>
            <a:fillRef idx="1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Straight Connector 3"/>
            <p:cNvCxnSpPr/>
            <p:nvPr/>
          </p:nvCxnSpPr>
          <p:spPr>
            <a:xfrm flipV="1">
              <a:off x="863588" y="2488208"/>
              <a:ext cx="1354138" cy="685800"/>
            </a:xfrm>
            <a:prstGeom prst="line">
              <a:avLst/>
            </a:prstGeom>
            <a:solidFill>
              <a:srgbClr val="99CCFF"/>
            </a:solidFill>
            <a:ln w="38100">
              <a:solidFill>
                <a:srgbClr val="000000"/>
              </a:solidFill>
              <a:tailEnd type="arrow"/>
            </a:ln>
          </p:spPr>
          <p:style>
            <a:lnRef idx="2">
              <a:schemeClr val="dk1"/>
            </a:lnRef>
            <a:fillRef idx="1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0" name="Straight Connector 4"/>
            <p:cNvCxnSpPr/>
            <p:nvPr/>
          </p:nvCxnSpPr>
          <p:spPr>
            <a:xfrm flipV="1">
              <a:off x="3657588" y="1700808"/>
              <a:ext cx="1081088" cy="784225"/>
            </a:xfrm>
            <a:prstGeom prst="line">
              <a:avLst/>
            </a:prstGeom>
            <a:solidFill>
              <a:srgbClr val="99CCFF"/>
            </a:solidFill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1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" name="Straight Connector 5"/>
            <p:cNvCxnSpPr/>
            <p:nvPr/>
          </p:nvCxnSpPr>
          <p:spPr>
            <a:xfrm>
              <a:off x="2195736" y="2492896"/>
              <a:ext cx="1476164" cy="0"/>
            </a:xfrm>
            <a:prstGeom prst="line">
              <a:avLst/>
            </a:prstGeom>
            <a:solidFill>
              <a:srgbClr val="99CCFF"/>
            </a:solidFill>
            <a:ln w="38100">
              <a:solidFill>
                <a:srgbClr val="339933"/>
              </a:solidFill>
              <a:tailEnd type="arrow"/>
            </a:ln>
          </p:spPr>
          <p:style>
            <a:lnRef idx="2">
              <a:schemeClr val="dk1"/>
            </a:lnRef>
            <a:fillRef idx="1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" name="Straight Connector 6"/>
            <p:cNvCxnSpPr/>
            <p:nvPr/>
          </p:nvCxnSpPr>
          <p:spPr>
            <a:xfrm>
              <a:off x="3657588" y="2488208"/>
              <a:ext cx="1144588" cy="649288"/>
            </a:xfrm>
            <a:prstGeom prst="line">
              <a:avLst/>
            </a:prstGeom>
            <a:solidFill>
              <a:srgbClr val="99CCFF"/>
            </a:solidFill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1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3" name="Rechteck 12"/>
            <p:cNvSpPr/>
            <p:nvPr/>
          </p:nvSpPr>
          <p:spPr>
            <a:xfrm>
              <a:off x="755576" y="2621671"/>
              <a:ext cx="330540" cy="4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i="1" kern="0" smtClean="0">
                  <a:latin typeface="Arev Sans"/>
                  <a:ea typeface="Arev Sans"/>
                </a:rPr>
                <a:t></a:t>
              </a:r>
              <a:endParaRPr lang="de-DE" i="1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755576" y="1880828"/>
              <a:ext cx="330540" cy="4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i="1" kern="0" smtClean="0">
                  <a:latin typeface="Arev Sans"/>
                  <a:ea typeface="Arev Sans"/>
                </a:rPr>
                <a:t>p</a:t>
              </a:r>
              <a:endParaRPr lang="de-DE" i="1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2699792" y="2060848"/>
              <a:ext cx="330540" cy="4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i="1" kern="0" smtClean="0">
                  <a:solidFill>
                    <a:srgbClr val="339933"/>
                  </a:solidFill>
                  <a:latin typeface="Arev Sans"/>
                  <a:ea typeface="Arev Sans"/>
                </a:rPr>
                <a:t>R</a:t>
              </a:r>
              <a:endParaRPr lang="de-DE" i="1">
                <a:solidFill>
                  <a:srgbClr val="339933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115616" y="5013176"/>
            <a:ext cx="3816424" cy="1178123"/>
            <a:chOff x="827584" y="4509120"/>
            <a:chExt cx="4068452" cy="1394147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899592" y="4509120"/>
              <a:ext cx="3996444" cy="1394147"/>
              <a:chOff x="327022" y="3411221"/>
              <a:chExt cx="3996444" cy="1394147"/>
            </a:xfrm>
          </p:grpSpPr>
          <p:cxnSp>
            <p:nvCxnSpPr>
              <p:cNvPr id="22" name="Straight Connector 2"/>
              <p:cNvCxnSpPr/>
              <p:nvPr/>
            </p:nvCxnSpPr>
            <p:spPr>
              <a:xfrm flipV="1">
                <a:off x="3271850" y="3771261"/>
                <a:ext cx="1051616" cy="22870"/>
              </a:xfrm>
              <a:prstGeom prst="line">
                <a:avLst/>
              </a:prstGeom>
              <a:solidFill>
                <a:srgbClr val="99CCFF"/>
              </a:solidFill>
              <a:ln w="381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rgbClr val="99CCFF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3" name="Straight Connector 4"/>
              <p:cNvCxnSpPr/>
              <p:nvPr/>
            </p:nvCxnSpPr>
            <p:spPr>
              <a:xfrm flipV="1">
                <a:off x="3271850" y="3411221"/>
                <a:ext cx="727580" cy="382910"/>
              </a:xfrm>
              <a:prstGeom prst="line">
                <a:avLst/>
              </a:prstGeom>
              <a:solidFill>
                <a:srgbClr val="99CCFF"/>
              </a:solidFill>
              <a:ln w="381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rgbClr val="99CCFF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4" name="Straight Connector 5"/>
              <p:cNvCxnSpPr/>
              <p:nvPr/>
            </p:nvCxnSpPr>
            <p:spPr>
              <a:xfrm flipV="1">
                <a:off x="1695174" y="3794130"/>
                <a:ext cx="1576676" cy="337171"/>
              </a:xfrm>
              <a:prstGeom prst="line">
                <a:avLst/>
              </a:prstGeom>
              <a:solidFill>
                <a:srgbClr val="99CCFF"/>
              </a:solidFill>
              <a:ln w="38100">
                <a:solidFill>
                  <a:srgbClr val="339933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rgbClr val="99CCFF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5" name="Straight Connector 1"/>
              <p:cNvCxnSpPr/>
              <p:nvPr/>
            </p:nvCxnSpPr>
            <p:spPr>
              <a:xfrm>
                <a:off x="327022" y="3433768"/>
                <a:ext cx="1354138" cy="700087"/>
              </a:xfrm>
              <a:prstGeom prst="line">
                <a:avLst/>
              </a:prstGeom>
              <a:solidFill>
                <a:srgbClr val="99CCFF"/>
              </a:solidFill>
              <a:ln w="38100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rgbClr val="99CCFF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6" name="Straight Connector 3"/>
              <p:cNvCxnSpPr/>
              <p:nvPr/>
            </p:nvCxnSpPr>
            <p:spPr>
              <a:xfrm flipV="1">
                <a:off x="327022" y="4119568"/>
                <a:ext cx="1354138" cy="685800"/>
              </a:xfrm>
              <a:prstGeom prst="line">
                <a:avLst/>
              </a:prstGeom>
              <a:solidFill>
                <a:srgbClr val="99CCFF"/>
              </a:solidFill>
              <a:ln w="38100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rgbClr val="99CCFF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7" name="Straight Connector 6"/>
              <p:cNvCxnSpPr/>
              <p:nvPr/>
            </p:nvCxnSpPr>
            <p:spPr>
              <a:xfrm>
                <a:off x="1695174" y="4131301"/>
                <a:ext cx="1751286" cy="540717"/>
              </a:xfrm>
              <a:prstGeom prst="line">
                <a:avLst/>
              </a:prstGeom>
              <a:solidFill>
                <a:srgbClr val="99CCFF"/>
              </a:solidFill>
              <a:ln w="38100"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rgbClr val="99CCFF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sp>
          <p:nvSpPr>
            <p:cNvPr id="18" name="Rechteck 17"/>
            <p:cNvSpPr/>
            <p:nvPr/>
          </p:nvSpPr>
          <p:spPr>
            <a:xfrm>
              <a:off x="827584" y="5361237"/>
              <a:ext cx="330540" cy="43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i="1" kern="0" smtClean="0">
                  <a:latin typeface="Arev Sans"/>
                  <a:ea typeface="Arev Sans"/>
                </a:rPr>
                <a:t></a:t>
              </a:r>
              <a:endParaRPr lang="de-DE" i="1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827584" y="4617133"/>
              <a:ext cx="330540" cy="43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i="1" kern="0" smtClean="0">
                  <a:latin typeface="Arev Sans"/>
                  <a:ea typeface="Arev Sans"/>
                </a:rPr>
                <a:t>p</a:t>
              </a:r>
              <a:endParaRPr lang="de-DE" i="1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2746665" y="4594332"/>
              <a:ext cx="593727" cy="43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i="1" kern="0" smtClean="0">
                  <a:solidFill>
                    <a:srgbClr val="339933"/>
                  </a:solidFill>
                  <a:latin typeface="Arev Sans"/>
                  <a:ea typeface="Arev Sans"/>
                </a:rPr>
                <a:t>R</a:t>
              </a:r>
              <a:r>
                <a:rPr lang="de-DE" i="1" kern="0" baseline="-25000" smtClean="0">
                  <a:solidFill>
                    <a:srgbClr val="339933"/>
                  </a:solidFill>
                  <a:latin typeface="Arev Sans"/>
                  <a:ea typeface="Arev Sans"/>
                </a:rPr>
                <a:t>1</a:t>
              </a:r>
              <a:endParaRPr lang="de-DE" i="1" baseline="-25000">
                <a:solidFill>
                  <a:srgbClr val="339933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3437534" y="5190814"/>
              <a:ext cx="1372907" cy="43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i="1" kern="0" smtClean="0">
                  <a:solidFill>
                    <a:srgbClr val="FF6600"/>
                  </a:solidFill>
                  <a:latin typeface="Arev Sans"/>
                  <a:ea typeface="Arev Sans"/>
                </a:rPr>
                <a:t>R</a:t>
              </a:r>
              <a:r>
                <a:rPr lang="de-DE" i="1" kern="0" baseline="-25000" smtClean="0">
                  <a:solidFill>
                    <a:srgbClr val="FF6600"/>
                  </a:solidFill>
                  <a:latin typeface="Arev Sans"/>
                  <a:ea typeface="Arev Sans"/>
                </a:rPr>
                <a:t>2</a:t>
              </a:r>
              <a:r>
                <a:rPr lang="de-DE" kern="0" smtClean="0">
                  <a:solidFill>
                    <a:srgbClr val="FF6600"/>
                  </a:solidFill>
                  <a:latin typeface="Arev Sans"/>
                  <a:ea typeface="Arev Sans"/>
                </a:rPr>
                <a:t> </a:t>
              </a:r>
              <a:r>
                <a:rPr lang="de-DE" sz="1600" kern="0" smtClean="0">
                  <a:solidFill>
                    <a:srgbClr val="FF6600"/>
                  </a:solidFill>
                  <a:latin typeface="Arev Sans"/>
                  <a:ea typeface="Arev Sans"/>
                </a:rPr>
                <a:t>(recoil)</a:t>
              </a:r>
              <a:endParaRPr lang="de-DE" sz="1600">
                <a:solidFill>
                  <a:srgbClr val="FF6600"/>
                </a:solidFill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5148064" y="2780928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kern="0" smtClean="0">
                <a:solidFill>
                  <a:srgbClr val="0000FF"/>
                </a:solidFill>
                <a:latin typeface="Arev Sans"/>
                <a:ea typeface="Arev Sans"/>
              </a:rPr>
              <a:t></a:t>
            </a:r>
            <a:r>
              <a:rPr lang="de-DE" i="1" smtClean="0">
                <a:solidFill>
                  <a:srgbClr val="0000FF"/>
                </a:solidFill>
              </a:rPr>
              <a:t> </a:t>
            </a:r>
            <a:r>
              <a:rPr lang="de-DE" i="1" smtClean="0">
                <a:solidFill>
                  <a:srgbClr val="FF0066"/>
                </a:solidFill>
              </a:rPr>
              <a:t>beam</a:t>
            </a:r>
            <a:r>
              <a:rPr lang="de-DE" i="1" smtClean="0">
                <a:solidFill>
                  <a:srgbClr val="0000FF"/>
                </a:solidFill>
              </a:rPr>
              <a:t> momentum (</a:t>
            </a:r>
            <a:r>
              <a:rPr lang="de-DE" i="1" smtClean="0">
                <a:solidFill>
                  <a:srgbClr val="0000FF"/>
                </a:solidFill>
                <a:latin typeface="Arev Sans"/>
                <a:ea typeface="Arev Sans"/>
              </a:rPr>
              <a:t>→</a:t>
            </a:r>
            <a:r>
              <a:rPr lang="de-DE" i="1" smtClean="0">
                <a:solidFill>
                  <a:srgbClr val="0000FF"/>
                </a:solidFill>
              </a:rPr>
              <a:t> </a:t>
            </a:r>
            <a:r>
              <a:rPr lang="de-DE" i="1" smtClean="0">
                <a:solidFill>
                  <a:srgbClr val="0000FF"/>
                </a:solidFill>
                <a:latin typeface="Arev Sans"/>
                <a:ea typeface="Arev Sans"/>
              </a:rPr>
              <a:t>√</a:t>
            </a:r>
            <a:r>
              <a:rPr lang="de-DE" i="1" smtClean="0">
                <a:solidFill>
                  <a:srgbClr val="0000FF"/>
                </a:solidFill>
              </a:rPr>
              <a:t>s)</a:t>
            </a:r>
          </a:p>
          <a:p>
            <a:r>
              <a:rPr lang="de-DE" i="1" smtClean="0">
                <a:solidFill>
                  <a:srgbClr val="FF0066"/>
                </a:solidFill>
              </a:rPr>
              <a:t>is fixed </a:t>
            </a:r>
            <a:r>
              <a:rPr lang="de-DE" i="1" smtClean="0">
                <a:solidFill>
                  <a:srgbClr val="0000FF"/>
                </a:solidFill>
              </a:rPr>
              <a:t>by mass of R</a:t>
            </a:r>
            <a:endParaRPr lang="de-DE" i="1">
              <a:solidFill>
                <a:srgbClr val="0000FF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220072" y="5301208"/>
            <a:ext cx="3656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kern="0" smtClean="0">
                <a:solidFill>
                  <a:srgbClr val="0000FF"/>
                </a:solidFill>
                <a:latin typeface="Arev Sans"/>
                <a:ea typeface="Arev Sans"/>
              </a:rPr>
              <a:t></a:t>
            </a:r>
            <a:r>
              <a:rPr lang="de-DE" i="1" smtClean="0">
                <a:solidFill>
                  <a:srgbClr val="0000FF"/>
                </a:solidFill>
              </a:rPr>
              <a:t> </a:t>
            </a:r>
            <a:r>
              <a:rPr lang="de-DE" i="1" smtClean="0">
                <a:solidFill>
                  <a:srgbClr val="FF0066"/>
                </a:solidFill>
              </a:rPr>
              <a:t>beam</a:t>
            </a:r>
            <a:r>
              <a:rPr lang="de-DE" i="1" smtClean="0">
                <a:solidFill>
                  <a:srgbClr val="0000FF"/>
                </a:solidFill>
              </a:rPr>
              <a:t> momentum </a:t>
            </a:r>
            <a:r>
              <a:rPr lang="de-DE" i="1" smtClean="0">
                <a:solidFill>
                  <a:srgbClr val="FF0066"/>
                </a:solidFill>
              </a:rPr>
              <a:t>can vary</a:t>
            </a:r>
          </a:p>
          <a:p>
            <a:r>
              <a:rPr lang="de-DE" i="1" smtClean="0">
                <a:solidFill>
                  <a:srgbClr val="0000FF"/>
                </a:solidFill>
              </a:rPr>
              <a:t>due to kinematic recoil R</a:t>
            </a:r>
            <a:r>
              <a:rPr lang="de-DE" i="1" baseline="-25000" smtClean="0">
                <a:solidFill>
                  <a:srgbClr val="0000FF"/>
                </a:solidFill>
              </a:rPr>
              <a:t>2</a:t>
            </a:r>
            <a:endParaRPr lang="de-DE" i="1" baseline="-25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Levels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i="1" smtClean="0"/>
              <a:t>What kind of data (levels) do we have in an experiment?</a:t>
            </a:r>
          </a:p>
          <a:p>
            <a:endParaRPr lang="de-DE" smtClean="0">
              <a:solidFill>
                <a:srgbClr val="FF0066"/>
              </a:solidFill>
            </a:endParaRPr>
          </a:p>
          <a:p>
            <a:r>
              <a:rPr lang="de-DE" smtClean="0">
                <a:solidFill>
                  <a:srgbClr val="0000FF"/>
                </a:solidFill>
              </a:rPr>
              <a:t>Raw data </a:t>
            </a:r>
            <a:r>
              <a:rPr lang="de-DE" smtClean="0">
                <a:solidFill>
                  <a:srgbClr val="FF0066"/>
                </a:solidFill>
              </a:rPr>
              <a:t/>
            </a:r>
            <a:br>
              <a:rPr lang="de-DE" smtClean="0">
                <a:solidFill>
                  <a:srgbClr val="FF0066"/>
                </a:solidFill>
              </a:rPr>
            </a:br>
            <a:r>
              <a:rPr lang="de-DE" smtClean="0"/>
              <a:t>The stream of digitized hits from the detectors</a:t>
            </a:r>
            <a:br>
              <a:rPr lang="de-DE" smtClean="0"/>
            </a:br>
            <a:r>
              <a:rPr lang="de-DE" sz="1800" i="1" smtClean="0">
                <a:solidFill>
                  <a:schemeClr val="bg1">
                    <a:lumMod val="50000"/>
                  </a:schemeClr>
                </a:solidFill>
              </a:rPr>
              <a:t>Basis for track/neutral cluster/PID reconstruction</a:t>
            </a:r>
          </a:p>
          <a:p>
            <a:endParaRPr lang="de-DE" smtClean="0"/>
          </a:p>
          <a:p>
            <a:r>
              <a:rPr lang="de-DE" smtClean="0">
                <a:solidFill>
                  <a:srgbClr val="FF0066"/>
                </a:solidFill>
              </a:rPr>
              <a:t>Analysis Object Data (AOD) / Data Summary Tape (DST)</a:t>
            </a:r>
            <a:br>
              <a:rPr lang="de-DE" smtClean="0">
                <a:solidFill>
                  <a:srgbClr val="FF0066"/>
                </a:solidFill>
              </a:rPr>
            </a:br>
            <a:r>
              <a:rPr lang="de-DE" smtClean="0"/>
              <a:t>Reconstructed objects like tracks and neutrals with associated PID information, bundled to event based data packages</a:t>
            </a:r>
            <a:br>
              <a:rPr lang="de-DE" smtClean="0"/>
            </a:br>
            <a:r>
              <a:rPr lang="de-DE" sz="1800" i="1" smtClean="0">
                <a:solidFill>
                  <a:schemeClr val="bg1">
                    <a:lumMod val="50000"/>
                  </a:schemeClr>
                </a:solidFill>
              </a:rPr>
              <a:t>Basis for physics analysis</a:t>
            </a:r>
          </a:p>
          <a:p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Tag level data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Condensed information of events like total energy or momentum, multiplicities (tracks, gammas, kaons, etc.)</a:t>
            </a:r>
            <a:br>
              <a:rPr lang="de-DE" smtClean="0"/>
            </a:br>
            <a:r>
              <a:rPr lang="de-DE" sz="1800" i="1" smtClean="0">
                <a:solidFill>
                  <a:schemeClr val="bg1">
                    <a:lumMod val="50000"/>
                  </a:schemeClr>
                </a:solidFill>
              </a:rPr>
              <a:t>Fast data filtering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Levels 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12</a:t>
            </a:fld>
            <a:endParaRPr lang="de-DE"/>
          </a:p>
        </p:txBody>
      </p:sp>
      <p:grpSp>
        <p:nvGrpSpPr>
          <p:cNvPr id="64" name="Gruppieren 63"/>
          <p:cNvGrpSpPr/>
          <p:nvPr/>
        </p:nvGrpSpPr>
        <p:grpSpPr>
          <a:xfrm>
            <a:off x="323528" y="980728"/>
            <a:ext cx="8136904" cy="2745596"/>
            <a:chOff x="107504" y="1115452"/>
            <a:chExt cx="8136904" cy="2745596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5148064" y="1484784"/>
              <a:ext cx="3096344" cy="2232248"/>
              <a:chOff x="539552" y="1556792"/>
              <a:chExt cx="3096344" cy="2232248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827584" y="1916832"/>
                <a:ext cx="2448272" cy="57606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827584" y="2852936"/>
                <a:ext cx="2448272" cy="57606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Rechteck 8"/>
              <p:cNvSpPr/>
              <p:nvPr/>
            </p:nvSpPr>
            <p:spPr>
              <a:xfrm>
                <a:off x="539552" y="1556792"/>
                <a:ext cx="3096344" cy="2880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Rechteck 9"/>
              <p:cNvSpPr/>
              <p:nvPr/>
            </p:nvSpPr>
            <p:spPr>
              <a:xfrm>
                <a:off x="539552" y="3501008"/>
                <a:ext cx="3096344" cy="2880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Stern mit 5 Zacken 10"/>
              <p:cNvSpPr/>
              <p:nvPr/>
            </p:nvSpPr>
            <p:spPr>
              <a:xfrm>
                <a:off x="1547664" y="2348880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Stern mit 5 Zacken 11"/>
              <p:cNvSpPr/>
              <p:nvPr/>
            </p:nvSpPr>
            <p:spPr>
              <a:xfrm>
                <a:off x="1763688" y="2204864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Stern mit 5 Zacken 12"/>
              <p:cNvSpPr/>
              <p:nvPr/>
            </p:nvSpPr>
            <p:spPr>
              <a:xfrm>
                <a:off x="1979712" y="1988840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Stern mit 5 Zacken 13"/>
              <p:cNvSpPr/>
              <p:nvPr/>
            </p:nvSpPr>
            <p:spPr>
              <a:xfrm>
                <a:off x="2123728" y="1844824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Stern mit 5 Zacken 14"/>
              <p:cNvSpPr/>
              <p:nvPr/>
            </p:nvSpPr>
            <p:spPr>
              <a:xfrm>
                <a:off x="1979712" y="2924944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Stern mit 5 Zacken 15"/>
              <p:cNvSpPr/>
              <p:nvPr/>
            </p:nvSpPr>
            <p:spPr>
              <a:xfrm>
                <a:off x="2195736" y="3068960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Stern mit 5 Zacken 16"/>
              <p:cNvSpPr/>
              <p:nvPr/>
            </p:nvSpPr>
            <p:spPr>
              <a:xfrm>
                <a:off x="2411760" y="3284984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Stern mit 5 Zacken 17"/>
              <p:cNvSpPr/>
              <p:nvPr/>
            </p:nvSpPr>
            <p:spPr>
              <a:xfrm>
                <a:off x="1259632" y="2852936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Stern mit 5 Zacken 18"/>
              <p:cNvSpPr/>
              <p:nvPr/>
            </p:nvSpPr>
            <p:spPr>
              <a:xfrm>
                <a:off x="1115616" y="2996952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Stern mit 5 Zacken 19"/>
              <p:cNvSpPr/>
              <p:nvPr/>
            </p:nvSpPr>
            <p:spPr>
              <a:xfrm>
                <a:off x="971600" y="3212976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Stern mit 5 Zacken 20"/>
              <p:cNvSpPr/>
              <p:nvPr/>
            </p:nvSpPr>
            <p:spPr>
              <a:xfrm>
                <a:off x="2987824" y="2276872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Stern mit 5 Zacken 21"/>
              <p:cNvSpPr/>
              <p:nvPr/>
            </p:nvSpPr>
            <p:spPr>
              <a:xfrm>
                <a:off x="3203848" y="2132856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Explosion 1 22"/>
              <p:cNvSpPr/>
              <p:nvPr/>
            </p:nvSpPr>
            <p:spPr>
              <a:xfrm>
                <a:off x="1115616" y="1628800"/>
                <a:ext cx="216024" cy="216024"/>
              </a:xfrm>
              <a:prstGeom prst="irregularSeal1">
                <a:avLst/>
              </a:prstGeom>
              <a:solidFill>
                <a:srgbClr val="00FF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Explosion 1 24"/>
              <p:cNvSpPr/>
              <p:nvPr/>
            </p:nvSpPr>
            <p:spPr>
              <a:xfrm>
                <a:off x="3059832" y="3491716"/>
                <a:ext cx="216024" cy="216024"/>
              </a:xfrm>
              <a:prstGeom prst="irregularSeal1">
                <a:avLst/>
              </a:prstGeom>
              <a:solidFill>
                <a:srgbClr val="00FF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Explosion 1 25"/>
              <p:cNvSpPr/>
              <p:nvPr/>
            </p:nvSpPr>
            <p:spPr>
              <a:xfrm>
                <a:off x="1331640" y="3501008"/>
                <a:ext cx="216024" cy="216024"/>
              </a:xfrm>
              <a:prstGeom prst="irregularSeal1">
                <a:avLst/>
              </a:prstGeom>
              <a:solidFill>
                <a:srgbClr val="00FF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3419872" y="1988840"/>
                <a:ext cx="216024" cy="136815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Explosion 1 27"/>
              <p:cNvSpPr/>
              <p:nvPr/>
            </p:nvSpPr>
            <p:spPr>
              <a:xfrm>
                <a:off x="3419872" y="2780928"/>
                <a:ext cx="216024" cy="216024"/>
              </a:xfrm>
              <a:prstGeom prst="irregularSeal1">
                <a:avLst/>
              </a:prstGeom>
              <a:solidFill>
                <a:srgbClr val="00FF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9" name="Pfeil nach links und rechts 28"/>
            <p:cNvSpPr/>
            <p:nvPr/>
          </p:nvSpPr>
          <p:spPr>
            <a:xfrm>
              <a:off x="3779912" y="2420888"/>
              <a:ext cx="864096" cy="432048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23262" y="1115452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smtClean="0"/>
                <a:t>RAW data</a:t>
              </a:r>
              <a:endParaRPr lang="de-DE" i="1"/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899592" y="1700808"/>
              <a:ext cx="2376264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/>
            <p:cNvSpPr txBox="1"/>
            <p:nvPr/>
          </p:nvSpPr>
          <p:spPr>
            <a:xfrm>
              <a:off x="179512" y="1556792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1"/>
                  </a:solidFill>
                </a:rPr>
                <a:t>ch 1</a:t>
              </a:r>
              <a:endParaRPr lang="de-DE" sz="1600">
                <a:solidFill>
                  <a:schemeClr val="accent1"/>
                </a:solidFill>
              </a:endParaRPr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1043608" y="1700808"/>
              <a:ext cx="432048" cy="360040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0" name="Gerade Verbindung 39"/>
            <p:cNvCxnSpPr/>
            <p:nvPr/>
          </p:nvCxnSpPr>
          <p:spPr>
            <a:xfrm>
              <a:off x="899592" y="2204864"/>
              <a:ext cx="2376264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>
              <a:off x="179512" y="2060848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1"/>
                  </a:solidFill>
                </a:rPr>
                <a:t>ch 2</a:t>
              </a:r>
              <a:endParaRPr lang="de-DE" sz="1600">
                <a:solidFill>
                  <a:schemeClr val="accent1"/>
                </a:solidFill>
              </a:endParaRPr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1259632" y="2204864"/>
              <a:ext cx="432048" cy="288032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Gerade Verbindung 43"/>
            <p:cNvCxnSpPr/>
            <p:nvPr/>
          </p:nvCxnSpPr>
          <p:spPr>
            <a:xfrm>
              <a:off x="899592" y="2852936"/>
              <a:ext cx="2376264" cy="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/>
            <p:cNvSpPr txBox="1"/>
            <p:nvPr/>
          </p:nvSpPr>
          <p:spPr>
            <a:xfrm>
              <a:off x="107504" y="2708920"/>
              <a:ext cx="9188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rgbClr val="C00000"/>
                  </a:solidFill>
                </a:rPr>
                <a:t>ch n-1 </a:t>
              </a:r>
              <a:endParaRPr lang="de-DE" sz="1600">
                <a:solidFill>
                  <a:srgbClr val="C00000"/>
                </a:solidFill>
              </a:endParaRPr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1331640" y="2852936"/>
              <a:ext cx="648072" cy="288032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8" name="Gerade Verbindung 47"/>
            <p:cNvCxnSpPr/>
            <p:nvPr/>
          </p:nvCxnSpPr>
          <p:spPr>
            <a:xfrm>
              <a:off x="899592" y="3356992"/>
              <a:ext cx="2376264" cy="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48"/>
            <p:cNvSpPr txBox="1"/>
            <p:nvPr/>
          </p:nvSpPr>
          <p:spPr>
            <a:xfrm>
              <a:off x="179512" y="3212976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rgbClr val="C00000"/>
                  </a:solidFill>
                </a:rPr>
                <a:t>ch n</a:t>
              </a:r>
              <a:endParaRPr lang="de-DE" sz="1600">
                <a:solidFill>
                  <a:srgbClr val="C00000"/>
                </a:solidFill>
              </a:endParaRPr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2339752" y="1700808"/>
              <a:ext cx="432048" cy="288032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2051720" y="2204864"/>
              <a:ext cx="432048" cy="432048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2555776" y="2852936"/>
              <a:ext cx="648072" cy="360040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1115616" y="3356992"/>
              <a:ext cx="648072" cy="288032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2051720" y="3356992"/>
              <a:ext cx="648072" cy="504056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1547664" y="1700808"/>
              <a:ext cx="432048" cy="216024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2483768" y="2204864"/>
              <a:ext cx="432048" cy="216024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2843808" y="2204864"/>
              <a:ext cx="432048" cy="288032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3287486" y="1698171"/>
              <a:ext cx="2144485" cy="457200"/>
            </a:xfrm>
            <a:custGeom>
              <a:avLst/>
              <a:gdLst>
                <a:gd name="connsiteX0" fmla="*/ 0 w 2144485"/>
                <a:gd name="connsiteY0" fmla="*/ 0 h 457200"/>
                <a:gd name="connsiteX1" fmla="*/ 1023257 w 2144485"/>
                <a:gd name="connsiteY1" fmla="*/ 130629 h 457200"/>
                <a:gd name="connsiteX2" fmla="*/ 1817914 w 2144485"/>
                <a:gd name="connsiteY2" fmla="*/ 402772 h 457200"/>
                <a:gd name="connsiteX3" fmla="*/ 2144485 w 2144485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485" h="457200">
                  <a:moveTo>
                    <a:pt x="0" y="0"/>
                  </a:moveTo>
                  <a:cubicBezTo>
                    <a:pt x="360135" y="31750"/>
                    <a:pt x="720271" y="63500"/>
                    <a:pt x="1023257" y="130629"/>
                  </a:cubicBezTo>
                  <a:cubicBezTo>
                    <a:pt x="1326243" y="197758"/>
                    <a:pt x="1631043" y="348344"/>
                    <a:pt x="1817914" y="402772"/>
                  </a:cubicBezTo>
                  <a:cubicBezTo>
                    <a:pt x="2004785" y="457200"/>
                    <a:pt x="2074635" y="457200"/>
                    <a:pt x="2144485" y="457200"/>
                  </a:cubicBezTo>
                </a:path>
              </a:pathLst>
            </a:cu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3291611" y="2204864"/>
              <a:ext cx="2144485" cy="144016"/>
            </a:xfrm>
            <a:custGeom>
              <a:avLst/>
              <a:gdLst>
                <a:gd name="connsiteX0" fmla="*/ 0 w 2144485"/>
                <a:gd name="connsiteY0" fmla="*/ 0 h 457200"/>
                <a:gd name="connsiteX1" fmla="*/ 1023257 w 2144485"/>
                <a:gd name="connsiteY1" fmla="*/ 130629 h 457200"/>
                <a:gd name="connsiteX2" fmla="*/ 1817914 w 2144485"/>
                <a:gd name="connsiteY2" fmla="*/ 402772 h 457200"/>
                <a:gd name="connsiteX3" fmla="*/ 2144485 w 2144485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485" h="457200">
                  <a:moveTo>
                    <a:pt x="0" y="0"/>
                  </a:moveTo>
                  <a:cubicBezTo>
                    <a:pt x="360135" y="31750"/>
                    <a:pt x="720271" y="63500"/>
                    <a:pt x="1023257" y="130629"/>
                  </a:cubicBezTo>
                  <a:cubicBezTo>
                    <a:pt x="1326243" y="197758"/>
                    <a:pt x="1631043" y="348344"/>
                    <a:pt x="1817914" y="402772"/>
                  </a:cubicBezTo>
                  <a:cubicBezTo>
                    <a:pt x="2004785" y="457200"/>
                    <a:pt x="2074635" y="457200"/>
                    <a:pt x="2144485" y="457200"/>
                  </a:cubicBezTo>
                </a:path>
              </a:pathLst>
            </a:cu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3275857" y="2852936"/>
              <a:ext cx="1872207" cy="648072"/>
            </a:xfrm>
            <a:custGeom>
              <a:avLst/>
              <a:gdLst>
                <a:gd name="connsiteX0" fmla="*/ 0 w 2144485"/>
                <a:gd name="connsiteY0" fmla="*/ 0 h 457200"/>
                <a:gd name="connsiteX1" fmla="*/ 1023257 w 2144485"/>
                <a:gd name="connsiteY1" fmla="*/ 130629 h 457200"/>
                <a:gd name="connsiteX2" fmla="*/ 1817914 w 2144485"/>
                <a:gd name="connsiteY2" fmla="*/ 402772 h 457200"/>
                <a:gd name="connsiteX3" fmla="*/ 2144485 w 2144485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485" h="457200">
                  <a:moveTo>
                    <a:pt x="0" y="0"/>
                  </a:moveTo>
                  <a:cubicBezTo>
                    <a:pt x="360135" y="31750"/>
                    <a:pt x="720271" y="63500"/>
                    <a:pt x="1023257" y="130629"/>
                  </a:cubicBezTo>
                  <a:cubicBezTo>
                    <a:pt x="1326243" y="197758"/>
                    <a:pt x="1631043" y="348344"/>
                    <a:pt x="1817914" y="402772"/>
                  </a:cubicBezTo>
                  <a:cubicBezTo>
                    <a:pt x="2004785" y="457200"/>
                    <a:pt x="2074635" y="457200"/>
                    <a:pt x="2144485" y="457200"/>
                  </a:cubicBezTo>
                </a:path>
              </a:pathLst>
            </a:cu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3275856" y="3356992"/>
              <a:ext cx="1872207" cy="288032"/>
            </a:xfrm>
            <a:custGeom>
              <a:avLst/>
              <a:gdLst>
                <a:gd name="connsiteX0" fmla="*/ 0 w 2144485"/>
                <a:gd name="connsiteY0" fmla="*/ 0 h 457200"/>
                <a:gd name="connsiteX1" fmla="*/ 1023257 w 2144485"/>
                <a:gd name="connsiteY1" fmla="*/ 130629 h 457200"/>
                <a:gd name="connsiteX2" fmla="*/ 1817914 w 2144485"/>
                <a:gd name="connsiteY2" fmla="*/ 402772 h 457200"/>
                <a:gd name="connsiteX3" fmla="*/ 2144485 w 2144485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485" h="457200">
                  <a:moveTo>
                    <a:pt x="0" y="0"/>
                  </a:moveTo>
                  <a:cubicBezTo>
                    <a:pt x="360135" y="31750"/>
                    <a:pt x="720271" y="63500"/>
                    <a:pt x="1023257" y="130629"/>
                  </a:cubicBezTo>
                  <a:cubicBezTo>
                    <a:pt x="1326243" y="197758"/>
                    <a:pt x="1631043" y="348344"/>
                    <a:pt x="1817914" y="402772"/>
                  </a:cubicBezTo>
                  <a:cubicBezTo>
                    <a:pt x="2004785" y="457200"/>
                    <a:pt x="2074635" y="457200"/>
                    <a:pt x="2144485" y="457200"/>
                  </a:cubicBezTo>
                </a:path>
              </a:pathLst>
            </a:cu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5" name="Gruppieren 104"/>
          <p:cNvGrpSpPr/>
          <p:nvPr/>
        </p:nvGrpSpPr>
        <p:grpSpPr>
          <a:xfrm>
            <a:off x="755576" y="4221088"/>
            <a:ext cx="3027563" cy="1704385"/>
            <a:chOff x="4716016" y="4077072"/>
            <a:chExt cx="3027563" cy="1704385"/>
          </a:xfrm>
        </p:grpSpPr>
        <p:sp>
          <p:nvSpPr>
            <p:cNvPr id="90" name="Textfeld 89"/>
            <p:cNvSpPr txBox="1"/>
            <p:nvPr/>
          </p:nvSpPr>
          <p:spPr>
            <a:xfrm>
              <a:off x="4716016" y="4077072"/>
              <a:ext cx="1257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smtClean="0"/>
                <a:t>TAG data</a:t>
              </a:r>
              <a:endParaRPr lang="de-DE" i="1"/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4932040" y="4581128"/>
              <a:ext cx="281153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FF"/>
                  </a:solidFill>
                </a:rPr>
                <a:t>2 positive charged (+)</a:t>
              </a:r>
            </a:p>
            <a:p>
              <a:r>
                <a:rPr lang="de-DE" smtClean="0">
                  <a:solidFill>
                    <a:srgbClr val="FF0000"/>
                  </a:solidFill>
                </a:rPr>
                <a:t>2 negative charged (-)</a:t>
              </a:r>
            </a:p>
            <a:p>
              <a:r>
                <a:rPr lang="de-DE" smtClean="0">
                  <a:solidFill>
                    <a:srgbClr val="008000"/>
                  </a:solidFill>
                </a:rPr>
                <a:t>4 neutral (0)</a:t>
              </a:r>
            </a:p>
            <a:p>
              <a:r>
                <a:rPr lang="de-DE" smtClean="0"/>
                <a:t>...</a:t>
              </a:r>
              <a:endParaRPr lang="de-DE"/>
            </a:p>
          </p:txBody>
        </p:sp>
      </p:grpSp>
      <p:grpSp>
        <p:nvGrpSpPr>
          <p:cNvPr id="108" name="Gruppieren 107"/>
          <p:cNvGrpSpPr/>
          <p:nvPr/>
        </p:nvGrpSpPr>
        <p:grpSpPr>
          <a:xfrm>
            <a:off x="5652120" y="908720"/>
            <a:ext cx="2852422" cy="2673588"/>
            <a:chOff x="395536" y="3933056"/>
            <a:chExt cx="2852422" cy="2673588"/>
          </a:xfrm>
        </p:grpSpPr>
        <p:cxnSp>
          <p:nvCxnSpPr>
            <p:cNvPr id="109" name="Gerade Verbindung mit Pfeil 108"/>
            <p:cNvCxnSpPr/>
            <p:nvPr/>
          </p:nvCxnSpPr>
          <p:spPr>
            <a:xfrm flipV="1">
              <a:off x="1043608" y="4797152"/>
              <a:ext cx="720080" cy="57606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/>
            <p:cNvCxnSpPr/>
            <p:nvPr/>
          </p:nvCxnSpPr>
          <p:spPr>
            <a:xfrm flipH="1">
              <a:off x="611560" y="5517232"/>
              <a:ext cx="360040" cy="720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 flipV="1">
              <a:off x="1115616" y="5085184"/>
              <a:ext cx="1656184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/>
            <p:nvPr/>
          </p:nvCxnSpPr>
          <p:spPr>
            <a:xfrm>
              <a:off x="1043608" y="5445224"/>
              <a:ext cx="1152128" cy="7920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/>
            <p:cNvCxnSpPr/>
            <p:nvPr/>
          </p:nvCxnSpPr>
          <p:spPr>
            <a:xfrm flipH="1" flipV="1">
              <a:off x="899592" y="4581128"/>
              <a:ext cx="80392" cy="728464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mit Pfeil 113"/>
            <p:cNvCxnSpPr/>
            <p:nvPr/>
          </p:nvCxnSpPr>
          <p:spPr>
            <a:xfrm>
              <a:off x="1043608" y="5517232"/>
              <a:ext cx="0" cy="720080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/>
            <p:cNvCxnSpPr/>
            <p:nvPr/>
          </p:nvCxnSpPr>
          <p:spPr>
            <a:xfrm>
              <a:off x="1115616" y="5445224"/>
              <a:ext cx="1440160" cy="792088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mit Pfeil 115"/>
            <p:cNvCxnSpPr/>
            <p:nvPr/>
          </p:nvCxnSpPr>
          <p:spPr>
            <a:xfrm>
              <a:off x="1187624" y="5445224"/>
              <a:ext cx="1728192" cy="288032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feld 116"/>
            <p:cNvSpPr txBox="1"/>
            <p:nvPr/>
          </p:nvSpPr>
          <p:spPr>
            <a:xfrm>
              <a:off x="539552" y="3933056"/>
              <a:ext cx="1292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smtClean="0">
                  <a:solidFill>
                    <a:srgbClr val="FF0066"/>
                  </a:solidFill>
                </a:rPr>
                <a:t>AOD data</a:t>
              </a:r>
              <a:endParaRPr lang="de-DE" i="1">
                <a:solidFill>
                  <a:srgbClr val="FF0066"/>
                </a:solidFill>
              </a:endParaRPr>
            </a:p>
          </p:txBody>
        </p:sp>
        <p:sp>
          <p:nvSpPr>
            <p:cNvPr id="118" name="Textfeld 117"/>
            <p:cNvSpPr txBox="1"/>
            <p:nvPr/>
          </p:nvSpPr>
          <p:spPr>
            <a:xfrm>
              <a:off x="1763688" y="4509120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FF"/>
                  </a:solidFill>
                </a:rPr>
                <a:t>+</a:t>
              </a:r>
              <a:endParaRPr lang="de-DE">
                <a:solidFill>
                  <a:srgbClr val="0000FF"/>
                </a:solidFill>
              </a:endParaRPr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2123728" y="6165304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FF"/>
                  </a:solidFill>
                </a:rPr>
                <a:t>+</a:t>
              </a:r>
              <a:endParaRPr lang="de-DE">
                <a:solidFill>
                  <a:srgbClr val="0000FF"/>
                </a:solidFill>
              </a:endParaRPr>
            </a:p>
          </p:txBody>
        </p:sp>
        <p:sp>
          <p:nvSpPr>
            <p:cNvPr id="120" name="Textfeld 119"/>
            <p:cNvSpPr txBox="1"/>
            <p:nvPr/>
          </p:nvSpPr>
          <p:spPr>
            <a:xfrm>
              <a:off x="2771800" y="486916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-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21" name="Textfeld 120"/>
            <p:cNvSpPr txBox="1"/>
            <p:nvPr/>
          </p:nvSpPr>
          <p:spPr>
            <a:xfrm>
              <a:off x="395536" y="609329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-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22" name="Textfeld 121"/>
            <p:cNvSpPr txBox="1"/>
            <p:nvPr/>
          </p:nvSpPr>
          <p:spPr>
            <a:xfrm>
              <a:off x="683568" y="428380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0</a:t>
              </a:r>
              <a:endParaRPr lang="de-DE">
                <a:solidFill>
                  <a:srgbClr val="008000"/>
                </a:solidFill>
              </a:endParaRPr>
            </a:p>
          </p:txBody>
        </p:sp>
        <p:sp>
          <p:nvSpPr>
            <p:cNvPr id="123" name="Textfeld 122"/>
            <p:cNvSpPr txBox="1"/>
            <p:nvPr/>
          </p:nvSpPr>
          <p:spPr>
            <a:xfrm>
              <a:off x="2915816" y="558924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0</a:t>
              </a:r>
              <a:endParaRPr lang="de-DE">
                <a:solidFill>
                  <a:srgbClr val="008000"/>
                </a:solidFill>
              </a:endParaRPr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2483768" y="6021288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0</a:t>
              </a:r>
              <a:endParaRPr lang="de-DE">
                <a:solidFill>
                  <a:srgbClr val="008000"/>
                </a:solidFill>
              </a:endParaRPr>
            </a:p>
          </p:txBody>
        </p:sp>
        <p:sp>
          <p:nvSpPr>
            <p:cNvPr id="125" name="Textfeld 124"/>
            <p:cNvSpPr txBox="1"/>
            <p:nvPr/>
          </p:nvSpPr>
          <p:spPr>
            <a:xfrm>
              <a:off x="1259632" y="623731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0</a:t>
              </a:r>
              <a:endParaRPr lang="de-DE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54965 0.4141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40938 0.0018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Data Access in </a:t>
            </a:r>
            <a:r>
              <a:rPr lang="de-DE" smtClean="0"/>
              <a:t>PandaRoot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95536" y="980728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PandaRoot </a:t>
            </a:r>
            <a:r>
              <a:rPr lang="de-DE"/>
              <a:t>object: </a:t>
            </a:r>
            <a:r>
              <a:rPr lang="de-DE" b="1">
                <a:solidFill>
                  <a:srgbClr val="FF0066"/>
                </a:solidFill>
              </a:rPr>
              <a:t>PndAnalysis</a:t>
            </a:r>
          </a:p>
          <a:p>
            <a:endParaRPr lang="de-DE" smtClean="0">
              <a:solidFill>
                <a:srgbClr val="3333FF"/>
              </a:solidFill>
            </a:endParaRPr>
          </a:p>
          <a:p>
            <a:endParaRPr lang="de-DE" smtClean="0">
              <a:solidFill>
                <a:srgbClr val="3333FF"/>
              </a:solidFill>
            </a:endParaRPr>
          </a:p>
          <a:p>
            <a:endParaRPr lang="de-DE" smtClean="0">
              <a:solidFill>
                <a:srgbClr val="3333FF"/>
              </a:solidFill>
            </a:endParaRPr>
          </a:p>
          <a:p>
            <a:endParaRPr lang="de-DE" smtClean="0">
              <a:solidFill>
                <a:srgbClr val="3333FF"/>
              </a:solidFill>
            </a:endParaRPr>
          </a:p>
          <a:p>
            <a:endParaRPr lang="de-DE" smtClean="0">
              <a:solidFill>
                <a:srgbClr val="3333FF"/>
              </a:solidFill>
            </a:endParaRPr>
          </a:p>
          <a:p>
            <a:endParaRPr lang="de-DE" smtClean="0">
              <a:solidFill>
                <a:srgbClr val="3333FF"/>
              </a:solidFill>
            </a:endParaRPr>
          </a:p>
          <a:p>
            <a:endParaRPr lang="de-DE" smtClean="0">
              <a:solidFill>
                <a:srgbClr val="3333FF"/>
              </a:solidFill>
            </a:endParaRPr>
          </a:p>
          <a:p>
            <a:endParaRPr lang="de-DE" smtClean="0">
              <a:solidFill>
                <a:srgbClr val="3333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de-DE" smtClean="0">
                <a:solidFill>
                  <a:srgbClr val="3333FF"/>
                </a:solidFill>
              </a:rPr>
              <a:t/>
            </a:r>
            <a:br>
              <a:rPr lang="de-DE" smtClean="0">
                <a:solidFill>
                  <a:srgbClr val="3333FF"/>
                </a:solidFill>
              </a:rPr>
            </a:br>
            <a:endParaRPr lang="de-DE" smtClean="0">
              <a:solidFill>
                <a:srgbClr val="3333FF"/>
              </a:solidFill>
            </a:endParaRPr>
          </a:p>
          <a:p>
            <a:pPr>
              <a:buFont typeface="Arial" pitchFamily="34" charset="0"/>
              <a:buNone/>
            </a:pPr>
            <a:endParaRPr lang="de-DE" smtClean="0"/>
          </a:p>
          <a:p>
            <a:r>
              <a:rPr lang="de-DE" smtClean="0"/>
              <a:t>Features:</a:t>
            </a:r>
          </a:p>
          <a:p>
            <a:pPr lvl="1"/>
            <a:r>
              <a:rPr lang="de-DE" smtClean="0"/>
              <a:t>Simple access to </a:t>
            </a:r>
            <a:r>
              <a:rPr lang="de-DE" smtClean="0">
                <a:solidFill>
                  <a:srgbClr val="3333FF"/>
                </a:solidFill>
              </a:rPr>
              <a:t>reco candidates </a:t>
            </a:r>
            <a:r>
              <a:rPr lang="de-DE" smtClean="0"/>
              <a:t>and</a:t>
            </a:r>
            <a:r>
              <a:rPr lang="de-DE" smtClean="0">
                <a:solidFill>
                  <a:srgbClr val="3333FF"/>
                </a:solidFill>
              </a:rPr>
              <a:t> 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McTruth objects</a:t>
            </a:r>
            <a:endParaRPr lang="de-DE" smtClean="0">
              <a:solidFill>
                <a:srgbClr val="3333FF"/>
              </a:solidFill>
            </a:endParaRPr>
          </a:p>
          <a:p>
            <a:pPr lvl="1"/>
            <a:r>
              <a:rPr lang="de-DE" smtClean="0">
                <a:solidFill>
                  <a:srgbClr val="009900"/>
                </a:solidFill>
              </a:rPr>
              <a:t>Various PID algorithms directly accessible</a:t>
            </a:r>
            <a:endParaRPr lang="de-DE">
              <a:solidFill>
                <a:srgbClr val="0099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37928" y="1412776"/>
            <a:ext cx="7488832" cy="375487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FairRunAna *fRun = new FairRunAna();</a:t>
            </a:r>
          </a:p>
          <a:p>
            <a:r>
              <a:rPr lang="de-DE" sz="1400" smtClean="0">
                <a:latin typeface="Consolas" pitchFamily="49" charset="0"/>
              </a:rPr>
              <a:t>fRun-&gt;SetInputFile(</a:t>
            </a:r>
            <a:r>
              <a:rPr lang="de-DE" sz="1400">
                <a:solidFill>
                  <a:srgbClr val="FF0000"/>
                </a:solidFill>
                <a:latin typeface="Consolas" pitchFamily="49" charset="0"/>
              </a:rPr>
              <a:t>"pid_complete.root"</a:t>
            </a:r>
            <a:r>
              <a:rPr lang="de-DE" sz="1400" smtClean="0">
                <a:latin typeface="Consolas" pitchFamily="49" charset="0"/>
              </a:rPr>
              <a:t>);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PndAnalysis *ana = new PndAnalysis()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;</a:t>
            </a:r>
            <a:endParaRPr lang="de-DE" sz="140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RhoCandList eplus, eminus, muplus, muminus,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mct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;</a:t>
            </a:r>
          </a:p>
          <a:p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TString myPidAlgosElectron = "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PidAlgoEmcBayes;PidAlgoDrc"</a:t>
            </a:r>
            <a:r>
              <a:rPr lang="de-DE" sz="1400" smtClean="0">
                <a:latin typeface="Consolas" pitchFamily="49" charset="0"/>
              </a:rPr>
              <a:t> </a:t>
            </a:r>
            <a:endParaRPr lang="de-DE" sz="140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TString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myPidAlgosMuon     = "PidAlgoMdtHardCuts"</a:t>
            </a:r>
            <a:r>
              <a:rPr lang="de-DE" sz="1400" smtClean="0">
                <a:latin typeface="Consolas" pitchFamily="49" charset="0"/>
              </a:rPr>
              <a:t> </a:t>
            </a:r>
            <a:endParaRPr lang="de-DE" sz="140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...</a:t>
            </a:r>
          </a:p>
          <a:p>
            <a:r>
              <a:rPr lang="de-DE" sz="1400" smtClean="0">
                <a:latin typeface="Consolas" pitchFamily="49" charset="0"/>
              </a:rPr>
              <a:t>while ( 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ana-&gt;GetEvent() </a:t>
            </a:r>
            <a:r>
              <a:rPr lang="de-DE" sz="1400" smtClean="0">
                <a:latin typeface="Consolas" pitchFamily="49" charset="0"/>
              </a:rPr>
              <a:t>) </a:t>
            </a:r>
          </a:p>
          <a:p>
            <a:r>
              <a:rPr lang="de-DE" sz="1400" smtClean="0">
                <a:latin typeface="Consolas" pitchFamily="49" charset="0"/>
              </a:rPr>
              <a:t>{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ana-</a:t>
            </a:r>
            <a:r>
              <a:rPr lang="de-DE" sz="1400">
                <a:solidFill>
                  <a:srgbClr val="FF0066"/>
                </a:solidFill>
                <a:latin typeface="Consolas" pitchFamily="49" charset="0"/>
              </a:rPr>
              <a:t>&gt;FillList</a:t>
            </a:r>
            <a:r>
              <a:rPr lang="de-DE" sz="1400" smtClean="0">
                <a:latin typeface="Consolas" pitchFamily="49" charset="0"/>
              </a:rPr>
              <a:t>(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eplus</a:t>
            </a:r>
            <a:r>
              <a:rPr lang="de-DE" sz="1400">
                <a:latin typeface="Consolas" pitchFamily="49" charset="0"/>
              </a:rPr>
              <a:t>,</a:t>
            </a:r>
            <a:r>
              <a:rPr lang="de-DE" sz="140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"ElectronTightPlus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",  </a:t>
            </a:r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myPidAlgosElectron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>
                <a:latin typeface="Consolas" pitchFamily="49" charset="0"/>
              </a:rPr>
              <a:t>); </a:t>
            </a:r>
          </a:p>
          <a:p>
            <a:r>
              <a:rPr lang="de-DE" sz="1400" smtClean="0"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ana-&gt;FillList</a:t>
            </a:r>
            <a:r>
              <a:rPr lang="de-DE" sz="1400" smtClean="0">
                <a:latin typeface="Consolas" pitchFamily="49" charset="0"/>
              </a:rPr>
              <a:t>(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eminus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"ElectronTightMinus",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myPidAlgosElectron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);  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ana-</a:t>
            </a:r>
            <a:r>
              <a:rPr lang="de-DE" sz="1400">
                <a:solidFill>
                  <a:srgbClr val="FF0066"/>
                </a:solidFill>
                <a:latin typeface="Consolas" pitchFamily="49" charset="0"/>
              </a:rPr>
              <a:t>&gt;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FillList</a:t>
            </a:r>
            <a:r>
              <a:rPr lang="de-DE" sz="1400" smtClean="0">
                <a:latin typeface="Consolas" pitchFamily="49" charset="0"/>
              </a:rPr>
              <a:t>(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muplus</a:t>
            </a:r>
            <a:r>
              <a:rPr lang="de-DE" sz="1400">
                <a:latin typeface="Consolas" pitchFamily="49" charset="0"/>
              </a:rPr>
              <a:t>,</a:t>
            </a:r>
            <a:r>
              <a:rPr lang="de-DE" sz="140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"MuonTightPlus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", 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myPidAlgosMuon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>
                <a:latin typeface="Consolas" pitchFamily="49" charset="0"/>
              </a:rPr>
              <a:t>); </a:t>
            </a: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FF0066"/>
                </a:solidFill>
                <a:latin typeface="Consolas" pitchFamily="49" charset="0"/>
              </a:rPr>
              <a:t>ana-&gt;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FillList</a:t>
            </a:r>
            <a:r>
              <a:rPr lang="de-DE" sz="1400" smtClean="0">
                <a:latin typeface="Consolas" pitchFamily="49" charset="0"/>
              </a:rPr>
              <a:t>(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muminus</a:t>
            </a:r>
            <a:r>
              <a:rPr lang="de-DE" sz="1400">
                <a:latin typeface="Consolas" pitchFamily="49" charset="0"/>
              </a:rPr>
              <a:t>,</a:t>
            </a:r>
            <a:r>
              <a:rPr lang="de-DE" sz="140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"MuonTightMinus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",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myPidAlgosMuon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>
                <a:latin typeface="Consolas" pitchFamily="49" charset="0"/>
              </a:rPr>
              <a:t>); 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ana-&gt;FillList</a:t>
            </a:r>
            <a:r>
              <a:rPr lang="de-DE" sz="1400" smtClean="0">
                <a:latin typeface="Consolas" pitchFamily="49" charset="0"/>
              </a:rPr>
              <a:t>(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mct</a:t>
            </a:r>
            <a:r>
              <a:rPr lang="de-DE" sz="1400" smtClean="0">
                <a:latin typeface="Consolas" pitchFamily="49" charset="0"/>
              </a:rPr>
              <a:t>,    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"McTruth" </a:t>
            </a:r>
            <a:r>
              <a:rPr lang="de-DE" sz="1400" smtClean="0">
                <a:latin typeface="Consolas" pitchFamily="49" charset="0"/>
              </a:rPr>
              <a:t>);</a:t>
            </a:r>
          </a:p>
          <a:p>
            <a:r>
              <a:rPr lang="de-DE" sz="1400" smtClean="0">
                <a:latin typeface="Consolas" pitchFamily="49" charset="0"/>
              </a:rPr>
              <a:t>  ...</a:t>
            </a:r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}</a:t>
            </a:r>
            <a:endParaRPr lang="de-DE" sz="140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basis for Analysis: Invariant masses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C00000"/>
                </a:solidFill>
              </a:rPr>
              <a:t>Q:</a:t>
            </a:r>
            <a:r>
              <a:rPr lang="de-DE" smtClean="0"/>
              <a:t> How do we detect a certain resonance decay?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>
                <a:solidFill>
                  <a:srgbClr val="009900"/>
                </a:solidFill>
              </a:rPr>
              <a:t>A: </a:t>
            </a:r>
            <a:r>
              <a:rPr lang="de-DE" i="1" smtClean="0"/>
              <a:t>Estimate</a:t>
            </a:r>
            <a:r>
              <a:rPr lang="de-DE" smtClean="0"/>
              <a:t> the 4-vectors of the final states (FS), sum up and compute the invariant mass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It should be ‚close‘ to the resonance rest mass.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z="1800" i="1" smtClean="0">
                <a:solidFill>
                  <a:schemeClr val="bg1">
                    <a:lumMod val="50000"/>
                  </a:schemeClr>
                </a:solidFill>
              </a:rPr>
              <a:t>Why did I write estimate? </a:t>
            </a:r>
            <a:r>
              <a:rPr lang="de-DE" sz="18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sz="18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800" smtClean="0">
                <a:solidFill>
                  <a:schemeClr val="bg1">
                    <a:lumMod val="50000"/>
                  </a:schemeClr>
                </a:solidFill>
              </a:rPr>
              <a:t>Usually only momentum (charged) or energy (neutrals) from FS particles is measured; the so-called </a:t>
            </a:r>
            <a:r>
              <a:rPr lang="de-DE" sz="1800" i="1" smtClean="0">
                <a:solidFill>
                  <a:schemeClr val="bg1">
                    <a:lumMod val="50000"/>
                  </a:schemeClr>
                </a:solidFill>
              </a:rPr>
              <a:t>mass hypothesis </a:t>
            </a:r>
            <a:r>
              <a:rPr lang="de-DE" sz="1800" smtClean="0">
                <a:solidFill>
                  <a:schemeClr val="bg1">
                    <a:lumMod val="50000"/>
                  </a:schemeClr>
                </a:solidFill>
              </a:rPr>
              <a:t>has to be set during analysis, typically based on PID detector information.</a:t>
            </a:r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37" name="Grafik 3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475656" y="3573016"/>
            <a:ext cx="6481240" cy="607569"/>
          </a:xfrm>
          <a:prstGeom prst="rect">
            <a:avLst/>
          </a:prstGeom>
          <a:noFill/>
          <a:ln/>
          <a:effectLst/>
        </p:spPr>
      </p:pic>
      <p:grpSp>
        <p:nvGrpSpPr>
          <p:cNvPr id="38" name="Gruppieren 26"/>
          <p:cNvGrpSpPr/>
          <p:nvPr/>
        </p:nvGrpSpPr>
        <p:grpSpPr>
          <a:xfrm>
            <a:off x="2123728" y="1484784"/>
            <a:ext cx="3977931" cy="902971"/>
            <a:chOff x="971345" y="1484784"/>
            <a:chExt cx="3977931" cy="902971"/>
          </a:xfrm>
        </p:grpSpPr>
        <p:cxnSp>
          <p:nvCxnSpPr>
            <p:cNvPr id="39" name="Gerade Verbindung mit Pfeil 38"/>
            <p:cNvCxnSpPr/>
            <p:nvPr/>
          </p:nvCxnSpPr>
          <p:spPr>
            <a:xfrm>
              <a:off x="1475656" y="1988840"/>
              <a:ext cx="1152128" cy="0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 flipV="1">
              <a:off x="2627784" y="1628800"/>
              <a:ext cx="1296144" cy="36004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 flipV="1">
              <a:off x="2627784" y="1916832"/>
              <a:ext cx="187220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>
              <a:off x="2627784" y="1988840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Grafik 4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4067944" y="1484784"/>
              <a:ext cx="330708" cy="228600"/>
            </a:xfrm>
            <a:prstGeom prst="rect">
              <a:avLst/>
            </a:prstGeom>
          </p:spPr>
        </p:pic>
        <p:pic>
          <p:nvPicPr>
            <p:cNvPr id="44" name="Grafik 4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805605" y="2132856"/>
              <a:ext cx="279321" cy="2548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5" name="Grafik 4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4644008" y="1844824"/>
              <a:ext cx="305268" cy="17858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6" name="Grafik 4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971345" y="1844824"/>
              <a:ext cx="408043" cy="25521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32"/>
          <p:cNvGrpSpPr/>
          <p:nvPr/>
        </p:nvGrpSpPr>
        <p:grpSpPr>
          <a:xfrm>
            <a:off x="6444208" y="3457959"/>
            <a:ext cx="2592288" cy="1123169"/>
            <a:chOff x="6444208" y="3140968"/>
            <a:chExt cx="2592288" cy="1123169"/>
          </a:xfrm>
        </p:grpSpPr>
        <p:pic>
          <p:nvPicPr>
            <p:cNvPr id="23" name="Grafik 22" descr="emcgeom.jpg"/>
            <p:cNvPicPr>
              <a:picLocks noChangeAspect="1"/>
            </p:cNvPicPr>
            <p:nvPr/>
          </p:nvPicPr>
          <p:blipFill>
            <a:blip r:embed="rId3" cstate="print"/>
            <a:srcRect l="23259"/>
            <a:stretch>
              <a:fillRect/>
            </a:stretch>
          </p:blipFill>
          <p:spPr>
            <a:xfrm>
              <a:off x="6444208" y="3140968"/>
              <a:ext cx="2592288" cy="1123169"/>
            </a:xfrm>
            <a:prstGeom prst="rect">
              <a:avLst/>
            </a:prstGeom>
          </p:spPr>
        </p:pic>
        <p:sp>
          <p:nvSpPr>
            <p:cNvPr id="24" name="Rechteck 23"/>
            <p:cNvSpPr/>
            <p:nvPr/>
          </p:nvSpPr>
          <p:spPr>
            <a:xfrm rot="19412499">
              <a:off x="7446591" y="3457421"/>
              <a:ext cx="485504" cy="4571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 rot="19207359">
              <a:off x="7302575" y="3474999"/>
              <a:ext cx="485504" cy="4571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Gerade Verbindung 26"/>
            <p:cNvCxnSpPr/>
            <p:nvPr/>
          </p:nvCxnSpPr>
          <p:spPr>
            <a:xfrm flipH="1">
              <a:off x="6810672" y="3706146"/>
              <a:ext cx="576064" cy="44293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How 4-vectors are reconstructed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smtClean="0">
                <a:solidFill>
                  <a:srgbClr val="0000FF"/>
                </a:solidFill>
              </a:rPr>
              <a:t>Charged particles </a:t>
            </a:r>
          </a:p>
          <a:p>
            <a:r>
              <a:rPr lang="de-DE" smtClean="0"/>
              <a:t>Reconstruction of trajectory with tracking/vertex detector</a:t>
            </a:r>
          </a:p>
          <a:p>
            <a:r>
              <a:rPr lang="de-DE" smtClean="0"/>
              <a:t>Curvature in magnetic field </a:t>
            </a: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/>
              <a:t>momentum </a:t>
            </a:r>
            <a:r>
              <a:rPr lang="de-DE" i="1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p</a:t>
            </a:r>
          </a:p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Assume position on trajectory </a:t>
            </a: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/>
              <a:t>3-vector </a:t>
            </a:r>
            <a:r>
              <a:rPr lang="de-DE" i="1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(p</a:t>
            </a:r>
            <a:r>
              <a:rPr lang="de-DE" i="1" baseline="-25000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x</a:t>
            </a:r>
            <a:r>
              <a:rPr lang="de-DE" i="1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,p</a:t>
            </a:r>
            <a:r>
              <a:rPr lang="de-DE" i="1" baseline="-25000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y</a:t>
            </a:r>
            <a:r>
              <a:rPr lang="de-DE" i="1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,p</a:t>
            </a:r>
            <a:r>
              <a:rPr lang="de-DE" i="1" baseline="-25000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z</a:t>
            </a:r>
            <a:r>
              <a:rPr lang="de-DE" i="1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)</a:t>
            </a:r>
          </a:p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Assume mass hypothesis</a:t>
            </a:r>
            <a:r>
              <a:rPr lang="de-DE" smtClean="0"/>
              <a:t> </a:t>
            </a:r>
            <a:r>
              <a:rPr lang="de-DE" i="1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de-DE" smtClean="0"/>
              <a:t>    </a:t>
            </a:r>
            <a:r>
              <a:rPr lang="de-DE" smtClean="0">
                <a:latin typeface="Arev Sans"/>
                <a:ea typeface="Arev Sans"/>
              </a:rPr>
              <a:t>→</a:t>
            </a:r>
            <a:endParaRPr lang="de-DE" smtClean="0">
              <a:ea typeface="Arev Sans"/>
            </a:endParaRPr>
          </a:p>
          <a:p>
            <a:endParaRPr lang="de-DE" smtClean="0">
              <a:ea typeface="Arev Sans"/>
            </a:endParaRPr>
          </a:p>
          <a:p>
            <a:pPr>
              <a:buNone/>
            </a:pPr>
            <a:r>
              <a:rPr lang="de-DE" b="1" smtClean="0">
                <a:solidFill>
                  <a:srgbClr val="009900"/>
                </a:solidFill>
                <a:ea typeface="Arev Sans"/>
              </a:rPr>
              <a:t>Neutral particles </a:t>
            </a:r>
            <a:r>
              <a:rPr lang="de-DE" smtClean="0">
                <a:solidFill>
                  <a:srgbClr val="009900"/>
                </a:solidFill>
                <a:ea typeface="Arev Sans"/>
              </a:rPr>
              <a:t>(gammas)</a:t>
            </a:r>
          </a:p>
          <a:p>
            <a:r>
              <a:rPr lang="de-DE" smtClean="0">
                <a:ea typeface="Arev Sans"/>
              </a:rPr>
              <a:t>Reconstruction of cluster in EM-calorimeter</a:t>
            </a:r>
          </a:p>
          <a:p>
            <a:r>
              <a:rPr lang="de-DE" smtClean="0">
                <a:ea typeface="Arev Sans"/>
              </a:rPr>
              <a:t>Cluster energy </a:t>
            </a: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>
                <a:ea typeface="Arev Sans"/>
              </a:rPr>
              <a:t>particle energy </a:t>
            </a:r>
            <a:r>
              <a:rPr lang="de-DE" i="1" smtClean="0">
                <a:solidFill>
                  <a:srgbClr val="009900"/>
                </a:solidFill>
                <a:ea typeface="Arev Sans"/>
              </a:rPr>
              <a:t>E</a:t>
            </a:r>
          </a:p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  <a:ea typeface="Arev Sans"/>
              </a:rPr>
              <a:t>Assume gamma mass </a:t>
            </a:r>
            <a:r>
              <a:rPr lang="de-DE" i="1" smtClean="0">
                <a:solidFill>
                  <a:schemeClr val="accent6">
                    <a:lumMod val="75000"/>
                  </a:schemeClr>
                </a:solidFill>
                <a:ea typeface="Arev Sans"/>
              </a:rPr>
              <a:t>m=0</a:t>
            </a:r>
            <a:r>
              <a:rPr lang="de-DE" smtClean="0">
                <a:ea typeface="Arev Sans"/>
              </a:rPr>
              <a:t> </a:t>
            </a:r>
            <a:r>
              <a:rPr lang="de-DE" smtClean="0">
                <a:latin typeface="Arev Sans"/>
                <a:ea typeface="Arev Sans"/>
              </a:rPr>
              <a:t>→</a:t>
            </a:r>
            <a:r>
              <a:rPr lang="de-DE" smtClean="0">
                <a:ea typeface="Arev Sans"/>
              </a:rPr>
              <a:t> </a:t>
            </a:r>
            <a:r>
              <a:rPr lang="de-DE" i="1" smtClean="0">
                <a:solidFill>
                  <a:srgbClr val="009900"/>
                </a:solidFill>
                <a:ea typeface="Arev Sans"/>
              </a:rPr>
              <a:t>p = E</a:t>
            </a:r>
            <a:endParaRPr lang="de-DE" smtClean="0">
              <a:solidFill>
                <a:srgbClr val="009900"/>
              </a:solidFill>
              <a:ea typeface="Arev Sans"/>
            </a:endParaRPr>
          </a:p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  <a:ea typeface="Arev Sans"/>
              </a:rPr>
              <a:t>Assume gamma comes from IP </a:t>
            </a: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>
                <a:ea typeface="Arev Sans"/>
              </a:rPr>
              <a:t>3-vector </a:t>
            </a:r>
            <a:r>
              <a:rPr lang="de-DE" i="1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(p</a:t>
            </a:r>
            <a:r>
              <a:rPr lang="de-DE" i="1" baseline="-25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x</a:t>
            </a:r>
            <a:r>
              <a:rPr lang="de-DE" i="1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,p</a:t>
            </a:r>
            <a:r>
              <a:rPr lang="de-DE" i="1" baseline="-25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y</a:t>
            </a:r>
            <a:r>
              <a:rPr lang="de-DE" i="1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,p</a:t>
            </a:r>
            <a:r>
              <a:rPr lang="de-DE" i="1" baseline="-25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z</a:t>
            </a:r>
            <a:r>
              <a:rPr lang="de-DE" i="1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)</a:t>
            </a:r>
          </a:p>
          <a:p>
            <a:endParaRPr lang="de-DE" i="1" smtClean="0">
              <a:solidFill>
                <a:srgbClr val="009900"/>
              </a:solidFill>
              <a:latin typeface="Arev Sans" pitchFamily="34" charset="0"/>
              <a:ea typeface="Arev Sans" pitchFamily="34" charset="0"/>
            </a:endParaRPr>
          </a:p>
          <a:p>
            <a:pPr>
              <a:buNone/>
            </a:pPr>
            <a:r>
              <a:rPr lang="de-DE" i="1" smtClean="0">
                <a:solidFill>
                  <a:srgbClr val="FF0066"/>
                </a:solidFill>
                <a:latin typeface="Arev Sans"/>
                <a:ea typeface="Arev Sans"/>
              </a:rPr>
              <a:t>⇒ </a:t>
            </a:r>
            <a:r>
              <a:rPr lang="de-DE" i="1" smtClean="0">
                <a:solidFill>
                  <a:srgbClr val="FF0066"/>
                </a:solidFill>
                <a:ea typeface="Arev Sans" pitchFamily="34" charset="0"/>
              </a:rPr>
              <a:t>Determination of 4-vectors is not an unbiased process!</a:t>
            </a:r>
            <a:endParaRPr lang="de-DE" i="1" smtClean="0">
              <a:solidFill>
                <a:srgbClr val="FF0066"/>
              </a:solidFill>
            </a:endParaRPr>
          </a:p>
          <a:p>
            <a:pPr lvl="1">
              <a:buNone/>
            </a:pPr>
            <a:endParaRPr lang="de-DE">
              <a:solidFill>
                <a:srgbClr val="FF00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15</a:t>
            </a:fld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 rot="20539222">
            <a:off x="6498066" y="415539"/>
            <a:ext cx="2339198" cy="2383822"/>
            <a:chOff x="6049226" y="397106"/>
            <a:chExt cx="2339198" cy="2383822"/>
          </a:xfrm>
        </p:grpSpPr>
        <p:sp>
          <p:nvSpPr>
            <p:cNvPr id="7" name="Bogen 6"/>
            <p:cNvSpPr/>
            <p:nvPr/>
          </p:nvSpPr>
          <p:spPr>
            <a:xfrm rot="3782557">
              <a:off x="6049226" y="397106"/>
              <a:ext cx="2304256" cy="2304256"/>
            </a:xfrm>
            <a:prstGeom prst="arc">
              <a:avLst>
                <a:gd name="adj1" fmla="val 17024281"/>
                <a:gd name="adj2" fmla="val 321081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Stern mit 5 Zacken 8"/>
            <p:cNvSpPr/>
            <p:nvPr/>
          </p:nvSpPr>
          <p:spPr>
            <a:xfrm>
              <a:off x="7020272" y="2636912"/>
              <a:ext cx="144016" cy="1440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Stern mit 5 Zacken 9"/>
            <p:cNvSpPr/>
            <p:nvPr/>
          </p:nvSpPr>
          <p:spPr>
            <a:xfrm>
              <a:off x="7524328" y="2492896"/>
              <a:ext cx="144016" cy="1440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Stern mit 5 Zacken 10"/>
            <p:cNvSpPr/>
            <p:nvPr/>
          </p:nvSpPr>
          <p:spPr>
            <a:xfrm>
              <a:off x="8028384" y="2348880"/>
              <a:ext cx="144016" cy="1440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Stern mit 5 Zacken 11"/>
            <p:cNvSpPr/>
            <p:nvPr/>
          </p:nvSpPr>
          <p:spPr>
            <a:xfrm>
              <a:off x="8100392" y="1844824"/>
              <a:ext cx="144016" cy="1440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Stern mit 5 Zacken 12"/>
            <p:cNvSpPr/>
            <p:nvPr/>
          </p:nvSpPr>
          <p:spPr>
            <a:xfrm>
              <a:off x="8244408" y="1340768"/>
              <a:ext cx="144016" cy="1440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Stern mit 5 Zacken 13"/>
            <p:cNvSpPr/>
            <p:nvPr/>
          </p:nvSpPr>
          <p:spPr>
            <a:xfrm>
              <a:off x="6660232" y="2564904"/>
              <a:ext cx="144016" cy="1440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7" name="Grafik 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32040" y="2564904"/>
            <a:ext cx="1759689" cy="356527"/>
          </a:xfrm>
          <a:prstGeom prst="rect">
            <a:avLst/>
          </a:prstGeom>
          <a:noFill/>
          <a:ln/>
          <a:effectLst/>
        </p:spPr>
      </p:pic>
      <p:sp>
        <p:nvSpPr>
          <p:cNvPr id="1026" name="AutoShape 2" descr="data:image/jpeg;base64,/9j/4AAQSkZJRgABAQAAAQABAAD/2wCEAAkGBhQQERUUExEVEhUUFBQYFxQYFxYVFxgYGRYWFhsXFhgXHCYfFxokGhcYHy8gIycpLCwsGB8xNTAqNSYrLCkBCQoKBQUFDQUFDSkYEhgpKSkpKSkpKSkpKSkpKSkpKSkpKSkpKSkpKSkpKSkpKSkpKSkpKSkpKSkpKSkpKSkpKf/AABEIAKoBKQMBIgACEQEDEQH/xAAbAAEAAwEBAQEAAAAAAAAAAAAAAwQFAgEGB//EAE0QAAIBAgMEAwsHCAkEAwEAAAECAwARBBIhBRMiMUFR0QYUFTJSVGFxgZGTFiMzQlOS0iQ0Q3OUobPTRGKCg6KxsrTCdISjwWRyw2P/xAAUAQEAAAAAAAAAAAAAAAAAAAAA/8QAFBEBAAAAAAAAAAAAAAAAAAAAAP/aAAwDAQACEQMRAD8A/caUpQKUpQKUpQKUpQKUpQKUpQKUpQKUpQKUpQKUpQKUpQKUpQKUpQKUpQKUpQKUpQKUpQKUpQKUpQKUpQKUpQKUpQKVxFMHF1IIuw061YqR7CCPZXdApSuZJAoJYgAAkkmwAGpJJ5Cg6pVaXaMSZs0irky5rkcOawUHqJuLDpuOupIsUjMyqwLIQGANypIzAHqNiD7aCWlKUClKUGJteWfvmJYGQEw4glZM2QkPhgCcutxmP3jUsQxthm72vYXtvbX6bX6K6xH57D/0+K/iYStSgy7Yzrw/uk7aWxn/AMf/AMnbWpSgywMX14f3SdtdBcX14f7sn4uqtKlBmlcX5WHH9mQ/8hXO7xfl4f4cn8ytSosRiVjUsxso5n93Iak36KChu8Z5eH+HJ/Mpu8Z5eH+HJ/MqVtvQAMTMllVGJvple2U35EG45dY6xVmHGI7OqtcxkK1r6EgNa/K9iD7aDOx64jLCASW36bxosoURi5OZZGuwNgpsbjNfW1jTWPF7wHjy99khSY7bkqgOYrJewO8KgXJ0BUDl9Hel6DG2VFi9xaR13u8bV1DXS5tcRuACeYsTYEA63qzu8T9pB8OT+ZWhel6DO3eK+0g+HJ/MqOeLGZTkkw2bozRy29tpb1q3qPEYhY0Z2NlRSzGxNgBcmw1OgoM7YckpacTOrssqjgDBQDDEbAMxI1JPPprVrM2Yfn8V+tj/AIEVadApSlApSlApSlApSlAoaV4aD57Z3c/DLeVt5mE+KtaadAPn5V8VXC8vRWgvc/EPtPbNMf8AN6bBFom/6jFf7matKgz/AAFF1P8AFl/HXTbGj3ckYzASqVY5mY2KldC5NjY1epQZGO7mklaVixG+VVIyREcJUgnMhznhFi+bLc5bXqXD7CRHla7NvQgYHKNEFgSVAZm/rMSdAK0qUGf4Bh8g/ff8VPAEPkH77/irQpQZrdzsB5x3/tP214O5rD/ZD3t21p0oPlH7ksIuJiiGGTdmDEkqbkEiTCjpP9Y1sQ9zOFRQq4eMAAADKNAK8xH57D/0+K/iYStSgz/k/h/N4/uinyfw/m8f3RWhSgz/AJP4fzeP7op8n8P5vH90VC22mYnJC5AnWIucuU/OZHKhWLDLY6sAKhw21J3NrJpimjJCSFd0AWvmLCzBRYm1s2lumgt/J3DebxfcXspLsCLdvHGohElsxjCqTY3sbgg31Go5E0xe0mWWBEjLpK0geSzFUCoxF7ciXAGthYHW9gdEmgxsV3LxyrKrsxWVY1ItHwqgACpwcIOptyBZiMpNWU2HHmlZhnEwQMrBMtkvYWCi/jHVrnlroK0KUGf8n8N5tD8NOynyfw3m0Pw07K0KUGf8nsN5tD8NOyvB3O4YcsLAP7pOytGlBn/J/DebQ/DTsrM273M4VYZpVwsAlWCQK+7QMLKxFjbTU3r6Os/ug/NZ/wBTJ/oNBzs1fnsSeuVP4EVaVZ2zT89if1yfwIa0aBSlKBSlKBXLSAcyB6zXVYm38AJJcIckZ/KCGzoGJTvfEHKCRpxWPsoNfvhfKX3ihxKeWvvFV/A0H2EXw07KeBoPsIvhp2UEvf0f2ifeHbXoxiHQSISeQzCo/BkX2Mf3F7K4j2UiuWCray2XIgykFiWBC5rm45n6ot00EWzZFiVld0U72drZl5PNI69PksKtHaMX2sf317ao7JwMbIxaNCTPidSqk/nEvoq8MBH9kn3V7KDnwrD9tH99e2uW2xAOc8Q/vE7am7yj+zT7o7K6GHQfUX3CgreGoPOIviJ208NQecRfETtq1uV8ke4VyyoLXCi5sOWpsTYdZsCfYaCv4ag84i+InbTw1B5xF8RO2om2vhRa80AuCRxx6gHKSNdQDp66gPdJg+iaNri4CjOSBa9goJJFxcDUXF6C54ag84i+InbXHyhw3nUHxY+2qjd02FF9WYABrrBMwysSA4KxkFSQeIaaHWul7o4L2CzXzZbd7YkcWXPb6LydaCKbbOGOKibvqHSHEC2dNcz4Y3zZrC2Xl039Bq/4fw3nMPxU7aycR3UxCZDu5yu6xFyMPiLjK8IOhj1HO56Lemp27r4BoY8T9T+i4j65yr9TpItQX/D+G85h+KnbTw/hvOYfip21mt3aYcG27xV8xW3eeKJzBcxXSPnlBPqqM93uF04Z9b6nDzKLKbFrsoGQGwL+KCQL3NA7nduRKku8ngX8qxJW0qaoZWKk3bmRrWqO6DDecw/Fj7aq7O7rcLOLrMqm7AK5CMcoBNlY3trz6eY01rQh2lE4ussbDJnuHUjJcjPofFuDry0oIflDhvOoPix/ip8osN51B8WP8VX6WoKHyiw3nUHxY/xU+UOG86g+LH+Kr9qWoKHyhw3nMPxY/wAVenb2H1/KIdOfzidtXrV7agoHb+H85h+KnbXnyhw3nMPxY+2tC1LUFDw/hvOYfip21W2ptOCWGSNcTBmkR0W8qWuykDkfTWvaqG3zbCznqhl/0NQebMHz2K/XJ/t4a0ax4cekUmJMjBRvkAv0kwRcKjmzegXNex7cLTxxmPdLIrshk4XkyAXCJzUjMrcdmsG4dCQGvSlKBSlKBWdtP6TDfr2/2+IrRrP2n9Jhv17f7fEUGhSlKBUbSEMBlJBBu2lha1gQTfW55A8tbV6ZlHNgPaK874Xyl94oMx8PJAWeFS6klnw5ZQSx4i0LE2ViSbqxCk63XUtmrt6dgpzQKtzeTLJlWTS2HmVrNCdbbxukDhBYKfpd+vlL7xWdtHZqSEujrHJbKWsGWRfImS4EianqIubEXNwxztLEfpJjEFN5gETPAx8W99JMKbHjHFoSWAzbuJmkF97iJgV4pgjWyE+JiYbDjw4t9GbqLcQYhrxT4ncFQ5MLIbILmR48xAJw7W/KsOTbNERnUAGwsgWr4XgUC08abtuAxsH3bNa74b7bDkEbyH6gB5WU0FmTBLrvWc5ReVhK5yFvEx8BvoDax8ixtYK2cdjw8SvFGhOSOWyZlikzZosQitf5qRgAw1BIAa+WQ1Em3IFKgTwxlXIWzB1ic3vlIPzmDkykMP0bDoy/NRJt/DBRaWG2SQLG0iFd3+kwrsTl3ZHHDJopFhoujhprDcnLGkcjuGC2ACYyFNUJtfJLENDYcGY83FSriwtpFJCq3fK30O5lOXEI3TeN2MhHQcg6KyTt3Dnh77j13SbwuM5BObDzEMb76JhlkU65bO1hYV58p8KONsRhwOKVk3qFcrNucVGNeJCxEqeWeVBrDC3AhvbhxGDP3N7AT12hB163NdDE5/nNBnbZ8/qMrCEj7qisc90eHQH8rgZo1BJ30dy2ElWzXzatLC9j1WtU022cOocDEwcC4j9LH+jnjmiA4uhXI9YoLmLNo39GH2v+7EJ2VcmTNMy9eKw0fshiGK/zB99Y+M2tCRIN/F9HtFb7xLfOTQkfW6ifdTHd0MAMjDFQBicY6nexi0irHho73bThJPqoLsWJIVXUXIjmxCg9MmKkZcOD18JdPdXRg/RKxtZcIjX1EaLmxMoPQSBkv0Oi9dZk3dRhIySMThyqM7Ku+i1XCxrHHEeLS8z7weq9RN3Q4MXRsbAwAMTMJYyWQATYhgA188zkJlGpAzDlQXMJhY1WUm5jxDnEyAjNlw+cmGFV/wD6yFmCW+vKuhtUsmDQkmSFHfeiSVQFu+IdRu8MrW1CplLtoCAGOhcDP+VeHJzHF4bOWSQ3lQpvXAEdzcAwwIAb8mex4WFcr3S4QAAYxAAJArbxd6FzfOOBpfFTsTl5ELci2oYLy7LjBAEYkOZkIQsgxEut4hrw4WHXQ3yldNVIfuOI6BZp5M91BWVlbEyjpQm5ihi8sG7WGYvb5zOfumwliO+YLbtVypKoG7+rhoG6EAF5ZRrpbqCdN3RYY5r4mB75VbLKiCRdLIhB+ZwaX1fm9jz+uGpHipvOpGDcJZUQtLMPq4NGGVUABzMwK2F7izPUg2tiBctNEBbLK4QmOKS4Ajw48bESk3UrrrbkQUbGbuiw/Ee+YmNgpKyJEzpw6Rm/5Ng1uLsLs1j0gZnyjw4NxiYiUT5sxmIHLY8GBiY5Y1sCDM5ufUUID6CPbmJzKDHGWynPECVMYtcTTSXKwqbfR2ZrEkFspFeL3TyBAxjVlD5c6kgTjo70j1eQ5ddbA5TlLA5h883dBhQApxOFyEs1t4JIA111bi3mOnJIOtluD9ZdfT3UYe5bvlM54WvPCMQVz5fnJQ2TCw3F8sV2IGYa3oPqk7oWMjR97tvAAVQOrEA3+nYcMB6bFjmB4cxBA5j7rYzGsmRxHcLJLwiONicmjsRvRm0zR5ltrevmIdsYeS0aTQSKblUXjgJuL5MPGTNjXuQSXsreMuoNaRVy6l2aN7XUuFnxduV4YEBiww6M9m/rAHWg227p4VPHniDC8Zdcu9sQCIk+kZgSuhUE5ha9VMdjZcQAhiMEExMbSSW3pDqw4Y+UYbRQXOYFhdKzGAhkEip87GwZ7lsTimS1nErISsC5SzBblbgWAOlfVbSw29hZVIDEXRugOCGRvYwU+ygo7KwCLiMQ1sz5k+cY5nsY1JUE+Kt/qiw9FWtsYQugZVBkhbeR6C+YAgqCeWdCyE9TmoNh4jetJIBYSbprHmLxLofSDpWtQR4fELIiupurqGU9YIuD7jUlZ2y+BpYfIbOg/qSXYe5xIoHQFFaNApSlBFicQI0Z28VFZjbXQAk6dOgrL2xtSON1L5hucsnJbNnzQAAlhlOZ+Zt/nbWliDqVYAqwIIPIgixB9lZ20MLGZUDRq2+zK5a50VS4trYaqt+uw6hYLWG2gsjugDXS2pFgblhdT02KsD6R6qtVDDg0RmZUCs9sxA1NtBf1XPvNdTTqguzBRcC5IAuSABc9JJA9tBi7K2NHvcVmhiK79d2N2vCve2H05eVmPtrS8DQfYRfDTsqDCTqjzlpEGadQONfGMMKhCL6MSp4efI9NadBSbYkBFjh4j/dp2VkdzPc/CcLEZcPh2cqcxESWPEeV16rV9JWb3OtfCxHrW/7zQVsdsiBZIAIIgGlYH5tNQIZTbl1qD7K52s+Cwu7EsMYMr5EC4cyFmsWygRoTewJ9h6qubXwkkhhMTBCkhYsy5wAYpV8XMt9WHTWXiMJiRNhg+JjdgZTm3GUeIRy3h6DbnQSifB+at+xTfya63mE81b9im/k1d71xHnEfwT/Mrp8NNuwDIGfeRnMFMYyCRGZbXPNQw9N6ChvcIP6K37FN/JrpMVhRywzj/s5x/wDlVnFbOkfNx2+fidbO62RRFmXhtzyycPLiuag2Vs3EIkgebiaVmViTLZSBwgMBlW4Nl1tfmaB35hvN3/ZJ/wCVXgxmG83f9jn/AJVWe8p/OR8JfxVz4PxHnf8A4U7aDNlxGG75jO4e+6m4e9ZhcZoCTl3OtrAXuLZrWN9Lq4vD9GGk5eayj0fZ1UOzcSJUU4osximtMIIhl44OHxT4172uPE5G2mlHs+cAA4skgC53UYueuwGlBCMXB5u/7NJ+CvVxsA5YeQf9tKP+FT94zedH4cfZTvGbzk/Dj7KCFdow/YS/s0o/4UO0YvsJf2eT8FTd4zecn4cfZXOPwEriyS2O4mS9yt5H3eV+HlbK2o5ZtKDnv6PzeT4LdlejHJ5vJz+xPPr5fvqlh9izqoBl/o7x5t5ISGJbKbWCmwKnOADdbAAGw1sRhXa2WZo7DWyob+njU0Ffwkn2EvX9C3Pr5V14QX7GX4Rp4Pl86k+5D+Cng+XzqT7kP4KAdpL9jL8Jq9gx6u2Xcyr6WjKj3mi7Pk86kP8AYh/BTwfJ51J92H+XQfOd0kvfMcE+GzkokuIjAEkLyBcgZLEBlzxPIgNubhhyBriKZd2GUgRy2YG7YeOS4BB6cRiWsfQGBqbuSwbxpgs87zZsISAyxKFGWA2GRATYaak1Qwkfeks+H0jEbBo2zRwBoJSzIrzNmksrLJEojAssS9dBoOMqhWAVDfKr/kkJ9CQJeWU9aPoa2O5uY7ndm94jkF0aO6AAoQj8QGQga9KmsiAFQWUMoI4nRN18TE4o55B/WQXqTZOICTqylWWUZGKGacZhdkZsS/C311tobuOdBp7HgCTYlRf6UMOoB0DkD+2XPtFa1Yce0I4ZsU8jhVDRC/PURAkWGtwNfVWzI9lJ6gTyJ/cOfqoKWM4J4X8rNE39oZ1J9TJlH6ytCsDA42eRoxNFdGjLk7twQ6yFlzBvEZQqaaks3DcAkTzzTyYjdqWijCRyCQR3zEOMyMzjKLjSwGYWJ00uGxSlKBVDG/TweuQ/4CP/AHV+s/GfnEH97/pFBoVS2vstcTEY2JAJGq6MOg2PRdSV9RNXaUGCmw45Gk4mBWdWuVjuDYy2Q2uus78XjakXtW9VHZ3jz/rh/Bhq9QKzO5n80h/VivNqbXaGWFBHnEu8vZhmBVcwCrza+uvRb01Q2Ltr83jWJVR1kAszsLIZBdCy8Sjdi5Nrb1OvUPo6yse35Xhh6Jz7lQf+61axNqEjHYPqK4of4EP/ABoNulKUClKUClKUFKVG75jOmURTA8NzcvBazZdBYNcXF9NDl0u1QmA76iN9dzPYdYz4e55dGnSOfI9F+gUpSgUpSg4lYhSQMxAJC6C56rnQVnYXbDygsuHYgNIvjx+MjtGw8bylIrRklC2uQLkAXIFyeQF+ZqjsXDCKMrYLmnxLAXBvnxEsl+fMg3t0a0Hvf03mrfEj7ad/zeat8SPtrQrwm1BQ7/m81b4kfbXjY6ax/Jm+JH21oBr1Wkx6HMqyKXCFsoILZdRmt1XFr0HzewMRIEwI3B0wdhxprwQa89KtbY2fLJJDiEAhkjLxuGkRc8MgBKh8jZSJEjIsL2DgeNXexFsuAHVhD/ogq9t3CiURIy5laWzD+qYpAfVz50FSPufYnM27U+UQ2JkX/wCss50+5VxthI/0rPPqDaRiVNjcXjW0ZsdfFqXZOJLx2c3kjJSTouy/Wt0BhZwOpxV2grNs6PdNEEVEZWUqoCizCxsBpyNQdz5Pe0QZizLGqMzasXQZGJPScymtCqWzYigkUiw3shU9Ydt5f3uR7KC2w6vR6enWqWw2+YUG5MeaMk6k7t2juT03y39tW4MSsgJRlcAlSVIIBBsRp0g6WqnsvR8QvQJrj1NFE5/xM1BoUpSgVn4z84g/vf8ASK0KytoSMMVhgEuDv8zX8WyAjS2tzpzFBq0pevL0FPZ/jz/rR/Bhq7WXseRjLi7rltiAAb3zDvbDHNy01JFvRWneg9qjsOUth4yxLErqTqTqedXc1ZPcrMzYSIuoRiDdb3txHpsL6UGvWLtcfleDNh4841v0wseH06dPRetjeDrHvrP2ibyYdgdFla9rEWMMo4j0C9teu1BpUrjejrHvFN6PKHvFB3SoziV04115ajX1V532l7Z1vppmF9SAP3ke+glpVcbQjtfepbrzLbo6b+ke8V739Hp84mvLiGugPX1EH20FeZh31EMuu5ns3UM+HuL+m4+7V+suXHL3ylpI8ohnzcYuDmgI0vysGJ9Qq4doR2vvUt15lt09N/QfcaCxSoTjYwbbxL66ZhfS4PT0WPurzv8Aj1+cTTnxLp69aCelVztGIW+dTUgDiXUnkBrrRdoxE2EqE6aZlvrYDS/TcW9YoIdqbN327OYLu5VkBsSeG44SGFiQSutxYkWN6y9l7ATgZXvu5pecagnKyxaG+jXhF3+tmfQZtNjwpDlzb6O3XnW3QOd/SPeKztgbRURsHeNScRjCBnGqDEzENqfJsx9dBt1R2ps3f7rVbJKrkMua+W9gpuChvY3HVY6EipfCMWvzsfDoeNdDYnXXTRSfYeqnhOKwO+jsbWOdbG9wLa68j7jQQ7M2aYQ2qkvK7sQmW+YWGgawIsov0ga6kmuY9nLDFJlUFjvmuAFJzM8gW/UM1vZVnwhHe29S/VmW/O3K/XUWJ2jFu2+dj8Vtc626Bzv1so9o66D5/ZuPkC4QjDSMVwpsoaDi4IeRMg9HPrrZXFYp0uII4WI/SSZypt0rGtm16nHrqPYe0Ihh8ODLGGMMQALrcndobDXXQqfaKbR2lEzwhZUNplJs6mwMcliddAbj30Emy9nzRuzySpIZFGfKm6UOugKLdjqpsSzE8CVqVT8MQZc2/iy+VnS3VzvXTbUhBsZowbE2Lrey3uefRY39VBHi9mmQuRIyZ4t3dbXXVjmBPTr1VUbZ4fDthAynJBEhzRtaxBW9lccwptYjKR01f8Kw6jfR8Js3GuhAJsddNFY+w9VZcW141xcrNLEsbYfDGN86jMRJigwBJsQOHl10GxhcMI1CgD0kALcnmxA0uTr7aq4bTEzDrjgb2kyr/wABXvh/Decw/FTtrPwe1kfHSBZYWRsPAFtIpYuJMRdQAehSDy6aDfpSlAqpiNkwyNmeGN28pkVj7yL1bpQUPAOH82h+GnZT5P4bzaH4SdlX6UFIbEgH9Hi+GnZUz4CMtnMaFja7FVLaEEa2voQD7BU9KCoNkQ5cu4iym+mRba5SdLf1V+6OqvfBkXCdzHdfF4F00A0000UD2Dqq1XIlHWNeWvVQQDZsQ5RRjl9Rejl0dFeeC4bZdzHbqyLbp6Lek+81ZDdNeBxyuL8/ZQQts6Im5iQmxF8q3sb3F7dNzf1mng6LX5pOIkngXUm9ydNeZ99T3oWA5m1BAMBGLWiQWtbhXS3K2mldrhUBuEUHQXyjo5e61SBv3Vw86qQCwBY2AJAueoddB53qlrZFt1WHo7B7qr4+aOFQSgZicqIAMzsRoq36bA3JsAFJJABIlxuNWFC7HTQAAXLEmwVR0sTYAVW2dgmLGab6RhZV5iJDY5FPSTYFm6SB0Ktgzdm7G3eJDzMJJpY5yRZcqLmgAijGhyLfxst2LEm1wK3u9UtbItuqw9PaffVSdl77iFuLcYix9AfDXF83WV+qeXMcm0KCM4ZeeRb69A6ef+ded7J5C689BUtKDgQKPqjT0Cvd0Ooe6uqUHG6Hkj3Cvd2Ooe6uqUHO6HUPdTdDqHurqlBzkHUKFB1V1Sg5WMAAAAAch1VQ2qOKD9eP4claNZ+1fGg/Xj+HJQX8tLV7Sg8y0y17Sg8yimWvaUClKUClKUClKUClKUGJL3N5nifekGKSZrW0YSzrMUOvIZQL9YB01BjHcqBorIF3MsX0Y03hY5lsQB41iOkeut+lB898krZbS6LHIgUoCpV5DKcwuL3IjBAsCEYWGbhutsMFXHArPhxDdYwoAs/ii9wvF4t+jnWpSg+fx/cnvWlbe5N5qGVOMNeNlLNfjCtGMoIsASDcGr20thpiFiR/FjYMV5ZrRvHbQ6Djv7K0qUGLhO5zIxbODeRX0QLfK0jcZuczkyG76XCjSuNndyiwhRnLBZjILixF4NyVUg3UXJcHovYaAVu0oKUOyI1YNxuy3yl5JJMtxYlQ7EA20uNbEjkTV2lKDJ2pttMPPGJZY4o2inYs5C8SNABYk9Ttp6uqpI+6TCsARioSCAQd4moOo6authlLhyOJVZQbnQMUJHVqUX3VLagojbuHP9Ii+InbXh2/h/OYfiJ21fpagz325hyD+UR9Vw66V0u3IDymQ+o3q9SgpPtePdvIrZxGrMwXU6AmwvbXQ1WxXdLHG0isr3iMYOigHPc3F2HCACSTYaG17VqSRBgVYBgQQQRcEHQgg8xUE2zInzZokbPlzXUHNl8XNfnbooK2H29E5luSghbKzNYDxmW4N9RmUi/WK6+UGH+3j+8KtQYNELFEVS5uxAAues+8n1knpNTUGf8AKDD/AG8f3hXvh6D7dPvCr9KCgduwD9Kvs1/yrPl27BiJYUilDss+oF9LRyX5it+uJIQ1ri+U3HoNiL+4mg7pSlApSlApSlApSlApSlApSlApSlApSlApSlApSlApSlApSlApSlApSlApSlApSlApSlApSlApSlApSlApSlApSlApSlB//9k="/>
          <p:cNvSpPr>
            <a:spLocks noChangeAspect="1" noChangeArrowheads="1"/>
          </p:cNvSpPr>
          <p:nvPr/>
        </p:nvSpPr>
        <p:spPr bwMode="auto">
          <a:xfrm>
            <a:off x="155575" y="-776288"/>
            <a:ext cx="2828925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basis for Analysis: Invariant masses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C00000"/>
                </a:solidFill>
              </a:rPr>
              <a:t>Q:</a:t>
            </a:r>
            <a:r>
              <a:rPr lang="de-DE" smtClean="0"/>
              <a:t> How do we detect a certain resonance decay?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>
                <a:solidFill>
                  <a:srgbClr val="009900"/>
                </a:solidFill>
              </a:rPr>
              <a:t>A2: </a:t>
            </a:r>
            <a:r>
              <a:rPr lang="de-DE" smtClean="0"/>
              <a:t>Not at all (in principle) for a single decay!</a:t>
            </a:r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16</a:t>
            </a:fld>
            <a:endParaRPr lang="de-DE"/>
          </a:p>
        </p:txBody>
      </p:sp>
      <p:grpSp>
        <p:nvGrpSpPr>
          <p:cNvPr id="7" name="Gruppieren 26"/>
          <p:cNvGrpSpPr/>
          <p:nvPr/>
        </p:nvGrpSpPr>
        <p:grpSpPr>
          <a:xfrm>
            <a:off x="2051720" y="1484784"/>
            <a:ext cx="3977931" cy="902971"/>
            <a:chOff x="971345" y="1484784"/>
            <a:chExt cx="3977931" cy="902971"/>
          </a:xfrm>
        </p:grpSpPr>
        <p:cxnSp>
          <p:nvCxnSpPr>
            <p:cNvPr id="8" name="Gerade Verbindung mit Pfeil 7"/>
            <p:cNvCxnSpPr/>
            <p:nvPr/>
          </p:nvCxnSpPr>
          <p:spPr>
            <a:xfrm>
              <a:off x="1475656" y="1988840"/>
              <a:ext cx="1152128" cy="0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V="1">
              <a:off x="2627784" y="1628800"/>
              <a:ext cx="1296144" cy="36004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flipV="1">
              <a:off x="2627784" y="1916832"/>
              <a:ext cx="187220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>
              <a:off x="2627784" y="1988840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Grafik 18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4067944" y="1484784"/>
              <a:ext cx="330708" cy="228600"/>
            </a:xfrm>
            <a:prstGeom prst="rect">
              <a:avLst/>
            </a:prstGeom>
          </p:spPr>
        </p:pic>
        <p:pic>
          <p:nvPicPr>
            <p:cNvPr id="22" name="Grafik 2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805605" y="2132856"/>
              <a:ext cx="279321" cy="2548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Grafik 2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4644008" y="1844824"/>
              <a:ext cx="305268" cy="17858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Grafik 2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971345" y="1844824"/>
              <a:ext cx="408043" cy="25521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8" name="Grafik 27" descr="Jpsi_1entr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528" y="3429000"/>
            <a:ext cx="4112772" cy="2789121"/>
          </a:xfrm>
          <a:prstGeom prst="rect">
            <a:avLst/>
          </a:prstGeom>
        </p:spPr>
      </p:pic>
      <p:pic>
        <p:nvPicPr>
          <p:cNvPr id="29" name="Grafik 28" descr="Jpsi_5000entry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99992" y="3429000"/>
            <a:ext cx="4112772" cy="2789121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6626530" y="6021288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mass [GeV/c</a:t>
            </a:r>
            <a:r>
              <a:rPr lang="de-DE" sz="1600" baseline="30000" smtClean="0"/>
              <a:t>2</a:t>
            </a:r>
            <a:r>
              <a:rPr lang="de-DE" sz="1600" smtClean="0"/>
              <a:t>]</a:t>
            </a:r>
            <a:endParaRPr lang="de-DE" sz="1600"/>
          </a:p>
        </p:txBody>
      </p:sp>
      <p:sp>
        <p:nvSpPr>
          <p:cNvPr id="31" name="Textfeld 30"/>
          <p:cNvSpPr txBox="1"/>
          <p:nvPr/>
        </p:nvSpPr>
        <p:spPr>
          <a:xfrm>
            <a:off x="2472380" y="6021288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mass [GeV/c</a:t>
            </a:r>
            <a:r>
              <a:rPr lang="de-DE" sz="1600" baseline="30000" smtClean="0"/>
              <a:t>2</a:t>
            </a:r>
            <a:r>
              <a:rPr lang="de-DE" sz="1600" smtClean="0"/>
              <a:t>]</a:t>
            </a:r>
            <a:endParaRPr lang="de-DE" sz="1600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1475656" y="4365104"/>
            <a:ext cx="216024" cy="28803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115360" y="4077072"/>
            <a:ext cx="562083" cy="255770"/>
          </a:xfrm>
          <a:prstGeom prst="rect">
            <a:avLst/>
          </a:prstGeom>
          <a:noFill/>
          <a:ln/>
          <a:effectLst/>
        </p:spPr>
      </p:pic>
      <p:cxnSp>
        <p:nvCxnSpPr>
          <p:cNvPr id="32" name="Gerade Verbindung mit Pfeil 31"/>
          <p:cNvCxnSpPr/>
          <p:nvPr/>
        </p:nvCxnSpPr>
        <p:spPr>
          <a:xfrm>
            <a:off x="5652120" y="5157192"/>
            <a:ext cx="216024" cy="28803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291824" y="4869160"/>
            <a:ext cx="562083" cy="255770"/>
          </a:xfrm>
          <a:prstGeom prst="rect">
            <a:avLst/>
          </a:prstGeom>
          <a:noFill/>
          <a:ln/>
          <a:effectLst/>
        </p:spPr>
      </p:pic>
      <p:sp>
        <p:nvSpPr>
          <p:cNvPr id="34" name="Textfeld 33"/>
          <p:cNvSpPr txBox="1"/>
          <p:nvPr/>
        </p:nvSpPr>
        <p:spPr>
          <a:xfrm>
            <a:off x="6876256" y="4077072"/>
            <a:ext cx="1337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smtClean="0">
                <a:solidFill>
                  <a:srgbClr val="008000"/>
                </a:solidFill>
              </a:rPr>
              <a:t>Here might</a:t>
            </a:r>
          </a:p>
          <a:p>
            <a:pPr algn="ctr"/>
            <a:r>
              <a:rPr lang="de-DE" sz="1600" smtClean="0">
                <a:solidFill>
                  <a:srgbClr val="008000"/>
                </a:solidFill>
              </a:rPr>
              <a:t>be some </a:t>
            </a:r>
          </a:p>
          <a:p>
            <a:pPr algn="ctr"/>
            <a:r>
              <a:rPr lang="de-DE" sz="1600" smtClean="0">
                <a:solidFill>
                  <a:srgbClr val="008000"/>
                </a:solidFill>
              </a:rPr>
              <a:t>though ...</a:t>
            </a:r>
            <a:endParaRPr lang="de-DE" sz="16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Particle Candidate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PandaRoot object: </a:t>
            </a:r>
            <a:r>
              <a:rPr lang="de-DE" b="1" smtClean="0">
                <a:solidFill>
                  <a:srgbClr val="FF0066"/>
                </a:solidFill>
              </a:rPr>
              <a:t>RhoCandidate</a:t>
            </a:r>
          </a:p>
          <a:p>
            <a:r>
              <a:rPr lang="de-DE" smtClean="0"/>
              <a:t>Some important accessors: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449438"/>
              </p:ext>
            </p:extLst>
          </p:nvPr>
        </p:nvGraphicFramePr>
        <p:xfrm>
          <a:off x="395537" y="1916832"/>
          <a:ext cx="835292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2880320"/>
                <a:gridCol w="3168353"/>
              </a:tblGrid>
              <a:tr h="312035">
                <a:tc>
                  <a:txBody>
                    <a:bodyPr/>
                    <a:lstStyle/>
                    <a:p>
                      <a:r>
                        <a:rPr lang="de-DE" sz="1500" smtClean="0"/>
                        <a:t>Return</a:t>
                      </a:r>
                      <a:r>
                        <a:rPr lang="de-DE" sz="1500" baseline="0" smtClean="0"/>
                        <a:t> type</a:t>
                      </a:r>
                      <a:endParaRPr lang="de-D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/>
                        <a:t>Method</a:t>
                      </a:r>
                      <a:endParaRPr lang="de-D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/>
                        <a:t>Information</a:t>
                      </a:r>
                      <a:endParaRPr lang="de-DE" sz="150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TLorentzVector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P4()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4-vector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TVector3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P3()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Momentum vector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TVector3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Pos()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Origin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Double_t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Charge()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Charge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Double_t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M(),</a:t>
                      </a:r>
                      <a:r>
                        <a:rPr lang="de-DE" sz="1500" baseline="0" smtClean="0">
                          <a:solidFill>
                            <a:srgbClr val="0000FF"/>
                          </a:solidFill>
                        </a:rPr>
                        <a:t> P(), E()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Mass, Momentum</a:t>
                      </a:r>
                      <a:r>
                        <a:rPr lang="de-DE" sz="1500" baseline="0" smtClean="0">
                          <a:solidFill>
                            <a:srgbClr val="0000FF"/>
                          </a:solidFill>
                        </a:rPr>
                        <a:t>, Energy</a:t>
                      </a:r>
                      <a:endParaRPr lang="de-DE" sz="150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Int_t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NDaughters()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Number of daughters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RhoCandidate</a:t>
                      </a:r>
                      <a:r>
                        <a:rPr lang="de-DE" sz="1500" baseline="0" smtClean="0">
                          <a:solidFill>
                            <a:srgbClr val="008000"/>
                          </a:solidFill>
                        </a:rPr>
                        <a:t>*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Daughter(i)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i-th daughter in decay tree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RhoCandidate*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TheMother()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Mother in decay tree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RhoCandidate*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Combine(TCandidate</a:t>
                      </a:r>
                      <a:r>
                        <a:rPr lang="de-DE" sz="1500" baseline="0" smtClean="0">
                          <a:solidFill>
                            <a:srgbClr val="008000"/>
                          </a:solidFill>
                        </a:rPr>
                        <a:t> &amp;c,...</a:t>
                      </a:r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baseline="0" smtClean="0">
                          <a:solidFill>
                            <a:srgbClr val="008000"/>
                          </a:solidFill>
                        </a:rPr>
                        <a:t>Creates composite candidate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Bool_t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Overlaps(TCandidate</a:t>
                      </a:r>
                      <a:r>
                        <a:rPr lang="de-DE" sz="1500" baseline="0" smtClean="0">
                          <a:solidFill>
                            <a:srgbClr val="008000"/>
                          </a:solidFill>
                        </a:rPr>
                        <a:t> &amp;c</a:t>
                      </a:r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baseline="0" smtClean="0">
                          <a:solidFill>
                            <a:srgbClr val="008000"/>
                          </a:solidFill>
                        </a:rPr>
                        <a:t>Checks for collision in tree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RhoCandidate*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GetMcTruth()</a:t>
                      </a:r>
                      <a:endParaRPr lang="de-DE" sz="15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MC truth object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Int_t</a:t>
                      </a:r>
                      <a:endParaRPr lang="de-DE" sz="15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PdgCode()</a:t>
                      </a:r>
                      <a:endParaRPr lang="de-DE" sz="15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PDG code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C00000"/>
                          </a:solidFill>
                        </a:rPr>
                        <a:t>FairRecoCandidate*</a:t>
                      </a:r>
                      <a:endParaRPr lang="de-DE" sz="15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C00000"/>
                          </a:solidFill>
                        </a:rPr>
                        <a:t>GetRecoCandidate()</a:t>
                      </a:r>
                      <a:endParaRPr lang="de-DE" sz="15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baseline="0" smtClean="0">
                          <a:solidFill>
                            <a:srgbClr val="C00000"/>
                          </a:solidFill>
                        </a:rPr>
                        <a:t>Access to reco information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Micro Candidate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PandaRoot object: </a:t>
            </a:r>
            <a:r>
              <a:rPr lang="de-DE" b="1" smtClean="0">
                <a:solidFill>
                  <a:srgbClr val="FF0066"/>
                </a:solidFill>
              </a:rPr>
              <a:t>PndPidCandidate</a:t>
            </a:r>
            <a:r>
              <a:rPr lang="de-DE" smtClean="0">
                <a:solidFill>
                  <a:srgbClr val="FF0066"/>
                </a:solidFill>
              </a:rPr>
              <a:t> 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(FairRecoCandidate)</a:t>
            </a:r>
          </a:p>
          <a:p>
            <a:r>
              <a:rPr lang="de-DE" smtClean="0"/>
              <a:t>Some accessors: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39551" y="1916832"/>
          <a:ext cx="820891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/>
                <a:gridCol w="3096344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smtClean="0"/>
                        <a:t>Return</a:t>
                      </a:r>
                      <a:r>
                        <a:rPr lang="de-DE" sz="1600" baseline="0" smtClean="0"/>
                        <a:t> type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Method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Information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Int_t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GetMvdHits()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Number of MVD hits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Float_t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GetMvdDEDX()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dE/dx measurm.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</a:rPr>
                        <a:t> from MVD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Int_t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GetSttHits()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Number of STT hits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Float_t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GetSttMeanDEDX()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dE/dx measurm.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</a:rPr>
                        <a:t> from STT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Float_t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GetDrcThetaC()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θ</a:t>
                      </a:r>
                      <a:r>
                        <a:rPr lang="de-DE" sz="1600" baseline="-2500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r>
                        <a:rPr lang="de-DE" sz="160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measurement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from DIRC</a:t>
                      </a:r>
                      <a:endParaRPr lang="de-DE" sz="1600">
                        <a:solidFill>
                          <a:srgbClr val="0000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Int_t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GetDrcNumberOf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</a:rPr>
                        <a:t>Photons()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Number Photons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 DIRC</a:t>
                      </a:r>
                      <a:endParaRPr lang="de-DE" sz="1600">
                        <a:solidFill>
                          <a:srgbClr val="0000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Float_t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GetEmcCalEnergy()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Calibrated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EMC cluster energy</a:t>
                      </a:r>
                      <a:endParaRPr lang="de-DE" sz="1600">
                        <a:solidFill>
                          <a:srgbClr val="008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Int_t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GetEmcNumberOfCrystals()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Number of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crystals in cluster</a:t>
                      </a:r>
                      <a:endParaRPr lang="de-DE" sz="1600">
                        <a:solidFill>
                          <a:srgbClr val="008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Int_t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GetMuoNumberOfLayers()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Number of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layers hit in MUO det</a:t>
                      </a:r>
                      <a:endParaRPr lang="de-DE" sz="1600">
                        <a:solidFill>
                          <a:srgbClr val="0000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Float_t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GetMuoProbability()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Probability for being a muon</a:t>
                      </a:r>
                      <a:endParaRPr lang="de-DE" sz="1600">
                        <a:solidFill>
                          <a:srgbClr val="0000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smtClean="0"/>
              <a:t>Work with </a:t>
            </a:r>
            <a:r>
              <a:rPr lang="de-DE" smtClean="0"/>
              <a:t>RhoCandidate/PndPidCandidate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Using </a:t>
            </a:r>
            <a:r>
              <a:rPr lang="de-DE" smtClean="0">
                <a:solidFill>
                  <a:srgbClr val="FF0066"/>
                </a:solidFill>
              </a:rPr>
              <a:t>PndPidCandidate</a:t>
            </a:r>
            <a:endParaRPr lang="de-DE" b="1" smtClean="0">
              <a:solidFill>
                <a:srgbClr val="FF0066"/>
              </a:solidFill>
            </a:endParaRP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83568" y="1628800"/>
            <a:ext cx="8064896" cy="46166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...</a:t>
            </a:r>
          </a:p>
          <a:p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PndAnalysis *pndana= new PndAnalysis();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RhoCandList piplus, piminus, goodpiplus, goodpiminus;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while (pndana-&gt;GetEvent()) </a:t>
            </a:r>
          </a:p>
          <a:p>
            <a:r>
              <a:rPr lang="de-DE" sz="1400" smtClean="0">
                <a:latin typeface="Consolas" pitchFamily="49" charset="0"/>
              </a:rPr>
              <a:t>{</a:t>
            </a:r>
          </a:p>
          <a:p>
            <a:r>
              <a:rPr lang="de-DE" sz="1400" smtClean="0">
                <a:latin typeface="Consolas" pitchFamily="49" charset="0"/>
              </a:rPr>
              <a:t>  pndana-&gt;FillList(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piplus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PionAllPlus"</a:t>
            </a:r>
            <a:r>
              <a:rPr lang="de-DE" sz="1400" smtClean="0">
                <a:latin typeface="Consolas" pitchFamily="49" charset="0"/>
              </a:rPr>
              <a:t>);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access to reco candidates</a:t>
            </a:r>
            <a:r>
              <a:rPr lang="de-DE" sz="1400" i="1" smtClean="0">
                <a:latin typeface="Consolas" pitchFamily="49" charset="0"/>
              </a:rPr>
              <a:t> </a:t>
            </a:r>
          </a:p>
          <a:p>
            <a:r>
              <a:rPr lang="de-DE" sz="1400" smtClean="0">
                <a:latin typeface="Consolas" pitchFamily="49" charset="0"/>
              </a:rPr>
              <a:t>  pndana-&gt;FillList(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piminus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PionAllMinus"</a:t>
            </a:r>
            <a:r>
              <a:rPr lang="de-DE" sz="1400" smtClean="0">
                <a:latin typeface="Consolas" pitchFamily="49" charset="0"/>
              </a:rPr>
              <a:t>);  </a:t>
            </a:r>
          </a:p>
          <a:p>
            <a:r>
              <a:rPr lang="de-DE" sz="1400" smtClean="0">
                <a:latin typeface="Consolas" pitchFamily="49" charset="0"/>
              </a:rPr>
              <a:t>  goodpiplus.Cleanup();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for (int i=0; i&lt;piplus.GetLength(); ++i)</a:t>
            </a:r>
          </a:p>
          <a:p>
            <a:r>
              <a:rPr lang="de-DE" sz="1400" smtClean="0">
                <a:latin typeface="Consolas" pitchFamily="49" charset="0"/>
              </a:rPr>
              <a:t>  {</a:t>
            </a:r>
          </a:p>
          <a:p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    // get micro candidate and use it for selection</a:t>
            </a:r>
          </a:p>
          <a:p>
            <a:r>
              <a:rPr lang="de-DE" sz="1400" smtClean="0">
                <a:latin typeface="Consolas" pitchFamily="49" charset="0"/>
              </a:rPr>
              <a:t>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PndPidCandidate *mic = (PndPidCandidate*) piplus[i]-&gt;GetRecoCandidate();</a:t>
            </a:r>
          </a:p>
          <a:p>
            <a:endParaRPr lang="de-DE" sz="1400" smtClean="0">
              <a:solidFill>
                <a:srgbClr val="009900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     </a:t>
            </a:r>
            <a:r>
              <a:rPr lang="de-DE" sz="1400" smtClean="0">
                <a:latin typeface="Consolas" pitchFamily="49" charset="0"/>
              </a:rPr>
              <a:t>if (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mic-&gt;GetSttHits()&gt;5</a:t>
            </a:r>
            <a:r>
              <a:rPr lang="de-DE" sz="1400" smtClean="0">
                <a:latin typeface="Consolas" pitchFamily="49" charset="0"/>
              </a:rPr>
              <a:t>) goodpiplus.Add(piplus[i]); </a:t>
            </a:r>
          </a:p>
          <a:p>
            <a:r>
              <a:rPr lang="de-DE" sz="1400" smtClean="0">
                <a:latin typeface="Consolas" pitchFamily="49" charset="0"/>
              </a:rPr>
              <a:t>  }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...</a:t>
            </a:r>
          </a:p>
          <a:p>
            <a:r>
              <a:rPr lang="de-DE" sz="1400" smtClean="0">
                <a:latin typeface="Consolas" pitchFamily="49" charset="0"/>
              </a:rPr>
              <a:t>}</a:t>
            </a:r>
            <a:endParaRPr lang="de-DE" sz="140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Topics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300" smtClean="0"/>
              <a:t>Data Levels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Data Access </a:t>
            </a:r>
            <a:r>
              <a:rPr lang="de-DE" sz="2300" i="1" smtClean="0"/>
              <a:t>(</a:t>
            </a:r>
            <a:r>
              <a:rPr lang="de-DE" sz="2300" i="1" smtClean="0">
                <a:solidFill>
                  <a:srgbClr val="FF0066"/>
                </a:solidFill>
              </a:rPr>
              <a:t>PndAnalysis</a:t>
            </a:r>
            <a:r>
              <a:rPr lang="de-DE" sz="2300" i="1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Analysis Basics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Particle Candidates </a:t>
            </a:r>
            <a:r>
              <a:rPr lang="de-DE" sz="2300" i="1" smtClean="0"/>
              <a:t>(</a:t>
            </a:r>
            <a:r>
              <a:rPr lang="de-DE" sz="2300" i="1" smtClean="0">
                <a:solidFill>
                  <a:srgbClr val="FF0066"/>
                </a:solidFill>
              </a:rPr>
              <a:t>RhoCandidate</a:t>
            </a:r>
            <a:r>
              <a:rPr lang="de-DE" sz="2300" i="1" smtClean="0"/>
              <a:t>, </a:t>
            </a:r>
            <a:r>
              <a:rPr lang="de-DE" sz="2300" i="1" smtClean="0">
                <a:solidFill>
                  <a:srgbClr val="FF0066"/>
                </a:solidFill>
              </a:rPr>
              <a:t>PndPidCandidate</a:t>
            </a:r>
            <a:r>
              <a:rPr lang="de-DE" sz="2300" i="1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Combinatorics </a:t>
            </a:r>
            <a:r>
              <a:rPr lang="de-DE" sz="2300" i="1" smtClean="0"/>
              <a:t>(</a:t>
            </a:r>
            <a:r>
              <a:rPr lang="de-DE" sz="2300" i="1" smtClean="0">
                <a:solidFill>
                  <a:srgbClr val="FF0066"/>
                </a:solidFill>
              </a:rPr>
              <a:t>RhoCandList</a:t>
            </a:r>
            <a:r>
              <a:rPr lang="de-DE" sz="2300" i="1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General handling of RhoCandidate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>
                <a:solidFill>
                  <a:srgbClr val="FF0066"/>
                </a:solidFill>
              </a:rPr>
              <a:t>RhoCandidate</a:t>
            </a:r>
            <a:r>
              <a:rPr lang="de-DE" smtClean="0"/>
              <a:t> = basic analysis object, many instances needed</a:t>
            </a:r>
          </a:p>
          <a:p>
            <a:r>
              <a:rPr lang="de-DE" b="1" smtClean="0">
                <a:solidFill>
                  <a:srgbClr val="FF0066"/>
                </a:solidFill>
              </a:rPr>
              <a:t>RhoFactory</a:t>
            </a:r>
            <a:r>
              <a:rPr lang="de-DE" smtClean="0"/>
              <a:t> does the book-keeping of instances</a:t>
            </a:r>
          </a:p>
          <a:p>
            <a:endParaRPr lang="de-DE" smtClean="0"/>
          </a:p>
          <a:p>
            <a:r>
              <a:rPr lang="de-DE" smtClean="0"/>
              <a:t>Creation of new RhoCandidates 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(when done by hand):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     </a:t>
            </a:r>
            <a:r>
              <a:rPr lang="de-DE" sz="1800" smtClean="0"/>
              <a:t>RhoCandidate *c = </a:t>
            </a:r>
            <a:r>
              <a:rPr lang="de-DE" sz="1800" smtClean="0">
                <a:solidFill>
                  <a:srgbClr val="008000"/>
                </a:solidFill>
              </a:rPr>
              <a:t>RhoFactory::Instance()-&gt;NewCandidate(); </a:t>
            </a:r>
            <a:br>
              <a:rPr lang="de-DE" sz="1800" smtClean="0">
                <a:solidFill>
                  <a:srgbClr val="008000"/>
                </a:solidFill>
              </a:rPr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     </a:t>
            </a:r>
            <a:r>
              <a:rPr lang="de-DE" sz="1800" smtClean="0"/>
              <a:t>RhoCandidate *c = </a:t>
            </a:r>
            <a:r>
              <a:rPr lang="de-DE" sz="1800" smtClean="0">
                <a:solidFill>
                  <a:srgbClr val="FF0000"/>
                </a:solidFill>
              </a:rPr>
              <a:t>new RhoCandidate();</a:t>
            </a:r>
          </a:p>
          <a:p>
            <a:endParaRPr lang="de-DE" smtClean="0">
              <a:solidFill>
                <a:srgbClr val="FF0000"/>
              </a:solidFill>
            </a:endParaRPr>
          </a:p>
          <a:p>
            <a:endParaRPr lang="de-DE" smtClean="0">
              <a:solidFill>
                <a:srgbClr val="FF0000"/>
              </a:solidFill>
            </a:endParaRPr>
          </a:p>
          <a:p>
            <a:r>
              <a:rPr lang="de-DE" smtClean="0"/>
              <a:t>Delete RhoCandidates: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       </a:t>
            </a:r>
            <a:r>
              <a:rPr lang="de-DE" smtClean="0">
                <a:solidFill>
                  <a:srgbClr val="008000"/>
                </a:solidFill>
              </a:rPr>
              <a:t>Not necessary!! </a:t>
            </a:r>
            <a:r>
              <a:rPr lang="de-DE" i="1" smtClean="0">
                <a:solidFill>
                  <a:srgbClr val="008000"/>
                </a:solidFill>
              </a:rPr>
              <a:t>RhoFactory takes care of it!</a:t>
            </a:r>
            <a:r>
              <a:rPr lang="de-DE" i="1" smtClean="0"/>
              <a:t/>
            </a:r>
            <a:br>
              <a:rPr lang="de-DE" i="1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       </a:t>
            </a:r>
            <a:r>
              <a:rPr lang="de-DE" smtClean="0">
                <a:solidFill>
                  <a:srgbClr val="FF0000"/>
                </a:solidFill>
              </a:rPr>
              <a:t>delete c;  </a:t>
            </a:r>
            <a:endParaRPr lang="de-DE" sz="4400" smtClean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4" y="3212976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smtClean="0">
                <a:solidFill>
                  <a:srgbClr val="FF0000"/>
                </a:solidFill>
                <a:sym typeface="Wingdings"/>
              </a:rPr>
              <a:t></a:t>
            </a:r>
            <a:endParaRPr lang="de-DE" sz="4400"/>
          </a:p>
        </p:txBody>
      </p:sp>
      <p:sp>
        <p:nvSpPr>
          <p:cNvPr id="8" name="Textfeld 7"/>
          <p:cNvSpPr txBox="1"/>
          <p:nvPr/>
        </p:nvSpPr>
        <p:spPr>
          <a:xfrm>
            <a:off x="467544" y="2708920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smtClean="0">
                <a:solidFill>
                  <a:srgbClr val="008000"/>
                </a:solidFill>
                <a:sym typeface="Wingdings"/>
              </a:rPr>
              <a:t></a:t>
            </a:r>
            <a:endParaRPr lang="de-DE" sz="3200" b="1">
              <a:solidFill>
                <a:srgbClr val="008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rot="629266">
            <a:off x="6182853" y="3459744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  <a:latin typeface="Stencil" pitchFamily="82" charset="0"/>
              </a:rPr>
              <a:t>Never!!</a:t>
            </a:r>
            <a:endParaRPr lang="de-DE" sz="2000">
              <a:solidFill>
                <a:srgbClr val="FF0000"/>
              </a:solidFill>
              <a:latin typeface="Stencil" pitchFamily="82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20890117">
            <a:off x="3088467" y="5704493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  <a:latin typeface="Stencil" pitchFamily="82" charset="0"/>
              </a:rPr>
              <a:t>Never!!</a:t>
            </a:r>
            <a:endParaRPr lang="de-DE" sz="2000">
              <a:solidFill>
                <a:srgbClr val="FF0000"/>
              </a:solidFill>
              <a:latin typeface="Stencil" pitchFamily="82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03069" y="5517232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smtClean="0">
                <a:solidFill>
                  <a:srgbClr val="FF0000"/>
                </a:solidFill>
                <a:sym typeface="Wingdings"/>
              </a:rPr>
              <a:t></a:t>
            </a:r>
            <a:endParaRPr lang="de-DE" sz="4400"/>
          </a:p>
        </p:txBody>
      </p:sp>
      <p:sp>
        <p:nvSpPr>
          <p:cNvPr id="12" name="Textfeld 11"/>
          <p:cNvSpPr txBox="1"/>
          <p:nvPr/>
        </p:nvSpPr>
        <p:spPr>
          <a:xfrm>
            <a:off x="703069" y="5013176"/>
            <a:ext cx="53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smtClean="0">
                <a:solidFill>
                  <a:srgbClr val="008000"/>
                </a:solidFill>
                <a:sym typeface="Wingdings"/>
              </a:rPr>
              <a:t></a:t>
            </a:r>
            <a:endParaRPr lang="de-DE" sz="3200">
              <a:solidFill>
                <a:srgbClr val="008000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4191000" y="3820886"/>
            <a:ext cx="4953000" cy="2267857"/>
            <a:chOff x="4191000" y="3820886"/>
            <a:chExt cx="4953000" cy="2267857"/>
          </a:xfrm>
        </p:grpSpPr>
        <p:sp>
          <p:nvSpPr>
            <p:cNvPr id="14" name="Textfeld 13"/>
            <p:cNvSpPr txBox="1"/>
            <p:nvPr/>
          </p:nvSpPr>
          <p:spPr>
            <a:xfrm>
              <a:off x="7053363" y="4725144"/>
              <a:ext cx="20906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i="1" smtClean="0">
                  <a:solidFill>
                    <a:schemeClr val="bg1">
                      <a:lumMod val="50000"/>
                    </a:schemeClr>
                  </a:solidFill>
                </a:rPr>
                <a:t>actually, it‘s not</a:t>
              </a:r>
            </a:p>
            <a:p>
              <a:pPr algn="ctr"/>
              <a:r>
                <a:rPr lang="de-DE" i="1" smtClean="0">
                  <a:solidFill>
                    <a:schemeClr val="bg1">
                      <a:lumMod val="50000"/>
                    </a:schemeClr>
                  </a:solidFill>
                </a:rPr>
                <a:t>super-bad, but </a:t>
              </a:r>
            </a:p>
            <a:p>
              <a:pPr algn="ctr"/>
              <a:r>
                <a:rPr lang="de-DE" i="1" smtClean="0">
                  <a:solidFill>
                    <a:schemeClr val="bg1">
                      <a:lumMod val="50000"/>
                    </a:schemeClr>
                  </a:solidFill>
                </a:rPr>
                <a:t>life is easier w/o</a:t>
              </a:r>
              <a:endParaRPr lang="de-DE" i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7511143" y="3820886"/>
              <a:ext cx="771072" cy="816428"/>
            </a:xfrm>
            <a:custGeom>
              <a:avLst/>
              <a:gdLst>
                <a:gd name="connsiteX0" fmla="*/ 707571 w 771072"/>
                <a:gd name="connsiteY0" fmla="*/ 816428 h 816428"/>
                <a:gd name="connsiteX1" fmla="*/ 653143 w 771072"/>
                <a:gd name="connsiteY1" fmla="*/ 206828 h 816428"/>
                <a:gd name="connsiteX2" fmla="*/ 0 w 771072"/>
                <a:gd name="connsiteY2" fmla="*/ 0 h 8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072" h="816428">
                  <a:moveTo>
                    <a:pt x="707571" y="816428"/>
                  </a:moveTo>
                  <a:cubicBezTo>
                    <a:pt x="739321" y="579663"/>
                    <a:pt x="771072" y="342899"/>
                    <a:pt x="653143" y="206828"/>
                  </a:cubicBezTo>
                  <a:cubicBezTo>
                    <a:pt x="535215" y="70757"/>
                    <a:pt x="267607" y="35378"/>
                    <a:pt x="0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4191000" y="5791200"/>
              <a:ext cx="3265714" cy="297543"/>
            </a:xfrm>
            <a:custGeom>
              <a:avLst/>
              <a:gdLst>
                <a:gd name="connsiteX0" fmla="*/ 3265714 w 3265714"/>
                <a:gd name="connsiteY0" fmla="*/ 0 h 297543"/>
                <a:gd name="connsiteX1" fmla="*/ 1905000 w 3265714"/>
                <a:gd name="connsiteY1" fmla="*/ 261257 h 297543"/>
                <a:gd name="connsiteX2" fmla="*/ 0 w 3265714"/>
                <a:gd name="connsiteY2" fmla="*/ 217714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5714" h="297543">
                  <a:moveTo>
                    <a:pt x="3265714" y="0"/>
                  </a:moveTo>
                  <a:cubicBezTo>
                    <a:pt x="2857500" y="112485"/>
                    <a:pt x="2449286" y="224971"/>
                    <a:pt x="1905000" y="261257"/>
                  </a:cubicBezTo>
                  <a:cubicBezTo>
                    <a:pt x="1360714" y="297543"/>
                    <a:pt x="0" y="217714"/>
                    <a:pt x="0" y="217714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COMBINATORICS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Combining Candidates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Remember the example event shown above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Question: </a:t>
            </a:r>
            <a:r>
              <a:rPr lang="de-DE" smtClean="0"/>
              <a:t>How do we find out, whether there was a decay 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22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3131840" y="1700808"/>
            <a:ext cx="2948602" cy="2394848"/>
            <a:chOff x="395536" y="4211796"/>
            <a:chExt cx="2948602" cy="2394848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1043608" y="4797152"/>
              <a:ext cx="720080" cy="57606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H="1">
              <a:off x="611560" y="5517232"/>
              <a:ext cx="360040" cy="720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V="1">
              <a:off x="1115616" y="5085184"/>
              <a:ext cx="1656184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1043608" y="5445224"/>
              <a:ext cx="1152128" cy="7920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 flipH="1" flipV="1">
              <a:off x="899592" y="4581128"/>
              <a:ext cx="80392" cy="728464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>
              <a:off x="1043608" y="5517232"/>
              <a:ext cx="0" cy="720080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>
              <a:off x="1115616" y="5445224"/>
              <a:ext cx="1440160" cy="792088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>
              <a:off x="1187624" y="5445224"/>
              <a:ext cx="1728192" cy="288032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1763688" y="4509120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FF"/>
                  </a:solidFill>
                </a:rPr>
                <a:t>t</a:t>
              </a:r>
              <a:r>
                <a:rPr lang="de-DE" baseline="30000" smtClean="0">
                  <a:solidFill>
                    <a:srgbClr val="0000FF"/>
                  </a:solidFill>
                </a:rPr>
                <a:t>+</a:t>
              </a:r>
              <a:r>
                <a:rPr lang="de-DE" baseline="-25000" smtClean="0">
                  <a:solidFill>
                    <a:srgbClr val="0000FF"/>
                  </a:solidFill>
                </a:rPr>
                <a:t>1</a:t>
              </a:r>
              <a:endParaRPr lang="de-DE" baseline="-25000">
                <a:solidFill>
                  <a:srgbClr val="0000FF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123728" y="6165304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FF"/>
                  </a:solidFill>
                </a:rPr>
                <a:t>t</a:t>
              </a:r>
              <a:r>
                <a:rPr lang="de-DE" baseline="30000" smtClean="0">
                  <a:solidFill>
                    <a:srgbClr val="0000FF"/>
                  </a:solidFill>
                </a:rPr>
                <a:t>+</a:t>
              </a:r>
              <a:r>
                <a:rPr lang="de-DE" baseline="-25000" smtClean="0">
                  <a:solidFill>
                    <a:srgbClr val="0000FF"/>
                  </a:solidFill>
                </a:rPr>
                <a:t>2</a:t>
              </a:r>
              <a:endParaRPr lang="de-DE" baseline="-25000">
                <a:solidFill>
                  <a:srgbClr val="0000FF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771800" y="4869160"/>
              <a:ext cx="439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t</a:t>
              </a:r>
              <a:r>
                <a:rPr lang="de-DE" baseline="30000" smtClean="0">
                  <a:solidFill>
                    <a:srgbClr val="FF0000"/>
                  </a:solidFill>
                </a:rPr>
                <a:t>-</a:t>
              </a:r>
              <a:r>
                <a:rPr lang="de-DE" baseline="-25000" smtClean="0">
                  <a:solidFill>
                    <a:srgbClr val="FF0000"/>
                  </a:solidFill>
                </a:rPr>
                <a:t>1</a:t>
              </a:r>
              <a:endParaRPr lang="de-DE" baseline="-25000">
                <a:solidFill>
                  <a:srgbClr val="FF0000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95536" y="6218728"/>
              <a:ext cx="439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t</a:t>
              </a:r>
              <a:r>
                <a:rPr lang="de-DE" baseline="30000" smtClean="0">
                  <a:solidFill>
                    <a:srgbClr val="FF0000"/>
                  </a:solidFill>
                </a:rPr>
                <a:t>-</a:t>
              </a:r>
              <a:r>
                <a:rPr lang="de-DE" baseline="-25000" smtClean="0">
                  <a:solidFill>
                    <a:srgbClr val="FF0000"/>
                  </a:solidFill>
                </a:rPr>
                <a:t>2</a:t>
              </a:r>
              <a:endParaRPr lang="de-DE" baseline="-25000">
                <a:solidFill>
                  <a:srgbClr val="FF0000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11466" y="421179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n</a:t>
              </a:r>
              <a:r>
                <a:rPr lang="de-DE" baseline="-25000" smtClean="0">
                  <a:solidFill>
                    <a:srgbClr val="008000"/>
                  </a:solidFill>
                </a:rPr>
                <a:t>1</a:t>
              </a:r>
              <a:endParaRPr lang="de-DE" baseline="-25000">
                <a:solidFill>
                  <a:srgbClr val="008000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915816" y="558924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n</a:t>
              </a:r>
              <a:r>
                <a:rPr lang="de-DE" baseline="-25000" smtClean="0">
                  <a:solidFill>
                    <a:srgbClr val="008000"/>
                  </a:solidFill>
                </a:rPr>
                <a:t>2</a:t>
              </a:r>
              <a:endParaRPr lang="de-DE" baseline="-25000">
                <a:solidFill>
                  <a:srgbClr val="008000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555776" y="6084004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n</a:t>
              </a:r>
              <a:r>
                <a:rPr lang="de-DE" baseline="-25000" smtClean="0">
                  <a:solidFill>
                    <a:srgbClr val="008000"/>
                  </a:solidFill>
                </a:rPr>
                <a:t>4</a:t>
              </a:r>
              <a:endParaRPr lang="de-DE" baseline="-25000">
                <a:solidFill>
                  <a:srgbClr val="008000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99592" y="6237312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n</a:t>
              </a:r>
              <a:r>
                <a:rPr lang="de-DE" baseline="-25000" smtClean="0">
                  <a:solidFill>
                    <a:srgbClr val="008000"/>
                  </a:solidFill>
                </a:rPr>
                <a:t>3</a:t>
              </a:r>
              <a:endParaRPr lang="de-DE" baseline="-25000">
                <a:solidFill>
                  <a:srgbClr val="008000"/>
                </a:solidFill>
              </a:endParaRPr>
            </a:p>
          </p:txBody>
        </p:sp>
      </p:grpSp>
      <p:pic>
        <p:nvPicPr>
          <p:cNvPr id="26" name="Grafik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31840" y="5085184"/>
            <a:ext cx="2703801" cy="3060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Combinatorics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0000FF"/>
                </a:solidFill>
              </a:rPr>
              <a:t>Answer: </a:t>
            </a:r>
            <a:r>
              <a:rPr lang="de-DE" smtClean="0"/>
              <a:t>Create all combinations of FS particles, which match the decay pattern and create histogram of inv. mass.</a:t>
            </a:r>
          </a:p>
          <a:p>
            <a:pPr>
              <a:buNone/>
            </a:pPr>
            <a:r>
              <a:rPr lang="de-DE" smtClean="0"/>
              <a:t> </a:t>
            </a:r>
          </a:p>
          <a:p>
            <a:r>
              <a:rPr lang="de-DE" smtClean="0"/>
              <a:t>Our example: </a:t>
            </a:r>
            <a:br>
              <a:rPr lang="de-DE" smtClean="0"/>
            </a:br>
            <a:r>
              <a:rPr lang="de-DE" smtClean="0"/>
              <a:t>2 positive (</a:t>
            </a:r>
            <a:r>
              <a:rPr lang="de-DE" smtClean="0">
                <a:solidFill>
                  <a:srgbClr val="0000FF"/>
                </a:solidFill>
              </a:rPr>
              <a:t>t</a:t>
            </a:r>
            <a:r>
              <a:rPr lang="de-DE" baseline="30000" smtClean="0">
                <a:solidFill>
                  <a:srgbClr val="0000FF"/>
                </a:solidFill>
              </a:rPr>
              <a:t>+</a:t>
            </a:r>
            <a:r>
              <a:rPr lang="de-DE" baseline="-25000" smtClean="0">
                <a:solidFill>
                  <a:srgbClr val="0000FF"/>
                </a:solidFill>
              </a:rPr>
              <a:t>1</a:t>
            </a:r>
            <a:r>
              <a:rPr lang="de-DE" smtClean="0">
                <a:solidFill>
                  <a:srgbClr val="0000FF"/>
                </a:solidFill>
              </a:rPr>
              <a:t>, t</a:t>
            </a:r>
            <a:r>
              <a:rPr lang="de-DE" baseline="30000" smtClean="0">
                <a:solidFill>
                  <a:srgbClr val="0000FF"/>
                </a:solidFill>
              </a:rPr>
              <a:t>+</a:t>
            </a:r>
            <a:r>
              <a:rPr lang="de-DE" baseline="-25000" smtClean="0">
                <a:solidFill>
                  <a:srgbClr val="0000FF"/>
                </a:solidFill>
              </a:rPr>
              <a:t>2</a:t>
            </a:r>
            <a:r>
              <a:rPr lang="de-DE" smtClean="0"/>
              <a:t>), 2 negative tracks (</a:t>
            </a:r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baseline="30000" smtClean="0">
                <a:solidFill>
                  <a:srgbClr val="FF0000"/>
                </a:solidFill>
              </a:rPr>
              <a:t>-</a:t>
            </a:r>
            <a:r>
              <a:rPr lang="de-DE" baseline="-25000" smtClean="0">
                <a:solidFill>
                  <a:srgbClr val="FF0000"/>
                </a:solidFill>
              </a:rPr>
              <a:t>1</a:t>
            </a:r>
            <a:r>
              <a:rPr lang="de-DE" smtClean="0">
                <a:solidFill>
                  <a:srgbClr val="FF0000"/>
                </a:solidFill>
              </a:rPr>
              <a:t>, t</a:t>
            </a:r>
            <a:r>
              <a:rPr lang="de-DE" baseline="30000" smtClean="0">
                <a:solidFill>
                  <a:srgbClr val="FF0000"/>
                </a:solidFill>
              </a:rPr>
              <a:t>-</a:t>
            </a:r>
            <a:r>
              <a:rPr lang="de-DE" baseline="-25000" smtClean="0">
                <a:solidFill>
                  <a:srgbClr val="FF0000"/>
                </a:solidFill>
              </a:rPr>
              <a:t>2</a:t>
            </a:r>
            <a:r>
              <a:rPr lang="de-DE" smtClean="0"/>
              <a:t>), 4 neutrals (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k</a:t>
            </a:r>
            <a:r>
              <a:rPr lang="de-DE" smtClean="0"/>
              <a:t>)</a:t>
            </a:r>
          </a:p>
          <a:p>
            <a:endParaRPr lang="de-DE" smtClean="0"/>
          </a:p>
          <a:p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00FF"/>
                </a:solidFill>
              </a:rPr>
              <a:t>0</a:t>
            </a:r>
            <a:r>
              <a:rPr lang="de-DE" smtClean="0">
                <a:solidFill>
                  <a:srgbClr val="0000FF"/>
                </a:solidFill>
              </a:rPr>
              <a:t> candidates </a:t>
            </a:r>
            <a:r>
              <a:rPr lang="de-DE" smtClean="0">
                <a:solidFill>
                  <a:srgbClr val="0000FF"/>
                </a:solidFill>
                <a:latin typeface="Arev Sans"/>
                <a:ea typeface="Arev Sans"/>
                <a:cs typeface="Arial"/>
              </a:rPr>
              <a:t>→</a:t>
            </a:r>
            <a:r>
              <a:rPr lang="de-DE" smtClean="0">
                <a:solidFill>
                  <a:srgbClr val="0000FF"/>
                </a:solidFill>
              </a:rPr>
              <a:t> 6 combinations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el-GR" smtClean="0">
                <a:solidFill>
                  <a:srgbClr val="CC3399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CC3399"/>
                </a:solidFill>
              </a:rPr>
              <a:t>0</a:t>
            </a:r>
            <a:r>
              <a:rPr lang="de-DE" baseline="-25000" smtClean="0">
                <a:solidFill>
                  <a:srgbClr val="CC3399"/>
                </a:solidFill>
              </a:rPr>
              <a:t>1</a:t>
            </a:r>
            <a:r>
              <a:rPr lang="de-DE" smtClean="0"/>
              <a:t>=(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1</a:t>
            </a:r>
            <a:r>
              <a:rPr lang="de-DE" smtClean="0"/>
              <a:t>+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2</a:t>
            </a:r>
            <a:r>
              <a:rPr lang="de-DE" smtClean="0"/>
              <a:t>), (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1</a:t>
            </a:r>
            <a:r>
              <a:rPr lang="de-DE" smtClean="0"/>
              <a:t>+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3</a:t>
            </a:r>
            <a:r>
              <a:rPr lang="de-DE" smtClean="0"/>
              <a:t>), (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1</a:t>
            </a:r>
            <a:r>
              <a:rPr lang="de-DE" smtClean="0"/>
              <a:t>+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4</a:t>
            </a:r>
            <a:r>
              <a:rPr lang="de-DE" smtClean="0"/>
              <a:t>), (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2</a:t>
            </a:r>
            <a:r>
              <a:rPr lang="de-DE" smtClean="0"/>
              <a:t>+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3</a:t>
            </a:r>
            <a:r>
              <a:rPr lang="de-DE" smtClean="0"/>
              <a:t>), (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2</a:t>
            </a:r>
            <a:r>
              <a:rPr lang="de-DE" smtClean="0"/>
              <a:t>+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4</a:t>
            </a:r>
            <a:r>
              <a:rPr lang="de-DE" smtClean="0"/>
              <a:t>), </a:t>
            </a:r>
            <a:r>
              <a:rPr lang="el-GR" smtClean="0">
                <a:solidFill>
                  <a:srgbClr val="CC3399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CC3399"/>
                </a:solidFill>
              </a:rPr>
              <a:t>0</a:t>
            </a:r>
            <a:r>
              <a:rPr lang="de-DE" baseline="-25000" smtClean="0">
                <a:solidFill>
                  <a:srgbClr val="CC3399"/>
                </a:solidFill>
              </a:rPr>
              <a:t>6</a:t>
            </a:r>
            <a:r>
              <a:rPr lang="de-DE" smtClean="0"/>
              <a:t>=(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3</a:t>
            </a:r>
            <a:r>
              <a:rPr lang="de-DE" smtClean="0"/>
              <a:t>+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4</a:t>
            </a:r>
            <a:r>
              <a:rPr lang="de-DE" smtClean="0"/>
              <a:t>)</a:t>
            </a:r>
          </a:p>
          <a:p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J/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ψ</a:t>
            </a:r>
            <a:r>
              <a:rPr lang="de-DE" smtClean="0">
                <a:solidFill>
                  <a:srgbClr val="0000FF"/>
                </a:solidFill>
              </a:rPr>
              <a:t> candidates </a:t>
            </a:r>
            <a:r>
              <a:rPr lang="de-DE" smtClean="0">
                <a:solidFill>
                  <a:srgbClr val="0000FF"/>
                </a:solidFill>
                <a:latin typeface="Arev Sans"/>
                <a:ea typeface="Arev Sans"/>
                <a:cs typeface="Arial"/>
              </a:rPr>
              <a:t>→</a:t>
            </a:r>
            <a:r>
              <a:rPr lang="de-DE" smtClean="0">
                <a:solidFill>
                  <a:srgbClr val="0000FF"/>
                </a:solidFill>
              </a:rPr>
              <a:t> 24 combinations</a:t>
            </a:r>
            <a:br>
              <a:rPr lang="de-DE" smtClean="0">
                <a:solidFill>
                  <a:srgbClr val="0000FF"/>
                </a:solidFill>
              </a:rPr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J/</a:t>
            </a:r>
            <a:r>
              <a:rPr lang="el-GR" smtClean="0">
                <a:latin typeface="Arev Sans"/>
                <a:ea typeface="Arev Sans"/>
              </a:rPr>
              <a:t>ψ</a:t>
            </a:r>
            <a:r>
              <a:rPr lang="de-DE" baseline="-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smtClean="0">
                <a:latin typeface="Arev Sans"/>
                <a:ea typeface="Arev Sans"/>
              </a:rPr>
              <a:t> = (</a:t>
            </a:r>
            <a:r>
              <a:rPr lang="de-DE" smtClean="0">
                <a:solidFill>
                  <a:srgbClr val="0000FF"/>
                </a:solidFill>
              </a:rPr>
              <a:t>t</a:t>
            </a:r>
            <a:r>
              <a:rPr lang="de-DE" baseline="30000" smtClean="0">
                <a:solidFill>
                  <a:srgbClr val="0000FF"/>
                </a:solidFill>
              </a:rPr>
              <a:t>+</a:t>
            </a:r>
            <a:r>
              <a:rPr lang="de-DE" baseline="-25000" smtClean="0">
                <a:solidFill>
                  <a:srgbClr val="0000FF"/>
                </a:solidFill>
              </a:rPr>
              <a:t>1</a:t>
            </a:r>
            <a:r>
              <a:rPr lang="de-DE" smtClean="0"/>
              <a:t> + </a:t>
            </a:r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baseline="30000" smtClean="0">
                <a:solidFill>
                  <a:srgbClr val="FF0000"/>
                </a:solidFill>
              </a:rPr>
              <a:t>-</a:t>
            </a:r>
            <a:r>
              <a:rPr lang="de-DE" baseline="-25000" smtClean="0">
                <a:solidFill>
                  <a:srgbClr val="FF0000"/>
                </a:solidFill>
              </a:rPr>
              <a:t>1</a:t>
            </a:r>
            <a:r>
              <a:rPr lang="de-DE" smtClean="0"/>
              <a:t> + </a:t>
            </a:r>
            <a:r>
              <a:rPr lang="el-GR" smtClean="0">
                <a:solidFill>
                  <a:srgbClr val="CC3399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CC3399"/>
                </a:solidFill>
              </a:rPr>
              <a:t>0</a:t>
            </a:r>
            <a:r>
              <a:rPr lang="de-DE" baseline="-25000" smtClean="0">
                <a:solidFill>
                  <a:srgbClr val="CC3399"/>
                </a:solidFill>
              </a:rPr>
              <a:t>1</a:t>
            </a:r>
            <a:r>
              <a:rPr lang="de-DE" smtClean="0"/>
              <a:t>), J/</a:t>
            </a:r>
            <a:r>
              <a:rPr lang="el-GR" smtClean="0">
                <a:latin typeface="Arev Sans"/>
                <a:ea typeface="Arev Sans"/>
              </a:rPr>
              <a:t>ψ</a:t>
            </a:r>
            <a:r>
              <a:rPr lang="de-DE" baseline="-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de-DE" smtClean="0">
                <a:latin typeface="Arev Sans"/>
                <a:ea typeface="Arev Sans"/>
              </a:rPr>
              <a:t> =</a:t>
            </a:r>
            <a:r>
              <a:rPr lang="de-DE" smtClean="0"/>
              <a:t> </a:t>
            </a:r>
            <a:r>
              <a:rPr lang="de-DE" smtClean="0">
                <a:latin typeface="Arev Sans"/>
                <a:ea typeface="Arev Sans"/>
              </a:rPr>
              <a:t>(</a:t>
            </a:r>
            <a:r>
              <a:rPr lang="de-DE" smtClean="0">
                <a:solidFill>
                  <a:srgbClr val="0000FF"/>
                </a:solidFill>
              </a:rPr>
              <a:t>t</a:t>
            </a:r>
            <a:r>
              <a:rPr lang="de-DE" baseline="30000" smtClean="0">
                <a:solidFill>
                  <a:srgbClr val="0000FF"/>
                </a:solidFill>
              </a:rPr>
              <a:t>+</a:t>
            </a:r>
            <a:r>
              <a:rPr lang="de-DE" baseline="-25000" smtClean="0">
                <a:solidFill>
                  <a:srgbClr val="0000FF"/>
                </a:solidFill>
              </a:rPr>
              <a:t>1</a:t>
            </a:r>
            <a:r>
              <a:rPr lang="de-DE" smtClean="0"/>
              <a:t> + </a:t>
            </a:r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baseline="30000" smtClean="0">
                <a:solidFill>
                  <a:srgbClr val="FF0000"/>
                </a:solidFill>
              </a:rPr>
              <a:t>-</a:t>
            </a:r>
            <a:r>
              <a:rPr lang="de-DE" baseline="-25000" smtClean="0">
                <a:solidFill>
                  <a:srgbClr val="FF0000"/>
                </a:solidFill>
              </a:rPr>
              <a:t>1</a:t>
            </a:r>
            <a:r>
              <a:rPr lang="de-DE" smtClean="0"/>
              <a:t> + </a:t>
            </a:r>
            <a:r>
              <a:rPr lang="el-GR" smtClean="0">
                <a:solidFill>
                  <a:srgbClr val="CC3399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CC3399"/>
                </a:solidFill>
              </a:rPr>
              <a:t>0</a:t>
            </a:r>
            <a:r>
              <a:rPr lang="de-DE" baseline="-25000" smtClean="0">
                <a:solidFill>
                  <a:srgbClr val="CC3399"/>
                </a:solidFill>
              </a:rPr>
              <a:t>2</a:t>
            </a:r>
            <a:r>
              <a:rPr lang="de-DE" smtClean="0"/>
              <a:t>), ...</a:t>
            </a:r>
            <a:br>
              <a:rPr lang="de-DE" smtClean="0"/>
            </a:br>
            <a:r>
              <a:rPr lang="de-DE" smtClean="0"/>
              <a:t>...</a:t>
            </a:r>
            <a:br>
              <a:rPr lang="de-DE" smtClean="0"/>
            </a:br>
            <a:r>
              <a:rPr lang="de-DE" smtClean="0"/>
              <a:t>J/</a:t>
            </a:r>
            <a:r>
              <a:rPr lang="el-GR" smtClean="0">
                <a:latin typeface="Arev Sans"/>
                <a:ea typeface="Arev Sans"/>
              </a:rPr>
              <a:t>ψ</a:t>
            </a:r>
            <a:r>
              <a:rPr lang="de-DE" baseline="-25000" smtClean="0">
                <a:latin typeface="Arev Sans"/>
                <a:ea typeface="Arev Sans"/>
              </a:rPr>
              <a:t>24</a:t>
            </a:r>
            <a:r>
              <a:rPr lang="de-DE" smtClean="0">
                <a:latin typeface="Arev Sans"/>
                <a:ea typeface="Arev Sans"/>
              </a:rPr>
              <a:t> = (</a:t>
            </a:r>
            <a:r>
              <a:rPr lang="de-DE" smtClean="0">
                <a:solidFill>
                  <a:srgbClr val="0000FF"/>
                </a:solidFill>
              </a:rPr>
              <a:t>t</a:t>
            </a:r>
            <a:r>
              <a:rPr lang="de-DE" baseline="30000" smtClean="0">
                <a:solidFill>
                  <a:srgbClr val="0000FF"/>
                </a:solidFill>
              </a:rPr>
              <a:t>+</a:t>
            </a:r>
            <a:r>
              <a:rPr lang="de-DE" baseline="-25000" smtClean="0">
                <a:solidFill>
                  <a:srgbClr val="0000FF"/>
                </a:solidFill>
              </a:rPr>
              <a:t>2</a:t>
            </a:r>
            <a:r>
              <a:rPr lang="de-DE" smtClean="0">
                <a:solidFill>
                  <a:srgbClr val="0000FF"/>
                </a:solidFill>
              </a:rPr>
              <a:t> </a:t>
            </a:r>
            <a:r>
              <a:rPr lang="de-DE" smtClean="0"/>
              <a:t>+ </a:t>
            </a:r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baseline="30000" smtClean="0">
                <a:solidFill>
                  <a:srgbClr val="FF0000"/>
                </a:solidFill>
              </a:rPr>
              <a:t>-</a:t>
            </a:r>
            <a:r>
              <a:rPr lang="de-DE" baseline="-25000" smtClean="0">
                <a:solidFill>
                  <a:srgbClr val="FF0000"/>
                </a:solidFill>
              </a:rPr>
              <a:t>2</a:t>
            </a:r>
            <a:r>
              <a:rPr lang="de-DE" smtClean="0">
                <a:solidFill>
                  <a:srgbClr val="FF0000"/>
                </a:solidFill>
              </a:rPr>
              <a:t> </a:t>
            </a:r>
            <a:r>
              <a:rPr lang="de-DE" smtClean="0"/>
              <a:t>+ </a:t>
            </a:r>
            <a:r>
              <a:rPr lang="el-GR" smtClean="0">
                <a:solidFill>
                  <a:srgbClr val="CC3399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CC3399"/>
                </a:solidFill>
              </a:rPr>
              <a:t>0</a:t>
            </a:r>
            <a:r>
              <a:rPr lang="de-DE" baseline="-25000" smtClean="0">
                <a:solidFill>
                  <a:srgbClr val="CC3399"/>
                </a:solidFill>
              </a:rPr>
              <a:t>6</a:t>
            </a:r>
            <a:r>
              <a:rPr lang="de-DE" smtClean="0"/>
              <a:t>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Caveat: Double counting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FF0066"/>
                </a:solidFill>
              </a:rPr>
              <a:t>Double counting </a:t>
            </a:r>
            <a:r>
              <a:rPr lang="de-DE" smtClean="0"/>
              <a:t>=  erroneous creation of identical combinations leading to multiple entries in spectra/lists</a:t>
            </a:r>
          </a:p>
          <a:p>
            <a:r>
              <a:rPr lang="de-DE" smtClean="0">
                <a:solidFill>
                  <a:srgbClr val="0000FF"/>
                </a:solidFill>
              </a:rPr>
              <a:t>Can happen in wrong coded nested loops</a:t>
            </a:r>
          </a:p>
          <a:p>
            <a:endParaRPr lang="de-DE" smtClean="0"/>
          </a:p>
          <a:p>
            <a:r>
              <a:rPr lang="de-DE" smtClean="0"/>
              <a:t>Examples for double counting: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24</a:t>
            </a:fld>
            <a:endParaRPr lang="de-DE"/>
          </a:p>
        </p:txBody>
      </p:sp>
      <p:grpSp>
        <p:nvGrpSpPr>
          <p:cNvPr id="158" name="Gruppieren 157"/>
          <p:cNvGrpSpPr/>
          <p:nvPr/>
        </p:nvGrpSpPr>
        <p:grpSpPr bwMode="auto">
          <a:xfrm>
            <a:off x="827708" y="3000806"/>
            <a:ext cx="3113324" cy="1004254"/>
            <a:chOff x="827708" y="3000808"/>
            <a:chExt cx="3113324" cy="1004254"/>
          </a:xfrm>
        </p:grpSpPr>
        <p:cxnSp>
          <p:nvCxnSpPr>
            <p:cNvPr id="20" name="Gerade Verbindung mit Pfeil 19"/>
            <p:cNvCxnSpPr/>
            <p:nvPr/>
          </p:nvCxnSpPr>
          <p:spPr bwMode="auto">
            <a:xfrm>
              <a:off x="1255988" y="350486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 bwMode="auto">
            <a:xfrm flipV="1">
              <a:off x="1976068" y="3216832"/>
              <a:ext cx="1011625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 bwMode="auto">
            <a:xfrm flipV="1">
              <a:off x="1976068" y="3432856"/>
              <a:ext cx="1587689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 bwMode="auto">
            <a:xfrm>
              <a:off x="1976068" y="3504864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Grafik 55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3059446" y="3000808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6" name="Grafik 155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3635765" y="3284986"/>
              <a:ext cx="305267" cy="3052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Grafik 58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827708" y="3360846"/>
              <a:ext cx="356017" cy="2291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Grafik 61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3055679" y="3648878"/>
              <a:ext cx="331725" cy="35618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1" name="Gruppieren 160"/>
          <p:cNvGrpSpPr/>
          <p:nvPr/>
        </p:nvGrpSpPr>
        <p:grpSpPr bwMode="auto">
          <a:xfrm>
            <a:off x="5076056" y="2928798"/>
            <a:ext cx="3113325" cy="1076264"/>
            <a:chOff x="5076056" y="2928800"/>
            <a:chExt cx="3113325" cy="1076264"/>
          </a:xfrm>
        </p:grpSpPr>
        <p:cxnSp>
          <p:nvCxnSpPr>
            <p:cNvPr id="66" name="Gerade Verbindung mit Pfeil 65"/>
            <p:cNvCxnSpPr/>
            <p:nvPr/>
          </p:nvCxnSpPr>
          <p:spPr bwMode="auto">
            <a:xfrm>
              <a:off x="5504336" y="350486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/>
            <p:nvPr/>
          </p:nvCxnSpPr>
          <p:spPr bwMode="auto">
            <a:xfrm flipV="1">
              <a:off x="6224416" y="3216832"/>
              <a:ext cx="1011625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 bwMode="auto">
            <a:xfrm flipV="1">
              <a:off x="6224416" y="3432856"/>
              <a:ext cx="1587689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/>
            <p:nvPr/>
          </p:nvCxnSpPr>
          <p:spPr bwMode="auto">
            <a:xfrm>
              <a:off x="6224416" y="3504864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Grafik 69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7380312" y="3648880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9" name="Grafik 158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7884114" y="3284986"/>
              <a:ext cx="305267" cy="3052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2" name="Grafik 71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5076056" y="3360846"/>
              <a:ext cx="356017" cy="2291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3" name="Grafik 72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7308304" y="2928800"/>
              <a:ext cx="331725" cy="35618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4" name="Textfeld 73"/>
          <p:cNvSpPr txBox="1"/>
          <p:nvPr/>
        </p:nvSpPr>
        <p:spPr>
          <a:xfrm>
            <a:off x="4283968" y="3288840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=</a:t>
            </a:r>
            <a:endParaRPr lang="de-DE" sz="2400">
              <a:solidFill>
                <a:srgbClr val="FF0000"/>
              </a:solidFill>
            </a:endParaRPr>
          </a:p>
        </p:txBody>
      </p:sp>
      <p:grpSp>
        <p:nvGrpSpPr>
          <p:cNvPr id="135" name="Gruppieren 134"/>
          <p:cNvGrpSpPr/>
          <p:nvPr/>
        </p:nvGrpSpPr>
        <p:grpSpPr>
          <a:xfrm>
            <a:off x="623747" y="4509120"/>
            <a:ext cx="3372189" cy="1080120"/>
            <a:chOff x="539552" y="4869160"/>
            <a:chExt cx="3372189" cy="1080120"/>
          </a:xfrm>
        </p:grpSpPr>
        <p:cxnSp>
          <p:nvCxnSpPr>
            <p:cNvPr id="76" name="Gerade Verbindung mit Pfeil 75"/>
            <p:cNvCxnSpPr/>
            <p:nvPr/>
          </p:nvCxnSpPr>
          <p:spPr bwMode="auto">
            <a:xfrm>
              <a:off x="993516" y="544522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mit Pfeil 77"/>
            <p:cNvCxnSpPr/>
            <p:nvPr/>
          </p:nvCxnSpPr>
          <p:spPr bwMode="auto">
            <a:xfrm flipV="1">
              <a:off x="1713596" y="5301208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/>
            <p:nvPr/>
          </p:nvCxnSpPr>
          <p:spPr bwMode="auto">
            <a:xfrm>
              <a:off x="1692277" y="5445227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Grafik 112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3632134" y="4869160"/>
              <a:ext cx="279607" cy="2032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4" name="Grafik 83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539552" y="5301205"/>
              <a:ext cx="407385" cy="2548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4" name="Grafik 133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2797659" y="5745653"/>
              <a:ext cx="280179" cy="20362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3" name="Gerade Verbindung mit Pfeil 102"/>
            <p:cNvCxnSpPr/>
            <p:nvPr/>
          </p:nvCxnSpPr>
          <p:spPr bwMode="auto">
            <a:xfrm flipV="1">
              <a:off x="2771800" y="5013176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mit Pfeil 107"/>
            <p:cNvCxnSpPr/>
            <p:nvPr/>
          </p:nvCxnSpPr>
          <p:spPr bwMode="auto">
            <a:xfrm>
              <a:off x="2771800" y="5301208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Grafik 111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3564142" y="5445223"/>
              <a:ext cx="279607" cy="20321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9" name="Textfeld 128"/>
          <p:cNvSpPr txBox="1"/>
          <p:nvPr/>
        </p:nvSpPr>
        <p:spPr>
          <a:xfrm>
            <a:off x="4283968" y="4869160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=</a:t>
            </a:r>
            <a:endParaRPr lang="de-DE" sz="2400">
              <a:solidFill>
                <a:srgbClr val="FF0000"/>
              </a:solidFill>
            </a:endParaRPr>
          </a:p>
        </p:txBody>
      </p:sp>
      <p:pic>
        <p:nvPicPr>
          <p:cNvPr id="147" name="Grafik 14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195736" y="4725144"/>
            <a:ext cx="279567" cy="203183"/>
          </a:xfrm>
          <a:prstGeom prst="rect">
            <a:avLst/>
          </a:prstGeom>
          <a:noFill/>
          <a:ln/>
          <a:effectLst/>
        </p:spPr>
      </p:pic>
      <p:grpSp>
        <p:nvGrpSpPr>
          <p:cNvPr id="149" name="Gruppieren 148"/>
          <p:cNvGrpSpPr/>
          <p:nvPr/>
        </p:nvGrpSpPr>
        <p:grpSpPr>
          <a:xfrm>
            <a:off x="5012473" y="4581128"/>
            <a:ext cx="3447959" cy="1080120"/>
            <a:chOff x="5012473" y="4941168"/>
            <a:chExt cx="3447959" cy="1080120"/>
          </a:xfrm>
        </p:grpSpPr>
        <p:cxnSp>
          <p:nvCxnSpPr>
            <p:cNvPr id="137" name="Gerade Verbindung mit Pfeil 136"/>
            <p:cNvCxnSpPr/>
            <p:nvPr/>
          </p:nvCxnSpPr>
          <p:spPr bwMode="auto">
            <a:xfrm>
              <a:off x="5466437" y="551723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mit Pfeil 137"/>
            <p:cNvCxnSpPr/>
            <p:nvPr/>
          </p:nvCxnSpPr>
          <p:spPr bwMode="auto">
            <a:xfrm flipV="1">
              <a:off x="6186517" y="5373216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mit Pfeil 138"/>
            <p:cNvCxnSpPr/>
            <p:nvPr/>
          </p:nvCxnSpPr>
          <p:spPr bwMode="auto">
            <a:xfrm>
              <a:off x="6165198" y="5517235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0" name="Grafik 139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8036809" y="5517232"/>
              <a:ext cx="279607" cy="2032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1" name="Grafik 14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5012473" y="5373213"/>
              <a:ext cx="407385" cy="2548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2" name="Grafik 14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7270580" y="5817661"/>
              <a:ext cx="280179" cy="20362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43" name="Gerade Verbindung mit Pfeil 142"/>
            <p:cNvCxnSpPr/>
            <p:nvPr/>
          </p:nvCxnSpPr>
          <p:spPr bwMode="auto">
            <a:xfrm flipV="1">
              <a:off x="7244721" y="5085184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mit Pfeil 143"/>
            <p:cNvCxnSpPr/>
            <p:nvPr/>
          </p:nvCxnSpPr>
          <p:spPr bwMode="auto">
            <a:xfrm>
              <a:off x="7244721" y="5373216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5" name="Grafik 14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8180825" y="4941168"/>
              <a:ext cx="279607" cy="2032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8" name="Grafik 147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6516216" y="5170033"/>
              <a:ext cx="279567" cy="203183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Caveat: Double counting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mtClean="0">
                <a:solidFill>
                  <a:srgbClr val="0000FF"/>
                </a:solidFill>
              </a:rPr>
              <a:t>No double counting here </a:t>
            </a:r>
            <a:r>
              <a:rPr lang="de-DE" sz="1800" i="1" smtClean="0">
                <a:solidFill>
                  <a:srgbClr val="0000FF"/>
                </a:solidFill>
              </a:rPr>
              <a:t>(decay trees have different topology!)</a:t>
            </a:r>
            <a:r>
              <a:rPr lang="de-DE" smtClean="0">
                <a:solidFill>
                  <a:srgbClr val="0000FF"/>
                </a:solidFill>
              </a:rPr>
              <a:t>: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4" name="Textfeld 73"/>
          <p:cNvSpPr txBox="1"/>
          <p:nvPr/>
        </p:nvSpPr>
        <p:spPr>
          <a:xfrm>
            <a:off x="4283968" y="2136712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≠</a:t>
            </a:r>
            <a:endParaRPr lang="de-DE" sz="2400">
              <a:solidFill>
                <a:srgbClr val="FF0000"/>
              </a:solidFill>
            </a:endParaRPr>
          </a:p>
        </p:txBody>
      </p:sp>
      <p:grpSp>
        <p:nvGrpSpPr>
          <p:cNvPr id="9" name="Gruppieren 134"/>
          <p:cNvGrpSpPr/>
          <p:nvPr/>
        </p:nvGrpSpPr>
        <p:grpSpPr>
          <a:xfrm>
            <a:off x="611560" y="3441812"/>
            <a:ext cx="3372189" cy="1139316"/>
            <a:chOff x="539552" y="4869160"/>
            <a:chExt cx="3372189" cy="1139316"/>
          </a:xfrm>
        </p:grpSpPr>
        <p:cxnSp>
          <p:nvCxnSpPr>
            <p:cNvPr id="76" name="Gerade Verbindung mit Pfeil 75"/>
            <p:cNvCxnSpPr/>
            <p:nvPr/>
          </p:nvCxnSpPr>
          <p:spPr bwMode="auto">
            <a:xfrm>
              <a:off x="993516" y="544522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mit Pfeil 77"/>
            <p:cNvCxnSpPr/>
            <p:nvPr/>
          </p:nvCxnSpPr>
          <p:spPr bwMode="auto">
            <a:xfrm flipV="1">
              <a:off x="1713596" y="5301208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/>
            <p:nvPr/>
          </p:nvCxnSpPr>
          <p:spPr bwMode="auto">
            <a:xfrm>
              <a:off x="1692277" y="5445227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Grafik 112" descr="TP_tmp.pn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3632134" y="4869160"/>
              <a:ext cx="279607" cy="2032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4" name="Grafik 83" descr="TP_tmp.pn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539552" y="5301205"/>
              <a:ext cx="407385" cy="2548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4" name="Grafik 133" descr="TP_tmp.pn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3563888" y="5517232"/>
              <a:ext cx="280179" cy="20362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3" name="Gerade Verbindung mit Pfeil 102"/>
            <p:cNvCxnSpPr/>
            <p:nvPr/>
          </p:nvCxnSpPr>
          <p:spPr bwMode="auto">
            <a:xfrm flipV="1">
              <a:off x="2771800" y="5013176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mit Pfeil 107"/>
            <p:cNvCxnSpPr/>
            <p:nvPr/>
          </p:nvCxnSpPr>
          <p:spPr bwMode="auto">
            <a:xfrm>
              <a:off x="2771800" y="5301208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Grafik 111" descr="TP_tmp.pn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2843808" y="5805264"/>
              <a:ext cx="279607" cy="20321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47" name="Grafik 14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2183549" y="3657836"/>
            <a:ext cx="279567" cy="203183"/>
          </a:xfrm>
          <a:prstGeom prst="rect">
            <a:avLst/>
          </a:prstGeom>
          <a:noFill/>
          <a:ln/>
          <a:effectLst/>
        </p:spPr>
      </p:pic>
      <p:grpSp>
        <p:nvGrpSpPr>
          <p:cNvPr id="86" name="Gruppieren 134"/>
          <p:cNvGrpSpPr/>
          <p:nvPr/>
        </p:nvGrpSpPr>
        <p:grpSpPr>
          <a:xfrm>
            <a:off x="4932040" y="3441812"/>
            <a:ext cx="3447959" cy="1139316"/>
            <a:chOff x="539552" y="4869160"/>
            <a:chExt cx="3447959" cy="1139316"/>
          </a:xfrm>
        </p:grpSpPr>
        <p:cxnSp>
          <p:nvCxnSpPr>
            <p:cNvPr id="87" name="Gerade Verbindung mit Pfeil 86"/>
            <p:cNvCxnSpPr/>
            <p:nvPr/>
          </p:nvCxnSpPr>
          <p:spPr bwMode="auto">
            <a:xfrm>
              <a:off x="993516" y="544522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mit Pfeil 87"/>
            <p:cNvCxnSpPr/>
            <p:nvPr/>
          </p:nvCxnSpPr>
          <p:spPr bwMode="auto">
            <a:xfrm flipV="1">
              <a:off x="1713596" y="5301208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/>
            <p:nvPr/>
          </p:nvCxnSpPr>
          <p:spPr bwMode="auto">
            <a:xfrm>
              <a:off x="1692277" y="5445227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Grafik 89" descr="TP_tmp.pn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2771800" y="5805264"/>
              <a:ext cx="279607" cy="2032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1" name="Grafik 90" descr="TP_tmp.pn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539552" y="5301205"/>
              <a:ext cx="407385" cy="2548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2" name="Grafik 91" descr="TP_tmp.pn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3563888" y="5517232"/>
              <a:ext cx="280179" cy="20362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3" name="Gerade Verbindung mit Pfeil 92"/>
            <p:cNvCxnSpPr/>
            <p:nvPr/>
          </p:nvCxnSpPr>
          <p:spPr bwMode="auto">
            <a:xfrm flipV="1">
              <a:off x="2771800" y="5013176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/>
            <p:cNvCxnSpPr/>
            <p:nvPr/>
          </p:nvCxnSpPr>
          <p:spPr bwMode="auto">
            <a:xfrm>
              <a:off x="2771800" y="5301208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Grafik 94" descr="TP_tmp.pn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3707904" y="4869160"/>
              <a:ext cx="279607" cy="20321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96" name="Textfeld 95"/>
          <p:cNvSpPr txBox="1"/>
          <p:nvPr/>
        </p:nvSpPr>
        <p:spPr>
          <a:xfrm>
            <a:off x="4279678" y="3844243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≠</a:t>
            </a:r>
            <a:endParaRPr lang="de-DE" sz="2400">
              <a:solidFill>
                <a:srgbClr val="FF0000"/>
              </a:solidFill>
            </a:endParaRPr>
          </a:p>
        </p:txBody>
      </p:sp>
      <p:grpSp>
        <p:nvGrpSpPr>
          <p:cNvPr id="152" name="Gruppieren 151"/>
          <p:cNvGrpSpPr/>
          <p:nvPr/>
        </p:nvGrpSpPr>
        <p:grpSpPr bwMode="auto">
          <a:xfrm>
            <a:off x="467544" y="5088495"/>
            <a:ext cx="3590438" cy="1148817"/>
            <a:chOff x="876327" y="4869160"/>
            <a:chExt cx="3590438" cy="1148817"/>
          </a:xfrm>
        </p:grpSpPr>
        <p:cxnSp>
          <p:nvCxnSpPr>
            <p:cNvPr id="119" name="Gerade Verbindung mit Pfeil 118"/>
            <p:cNvCxnSpPr/>
            <p:nvPr/>
          </p:nvCxnSpPr>
          <p:spPr bwMode="auto">
            <a:xfrm>
              <a:off x="1304353" y="551723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mit Pfeil 119"/>
            <p:cNvCxnSpPr/>
            <p:nvPr/>
          </p:nvCxnSpPr>
          <p:spPr bwMode="auto">
            <a:xfrm flipV="1">
              <a:off x="2024433" y="5085184"/>
              <a:ext cx="940000" cy="4320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mit Pfeil 120"/>
            <p:cNvCxnSpPr/>
            <p:nvPr/>
          </p:nvCxnSpPr>
          <p:spPr bwMode="auto">
            <a:xfrm flipV="1">
              <a:off x="2024433" y="5445224"/>
              <a:ext cx="1587689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mit Pfeil 121"/>
            <p:cNvCxnSpPr/>
            <p:nvPr/>
          </p:nvCxnSpPr>
          <p:spPr bwMode="auto">
            <a:xfrm>
              <a:off x="2024433" y="5517232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6" name="Grafik 135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3090943" y="4869160"/>
              <a:ext cx="688969" cy="35673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2" name="Grafik 131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3779911" y="5301208"/>
              <a:ext cx="686854" cy="30526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7" name="Grafik 126" descr="TP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876327" y="5373213"/>
              <a:ext cx="355508" cy="3555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0" name="Grafik 149" descr="TP_tmp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3131841" y="5661245"/>
              <a:ext cx="662941" cy="35673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7" name="Gruppieren 166"/>
          <p:cNvGrpSpPr/>
          <p:nvPr/>
        </p:nvGrpSpPr>
        <p:grpSpPr bwMode="auto">
          <a:xfrm>
            <a:off x="5086016" y="5088495"/>
            <a:ext cx="3590438" cy="1148543"/>
            <a:chOff x="5086017" y="4869160"/>
            <a:chExt cx="3590438" cy="1148543"/>
          </a:xfrm>
        </p:grpSpPr>
        <p:cxnSp>
          <p:nvCxnSpPr>
            <p:cNvPr id="154" name="Gerade Verbindung mit Pfeil 153"/>
            <p:cNvCxnSpPr/>
            <p:nvPr/>
          </p:nvCxnSpPr>
          <p:spPr bwMode="auto">
            <a:xfrm>
              <a:off x="5514043" y="551723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mit Pfeil 154"/>
            <p:cNvCxnSpPr/>
            <p:nvPr/>
          </p:nvCxnSpPr>
          <p:spPr bwMode="auto">
            <a:xfrm flipV="1">
              <a:off x="6234123" y="5085184"/>
              <a:ext cx="940000" cy="4320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mit Pfeil 155"/>
            <p:cNvCxnSpPr/>
            <p:nvPr/>
          </p:nvCxnSpPr>
          <p:spPr bwMode="auto">
            <a:xfrm flipV="1">
              <a:off x="6234123" y="5445224"/>
              <a:ext cx="1587689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mit Pfeil 156"/>
            <p:cNvCxnSpPr/>
            <p:nvPr/>
          </p:nvCxnSpPr>
          <p:spPr bwMode="auto">
            <a:xfrm>
              <a:off x="6234123" y="5517232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2" name="Grafik 161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9" cstate="print"/>
            <a:stretch>
              <a:fillRect/>
            </a:stretch>
          </p:blipFill>
          <p:spPr bwMode="auto">
            <a:xfrm>
              <a:off x="7300632" y="4869160"/>
              <a:ext cx="688970" cy="35673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9" name="Grafik 158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7989601" y="5301208"/>
              <a:ext cx="686854" cy="30526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0" name="Grafik 159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5086017" y="5373213"/>
              <a:ext cx="355508" cy="3555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5" name="Grafik 164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0" cstate="print"/>
            <a:stretch>
              <a:fillRect/>
            </a:stretch>
          </p:blipFill>
          <p:spPr bwMode="auto">
            <a:xfrm>
              <a:off x="7341785" y="5661245"/>
              <a:ext cx="662433" cy="35645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68" name="Textfeld 167"/>
          <p:cNvSpPr txBox="1"/>
          <p:nvPr/>
        </p:nvSpPr>
        <p:spPr>
          <a:xfrm>
            <a:off x="4283968" y="5562934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≠</a:t>
            </a:r>
            <a:endParaRPr lang="de-DE" sz="2400">
              <a:solidFill>
                <a:srgbClr val="FF0000"/>
              </a:solidFill>
            </a:endParaRPr>
          </a:p>
        </p:txBody>
      </p:sp>
      <p:pic>
        <p:nvPicPr>
          <p:cNvPr id="169" name="Grafik 16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6380665" y="3667366"/>
            <a:ext cx="279567" cy="203183"/>
          </a:xfrm>
          <a:prstGeom prst="rect">
            <a:avLst/>
          </a:prstGeom>
          <a:noFill/>
          <a:ln/>
          <a:effectLst/>
        </p:spPr>
      </p:pic>
      <p:grpSp>
        <p:nvGrpSpPr>
          <p:cNvPr id="12" name="Gruppieren 11"/>
          <p:cNvGrpSpPr/>
          <p:nvPr/>
        </p:nvGrpSpPr>
        <p:grpSpPr>
          <a:xfrm>
            <a:off x="827708" y="1632654"/>
            <a:ext cx="3456259" cy="1220278"/>
            <a:chOff x="827708" y="1632654"/>
            <a:chExt cx="3456259" cy="1220278"/>
          </a:xfrm>
        </p:grpSpPr>
        <p:cxnSp>
          <p:nvCxnSpPr>
            <p:cNvPr id="20" name="Gerade Verbindung mit Pfeil 19"/>
            <p:cNvCxnSpPr/>
            <p:nvPr/>
          </p:nvCxnSpPr>
          <p:spPr bwMode="auto">
            <a:xfrm>
              <a:off x="1255988" y="235273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 bwMode="auto">
            <a:xfrm flipV="1">
              <a:off x="2699792" y="1920686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 bwMode="auto">
            <a:xfrm flipV="1">
              <a:off x="2699792" y="2136710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 bwMode="auto">
            <a:xfrm>
              <a:off x="1976068" y="2352734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Grafik 55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1" cstate="print"/>
            <a:stretch>
              <a:fillRect/>
            </a:stretch>
          </p:blipFill>
          <p:spPr bwMode="auto">
            <a:xfrm>
              <a:off x="3402381" y="1632654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3" name="Grafik 17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2" cstate="print"/>
            <a:stretch>
              <a:fillRect/>
            </a:stretch>
          </p:blipFill>
          <p:spPr bwMode="auto">
            <a:xfrm>
              <a:off x="3978700" y="1992694"/>
              <a:ext cx="305267" cy="3052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Grafik 58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3" cstate="print"/>
            <a:stretch>
              <a:fillRect/>
            </a:stretch>
          </p:blipFill>
          <p:spPr bwMode="auto">
            <a:xfrm>
              <a:off x="827708" y="2208716"/>
              <a:ext cx="356017" cy="2291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Grafik 61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4" cstate="print"/>
            <a:stretch>
              <a:fillRect/>
            </a:stretch>
          </p:blipFill>
          <p:spPr bwMode="auto">
            <a:xfrm>
              <a:off x="3055679" y="2496748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4" name="Gerade Verbindung mit Pfeil 53"/>
            <p:cNvCxnSpPr/>
            <p:nvPr/>
          </p:nvCxnSpPr>
          <p:spPr bwMode="auto">
            <a:xfrm flipV="1">
              <a:off x="1979712" y="2208718"/>
              <a:ext cx="720080" cy="1524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fik 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916832"/>
              <a:ext cx="333094" cy="284825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5004048" y="1704663"/>
            <a:ext cx="3456259" cy="1148272"/>
            <a:chOff x="5004048" y="1704663"/>
            <a:chExt cx="3456259" cy="1148272"/>
          </a:xfrm>
        </p:grpSpPr>
        <p:cxnSp>
          <p:nvCxnSpPr>
            <p:cNvPr id="63" name="Gerade Verbindung mit Pfeil 62"/>
            <p:cNvCxnSpPr/>
            <p:nvPr/>
          </p:nvCxnSpPr>
          <p:spPr bwMode="auto">
            <a:xfrm>
              <a:off x="5432328" y="2424743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/>
            <p:nvPr/>
          </p:nvCxnSpPr>
          <p:spPr bwMode="auto">
            <a:xfrm flipV="1">
              <a:off x="6876132" y="1992695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 bwMode="auto">
            <a:xfrm flipV="1">
              <a:off x="6876132" y="2208719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/>
            <p:nvPr/>
          </p:nvCxnSpPr>
          <p:spPr bwMode="auto">
            <a:xfrm>
              <a:off x="6152408" y="2424743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Grafik 76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1" cstate="print"/>
            <a:stretch>
              <a:fillRect/>
            </a:stretch>
          </p:blipFill>
          <p:spPr bwMode="auto">
            <a:xfrm>
              <a:off x="7308304" y="2496751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6" name="Grafik 17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2" cstate="print"/>
            <a:stretch>
              <a:fillRect/>
            </a:stretch>
          </p:blipFill>
          <p:spPr bwMode="auto">
            <a:xfrm>
              <a:off x="8155040" y="2064703"/>
              <a:ext cx="305267" cy="3052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Grafik 80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3" cstate="print"/>
            <a:stretch>
              <a:fillRect/>
            </a:stretch>
          </p:blipFill>
          <p:spPr bwMode="auto">
            <a:xfrm>
              <a:off x="5004048" y="2280725"/>
              <a:ext cx="356017" cy="2291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2" name="Grafik 81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4" cstate="print"/>
            <a:stretch>
              <a:fillRect/>
            </a:stretch>
          </p:blipFill>
          <p:spPr bwMode="auto">
            <a:xfrm>
              <a:off x="7596336" y="1704663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3" name="Gerade Verbindung mit Pfeil 82"/>
            <p:cNvCxnSpPr/>
            <p:nvPr/>
          </p:nvCxnSpPr>
          <p:spPr bwMode="auto">
            <a:xfrm flipV="1">
              <a:off x="6156052" y="2280727"/>
              <a:ext cx="720080" cy="1524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Grafik 7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7785" y="1988471"/>
              <a:ext cx="333094" cy="2848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Caveat: Double counting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wrap="square" rIns="90000"/>
          <a:lstStyle/>
          <a:p>
            <a:pPr>
              <a:buNone/>
            </a:pPr>
            <a:r>
              <a:rPr lang="de-DE" smtClean="0">
                <a:solidFill>
                  <a:srgbClr val="0000FF"/>
                </a:solidFill>
              </a:rPr>
              <a:t>But be aware:</a:t>
            </a:r>
          </a:p>
          <a:p>
            <a:pPr>
              <a:buNone/>
            </a:pPr>
            <a:endParaRPr lang="de-DE" smtClean="0">
              <a:solidFill>
                <a:srgbClr val="0000FF"/>
              </a:solidFill>
            </a:endParaRPr>
          </a:p>
          <a:p>
            <a:pPr>
              <a:buNone/>
            </a:pPr>
            <a:endParaRPr lang="de-DE" smtClean="0">
              <a:solidFill>
                <a:srgbClr val="0000FF"/>
              </a:solidFill>
            </a:endParaRPr>
          </a:p>
          <a:p>
            <a:pPr>
              <a:buNone/>
            </a:pPr>
            <a:endParaRPr lang="de-DE" smtClean="0">
              <a:solidFill>
                <a:srgbClr val="0000FF"/>
              </a:solidFill>
            </a:endParaRPr>
          </a:p>
          <a:p>
            <a:pPr>
              <a:buNone/>
            </a:pPr>
            <a:endParaRPr lang="de-DE" smtClean="0">
              <a:solidFill>
                <a:srgbClr val="0000FF"/>
              </a:solidFill>
            </a:endParaRPr>
          </a:p>
          <a:p>
            <a:pPr>
              <a:buNone/>
            </a:pPr>
            <a:endParaRPr lang="de-DE" smtClean="0">
              <a:solidFill>
                <a:srgbClr val="0000FF"/>
              </a:solidFill>
            </a:endParaRPr>
          </a:p>
          <a:p>
            <a:pPr marL="342000"/>
            <a:r>
              <a:rPr lang="de-DE" smtClean="0"/>
              <a:t>If cut applied to </a:t>
            </a:r>
            <a:r>
              <a:rPr lang="de-DE" i="1" smtClean="0"/>
              <a:t>K</a:t>
            </a:r>
            <a:r>
              <a:rPr lang="de-DE" i="1" baseline="-25000" smtClean="0"/>
              <a:t>S</a:t>
            </a:r>
            <a:r>
              <a:rPr lang="de-DE" i="1" baseline="30000" smtClean="0"/>
              <a:t>0</a:t>
            </a:r>
            <a:r>
              <a:rPr lang="de-DE" i="1" baseline="-25000"/>
              <a:t> </a:t>
            </a:r>
            <a:r>
              <a:rPr lang="de-DE" i="1" baseline="-25000" smtClean="0"/>
              <a:t/>
            </a:r>
            <a:br>
              <a:rPr lang="de-DE" i="1" baseline="-25000" smtClean="0"/>
            </a:br>
            <a:r>
              <a:rPr lang="de-DE" i="1" baseline="-25000" smtClean="0"/>
              <a:t>  </a:t>
            </a: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</a:t>
            </a:r>
            <a:r>
              <a:rPr lang="de-DE" i="1" smtClean="0">
                <a:latin typeface="Arial"/>
                <a:cs typeface="Arial"/>
              </a:rPr>
              <a:t> </a:t>
            </a:r>
            <a:r>
              <a:rPr lang="de-DE" smtClean="0"/>
              <a:t>only one of (1) and (2) might be selected.</a:t>
            </a:r>
          </a:p>
          <a:p>
            <a:pPr marL="342000"/>
            <a:r>
              <a:rPr lang="de-DE" smtClean="0"/>
              <a:t>If both selected </a:t>
            </a:r>
            <a:br>
              <a:rPr lang="de-DE" smtClean="0"/>
            </a:br>
            <a:r>
              <a:rPr lang="de-DE" smtClean="0"/>
              <a:t>  </a:t>
            </a: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 </a:t>
            </a:r>
            <a:r>
              <a:rPr lang="de-DE" smtClean="0"/>
              <a:t>two </a:t>
            </a:r>
            <a:r>
              <a:rPr lang="de-DE" smtClean="0">
                <a:solidFill>
                  <a:srgbClr val="0000FF"/>
                </a:solidFill>
              </a:rPr>
              <a:t>different decay trees with identical 4-vector of the </a:t>
            </a:r>
            <a:r>
              <a:rPr lang="de-DE" i="1" smtClean="0">
                <a:solidFill>
                  <a:srgbClr val="0000FF"/>
                </a:solidFill>
              </a:rPr>
              <a:t>D</a:t>
            </a:r>
            <a:r>
              <a:rPr lang="de-DE" i="1" baseline="30000" smtClean="0">
                <a:solidFill>
                  <a:srgbClr val="0000FF"/>
                </a:solidFill>
              </a:rPr>
              <a:t>+</a:t>
            </a:r>
          </a:p>
          <a:p>
            <a:pPr marL="342000"/>
            <a:r>
              <a:rPr lang="de-DE" smtClean="0"/>
              <a:t>If </a:t>
            </a:r>
            <a:r>
              <a:rPr lang="de-DE" i="1" smtClean="0">
                <a:solidFill>
                  <a:srgbClr val="0000FF"/>
                </a:solidFill>
              </a:rPr>
              <a:t>K</a:t>
            </a:r>
            <a:r>
              <a:rPr lang="de-DE" i="1" baseline="-25000" smtClean="0">
                <a:solidFill>
                  <a:srgbClr val="0000FF"/>
                </a:solidFill>
              </a:rPr>
              <a:t>S</a:t>
            </a:r>
            <a:r>
              <a:rPr lang="de-DE" i="1" baseline="30000" smtClean="0">
                <a:solidFill>
                  <a:srgbClr val="0000FF"/>
                </a:solidFill>
              </a:rPr>
              <a:t>0 </a:t>
            </a:r>
            <a:r>
              <a:rPr lang="de-DE" smtClean="0">
                <a:solidFill>
                  <a:srgbClr val="0000FF"/>
                </a:solidFill>
              </a:rPr>
              <a:t>fit </a:t>
            </a:r>
            <a:r>
              <a:rPr lang="de-DE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 </a:t>
            </a: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probably </a:t>
            </a:r>
            <a:r>
              <a:rPr lang="de-DE" smtClean="0"/>
              <a:t>will have </a:t>
            </a:r>
            <a:r>
              <a:rPr lang="de-DE" smtClean="0">
                <a:solidFill>
                  <a:srgbClr val="0000FF"/>
                </a:solidFill>
              </a:rPr>
              <a:t>two different </a:t>
            </a:r>
            <a:r>
              <a:rPr lang="de-DE" smtClean="0"/>
              <a:t>4-vectors</a:t>
            </a:r>
          </a:p>
          <a:p>
            <a:pPr marL="342000"/>
            <a:endParaRPr lang="de-DE" smtClean="0"/>
          </a:p>
          <a:p>
            <a:pPr marL="342000"/>
            <a:r>
              <a:rPr lang="de-DE" i="1" smtClean="0">
                <a:solidFill>
                  <a:srgbClr val="FF0066"/>
                </a:solidFill>
              </a:rPr>
              <a:t>Is this now double counting? </a:t>
            </a:r>
          </a:p>
          <a:p>
            <a:pPr marL="342000"/>
            <a:r>
              <a:rPr lang="de-DE"/>
              <a:t>Simple recipe: </a:t>
            </a:r>
            <a:r>
              <a:rPr lang="de-DE" i="1">
                <a:solidFill>
                  <a:srgbClr val="FF0066"/>
                </a:solidFill>
              </a:rPr>
              <a:t>Just keep one (the best) solution per event</a:t>
            </a:r>
          </a:p>
          <a:p>
            <a:pPr marL="342000"/>
            <a:endParaRPr lang="de-DE" smtClean="0"/>
          </a:p>
          <a:p>
            <a:pPr marL="0">
              <a:buNone/>
            </a:pP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26</a:t>
            </a:fld>
            <a:endParaRPr lang="de-DE"/>
          </a:p>
        </p:txBody>
      </p:sp>
      <p:grpSp>
        <p:nvGrpSpPr>
          <p:cNvPr id="8" name="Gruppieren 174"/>
          <p:cNvGrpSpPr/>
          <p:nvPr/>
        </p:nvGrpSpPr>
        <p:grpSpPr bwMode="auto">
          <a:xfrm>
            <a:off x="827708" y="1632654"/>
            <a:ext cx="3456259" cy="1220278"/>
            <a:chOff x="827708" y="1632654"/>
            <a:chExt cx="3456259" cy="1220278"/>
          </a:xfrm>
        </p:grpSpPr>
        <p:cxnSp>
          <p:nvCxnSpPr>
            <p:cNvPr id="20" name="Gerade Verbindung mit Pfeil 19"/>
            <p:cNvCxnSpPr/>
            <p:nvPr/>
          </p:nvCxnSpPr>
          <p:spPr bwMode="auto">
            <a:xfrm>
              <a:off x="1255988" y="235273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 bwMode="auto">
            <a:xfrm flipV="1">
              <a:off x="2699792" y="1920686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 bwMode="auto">
            <a:xfrm flipV="1">
              <a:off x="2699792" y="2136710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 bwMode="auto">
            <a:xfrm>
              <a:off x="1976068" y="2352734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Grafik 55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3402381" y="1632654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3" name="Grafik 172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978700" y="1992694"/>
              <a:ext cx="305267" cy="3052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Grafik 58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827708" y="2208716"/>
              <a:ext cx="356017" cy="2291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Grafik 61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3055679" y="2496748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4" name="Gerade Verbindung mit Pfeil 53"/>
            <p:cNvCxnSpPr/>
            <p:nvPr/>
          </p:nvCxnSpPr>
          <p:spPr bwMode="auto">
            <a:xfrm flipV="1">
              <a:off x="1979712" y="2208718"/>
              <a:ext cx="720080" cy="1524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177"/>
          <p:cNvGrpSpPr/>
          <p:nvPr/>
        </p:nvGrpSpPr>
        <p:grpSpPr bwMode="auto">
          <a:xfrm>
            <a:off x="5004048" y="1704663"/>
            <a:ext cx="3456259" cy="1148272"/>
            <a:chOff x="5004048" y="1704664"/>
            <a:chExt cx="3456259" cy="1148272"/>
          </a:xfrm>
        </p:grpSpPr>
        <p:cxnSp>
          <p:nvCxnSpPr>
            <p:cNvPr id="63" name="Gerade Verbindung mit Pfeil 62"/>
            <p:cNvCxnSpPr/>
            <p:nvPr/>
          </p:nvCxnSpPr>
          <p:spPr bwMode="auto">
            <a:xfrm>
              <a:off x="5432328" y="242474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/>
            <p:nvPr/>
          </p:nvCxnSpPr>
          <p:spPr bwMode="auto">
            <a:xfrm flipV="1">
              <a:off x="6876132" y="1992696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 bwMode="auto">
            <a:xfrm flipV="1">
              <a:off x="6876132" y="2208720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/>
            <p:nvPr/>
          </p:nvCxnSpPr>
          <p:spPr bwMode="auto">
            <a:xfrm>
              <a:off x="6152408" y="2424744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Grafik 76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7308304" y="2496752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6" name="Grafik 17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8155040" y="2064704"/>
              <a:ext cx="305267" cy="3052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Grafik 80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5004048" y="2280726"/>
              <a:ext cx="356017" cy="2291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2" name="Grafik 81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7596336" y="1704664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3" name="Gerade Verbindung mit Pfeil 82"/>
            <p:cNvCxnSpPr/>
            <p:nvPr/>
          </p:nvCxnSpPr>
          <p:spPr bwMode="auto">
            <a:xfrm flipV="1">
              <a:off x="6156052" y="2280728"/>
              <a:ext cx="720080" cy="1524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Ellipse 71"/>
          <p:cNvSpPr/>
          <p:nvPr/>
        </p:nvSpPr>
        <p:spPr>
          <a:xfrm>
            <a:off x="827584" y="16288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1</a:t>
            </a:r>
            <a:endParaRPr lang="de-DE"/>
          </a:p>
        </p:txBody>
      </p:sp>
      <p:sp>
        <p:nvSpPr>
          <p:cNvPr id="73" name="Ellipse 72"/>
          <p:cNvSpPr/>
          <p:nvPr/>
        </p:nvSpPr>
        <p:spPr>
          <a:xfrm>
            <a:off x="5436096" y="155679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2</a:t>
            </a:r>
            <a:endParaRPr lang="de-DE"/>
          </a:p>
        </p:txBody>
      </p:sp>
      <p:pic>
        <p:nvPicPr>
          <p:cNvPr id="31" name="Grafik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333094" cy="284825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30" y="1992047"/>
            <a:ext cx="333094" cy="28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Double counting: How it might look like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15" name="Inhaltsplatzhalter 14" descr="dc_no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980728"/>
            <a:ext cx="4064700" cy="2756521"/>
          </a:xfrm>
        </p:spPr>
      </p:pic>
      <p:pic>
        <p:nvPicPr>
          <p:cNvPr id="16" name="Grafik 15" descr="dc_no1_er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4064700" cy="2756521"/>
          </a:xfrm>
          <a:prstGeom prst="rect">
            <a:avLst/>
          </a:prstGeom>
        </p:spPr>
      </p:pic>
      <p:pic>
        <p:nvPicPr>
          <p:cNvPr id="18" name="Grafik 17" descr="dc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980728"/>
            <a:ext cx="4064700" cy="2756521"/>
          </a:xfrm>
          <a:prstGeom prst="rect">
            <a:avLst/>
          </a:prstGeom>
        </p:spPr>
      </p:pic>
      <p:pic>
        <p:nvPicPr>
          <p:cNvPr id="19" name="Grafik 18" descr="dc1_er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789040"/>
            <a:ext cx="4064700" cy="2756521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179512" y="3789040"/>
            <a:ext cx="8313172" cy="2757600"/>
            <a:chOff x="179512" y="3789040"/>
            <a:chExt cx="8313172" cy="2757600"/>
          </a:xfrm>
        </p:grpSpPr>
        <p:pic>
          <p:nvPicPr>
            <p:cNvPr id="20" name="Grafik 19" descr="dc1_err_fit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7984" y="3789040"/>
              <a:ext cx="4064700" cy="2756521"/>
            </a:xfrm>
            <a:prstGeom prst="rect">
              <a:avLst/>
            </a:prstGeom>
          </p:spPr>
        </p:pic>
        <p:pic>
          <p:nvPicPr>
            <p:cNvPr id="22" name="Grafik 21" descr="dc_no1_err_fit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512" y="3789040"/>
              <a:ext cx="4066292" cy="2757600"/>
            </a:xfrm>
            <a:prstGeom prst="rect">
              <a:avLst/>
            </a:prstGeom>
          </p:spPr>
        </p:pic>
      </p:grpSp>
      <p:grpSp>
        <p:nvGrpSpPr>
          <p:cNvPr id="28" name="Gruppieren 27"/>
          <p:cNvGrpSpPr/>
          <p:nvPr/>
        </p:nvGrpSpPr>
        <p:grpSpPr>
          <a:xfrm>
            <a:off x="1331640" y="908720"/>
            <a:ext cx="6048672" cy="3096344"/>
            <a:chOff x="1331640" y="908720"/>
            <a:chExt cx="6048672" cy="3096344"/>
          </a:xfrm>
        </p:grpSpPr>
        <p:sp>
          <p:nvSpPr>
            <p:cNvPr id="24" name="Rechteck 23"/>
            <p:cNvSpPr/>
            <p:nvPr/>
          </p:nvSpPr>
          <p:spPr>
            <a:xfrm>
              <a:off x="1331640" y="908720"/>
              <a:ext cx="151216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5796136" y="908720"/>
              <a:ext cx="151216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1331640" y="3717032"/>
              <a:ext cx="151216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5868144" y="3717032"/>
              <a:ext cx="151216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Pfeil nach oben und unten 28"/>
          <p:cNvSpPr/>
          <p:nvPr/>
        </p:nvSpPr>
        <p:spPr>
          <a:xfrm>
            <a:off x="1115616" y="3645024"/>
            <a:ext cx="360040" cy="360040"/>
          </a:xfrm>
          <a:prstGeom prst="upDownArrow">
            <a:avLst>
              <a:gd name="adj1" fmla="val 52268"/>
              <a:gd name="adj2" fmla="val 28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oben und unten 29"/>
          <p:cNvSpPr/>
          <p:nvPr/>
        </p:nvSpPr>
        <p:spPr>
          <a:xfrm>
            <a:off x="5436096" y="3645024"/>
            <a:ext cx="360040" cy="360040"/>
          </a:xfrm>
          <a:prstGeom prst="upDownArrow">
            <a:avLst>
              <a:gd name="adj1" fmla="val 52268"/>
              <a:gd name="adj2" fmla="val 28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4406846" y="4336303"/>
            <a:ext cx="1821332" cy="1396953"/>
            <a:chOff x="4406846" y="4336303"/>
            <a:chExt cx="1821332" cy="1396953"/>
          </a:xfrm>
        </p:grpSpPr>
        <p:sp>
          <p:nvSpPr>
            <p:cNvPr id="3" name="Textfeld 2"/>
            <p:cNvSpPr txBox="1"/>
            <p:nvPr/>
          </p:nvSpPr>
          <p:spPr>
            <a:xfrm>
              <a:off x="4406846" y="4336303"/>
              <a:ext cx="182133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i="1" smtClean="0">
                  <a:solidFill>
                    <a:srgbClr val="0000FF"/>
                  </a:solidFill>
                </a:rPr>
                <a:t>errors too small</a:t>
              </a:r>
            </a:p>
            <a:p>
              <a:r>
                <a:rPr lang="de-DE" sz="1600" i="1" smtClean="0">
                  <a:solidFill>
                    <a:srgbClr val="0000FF"/>
                  </a:solidFill>
                </a:rPr>
                <a:t>compared with</a:t>
              </a:r>
            </a:p>
            <a:p>
              <a:r>
                <a:rPr lang="de-DE" sz="1600" i="1" smtClean="0">
                  <a:solidFill>
                    <a:srgbClr val="0000FF"/>
                  </a:solidFill>
                </a:rPr>
                <a:t>fluctuations</a:t>
              </a:r>
            </a:p>
          </p:txBody>
        </p:sp>
        <p:cxnSp>
          <p:nvCxnSpPr>
            <p:cNvPr id="8" name="Gerade Verbindung mit Pfeil 7"/>
            <p:cNvCxnSpPr>
              <a:stCxn id="3" idx="2"/>
            </p:cNvCxnSpPr>
            <p:nvPr/>
          </p:nvCxnSpPr>
          <p:spPr>
            <a:xfrm>
              <a:off x="5317512" y="5167300"/>
              <a:ext cx="118584" cy="56595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5724128" y="5167840"/>
              <a:ext cx="504050" cy="28243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Caveat: Overlaps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FF0066"/>
                </a:solidFill>
              </a:rPr>
              <a:t>Overlap</a:t>
            </a:r>
            <a:r>
              <a:rPr lang="de-DE" smtClean="0"/>
              <a:t> = erroneous multiple use of the same reco object in a decay tree</a:t>
            </a:r>
          </a:p>
          <a:p>
            <a:r>
              <a:rPr lang="de-DE" smtClean="0">
                <a:solidFill>
                  <a:srgbClr val="0000FF"/>
                </a:solidFill>
              </a:rPr>
              <a:t>Can happen when working with composite candidates or different mass hypotheses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28</a:t>
            </a:fld>
            <a:endParaRPr lang="de-DE"/>
          </a:p>
        </p:txBody>
      </p:sp>
      <p:grpSp>
        <p:nvGrpSpPr>
          <p:cNvPr id="87" name="Gruppieren 86"/>
          <p:cNvGrpSpPr/>
          <p:nvPr/>
        </p:nvGrpSpPr>
        <p:grpSpPr>
          <a:xfrm>
            <a:off x="2000677" y="2492896"/>
            <a:ext cx="4803571" cy="1797440"/>
            <a:chOff x="1187624" y="2567664"/>
            <a:chExt cx="4803571" cy="1797440"/>
          </a:xfrm>
        </p:grpSpPr>
        <p:cxnSp>
          <p:nvCxnSpPr>
            <p:cNvPr id="8" name="Gerade Verbindung mit Pfeil 7"/>
            <p:cNvCxnSpPr/>
            <p:nvPr/>
          </p:nvCxnSpPr>
          <p:spPr bwMode="auto">
            <a:xfrm>
              <a:off x="1615872" y="335975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 bwMode="auto">
            <a:xfrm flipV="1">
              <a:off x="2335952" y="3215736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 bwMode="auto">
            <a:xfrm>
              <a:off x="2314633" y="3359755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Grafik 19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1187624" y="3215733"/>
              <a:ext cx="355952" cy="22915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4" name="Gerade Verbindung mit Pfeil 13"/>
            <p:cNvCxnSpPr/>
            <p:nvPr/>
          </p:nvCxnSpPr>
          <p:spPr bwMode="auto">
            <a:xfrm flipV="1">
              <a:off x="3394156" y="2783688"/>
              <a:ext cx="948963" cy="4320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 bwMode="auto">
            <a:xfrm>
              <a:off x="3394156" y="3215736"/>
              <a:ext cx="1393872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 bwMode="auto">
            <a:xfrm flipV="1">
              <a:off x="3335007" y="3647784"/>
              <a:ext cx="936104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 bwMode="auto">
            <a:xfrm>
              <a:off x="3335007" y="3719792"/>
              <a:ext cx="936104" cy="4320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Grafik 37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2699393" y="2927704"/>
              <a:ext cx="331034" cy="2791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Grafik 3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2627788" y="3647784"/>
              <a:ext cx="305101" cy="3813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Grafik 53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4414616" y="2567664"/>
              <a:ext cx="332746" cy="3572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Grafik 36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4343118" y="3503767"/>
              <a:ext cx="305267" cy="30526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9" name="Gerade Verbindung mit Pfeil 38"/>
            <p:cNvCxnSpPr/>
            <p:nvPr/>
          </p:nvCxnSpPr>
          <p:spPr bwMode="auto">
            <a:xfrm flipV="1">
              <a:off x="4775167" y="3156496"/>
              <a:ext cx="792088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 bwMode="auto">
            <a:xfrm>
              <a:off x="4775167" y="3300512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Grafik 44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5639518" y="3012480"/>
              <a:ext cx="279669" cy="2032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6" name="Grafik 45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5711526" y="3516535"/>
              <a:ext cx="279669" cy="2032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7" name="Grafik 56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4355980" y="4007824"/>
              <a:ext cx="332746" cy="3572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Grafik 58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4139952" y="3068960"/>
              <a:ext cx="279321" cy="25489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6" name="Gruppieren 85"/>
          <p:cNvGrpSpPr/>
          <p:nvPr/>
        </p:nvGrpSpPr>
        <p:grpSpPr>
          <a:xfrm>
            <a:off x="2051720" y="4725144"/>
            <a:ext cx="3643419" cy="1440160"/>
            <a:chOff x="2195990" y="4434901"/>
            <a:chExt cx="3643419" cy="1440160"/>
          </a:xfrm>
        </p:grpSpPr>
        <p:cxnSp>
          <p:nvCxnSpPr>
            <p:cNvPr id="63" name="Gerade Verbindung mit Pfeil 62"/>
            <p:cNvCxnSpPr/>
            <p:nvPr/>
          </p:nvCxnSpPr>
          <p:spPr bwMode="auto">
            <a:xfrm>
              <a:off x="2623984" y="515719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 bwMode="auto">
            <a:xfrm>
              <a:off x="3322745" y="5157195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Grafik 79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2195990" y="5013173"/>
              <a:ext cx="355443" cy="35544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7" name="Gerade Verbindung mit Pfeil 66"/>
            <p:cNvCxnSpPr/>
            <p:nvPr/>
          </p:nvCxnSpPr>
          <p:spPr bwMode="auto">
            <a:xfrm flipV="1">
              <a:off x="3351391" y="4650925"/>
              <a:ext cx="1292871" cy="50405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 bwMode="auto">
            <a:xfrm flipV="1">
              <a:off x="3351391" y="5082973"/>
              <a:ext cx="1652911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Grafik 8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4788278" y="4434901"/>
              <a:ext cx="691089" cy="3578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Grafik 8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4427984" y="5517231"/>
              <a:ext cx="664982" cy="35783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Grafik 8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5148318" y="5010965"/>
              <a:ext cx="691091" cy="30715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Particle List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PandaROOT object: </a:t>
            </a:r>
            <a:r>
              <a:rPr lang="de-DE" b="1" smtClean="0">
                <a:solidFill>
                  <a:srgbClr val="FF0066"/>
                </a:solidFill>
              </a:rPr>
              <a:t>RhoCandList</a:t>
            </a:r>
            <a:endParaRPr lang="de-DE" smtClean="0"/>
          </a:p>
          <a:p>
            <a:r>
              <a:rPr lang="de-DE" smtClean="0"/>
              <a:t>Some important accessors: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29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84525"/>
              </p:ext>
            </p:extLst>
          </p:nvPr>
        </p:nvGraphicFramePr>
        <p:xfrm>
          <a:off x="323528" y="2060848"/>
          <a:ext cx="856895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618"/>
                <a:gridCol w="439433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smtClean="0"/>
                        <a:t>Method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Information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Int_t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GetLength()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number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</a:rPr>
                        <a:t> of particles in list</a:t>
                      </a:r>
                      <a:endParaRPr lang="de-DE" sz="160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void Add(RhoCandidate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</a:rPr>
                        <a:t>*)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Appends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</a:rPr>
                        <a:t> candidate to list</a:t>
                      </a:r>
                      <a:endParaRPr lang="de-DE" sz="160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void Remove(RhoCandidate*)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Removes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</a:rPr>
                        <a:t> candidate from list</a:t>
                      </a:r>
                      <a:endParaRPr lang="de-DE" sz="160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smtClean="0">
                          <a:solidFill>
                            <a:srgbClr val="008000"/>
                          </a:solidFill>
                        </a:rPr>
                        <a:t>RhoCandidate* operator[](Int_t)</a:t>
                      </a:r>
                      <a:endParaRPr lang="de-DE" sz="1600" b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Returns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</a:rPr>
                        <a:t> a candidate</a:t>
                      </a:r>
                      <a:endParaRPr lang="de-DE" sz="160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void Append(RhoCandList&amp;)</a:t>
                      </a:r>
                      <a:endParaRPr lang="de-DE" sz="1600" b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Appends candidates</a:t>
                      </a:r>
                      <a:r>
                        <a:rPr lang="de-DE" sz="16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from another list</a:t>
                      </a:r>
                      <a:endParaRPr lang="de-DE" sz="160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void Combine(RhoCandList&amp;,...)</a:t>
                      </a:r>
                      <a:endParaRPr lang="de-DE" sz="1600" b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Combinatorics with other RhoCandList(s)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void Select(VAbsPidSelector*)</a:t>
                      </a:r>
                      <a:endParaRPr lang="de-DE" sz="1600" b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Selects (=modifies) list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void</a:t>
                      </a:r>
                      <a:r>
                        <a:rPr lang="de-DE" sz="1600" b="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Select(RhoCandList &amp;, VAbsPid...)</a:t>
                      </a:r>
                      <a:endParaRPr lang="de-DE" sz="1600" b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Selects from another list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smtClean="0">
                          <a:solidFill>
                            <a:srgbClr val="C00000"/>
                          </a:solidFill>
                        </a:rPr>
                        <a:t>void Cleanup()</a:t>
                      </a:r>
                      <a:endParaRPr lang="de-DE" sz="1600" b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smtClean="0">
                          <a:solidFill>
                            <a:srgbClr val="C00000"/>
                          </a:solidFill>
                        </a:rPr>
                        <a:t>Empties list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Wiki Tutorial Page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/>
          <a:lstStyle/>
          <a:p>
            <a:r>
              <a:rPr lang="de-DE" sz="1800" smtClean="0"/>
              <a:t>A all times up-to-date tutorial can be found here:</a:t>
            </a:r>
            <a:r>
              <a:rPr lang="de-DE" smtClean="0"/>
              <a:t/>
            </a:r>
            <a:br>
              <a:rPr lang="de-DE" smtClean="0"/>
            </a:br>
            <a:r>
              <a:rPr lang="de-DE" sz="1600">
                <a:solidFill>
                  <a:srgbClr val="0000FF"/>
                </a:solidFill>
              </a:rPr>
              <a:t>http://panda-wiki.gsi.de/cgi-bin/view/Computing/</a:t>
            </a:r>
            <a:r>
              <a:rPr lang="de-DE" sz="1600">
                <a:solidFill>
                  <a:srgbClr val="FF0066"/>
                </a:solidFill>
              </a:rPr>
              <a:t>PandaRootRhoTutorial</a:t>
            </a:r>
          </a:p>
          <a:p>
            <a:endParaRPr lang="de-DE" smtClean="0"/>
          </a:p>
          <a:p>
            <a:endParaRPr lang="de-DE"/>
          </a:p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20046" r="14914" b="37141"/>
          <a:stretch/>
        </p:blipFill>
        <p:spPr bwMode="auto">
          <a:xfrm>
            <a:off x="117705" y="1639951"/>
            <a:ext cx="9026295" cy="30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16223" r="2000" b="43528"/>
          <a:stretch/>
        </p:blipFill>
        <p:spPr bwMode="auto">
          <a:xfrm>
            <a:off x="251520" y="3950589"/>
            <a:ext cx="8496944" cy="228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Combinatorics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PandaROOT objects: </a:t>
            </a:r>
            <a:r>
              <a:rPr lang="de-DE" b="1" smtClean="0">
                <a:solidFill>
                  <a:srgbClr val="FF0066"/>
                </a:solidFill>
              </a:rPr>
              <a:t>RhoCandList &amp; RhoCandidate</a:t>
            </a:r>
            <a:endParaRPr lang="de-DE" smtClean="0"/>
          </a:p>
          <a:p>
            <a:r>
              <a:rPr lang="de-DE" smtClean="0"/>
              <a:t>Example channel: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2924944"/>
            <a:ext cx="8136904" cy="35394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RhoCandList piplus, piminus, gamma, pi0, jpsi, psip;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define RhoCandList‘s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pndana-&gt;FillList(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piplus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PionAllPlus"</a:t>
            </a:r>
            <a:r>
              <a:rPr lang="de-DE" sz="1400" smtClean="0">
                <a:latin typeface="Consolas" pitchFamily="49" charset="0"/>
              </a:rPr>
              <a:t>);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positive chrg trks with pion hypo</a:t>
            </a:r>
            <a:endParaRPr lang="de-DE" sz="1400" i="1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pndana-&gt;FillList(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piminus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PionAllMinus"</a:t>
            </a:r>
            <a:r>
              <a:rPr lang="de-DE" sz="1400" smtClean="0">
                <a:latin typeface="Consolas" pitchFamily="49" charset="0"/>
              </a:rPr>
              <a:t>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negative chrg trks with pion hypo</a:t>
            </a:r>
          </a:p>
          <a:p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pndana-&gt;FillList(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gamma</a:t>
            </a:r>
            <a:r>
              <a:rPr lang="de-DE" sz="1400" smtClean="0">
                <a:latin typeface="Consolas" pitchFamily="49" charset="0"/>
              </a:rPr>
              <a:t>,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Neutral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"</a:t>
            </a:r>
            <a:r>
              <a:rPr lang="de-DE" sz="1400" smtClean="0">
                <a:latin typeface="Consolas" pitchFamily="49" charset="0"/>
              </a:rPr>
              <a:t>);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neutral particle candidates</a:t>
            </a:r>
          </a:p>
          <a:p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pi0.Combine(gamma, gamma);                 </a:t>
            </a:r>
            <a:r>
              <a:rPr lang="de-DE" sz="1400" b="1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cares about double counting</a:t>
            </a:r>
            <a:endParaRPr lang="de-DE" sz="1400" b="1" i="1" smtClean="0">
              <a:latin typeface="Consolas" pitchFamily="49" charset="0"/>
            </a:endParaRPr>
          </a:p>
          <a:p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jpsi.Combine(piplus, piminus, pi0);</a:t>
            </a:r>
          </a:p>
          <a:p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psip.Combine(jpsi, piplus, piminus);       </a:t>
            </a:r>
            <a:r>
              <a:rPr lang="de-DE" sz="1400" b="1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cares about overlaps</a:t>
            </a:r>
          </a:p>
          <a:p>
            <a:endParaRPr lang="de-DE" sz="1400" smtClean="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for  (int j=0; j&lt;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psip.GetLength()</a:t>
            </a:r>
            <a:r>
              <a:rPr lang="de-DE" sz="1400" smtClean="0">
                <a:latin typeface="Consolas" pitchFamily="49" charset="0"/>
              </a:rPr>
              <a:t>; ++j)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loop over candidates in TCandList</a:t>
            </a:r>
            <a:endParaRPr lang="de-DE" sz="1400" i="1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{</a:t>
            </a:r>
          </a:p>
          <a:p>
            <a:r>
              <a:rPr lang="de-DE" sz="1400" smtClean="0">
                <a:latin typeface="Consolas" pitchFamily="49" charset="0"/>
              </a:rPr>
              <a:t>    masshisto.Fill(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psip[j]-&gt;M() </a:t>
            </a:r>
            <a:r>
              <a:rPr lang="de-DE" sz="1400" smtClean="0">
                <a:latin typeface="Consolas" pitchFamily="49" charset="0"/>
              </a:rPr>
              <a:t>);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and fill e.g. a mass histo</a:t>
            </a:r>
            <a:endParaRPr lang="de-DE" sz="1400" i="1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}</a:t>
            </a:r>
          </a:p>
          <a:p>
            <a:endParaRPr lang="de-DE" sz="1400" smtClean="0">
              <a:solidFill>
                <a:srgbClr val="008000"/>
              </a:solidFill>
              <a:latin typeface="Consolas" pitchFamily="49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995936" y="1988840"/>
            <a:ext cx="1224136" cy="21602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5220072" y="1661933"/>
            <a:ext cx="1062884" cy="3269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5148064" y="1949965"/>
            <a:ext cx="1710956" cy="388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5220072" y="1988840"/>
            <a:ext cx="1063139" cy="17714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354964" y="1445909"/>
            <a:ext cx="330708" cy="228600"/>
          </a:xfrm>
          <a:prstGeom prst="rect">
            <a:avLst/>
          </a:prstGeom>
        </p:spPr>
      </p:pic>
      <p:pic>
        <p:nvPicPr>
          <p:cNvPr id="14" name="Grafik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380912" y="2093981"/>
            <a:ext cx="279321" cy="254899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931028" y="1877957"/>
            <a:ext cx="305268" cy="178582"/>
          </a:xfrm>
          <a:prstGeom prst="rect">
            <a:avLst/>
          </a:prstGeom>
          <a:noFill/>
          <a:ln/>
          <a:effectLst/>
        </p:spPr>
      </p:pic>
      <p:pic>
        <p:nvPicPr>
          <p:cNvPr id="26" name="Grafik 2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523487" y="1916832"/>
            <a:ext cx="408553" cy="255537"/>
          </a:xfrm>
          <a:prstGeom prst="rect">
            <a:avLst/>
          </a:prstGeom>
          <a:noFill/>
          <a:ln/>
          <a:effectLst/>
        </p:spPr>
      </p:pic>
      <p:cxnSp>
        <p:nvCxnSpPr>
          <p:cNvPr id="18" name="Gerade Verbindung mit Pfeil 17"/>
          <p:cNvCxnSpPr/>
          <p:nvPr/>
        </p:nvCxnSpPr>
        <p:spPr>
          <a:xfrm>
            <a:off x="3995936" y="2204864"/>
            <a:ext cx="1224136" cy="14401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995936" y="2204864"/>
            <a:ext cx="864096" cy="36004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292080" y="2204864"/>
            <a:ext cx="330708" cy="228600"/>
          </a:xfrm>
          <a:prstGeom prst="rect">
            <a:avLst/>
          </a:prstGeom>
        </p:spPr>
      </p:pic>
      <p:pic>
        <p:nvPicPr>
          <p:cNvPr id="25" name="Grafik 2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932040" y="2564904"/>
            <a:ext cx="319600" cy="186966"/>
          </a:xfrm>
          <a:prstGeom prst="rect">
            <a:avLst/>
          </a:prstGeom>
          <a:noFill/>
          <a:ln/>
          <a:effectLst/>
        </p:spPr>
      </p:pic>
      <p:cxnSp>
        <p:nvCxnSpPr>
          <p:cNvPr id="29" name="Gerade Verbindung mit Pfeil 28"/>
          <p:cNvCxnSpPr/>
          <p:nvPr/>
        </p:nvCxnSpPr>
        <p:spPr>
          <a:xfrm>
            <a:off x="3131840" y="2204864"/>
            <a:ext cx="86409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731968" y="2060848"/>
            <a:ext cx="255856" cy="2803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Combinatorics in PandaROOT (by hand)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Example channel: 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95536" y="1556792"/>
            <a:ext cx="8496944" cy="483209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RhoCandList piplus, piminus, gamma, pi0, jpsi;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define TCandList‘s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...</a:t>
            </a:r>
            <a:endParaRPr lang="de-DE" sz="1400" i="1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pi0.Cleanup(); jpsi.Cleanup();                          </a:t>
            </a:r>
            <a:r>
              <a:rPr lang="de-DE" sz="1400" b="1" i="1" smtClean="0">
                <a:solidFill>
                  <a:srgbClr val="FF0066"/>
                </a:solidFill>
                <a:latin typeface="Consolas" pitchFamily="49" charset="0"/>
              </a:rPr>
              <a:t>// clean lists !!</a:t>
            </a:r>
          </a:p>
          <a:p>
            <a:endParaRPr lang="de-DE" sz="1400" i="1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for (int i=0; i&lt;gamma.GetLength()</a:t>
            </a:r>
            <a:r>
              <a:rPr lang="de-DE" sz="1400" b="1" smtClean="0">
                <a:solidFill>
                  <a:srgbClr val="FF0000"/>
                </a:solidFill>
                <a:latin typeface="Consolas" pitchFamily="49" charset="0"/>
              </a:rPr>
              <a:t>-1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; i++) {</a:t>
            </a:r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nested loops</a:t>
            </a:r>
          </a:p>
          <a:p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for (int j=</a:t>
            </a:r>
            <a:r>
              <a:rPr lang="de-DE" sz="1400" b="1" smtClean="0">
                <a:solidFill>
                  <a:srgbClr val="FF0000"/>
                </a:solidFill>
                <a:latin typeface="Consolas" pitchFamily="49" charset="0"/>
              </a:rPr>
              <a:t>i+1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; j&lt;gamma.GetLength(); j++) {</a:t>
            </a:r>
          </a:p>
          <a:p>
            <a:r>
              <a:rPr lang="de-DE" sz="1400" smtClean="0">
                <a:latin typeface="Consolas" pitchFamily="49" charset="0"/>
              </a:rPr>
              <a:t>      if (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gamma[i]-&gt;E()&gt;Emin || gamma[j]-&gt;E()&gt;Emin</a:t>
            </a:r>
            <a:r>
              <a:rPr lang="de-DE" sz="1400" smtClean="0">
                <a:latin typeface="Consolas" pitchFamily="49" charset="0"/>
              </a:rPr>
              <a:t>) {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do e.g. some check</a:t>
            </a:r>
          </a:p>
          <a:p>
            <a:r>
              <a:rPr lang="de-DE" sz="1400" smtClean="0">
                <a:latin typeface="Consolas" pitchFamily="49" charset="0"/>
              </a:rPr>
              <a:t>      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RhoCandidate *comb = gamma[i]-&gt;Combine(gamma[j]);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create comb. candidate</a:t>
            </a: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pi0.Add(comb);                 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add it to list</a:t>
            </a:r>
          </a:p>
          <a:p>
            <a:r>
              <a:rPr lang="de-DE" sz="1400" smtClean="0">
                <a:latin typeface="Consolas" pitchFamily="49" charset="0"/>
              </a:rPr>
              <a:t>      }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  }</a:t>
            </a:r>
            <a:endParaRPr lang="de-DE" sz="1400" b="1" smtClean="0">
              <a:solidFill>
                <a:srgbClr val="CC3399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}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for (int i=0; i&lt;piplus.GetLength(); i++) {</a:t>
            </a:r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and the same for </a:t>
            </a:r>
          </a:p>
          <a:p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for (int j=0; j&lt;piminus.GetLength(); j++) {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the J/psi candidates</a:t>
            </a:r>
          </a:p>
          <a:p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for (int k=0; k&lt;pi0.GetLength(); k++) {</a:t>
            </a:r>
          </a:p>
          <a:p>
            <a:r>
              <a:rPr lang="de-DE" sz="1400" smtClean="0">
                <a:latin typeface="Consolas" pitchFamily="49" charset="0"/>
              </a:rPr>
              <a:t>       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RhoCandidate *comb = piplus[i]-&gt;Combine(piminus[j], pi0[k]);</a:t>
            </a: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jpsi.Add(comb);</a:t>
            </a:r>
          </a:p>
          <a:p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}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  }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}</a:t>
            </a:r>
          </a:p>
          <a:p>
            <a:r>
              <a:rPr lang="de-DE" sz="1400" smtClean="0">
                <a:latin typeface="Consolas" pitchFamily="49" charset="0"/>
              </a:rPr>
              <a:t>...  </a:t>
            </a:r>
          </a:p>
        </p:txBody>
      </p:sp>
      <p:pic>
        <p:nvPicPr>
          <p:cNvPr id="20" name="Grafik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59832" y="1124744"/>
            <a:ext cx="2705349" cy="3062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Combinatorics in PandaROOT (by hand)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Example channel (overlap check): 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95536" y="1556792"/>
            <a:ext cx="8352928" cy="46166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RhoCandList pipm, kplus, kminus, ds; 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define RhoCandList‘s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...</a:t>
            </a:r>
            <a:endParaRPr lang="de-DE" sz="1400" i="1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ds.Cleanup();                      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clean list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for (int i=0; i&lt;kplus.GetLength(); i++)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nested loops</a:t>
            </a:r>
            <a:endParaRPr lang="de-DE" sz="1400" smtClean="0">
              <a:solidFill>
                <a:srgbClr val="CC3399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{</a:t>
            </a:r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       </a:t>
            </a:r>
            <a:endParaRPr lang="de-DE" sz="1400" i="1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for (int j=0; j&lt;kminus.GetLength(); j++)</a:t>
            </a:r>
            <a:endParaRPr lang="de-DE" sz="1400" i="1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  {</a:t>
            </a: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RhoCandidate *phi = kplus[i]-&gt;Combine(kminus[j]);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create phi candidate</a:t>
            </a:r>
            <a:endParaRPr lang="de-DE" sz="1400" smtClean="0">
              <a:solidFill>
                <a:srgbClr val="0000FF"/>
              </a:solidFill>
              <a:latin typeface="Consolas" pitchFamily="49" charset="0"/>
            </a:endParaRPr>
          </a:p>
          <a:p>
            <a:endParaRPr lang="de-DE" sz="1400" i="1" smtClean="0">
              <a:solidFill>
                <a:srgbClr val="0000FF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for (int k=0; k&lt;pipm.GetLength(); k++) 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    {</a:t>
            </a:r>
          </a:p>
          <a:p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        if (!pipm[k]-&gt;Overlaps(phi)) 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check for overlap </a:t>
            </a:r>
            <a:endParaRPr lang="de-DE" sz="1400" smtClean="0">
              <a:solidFill>
                <a:srgbClr val="009900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        {</a:t>
            </a:r>
          </a:p>
          <a:p>
            <a:r>
              <a:rPr lang="de-DE" sz="1400" smtClean="0">
                <a:latin typeface="Consolas" pitchFamily="49" charset="0"/>
              </a:rPr>
              <a:t>       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RhoCandidate *comb = phi-&gt;Combine(pipm[k]);</a:t>
            </a: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ds.Add(comb);</a:t>
            </a: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}</a:t>
            </a:r>
          </a:p>
          <a:p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}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  }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}</a:t>
            </a:r>
          </a:p>
          <a:p>
            <a:r>
              <a:rPr lang="de-DE" sz="1400" smtClean="0">
                <a:latin typeface="Consolas" pitchFamily="49" charset="0"/>
              </a:rPr>
              <a:t>...  </a:t>
            </a:r>
          </a:p>
        </p:txBody>
      </p:sp>
      <p:pic>
        <p:nvPicPr>
          <p:cNvPr id="10" name="Grafik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cstate="print"/>
          <a:stretch>
            <a:fillRect/>
          </a:stretch>
        </p:blipFill>
        <p:spPr bwMode="auto">
          <a:xfrm>
            <a:off x="5220072" y="1124744"/>
            <a:ext cx="2706643" cy="3829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Access to Genealogy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PandaROOT object: </a:t>
            </a:r>
            <a:r>
              <a:rPr lang="de-DE" b="1" smtClean="0">
                <a:solidFill>
                  <a:srgbClr val="FF0066"/>
                </a:solidFill>
              </a:rPr>
              <a:t>RhoCandidate</a:t>
            </a:r>
            <a:endParaRPr lang="de-DE" smtClean="0"/>
          </a:p>
          <a:p>
            <a:r>
              <a:rPr lang="de-DE" smtClean="0"/>
              <a:t>Example channel: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3284984"/>
            <a:ext cx="8136904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pi0.Combine(gamma, gamma);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create pi0 candidates</a:t>
            </a:r>
            <a:endParaRPr lang="de-DE" sz="1400" i="1" smtClean="0">
              <a:latin typeface="Consolas" pitchFamily="49" charset="0"/>
            </a:endParaRPr>
          </a:p>
          <a:p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jpsi.Combine(piplus, piminus, pi0);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create J/psi candidates   </a:t>
            </a:r>
          </a:p>
          <a:p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...</a:t>
            </a:r>
          </a:p>
          <a:p>
            <a:r>
              <a:rPr lang="de-DE" sz="1400" smtClean="0">
                <a:latin typeface="Consolas" pitchFamily="49" charset="0"/>
              </a:rPr>
              <a:t>cout &lt;&lt;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jpsi[i]-&gt;NDaughters() </a:t>
            </a:r>
            <a:r>
              <a:rPr lang="de-DE" sz="1400" smtClean="0">
                <a:latin typeface="Consolas" pitchFamily="49" charset="0"/>
              </a:rPr>
              <a:t>&lt;&lt;endl;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prints number of daughters (3, not 4!)</a:t>
            </a:r>
          </a:p>
          <a:p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RhoCandidate *pip = jpsi[i]-&gt;Daughter(0);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the pi+ candidate</a:t>
            </a:r>
          </a:p>
          <a:p>
            <a:r>
              <a:rPr lang="de-DE" sz="1400" smtClean="0">
                <a:latin typeface="Consolas" pitchFamily="49" charset="0"/>
              </a:rPr>
              <a:t>RhoCandidate *pim = jpsi[i]-&gt;Daughter(1);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the pi- candidate</a:t>
            </a:r>
          </a:p>
          <a:p>
            <a:r>
              <a:rPr lang="de-DE" sz="1400" smtClean="0">
                <a:latin typeface="Consolas" pitchFamily="49" charset="0"/>
              </a:rPr>
              <a:t>RhoCandidate *pi0 = jpsi[i]-&gt;Daughter(2);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the pi0 candidate (composite!)</a:t>
            </a:r>
          </a:p>
          <a:p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RhoCandidate *gam1 = pi0-&gt;Daughter(0);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the 1st gamma</a:t>
            </a:r>
          </a:p>
          <a:p>
            <a:r>
              <a:rPr lang="de-DE" sz="1400" smtClean="0">
                <a:latin typeface="Consolas" pitchFamily="49" charset="0"/>
              </a:rPr>
              <a:t>RhoCandidate *gam2 = pi0-&gt;Daughter(1);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the 2nd gamma</a:t>
            </a:r>
          </a:p>
          <a:p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2627784" y="1772816"/>
            <a:ext cx="4608512" cy="1149252"/>
            <a:chOff x="3059832" y="1484784"/>
            <a:chExt cx="4608512" cy="1149252"/>
          </a:xfrm>
        </p:grpSpPr>
        <p:cxnSp>
          <p:nvCxnSpPr>
            <p:cNvPr id="9" name="Gerade Verbindung mit Pfeil 8"/>
            <p:cNvCxnSpPr/>
            <p:nvPr/>
          </p:nvCxnSpPr>
          <p:spPr>
            <a:xfrm>
              <a:off x="3564143" y="2132856"/>
              <a:ext cx="1152128" cy="0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V="1">
              <a:off x="4716271" y="1628800"/>
              <a:ext cx="1223881" cy="50405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V="1">
              <a:off x="4788024" y="1988840"/>
              <a:ext cx="1512168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>
              <a:off x="4716271" y="2132856"/>
              <a:ext cx="1439905" cy="39460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fik 12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6012160" y="1484784"/>
              <a:ext cx="330708" cy="228600"/>
            </a:xfrm>
            <a:prstGeom prst="rect">
              <a:avLst/>
            </a:prstGeom>
          </p:spPr>
        </p:pic>
        <p:pic>
          <p:nvPicPr>
            <p:cNvPr id="14" name="Grafik 13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580112" y="1916832"/>
              <a:ext cx="279321" cy="2548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Grafik 14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6228184" y="2455454"/>
              <a:ext cx="305268" cy="17858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Grafik 1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3059832" y="1988840"/>
              <a:ext cx="408043" cy="25521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2" name="Gerade Verbindung mit Pfeil 21"/>
            <p:cNvCxnSpPr/>
            <p:nvPr/>
          </p:nvCxnSpPr>
          <p:spPr>
            <a:xfrm flipV="1">
              <a:off x="6300192" y="1772816"/>
              <a:ext cx="936104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6300192" y="1988840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Grafik 2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7308304" y="1642190"/>
              <a:ext cx="178257" cy="2026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Grafik 27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7490087" y="2002230"/>
              <a:ext cx="178257" cy="202634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Combinatoric Exercises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Particles in event: </a:t>
            </a:r>
            <a:r>
              <a:rPr lang="de-DE" i="1" smtClean="0">
                <a:solidFill>
                  <a:srgbClr val="0000FF"/>
                </a:solidFill>
              </a:rPr>
              <a:t>3t</a:t>
            </a:r>
            <a:r>
              <a:rPr lang="de-DE" i="1" baseline="30000" smtClean="0">
                <a:solidFill>
                  <a:srgbClr val="0000FF"/>
                </a:solidFill>
              </a:rPr>
              <a:t>+</a:t>
            </a:r>
            <a:r>
              <a:rPr lang="de-DE" i="1" smtClean="0"/>
              <a:t>, </a:t>
            </a:r>
            <a:r>
              <a:rPr lang="de-DE" i="1" smtClean="0">
                <a:solidFill>
                  <a:srgbClr val="FF0000"/>
                </a:solidFill>
              </a:rPr>
              <a:t>3t</a:t>
            </a:r>
            <a:r>
              <a:rPr lang="de-DE" i="1" baseline="3000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de-DE" i="1" smtClean="0"/>
              <a:t>, </a:t>
            </a:r>
            <a:r>
              <a:rPr lang="de-DE" i="1" smtClean="0">
                <a:solidFill>
                  <a:srgbClr val="009900"/>
                </a:solidFill>
              </a:rPr>
              <a:t>6n</a:t>
            </a:r>
            <a:r>
              <a:rPr lang="de-DE" smtClean="0"/>
              <a:t>; no PID information used</a:t>
            </a:r>
          </a:p>
          <a:p>
            <a:endParaRPr lang="de-DE" smtClean="0">
              <a:solidFill>
                <a:srgbClr val="009900"/>
              </a:solidFill>
            </a:endParaRPr>
          </a:p>
          <a:p>
            <a:r>
              <a:rPr lang="de-DE" smtClean="0"/>
              <a:t>How many combinations for</a:t>
            </a:r>
          </a:p>
          <a:p>
            <a:endParaRPr lang="de-DE" smtClean="0"/>
          </a:p>
          <a:p>
            <a:pPr lvl="1"/>
            <a:r>
              <a:rPr lang="de-DE" smtClean="0">
                <a:solidFill>
                  <a:srgbClr val="009900"/>
                </a:solidFill>
              </a:rPr>
              <a:t>J/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ψ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γη</a:t>
            </a:r>
            <a:r>
              <a:rPr lang="de-DE" baseline="-25000" smtClean="0">
                <a:solidFill>
                  <a:srgbClr val="009900"/>
                </a:solidFill>
                <a:latin typeface="Arev Sans"/>
                <a:ea typeface="Arev Sans"/>
              </a:rPr>
              <a:t>c</a:t>
            </a:r>
            <a:r>
              <a:rPr lang="de-DE" smtClean="0">
                <a:solidFill>
                  <a:srgbClr val="009900"/>
                </a:solidFill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γγγ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?</a:t>
            </a:r>
          </a:p>
          <a:p>
            <a:pPr lvl="1"/>
            <a:endParaRPr lang="de-DE" smtClean="0">
              <a:solidFill>
                <a:srgbClr val="009900"/>
              </a:solidFill>
              <a:latin typeface="Arev Sans"/>
              <a:ea typeface="Arev Sans"/>
            </a:endParaRPr>
          </a:p>
          <a:p>
            <a:pPr lvl="1"/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D</a:t>
            </a:r>
            <a:r>
              <a:rPr lang="de-DE" baseline="-25000" smtClean="0">
                <a:solidFill>
                  <a:srgbClr val="009900"/>
                </a:solidFill>
                <a:latin typeface="Arev Sans"/>
                <a:ea typeface="Arev Sans"/>
              </a:rPr>
              <a:t>s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±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K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+ 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K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-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±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?</a:t>
            </a:r>
          </a:p>
          <a:p>
            <a:pPr lvl="1">
              <a:buNone/>
            </a:pPr>
            <a:endParaRPr lang="de-DE" smtClean="0">
              <a:solidFill>
                <a:srgbClr val="009900"/>
              </a:solidFill>
              <a:latin typeface="Arev Sans"/>
              <a:ea typeface="Arev Sans"/>
            </a:endParaRPr>
          </a:p>
          <a:p>
            <a:pPr lvl="1"/>
            <a:r>
              <a:rPr lang="de-DE" smtClean="0">
                <a:solidFill>
                  <a:srgbClr val="009900"/>
                </a:solidFill>
              </a:rPr>
              <a:t>J/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ψ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γη</a:t>
            </a:r>
            <a:r>
              <a:rPr lang="de-DE" baseline="-25000" smtClean="0">
                <a:solidFill>
                  <a:srgbClr val="009900"/>
                </a:solidFill>
                <a:latin typeface="Arev Sans"/>
                <a:ea typeface="Arev Sans"/>
              </a:rPr>
              <a:t>c</a:t>
            </a:r>
            <a:r>
              <a:rPr lang="de-DE" smtClean="0">
                <a:solidFill>
                  <a:srgbClr val="009900"/>
                </a:solidFill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γωω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+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-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0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0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+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-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 γγ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γγγ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?</a:t>
            </a:r>
          </a:p>
          <a:p>
            <a:pPr lvl="1"/>
            <a:endParaRPr lang="de-DE" smtClean="0">
              <a:solidFill>
                <a:srgbClr val="009900"/>
              </a:solidFill>
              <a:latin typeface="Arev Sans"/>
              <a:ea typeface="Arev Sans"/>
            </a:endParaRPr>
          </a:p>
          <a:p>
            <a:pPr lvl="1"/>
            <a:endParaRPr lang="de-DE">
              <a:solidFill>
                <a:srgbClr val="0099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34</a:t>
            </a:fld>
            <a:endParaRPr lang="de-DE"/>
          </a:p>
        </p:txBody>
      </p:sp>
      <p:grpSp>
        <p:nvGrpSpPr>
          <p:cNvPr id="147" name="Gruppieren 146"/>
          <p:cNvGrpSpPr/>
          <p:nvPr/>
        </p:nvGrpSpPr>
        <p:grpSpPr bwMode="auto">
          <a:xfrm>
            <a:off x="1331638" y="4653136"/>
            <a:ext cx="5400600" cy="1512168"/>
            <a:chOff x="1331639" y="4653136"/>
            <a:chExt cx="5400600" cy="1512168"/>
          </a:xfrm>
        </p:grpSpPr>
        <p:cxnSp>
          <p:nvCxnSpPr>
            <p:cNvPr id="28" name="Gerade Verbindung mit Pfeil 27"/>
            <p:cNvCxnSpPr/>
            <p:nvPr/>
          </p:nvCxnSpPr>
          <p:spPr bwMode="auto">
            <a:xfrm>
              <a:off x="1785603" y="5733256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 bwMode="auto">
            <a:xfrm flipV="1">
              <a:off x="2505683" y="5589240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 bwMode="auto">
            <a:xfrm>
              <a:off x="2484364" y="5733259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Grafik 31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1331639" y="5589237"/>
              <a:ext cx="407385" cy="25480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4" name="Gerade Verbindung mit Pfeil 33"/>
            <p:cNvCxnSpPr/>
            <p:nvPr/>
          </p:nvCxnSpPr>
          <p:spPr bwMode="auto">
            <a:xfrm flipV="1">
              <a:off x="3491879" y="5301208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 bwMode="auto">
            <a:xfrm>
              <a:off x="3563887" y="5589240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 bwMode="auto">
            <a:xfrm flipV="1">
              <a:off x="4355975" y="4869160"/>
              <a:ext cx="576064" cy="4320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 bwMode="auto">
            <a:xfrm flipV="1">
              <a:off x="4355975" y="5085184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 bwMode="auto">
            <a:xfrm>
              <a:off x="4283967" y="5301208"/>
              <a:ext cx="1584176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/>
            <p:nvPr/>
          </p:nvCxnSpPr>
          <p:spPr bwMode="auto">
            <a:xfrm flipV="1">
              <a:off x="5868143" y="5085184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/>
            <p:nvPr/>
          </p:nvCxnSpPr>
          <p:spPr bwMode="auto">
            <a:xfrm flipV="1">
              <a:off x="4283967" y="5733256"/>
              <a:ext cx="1296144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 bwMode="auto">
            <a:xfrm>
              <a:off x="5796135" y="5301208"/>
              <a:ext cx="936104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 bwMode="auto">
            <a:xfrm>
              <a:off x="4283967" y="5805264"/>
              <a:ext cx="1152128" cy="36004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2" name="Grafik 141" descr="TP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5003792" y="4653136"/>
              <a:ext cx="332408" cy="22977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5" name="Grafik 144" descr="TP_tmp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5520868" y="4905959"/>
              <a:ext cx="306367" cy="17922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3" name="Grafik 82" descr="TP_tmp.pn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5371794" y="5157192"/>
              <a:ext cx="280325" cy="25581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7" name="Grafik 86" descr="TP_tmp.pn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2937095" y="5589240"/>
              <a:ext cx="279895" cy="2034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8" name="Grafik 87" descr="TP_tmp.pn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3839428" y="5364284"/>
              <a:ext cx="203421" cy="1529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9" name="Grafik 88" descr="TP_tmp.pn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3851919" y="5652316"/>
              <a:ext cx="203421" cy="15294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5" name="Gruppieren 124"/>
          <p:cNvGrpSpPr/>
          <p:nvPr/>
        </p:nvGrpSpPr>
        <p:grpSpPr bwMode="auto">
          <a:xfrm>
            <a:off x="4355848" y="1844824"/>
            <a:ext cx="3419055" cy="936104"/>
            <a:chOff x="4355976" y="1844824"/>
            <a:chExt cx="3419055" cy="936104"/>
          </a:xfrm>
        </p:grpSpPr>
        <p:cxnSp>
          <p:nvCxnSpPr>
            <p:cNvPr id="8" name="Gerade Verbindung mit Pfeil 7"/>
            <p:cNvCxnSpPr/>
            <p:nvPr/>
          </p:nvCxnSpPr>
          <p:spPr bwMode="auto">
            <a:xfrm>
              <a:off x="4809940" y="2420888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 bwMode="auto">
            <a:xfrm flipV="1">
              <a:off x="5530020" y="2276872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 bwMode="auto">
            <a:xfrm>
              <a:off x="5508701" y="2420891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k 11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4355976" y="2276869"/>
              <a:ext cx="407385" cy="25480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4" name="Gerade Verbindung mit Pfeil 13"/>
            <p:cNvCxnSpPr/>
            <p:nvPr/>
          </p:nvCxnSpPr>
          <p:spPr bwMode="auto">
            <a:xfrm flipV="1">
              <a:off x="6588224" y="1988840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 bwMode="auto">
            <a:xfrm>
              <a:off x="6588224" y="2276872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" name="Grafik 122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7596082" y="1844824"/>
              <a:ext cx="178949" cy="20342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50" name="Gruppieren 149"/>
          <p:cNvGrpSpPr/>
          <p:nvPr/>
        </p:nvGrpSpPr>
        <p:grpSpPr bwMode="auto">
          <a:xfrm>
            <a:off x="5291952" y="2924944"/>
            <a:ext cx="3212856" cy="1022214"/>
            <a:chOff x="5291952" y="2924944"/>
            <a:chExt cx="3212856" cy="1022214"/>
          </a:xfrm>
        </p:grpSpPr>
        <p:cxnSp>
          <p:nvCxnSpPr>
            <p:cNvPr id="98" name="Gerade Verbindung mit Pfeil 97"/>
            <p:cNvCxnSpPr/>
            <p:nvPr/>
          </p:nvCxnSpPr>
          <p:spPr bwMode="auto">
            <a:xfrm>
              <a:off x="5719946" y="3428998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mit Pfeil 99"/>
            <p:cNvCxnSpPr/>
            <p:nvPr/>
          </p:nvCxnSpPr>
          <p:spPr bwMode="auto">
            <a:xfrm>
              <a:off x="6418707" y="3429001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Grafik 109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5291952" y="3284978"/>
              <a:ext cx="355443" cy="38137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2" name="Gerade Verbindung mit Pfeil 101"/>
            <p:cNvCxnSpPr/>
            <p:nvPr/>
          </p:nvCxnSpPr>
          <p:spPr bwMode="auto">
            <a:xfrm flipV="1">
              <a:off x="6444208" y="3068960"/>
              <a:ext cx="1512168" cy="36004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mit Pfeil 102"/>
            <p:cNvCxnSpPr/>
            <p:nvPr/>
          </p:nvCxnSpPr>
          <p:spPr bwMode="auto">
            <a:xfrm>
              <a:off x="6444208" y="3429000"/>
              <a:ext cx="1656184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" name="Grafik 132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8028384" y="2924944"/>
              <a:ext cx="332408" cy="22977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6" name="Grafik 135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8172400" y="3356992"/>
              <a:ext cx="332408" cy="2037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8" name="Grafik 147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7492998" y="3717030"/>
              <a:ext cx="332919" cy="23012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22" name="Grafik 1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6012160" y="2276872"/>
            <a:ext cx="279895" cy="203421"/>
          </a:xfrm>
          <a:prstGeom prst="rect">
            <a:avLst/>
          </a:prstGeom>
          <a:noFill/>
          <a:ln/>
          <a:effectLst/>
        </p:spPr>
      </p:pic>
      <p:pic>
        <p:nvPicPr>
          <p:cNvPr id="126" name="Grafik 12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7380312" y="2361483"/>
            <a:ext cx="178949" cy="203421"/>
          </a:xfrm>
          <a:prstGeom prst="rect">
            <a:avLst/>
          </a:prstGeom>
          <a:noFill/>
          <a:ln/>
          <a:effectLst/>
        </p:spPr>
      </p:pic>
      <p:pic>
        <p:nvPicPr>
          <p:cNvPr id="127" name="Grafik 12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6588224" y="2708920"/>
            <a:ext cx="178949" cy="203421"/>
          </a:xfrm>
          <a:prstGeom prst="rect">
            <a:avLst/>
          </a:prstGeom>
          <a:noFill/>
          <a:ln/>
          <a:effectLst/>
        </p:spPr>
      </p:pic>
      <p:pic>
        <p:nvPicPr>
          <p:cNvPr id="128" name="Grafik 12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6660232" y="4941168"/>
            <a:ext cx="178949" cy="203421"/>
          </a:xfrm>
          <a:prstGeom prst="rect">
            <a:avLst/>
          </a:prstGeom>
          <a:noFill/>
          <a:ln/>
          <a:effectLst/>
        </p:spPr>
      </p:pic>
      <p:pic>
        <p:nvPicPr>
          <p:cNvPr id="129" name="Grafik 1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6804248" y="5301208"/>
            <a:ext cx="178949" cy="203421"/>
          </a:xfrm>
          <a:prstGeom prst="rect">
            <a:avLst/>
          </a:prstGeom>
          <a:noFill/>
          <a:ln/>
          <a:effectLst/>
        </p:spPr>
      </p:pic>
      <p:pic>
        <p:nvPicPr>
          <p:cNvPr id="131" name="Grafik 13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5508104" y="6093297"/>
            <a:ext cx="178950" cy="203420"/>
          </a:xfrm>
          <a:prstGeom prst="rect">
            <a:avLst/>
          </a:prstGeom>
          <a:noFill/>
          <a:ln/>
          <a:effectLst/>
        </p:spPr>
      </p:pic>
      <p:pic>
        <p:nvPicPr>
          <p:cNvPr id="132" name="Grafik 13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3563888" y="6021288"/>
            <a:ext cx="178949" cy="203421"/>
          </a:xfrm>
          <a:prstGeom prst="rect">
            <a:avLst/>
          </a:prstGeom>
          <a:noFill/>
          <a:ln/>
          <a:effectLst/>
        </p:spPr>
      </p:pic>
      <p:pic>
        <p:nvPicPr>
          <p:cNvPr id="152" name="Grafik 151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7897173" y="3775052"/>
            <a:ext cx="307309" cy="179776"/>
          </a:xfrm>
          <a:prstGeom prst="rect">
            <a:avLst/>
          </a:prstGeom>
          <a:noFill/>
          <a:ln/>
          <a:effectLst/>
        </p:spPr>
      </p:pic>
      <p:sp>
        <p:nvSpPr>
          <p:cNvPr id="153" name="Textfeld 152"/>
          <p:cNvSpPr txBox="1"/>
          <p:nvPr/>
        </p:nvSpPr>
        <p:spPr>
          <a:xfrm>
            <a:off x="7706864" y="367768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/</a:t>
            </a:r>
            <a:endParaRPr lang="de-DE"/>
          </a:p>
        </p:txBody>
      </p:sp>
      <p:sp>
        <p:nvSpPr>
          <p:cNvPr id="158" name="Textfeld 157"/>
          <p:cNvSpPr txBox="1"/>
          <p:nvPr/>
        </p:nvSpPr>
        <p:spPr>
          <a:xfrm>
            <a:off x="3733817" y="2564904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>
                <a:solidFill>
                  <a:srgbClr val="FF0066"/>
                </a:solidFill>
              </a:rPr>
              <a:t>60</a:t>
            </a:r>
            <a:endParaRPr lang="de-DE" sz="2000" b="1">
              <a:solidFill>
                <a:srgbClr val="FF0066"/>
              </a:solidFill>
            </a:endParaRPr>
          </a:p>
        </p:txBody>
      </p:sp>
      <p:sp>
        <p:nvSpPr>
          <p:cNvPr id="159" name="Textfeld 158"/>
          <p:cNvSpPr txBox="1"/>
          <p:nvPr/>
        </p:nvSpPr>
        <p:spPr>
          <a:xfrm>
            <a:off x="3589801" y="3244914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>
                <a:solidFill>
                  <a:srgbClr val="FF0066"/>
                </a:solidFill>
              </a:rPr>
              <a:t>36</a:t>
            </a:r>
            <a:endParaRPr lang="de-DE" sz="2000" b="1">
              <a:solidFill>
                <a:srgbClr val="FF0066"/>
              </a:solidFill>
            </a:endParaRPr>
          </a:p>
        </p:txBody>
      </p:sp>
      <p:sp>
        <p:nvSpPr>
          <p:cNvPr id="160" name="Textfeld 159"/>
          <p:cNvSpPr txBox="1"/>
          <p:nvPr/>
        </p:nvSpPr>
        <p:spPr>
          <a:xfrm>
            <a:off x="7524328" y="522920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>
                <a:solidFill>
                  <a:srgbClr val="FF0066"/>
                </a:solidFill>
              </a:rPr>
              <a:t>1620</a:t>
            </a:r>
            <a:endParaRPr lang="de-DE" sz="2000" b="1">
              <a:solidFill>
                <a:srgbClr val="FF0066"/>
              </a:solidFill>
            </a:endParaRPr>
          </a:p>
        </p:txBody>
      </p:sp>
      <p:pic>
        <p:nvPicPr>
          <p:cNvPr id="161" name="Grafik 160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5076056" y="5589240"/>
            <a:ext cx="280325" cy="255816"/>
          </a:xfrm>
          <a:prstGeom prst="rect">
            <a:avLst/>
          </a:prstGeom>
          <a:noFill/>
          <a:ln/>
          <a:effectLst/>
        </p:spPr>
      </p:pic>
      <p:cxnSp>
        <p:nvCxnSpPr>
          <p:cNvPr id="162" name="Gerade Verbindung mit Pfeil 161"/>
          <p:cNvCxnSpPr/>
          <p:nvPr/>
        </p:nvCxnSpPr>
        <p:spPr bwMode="auto">
          <a:xfrm flipV="1">
            <a:off x="5580112" y="5661248"/>
            <a:ext cx="720080" cy="7200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 bwMode="auto">
          <a:xfrm>
            <a:off x="5580112" y="5733256"/>
            <a:ext cx="648072" cy="28803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Grafik 16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6372200" y="6021288"/>
            <a:ext cx="178950" cy="203420"/>
          </a:xfrm>
          <a:prstGeom prst="rect">
            <a:avLst/>
          </a:prstGeom>
          <a:noFill/>
          <a:ln/>
          <a:effectLst/>
        </p:spPr>
      </p:pic>
      <p:pic>
        <p:nvPicPr>
          <p:cNvPr id="170" name="Grafik 16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6337266" y="5589240"/>
            <a:ext cx="178950" cy="2034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>
                <a:solidFill>
                  <a:srgbClr val="CC3399"/>
                </a:solidFill>
              </a:rPr>
              <a:t>EXERCISES</a:t>
            </a:r>
            <a:endParaRPr lang="de-DE" sz="4400" b="1">
              <a:solidFill>
                <a:srgbClr val="CC3399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6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>
                <a:solidFill>
                  <a:srgbClr val="FFFF00"/>
                </a:solidFill>
              </a:rPr>
              <a:t>Exercises</a:t>
            </a:r>
            <a:r>
              <a:rPr lang="de-DE" smtClean="0">
                <a:solidFill>
                  <a:srgbClr val="FFFF00"/>
                </a:solidFill>
              </a:rPr>
              <a:t> Preparation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286412"/>
          </a:xfrm>
        </p:spPr>
        <p:txBody>
          <a:bodyPr/>
          <a:lstStyle/>
          <a:p>
            <a:pPr marL="0" lvl="0" indent="0">
              <a:buNone/>
            </a:pPr>
            <a:r>
              <a:rPr lang="de-DE" smtClean="0"/>
              <a:t>Preparation/hints in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lvl="0" indent="-177800"/>
            <a:r>
              <a:rPr lang="de-DE" sz="1400" b="1">
                <a:solidFill>
                  <a:prstClr val="black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FIRST setup environment: </a:t>
            </a:r>
            <a:r>
              <a:rPr lang="de-DE" sz="1400" b="1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source ~/workshop/build/PandaRoot_trunk.../config.sh</a:t>
            </a:r>
          </a:p>
          <a:p>
            <a:pPr marL="177800" indent="-177800"/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To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have some data for tutorial macros, do one of the following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 ./tut_runall.sh 1000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sim/reco 1000 events pbarp -&gt; J/psi pi+ pi- 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cp data/signal_p*root .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preproduced default data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named 'tut_ana...C' are stubs and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should be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completed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by you. </a:t>
            </a:r>
            <a:endParaRPr lang="de-DE" sz="1400" smtClean="0">
              <a:solidFill>
                <a:srgbClr val="008000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endParaRPr lang="de-DE" sz="140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At places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marked with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#### EXERCISE: ...' some code needs to be added; </a:t>
            </a:r>
            <a:b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tut_ana...C            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signal_pid.root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signal_par.root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C(0,"mydata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 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mydata_par.root</a:t>
            </a:r>
          </a:p>
          <a:p>
            <a:pPr marL="177800" indent="-177800"/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If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getting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stuck,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sample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are in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the subfolder 'solution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 macros directly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b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solution/tut_ana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...C</a:t>
            </a:r>
            <a:b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'solution/tut_ana...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</a:t>
            </a:r>
            <a:endParaRPr lang="de-DE" sz="1400" smtClean="0">
              <a:solidFill>
                <a:srgbClr val="0000FF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FF00"/>
                </a:solidFill>
              </a:rPr>
              <a:t>Exercises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Suggestions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ea typeface="Arial Unicode MS" panose="020B0604020202020204" pitchFamily="34" charset="-128"/>
                <a:cs typeface="Consolas" panose="020B0609020204030204" pitchFamily="49" charset="0"/>
              </a:rPr>
              <a:t>Rho</a:t>
            </a:r>
            <a:r>
              <a:rPr lang="de-DE" dirty="0" smtClean="0">
                <a:ea typeface="Arial Unicode MS" panose="020B0604020202020204" pitchFamily="34" charset="-128"/>
                <a:cs typeface="Consolas" panose="020B0609020204030204" pitchFamily="49" charset="0"/>
              </a:rPr>
              <a:t> Tutorial </a:t>
            </a:r>
            <a:r>
              <a:rPr lang="de-DE" dirty="0" err="1" smtClean="0">
                <a:ea typeface="Arial Unicode MS" panose="020B0604020202020204" pitchFamily="34" charset="-128"/>
                <a:cs typeface="Consolas" panose="020B0609020204030204" pitchFamily="49" charset="0"/>
              </a:rPr>
              <a:t>website</a:t>
            </a:r>
            <a:r>
              <a:rPr lang="de-DE" dirty="0" smtClean="0">
                <a:ea typeface="Arial Unicode MS" panose="020B0604020202020204" pitchFamily="34" charset="-128"/>
                <a:cs typeface="Consolas" panose="020B0609020204030204" pitchFamily="49" charset="0"/>
              </a:rPr>
              <a:t>:</a:t>
            </a:r>
            <a:r>
              <a:rPr lang="de-DE" dirty="0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/>
            </a:r>
            <a:br>
              <a:rPr lang="de-DE" dirty="0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z="1600" dirty="0" smtClean="0">
                <a:solidFill>
                  <a:srgbClr val="0000FF"/>
                </a:solidFill>
              </a:rPr>
              <a:t>http://panda-wiki.gsi.de/cgi-bin/view/Computing/</a:t>
            </a:r>
            <a:r>
              <a:rPr lang="de-DE" sz="1600" dirty="0" smtClean="0">
                <a:solidFill>
                  <a:srgbClr val="FF0066"/>
                </a:solidFill>
              </a:rPr>
              <a:t>PandaRootRhoTutorial</a:t>
            </a:r>
            <a:endParaRPr lang="de-DE" dirty="0" smtClean="0"/>
          </a:p>
          <a:p>
            <a:r>
              <a:rPr lang="de-DE" dirty="0" smtClean="0"/>
              <a:t>Take a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err="1" smtClean="0"/>
              <a:t>to</a:t>
            </a:r>
            <a:r>
              <a:rPr lang="de-DE" smtClean="0"/>
              <a:t>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b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Exercise: #1</a:t>
            </a:r>
            <a:endParaRPr lang="de-DE" dirty="0" smtClean="0">
              <a:solidFill>
                <a:srgbClr val="FF0066"/>
              </a:solidFill>
              <a:latin typeface="Consolas" panose="020B0609020204030204" pitchFamily="49" charset="0"/>
              <a:ea typeface="Arial Unicode MS" panose="020B0604020202020204" pitchFamily="34" charset="-128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Write </a:t>
            </a:r>
            <a:r>
              <a:rPr lang="de-DE" dirty="0" err="1" smtClean="0"/>
              <a:t>macro</a:t>
            </a:r>
            <a:r>
              <a:rPr lang="de-DE" dirty="0" smtClean="0"/>
              <a:t> </a:t>
            </a:r>
            <a:r>
              <a:rPr lang="de-DE" err="1" smtClean="0"/>
              <a:t>to</a:t>
            </a:r>
            <a:r>
              <a:rPr lang="de-DE" smtClean="0"/>
              <a:t> reconstruct (combinatorics) one/some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 in </a:t>
            </a:r>
            <a:r>
              <a:rPr lang="de-DE" smtClean="0"/>
              <a:t>./data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Compare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nested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RhoCandList</a:t>
            </a:r>
            <a:r>
              <a:rPr lang="de-DE" dirty="0" smtClean="0"/>
              <a:t> </a:t>
            </a:r>
            <a:r>
              <a:rPr lang="de-DE" dirty="0" err="1" smtClean="0"/>
              <a:t>combinatorics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8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Wiki Rho Documentation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1520" y="908720"/>
            <a:ext cx="8572560" cy="5286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>
                <a:solidFill>
                  <a:srgbClr val="0000FF"/>
                </a:solidFill>
              </a:rPr>
              <a:t>http://panda-wiki.gsi.de/cgi-bin/view/Computing/</a:t>
            </a:r>
            <a:r>
              <a:rPr lang="de-DE" sz="1600">
                <a:solidFill>
                  <a:srgbClr val="FF0066"/>
                </a:solidFill>
              </a:rPr>
              <a:t>PandaRootAnalysisJuly13</a:t>
            </a:r>
          </a:p>
          <a:p>
            <a:endParaRPr lang="de-DE" sz="16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t="16649" r="24403" b="9511"/>
          <a:stretch/>
        </p:blipFill>
        <p:spPr bwMode="auto">
          <a:xfrm>
            <a:off x="251520" y="1268760"/>
            <a:ext cx="8424936" cy="554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Aim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3501008"/>
            <a:ext cx="8572560" cy="2856950"/>
          </a:xfrm>
        </p:spPr>
        <p:txBody>
          <a:bodyPr>
            <a:normAutofit lnSpcReduction="10000"/>
          </a:bodyPr>
          <a:lstStyle/>
          <a:p>
            <a:r>
              <a:rPr lang="de-DE" smtClean="0"/>
              <a:t>What do you want to analyse/investigate?</a:t>
            </a:r>
          </a:p>
          <a:p>
            <a:r>
              <a:rPr lang="de-DE" smtClean="0"/>
              <a:t>How can it be measured (what are the observables)?</a:t>
            </a:r>
          </a:p>
          <a:p>
            <a:endParaRPr lang="de-DE" smtClean="0"/>
          </a:p>
          <a:p>
            <a:r>
              <a:rPr lang="de-DE" smtClean="0"/>
              <a:t>Reconstruct the corresponding signal channels!</a:t>
            </a:r>
          </a:p>
          <a:p>
            <a:r>
              <a:rPr lang="de-DE" smtClean="0"/>
              <a:t>Determine the needed quantities!</a:t>
            </a:r>
          </a:p>
          <a:p>
            <a:r>
              <a:rPr lang="de-DE" smtClean="0"/>
              <a:t>Estimate the errors (statistic &amp; systematic)!</a:t>
            </a:r>
          </a:p>
          <a:p>
            <a:r>
              <a:rPr lang="de-DE" smtClean="0"/>
              <a:t>Write paper</a:t>
            </a:r>
          </a:p>
          <a:p>
            <a:r>
              <a:rPr lang="de-DE" smtClean="0"/>
              <a:t>Get invited to Stockholm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3" name="Grafik 12" descr="panda_det_0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987824" cy="1998107"/>
          </a:xfrm>
          <a:prstGeom prst="rect">
            <a:avLst/>
          </a:prstGeom>
        </p:spPr>
      </p:pic>
      <p:sp>
        <p:nvSpPr>
          <p:cNvPr id="14" name="Pfeil nach rechts 13"/>
          <p:cNvSpPr/>
          <p:nvPr/>
        </p:nvSpPr>
        <p:spPr>
          <a:xfrm>
            <a:off x="4139952" y="1772816"/>
            <a:ext cx="2088232" cy="93610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Data Analysis</a:t>
            </a:r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5" name="Gruppieren 11"/>
          <p:cNvGrpSpPr/>
          <p:nvPr/>
        </p:nvGrpSpPr>
        <p:grpSpPr>
          <a:xfrm>
            <a:off x="6963866" y="1340768"/>
            <a:ext cx="1352550" cy="1809750"/>
            <a:chOff x="7092280" y="1340768"/>
            <a:chExt cx="1352550" cy="1809750"/>
          </a:xfrm>
        </p:grpSpPr>
        <p:sp>
          <p:nvSpPr>
            <p:cNvPr id="16" name="Documents"/>
            <p:cNvSpPr>
              <a:spLocks noEditPoints="1" noChangeArrowheads="1"/>
            </p:cNvSpPr>
            <p:nvPr/>
          </p:nvSpPr>
          <p:spPr bwMode="auto">
            <a:xfrm>
              <a:off x="7092280" y="1340768"/>
              <a:ext cx="1352550" cy="1809750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 rot="17633989">
              <a:off x="6976406" y="2033846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Publication</a:t>
              </a: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Aim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3501008"/>
            <a:ext cx="8572560" cy="2856950"/>
          </a:xfrm>
        </p:spPr>
        <p:txBody>
          <a:bodyPr>
            <a:normAutofit lnSpcReduction="10000"/>
          </a:bodyPr>
          <a:lstStyle/>
          <a:p>
            <a:r>
              <a:rPr lang="de-DE" smtClean="0"/>
              <a:t>What do you want to analyse/investigate?</a:t>
            </a:r>
          </a:p>
          <a:p>
            <a:r>
              <a:rPr lang="de-DE" smtClean="0"/>
              <a:t>How can it be measured (what are the observables)?</a:t>
            </a:r>
          </a:p>
          <a:p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Reconstruct the corresponding signal channels!</a:t>
            </a:r>
          </a:p>
          <a:p>
            <a:r>
              <a:rPr lang="de-DE" smtClean="0">
                <a:solidFill>
                  <a:srgbClr val="0000FF"/>
                </a:solidFill>
              </a:rPr>
              <a:t>Determine the needed quantities!</a:t>
            </a:r>
          </a:p>
          <a:p>
            <a:r>
              <a:rPr lang="de-DE" smtClean="0">
                <a:solidFill>
                  <a:srgbClr val="0000FF"/>
                </a:solidFill>
              </a:rPr>
              <a:t>Estimate the errors (statistic &amp; systematic)!</a:t>
            </a:r>
          </a:p>
          <a:p>
            <a:r>
              <a:rPr lang="de-DE" smtClean="0"/>
              <a:t>Write paper</a:t>
            </a:r>
          </a:p>
          <a:p>
            <a:r>
              <a:rPr lang="de-DE" smtClean="0"/>
              <a:t>Get invited to Stockholm</a:t>
            </a:r>
          </a:p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7" name="Grafik 6" descr="panda_det_0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987824" cy="1998107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4139952" y="1772816"/>
            <a:ext cx="2088232" cy="93610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Data Analysis</a:t>
            </a:r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9" name="Gruppieren 11"/>
          <p:cNvGrpSpPr/>
          <p:nvPr/>
        </p:nvGrpSpPr>
        <p:grpSpPr>
          <a:xfrm>
            <a:off x="6963866" y="1340768"/>
            <a:ext cx="1352550" cy="1809750"/>
            <a:chOff x="7092280" y="1340768"/>
            <a:chExt cx="1352550" cy="1809750"/>
          </a:xfrm>
        </p:grpSpPr>
        <p:sp>
          <p:nvSpPr>
            <p:cNvPr id="1026" name="Documents"/>
            <p:cNvSpPr>
              <a:spLocks noEditPoints="1" noChangeArrowheads="1"/>
            </p:cNvSpPr>
            <p:nvPr/>
          </p:nvSpPr>
          <p:spPr bwMode="auto">
            <a:xfrm>
              <a:off x="7092280" y="1340768"/>
              <a:ext cx="1352550" cy="1809750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 rot="17633989">
              <a:off x="6976406" y="2033846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Publication</a:t>
              </a:r>
              <a:endParaRPr lang="de-DE"/>
            </a:p>
          </p:txBody>
        </p:sp>
      </p:grpSp>
      <p:sp>
        <p:nvSpPr>
          <p:cNvPr id="13" name="Textfeld 12"/>
          <p:cNvSpPr txBox="1"/>
          <p:nvPr/>
        </p:nvSpPr>
        <p:spPr>
          <a:xfrm rot="19276874">
            <a:off x="6948264" y="4869160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Gonna talk</a:t>
            </a:r>
          </a:p>
          <a:p>
            <a:r>
              <a:rPr lang="de-DE" smtClean="0"/>
              <a:t>about that one!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Example: Count Number of D</a:t>
            </a:r>
            <a:r>
              <a:rPr lang="de-DE" baseline="-25000" smtClean="0"/>
              <a:t>s</a:t>
            </a:r>
            <a:r>
              <a:rPr lang="de-DE" smtClean="0"/>
              <a:t> in Data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Reconstruct </a:t>
            </a:r>
            <a:r>
              <a:rPr lang="de-DE" smtClean="0">
                <a:solidFill>
                  <a:srgbClr val="FF0066"/>
                </a:solidFill>
              </a:rPr>
              <a:t>signal in data</a:t>
            </a:r>
            <a:r>
              <a:rPr lang="de-DE" smtClean="0"/>
              <a:t>; maximize e.g. significance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pPr marL="0" indent="0">
              <a:buNone/>
            </a:pPr>
            <a:r>
              <a:rPr lang="de-DE" smtClean="0"/>
              <a:t/>
            </a:r>
            <a:br>
              <a:rPr lang="de-DE" smtClean="0"/>
            </a:br>
            <a:endParaRPr lang="de-DE" smtClean="0"/>
          </a:p>
          <a:p>
            <a:r>
              <a:rPr lang="de-DE" smtClean="0"/>
              <a:t>Reconstruct </a:t>
            </a:r>
            <a:r>
              <a:rPr lang="de-DE" smtClean="0">
                <a:solidFill>
                  <a:srgbClr val="FF0066"/>
                </a:solidFill>
              </a:rPr>
              <a:t>signal in </a:t>
            </a:r>
            <a:r>
              <a:rPr lang="de-DE" smtClean="0"/>
              <a:t>dedicated signal </a:t>
            </a:r>
            <a:r>
              <a:rPr lang="de-DE" smtClean="0">
                <a:solidFill>
                  <a:srgbClr val="FF0066"/>
                </a:solidFill>
              </a:rPr>
              <a:t>Monte Carlo </a:t>
            </a:r>
            <a:r>
              <a:rPr lang="de-DE" smtClean="0"/>
              <a:t>events; </a:t>
            </a:r>
            <a:br>
              <a:rPr lang="de-DE" smtClean="0"/>
            </a:br>
            <a:r>
              <a:rPr lang="de-DE" smtClean="0"/>
              <a:t>number of </a:t>
            </a:r>
            <a:r>
              <a:rPr lang="de-DE" i="1" smtClean="0"/>
              <a:t>MC truth matched </a:t>
            </a:r>
            <a:r>
              <a:rPr lang="de-DE" smtClean="0"/>
              <a:t>signals give </a:t>
            </a:r>
            <a:r>
              <a:rPr lang="de-DE" smtClean="0">
                <a:solidFill>
                  <a:srgbClr val="FF0066"/>
                </a:solidFill>
              </a:rPr>
              <a:t>efficiency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>
                <a:solidFill>
                  <a:srgbClr val="FF0066"/>
                </a:solidFill>
              </a:rPr>
              <a:t>Number of D</a:t>
            </a:r>
            <a:r>
              <a:rPr lang="de-DE" baseline="-25000" smtClean="0">
                <a:solidFill>
                  <a:srgbClr val="FF0066"/>
                </a:solidFill>
              </a:rPr>
              <a:t>s</a:t>
            </a:r>
            <a:r>
              <a:rPr lang="de-DE" smtClean="0">
                <a:solidFill>
                  <a:srgbClr val="FF0066"/>
                </a:solidFill>
              </a:rPr>
              <a:t> </a:t>
            </a:r>
            <a:r>
              <a:rPr lang="de-DE" smtClean="0"/>
              <a:t>in data is (taking into account BR‘s)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3" name="Grafik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713874" y="980728"/>
            <a:ext cx="890574" cy="687407"/>
          </a:xfrm>
          <a:prstGeom prst="rect">
            <a:avLst/>
          </a:prstGeom>
          <a:noFill/>
          <a:ln/>
          <a:effectLst/>
        </p:spPr>
      </p:pic>
      <p:sp>
        <p:nvSpPr>
          <p:cNvPr id="22" name="Textfeld 21"/>
          <p:cNvSpPr txBox="1"/>
          <p:nvPr/>
        </p:nvSpPr>
        <p:spPr>
          <a:xfrm>
            <a:off x="6122043" y="1988840"/>
            <a:ext cx="284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9900"/>
                </a:solidFill>
              </a:rPr>
              <a:t>S = entries in signal peak</a:t>
            </a:r>
          </a:p>
          <a:p>
            <a:r>
              <a:rPr lang="de-DE" sz="1600" smtClean="0">
                <a:solidFill>
                  <a:srgbClr val="3B8ABB"/>
                </a:solidFill>
              </a:rPr>
              <a:t>B = entries below peak</a:t>
            </a:r>
            <a:endParaRPr lang="de-DE" sz="1600">
              <a:solidFill>
                <a:srgbClr val="3B8ABB"/>
              </a:solidFill>
            </a:endParaRPr>
          </a:p>
        </p:txBody>
      </p:sp>
      <p:pic>
        <p:nvPicPr>
          <p:cNvPr id="26" name="Grafik 2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351416" y="4077072"/>
            <a:ext cx="1552661" cy="712972"/>
          </a:xfrm>
          <a:prstGeom prst="rect">
            <a:avLst/>
          </a:prstGeom>
          <a:noFill/>
          <a:ln/>
          <a:effectLst/>
        </p:spPr>
      </p:pic>
      <p:grpSp>
        <p:nvGrpSpPr>
          <p:cNvPr id="51" name="Gruppieren 50"/>
          <p:cNvGrpSpPr/>
          <p:nvPr/>
        </p:nvGrpSpPr>
        <p:grpSpPr>
          <a:xfrm>
            <a:off x="611560" y="1700808"/>
            <a:ext cx="2706878" cy="1020688"/>
            <a:chOff x="1187624" y="4653136"/>
            <a:chExt cx="2706878" cy="1020688"/>
          </a:xfrm>
        </p:grpSpPr>
        <p:cxnSp>
          <p:nvCxnSpPr>
            <p:cNvPr id="28" name="Gerade Verbindung mit Pfeil 27"/>
            <p:cNvCxnSpPr/>
            <p:nvPr/>
          </p:nvCxnSpPr>
          <p:spPr bwMode="auto">
            <a:xfrm>
              <a:off x="1640930" y="5301208"/>
              <a:ext cx="385288" cy="0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 bwMode="auto">
            <a:xfrm>
              <a:off x="2627784" y="5157192"/>
              <a:ext cx="864096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 bwMode="auto">
            <a:xfrm flipV="1">
              <a:off x="2699792" y="4869160"/>
              <a:ext cx="576064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 bwMode="auto">
            <a:xfrm flipV="1">
              <a:off x="1979712" y="5157192"/>
              <a:ext cx="720080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Grafik 3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915816" y="5445224"/>
              <a:ext cx="330708" cy="228600"/>
            </a:xfrm>
            <a:prstGeom prst="rect">
              <a:avLst/>
            </a:prstGeom>
          </p:spPr>
        </p:pic>
        <p:pic>
          <p:nvPicPr>
            <p:cNvPr id="49" name="Grafik 48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563888" y="5157192"/>
              <a:ext cx="330614" cy="2026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8" name="Grafik 47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3347864" y="4653136"/>
              <a:ext cx="331215" cy="2289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Grafik 35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1187624" y="5157191"/>
              <a:ext cx="306032" cy="25553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4" name="Gerade Verbindung mit Pfeil 43"/>
            <p:cNvCxnSpPr/>
            <p:nvPr/>
          </p:nvCxnSpPr>
          <p:spPr bwMode="auto">
            <a:xfrm>
              <a:off x="1979712" y="5301208"/>
              <a:ext cx="864096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Grafik 46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2267744" y="5085184"/>
              <a:ext cx="178257" cy="254435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6" name="Grafik 5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907738" y="5438116"/>
            <a:ext cx="5040526" cy="713311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 descr="D:\work\vorlesung\2017Jul_ComputingWorkshopThailand\fig\peak_plot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4" y="1477946"/>
            <a:ext cx="2343606" cy="174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52982" y="1963299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S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644008" y="248360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B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Goal for Experimentalist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19" y="1071546"/>
            <a:ext cx="8741333" cy="5286412"/>
          </a:xfrm>
        </p:spPr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Theoreticians</a:t>
            </a:r>
            <a:r>
              <a:rPr lang="de-DE" smtClean="0">
                <a:solidFill>
                  <a:srgbClr val="0000FF"/>
                </a:solidFill>
              </a:rPr>
              <a:t>: </a:t>
            </a:r>
            <a:r>
              <a:rPr lang="de-DE" smtClean="0"/>
              <a:t>interested in measured </a:t>
            </a:r>
            <a:r>
              <a:rPr lang="de-DE" b="1" smtClean="0">
                <a:solidFill>
                  <a:srgbClr val="FF0066"/>
                </a:solidFill>
              </a:rPr>
              <a:t>value</a:t>
            </a:r>
            <a:endParaRPr lang="de-DE" smtClean="0"/>
          </a:p>
          <a:p>
            <a:pPr lvl="1"/>
            <a:r>
              <a:rPr lang="de-DE" smtClean="0"/>
              <a:t>M</a:t>
            </a:r>
            <a:r>
              <a:rPr lang="de-DE" baseline="-25000" smtClean="0"/>
              <a:t>Higgs</a:t>
            </a:r>
            <a:r>
              <a:rPr lang="de-DE" smtClean="0"/>
              <a:t> ≈ </a:t>
            </a:r>
            <a:r>
              <a:rPr lang="de-DE" b="1" smtClean="0">
                <a:solidFill>
                  <a:srgbClr val="FF0066"/>
                </a:solidFill>
              </a:rPr>
              <a:t>125</a:t>
            </a:r>
            <a:r>
              <a:rPr lang="de-DE" smtClean="0">
                <a:solidFill>
                  <a:srgbClr val="FF0066"/>
                </a:solidFill>
              </a:rPr>
              <a:t> </a:t>
            </a:r>
            <a:r>
              <a:rPr lang="de-DE" smtClean="0"/>
              <a:t>GeV</a:t>
            </a:r>
          </a:p>
          <a:p>
            <a:pPr lvl="1"/>
            <a:endParaRPr lang="de-DE" smtClean="0"/>
          </a:p>
          <a:p>
            <a:r>
              <a:rPr lang="de-DE" b="1" smtClean="0">
                <a:solidFill>
                  <a:srgbClr val="0000FF"/>
                </a:solidFill>
              </a:rPr>
              <a:t>Experimentalists:</a:t>
            </a:r>
            <a:r>
              <a:rPr lang="de-DE" smtClean="0"/>
              <a:t> interested in </a:t>
            </a:r>
            <a:r>
              <a:rPr lang="de-DE" b="1" smtClean="0">
                <a:solidFill>
                  <a:srgbClr val="FF0066"/>
                </a:solidFill>
              </a:rPr>
              <a:t>precision/accuracy (error)</a:t>
            </a:r>
          </a:p>
          <a:p>
            <a:pPr lvl="1"/>
            <a:r>
              <a:rPr lang="de-DE" smtClean="0"/>
              <a:t>M</a:t>
            </a:r>
            <a:r>
              <a:rPr lang="de-DE" baseline="-25000" smtClean="0"/>
              <a:t>Higgs</a:t>
            </a:r>
            <a:r>
              <a:rPr lang="de-DE" smtClean="0"/>
              <a:t> = X </a:t>
            </a:r>
            <a:r>
              <a:rPr lang="de-DE" b="1" smtClean="0">
                <a:solidFill>
                  <a:srgbClr val="FF0066"/>
                </a:solidFill>
              </a:rPr>
              <a:t>± 2</a:t>
            </a:r>
            <a:r>
              <a:rPr lang="de-DE" smtClean="0"/>
              <a:t> GeV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026" name="Picture 2" descr="http://upload.wikimedia.org/wikipedia/commons/thumb/1/10/High_accuracy_Low_precision.svg/200px-High_accuracy_Low_precis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64" y="321297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3/3a/High_precision_Low_accuracy.svg/200px-High_precision_Low_accurac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545283" y="3568660"/>
            <a:ext cx="24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smtClean="0"/>
              <a:t>High accuracy</a:t>
            </a:r>
          </a:p>
          <a:p>
            <a:r>
              <a:rPr lang="de-DE" sz="1600" i="1" smtClean="0"/>
              <a:t>(low systematic error)</a:t>
            </a:r>
            <a:endParaRPr lang="de-DE" sz="1600" i="1"/>
          </a:p>
        </p:txBody>
      </p:sp>
      <p:sp>
        <p:nvSpPr>
          <p:cNvPr id="10" name="Textfeld 9"/>
          <p:cNvSpPr txBox="1"/>
          <p:nvPr/>
        </p:nvSpPr>
        <p:spPr>
          <a:xfrm>
            <a:off x="6574471" y="5229200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smtClean="0"/>
              <a:t>High precision</a:t>
            </a:r>
          </a:p>
          <a:p>
            <a:r>
              <a:rPr lang="de-DE" sz="1600" i="1" smtClean="0"/>
              <a:t>(low statistic error)</a:t>
            </a:r>
            <a:endParaRPr lang="de-DE" sz="1600" i="1"/>
          </a:p>
        </p:txBody>
      </p:sp>
      <p:pic>
        <p:nvPicPr>
          <p:cNvPr id="1030" name="Picture 6" descr="http://upload.wikimedia.org/wikipedia/commons/thumb/3/38/Accuracy_and_precision.svg/500px-Accuracy_and_precis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9302"/>
            <a:ext cx="468453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BASICS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LAUSG@BGFDOIMR168CGOES" val="4533"/>
  <p:tag name="DEFAULTDISPLAY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_{inv}=\sqrt{\left(\sum E\right)^2 &#10;- \left(\sum p_x\right)^2&#10;- \left(\sum p_y\right)^2&#10;- \left(\sum p_z\right)^2&#10;}  template TPT1  env TPENV2  fore 32768  back 16777215  eqnno 1"/>
  <p:tag name="FILENAME" val="TP_tmp"/>
  <p:tag name="ORIGWIDTH" val="256"/>
  <p:tag name="PICTUREFILESIZE" val="2853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s^\pm \rightarrow \phi \pi^\pm \rightarrow K^+ K^- \pi^\pm  template TPT1  env TPENV1  fore 16711680  back 16777215  eqnno 1"/>
  <p:tag name="FILENAME" val="TP_tmp"/>
  <p:tag name="ORIGWIDTH" val="106"/>
  <p:tag name="PICTUREFILESIZE" val="657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32768  back 16777215  eqnno 1"/>
  <p:tag name="FILENAME" val="TP_tmp"/>
  <p:tag name="ORIGWIDTH" val="16"/>
  <p:tag name="PICTUREFILESIZE" val="322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255  back 16777215  eqnno 1"/>
  <p:tag name="FILENAME" val="TP_tmp"/>
  <p:tag name="ORIGWIDTH" val="12"/>
  <p:tag name="PICTUREFILESIZE" val="134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s^\pm  template TPT1  env TPENV1  fore 0  back 16777215  eqnno 1"/>
  <p:tag name="FILENAME" val="TP_tmp"/>
  <p:tag name="ORIGWIDTH" val="14"/>
  <p:tag name="PICTUREFILESIZE" val="203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+  template TPT1  env TPENV1  fore 16711680  back 16777215  eqnno 1"/>
  <p:tag name="FILENAME" val="TP_tmp"/>
  <p:tag name="ORIGWIDTH" val="13"/>
  <p:tag name="PICTUREFILESIZE" val="15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-  template TPT1  env TPENV1  fore 255  back 16777215  eqnno 1"/>
  <p:tag name="FILENAME" val="TP_tmp"/>
  <p:tag name="ORIGWIDTH" val="13"/>
  <p:tag name="PICTUREFILESIZE" val="151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16711680  back 16777215  eqnno 1"/>
  <p:tag name="FILENAME" val="TP_tmp"/>
  <p:tag name="ORIGWIDTH" val="13"/>
  <p:tag name="PICTUREFILESIZE" val="140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16711680  back 16777215  eqnno 1"/>
  <p:tag name="FILENAME" val="TP_tmp"/>
  <p:tag name="ORIGWIDTH" val="13"/>
  <p:tag name="PICTUREFILESIZE" val="140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255  back 16777215  eqnno 1"/>
  <p:tag name="FILENAME" val="TP_tmp"/>
  <p:tag name="ORIGWIDTH" val="12"/>
  <p:tag name="PICTUREFILESIZE" val="134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omega  template TPT1  env TPENV1  fore 0  back 16777215  eqnno 1"/>
  <p:tag name="FILENAME" val="TP_tmp"/>
  <p:tag name="ORIGWIDTH" val="8"/>
  <p:tag name="PICTUREFILESIZE" val="13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omega  template TPT1  env TPENV1  fore 0  back 16777215  eqnno 1"/>
  <p:tag name="FILENAME" val="TP_tmp"/>
  <p:tag name="ORIGWIDTH" val="8"/>
  <p:tag name="PICTUREFILESIZE" val="13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32768  back 16777215  eqnno 1"/>
  <p:tag name="FILENAME" val="TP_tmp"/>
  <p:tag name="ORIGWIDTH" val="16"/>
  <p:tag name="PICTUREFILESIZE" val="32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 = \sqrt{m^2+p^2}  template TPT1  env TPENV1  fore 16711680  back 16777215  eqnno 1"/>
  <p:tag name="FILENAME" val="TP_tmp"/>
  <p:tag name="ORIGWIDTH" val="69"/>
  <p:tag name="PICTUREFILESIZE" val="48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?  template TPT1  env TPENV1  fore 8421504  back 16777215  eqnno 1"/>
  <p:tag name="FILENAME" val="TP_tmp"/>
  <p:tag name="ORIGWIDTH" val="22"/>
  <p:tag name="PICTUREFILESIZE" val="37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?  template TPT1  env TPENV1  fore 8421504  back 16777215  eqnno 1"/>
  <p:tag name="FILENAME" val="TP_tmp"/>
  <p:tag name="ORIGWIDTH" val="22"/>
  <p:tag name="PICTUREFILESIZE" val="37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S}{\sqrt{S+B}}  template TPT1  env TPENV2  fore 16711680  back 16777215  eqnno 1"/>
  <p:tag name="FILENAME" val="TP_tmp"/>
  <p:tag name="ORIGWIDTH" val="35"/>
  <p:tag name="PICTUREFILESIZE" val="419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32768  back 16777215  eqnno 1"/>
  <p:tag name="FILENAME" val="TP_tmp"/>
  <p:tag name="ORIGWIDTH" val="16"/>
  <p:tag name="PICTUREFILESIZE" val="32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\rightarrow \pi^+\pi^-\pi^0 (\rightarrow \gamma\gamma)  template TPT1  env TPENV1  fore 8388863  back 16777215  eqnno 1"/>
  <p:tag name="FILENAME" val="TP_tmp"/>
  <p:tag name="ORIGWIDTH" val="106"/>
  <p:tag name="PICTUREFILESIZE" val="103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1  template TPT1  env TPENV1  fore 16711680  back 16777215  eqnno 1"/>
  <p:tag name="FILENAME" val="TP_tmp"/>
  <p:tag name="ORIGWIDTH" val="11"/>
  <p:tag name="PICTUREFILESIZE" val="15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3  template TPT1  env TPENV1  fore 0  back 16777215  eqnno 1"/>
  <p:tag name="FILENAME" val="TP_tmp"/>
  <p:tag name="ORIGWIDTH" val="11"/>
  <p:tag name="PICTUREFILESIZE" val="168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2  template TPT1  env TPENV1  fore 32768  back 16777215  eqnno 1"/>
  <p:tag name="FILENAME" val="TP_tmp"/>
  <p:tag name="ORIGWIDTH" val="11"/>
  <p:tag name="PICTUREFILESIZE" val="21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1  template TPT1  env TPENV1  fore 16711680  back 16777215  eqnno 1"/>
  <p:tag name="FILENAME" val="TP_tmp"/>
  <p:tag name="ORIGWIDTH" val="11"/>
  <p:tag name="PICTUREFILESIZE" val="15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arepsilon = \frac{N_{reco,MC}}{N_{0,MC}}  template TPT1  env TPENV2  fore 16711680  back 16777215  eqnno 1"/>
  <p:tag name="FILENAME" val="TP_tmp"/>
  <p:tag name="ORIGWIDTH" val="61"/>
  <p:tag name="PICTUREFILESIZE" val="718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3  template TPT1  env TPENV1  fore 0  back 16777215  eqnno 1"/>
  <p:tag name="FILENAME" val="TP_tmp"/>
  <p:tag name="ORIGWIDTH" val="11"/>
  <p:tag name="PICTUREFILESIZE" val="168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2  template TPT1  env TPENV1  fore 32768  back 16777215  eqnno 1"/>
  <p:tag name="FILENAME" val="TP_tmp"/>
  <p:tag name="ORIGWIDTH" val="11"/>
  <p:tag name="PICTUREFILESIZE" val="217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32768  back 16777215  eqnno 1"/>
  <p:tag name="FILENAME" val="TP_tmp"/>
  <p:tag name="ORIGWIDTH" val="13"/>
  <p:tag name="PICTUREFILESIZE" val="228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_1  template TPT1  env TPENV1  fore 0  back 16777215  eqnno 1"/>
  <p:tag name="FILENAME" val="TP_tmp"/>
  <p:tag name="ORIGWIDTH" val="12"/>
  <p:tag name="PICTUREFILESIZE" val="15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  template TPT1  env TPENV1  fore 0  back 16777215  eqnno 1"/>
  <p:tag name="FILENAME" val="TP_tmp"/>
  <p:tag name="ORIGWIDTH" val="14"/>
  <p:tag name="PICTUREFILESIZE" val="16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2  template TPT1  env TPENV1  fore 16711680  back 16777215  eqnno 1"/>
  <p:tag name="FILENAME" val="TP_tmp"/>
  <p:tag name="ORIGWIDTH" val="13"/>
  <p:tag name="PICTUREFILESIZE" val="17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32768  back 16777215  eqnno 1"/>
  <p:tag name="FILENAME" val="TP_tmp"/>
  <p:tag name="ORIGWIDTH" val="13"/>
  <p:tag name="PICTUREFILESIZE" val="228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_1  template TPT1  env TPENV1  fore 0  back 16777215  eqnno 1"/>
  <p:tag name="FILENAME" val="TP_tmp"/>
  <p:tag name="ORIGWIDTH" val="12"/>
  <p:tag name="PICTUREFILESIZE" val="15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  template TPT1  env TPENV1  fore 0  back 16777215  eqnno 1"/>
  <p:tag name="FILENAME" val="TP_tmp"/>
  <p:tag name="ORIGWIDTH" val="14"/>
  <p:tag name="PICTUREFILESIZE" val="16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_{D_s}= \frac{S}{\varepsilon\cdot {\cal BR}(D_s\rightarrow \phi\pi^\pm)\cdot {\cal BR}(\phi\rightarrow K^+ K^-)}  template TPT1  env TPENV2  fore 16711680  back 16777215  eqnno 1"/>
  <p:tag name="FILENAME" val="TP_tmp"/>
  <p:tag name="ORIGWIDTH" val="198"/>
  <p:tag name="PICTUREFILESIZE" val="154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2  template TPT1  env TPENV1  fore 16711680  back 16777215  eqnno 1"/>
  <p:tag name="FILENAME" val="TP_tmp"/>
  <p:tag name="ORIGWIDTH" val="13"/>
  <p:tag name="PICTUREFILESIZE" val="17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32768  back 16777215  eqnno 1"/>
  <p:tag name="FILENAME" val="TP_tmp"/>
  <p:tag name="ORIGWIDTH" val="13"/>
  <p:tag name="PICTUREFILESIZE" val="228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_1  template TPT1  env TPENV1  fore 0  back 16777215  eqnno 1"/>
  <p:tag name="FILENAME" val="TP_tmp"/>
  <p:tag name="ORIGWIDTH" val="12"/>
  <p:tag name="PICTUREFILESIZE" val="15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  template TPT1  env TPENV1  fore 0  back 16777215  eqnno 1"/>
  <p:tag name="FILENAME" val="TP_tmp"/>
  <p:tag name="ORIGWIDTH" val="14"/>
  <p:tag name="PICTUREFILESIZE" val="16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2  template TPT1  env TPENV1  fore 16711680  back 16777215  eqnno 1"/>
  <p:tag name="FILENAME" val="TP_tmp"/>
  <p:tag name="ORIGWIDTH" val="13"/>
  <p:tag name="PICTUREFILESIZE" val="17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5195"/>
  <p:tag name="ORIGINALWIDTH" val="162,7728"/>
  <p:tag name="LATEXADDIN" val="\documentclass{article}&#10;\usepackage{amsmath}&#10;\pagestyle{empty}&#10;\begin{document}&#10;$K_S^0$&#10;&#10;&#10;&#10;\end{document}"/>
  <p:tag name="IGUANATEXSIZE" val="20"/>
  <p:tag name="IGUANATEXCURSOR" val="15"/>
  <p:tag name="TRANSPARENCY" val="Wahr"/>
  <p:tag name="FILENAME" val=""/>
  <p:tag name="INPUTTYPE" val="0"/>
  <p:tag name="LATEXENGINEID" val="1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32768  back 16777215  eqnno 1"/>
  <p:tag name="FILENAME" val="TP_tmp"/>
  <p:tag name="ORIGWIDTH" val="13"/>
  <p:tag name="PICTUREFILESIZE" val="228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_1  template TPT1  env TPENV1  fore 0  back 16777215  eqnno 1"/>
  <p:tag name="FILENAME" val="TP_tmp"/>
  <p:tag name="ORIGWIDTH" val="12"/>
  <p:tag name="PICTUREFILESIZE" val="1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  template TPT1  env TPENV1  fore 0  back 16777215  eqnno 1"/>
  <p:tag name="FILENAME" val="TP_tmp"/>
  <p:tag name="ORIGWIDTH" val="14"/>
  <p:tag name="PICTUREFILESIZE" val="16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2  template TPT1  env TPENV1  fore 16711680  back 16777215  eqnno 1"/>
  <p:tag name="FILENAME" val="TP_tmp"/>
  <p:tag name="ORIGWIDTH" val="13"/>
  <p:tag name="PICTUREFILESIZE" val="17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5195"/>
  <p:tag name="ORIGINALWIDTH" val="162,7728"/>
  <p:tag name="LATEXADDIN" val="\documentclass{article}&#10;\usepackage{amsmath}&#10;\pagestyle{empty}&#10;\begin{document}&#10;$K_S^0$&#10;&#10;&#10;&#10;\end{document}"/>
  <p:tag name="IGUANATEXSIZE" val="20"/>
  <p:tag name="IGUANATEXCURSOR" val="15"/>
  <p:tag name="TRANSPARENCY" val="Wahr"/>
  <p:tag name="FILENAME" val=""/>
  <p:tag name="INPUTTYPE" val="0"/>
  <p:tag name="LATEXENGINEID" val="1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(t^+_2)  template TPT1  env TPENV1  fore 32768  back 16777215  eqnno 1"/>
  <p:tag name="FILENAME" val="TP_tmp"/>
  <p:tag name="ORIGWIDTH" val="27"/>
  <p:tag name="PICTUREFILESIZE" val="45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(t^-_1)  template TPT1  env TPENV1  fore 0  back 16777215  eqnno 1"/>
  <p:tag name="FILENAME" val="TP_tmp"/>
  <p:tag name="ORIGWIDTH" val="27"/>
  <p:tag name="PICTUREFILESIZE" val="276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_s  template TPT1  env TPENV1  fore 0  back 16777215  eqnno 1"/>
  <p:tag name="FILENAME" val="TP_tmp"/>
  <p:tag name="ORIGWIDTH" val="14"/>
  <p:tag name="PICTUREFILESIZE" val="200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(t^+_1)  template TPT1  env TPENV1  fore 16711680  back 16777215  eqnno 1"/>
  <p:tag name="FILENAME" val="TP_tmp"/>
  <p:tag name="ORIGWIDTH" val="26"/>
  <p:tag name="PICTUREFILESIZE" val="288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(t^+_1)  template TPT1  env TPENV1  fore 32768  back 16777215  eqnno 1"/>
  <p:tag name="FILENAME" val="TP_tmp"/>
  <p:tag name="ORIGWIDTH" val="27"/>
  <p:tag name="PICTUREFILESIZE" val="440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(t^-_1)  template TPT1  env TPENV1  fore 0  back 16777215  eqnno 1"/>
  <p:tag name="FILENAME" val="TP_tmp"/>
  <p:tag name="ORIGWIDTH" val="27"/>
  <p:tag name="PICTUREFILESIZE" val="276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_s  template TPT1  env TPENV1  fore 0  back 16777215  eqnno 1"/>
  <p:tag name="FILENAME" val="TP_tmp"/>
  <p:tag name="ORIGWIDTH" val="14"/>
  <p:tag name="PICTUREFILESIZE" val="20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-  template TPT1  env TPENV1  fore 0  back 16777215  eqnno 1"/>
  <p:tag name="FILENAME" val="TP_tmp"/>
  <p:tag name="ORIGWIDTH" val="13"/>
  <p:tag name="PICTUREFILESIZE" val="153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(t^+_2)  template TPT1  env TPENV1  fore 16711680  back 16777215  eqnno 1"/>
  <p:tag name="FILENAME" val="TP_tmp"/>
  <p:tag name="ORIGWIDTH" val="26"/>
  <p:tag name="PICTUREFILESIZE" val="28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1  template TPT1  env TPENV1  fore 16711680  back 16777215  eqnno 1"/>
  <p:tag name="FILENAME" val="TP_tmp"/>
  <p:tag name="ORIGWIDTH" val="11"/>
  <p:tag name="PICTUREFILESIZE" val="15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3  template TPT1  env TPENV1  fore 0  back 16777215  eqnno 1"/>
  <p:tag name="FILENAME" val="TP_tmp"/>
  <p:tag name="ORIGWIDTH" val="11"/>
  <p:tag name="PICTUREFILESIZE" val="168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2  template TPT1  env TPENV1  fore 32768  back 16777215  eqnno 1"/>
  <p:tag name="FILENAME" val="TP_tmp"/>
  <p:tag name="ORIGWIDTH" val="11"/>
  <p:tag name="PICTUREFILESIZE" val="217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1  template TPT1  env TPENV1  fore 16711680  back 16777215  eqnno 1"/>
  <p:tag name="FILENAME" val="TP_tmp"/>
  <p:tag name="ORIGWIDTH" val="11"/>
  <p:tag name="PICTUREFILESIZE" val="151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3  template TPT1  env TPENV1  fore 0  back 16777215  eqnno 1"/>
  <p:tag name="FILENAME" val="TP_tmp"/>
  <p:tag name="ORIGWIDTH" val="11"/>
  <p:tag name="PICTUREFILESIZE" val="168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2  template TPT1  env TPENV1  fore 32768  back 16777215  eqnno 1"/>
  <p:tag name="FILENAME" val="TP_tmp"/>
  <p:tag name="ORIGWIDTH" val="11"/>
  <p:tag name="PICTUREFILESIZE" val="217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5195"/>
  <p:tag name="ORIGINALWIDTH" val="162,7728"/>
  <p:tag name="LATEXADDIN" val="\documentclass{article}&#10;\usepackage{amsmath}&#10;\pagestyle{empty}&#10;\begin{document}&#10;$K_S^0$&#10;&#10;&#10;&#10;\end{document}"/>
  <p:tag name="IGUANATEXSIZE" val="20"/>
  <p:tag name="IGUANATEXCURSOR" val="15"/>
  <p:tag name="TRANSPARENCY" val="Wahr"/>
  <p:tag name="FILENAME" val=""/>
  <p:tag name="INPUTTYPE" val="0"/>
  <p:tag name="LATEXENGINEID" val="1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+  template TPT1  env TPENV1  fore 0  back 16777215  eqnno 1"/>
  <p:tag name="FILENAME" val="TP_tmp"/>
  <p:tag name="ORIGWIDTH" val="13"/>
  <p:tag name="PICTUREFILESIZE" val="16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5195"/>
  <p:tag name="ORIGINALWIDTH" val="162,7728"/>
  <p:tag name="LATEXADDIN" val="\documentclass{article}&#10;\usepackage{amsmath}&#10;\pagestyle{empty}&#10;\begin{document}&#10;$K_S^0$&#10;&#10;&#10;&#10;\end{document}"/>
  <p:tag name="IGUANATEXSIZE" val="20"/>
  <p:tag name="IGUANATEXCURSOR" val="15"/>
  <p:tag name="TRANSPARENCY" val="Wahr"/>
  <p:tag name="FILENAME" val=""/>
  <p:tag name="INPUTTYPE" val="0"/>
  <p:tag name="LATEXENGINEID" val="1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32768  back 16777215  eqnno 1"/>
  <p:tag name="FILENAME" val="TP_tmp"/>
  <p:tag name="ORIGWIDTH" val="13"/>
  <p:tag name="PICTUREFILESIZE" val="228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_1  template TPT1  env TPENV1  fore 0  back 16777215  eqnno 1"/>
  <p:tag name="FILENAME" val="TP_tmp"/>
  <p:tag name="ORIGWIDTH" val="12"/>
  <p:tag name="PICTUREFILESIZE" val="151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  template TPT1  env TPENV1  fore 0  back 16777215  eqnno 1"/>
  <p:tag name="FILENAME" val="TP_tmp"/>
  <p:tag name="ORIGWIDTH" val="14"/>
  <p:tag name="PICTUREFILESIZE" val="16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2  template TPT1  env TPENV1  fore 16711680  back 16777215  eqnno 1"/>
  <p:tag name="FILENAME" val="TP_tmp"/>
  <p:tag name="ORIGWIDTH" val="13"/>
  <p:tag name="PICTUREFILESIZE" val="17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32768  back 16777215  eqnno 1"/>
  <p:tag name="FILENAME" val="TP_tmp"/>
  <p:tag name="ORIGWIDTH" val="13"/>
  <p:tag name="PICTUREFILESIZE" val="228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_1  template TPT1  env TPENV1  fore 0  back 16777215  eqnno 1"/>
  <p:tag name="FILENAME" val="TP_tmp"/>
  <p:tag name="ORIGWIDTH" val="12"/>
  <p:tag name="PICTUREFILESIZE" val="151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  template TPT1  env TPENV1  fore 0  back 16777215  eqnno 1"/>
  <p:tag name="FILENAME" val="TP_tmp"/>
  <p:tag name="ORIGWIDTH" val="14"/>
  <p:tag name="PICTUREFILESIZE" val="16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2  template TPT1  env TPENV1  fore 16711680  back 16777215  eqnno 1"/>
  <p:tag name="FILENAME" val="TP_tmp"/>
  <p:tag name="ORIGWIDTH" val="13"/>
  <p:tag name="PICTUREFILESIZE" val="17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_s  template TPT1  env TPENV1  fore 0  back 16777215  eqnno 1"/>
  <p:tag name="FILENAME" val="TP_tmp"/>
  <p:tag name="ORIGWIDTH" val="14"/>
  <p:tag name="PICTUREFILESIZE" val="20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s  template TPT1  env TPENV1  fore 32768  back 16777215  eqnno 1"/>
  <p:tag name="FILENAME" val="TP_tmp"/>
  <p:tag name="ORIGWIDTH" val="12"/>
  <p:tag name="PICTUREFILESIZE" val="231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(t^+_1)  template TPT1  env TPENV1  fore 16711680  back 16777215  eqnno 1"/>
  <p:tag name="FILENAME" val="TP_tmp"/>
  <p:tag name="ORIGWIDTH" val="27"/>
  <p:tag name="PICTUREFILESIZE" val="295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(t^+_1)  template TPT1  env TPENV1  fore 16711680  back 16777215  eqnno 1"/>
  <p:tag name="FILENAME" val="TP_tmp"/>
  <p:tag name="ORIGWIDTH" val="26"/>
  <p:tag name="PICTUREFILESIZE" val="288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(t^-_1)  template TPT1  env TPENV1  fore 0  back 16777215  eqnno 1"/>
  <p:tag name="FILENAME" val="TP_tmp"/>
  <p:tag name="ORIGWIDTH" val="27"/>
  <p:tag name="PICTUREFILESIZE" val="276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  template TPT1  env TPENV1  fore 0  back 16777215  eqnno 1"/>
  <p:tag name="FILENAME" val="TP_tmp"/>
  <p:tag name="ORIGWIDTH" val="14"/>
  <p:tag name="PICTUREFILESIZE" val="163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ho^+  template TPT1  env TPENV1  fore 0  back 16777215  eqnno 1"/>
  <p:tag name="FILENAME" val="TP_tmp"/>
  <p:tag name="ORIGWIDTH" val="13"/>
  <p:tag name="PICTUREFILESIZE" val="164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_S^0  template TPT1  env TPENV1  fore 0  back 16777215  eqnno 1"/>
  <p:tag name="FILENAME" val="TP_tmp"/>
  <p:tag name="ORIGWIDTH" val="12"/>
  <p:tag name="PICTUREFILESIZE" val="219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16711680  back 16777215  eqnno 1"/>
  <p:tag name="FILENAME" val="TP_tmp"/>
  <p:tag name="ORIGWIDTH" val="13"/>
  <p:tag name="PICTUREFILESIZE" val="157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_2  template TPT1  env TPENV1  fore 0  back 16777215  eqnno 1"/>
  <p:tag name="FILENAME" val="TP_tmp"/>
  <p:tag name="ORIGWIDTH" val="12"/>
  <p:tag name="PICTUREFILESIZE" val="170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1  template TPT1  env TPENV1  fore 0  back 16777215  eqnno 1"/>
  <p:tag name="FILENAME" val="TP_tmp"/>
  <p:tag name="ORIGWIDTH" val="11"/>
  <p:tag name="PICTUREFILESIZE" val="155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2  template TPT1  env TPENV1  fore 0  back 16777215  eqnno 1"/>
  <p:tag name="FILENAME" val="TP_tmp"/>
  <p:tag name="ORIGWIDTH" val="11"/>
  <p:tag name="PICTUREFILESIZE" val="16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  template TPT1  env TPENV1  fore 0  back 16777215  eqnno 1"/>
  <p:tag name="FILENAME" val="TP_tmp"/>
  <p:tag name="ORIGWIDTH" val="7"/>
  <p:tag name="PICTUREFILESIZE" val="143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16711680  back 16777215  eqnno 1"/>
  <p:tag name="FILENAME" val="TP_tmp"/>
  <p:tag name="ORIGWIDTH" val="13"/>
  <p:tag name="PICTUREFILESIZE" val="157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'  template TPT1  env TPENV1  fore 0  back 16777215  eqnno 1"/>
  <p:tag name="FILENAME" val="TP_tmp"/>
  <p:tag name="ORIGWIDTH" val="10"/>
  <p:tag name="PICTUREFILESIZE" val="170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\rightarrow \pi^+\pi^-\pi^0 (\rightarrow \gamma\gamma)  template TPT1  env TPENV1  fore 16711680  back 16777215  eqnno 1"/>
  <p:tag name="FILENAME" val="TP_tmp"/>
  <p:tag name="ORIGWIDTH" val="106"/>
  <p:tag name="PICTUREFILESIZE" val="6729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2161</Words>
  <Application>Microsoft Office PowerPoint</Application>
  <PresentationFormat>Bildschirmpräsentation (4:3)</PresentationFormat>
  <Paragraphs>603</Paragraphs>
  <Slides>37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7" baseType="lpstr">
      <vt:lpstr>Arial</vt:lpstr>
      <vt:lpstr>Calibri</vt:lpstr>
      <vt:lpstr>Stencil</vt:lpstr>
      <vt:lpstr>Consolas</vt:lpstr>
      <vt:lpstr>Symbol</vt:lpstr>
      <vt:lpstr>Wingdings</vt:lpstr>
      <vt:lpstr>Arial Unicode MS</vt:lpstr>
      <vt:lpstr>Verdana</vt:lpstr>
      <vt:lpstr>Arev Sans</vt:lpstr>
      <vt:lpstr>Larissa-Design</vt:lpstr>
      <vt:lpstr>Physics Analysis Concepts with PandaRoot (1)</vt:lpstr>
      <vt:lpstr>Topics</vt:lpstr>
      <vt:lpstr>Wiki Tutorial Page</vt:lpstr>
      <vt:lpstr>Wiki Rho Documentation</vt:lpstr>
      <vt:lpstr>The Aim</vt:lpstr>
      <vt:lpstr>The Aim</vt:lpstr>
      <vt:lpstr>Example: Count Number of Ds in Data</vt:lpstr>
      <vt:lpstr>Goal for Experimentalist</vt:lpstr>
      <vt:lpstr>BASICS</vt:lpstr>
      <vt:lpstr>Reactions in PANDA</vt:lpstr>
      <vt:lpstr>Data Levels</vt:lpstr>
      <vt:lpstr>Data Levels </vt:lpstr>
      <vt:lpstr>Data Access in PandaRoot</vt:lpstr>
      <vt:lpstr>The basis for Analysis: Invariant masses</vt:lpstr>
      <vt:lpstr>How 4-vectors are reconstructed</vt:lpstr>
      <vt:lpstr>The basis for Analysis: Invariant masses</vt:lpstr>
      <vt:lpstr>Particle Candidate in PandaRoot</vt:lpstr>
      <vt:lpstr>Micro Candidate in PandaRoot</vt:lpstr>
      <vt:lpstr>Work with RhoCandidate/PndPidCandidate</vt:lpstr>
      <vt:lpstr>General handling of RhoCandidate</vt:lpstr>
      <vt:lpstr>COMBINATORICS</vt:lpstr>
      <vt:lpstr>Combining Candidates</vt:lpstr>
      <vt:lpstr>Combinatorics</vt:lpstr>
      <vt:lpstr>Caveat: Double counting</vt:lpstr>
      <vt:lpstr>Caveat: Double counting</vt:lpstr>
      <vt:lpstr>Caveat: Double counting</vt:lpstr>
      <vt:lpstr>Double counting: How it might look like</vt:lpstr>
      <vt:lpstr>Caveat: Overlaps</vt:lpstr>
      <vt:lpstr>Particle List in PandaROOT</vt:lpstr>
      <vt:lpstr>Combinatorics in PandaROOT</vt:lpstr>
      <vt:lpstr>Combinatorics in PandaROOT (by hand)</vt:lpstr>
      <vt:lpstr>Combinatorics in PandaROOT (by hand)</vt:lpstr>
      <vt:lpstr>Access to Genealogy</vt:lpstr>
      <vt:lpstr>Combinatoric Exercises</vt:lpstr>
      <vt:lpstr>EXERCISES</vt:lpstr>
      <vt:lpstr>Exercises Preparation</vt:lpstr>
      <vt:lpstr>Exercises Suggestions</vt:lpstr>
    </vt:vector>
  </TitlesOfParts>
  <Company>Uni Frankfurt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Synergien bei BES3 und PANDA</dc:title>
  <dc:creator>Klaus Goetzen</dc:creator>
  <cp:lastModifiedBy>klausg</cp:lastModifiedBy>
  <cp:revision>255</cp:revision>
  <dcterms:created xsi:type="dcterms:W3CDTF">2010-05-26T11:15:16Z</dcterms:created>
  <dcterms:modified xsi:type="dcterms:W3CDTF">2017-12-11T15:51:07Z</dcterms:modified>
</cp:coreProperties>
</file>