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orient="horz" pos="1392">
          <p15:clr>
            <a:srgbClr val="A4A3A4"/>
          </p15:clr>
        </p15:guide>
        <p15:guide id="3" orient="horz" pos="144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672">
          <p15:clr>
            <a:srgbClr val="A4A3A4"/>
          </p15:clr>
        </p15:guide>
        <p15:guide id="6" pos="5759">
          <p15:clr>
            <a:srgbClr val="A4A3A4"/>
          </p15:clr>
        </p15:guide>
        <p15:guide id="7" pos="480">
          <p15:clr>
            <a:srgbClr val="A4A3A4"/>
          </p15:clr>
        </p15:guide>
        <p15:guide id="8" pos="4704">
          <p15:clr>
            <a:srgbClr val="A4A3A4"/>
          </p15:clr>
        </p15:guide>
        <p15:guide id="9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EC5"/>
    <a:srgbClr val="F3F9FC"/>
    <a:srgbClr val="F3F9FB"/>
    <a:srgbClr val="48FF59"/>
    <a:srgbClr val="F0B47D"/>
    <a:srgbClr val="66FFFF"/>
    <a:srgbClr val="515355"/>
    <a:srgbClr val="FFCCFF"/>
    <a:srgbClr val="313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7" autoAdjust="0"/>
    <p:restoredTop sz="82122" autoAdjust="0"/>
  </p:normalViewPr>
  <p:slideViewPr>
    <p:cSldViewPr>
      <p:cViewPr varScale="1">
        <p:scale>
          <a:sx n="135" d="100"/>
          <a:sy n="135" d="100"/>
        </p:scale>
        <p:origin x="192" y="504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9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881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1. September 2017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7544" y="260648"/>
            <a:ext cx="3519488" cy="8028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1. September 2017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2320" y="6093296"/>
            <a:ext cx="1525663" cy="3480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  <p:sldLayoutId id="2147483656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ts val="60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0"/>
        </a:spcBef>
        <a:spcAft>
          <a:spcPts val="600"/>
        </a:spcAft>
        <a:buClr>
          <a:srgbClr val="005B8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0"/>
        </a:spcBef>
        <a:spcAft>
          <a:spcPts val="600"/>
        </a:spcAft>
        <a:buClr>
          <a:srgbClr val="005B82"/>
        </a:buClr>
        <a:buFont typeface="Arial" pitchFamily="34" charset="0"/>
        <a:buChar char="•"/>
        <a:defRPr sz="20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0"/>
        </a:spcBef>
        <a:spcAft>
          <a:spcPts val="60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0"/>
        </a:spcBef>
        <a:spcAft>
          <a:spcPts val="60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schacon/simplegi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-scm.com/book/en/v2" TargetMode="External"/><Relationship Id="rId3" Type="http://schemas.openxmlformats.org/officeDocument/2006/relationships/hyperlink" Target="https://github.com/AnarManafov/GitWorkflow/blob/master/GitWorkflow.markdow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3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Initial Commit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67544" y="731173"/>
            <a:ext cx="7367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add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README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test.rb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LICENSE</a:t>
            </a:r>
            <a:br>
              <a:rPr lang="de-DE" dirty="0">
                <a:solidFill>
                  <a:srgbClr val="839496"/>
                </a:solidFill>
                <a:latin typeface="Menlo" charset="0"/>
              </a:rPr>
            </a:br>
            <a:r>
              <a:rPr lang="de-DE" dirty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-m 'The initial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of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my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project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'</a:t>
            </a:r>
          </a:p>
        </p:txBody>
      </p:sp>
      <p:pic>
        <p:nvPicPr>
          <p:cNvPr id="4098" name="Picture 2" descr=" commit and its tre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6200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81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Commits</a:t>
            </a:r>
            <a:endParaRPr lang="de-DE" dirty="0"/>
          </a:p>
        </p:txBody>
      </p:sp>
      <p:pic>
        <p:nvPicPr>
          <p:cNvPr id="5122" name="Picture 2" descr="ommits and their parent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916832"/>
            <a:ext cx="76200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9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</a:t>
            </a:r>
            <a:endParaRPr lang="de-DE" dirty="0"/>
          </a:p>
        </p:txBody>
      </p:sp>
      <p:pic>
        <p:nvPicPr>
          <p:cNvPr id="6146" name="Picture 2" descr=" branch and its commit histor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20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99592" y="5373216"/>
            <a:ext cx="4487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A </a:t>
            </a:r>
            <a:r>
              <a:rPr lang="de-DE" dirty="0" err="1" smtClean="0"/>
              <a:t>branch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just a </a:t>
            </a:r>
            <a:r>
              <a:rPr lang="de-DE" dirty="0" err="1" smtClean="0"/>
              <a:t>pointer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Snapshot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Default </a:t>
            </a:r>
            <a:r>
              <a:rPr lang="de-DE" dirty="0" err="1" smtClean="0"/>
              <a:t>branch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‘</a:t>
            </a:r>
            <a:r>
              <a:rPr lang="de-DE" dirty="0" err="1" smtClean="0"/>
              <a:t>master</a:t>
            </a:r>
            <a:r>
              <a:rPr lang="de-DE" dirty="0" smtClean="0"/>
              <a:t>‘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02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branch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testing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7176" name="Picture 8" descr="EAD pointing to a branc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72478"/>
            <a:ext cx="76200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checkout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testing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8194" name="Picture 2" descr="EAD points to the current branc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72478"/>
            <a:ext cx="76200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44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vim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test.rb</a:t>
            </a:r>
            <a:endParaRPr lang="de-DE" dirty="0" smtClean="0">
              <a:solidFill>
                <a:srgbClr val="839496"/>
              </a:solidFill>
              <a:latin typeface="Menlo" charset="0"/>
            </a:endParaRPr>
          </a:p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mr-IN" dirty="0" smtClean="0">
                <a:solidFill>
                  <a:srgbClr val="839496"/>
                </a:solidFill>
                <a:latin typeface="Menlo" charset="0"/>
              </a:rPr>
              <a:t>–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a </a:t>
            </a:r>
            <a:r>
              <a:rPr lang="mr-IN" dirty="0" smtClean="0">
                <a:solidFill>
                  <a:srgbClr val="839496"/>
                </a:solidFill>
                <a:latin typeface="Menlo" charset="0"/>
              </a:rPr>
              <a:t>–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m “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made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a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change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“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9218" name="Picture 2" descr="he HEAD branch moves forward when a commit is mad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620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7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checkout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master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10242" name="Picture 2" descr="EAD moves when you checkou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7370"/>
            <a:ext cx="7620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41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vim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test.rb</a:t>
            </a:r>
            <a:endParaRPr lang="de-DE" dirty="0" smtClean="0">
              <a:solidFill>
                <a:srgbClr val="839496"/>
              </a:solidFill>
              <a:latin typeface="Menlo" charset="0"/>
            </a:endParaRPr>
          </a:p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mr-IN" dirty="0" smtClean="0">
                <a:solidFill>
                  <a:srgbClr val="839496"/>
                </a:solidFill>
                <a:latin typeface="Menlo" charset="0"/>
              </a:rPr>
              <a:t>–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a </a:t>
            </a:r>
            <a:r>
              <a:rPr lang="mr-IN" dirty="0" smtClean="0">
                <a:solidFill>
                  <a:srgbClr val="839496"/>
                </a:solidFill>
                <a:latin typeface="Menlo" charset="0"/>
              </a:rPr>
              <a:t>–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m „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made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other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changes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"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11266" name="Picture 2" descr="ivergent histor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30338"/>
            <a:ext cx="7620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56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Merging</a:t>
            </a:r>
            <a:endParaRPr lang="de-DE" dirty="0"/>
          </a:p>
        </p:txBody>
      </p:sp>
      <p:pic>
        <p:nvPicPr>
          <p:cNvPr id="12290" name="Picture 2" descr="hree snapshots used in a typical merg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6200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Merging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checkout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master</a:t>
            </a:r>
            <a:endParaRPr lang="de-DE" dirty="0" smtClean="0">
              <a:solidFill>
                <a:srgbClr val="839496"/>
              </a:solidFill>
              <a:latin typeface="Menlo" charset="0"/>
            </a:endParaRPr>
          </a:p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Switched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branch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‘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master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‘</a:t>
            </a:r>
          </a:p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merge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iss53</a:t>
            </a:r>
          </a:p>
          <a:p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Merge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made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by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the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‘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recursive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‘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strategy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.</a:t>
            </a:r>
          </a:p>
          <a:p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13314" name="Picture 2" descr=" merge commi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988840"/>
            <a:ext cx="7620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4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Short </a:t>
            </a:r>
            <a:r>
              <a:rPr lang="de-DE" dirty="0" err="1" smtClean="0"/>
              <a:t>Introduction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1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Remote </a:t>
            </a:r>
            <a:r>
              <a:rPr lang="de-DE" dirty="0" err="1" smtClean="0"/>
              <a:t>Branch</a:t>
            </a:r>
            <a:endParaRPr lang="de-DE" dirty="0"/>
          </a:p>
        </p:txBody>
      </p:sp>
      <p:pic>
        <p:nvPicPr>
          <p:cNvPr id="14338" name="Picture 2" descr="erver and local repositories after cloning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68124"/>
            <a:ext cx="762000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78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Remote </a:t>
            </a:r>
            <a:r>
              <a:rPr lang="de-DE" dirty="0" err="1" smtClean="0"/>
              <a:t>Branch</a:t>
            </a:r>
            <a:endParaRPr lang="de-DE" dirty="0"/>
          </a:p>
        </p:txBody>
      </p:sp>
      <p:pic>
        <p:nvPicPr>
          <p:cNvPr id="15362" name="Picture 2" descr="ocal and remote work can diverg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196752"/>
            <a:ext cx="76200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57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Remote </a:t>
            </a:r>
            <a:r>
              <a:rPr lang="de-DE" dirty="0" err="1" smtClean="0"/>
              <a:t>Branch</a:t>
            </a:r>
            <a:endParaRPr lang="de-DE" dirty="0"/>
          </a:p>
        </p:txBody>
      </p:sp>
      <p:pic>
        <p:nvPicPr>
          <p:cNvPr id="16386" name="Picture 2" descr="git fetch` updates your remote referenc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50300"/>
            <a:ext cx="7620000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55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Remote </a:t>
            </a:r>
            <a:r>
              <a:rPr lang="de-DE" dirty="0" err="1" smtClean="0"/>
              <a:t>Branch</a:t>
            </a:r>
            <a:endParaRPr lang="de-DE" dirty="0"/>
          </a:p>
        </p:txBody>
      </p:sp>
      <p:pic>
        <p:nvPicPr>
          <p:cNvPr id="17410" name="Picture 2" descr="dding another server as a remo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58934"/>
            <a:ext cx="762000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97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Remote </a:t>
            </a:r>
            <a:r>
              <a:rPr lang="de-DE" dirty="0" err="1" smtClean="0"/>
              <a:t>Branch</a:t>
            </a:r>
            <a:endParaRPr lang="de-DE" dirty="0"/>
          </a:p>
        </p:txBody>
      </p:sp>
      <p:pic>
        <p:nvPicPr>
          <p:cNvPr id="18434" name="Picture 2" descr="emote tracking branch for `teamone/master`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620000" cy="549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20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Remote </a:t>
            </a:r>
            <a:r>
              <a:rPr lang="de-DE" dirty="0" err="1" smtClean="0"/>
              <a:t>Branch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714348" y="642910"/>
            <a:ext cx="736722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push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origin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&lt;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branchname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&gt;</a:t>
            </a:r>
          </a:p>
          <a:p>
            <a:endParaRPr lang="de-DE" dirty="0" smtClean="0">
              <a:solidFill>
                <a:srgbClr val="839496"/>
              </a:solidFill>
              <a:latin typeface="Menlo" charset="0"/>
            </a:endParaRPr>
          </a:p>
          <a:p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Counting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objects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: 24,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done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.</a:t>
            </a:r>
          </a:p>
          <a:p>
            <a:r>
              <a:rPr lang="de-DE" sz="1600" dirty="0">
                <a:solidFill>
                  <a:srgbClr val="839496"/>
                </a:solidFill>
                <a:latin typeface="Menlo" charset="0"/>
              </a:rPr>
              <a:t>Delta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compression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using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up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8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threads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.</a:t>
            </a:r>
          </a:p>
          <a:p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Compressing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objects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: 100% (15/15),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done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.</a:t>
            </a:r>
          </a:p>
          <a:p>
            <a:r>
              <a:rPr lang="de-DE" sz="1600" dirty="0">
                <a:solidFill>
                  <a:srgbClr val="839496"/>
                </a:solidFill>
                <a:latin typeface="Menlo" charset="0"/>
              </a:rPr>
              <a:t>Writing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objects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: 100% (24/24), 1.91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KiB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| 0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bytes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/s,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done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.</a:t>
            </a:r>
          </a:p>
          <a:p>
            <a:r>
              <a:rPr lang="de-DE" sz="1600" dirty="0">
                <a:solidFill>
                  <a:srgbClr val="839496"/>
                </a:solidFill>
                <a:latin typeface="Menlo" charset="0"/>
              </a:rPr>
              <a:t>Total 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24 (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delta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2),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reused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0 (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delta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0)</a:t>
            </a:r>
          </a:p>
          <a:p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>
                <a:solidFill>
                  <a:srgbClr val="839496"/>
                </a:solidFill>
                <a:latin typeface="Menlo" charset="0"/>
                <a:hlinkClick r:id="rId2"/>
              </a:rPr>
              <a:t>https://</a:t>
            </a:r>
            <a:r>
              <a:rPr lang="de-DE" sz="1600" dirty="0">
                <a:solidFill>
                  <a:srgbClr val="839496"/>
                </a:solidFill>
                <a:latin typeface="Menlo" charset="0"/>
                <a:hlinkClick r:id="rId2"/>
              </a:rPr>
              <a:t>github.com/schacon/simplegit</a:t>
            </a:r>
            <a:endParaRPr lang="de-DE" sz="160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600" dirty="0">
                <a:solidFill>
                  <a:srgbClr val="839496"/>
                </a:solidFill>
                <a:latin typeface="Menlo" charset="0"/>
              </a:rPr>
              <a:t>* 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[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new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600" dirty="0" err="1">
                <a:solidFill>
                  <a:srgbClr val="839496"/>
                </a:solidFill>
                <a:latin typeface="Menlo" charset="0"/>
              </a:rPr>
              <a:t>branch</a:t>
            </a:r>
            <a:r>
              <a:rPr lang="de-DE" sz="1600" dirty="0">
                <a:solidFill>
                  <a:srgbClr val="839496"/>
                </a:solidFill>
                <a:latin typeface="Menlo" charset="0"/>
              </a:rPr>
              <a:t>] serverfix -&gt; serverfix</a:t>
            </a:r>
            <a:endParaRPr lang="de-DE" sz="1600" dirty="0">
              <a:solidFill>
                <a:srgbClr val="839496"/>
              </a:solidFill>
              <a:latin typeface="Menlo" charset="0"/>
            </a:endParaRPr>
          </a:p>
          <a:p>
            <a:endParaRPr lang="de-DE" sz="1600" dirty="0">
              <a:solidFill>
                <a:srgbClr val="839496"/>
              </a:solidFill>
              <a:latin typeface="Menlo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342900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addition</a:t>
            </a:r>
            <a:r>
              <a:rPr lang="de-DE" dirty="0" smtClean="0"/>
              <a:t>: </a:t>
            </a:r>
            <a:r>
              <a:rPr lang="de-DE" i="1" dirty="0" smtClean="0"/>
              <a:t>pull </a:t>
            </a:r>
            <a:r>
              <a:rPr lang="de-DE" i="1" dirty="0" err="1" smtClean="0"/>
              <a:t>request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 </a:t>
            </a:r>
            <a:r>
              <a:rPr lang="de-DE" i="1" dirty="0" smtClean="0"/>
              <a:t>pull </a:t>
            </a:r>
            <a:r>
              <a:rPr lang="de-DE" i="1" dirty="0" err="1" smtClean="0"/>
              <a:t>request</a:t>
            </a:r>
            <a:r>
              <a:rPr lang="de-DE" i="1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managed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git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(</a:t>
            </a:r>
            <a:r>
              <a:rPr lang="de-DE" dirty="0" err="1" smtClean="0"/>
              <a:t>usually</a:t>
            </a:r>
            <a:r>
              <a:rPr lang="de-DE" dirty="0" smtClean="0"/>
              <a:t> via a </a:t>
            </a:r>
            <a:r>
              <a:rPr lang="de-DE" dirty="0" err="1" smtClean="0"/>
              <a:t>webbased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) </a:t>
            </a:r>
            <a:r>
              <a:rPr lang="de-DE" dirty="0" err="1" smtClean="0"/>
              <a:t>into</a:t>
            </a:r>
            <a:r>
              <a:rPr lang="de-DE" dirty="0" smtClean="0"/>
              <a:t> a </a:t>
            </a:r>
            <a:r>
              <a:rPr lang="de-DE" dirty="0" err="1" smtClean="0"/>
              <a:t>restricted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PandaRoot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FairRoot</a:t>
            </a:r>
            <a:r>
              <a:rPr lang="de-DE" dirty="0" smtClean="0"/>
              <a:t>): The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repository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PandaRoot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restricted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writing</a:t>
            </a:r>
            <a:endParaRPr lang="de-DE" dirty="0"/>
          </a:p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feature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PandaRoot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a</a:t>
            </a:r>
            <a:br>
              <a:rPr lang="de-DE" dirty="0" smtClean="0"/>
            </a:br>
            <a:r>
              <a:rPr lang="de-DE" i="1" dirty="0" smtClean="0"/>
              <a:t>pull </a:t>
            </a:r>
            <a:r>
              <a:rPr lang="de-DE" i="1" dirty="0" err="1" smtClean="0"/>
              <a:t>request</a:t>
            </a:r>
            <a:r>
              <a:rPr lang="de-DE" i="1" dirty="0"/>
              <a:t> </a:t>
            </a:r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gitlab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PandaRoot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more</a:t>
            </a:r>
            <a:r>
              <a:rPr lang="de-DE" dirty="0" smtClean="0">
                <a:sym typeface="Wingdings"/>
              </a:rPr>
              <a:t> at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end.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65944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Rebasing</a:t>
            </a:r>
            <a:endParaRPr lang="de-DE" dirty="0"/>
          </a:p>
        </p:txBody>
      </p:sp>
      <p:pic>
        <p:nvPicPr>
          <p:cNvPr id="20482" name="Picture 2" descr="erging to integrate diverged work histor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5" y="3573016"/>
            <a:ext cx="6809980" cy="258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imple divergent histor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6006963" cy="28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26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Rebasing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3568" y="903146"/>
            <a:ext cx="73672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checkout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experiment</a:t>
            </a:r>
            <a:endParaRPr lang="de-DE" dirty="0" smtClean="0">
              <a:solidFill>
                <a:srgbClr val="839496"/>
              </a:solidFill>
              <a:latin typeface="Menlo" charset="0"/>
            </a:endParaRPr>
          </a:p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$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rebase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master</a:t>
            </a:r>
            <a:endParaRPr lang="de-DE" dirty="0" smtClean="0">
              <a:solidFill>
                <a:srgbClr val="839496"/>
              </a:solidFill>
              <a:latin typeface="Menlo" charset="0"/>
            </a:endParaRPr>
          </a:p>
          <a:p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First,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rewinding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head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replay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your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work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on top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of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it...</a:t>
            </a:r>
          </a:p>
          <a:p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Applying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: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added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staged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command</a:t>
            </a:r>
            <a:endParaRPr lang="de-DE" dirty="0" smtClean="0">
              <a:solidFill>
                <a:srgbClr val="839496"/>
              </a:solidFill>
              <a:latin typeface="Menlo" charset="0"/>
            </a:endParaRPr>
          </a:p>
        </p:txBody>
      </p:sp>
      <p:pic>
        <p:nvPicPr>
          <p:cNvPr id="21506" name="Picture 2" descr="ebasing the change introduced in `C4` onto `C3`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60839"/>
            <a:ext cx="7620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157012" y="5805264"/>
            <a:ext cx="601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C4‘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point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C2 </a:t>
            </a:r>
            <a:r>
              <a:rPr lang="de-DE" dirty="0" err="1" smtClean="0"/>
              <a:t>as</a:t>
            </a:r>
            <a:r>
              <a:rPr lang="de-DE" dirty="0" smtClean="0"/>
              <a:t> C4 but </a:t>
            </a:r>
            <a:r>
              <a:rPr lang="de-DE" dirty="0" err="1" smtClean="0"/>
              <a:t>to</a:t>
            </a:r>
            <a:r>
              <a:rPr lang="de-DE" dirty="0" smtClean="0"/>
              <a:t> C3. </a:t>
            </a:r>
            <a:r>
              <a:rPr lang="de-DE" dirty="0" err="1" smtClean="0"/>
              <a:t>It</a:t>
            </a:r>
            <a:r>
              <a:rPr lang="de-DE" dirty="0" smtClean="0"/>
              <a:t> was </a:t>
            </a:r>
            <a:r>
              <a:rPr lang="de-DE" dirty="0" err="1" smtClean="0"/>
              <a:t>rebased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8" name="Picture 4" descr="imple divergent histor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36874"/>
            <a:ext cx="3888432" cy="186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04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PandaRoot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6524258" y="1052736"/>
            <a:ext cx="2512238" cy="46805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568733" y="1196752"/>
            <a:ext cx="2316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err="1" smtClean="0"/>
              <a:t>PandaRootGroup</a:t>
            </a:r>
            <a:r>
              <a:rPr lang="de-DE" sz="1200" b="1" dirty="0" smtClean="0"/>
              <a:t>/</a:t>
            </a:r>
            <a:r>
              <a:rPr lang="de-DE" sz="1200" b="1" dirty="0" err="1" smtClean="0"/>
              <a:t>PandaRoot</a:t>
            </a:r>
            <a:endParaRPr lang="de-DE" sz="1200" b="1" dirty="0" smtClean="0"/>
          </a:p>
          <a:p>
            <a:pPr algn="ctr"/>
            <a:r>
              <a:rPr lang="de-DE" sz="1200" b="1" dirty="0" smtClean="0"/>
              <a:t>„</a:t>
            </a:r>
            <a:r>
              <a:rPr lang="de-DE" sz="1200" b="1" dirty="0" err="1" smtClean="0"/>
              <a:t>mainrepo</a:t>
            </a:r>
            <a:r>
              <a:rPr lang="de-DE" sz="1200" b="1" dirty="0" smtClean="0"/>
              <a:t>“</a:t>
            </a:r>
            <a:endParaRPr lang="de-DE" sz="1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6660231" y="5112570"/>
            <a:ext cx="2231701" cy="461665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Restricted</a:t>
            </a:r>
            <a:r>
              <a:rPr lang="de-DE" sz="1200" dirty="0" smtClean="0"/>
              <a:t> Remote Repository</a:t>
            </a:r>
          </a:p>
          <a:p>
            <a:r>
              <a:rPr lang="de-DE" sz="1200" dirty="0" err="1" smtClean="0"/>
              <a:t>pandaatfair.githost.io</a:t>
            </a:r>
            <a:endParaRPr lang="de-DE" sz="1200" dirty="0"/>
          </a:p>
        </p:txBody>
      </p:sp>
      <p:sp>
        <p:nvSpPr>
          <p:cNvPr id="80" name="Abgerundetes Rechteck 79"/>
          <p:cNvSpPr/>
          <p:nvPr/>
        </p:nvSpPr>
        <p:spPr>
          <a:xfrm>
            <a:off x="3495902" y="1052736"/>
            <a:ext cx="2516258" cy="46805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Textfeld 80"/>
          <p:cNvSpPr txBox="1"/>
          <p:nvPr/>
        </p:nvSpPr>
        <p:spPr>
          <a:xfrm>
            <a:off x="4018862" y="1196752"/>
            <a:ext cx="1380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dirty="0" smtClean="0"/>
              <a:t>User/</a:t>
            </a:r>
            <a:r>
              <a:rPr lang="de-DE" sz="1200" b="1" dirty="0" err="1" smtClean="0"/>
              <a:t>PandaRoot</a:t>
            </a:r>
            <a:r>
              <a:rPr lang="de-DE" sz="1200" b="1" dirty="0"/>
              <a:t/>
            </a:r>
            <a:br>
              <a:rPr lang="de-DE" sz="1200" b="1" dirty="0"/>
            </a:br>
            <a:r>
              <a:rPr lang="de-DE" sz="1200" b="1" dirty="0" smtClean="0"/>
              <a:t>„</a:t>
            </a:r>
            <a:r>
              <a:rPr lang="de-DE" sz="1200" b="1" dirty="0" err="1" smtClean="0"/>
              <a:t>origin</a:t>
            </a:r>
            <a:r>
              <a:rPr lang="de-DE" sz="1200" b="1" dirty="0" smtClean="0"/>
              <a:t>“</a:t>
            </a:r>
            <a:endParaRPr lang="de-DE" sz="1200" b="1" dirty="0"/>
          </a:p>
        </p:txBody>
      </p:sp>
      <p:sp>
        <p:nvSpPr>
          <p:cNvPr id="82" name="Textfeld 81"/>
          <p:cNvSpPr txBox="1"/>
          <p:nvPr/>
        </p:nvSpPr>
        <p:spPr>
          <a:xfrm>
            <a:off x="3781657" y="5112570"/>
            <a:ext cx="2018501" cy="461665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de-DE" sz="1200" dirty="0" smtClean="0"/>
              <a:t>Private Remote Repository</a:t>
            </a:r>
          </a:p>
          <a:p>
            <a:r>
              <a:rPr lang="de-DE" sz="1200" dirty="0" err="1" smtClean="0"/>
              <a:t>pandaatfair.githost.io</a:t>
            </a:r>
            <a:endParaRPr lang="de-DE" sz="1200" dirty="0"/>
          </a:p>
        </p:txBody>
      </p:sp>
      <p:sp>
        <p:nvSpPr>
          <p:cNvPr id="84" name="Textfeld 83"/>
          <p:cNvSpPr txBox="1"/>
          <p:nvPr/>
        </p:nvSpPr>
        <p:spPr>
          <a:xfrm>
            <a:off x="6660231" y="1700808"/>
            <a:ext cx="2376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Branches</a:t>
            </a:r>
            <a:r>
              <a:rPr lang="de-DE" sz="1200" dirty="0" smtClean="0"/>
              <a:t>: </a:t>
            </a:r>
            <a:r>
              <a:rPr lang="de-DE" sz="1200" dirty="0" err="1" smtClean="0"/>
              <a:t>dev</a:t>
            </a:r>
            <a:r>
              <a:rPr lang="de-DE" sz="1200" dirty="0" smtClean="0"/>
              <a:t>, </a:t>
            </a:r>
            <a:r>
              <a:rPr lang="de-DE" sz="1200" dirty="0" err="1" smtClean="0"/>
              <a:t>master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Only</a:t>
            </a:r>
            <a:r>
              <a:rPr lang="de-DE" sz="1200" dirty="0" smtClean="0"/>
              <a:t> </a:t>
            </a:r>
            <a:r>
              <a:rPr lang="de-DE" sz="1200" dirty="0" err="1" smtClean="0"/>
              <a:t>read</a:t>
            </a:r>
            <a:r>
              <a:rPr lang="de-DE" sz="1200" dirty="0" smtClean="0"/>
              <a:t> </a:t>
            </a:r>
            <a:r>
              <a:rPr lang="de-DE" sz="1200" dirty="0" err="1" smtClean="0"/>
              <a:t>access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user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smtClean="0"/>
              <a:t>Releases </a:t>
            </a:r>
            <a:r>
              <a:rPr lang="de-DE" sz="1200" dirty="0" err="1" smtClean="0"/>
              <a:t>are</a:t>
            </a:r>
            <a:r>
              <a:rPr lang="de-DE" sz="1200" dirty="0" smtClean="0"/>
              <a:t> tags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master</a:t>
            </a:r>
            <a:r>
              <a:rPr lang="de-DE" sz="1200" dirty="0" smtClean="0"/>
              <a:t> </a:t>
            </a:r>
            <a:r>
              <a:rPr lang="de-DE" sz="1200" dirty="0" err="1" smtClean="0"/>
              <a:t>branches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smtClean="0"/>
              <a:t>Master:</a:t>
            </a:r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Ready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build</a:t>
            </a:r>
            <a:r>
              <a:rPr lang="de-DE" sz="1200" dirty="0" smtClean="0"/>
              <a:t> at </a:t>
            </a:r>
            <a:r>
              <a:rPr lang="de-DE" sz="1200" dirty="0" err="1" smtClean="0"/>
              <a:t>any</a:t>
            </a:r>
            <a:r>
              <a:rPr lang="de-DE" sz="1200" dirty="0" smtClean="0"/>
              <a:t> </a:t>
            </a:r>
            <a:r>
              <a:rPr lang="de-DE" sz="1200" dirty="0" err="1" smtClean="0"/>
              <a:t>moment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No</a:t>
            </a:r>
            <a:r>
              <a:rPr lang="de-DE" sz="1200" dirty="0" smtClean="0"/>
              <a:t> </a:t>
            </a:r>
            <a:r>
              <a:rPr lang="de-DE" sz="1200" dirty="0" err="1" smtClean="0"/>
              <a:t>development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Only</a:t>
            </a:r>
            <a:r>
              <a:rPr lang="de-DE" sz="1200" dirty="0" smtClean="0"/>
              <a:t> </a:t>
            </a:r>
            <a:r>
              <a:rPr lang="de-DE" sz="1200" dirty="0" err="1" smtClean="0"/>
              <a:t>HotFix</a:t>
            </a:r>
            <a:r>
              <a:rPr lang="de-DE" sz="1200" dirty="0" smtClean="0"/>
              <a:t> </a:t>
            </a:r>
            <a:r>
              <a:rPr lang="de-DE" sz="1200" dirty="0" err="1" smtClean="0"/>
              <a:t>allowed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No</a:t>
            </a:r>
            <a:r>
              <a:rPr lang="de-DE" sz="1200" dirty="0" smtClean="0"/>
              <a:t> </a:t>
            </a:r>
            <a:r>
              <a:rPr lang="de-DE" sz="1200" dirty="0" err="1" smtClean="0"/>
              <a:t>history</a:t>
            </a:r>
            <a:r>
              <a:rPr lang="de-DE" sz="1200" dirty="0" smtClean="0"/>
              <a:t> </a:t>
            </a:r>
            <a:r>
              <a:rPr lang="de-DE" sz="1200" dirty="0" err="1" smtClean="0"/>
              <a:t>changes</a:t>
            </a:r>
            <a:r>
              <a:rPr lang="de-DE" sz="1200" dirty="0" smtClean="0"/>
              <a:t> </a:t>
            </a:r>
            <a:r>
              <a:rPr lang="de-DE" sz="1200" dirty="0" err="1" smtClean="0"/>
              <a:t>allowed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endParaRPr lang="de-DE" sz="1200" dirty="0"/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Dev</a:t>
            </a:r>
            <a:r>
              <a:rPr lang="de-DE" sz="1200" dirty="0" smtClean="0"/>
              <a:t>:</a:t>
            </a:r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Inherited</a:t>
            </a:r>
            <a:r>
              <a:rPr lang="de-DE" sz="1200" dirty="0" smtClean="0"/>
              <a:t> </a:t>
            </a:r>
            <a:r>
              <a:rPr lang="de-DE" sz="1200" dirty="0" err="1" smtClean="0"/>
              <a:t>from</a:t>
            </a:r>
            <a:r>
              <a:rPr lang="de-DE" sz="1200" dirty="0" smtClean="0"/>
              <a:t> </a:t>
            </a:r>
            <a:r>
              <a:rPr lang="de-DE" sz="1200" dirty="0" err="1" smtClean="0"/>
              <a:t>latest</a:t>
            </a:r>
            <a:r>
              <a:rPr lang="de-DE" sz="1200" dirty="0" smtClean="0"/>
              <a:t> </a:t>
            </a:r>
            <a:r>
              <a:rPr lang="de-DE" sz="1200" dirty="0" err="1" smtClean="0"/>
              <a:t>master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smtClean="0"/>
              <a:t>Development </a:t>
            </a:r>
            <a:r>
              <a:rPr lang="de-DE" sz="1200" dirty="0" err="1" smtClean="0"/>
              <a:t>mainstream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Rebased</a:t>
            </a:r>
            <a:r>
              <a:rPr lang="de-DE" sz="1200" dirty="0" smtClean="0"/>
              <a:t> </a:t>
            </a:r>
            <a:r>
              <a:rPr lang="de-DE" sz="1200" dirty="0" err="1" smtClean="0"/>
              <a:t>from</a:t>
            </a:r>
            <a:r>
              <a:rPr lang="de-DE" sz="1200" dirty="0" smtClean="0"/>
              <a:t> </a:t>
            </a:r>
            <a:r>
              <a:rPr lang="de-DE" sz="1200" dirty="0" err="1" smtClean="0"/>
              <a:t>master</a:t>
            </a:r>
            <a:endParaRPr lang="de-DE" sz="1200" dirty="0" smtClean="0"/>
          </a:p>
        </p:txBody>
      </p:sp>
      <p:sp>
        <p:nvSpPr>
          <p:cNvPr id="86" name="Textfeld 85"/>
          <p:cNvSpPr txBox="1"/>
          <p:nvPr/>
        </p:nvSpPr>
        <p:spPr>
          <a:xfrm>
            <a:off x="3635896" y="1844823"/>
            <a:ext cx="2376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Fork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PandaRootGroup</a:t>
            </a:r>
            <a:r>
              <a:rPr lang="de-DE" sz="1200" dirty="0" smtClean="0"/>
              <a:t>/</a:t>
            </a:r>
            <a:r>
              <a:rPr lang="de-DE" sz="1200" dirty="0" err="1" smtClean="0"/>
              <a:t>PandaRoot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Writeable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user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Often</a:t>
            </a:r>
            <a:r>
              <a:rPr lang="de-DE" sz="1200" dirty="0" smtClean="0"/>
              <a:t> </a:t>
            </a:r>
            <a:r>
              <a:rPr lang="de-DE" sz="1200" dirty="0" err="1" smtClean="0"/>
              <a:t>rebase</a:t>
            </a:r>
            <a:r>
              <a:rPr lang="de-DE" sz="1200" dirty="0" smtClean="0"/>
              <a:t> </a:t>
            </a:r>
            <a:r>
              <a:rPr lang="de-DE" sz="1200" dirty="0" err="1" smtClean="0"/>
              <a:t>from</a:t>
            </a:r>
            <a:r>
              <a:rPr lang="de-DE" sz="1200" dirty="0" smtClean="0"/>
              <a:t> </a:t>
            </a:r>
            <a:r>
              <a:rPr lang="de-DE" sz="1200" dirty="0" err="1" smtClean="0"/>
              <a:t>mainrepo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Branches</a:t>
            </a:r>
            <a:r>
              <a:rPr lang="de-DE" sz="1200" dirty="0" smtClean="0"/>
              <a:t>: </a:t>
            </a:r>
            <a:r>
              <a:rPr lang="de-DE" sz="1200" dirty="0" err="1" smtClean="0"/>
              <a:t>dev</a:t>
            </a:r>
            <a:r>
              <a:rPr lang="de-DE" sz="1200" dirty="0" smtClean="0"/>
              <a:t>, </a:t>
            </a:r>
            <a:r>
              <a:rPr lang="de-DE" sz="1200" dirty="0" err="1" smtClean="0"/>
              <a:t>master</a:t>
            </a:r>
            <a:r>
              <a:rPr lang="de-DE" sz="1200" dirty="0" smtClean="0"/>
              <a:t>, </a:t>
            </a:r>
            <a:r>
              <a:rPr lang="de-DE" sz="1200" dirty="0" err="1" smtClean="0"/>
              <a:t>feature</a:t>
            </a:r>
            <a:r>
              <a:rPr lang="de-DE" sz="1200" dirty="0" smtClean="0"/>
              <a:t> </a:t>
            </a:r>
            <a:r>
              <a:rPr lang="de-DE" sz="1200" dirty="0" err="1" smtClean="0"/>
              <a:t>branches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/>
          </a:p>
          <a:p>
            <a:pPr marL="177800" indent="-177800">
              <a:buFont typeface="Arial" charset="0"/>
              <a:buChar char="•"/>
            </a:pPr>
            <a:r>
              <a:rPr lang="de-DE" sz="1200" dirty="0" smtClean="0"/>
              <a:t>Feature </a:t>
            </a:r>
            <a:r>
              <a:rPr lang="de-DE" sz="1200" dirty="0" err="1" smtClean="0"/>
              <a:t>Branches</a:t>
            </a:r>
            <a:r>
              <a:rPr lang="de-DE" sz="1200" dirty="0" smtClean="0"/>
              <a:t>:</a:t>
            </a:r>
          </a:p>
          <a:p>
            <a:pPr marL="635000" lvl="1" indent="-177800">
              <a:buFont typeface="Arial" charset="0"/>
              <a:buChar char="•"/>
            </a:pPr>
            <a:r>
              <a:rPr lang="de-DE" sz="1200" dirty="0" err="1" smtClean="0"/>
              <a:t>Each</a:t>
            </a:r>
            <a:r>
              <a:rPr lang="de-DE" sz="1200" dirty="0" smtClean="0"/>
              <a:t> </a:t>
            </a:r>
            <a:r>
              <a:rPr lang="de-DE" sz="1200" dirty="0" err="1" smtClean="0"/>
              <a:t>new</a:t>
            </a:r>
            <a:r>
              <a:rPr lang="de-DE" sz="1200" dirty="0" smtClean="0"/>
              <a:t> </a:t>
            </a:r>
            <a:r>
              <a:rPr lang="de-DE" sz="1200" dirty="0" err="1" smtClean="0"/>
              <a:t>feature</a:t>
            </a:r>
            <a:r>
              <a:rPr lang="de-DE" sz="1200" dirty="0" smtClean="0"/>
              <a:t> </a:t>
            </a:r>
            <a:r>
              <a:rPr lang="de-DE" sz="1200" dirty="0" err="1" smtClean="0"/>
              <a:t>gets</a:t>
            </a:r>
            <a:r>
              <a:rPr lang="de-DE" sz="1200" dirty="0" smtClean="0"/>
              <a:t> a </a:t>
            </a:r>
            <a:r>
              <a:rPr lang="de-DE" sz="1200" dirty="0" err="1" smtClean="0"/>
              <a:t>new</a:t>
            </a:r>
            <a:r>
              <a:rPr lang="de-DE" sz="1200" dirty="0" smtClean="0"/>
              <a:t> </a:t>
            </a:r>
            <a:r>
              <a:rPr lang="de-DE" sz="1200" dirty="0" err="1" smtClean="0"/>
              <a:t>branch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smtClean="0"/>
              <a:t>Tracks </a:t>
            </a:r>
            <a:r>
              <a:rPr lang="de-DE" sz="1200" dirty="0" err="1" smtClean="0"/>
              <a:t>dev</a:t>
            </a:r>
            <a:r>
              <a:rPr lang="de-DE" sz="1200" dirty="0" smtClean="0"/>
              <a:t> </a:t>
            </a:r>
            <a:r>
              <a:rPr lang="de-DE" sz="1200" dirty="0" err="1" smtClean="0"/>
              <a:t>branch</a:t>
            </a:r>
            <a:endParaRPr lang="de-DE" sz="1200" dirty="0" smtClean="0"/>
          </a:p>
          <a:p>
            <a:pPr marL="635000" lvl="1" indent="-177800">
              <a:buFont typeface="Arial" charset="0"/>
              <a:buChar char="•"/>
            </a:pPr>
            <a:r>
              <a:rPr lang="de-DE" sz="1200" dirty="0" smtClean="0"/>
              <a:t>After </a:t>
            </a:r>
            <a:r>
              <a:rPr lang="de-DE" sz="1200" dirty="0" err="1" smtClean="0"/>
              <a:t>developm</a:t>
            </a:r>
            <a:r>
              <a:rPr lang="de-DE" sz="1200" dirty="0" smtClean="0"/>
              <a:t>. </a:t>
            </a:r>
            <a:r>
              <a:rPr lang="de-DE" sz="1200" dirty="0" err="1" smtClean="0"/>
              <a:t>finished</a:t>
            </a:r>
            <a:r>
              <a:rPr lang="de-DE" sz="1200" dirty="0" smtClean="0"/>
              <a:t> </a:t>
            </a:r>
            <a:r>
              <a:rPr lang="de-DE" sz="1200" dirty="0" smtClean="0">
                <a:sym typeface="Wingdings"/>
              </a:rPr>
              <a:t> </a:t>
            </a:r>
            <a:r>
              <a:rPr lang="de-DE" sz="1200" dirty="0" err="1" smtClean="0">
                <a:sym typeface="Wingdings"/>
              </a:rPr>
              <a:t>rebase</a:t>
            </a:r>
            <a:r>
              <a:rPr lang="de-DE" sz="1200" dirty="0">
                <a:sym typeface="Wingdings"/>
              </a:rPr>
              <a:t> </a:t>
            </a:r>
            <a:r>
              <a:rPr lang="de-DE" sz="1200" dirty="0" err="1" smtClean="0">
                <a:sym typeface="Wingdings"/>
              </a:rPr>
              <a:t>from</a:t>
            </a:r>
            <a:r>
              <a:rPr lang="de-DE" sz="1200" dirty="0" smtClean="0">
                <a:sym typeface="Wingdings"/>
              </a:rPr>
              <a:t> </a:t>
            </a:r>
            <a:r>
              <a:rPr lang="de-DE" sz="1200" dirty="0" err="1" smtClean="0">
                <a:sym typeface="Wingdings"/>
              </a:rPr>
              <a:t>dev</a:t>
            </a:r>
            <a:r>
              <a:rPr lang="de-DE" sz="1200" dirty="0" smtClean="0">
                <a:sym typeface="Wingdings"/>
              </a:rPr>
              <a:t>, pull </a:t>
            </a:r>
            <a:r>
              <a:rPr lang="de-DE" sz="1200" dirty="0" err="1" smtClean="0">
                <a:sym typeface="Wingdings"/>
              </a:rPr>
              <a:t>request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</p:txBody>
      </p:sp>
      <p:sp>
        <p:nvSpPr>
          <p:cNvPr id="91" name="Abgerundetes Rechteck 90"/>
          <p:cNvSpPr/>
          <p:nvPr/>
        </p:nvSpPr>
        <p:spPr>
          <a:xfrm>
            <a:off x="467544" y="1052736"/>
            <a:ext cx="2516258" cy="46805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Textfeld 91"/>
          <p:cNvSpPr txBox="1"/>
          <p:nvPr/>
        </p:nvSpPr>
        <p:spPr>
          <a:xfrm>
            <a:off x="1040744" y="1196752"/>
            <a:ext cx="1443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 smtClean="0"/>
              <a:t>Local</a:t>
            </a:r>
            <a:r>
              <a:rPr lang="de-DE" sz="1200" b="1" dirty="0" smtClean="0"/>
              <a:t>/</a:t>
            </a:r>
            <a:r>
              <a:rPr lang="de-DE" sz="1200" b="1" dirty="0" err="1" smtClean="0"/>
              <a:t>PandaRoot</a:t>
            </a:r>
            <a:endParaRPr lang="de-DE" sz="1200" b="1" dirty="0"/>
          </a:p>
        </p:txBody>
      </p:sp>
      <p:sp>
        <p:nvSpPr>
          <p:cNvPr id="93" name="Textfeld 92"/>
          <p:cNvSpPr txBox="1"/>
          <p:nvPr/>
        </p:nvSpPr>
        <p:spPr>
          <a:xfrm>
            <a:off x="1085756" y="5112570"/>
            <a:ext cx="1326004" cy="461665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de-DE" sz="1200" dirty="0" err="1" smtClean="0"/>
              <a:t>Local</a:t>
            </a:r>
            <a:r>
              <a:rPr lang="de-DE" sz="1200" dirty="0" smtClean="0"/>
              <a:t> Repository</a:t>
            </a:r>
          </a:p>
          <a:p>
            <a:r>
              <a:rPr lang="de-DE" sz="1200" dirty="0" err="1" smtClean="0"/>
              <a:t>MyPC</a:t>
            </a:r>
            <a:endParaRPr lang="de-DE" sz="1200" dirty="0"/>
          </a:p>
        </p:txBody>
      </p:sp>
      <p:sp>
        <p:nvSpPr>
          <p:cNvPr id="94" name="Textfeld 93"/>
          <p:cNvSpPr txBox="1"/>
          <p:nvPr/>
        </p:nvSpPr>
        <p:spPr>
          <a:xfrm>
            <a:off x="607538" y="1844823"/>
            <a:ext cx="23762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Clone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User/</a:t>
            </a:r>
            <a:r>
              <a:rPr lang="de-DE" sz="1200" dirty="0" err="1" smtClean="0"/>
              <a:t>PandaRoot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/>
              <a:t>Actual</a:t>
            </a:r>
            <a:r>
              <a:rPr lang="de-DE" sz="1200" dirty="0" smtClean="0"/>
              <a:t> </a:t>
            </a:r>
            <a:r>
              <a:rPr lang="de-DE" sz="1200" dirty="0" err="1" smtClean="0"/>
              <a:t>source</a:t>
            </a:r>
            <a:r>
              <a:rPr lang="de-DE" sz="1200" dirty="0" smtClean="0"/>
              <a:t> </a:t>
            </a:r>
            <a:r>
              <a:rPr lang="de-DE" sz="1200" dirty="0" err="1" smtClean="0"/>
              <a:t>code</a:t>
            </a:r>
            <a:r>
              <a:rPr lang="de-DE" sz="1200" dirty="0" smtClean="0"/>
              <a:t> plus </a:t>
            </a:r>
            <a:r>
              <a:rPr lang="de-DE" sz="1200" dirty="0" err="1" smtClean="0"/>
              <a:t>complete</a:t>
            </a:r>
            <a:r>
              <a:rPr lang="de-DE" sz="1200" dirty="0" smtClean="0"/>
              <a:t> </a:t>
            </a:r>
            <a:r>
              <a:rPr lang="de-DE" sz="1200" dirty="0" err="1" smtClean="0"/>
              <a:t>copy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repository</a:t>
            </a: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endParaRPr lang="de-DE" sz="1200" dirty="0"/>
          </a:p>
          <a:p>
            <a:pPr marL="177800" indent="-177800">
              <a:buFont typeface="Arial" charset="0"/>
              <a:buChar char="•"/>
            </a:pPr>
            <a:r>
              <a:rPr lang="de-DE" sz="1200" dirty="0" smtClean="0"/>
              <a:t>Create </a:t>
            </a:r>
            <a:r>
              <a:rPr lang="de-DE" sz="1200" dirty="0" err="1" smtClean="0"/>
              <a:t>feature</a:t>
            </a:r>
            <a:r>
              <a:rPr lang="de-DE" sz="1200" dirty="0" smtClean="0"/>
              <a:t> </a:t>
            </a:r>
            <a:r>
              <a:rPr lang="de-DE" sz="1200" dirty="0" err="1" smtClean="0"/>
              <a:t>branch</a:t>
            </a:r>
            <a:r>
              <a:rPr lang="de-DE" sz="1200" dirty="0"/>
              <a:t/>
            </a:r>
            <a:br>
              <a:rPr lang="de-DE" sz="1200" dirty="0"/>
            </a:br>
            <a:r>
              <a:rPr lang="de-DE" sz="1050" dirty="0" err="1" smtClean="0">
                <a:latin typeface="Menlo" charset="0"/>
                <a:ea typeface="Menlo" charset="0"/>
                <a:cs typeface="Menlo" charset="0"/>
              </a:rPr>
              <a:t>git</a:t>
            </a:r>
            <a:r>
              <a:rPr lang="de-DE" sz="105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050" dirty="0" err="1" smtClean="0">
                <a:latin typeface="Menlo" charset="0"/>
                <a:ea typeface="Menlo" charset="0"/>
                <a:cs typeface="Menlo" charset="0"/>
              </a:rPr>
              <a:t>checkout</a:t>
            </a:r>
            <a:r>
              <a:rPr lang="de-DE" sz="105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mr-IN" sz="1050" dirty="0" smtClean="0">
                <a:latin typeface="Menlo" charset="0"/>
                <a:ea typeface="Menlo" charset="0"/>
                <a:cs typeface="Menlo" charset="0"/>
              </a:rPr>
              <a:t>–</a:t>
            </a:r>
            <a:r>
              <a:rPr lang="de-DE" sz="1050" dirty="0" smtClean="0">
                <a:latin typeface="Menlo" charset="0"/>
                <a:ea typeface="Menlo" charset="0"/>
                <a:cs typeface="Menlo" charset="0"/>
              </a:rPr>
              <a:t>b </a:t>
            </a:r>
            <a:r>
              <a:rPr lang="de-DE" sz="1050" dirty="0" err="1" smtClean="0">
                <a:latin typeface="Menlo" charset="0"/>
                <a:ea typeface="Menlo" charset="0"/>
                <a:cs typeface="Menlo" charset="0"/>
              </a:rPr>
              <a:t>featureName</a:t>
            </a:r>
            <a:r>
              <a:rPr lang="de-DE" sz="105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050" dirty="0" err="1" smtClean="0">
                <a:latin typeface="Menlo" charset="0"/>
                <a:ea typeface="Menlo" charset="0"/>
                <a:cs typeface="Menlo" charset="0"/>
              </a:rPr>
              <a:t>mainrepo</a:t>
            </a:r>
            <a:r>
              <a:rPr lang="de-DE" sz="1050" dirty="0" smtClean="0">
                <a:latin typeface="Menlo" charset="0"/>
                <a:ea typeface="Menlo" charset="0"/>
                <a:cs typeface="Menlo" charset="0"/>
              </a:rPr>
              <a:t>/</a:t>
            </a:r>
            <a:r>
              <a:rPr lang="de-DE" sz="1050" dirty="0" err="1" smtClean="0">
                <a:latin typeface="Menlo" charset="0"/>
                <a:ea typeface="Menlo" charset="0"/>
                <a:cs typeface="Menlo" charset="0"/>
              </a:rPr>
              <a:t>dev</a:t>
            </a:r>
            <a:endParaRPr lang="de-DE" sz="1050" dirty="0" smtClean="0">
              <a:latin typeface="Menlo" charset="0"/>
              <a:ea typeface="Menlo" charset="0"/>
              <a:cs typeface="Menlo" charset="0"/>
            </a:endParaRPr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  <a:p>
            <a:pPr marL="177800" indent="-177800">
              <a:buFont typeface="Arial" charset="0"/>
              <a:buChar char="•"/>
            </a:pPr>
            <a:r>
              <a:rPr lang="de-DE" sz="1200" dirty="0" smtClean="0"/>
              <a:t>Update via</a:t>
            </a:r>
            <a:br>
              <a:rPr lang="de-DE" sz="1200" dirty="0" smtClean="0"/>
            </a:b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git</a:t>
            </a:r>
            <a:r>
              <a:rPr lang="de-DE" sz="11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fetch</a:t>
            </a:r>
            <a:r>
              <a:rPr lang="de-DE" sz="11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mainrepo</a:t>
            </a:r>
            <a:endParaRPr lang="de-DE" sz="1100" dirty="0" smtClean="0">
              <a:latin typeface="Menlo" charset="0"/>
              <a:ea typeface="Menlo" charset="0"/>
              <a:cs typeface="Menlo" charset="0"/>
            </a:endParaRPr>
          </a:p>
          <a:p>
            <a:pPr marL="177800" indent="-177800">
              <a:buFont typeface="Arial" charset="0"/>
              <a:buChar char="•"/>
            </a:pPr>
            <a:endParaRPr lang="de-DE" sz="1200" dirty="0">
              <a:latin typeface="Menlo" charset="0"/>
              <a:ea typeface="Menlo" charset="0"/>
              <a:cs typeface="Menlo" charset="0"/>
            </a:endParaRPr>
          </a:p>
          <a:p>
            <a:pPr marL="177800" indent="-177800">
              <a:buFont typeface="Arial" charset="0"/>
              <a:buChar char="•"/>
            </a:pPr>
            <a:r>
              <a:rPr lang="de-DE" sz="1200" dirty="0" err="1" smtClean="0">
                <a:latin typeface="+mn-lt"/>
                <a:ea typeface="Menlo" charset="0"/>
                <a:cs typeface="Menlo" charset="0"/>
              </a:rPr>
              <a:t>Rebase</a:t>
            </a:r>
            <a:r>
              <a:rPr lang="de-DE" sz="1200" dirty="0" smtClean="0">
                <a:latin typeface="+mn-lt"/>
                <a:ea typeface="Menlo" charset="0"/>
                <a:cs typeface="Menlo" charset="0"/>
              </a:rPr>
              <a:t> via</a:t>
            </a:r>
            <a:br>
              <a:rPr lang="de-DE" sz="1200" dirty="0" smtClean="0">
                <a:latin typeface="+mn-lt"/>
                <a:ea typeface="Menlo" charset="0"/>
                <a:cs typeface="Menlo" charset="0"/>
              </a:rPr>
            </a:b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git</a:t>
            </a:r>
            <a:r>
              <a:rPr lang="de-DE" sz="11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rebase</a:t>
            </a:r>
            <a:r>
              <a:rPr lang="de-DE" sz="11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mainrepo</a:t>
            </a:r>
            <a:r>
              <a:rPr lang="de-DE" sz="1100" dirty="0" smtClean="0">
                <a:latin typeface="Menlo" charset="0"/>
                <a:ea typeface="Menlo" charset="0"/>
                <a:cs typeface="Menlo" charset="0"/>
              </a:rPr>
              <a:t>/</a:t>
            </a: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dev</a:t>
            </a:r>
            <a:endParaRPr lang="de-DE" sz="1100" dirty="0">
              <a:latin typeface="Menlo" charset="0"/>
              <a:ea typeface="Menlo" charset="0"/>
              <a:cs typeface="Menlo" charset="0"/>
            </a:endParaRPr>
          </a:p>
          <a:p>
            <a:pPr marL="177800" indent="-177800">
              <a:buFont typeface="Arial" charset="0"/>
              <a:buChar char="•"/>
            </a:pPr>
            <a:endParaRPr lang="de-DE" sz="1200" dirty="0"/>
          </a:p>
          <a:p>
            <a:pPr marL="177800" indent="-177800">
              <a:buFont typeface="Arial" charset="0"/>
              <a:buChar char="•"/>
            </a:pPr>
            <a:r>
              <a:rPr lang="de-DE" sz="1200" dirty="0" smtClean="0"/>
              <a:t>Upload </a:t>
            </a:r>
            <a:r>
              <a:rPr lang="de-DE" sz="1200" dirty="0" err="1" smtClean="0"/>
              <a:t>changes</a:t>
            </a:r>
            <a:r>
              <a:rPr lang="de-DE" sz="1200" dirty="0" smtClean="0"/>
              <a:t> via</a:t>
            </a:r>
            <a:br>
              <a:rPr lang="de-DE" sz="1200" dirty="0" smtClean="0"/>
            </a:b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git</a:t>
            </a:r>
            <a:r>
              <a:rPr lang="de-DE" sz="1100" dirty="0" smtClean="0">
                <a:latin typeface="Menlo" charset="0"/>
                <a:ea typeface="Menlo" charset="0"/>
                <a:cs typeface="Menlo" charset="0"/>
              </a:rPr>
              <a:t> push </a:t>
            </a:r>
            <a:r>
              <a:rPr lang="de-DE" sz="1100" dirty="0" err="1" smtClean="0">
                <a:latin typeface="Menlo" charset="0"/>
                <a:ea typeface="Menlo" charset="0"/>
                <a:cs typeface="Menlo" charset="0"/>
              </a:rPr>
              <a:t>origin</a:t>
            </a:r>
            <a:endParaRPr lang="de-DE" sz="1100" dirty="0" smtClean="0">
              <a:latin typeface="Menlo" charset="0"/>
              <a:ea typeface="Menlo" charset="0"/>
              <a:cs typeface="Menlo" charset="0"/>
            </a:endParaRPr>
          </a:p>
          <a:p>
            <a:pPr marL="177800" indent="-177800">
              <a:buFont typeface="Arial" charset="0"/>
              <a:buChar char="•"/>
            </a:pPr>
            <a:endParaRPr lang="de-DE" sz="1200" dirty="0"/>
          </a:p>
          <a:p>
            <a:pPr marL="177800" indent="-177800">
              <a:buFont typeface="Arial" charset="0"/>
              <a:buChar char="•"/>
            </a:pPr>
            <a:endParaRPr 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64011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e-DE" sz="1600" dirty="0" smtClean="0"/>
              <a:t>Excellent description of git:</a:t>
            </a:r>
            <a:r>
              <a:rPr lang="de-DE" sz="1600" u="sng" dirty="0" smtClean="0"/>
              <a:t/>
            </a:r>
            <a:br>
              <a:rPr lang="de-DE" sz="1600" u="sng" dirty="0" smtClean="0"/>
            </a:br>
            <a:r>
              <a:rPr lang="de-DE" sz="1600" dirty="0" smtClean="0">
                <a:hlinkClick r:id="rId2"/>
              </a:rPr>
              <a:t>https</a:t>
            </a:r>
            <a:r>
              <a:rPr lang="de-DE" sz="1600" dirty="0">
                <a:hlinkClick r:id="rId2"/>
              </a:rPr>
              <a:t>://</a:t>
            </a:r>
            <a:r>
              <a:rPr lang="de-DE" sz="1600" dirty="0" smtClean="0">
                <a:hlinkClick r:id="rId2"/>
              </a:rPr>
              <a:t>git-scm.com/book/en/v2</a:t>
            </a:r>
            <a:endParaRPr lang="de-DE" sz="1600" dirty="0" smtClean="0"/>
          </a:p>
          <a:p>
            <a:pPr>
              <a:buFont typeface="Arial" charset="0"/>
              <a:buChar char="•"/>
            </a:pPr>
            <a:endParaRPr lang="de-DE" sz="1600" dirty="0" smtClean="0">
              <a:hlinkClick r:id="rId3"/>
            </a:endParaRPr>
          </a:p>
          <a:p>
            <a:pPr>
              <a:buFont typeface="Arial" charset="0"/>
              <a:buChar char="•"/>
            </a:pPr>
            <a:r>
              <a:rPr lang="de-DE" sz="1600" dirty="0" smtClean="0"/>
              <a:t>Description of workflow in PandaRoot (and FairRoot) with useful use cases</a:t>
            </a:r>
            <a:r>
              <a:rPr lang="de-DE" sz="1600" dirty="0" smtClean="0">
                <a:hlinkClick r:id="rId3"/>
              </a:rPr>
              <a:t/>
            </a:r>
            <a:br>
              <a:rPr lang="de-DE" sz="1600" dirty="0" smtClean="0">
                <a:hlinkClick r:id="rId3"/>
              </a:rPr>
            </a:br>
            <a:r>
              <a:rPr lang="de-DE" sz="1600" dirty="0" smtClean="0">
                <a:hlinkClick r:id="rId3"/>
              </a:rPr>
              <a:t>https</a:t>
            </a:r>
            <a:r>
              <a:rPr lang="de-DE" sz="1600" dirty="0">
                <a:hlinkClick r:id="rId3"/>
              </a:rPr>
              <a:t>://</a:t>
            </a:r>
            <a:r>
              <a:rPr lang="de-DE" sz="1600" dirty="0" smtClean="0">
                <a:hlinkClick r:id="rId3"/>
              </a:rPr>
              <a:t>github.com/AnarManafov/GitWorkflow/blob/master/GitWorkflow.markdown</a:t>
            </a:r>
            <a:endParaRPr lang="de-DE" sz="1600" dirty="0" smtClean="0"/>
          </a:p>
          <a:p>
            <a:pPr>
              <a:buFont typeface="Arial" charset="0"/>
              <a:buChar char="•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487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About</a:t>
            </a:r>
            <a:r>
              <a:rPr lang="de-DE" dirty="0" smtClean="0"/>
              <a:t> Version Control</a:t>
            </a:r>
            <a:endParaRPr lang="de-DE" dirty="0"/>
          </a:p>
        </p:txBody>
      </p:sp>
      <p:pic>
        <p:nvPicPr>
          <p:cNvPr id="1026" name="Picture 2" descr="ocal version control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2129883" cy="181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ntralized version contro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54" y="2420888"/>
            <a:ext cx="2616382" cy="181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stributed version contro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32856"/>
            <a:ext cx="2476611" cy="296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895131" y="1578858"/>
            <a:ext cx="12747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err="1" smtClean="0"/>
              <a:t>Local</a:t>
            </a:r>
            <a:r>
              <a:rPr lang="de-DE" dirty="0" smtClean="0"/>
              <a:t> VCS</a:t>
            </a:r>
          </a:p>
          <a:p>
            <a:pPr algn="ctr"/>
            <a:r>
              <a:rPr lang="de-DE" sz="1200" dirty="0" smtClean="0"/>
              <a:t>E.g. RCS</a:t>
            </a:r>
            <a:endParaRPr lang="de-DE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3627723" y="1578858"/>
            <a:ext cx="18902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err="1" smtClean="0"/>
              <a:t>Centralized</a:t>
            </a:r>
            <a:r>
              <a:rPr lang="de-DE" dirty="0" smtClean="0"/>
              <a:t> VCS</a:t>
            </a:r>
          </a:p>
          <a:p>
            <a:pPr algn="ctr"/>
            <a:r>
              <a:rPr lang="de-DE" sz="1200" dirty="0" smtClean="0"/>
              <a:t>E.g. CVS, SVN</a:t>
            </a:r>
            <a:endParaRPr lang="de-DE" sz="1200" dirty="0"/>
          </a:p>
        </p:txBody>
      </p:sp>
      <p:sp>
        <p:nvSpPr>
          <p:cNvPr id="11" name="Textfeld 10"/>
          <p:cNvSpPr txBox="1"/>
          <p:nvPr/>
        </p:nvSpPr>
        <p:spPr>
          <a:xfrm>
            <a:off x="6692293" y="1578858"/>
            <a:ext cx="18261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Distributed VCS</a:t>
            </a:r>
          </a:p>
          <a:p>
            <a:pPr algn="ctr"/>
            <a:r>
              <a:rPr lang="de-DE" sz="1200" dirty="0" smtClean="0"/>
              <a:t>E.g. CVS, SVN</a:t>
            </a:r>
            <a:endParaRPr lang="de-DE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611560" y="4581128"/>
            <a:ext cx="187220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de-DE" sz="1100" dirty="0" smtClean="0"/>
              <a:t>Records </a:t>
            </a:r>
            <a:r>
              <a:rPr lang="de-DE" sz="1100" dirty="0" err="1" smtClean="0"/>
              <a:t>deltas</a:t>
            </a:r>
            <a:r>
              <a:rPr lang="de-DE" sz="1100" dirty="0" smtClean="0"/>
              <a:t> </a:t>
            </a:r>
            <a:r>
              <a:rPr lang="de-DE" sz="1100" dirty="0" err="1" smtClean="0"/>
              <a:t>for</a:t>
            </a:r>
            <a:r>
              <a:rPr lang="de-DE" sz="1100" dirty="0" smtClean="0"/>
              <a:t> </a:t>
            </a:r>
            <a:r>
              <a:rPr lang="de-DE" sz="1100" dirty="0" err="1" smtClean="0"/>
              <a:t>each</a:t>
            </a:r>
            <a:r>
              <a:rPr lang="de-DE" sz="1100" dirty="0" smtClean="0"/>
              <a:t> </a:t>
            </a:r>
            <a:r>
              <a:rPr lang="de-DE" sz="1100" dirty="0" err="1" smtClean="0"/>
              <a:t>file</a:t>
            </a:r>
            <a:r>
              <a:rPr lang="de-DE" sz="1100" dirty="0" smtClean="0"/>
              <a:t> on </a:t>
            </a:r>
            <a:r>
              <a:rPr lang="de-DE" sz="1100" dirty="0" err="1" smtClean="0"/>
              <a:t>disk</a:t>
            </a:r>
            <a:endParaRPr lang="de-DE" sz="1100" dirty="0" smtClean="0"/>
          </a:p>
          <a:p>
            <a:pPr marL="185738" indent="-185738">
              <a:buFont typeface="Arial" charset="0"/>
              <a:buChar char="•"/>
            </a:pPr>
            <a:r>
              <a:rPr lang="de-DE" sz="1100" dirty="0" err="1" smtClean="0"/>
              <a:t>Less</a:t>
            </a:r>
            <a:r>
              <a:rPr lang="de-DE" sz="1100" dirty="0" smtClean="0"/>
              <a:t> </a:t>
            </a:r>
            <a:r>
              <a:rPr lang="de-DE" sz="1100" dirty="0" err="1" smtClean="0"/>
              <a:t>error</a:t>
            </a:r>
            <a:r>
              <a:rPr lang="de-DE" sz="1100" dirty="0" smtClean="0"/>
              <a:t> </a:t>
            </a:r>
            <a:r>
              <a:rPr lang="de-DE" sz="1100" dirty="0" err="1" smtClean="0"/>
              <a:t>prone</a:t>
            </a:r>
            <a:r>
              <a:rPr lang="de-DE" sz="1100" dirty="0" smtClean="0"/>
              <a:t> </a:t>
            </a:r>
            <a:r>
              <a:rPr lang="de-DE" sz="1100" dirty="0" err="1" smtClean="0"/>
              <a:t>than</a:t>
            </a:r>
            <a:r>
              <a:rPr lang="de-DE" sz="1100" dirty="0" smtClean="0"/>
              <a:t> </a:t>
            </a:r>
            <a:r>
              <a:rPr lang="de-DE" sz="1100" dirty="0" err="1" smtClean="0"/>
              <a:t>manually</a:t>
            </a:r>
            <a:r>
              <a:rPr lang="de-DE" sz="1100" dirty="0" smtClean="0"/>
              <a:t> </a:t>
            </a:r>
            <a:r>
              <a:rPr lang="de-DE" sz="1100" dirty="0" err="1" smtClean="0"/>
              <a:t>copying</a:t>
            </a:r>
            <a:r>
              <a:rPr lang="de-DE" sz="1100" dirty="0" smtClean="0"/>
              <a:t> </a:t>
            </a:r>
            <a:r>
              <a:rPr lang="de-DE" sz="1100" dirty="0" err="1" smtClean="0"/>
              <a:t>files</a:t>
            </a:r>
            <a:r>
              <a:rPr lang="de-DE" sz="1100" dirty="0" smtClean="0"/>
              <a:t> </a:t>
            </a:r>
            <a:r>
              <a:rPr lang="de-DE" sz="1100" dirty="0" err="1" smtClean="0"/>
              <a:t>to</a:t>
            </a:r>
            <a:r>
              <a:rPr lang="de-DE" sz="1100" dirty="0" smtClean="0"/>
              <a:t> separate </a:t>
            </a:r>
            <a:r>
              <a:rPr lang="de-DE" sz="1100" dirty="0" err="1" smtClean="0"/>
              <a:t>directories</a:t>
            </a:r>
            <a:endParaRPr lang="de-DE" sz="1100" dirty="0"/>
          </a:p>
        </p:txBody>
      </p:sp>
      <p:sp>
        <p:nvSpPr>
          <p:cNvPr id="13" name="Textfeld 12"/>
          <p:cNvSpPr txBox="1"/>
          <p:nvPr/>
        </p:nvSpPr>
        <p:spPr>
          <a:xfrm>
            <a:off x="3298912" y="4581127"/>
            <a:ext cx="22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de-DE" sz="1100" dirty="0" err="1" smtClean="0"/>
              <a:t>Collaboration</a:t>
            </a:r>
            <a:r>
              <a:rPr lang="de-DE" sz="1100" dirty="0" smtClean="0"/>
              <a:t> </a:t>
            </a:r>
            <a:r>
              <a:rPr lang="de-DE" sz="1100" dirty="0" err="1" smtClean="0"/>
              <a:t>of</a:t>
            </a:r>
            <a:r>
              <a:rPr lang="de-DE" sz="1100" dirty="0" smtClean="0"/>
              <a:t> </a:t>
            </a:r>
            <a:r>
              <a:rPr lang="de-DE" sz="1100" dirty="0" err="1" smtClean="0"/>
              <a:t>developers</a:t>
            </a:r>
            <a:endParaRPr lang="de-DE" sz="1100" dirty="0" smtClean="0"/>
          </a:p>
          <a:p>
            <a:pPr marL="185738" indent="-185738">
              <a:buFont typeface="Arial" charset="0"/>
              <a:buChar char="•"/>
            </a:pPr>
            <a:r>
              <a:rPr lang="de-DE" sz="1100" dirty="0" smtClean="0"/>
              <a:t>Fine-</a:t>
            </a:r>
            <a:r>
              <a:rPr lang="de-DE" sz="1100" dirty="0" err="1" smtClean="0"/>
              <a:t>grained</a:t>
            </a:r>
            <a:r>
              <a:rPr lang="de-DE" sz="1100" dirty="0" smtClean="0"/>
              <a:t> </a:t>
            </a:r>
            <a:r>
              <a:rPr lang="de-DE" sz="1100" dirty="0" err="1" smtClean="0"/>
              <a:t>access</a:t>
            </a:r>
            <a:r>
              <a:rPr lang="de-DE" sz="1100" dirty="0" smtClean="0"/>
              <a:t> </a:t>
            </a:r>
            <a:r>
              <a:rPr lang="de-DE" sz="1100" dirty="0" err="1" smtClean="0"/>
              <a:t>control</a:t>
            </a:r>
            <a:endParaRPr lang="de-DE" sz="1100" dirty="0"/>
          </a:p>
        </p:txBody>
      </p:sp>
      <p:sp>
        <p:nvSpPr>
          <p:cNvPr id="14" name="Textfeld 13"/>
          <p:cNvSpPr txBox="1"/>
          <p:nvPr/>
        </p:nvSpPr>
        <p:spPr>
          <a:xfrm>
            <a:off x="6397897" y="5304403"/>
            <a:ext cx="22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de-DE" sz="1100" dirty="0" err="1" smtClean="0"/>
              <a:t>Each</a:t>
            </a:r>
            <a:r>
              <a:rPr lang="de-DE" sz="1100" dirty="0" smtClean="0"/>
              <a:t> </a:t>
            </a:r>
            <a:r>
              <a:rPr lang="de-DE" sz="1100" dirty="0" err="1" smtClean="0"/>
              <a:t>computer</a:t>
            </a:r>
            <a:r>
              <a:rPr lang="de-DE" sz="1100" dirty="0" smtClean="0"/>
              <a:t> </a:t>
            </a:r>
            <a:r>
              <a:rPr lang="de-DE" sz="1100" dirty="0" err="1" smtClean="0"/>
              <a:t>has</a:t>
            </a:r>
            <a:r>
              <a:rPr lang="de-DE" sz="1100" dirty="0" smtClean="0"/>
              <a:t> a </a:t>
            </a:r>
            <a:r>
              <a:rPr lang="de-DE" sz="1100" dirty="0" err="1" smtClean="0"/>
              <a:t>copy</a:t>
            </a:r>
            <a:r>
              <a:rPr lang="de-DE" sz="1100" dirty="0" smtClean="0"/>
              <a:t> </a:t>
            </a:r>
            <a:r>
              <a:rPr lang="de-DE" sz="1100" dirty="0" err="1" smtClean="0"/>
              <a:t>of</a:t>
            </a:r>
            <a:r>
              <a:rPr lang="de-DE" sz="1100" dirty="0" smtClean="0"/>
              <a:t> </a:t>
            </a:r>
            <a:r>
              <a:rPr lang="de-DE" sz="1100" dirty="0" err="1" smtClean="0"/>
              <a:t>the</a:t>
            </a:r>
            <a:r>
              <a:rPr lang="de-DE" sz="1100" dirty="0" smtClean="0"/>
              <a:t> </a:t>
            </a:r>
            <a:r>
              <a:rPr lang="de-DE" sz="1100" dirty="0" err="1" smtClean="0"/>
              <a:t>repository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427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 Areas in </a:t>
            </a:r>
            <a:r>
              <a:rPr lang="de-DE" dirty="0" err="1" smtClean="0"/>
              <a:t>git</a:t>
            </a:r>
            <a:endParaRPr lang="de-DE" dirty="0"/>
          </a:p>
        </p:txBody>
      </p:sp>
      <p:pic>
        <p:nvPicPr>
          <p:cNvPr id="2050" name="Picture 2" descr="orking tree, staging area, and Git director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718447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43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Files</a:t>
            </a:r>
            <a:endParaRPr lang="de-DE" dirty="0"/>
          </a:p>
        </p:txBody>
      </p:sp>
      <p:pic>
        <p:nvPicPr>
          <p:cNvPr id="3074" name="Picture 2" descr="he lifecycle of the status of your file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7620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949672" y="4869160"/>
            <a:ext cx="101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 algn="ctr">
              <a:buFont typeface="Arial" charset="0"/>
              <a:buChar char="•"/>
            </a:pPr>
            <a:r>
              <a:rPr lang="de-DE" sz="1400" dirty="0" smtClean="0"/>
              <a:t>New </a:t>
            </a:r>
            <a:r>
              <a:rPr lang="de-DE" sz="1400" dirty="0" err="1" smtClean="0"/>
              <a:t>file</a:t>
            </a:r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2889643" y="4869159"/>
            <a:ext cx="138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de-DE" sz="1400" dirty="0" smtClean="0"/>
              <a:t>File in </a:t>
            </a:r>
            <a:r>
              <a:rPr lang="de-DE" sz="1400" dirty="0" err="1" smtClean="0"/>
              <a:t>repo</a:t>
            </a:r>
            <a:endParaRPr lang="de-DE" sz="1400" dirty="0" smtClean="0"/>
          </a:p>
          <a:p>
            <a:pPr marL="185738" indent="-185738">
              <a:buFont typeface="Arial" charset="0"/>
              <a:buChar char="•"/>
            </a:pPr>
            <a:r>
              <a:rPr lang="de-DE" sz="1400" dirty="0" smtClean="0"/>
              <a:t>Not </a:t>
            </a:r>
            <a:r>
              <a:rPr lang="de-DE" sz="1400" dirty="0" err="1" smtClean="0"/>
              <a:t>changed</a:t>
            </a:r>
            <a:endParaRPr lang="de-DE" sz="14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5004048" y="4869159"/>
            <a:ext cx="1257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de-DE" sz="1400" dirty="0" smtClean="0"/>
              <a:t>File in </a:t>
            </a:r>
            <a:r>
              <a:rPr lang="de-DE" sz="1400" dirty="0" err="1" smtClean="0"/>
              <a:t>repo</a:t>
            </a:r>
            <a:endParaRPr lang="de-DE" sz="1400" dirty="0" smtClean="0"/>
          </a:p>
          <a:p>
            <a:pPr marL="185738" indent="-185738">
              <a:buFont typeface="Arial" charset="0"/>
              <a:buChar char="•"/>
            </a:pPr>
            <a:r>
              <a:rPr lang="de-DE" sz="1400" dirty="0" err="1" smtClean="0"/>
              <a:t>Changed</a:t>
            </a:r>
            <a:endParaRPr lang="de-DE" sz="1400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013761" y="4869159"/>
            <a:ext cx="1853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de-DE" sz="1400" dirty="0" err="1" smtClean="0"/>
              <a:t>Marked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err="1" smtClean="0"/>
              <a:t>commit</a:t>
            </a: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55742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Files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323528" y="1412776"/>
            <a:ext cx="8712968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>On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branch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dev</a:t>
            </a:r>
            <a:endParaRPr lang="de-DE" sz="105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Your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branch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is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up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-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-date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with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'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mainrepo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dev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'.</a:t>
            </a:r>
          </a:p>
          <a:p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Changes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be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committed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: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>  (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use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"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reset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HEAD &lt;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file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&gt;..."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unstage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)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/>
            </a:r>
            <a:br>
              <a:rPr lang="de-DE" sz="1050" dirty="0">
                <a:solidFill>
                  <a:srgbClr val="839496"/>
                </a:solidFill>
                <a:latin typeface="Menlo" charset="0"/>
              </a:rPr>
            </a:br>
            <a:endParaRPr lang="de-DE" sz="105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BCBA33"/>
                </a:solidFill>
                <a:latin typeface="Menlo" charset="0"/>
              </a:rPr>
              <a:t>modified</a:t>
            </a:r>
            <a:r>
              <a:rPr lang="de-DE" sz="1050" dirty="0">
                <a:solidFill>
                  <a:srgbClr val="BCBA33"/>
                </a:solidFill>
                <a:latin typeface="Menlo" charset="0"/>
              </a:rPr>
              <a:t>:   </a:t>
            </a:r>
            <a:r>
              <a:rPr lang="de-DE" sz="1050" dirty="0" err="1">
                <a:solidFill>
                  <a:srgbClr val="BCBA33"/>
                </a:solidFill>
                <a:latin typeface="Menlo" charset="0"/>
              </a:rPr>
              <a:t>README.md</a:t>
            </a:r>
            <a:endParaRPr lang="de-DE" sz="1050" dirty="0">
              <a:solidFill>
                <a:srgbClr val="BCBA33"/>
              </a:solidFill>
              <a:latin typeface="Menlo" charset="0"/>
            </a:endParaRP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/>
            </a:r>
            <a:br>
              <a:rPr lang="de-DE" sz="1050" dirty="0">
                <a:solidFill>
                  <a:srgbClr val="839496"/>
                </a:solidFill>
                <a:latin typeface="Menlo" charset="0"/>
              </a:rPr>
            </a:br>
            <a:endParaRPr lang="de-DE" sz="105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Changes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not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staged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for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: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>  (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use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"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add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&lt;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file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&gt;..."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update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what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will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be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committed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)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>  (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use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"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checkout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-- &lt;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file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&gt;..."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discard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changes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in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working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directory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)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/>
            </a:r>
            <a:br>
              <a:rPr lang="de-DE" sz="1050" dirty="0">
                <a:solidFill>
                  <a:srgbClr val="839496"/>
                </a:solidFill>
                <a:latin typeface="Menlo" charset="0"/>
              </a:rPr>
            </a:br>
            <a:endParaRPr lang="de-DE" sz="105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46CB36"/>
                </a:solidFill>
                <a:latin typeface="Menlo" charset="0"/>
              </a:rPr>
              <a:t>modified</a:t>
            </a:r>
            <a:r>
              <a:rPr lang="de-DE" sz="1050" dirty="0">
                <a:solidFill>
                  <a:srgbClr val="46CB36"/>
                </a:solidFill>
                <a:latin typeface="Menlo" charset="0"/>
              </a:rPr>
              <a:t>:   LICENSE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/>
            </a:r>
            <a:br>
              <a:rPr lang="de-DE" sz="1050" dirty="0">
                <a:solidFill>
                  <a:srgbClr val="839496"/>
                </a:solidFill>
                <a:latin typeface="Menlo" charset="0"/>
              </a:rPr>
            </a:br>
            <a:endParaRPr lang="de-DE" sz="105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Untracked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files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: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>  (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use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"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add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&lt;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file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&gt;..."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include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in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what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will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be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050" dirty="0" err="1">
                <a:solidFill>
                  <a:srgbClr val="839496"/>
                </a:solidFill>
                <a:latin typeface="Menlo" charset="0"/>
              </a:rPr>
              <a:t>committed</a:t>
            </a:r>
            <a:r>
              <a:rPr lang="de-DE" sz="1050" dirty="0">
                <a:solidFill>
                  <a:srgbClr val="839496"/>
                </a:solidFill>
                <a:latin typeface="Menlo" charset="0"/>
              </a:rPr>
              <a:t>)</a:t>
            </a:r>
          </a:p>
          <a:p>
            <a:r>
              <a:rPr lang="de-DE" sz="1050" dirty="0">
                <a:solidFill>
                  <a:srgbClr val="839496"/>
                </a:solidFill>
                <a:latin typeface="Menlo" charset="0"/>
              </a:rPr>
              <a:t/>
            </a:r>
            <a:br>
              <a:rPr lang="de-DE" sz="1050" dirty="0">
                <a:solidFill>
                  <a:srgbClr val="839496"/>
                </a:solidFill>
                <a:latin typeface="Menlo" charset="0"/>
              </a:rPr>
            </a:br>
            <a:endParaRPr lang="de-DE" sz="105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050" dirty="0">
                <a:solidFill>
                  <a:srgbClr val="46C8D5"/>
                </a:solidFill>
                <a:latin typeface="Menlo" charset="0"/>
              </a:rPr>
              <a:t>.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project</a:t>
            </a:r>
            <a:endParaRPr lang="de-DE" sz="1050" dirty="0">
              <a:solidFill>
                <a:srgbClr val="46C8D5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examples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/MQ/9-PixelDetector/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run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scripts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/startFairMQEx9NewTS.sh.in</a:t>
            </a:r>
          </a:p>
          <a:p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examples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advanced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/Tutorial3/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macro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MyLog.log</a:t>
            </a:r>
            <a:endParaRPr lang="de-DE" sz="1050" dirty="0">
              <a:solidFill>
                <a:srgbClr val="46C8D5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examples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advanced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/Tutorial3/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macro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PrintLinks_complete.C</a:t>
            </a:r>
            <a:endParaRPr lang="de-DE" sz="1050" dirty="0">
              <a:solidFill>
                <a:srgbClr val="46C8D5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examples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advanced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/Tutorial3/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macro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PrintLinks_timeBased.C</a:t>
            </a:r>
            <a:endParaRPr lang="de-DE" sz="1050" dirty="0">
              <a:solidFill>
                <a:srgbClr val="46C8D5"/>
              </a:solidFill>
              <a:latin typeface="Menlo" charset="0"/>
            </a:endParaRPr>
          </a:p>
          <a:p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examples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advanced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/Tutorial3/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macro</a:t>
            </a:r>
            <a:r>
              <a:rPr lang="de-DE" sz="1050" dirty="0">
                <a:solidFill>
                  <a:srgbClr val="46C8D5"/>
                </a:solidFill>
                <a:latin typeface="Menlo" charset="0"/>
              </a:rPr>
              <a:t>/</a:t>
            </a:r>
            <a:r>
              <a:rPr lang="de-DE" sz="1050" dirty="0" err="1">
                <a:solidFill>
                  <a:srgbClr val="46C8D5"/>
                </a:solidFill>
                <a:latin typeface="Menlo" charset="0"/>
              </a:rPr>
              <a:t>TST.root</a:t>
            </a:r>
            <a:endParaRPr lang="de-DE" sz="1050" dirty="0">
              <a:solidFill>
                <a:srgbClr val="46C8D5"/>
              </a:solidFill>
              <a:effectLst/>
              <a:latin typeface="Menlo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23528" y="843177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status</a:t>
            </a:r>
            <a:endParaRPr lang="de-DE" dirty="0">
              <a:solidFill>
                <a:srgbClr val="839496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6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611560" y="836712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diff</a:t>
            </a:r>
            <a:endParaRPr lang="de-DE" dirty="0">
              <a:solidFill>
                <a:srgbClr val="839496"/>
              </a:solidFill>
              <a:effectLst/>
              <a:latin typeface="Menlo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11808" y="1196752"/>
            <a:ext cx="6102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>
                <a:solidFill>
                  <a:srgbClr val="0070C0"/>
                </a:solidFill>
                <a:latin typeface="Menlo" charset="0"/>
              </a:rPr>
              <a:t>index</a:t>
            </a:r>
            <a:r>
              <a:rPr lang="de-DE" sz="1200" dirty="0">
                <a:solidFill>
                  <a:srgbClr val="0070C0"/>
                </a:solidFill>
                <a:latin typeface="Menlo" charset="0"/>
              </a:rPr>
              <a:t> 1a024283..b1268102 100644</a:t>
            </a:r>
          </a:p>
          <a:p>
            <a:r>
              <a:rPr lang="de-DE" sz="1200" dirty="0">
                <a:solidFill>
                  <a:srgbClr val="0070C0"/>
                </a:solidFill>
                <a:latin typeface="Menlo" charset="0"/>
              </a:rPr>
              <a:t>--- a/</a:t>
            </a:r>
            <a:r>
              <a:rPr lang="de-DE" sz="1200" dirty="0" err="1">
                <a:solidFill>
                  <a:srgbClr val="0070C0"/>
                </a:solidFill>
                <a:latin typeface="Menlo" charset="0"/>
              </a:rPr>
              <a:t>README.md</a:t>
            </a:r>
            <a:endParaRPr lang="de-DE" sz="1200" dirty="0">
              <a:solidFill>
                <a:srgbClr val="0070C0"/>
              </a:solidFill>
              <a:latin typeface="Menlo" charset="0"/>
            </a:endParaRPr>
          </a:p>
          <a:p>
            <a:r>
              <a:rPr lang="de-DE" sz="1200" dirty="0">
                <a:solidFill>
                  <a:srgbClr val="0070C0"/>
                </a:solidFill>
                <a:latin typeface="Menlo" charset="0"/>
              </a:rPr>
              <a:t>+++ b/</a:t>
            </a:r>
            <a:r>
              <a:rPr lang="de-DE" sz="1200" dirty="0" err="1">
                <a:solidFill>
                  <a:srgbClr val="0070C0"/>
                </a:solidFill>
                <a:latin typeface="Menlo" charset="0"/>
              </a:rPr>
              <a:t>README.md</a:t>
            </a:r>
            <a:endParaRPr lang="de-DE" sz="1200" dirty="0">
              <a:solidFill>
                <a:srgbClr val="0070C0"/>
              </a:solidFill>
              <a:latin typeface="Menlo" charset="0"/>
            </a:endParaRPr>
          </a:p>
          <a:p>
            <a:r>
              <a:rPr lang="de-DE" sz="1200" dirty="0">
                <a:solidFill>
                  <a:srgbClr val="FF51FF"/>
                </a:solidFill>
                <a:latin typeface="Menlo" charset="0"/>
              </a:rPr>
              <a:t>@@ -55,7 +55,6 @@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echo '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treename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=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name_you_chose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' &gt;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config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/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rootmanager.dat</a:t>
            </a:r>
            <a:endParaRPr lang="de-DE" sz="120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    #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path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: ~/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fair_install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/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FairSoftInst</a:t>
            </a:r>
            <a:endParaRPr lang="de-DE" sz="120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    ```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</a:t>
            </a:r>
          </a:p>
          <a:p>
            <a:r>
              <a:rPr lang="de-DE" sz="1200" dirty="0">
                <a:solidFill>
                  <a:srgbClr val="DD4F33"/>
                </a:solidFill>
                <a:latin typeface="Menlo" charset="0"/>
              </a:rPr>
              <a:t>-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2.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Install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[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FairRoot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](http://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fairroot.gsi.de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/?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q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=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node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/82)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    ```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bash</a:t>
            </a:r>
            <a:endParaRPr lang="de-DE" sz="1200" dirty="0">
              <a:solidFill>
                <a:srgbClr val="839496"/>
              </a:solidFill>
              <a:effectLst/>
              <a:latin typeface="Menlo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611560" y="3717032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diff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--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staged</a:t>
            </a:r>
            <a:endParaRPr lang="de-DE" dirty="0">
              <a:solidFill>
                <a:srgbClr val="839496"/>
              </a:solidFill>
              <a:effectLst/>
              <a:latin typeface="Menlo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29816" y="4149080"/>
            <a:ext cx="6750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err="1">
                <a:solidFill>
                  <a:srgbClr val="0070C0"/>
                </a:solidFill>
                <a:latin typeface="Menlo" charset="0"/>
              </a:rPr>
              <a:t>diff</a:t>
            </a:r>
            <a:r>
              <a:rPr lang="de-DE" sz="1200" dirty="0">
                <a:solidFill>
                  <a:srgbClr val="0070C0"/>
                </a:solidFill>
                <a:latin typeface="Menlo" charset="0"/>
              </a:rPr>
              <a:t> --</a:t>
            </a:r>
            <a:r>
              <a:rPr lang="de-DE" sz="1200" dirty="0" err="1">
                <a:solidFill>
                  <a:srgbClr val="0070C0"/>
                </a:solidFill>
                <a:latin typeface="Menlo" charset="0"/>
              </a:rPr>
              <a:t>git</a:t>
            </a:r>
            <a:r>
              <a:rPr lang="de-DE" sz="1200" dirty="0">
                <a:solidFill>
                  <a:srgbClr val="0070C0"/>
                </a:solidFill>
                <a:latin typeface="Menlo" charset="0"/>
              </a:rPr>
              <a:t> a/LICENSE b/LICENSE</a:t>
            </a:r>
          </a:p>
          <a:p>
            <a:r>
              <a:rPr lang="de-DE" sz="1200" dirty="0" err="1">
                <a:solidFill>
                  <a:srgbClr val="0070C0"/>
                </a:solidFill>
                <a:latin typeface="Menlo" charset="0"/>
              </a:rPr>
              <a:t>index</a:t>
            </a:r>
            <a:r>
              <a:rPr lang="de-DE" sz="1200" dirty="0">
                <a:solidFill>
                  <a:srgbClr val="0070C0"/>
                </a:solidFill>
                <a:latin typeface="Menlo" charset="0"/>
              </a:rPr>
              <a:t> 5b746838..3152e29c 100644</a:t>
            </a:r>
          </a:p>
          <a:p>
            <a:r>
              <a:rPr lang="de-DE" sz="1200" dirty="0">
                <a:solidFill>
                  <a:srgbClr val="0070C0"/>
                </a:solidFill>
                <a:latin typeface="Menlo" charset="0"/>
              </a:rPr>
              <a:t>--- a/LICENSE</a:t>
            </a:r>
          </a:p>
          <a:p>
            <a:r>
              <a:rPr lang="de-DE" sz="1200" dirty="0">
                <a:solidFill>
                  <a:srgbClr val="0070C0"/>
                </a:solidFill>
                <a:latin typeface="Menlo" charset="0"/>
              </a:rPr>
              <a:t>+++ b/LICENSE</a:t>
            </a:r>
          </a:p>
          <a:p>
            <a:r>
              <a:rPr lang="de-DE" sz="1200" dirty="0">
                <a:solidFill>
                  <a:srgbClr val="FF51FF"/>
                </a:solidFill>
                <a:latin typeface="Menlo" charset="0"/>
              </a:rPr>
              <a:t>@@ -7,7 +7,6 @@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GPL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text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after LGPL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text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in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this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file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: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Everyone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is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permitted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to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copy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and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distribute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verbatim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copies</a:t>
            </a:r>
            <a:endParaRPr lang="de-DE" sz="120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of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this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license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document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, but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changing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it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is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not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allowed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.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</a:t>
            </a:r>
          </a:p>
          <a:p>
            <a:r>
              <a:rPr lang="de-DE" sz="1200" dirty="0">
                <a:solidFill>
                  <a:srgbClr val="DD4F33"/>
                </a:solidFill>
                <a:latin typeface="Menlo" charset="0"/>
              </a:rPr>
              <a:t>-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  This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version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of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the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GNU Lesser General Public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License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incorporates</a:t>
            </a:r>
            <a:endParaRPr lang="de-DE" sz="1200" dirty="0">
              <a:solidFill>
                <a:srgbClr val="839496"/>
              </a:solidFill>
              <a:latin typeface="Menlo" charset="0"/>
            </a:endParaRP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the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terms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and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conditions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of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version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3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of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the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GNU General Public</a:t>
            </a:r>
          </a:p>
          <a:p>
            <a:r>
              <a:rPr lang="de-DE" sz="1200" dirty="0">
                <a:solidFill>
                  <a:srgbClr val="839496"/>
                </a:solidFill>
                <a:latin typeface="Menlo" charset="0"/>
              </a:rPr>
              <a:t> 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License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,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supplemented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by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the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additional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permissions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listed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sz="1200" dirty="0" err="1">
                <a:solidFill>
                  <a:srgbClr val="839496"/>
                </a:solidFill>
                <a:latin typeface="Menlo" charset="0"/>
              </a:rPr>
              <a:t>below</a:t>
            </a:r>
            <a:r>
              <a:rPr lang="de-DE" sz="1200" dirty="0">
                <a:solidFill>
                  <a:srgbClr val="839496"/>
                </a:solidFill>
                <a:latin typeface="Menlo" charset="0"/>
              </a:rPr>
              <a:t>.</a:t>
            </a:r>
            <a:endParaRPr lang="de-DE" sz="1200" dirty="0">
              <a:solidFill>
                <a:srgbClr val="839496"/>
              </a:solidFill>
              <a:effectLst/>
              <a:latin typeface="Menlo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539552" y="364502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24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Committing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11560" y="836712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commit</a:t>
            </a:r>
            <a:endParaRPr lang="de-DE" dirty="0">
              <a:solidFill>
                <a:srgbClr val="839496"/>
              </a:solidFill>
              <a:effectLst/>
              <a:latin typeface="Menlo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43637" y="1399846"/>
            <a:ext cx="856895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Please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enter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the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commit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message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for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your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changes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. Lines </a:t>
            </a:r>
            <a:r>
              <a:rPr lang="de-DE" sz="1400" dirty="0" err="1" smtClean="0">
                <a:latin typeface="Menlo" charset="0"/>
                <a:ea typeface="Menlo" charset="0"/>
                <a:cs typeface="Menlo" charset="0"/>
              </a:rPr>
              <a:t>starting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with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'#' will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be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ignored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and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an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empty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message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aborts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the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commit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. 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On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branch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master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Your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branch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is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up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-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to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-date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with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'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origin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/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master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'. 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Changes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to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be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committed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: 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new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file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: README 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 </a:t>
            </a:r>
            <a:r>
              <a:rPr lang="de-DE" sz="1400" dirty="0" err="1" smtClean="0">
                <a:latin typeface="Menlo" charset="0"/>
                <a:ea typeface="Menlo" charset="0"/>
                <a:cs typeface="Menlo" charset="0"/>
              </a:rPr>
              <a:t>modified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: 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CONTRIBUTING.md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/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#</a:t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~ </a:t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~ </a:t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~ </a:t>
            </a:r>
            <a:br>
              <a:rPr lang="de-DE" sz="1400" dirty="0" smtClean="0">
                <a:latin typeface="Menlo" charset="0"/>
                <a:ea typeface="Menlo" charset="0"/>
                <a:cs typeface="Menlo" charset="0"/>
              </a:rPr>
            </a:br>
            <a:r>
              <a:rPr lang="de-DE" sz="1400" dirty="0" smtClean="0">
                <a:latin typeface="Menlo" charset="0"/>
                <a:ea typeface="Menlo" charset="0"/>
                <a:cs typeface="Menlo" charset="0"/>
              </a:rPr>
              <a:t>".</a:t>
            </a:r>
            <a:r>
              <a:rPr lang="de-DE" sz="1400" dirty="0" err="1">
                <a:latin typeface="Menlo" charset="0"/>
                <a:ea typeface="Menlo" charset="0"/>
                <a:cs typeface="Menlo" charset="0"/>
              </a:rPr>
              <a:t>git</a:t>
            </a:r>
            <a:r>
              <a:rPr lang="de-DE" sz="1400" dirty="0">
                <a:latin typeface="Menlo" charset="0"/>
                <a:ea typeface="Menlo" charset="0"/>
                <a:cs typeface="Menlo" charset="0"/>
              </a:rPr>
              <a:t>/COMMIT_EDITMSG" 9L, 283C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3637" y="4865216"/>
            <a:ext cx="408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-m "Short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"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636774" y="4653136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43637" y="5445224"/>
            <a:ext cx="590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mr-IN" dirty="0" smtClean="0">
                <a:solidFill>
                  <a:srgbClr val="839496"/>
                </a:solidFill>
                <a:latin typeface="Menlo" charset="0"/>
              </a:rPr>
              <a:t>–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a -m “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Skipping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staging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area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"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611560" y="5301208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43637" y="5949280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839496"/>
                </a:solidFill>
                <a:latin typeface="Menlo" charset="0"/>
              </a:rPr>
              <a:t>git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de-DE" dirty="0" err="1">
                <a:solidFill>
                  <a:srgbClr val="839496"/>
                </a:solidFill>
                <a:latin typeface="Menlo" charset="0"/>
              </a:rPr>
              <a:t>commit</a:t>
            </a:r>
            <a:r>
              <a:rPr lang="de-DE" dirty="0">
                <a:solidFill>
                  <a:srgbClr val="839496"/>
                </a:solidFill>
                <a:latin typeface="Menlo" charset="0"/>
              </a:rPr>
              <a:t> </a:t>
            </a:r>
            <a:r>
              <a:rPr lang="mr-IN" dirty="0" smtClean="0">
                <a:solidFill>
                  <a:srgbClr val="839496"/>
                </a:solidFill>
                <a:latin typeface="Menlo" charset="0"/>
              </a:rPr>
              <a:t>–</a:t>
            </a:r>
            <a:r>
              <a:rPr lang="de-DE" dirty="0" smtClean="0">
                <a:solidFill>
                  <a:srgbClr val="839496"/>
                </a:solidFill>
                <a:latin typeface="Menlo" charset="0"/>
              </a:rPr>
              <a:t>-</a:t>
            </a:r>
            <a:r>
              <a:rPr lang="de-DE" dirty="0" err="1" smtClean="0">
                <a:solidFill>
                  <a:srgbClr val="839496"/>
                </a:solidFill>
                <a:latin typeface="Menlo" charset="0"/>
              </a:rPr>
              <a:t>amend</a:t>
            </a:r>
            <a:endParaRPr lang="de-DE" dirty="0">
              <a:solidFill>
                <a:srgbClr val="839496"/>
              </a:solidFill>
              <a:latin typeface="Menlo" charset="0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611560" y="594928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Branches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1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PANDA_Meeting_Vorlage_v3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PANDA_Meeting_Vorlage_v2</Template>
  <TotalTime>0</TotalTime>
  <Words>556</Words>
  <Application>Microsoft Macintosh PowerPoint</Application>
  <PresentationFormat>Bildschirmpräsentation (4:3)</PresentationFormat>
  <Paragraphs>180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 MT Bd</vt:lpstr>
      <vt:lpstr>Menlo</vt:lpstr>
      <vt:lpstr>ＭＳ Ｐゴシック</vt:lpstr>
      <vt:lpstr>Wingdings</vt:lpstr>
      <vt:lpstr>Arial</vt:lpstr>
      <vt:lpstr>PANDA_Meeting_Vorlage_v3</vt:lpstr>
      <vt:lpstr>git Introduction</vt:lpstr>
      <vt:lpstr>Short Introduction</vt:lpstr>
      <vt:lpstr>About Version Control</vt:lpstr>
      <vt:lpstr>3 Areas in git</vt:lpstr>
      <vt:lpstr>Status of Files</vt:lpstr>
      <vt:lpstr>Status of Files</vt:lpstr>
      <vt:lpstr>What has changed?</vt:lpstr>
      <vt:lpstr>Committing</vt:lpstr>
      <vt:lpstr>Branches</vt:lpstr>
      <vt:lpstr>Initial Commit</vt:lpstr>
      <vt:lpstr>Sequence of Commits</vt:lpstr>
      <vt:lpstr>Branch</vt:lpstr>
      <vt:lpstr>Branch</vt:lpstr>
      <vt:lpstr>Branch</vt:lpstr>
      <vt:lpstr>Branch</vt:lpstr>
      <vt:lpstr>Branch</vt:lpstr>
      <vt:lpstr>Branch</vt:lpstr>
      <vt:lpstr>Merging</vt:lpstr>
      <vt:lpstr>Merging</vt:lpstr>
      <vt:lpstr>Remote Branch</vt:lpstr>
      <vt:lpstr>Remote Branch</vt:lpstr>
      <vt:lpstr>Remote Branch</vt:lpstr>
      <vt:lpstr>Remote Branch</vt:lpstr>
      <vt:lpstr>Remote Branch</vt:lpstr>
      <vt:lpstr>Remote Branch</vt:lpstr>
      <vt:lpstr>Rebasing</vt:lpstr>
      <vt:lpstr>Rebasing</vt:lpstr>
      <vt:lpstr>PandaRoot</vt:lpstr>
      <vt:lpstr>Summary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Introduction</dc:title>
  <dc:creator>Microsoft Office-Anwender</dc:creator>
  <cp:lastModifiedBy>Microsoft Office-Anwender</cp:lastModifiedBy>
  <cp:revision>24</cp:revision>
  <cp:lastPrinted>2014-09-02T12:21:31Z</cp:lastPrinted>
  <dcterms:created xsi:type="dcterms:W3CDTF">2017-09-01T05:57:24Z</dcterms:created>
  <dcterms:modified xsi:type="dcterms:W3CDTF">2017-09-01T14:12:12Z</dcterms:modified>
</cp:coreProperties>
</file>