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32"/>
    <p:restoredTop sz="94690"/>
  </p:normalViewPr>
  <p:slideViewPr>
    <p:cSldViewPr snapToGrid="0" snapToObjects="1">
      <p:cViewPr varScale="1">
        <p:scale>
          <a:sx n="85" d="100"/>
          <a:sy n="85" d="100"/>
        </p:scale>
        <p:origin x="17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9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2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86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7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3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7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6DC4-41F9-9C4B-8673-625FAE004B80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E12F9-C6E9-424A-9A07-DD2DA2E28DA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1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Morning : results on BB interactions from different models </a:t>
            </a:r>
          </a:p>
          <a:p>
            <a:pPr lvl="1"/>
            <a:r>
              <a:rPr lang="en-GB" dirty="0" smtClean="0"/>
              <a:t>Chiral EFT + SU(3) breaking (Johann </a:t>
            </a:r>
            <a:r>
              <a:rPr lang="en-GB" dirty="0" err="1" smtClean="0"/>
              <a:t>Haidenbauer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HALQCD ( </a:t>
            </a:r>
          </a:p>
          <a:p>
            <a:pPr lvl="1"/>
            <a:r>
              <a:rPr lang="en-GB" dirty="0" smtClean="0"/>
              <a:t>meson exchange and more (</a:t>
            </a:r>
            <a:r>
              <a:rPr lang="en-GB" dirty="0" err="1" smtClean="0"/>
              <a:t>Th.A</a:t>
            </a:r>
            <a:r>
              <a:rPr lang="en-GB" dirty="0" smtClean="0"/>
              <a:t>. </a:t>
            </a:r>
            <a:r>
              <a:rPr lang="en-GB" dirty="0" err="1" smtClean="0"/>
              <a:t>Rijken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 smtClean="0"/>
              <a:t>Afternoon : contribution on theoretical predictions and measurements on exotic states including heavy quark sector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434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on exotica production with </a:t>
            </a:r>
            <a:r>
              <a:rPr lang="en-GB" dirty="0" smtClean="0"/>
              <a:t>CMS, </a:t>
            </a:r>
            <a:r>
              <a:rPr lang="en-GB" i="1" dirty="0" err="1"/>
              <a:t>Nazar</a:t>
            </a:r>
            <a:r>
              <a:rPr lang="en-GB" i="1" dirty="0"/>
              <a:t> BARTOSIK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CMS is perfectly suitable for heavy-</a:t>
            </a:r>
            <a:r>
              <a:rPr lang="en-GB" dirty="0" err="1" smtClean="0"/>
              <a:t>flavor</a:t>
            </a:r>
            <a:r>
              <a:rPr lang="en-GB" dirty="0" smtClean="0"/>
              <a:t> physics </a:t>
            </a:r>
          </a:p>
          <a:p>
            <a:r>
              <a:rPr lang="en-GB" dirty="0" smtClean="0"/>
              <a:t>Important contributions to studies of exotic states made by CMS: </a:t>
            </a:r>
          </a:p>
          <a:p>
            <a:pPr lvl="1"/>
            <a:r>
              <a:rPr lang="en-GB" dirty="0" smtClean="0"/>
              <a:t>observation of Y(4140) </a:t>
            </a:r>
          </a:p>
          <a:p>
            <a:pPr lvl="1"/>
            <a:r>
              <a:rPr lang="en-GB" dirty="0" smtClean="0"/>
              <a:t>measurement of X(3872) differential cross section </a:t>
            </a:r>
          </a:p>
          <a:p>
            <a:pPr lvl="1"/>
            <a:r>
              <a:rPr lang="en-GB" dirty="0" smtClean="0"/>
              <a:t>search for </a:t>
            </a:r>
            <a:r>
              <a:rPr lang="en-GB" dirty="0" err="1" smtClean="0"/>
              <a:t>Xb</a:t>
            </a:r>
            <a:r>
              <a:rPr lang="en-GB" dirty="0" smtClean="0"/>
              <a:t> partner of X(3872) </a:t>
            </a:r>
          </a:p>
          <a:p>
            <a:pPr lvl="1"/>
            <a:r>
              <a:rPr lang="en-GB" dirty="0" smtClean="0"/>
              <a:t>search for X(5568) </a:t>
            </a:r>
          </a:p>
          <a:p>
            <a:endParaRPr lang="en-GB" dirty="0"/>
          </a:p>
          <a:p>
            <a:r>
              <a:rPr lang="en-GB" dirty="0" smtClean="0"/>
              <a:t> Not all searches resulted in observed particles, but Run-II data is bringing a lot of opportunities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96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Exotica structure from Bethe-</a:t>
            </a:r>
            <a:r>
              <a:rPr lang="en-GB" dirty="0" err="1"/>
              <a:t>Salpeter</a:t>
            </a:r>
            <a:r>
              <a:rPr lang="en-GB" dirty="0"/>
              <a:t> </a:t>
            </a:r>
            <a:r>
              <a:rPr lang="en-GB" dirty="0" smtClean="0"/>
              <a:t>approach, </a:t>
            </a:r>
            <a:r>
              <a:rPr lang="en-GB" i="1" dirty="0"/>
              <a:t>Gernot EICHMANN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Exotic particles : composite objects</a:t>
            </a:r>
          </a:p>
          <a:p>
            <a:r>
              <a:rPr lang="en-GB" dirty="0" smtClean="0"/>
              <a:t>Bethe –</a:t>
            </a:r>
            <a:r>
              <a:rPr lang="en-GB" dirty="0" err="1" smtClean="0"/>
              <a:t>Sapleter</a:t>
            </a:r>
            <a:r>
              <a:rPr lang="en-GB" dirty="0" smtClean="0"/>
              <a:t> approach initially described for mesons and baryons</a:t>
            </a:r>
          </a:p>
          <a:p>
            <a:r>
              <a:rPr lang="en-GB" dirty="0"/>
              <a:t>compute mesons, baryons, </a:t>
            </a:r>
            <a:r>
              <a:rPr lang="en-GB" dirty="0" err="1"/>
              <a:t>tetraquarks</a:t>
            </a:r>
            <a:r>
              <a:rPr lang="en-GB" dirty="0"/>
              <a:t>, . . . </a:t>
            </a:r>
            <a:r>
              <a:rPr lang="en-GB" b="1" dirty="0"/>
              <a:t>from same dynamics </a:t>
            </a:r>
            <a:endParaRPr lang="en-GB" dirty="0" smtClean="0"/>
          </a:p>
          <a:p>
            <a:pPr lvl="1"/>
            <a:r>
              <a:rPr lang="en-GB" dirty="0" smtClean="0"/>
              <a:t>Meson masses</a:t>
            </a:r>
          </a:p>
          <a:p>
            <a:pPr lvl="1"/>
            <a:r>
              <a:rPr lang="en-GB" dirty="0" smtClean="0"/>
              <a:t>Baryon masses (including strange baryons)</a:t>
            </a:r>
            <a:endParaRPr lang="en-GB" dirty="0"/>
          </a:p>
          <a:p>
            <a:pPr lvl="1"/>
            <a:r>
              <a:rPr lang="en-GB" dirty="0" err="1" smtClean="0"/>
              <a:t>Tetraquark</a:t>
            </a:r>
            <a:r>
              <a:rPr lang="en-GB" dirty="0" smtClean="0"/>
              <a:t> : Four-quark </a:t>
            </a:r>
            <a:r>
              <a:rPr lang="en-GB" dirty="0"/>
              <a:t>bound-state </a:t>
            </a:r>
            <a:r>
              <a:rPr lang="en-GB" dirty="0" smtClean="0"/>
              <a:t>equation</a:t>
            </a:r>
            <a:r>
              <a:rPr lang="en-GB" dirty="0"/>
              <a:t> </a:t>
            </a:r>
            <a:r>
              <a:rPr lang="en-GB" dirty="0" smtClean="0"/>
              <a:t>can be considered as two-body </a:t>
            </a:r>
            <a:r>
              <a:rPr lang="en-GB" dirty="0"/>
              <a:t>interactions </a:t>
            </a:r>
            <a:r>
              <a:rPr lang="en-GB" dirty="0" smtClean="0"/>
              <a:t>and permutations -&gt; meson molecule</a:t>
            </a:r>
          </a:p>
          <a:p>
            <a:pPr lvl="1"/>
            <a:r>
              <a:rPr lang="en-GB" dirty="0" err="1" smtClean="0"/>
              <a:t>Interestung</a:t>
            </a:r>
            <a:r>
              <a:rPr lang="en-GB" dirty="0" smtClean="0"/>
              <a:t> system : rare </a:t>
            </a:r>
            <a:r>
              <a:rPr lang="en-GB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GB" baseline="30000" dirty="0" smtClean="0"/>
              <a:t>0</a:t>
            </a:r>
            <a:r>
              <a:rPr lang="en-GB" dirty="0" smtClean="0"/>
              <a:t> -&gt;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-</a:t>
            </a:r>
          </a:p>
          <a:p>
            <a:pPr lvl="1"/>
            <a:r>
              <a:rPr lang="en-GB" dirty="0" smtClean="0"/>
              <a:t>Towards 6 q objects</a:t>
            </a:r>
            <a:r>
              <a:rPr lang="is-IS" dirty="0" smtClean="0"/>
              <a:t>….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8493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Exotica production in heavy-ion </a:t>
            </a:r>
            <a:r>
              <a:rPr lang="en-GB" dirty="0" smtClean="0"/>
              <a:t>experiments, </a:t>
            </a:r>
            <a:r>
              <a:rPr lang="en-GB" i="1" dirty="0" err="1"/>
              <a:t>Suhoung</a:t>
            </a:r>
            <a:r>
              <a:rPr lang="en-GB" i="1" dirty="0"/>
              <a:t> LEE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Compact </a:t>
            </a:r>
            <a:r>
              <a:rPr lang="it-IT" dirty="0" err="1"/>
              <a:t>multiquark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can be </a:t>
            </a:r>
            <a:r>
              <a:rPr lang="it-IT" dirty="0" err="1"/>
              <a:t>understood</a:t>
            </a:r>
            <a:r>
              <a:rPr lang="it-IT" dirty="0"/>
              <a:t> from color spin </a:t>
            </a:r>
            <a:r>
              <a:rPr lang="it-IT" dirty="0" err="1"/>
              <a:t>flavor</a:t>
            </a:r>
            <a:r>
              <a:rPr lang="it-IT" dirty="0"/>
              <a:t> </a:t>
            </a:r>
            <a:r>
              <a:rPr lang="it-IT" dirty="0" err="1"/>
              <a:t>wave</a:t>
            </a:r>
            <a:r>
              <a:rPr lang="it-IT" dirty="0"/>
              <a:t> </a:t>
            </a:r>
            <a:r>
              <a:rPr lang="it-IT" dirty="0" err="1" smtClean="0"/>
              <a:t>function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A strong </a:t>
            </a:r>
            <a:r>
              <a:rPr lang="it-IT" dirty="0" err="1"/>
              <a:t>attractive</a:t>
            </a:r>
            <a:r>
              <a:rPr lang="it-IT" dirty="0"/>
              <a:t> short </a:t>
            </a:r>
            <a:r>
              <a:rPr lang="it-IT" dirty="0" err="1"/>
              <a:t>range</a:t>
            </a:r>
            <a:r>
              <a:rPr lang="it-IT" dirty="0"/>
              <a:t> </a:t>
            </a:r>
            <a:r>
              <a:rPr lang="it-IT" dirty="0" err="1"/>
              <a:t>interaction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in the SU(3) </a:t>
            </a:r>
            <a:r>
              <a:rPr lang="it-IT" dirty="0" err="1"/>
              <a:t>broken</a:t>
            </a:r>
            <a:r>
              <a:rPr lang="it-IT" dirty="0"/>
              <a:t> </a:t>
            </a:r>
            <a:r>
              <a:rPr lang="it-IT" dirty="0" err="1"/>
              <a:t>limit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- </a:t>
            </a:r>
            <a:r>
              <a:rPr lang="it-IT" dirty="0" err="1"/>
              <a:t>Heavy</a:t>
            </a:r>
            <a:r>
              <a:rPr lang="it-IT" dirty="0"/>
              <a:t> </a:t>
            </a:r>
            <a:r>
              <a:rPr lang="it-IT" dirty="0" err="1"/>
              <a:t>quarks</a:t>
            </a:r>
            <a:r>
              <a:rPr lang="it-IT" dirty="0"/>
              <a:t> are </a:t>
            </a:r>
            <a:r>
              <a:rPr lang="it-IT" dirty="0" err="1"/>
              <a:t>needed</a:t>
            </a:r>
            <a:r>
              <a:rPr lang="it-IT" dirty="0"/>
              <a:t> to reduce extra </a:t>
            </a:r>
            <a:r>
              <a:rPr lang="it-IT" dirty="0" err="1" smtClean="0"/>
              <a:t>k</a:t>
            </a:r>
            <a:r>
              <a:rPr lang="it-IT" smtClean="0"/>
              <a:t>inetic</a:t>
            </a:r>
            <a:r>
              <a:rPr lang="it-IT" dirty="0" smtClean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</a:p>
          <a:p>
            <a:pPr lvl="1"/>
            <a:r>
              <a:rPr lang="it-IT" dirty="0" err="1" smtClean="0"/>
              <a:t>Tcc</a:t>
            </a:r>
            <a:r>
              <a:rPr lang="it-IT" dirty="0" smtClean="0"/>
              <a:t>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 smtClean="0"/>
              <a:t>bound</a:t>
            </a:r>
            <a:endParaRPr lang="it-IT" dirty="0" smtClean="0"/>
          </a:p>
          <a:p>
            <a:r>
              <a:rPr lang="it-IT" dirty="0" err="1"/>
              <a:t>Measurements</a:t>
            </a:r>
            <a:r>
              <a:rPr lang="it-IT" dirty="0"/>
              <a:t> from </a:t>
            </a:r>
            <a:r>
              <a:rPr lang="it-IT" dirty="0" err="1"/>
              <a:t>Heavy</a:t>
            </a:r>
            <a:r>
              <a:rPr lang="it-IT" dirty="0"/>
              <a:t> </a:t>
            </a:r>
            <a:r>
              <a:rPr lang="it-IT" dirty="0" err="1"/>
              <a:t>Ion</a:t>
            </a:r>
            <a:r>
              <a:rPr lang="it-IT" dirty="0"/>
              <a:t> can discriminate the </a:t>
            </a:r>
            <a:r>
              <a:rPr lang="it-IT" dirty="0" err="1"/>
              <a:t>structures</a:t>
            </a:r>
            <a:r>
              <a:rPr lang="it-IT" dirty="0"/>
              <a:t> </a:t>
            </a:r>
            <a:br>
              <a:rPr lang="it-IT" dirty="0"/>
            </a:br>
            <a:endParaRPr lang="it-IT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0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4883" y="120921"/>
            <a:ext cx="10515600" cy="1325563"/>
          </a:xfrm>
        </p:spPr>
        <p:txBody>
          <a:bodyPr/>
          <a:lstStyle/>
          <a:p>
            <a:r>
              <a:rPr lang="en-GB" dirty="0" smtClean="0"/>
              <a:t>Baryon-baryon interaction from chiral effective field theory, Johann </a:t>
            </a:r>
            <a:r>
              <a:rPr lang="en-GB" dirty="0" err="1" smtClean="0"/>
              <a:t>Haidenbauer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4883" y="1446484"/>
            <a:ext cx="6666571" cy="431869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BB within interaction Chiral EFT + SU(3) breaking  </a:t>
            </a:r>
          </a:p>
          <a:p>
            <a:r>
              <a:rPr lang="en-GB" dirty="0" smtClean="0"/>
              <a:t>YN results at NLO compatible with data</a:t>
            </a:r>
          </a:p>
          <a:p>
            <a:r>
              <a:rPr lang="en-GB" dirty="0" err="1"/>
              <a:t>Λ</a:t>
            </a:r>
            <a:r>
              <a:rPr lang="en-GB" dirty="0"/>
              <a:t> and </a:t>
            </a:r>
            <a:r>
              <a:rPr lang="en-GB" dirty="0" err="1"/>
              <a:t>Σ</a:t>
            </a:r>
            <a:r>
              <a:rPr lang="en-GB" dirty="0"/>
              <a:t> in nuclear </a:t>
            </a:r>
            <a:r>
              <a:rPr lang="en-GB" dirty="0" smtClean="0"/>
              <a:t>matter</a:t>
            </a:r>
          </a:p>
          <a:p>
            <a:pPr lvl="1"/>
            <a:r>
              <a:rPr lang="en-GB" dirty="0" err="1"/>
              <a:t>Λ</a:t>
            </a:r>
            <a:r>
              <a:rPr lang="en-GB" dirty="0"/>
              <a:t> single-particle potential at nuclear matter saturation density is in line with “empirical” </a:t>
            </a:r>
            <a:r>
              <a:rPr lang="en-GB" dirty="0" smtClean="0"/>
              <a:t>results.</a:t>
            </a:r>
            <a:endParaRPr lang="en-GB" dirty="0"/>
          </a:p>
          <a:p>
            <a:pPr lvl="1"/>
            <a:r>
              <a:rPr lang="en-GB" dirty="0" smtClean="0"/>
              <a:t>a </a:t>
            </a:r>
            <a:r>
              <a:rPr lang="en-GB" dirty="0"/>
              <a:t>repulsive </a:t>
            </a:r>
            <a:r>
              <a:rPr lang="en-GB" dirty="0" err="1"/>
              <a:t>Σ</a:t>
            </a:r>
            <a:r>
              <a:rPr lang="en-GB" dirty="0"/>
              <a:t> single-particle </a:t>
            </a:r>
            <a:r>
              <a:rPr lang="en-GB" dirty="0" smtClean="0"/>
              <a:t>potential, weak </a:t>
            </a:r>
            <a:r>
              <a:rPr lang="en-GB" dirty="0" err="1"/>
              <a:t>Λ</a:t>
            </a:r>
            <a:r>
              <a:rPr lang="en-GB" dirty="0"/>
              <a:t>-nuclear spin-orbit potential is achieved </a:t>
            </a:r>
            <a:endParaRPr lang="en-GB" dirty="0" smtClean="0"/>
          </a:p>
          <a:p>
            <a:pPr lvl="1"/>
            <a:r>
              <a:rPr lang="en-GB" dirty="0" smtClean="0"/>
              <a:t>repulsive </a:t>
            </a:r>
            <a:r>
              <a:rPr lang="en-GB" dirty="0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GB" dirty="0" smtClean="0"/>
              <a:t> potential at high density-&gt;hints for hyperon puzzle in NS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i="1" dirty="0"/>
              <a:t>S </a:t>
            </a:r>
            <a:r>
              <a:rPr lang="en-GB" dirty="0"/>
              <a:t>= −2: ΛΛ, Ξ</a:t>
            </a:r>
            <a:r>
              <a:rPr lang="en-GB" i="1" dirty="0"/>
              <a:t>N </a:t>
            </a:r>
            <a:r>
              <a:rPr lang="en-GB" dirty="0"/>
              <a:t>results are in agreement with empirical </a:t>
            </a:r>
            <a:r>
              <a:rPr lang="en-GB" dirty="0" smtClean="0"/>
              <a:t>constraints -&gt; need </a:t>
            </a:r>
            <a:r>
              <a:rPr lang="en-GB" dirty="0"/>
              <a:t>SU(3) symmetry breaking when going from </a:t>
            </a:r>
            <a:r>
              <a:rPr lang="en-GB" i="1" dirty="0"/>
              <a:t>NN </a:t>
            </a:r>
            <a:r>
              <a:rPr lang="en-GB" dirty="0"/>
              <a:t>to </a:t>
            </a:r>
            <a:r>
              <a:rPr lang="en-GB" i="1" dirty="0" smtClean="0"/>
              <a:t>YN </a:t>
            </a:r>
            <a:r>
              <a:rPr lang="en-GB" dirty="0"/>
              <a:t>to </a:t>
            </a:r>
            <a:r>
              <a:rPr lang="en-GB" i="1" dirty="0" smtClean="0"/>
              <a:t>YY </a:t>
            </a:r>
            <a:r>
              <a:rPr lang="en-GB" dirty="0"/>
              <a:t>! </a:t>
            </a:r>
            <a:endParaRPr lang="en-GB" dirty="0" smtClean="0"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54" y="1446484"/>
            <a:ext cx="5692463" cy="25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8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922" y="55266"/>
            <a:ext cx="12072078" cy="14179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Hyperons in infinite nuclear matter based on the hyperon-baryon interactions from the HALQCD method, </a:t>
            </a:r>
            <a:r>
              <a:rPr lang="en-GB" dirty="0" err="1" smtClean="0"/>
              <a:t>Prof.</a:t>
            </a:r>
            <a:r>
              <a:rPr lang="en-GB" dirty="0" smtClean="0"/>
              <a:t> Takashi INOE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2379" y="1686035"/>
            <a:ext cx="7937810" cy="516301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HALQCD approach : two step approach lattice + potentials to determine hyperon interactions  </a:t>
            </a:r>
          </a:p>
          <a:p>
            <a:r>
              <a:rPr lang="en-GB" dirty="0" smtClean="0"/>
              <a:t>Hyperon in nuclear matter : start from YN , YY as predicted from QCD, then use the single particle potential</a:t>
            </a:r>
          </a:p>
          <a:p>
            <a:pPr lvl="1"/>
            <a:r>
              <a:rPr lang="en-GB" dirty="0" smtClean="0"/>
              <a:t>nice agreement of single particle potential with data starting from QCD only </a:t>
            </a:r>
          </a:p>
          <a:p>
            <a:pPr lvl="2"/>
            <a:r>
              <a:rPr lang="en-GB" dirty="0" smtClean="0"/>
              <a:t>-&gt; </a:t>
            </a:r>
            <a:r>
              <a:rPr lang="en-GB" dirty="0"/>
              <a:t>remarkable success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Future plans : improve theoretical approach </a:t>
            </a:r>
            <a:r>
              <a:rPr lang="en-GB" dirty="0" smtClean="0"/>
              <a:t>(SU(3)F , BBB, etc. )  thanks to improved computing power </a:t>
            </a:r>
            <a:r>
              <a:rPr lang="en-GB" dirty="0" smtClean="0"/>
              <a:t>in order make predictions on high </a:t>
            </a:r>
            <a:r>
              <a:rPr lang="en-GB" dirty="0"/>
              <a:t>density matter like NS </a:t>
            </a:r>
            <a:r>
              <a:rPr lang="en-GB" dirty="0" smtClean="0"/>
              <a:t>and provide explanations on </a:t>
            </a:r>
            <a:r>
              <a:rPr lang="en-GB" dirty="0" err="1"/>
              <a:t>hypernuclei</a:t>
            </a:r>
            <a:r>
              <a:rPr lang="en-GB" dirty="0"/>
              <a:t> from QCD </a:t>
            </a:r>
            <a:r>
              <a:rPr lang="en-GB" dirty="0" smtClean="0"/>
              <a:t>and  </a:t>
            </a:r>
            <a:r>
              <a:rPr lang="en-GB" dirty="0"/>
              <a:t>solve hyperon puzzle of NS </a:t>
            </a:r>
            <a:endParaRPr lang="en-GB" dirty="0" smtClean="0">
              <a:effectLst/>
            </a:endParaRPr>
          </a:p>
          <a:p>
            <a:endParaRPr lang="en-GB" dirty="0" smtClean="0">
              <a:effectLst/>
            </a:endParaRPr>
          </a:p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16" y="3933737"/>
            <a:ext cx="6091973" cy="6676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70" y="1167556"/>
            <a:ext cx="2334657" cy="27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050" y="242463"/>
            <a:ext cx="11837949" cy="1181604"/>
          </a:xfrm>
        </p:spPr>
        <p:txBody>
          <a:bodyPr>
            <a:normAutofit/>
          </a:bodyPr>
          <a:lstStyle/>
          <a:p>
            <a:r>
              <a:rPr lang="it-IT" dirty="0" err="1"/>
              <a:t>Dibaryon</a:t>
            </a:r>
            <a:r>
              <a:rPr lang="it-IT" dirty="0"/>
              <a:t> </a:t>
            </a:r>
            <a:r>
              <a:rPr lang="it-IT" dirty="0" err="1"/>
              <a:t>candidates</a:t>
            </a:r>
            <a:r>
              <a:rPr lang="it-IT" dirty="0"/>
              <a:t> from Lattice </a:t>
            </a:r>
            <a:r>
              <a:rPr lang="it-IT" dirty="0" smtClean="0"/>
              <a:t>QCD</a:t>
            </a:r>
            <a:r>
              <a:rPr lang="en-GB" dirty="0" smtClean="0"/>
              <a:t>, Kenji Sasaki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733" y="1568024"/>
            <a:ext cx="7324492" cy="514500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Within the HALQCD approach the BB </a:t>
            </a:r>
            <a:r>
              <a:rPr lang="en-GB" dirty="0" err="1" smtClean="0"/>
              <a:t>interacions</a:t>
            </a:r>
            <a:r>
              <a:rPr lang="en-GB" dirty="0" smtClean="0"/>
              <a:t> were studied in 4 cases : H-</a:t>
            </a:r>
            <a:r>
              <a:rPr lang="en-GB" dirty="0" err="1" smtClean="0"/>
              <a:t>dibaryon</a:t>
            </a:r>
            <a:r>
              <a:rPr lang="en-GB" dirty="0" smtClean="0"/>
              <a:t>, </a:t>
            </a:r>
            <a:r>
              <a:rPr lang="pl-PL" dirty="0" smtClean="0"/>
              <a:t>N</a:t>
            </a:r>
            <a:r>
              <a:rPr lang="pl-PL" dirty="0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pl-PL" dirty="0" smtClean="0"/>
              <a:t>, </a:t>
            </a:r>
            <a:r>
              <a:rPr lang="pl-PL" dirty="0">
                <a:latin typeface="Symbol" charset="2"/>
                <a:ea typeface="Symbol" charset="2"/>
                <a:cs typeface="Symbol" charset="2"/>
              </a:rPr>
              <a:t>DD</a:t>
            </a:r>
            <a:r>
              <a:rPr lang="pl-PL" dirty="0"/>
              <a:t> and </a:t>
            </a:r>
            <a:r>
              <a:rPr lang="pl-PL" dirty="0">
                <a:latin typeface="Symbol" charset="2"/>
                <a:ea typeface="Symbol" charset="2"/>
                <a:cs typeface="Symbol" charset="2"/>
              </a:rPr>
              <a:t>WW</a:t>
            </a:r>
            <a:r>
              <a:rPr lang="pl-PL" dirty="0"/>
              <a:t> </a:t>
            </a:r>
          </a:p>
          <a:p>
            <a:endParaRPr lang="pl-PL" b="1" dirty="0" smtClean="0"/>
          </a:p>
          <a:p>
            <a:r>
              <a:rPr lang="pl-PL" dirty="0" smtClean="0"/>
              <a:t>H-</a:t>
            </a:r>
            <a:r>
              <a:rPr lang="pl-PL" dirty="0" err="1" smtClean="0"/>
              <a:t>dybarion</a:t>
            </a:r>
            <a:r>
              <a:rPr lang="pl-PL" dirty="0" smtClean="0"/>
              <a:t> : </a:t>
            </a:r>
            <a:r>
              <a:rPr lang="pl-PL" dirty="0" err="1"/>
              <a:t>difficult</a:t>
            </a:r>
            <a:r>
              <a:rPr lang="pl-PL" dirty="0"/>
              <a:t> to </a:t>
            </a:r>
            <a:r>
              <a:rPr lang="pl-PL" dirty="0" err="1"/>
              <a:t>conclude</a:t>
            </a:r>
            <a:r>
              <a:rPr lang="pl-PL" dirty="0"/>
              <a:t> the </a:t>
            </a:r>
            <a:r>
              <a:rPr lang="pl-PL" dirty="0" err="1" smtClean="0"/>
              <a:t>fate</a:t>
            </a:r>
            <a:r>
              <a:rPr lang="pl-PL" dirty="0" smtClean="0"/>
              <a:t>, </a:t>
            </a:r>
            <a:r>
              <a:rPr lang="pl-PL" dirty="0" err="1" smtClean="0"/>
              <a:t>strong</a:t>
            </a:r>
            <a:r>
              <a:rPr lang="pl-PL" dirty="0" smtClean="0"/>
              <a:t> </a:t>
            </a:r>
            <a:r>
              <a:rPr lang="pl-PL" dirty="0" err="1"/>
              <a:t>attraction</a:t>
            </a:r>
            <a:r>
              <a:rPr lang="pl-PL" dirty="0"/>
              <a:t> in N</a:t>
            </a:r>
            <a:r>
              <a:rPr lang="pl-PL" dirty="0">
                <a:latin typeface="Symbol" charset="2"/>
                <a:ea typeface="Symbol" charset="2"/>
                <a:cs typeface="Symbol" charset="2"/>
              </a:rPr>
              <a:t>X</a:t>
            </a:r>
            <a:r>
              <a:rPr lang="pl-PL" dirty="0"/>
              <a:t> J=0 with </a:t>
            </a:r>
            <a:r>
              <a:rPr lang="pl-PL" dirty="0" smtClean="0"/>
              <a:t>I=0 </a:t>
            </a:r>
          </a:p>
          <a:p>
            <a:r>
              <a:rPr lang="pl-PL" dirty="0"/>
              <a:t>N</a:t>
            </a:r>
            <a:r>
              <a:rPr lang="pl-PL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 with </a:t>
            </a:r>
            <a:r>
              <a:rPr lang="pl-PL" dirty="0" err="1"/>
              <a:t>J</a:t>
            </a:r>
            <a:r>
              <a:rPr lang="pl-PL" baseline="30000" dirty="0" err="1"/>
              <a:t>p</a:t>
            </a:r>
            <a:r>
              <a:rPr lang="pl-PL" dirty="0"/>
              <a:t>=2</a:t>
            </a:r>
            <a:r>
              <a:rPr lang="pl-PL" baseline="30000" dirty="0" smtClean="0"/>
              <a:t>+</a:t>
            </a:r>
            <a:r>
              <a:rPr lang="pl-PL" dirty="0" smtClean="0"/>
              <a:t> : </a:t>
            </a:r>
            <a:r>
              <a:rPr lang="pl-PL" dirty="0" err="1" smtClean="0"/>
              <a:t>interaction</a:t>
            </a:r>
            <a:r>
              <a:rPr lang="pl-PL" dirty="0" smtClean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strongly</a:t>
            </a:r>
            <a:r>
              <a:rPr lang="pl-PL" dirty="0"/>
              <a:t> </a:t>
            </a:r>
            <a:r>
              <a:rPr lang="pl-PL" dirty="0" err="1" smtClean="0"/>
              <a:t>attractive</a:t>
            </a:r>
            <a:r>
              <a:rPr lang="pl-PL" dirty="0" smtClean="0"/>
              <a:t>, no </a:t>
            </a:r>
            <a:r>
              <a:rPr lang="pl-PL" dirty="0" err="1"/>
              <a:t>short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 </a:t>
            </a:r>
            <a:r>
              <a:rPr lang="pl-PL" dirty="0" err="1"/>
              <a:t>repulsion</a:t>
            </a:r>
            <a:r>
              <a:rPr lang="pl-PL" dirty="0"/>
              <a:t>. It </a:t>
            </a:r>
            <a:r>
              <a:rPr lang="pl-PL" dirty="0" err="1"/>
              <a:t>forms</a:t>
            </a:r>
            <a:r>
              <a:rPr lang="pl-PL" dirty="0"/>
              <a:t> a </a:t>
            </a:r>
            <a:r>
              <a:rPr lang="pl-PL" dirty="0" err="1"/>
              <a:t>bound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 with </a:t>
            </a:r>
            <a:r>
              <a:rPr lang="pl-PL" dirty="0" err="1"/>
              <a:t>about</a:t>
            </a:r>
            <a:r>
              <a:rPr lang="pl-PL" dirty="0"/>
              <a:t> 20MeV </a:t>
            </a:r>
            <a:r>
              <a:rPr lang="pl-PL" dirty="0" smtClean="0"/>
              <a:t>B.E. </a:t>
            </a: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/>
              <a:t>point </a:t>
            </a:r>
            <a:r>
              <a:rPr lang="pl-PL" dirty="0" err="1"/>
              <a:t>result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open for </a:t>
            </a:r>
            <a:r>
              <a:rPr lang="pl-PL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pl-PL" dirty="0"/>
              <a:t>N channel. </a:t>
            </a:r>
            <a:endParaRPr lang="pl-PL" dirty="0" smtClean="0">
              <a:effectLst/>
            </a:endParaRPr>
          </a:p>
          <a:p>
            <a:r>
              <a:rPr lang="pl-PL" dirty="0" smtClean="0">
                <a:effectLst/>
                <a:latin typeface="SymbolMT" charset="2"/>
              </a:rPr>
              <a:t>DD</a:t>
            </a:r>
            <a:r>
              <a:rPr lang="pl-PL" dirty="0" smtClean="0">
                <a:effectLst/>
                <a:latin typeface="Arial" charset="0"/>
              </a:rPr>
              <a:t>(I=0) </a:t>
            </a:r>
            <a:r>
              <a:rPr lang="pl-PL" dirty="0" err="1" smtClean="0">
                <a:effectLst/>
                <a:latin typeface="Arial" charset="0"/>
              </a:rPr>
              <a:t>have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dirty="0" err="1" smtClean="0">
                <a:effectLst/>
                <a:latin typeface="Arial" charset="0"/>
              </a:rPr>
              <a:t>strongly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dirty="0" err="1" smtClean="0">
                <a:effectLst/>
                <a:latin typeface="Arial" charset="0"/>
              </a:rPr>
              <a:t>attractive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dirty="0" err="1" smtClean="0">
                <a:effectLst/>
                <a:latin typeface="Arial" charset="0"/>
              </a:rPr>
              <a:t>potential</a:t>
            </a:r>
            <a:r>
              <a:rPr lang="pl-PL" dirty="0" smtClean="0">
                <a:effectLst/>
                <a:latin typeface="Arial" charset="0"/>
              </a:rPr>
              <a:t>, </a:t>
            </a:r>
            <a:r>
              <a:rPr lang="pl-PL" dirty="0" smtClean="0">
                <a:effectLst/>
                <a:latin typeface="SymbolMT" charset="2"/>
              </a:rPr>
              <a:t>DD</a:t>
            </a:r>
            <a:r>
              <a:rPr lang="pl-PL" dirty="0" smtClean="0">
                <a:effectLst/>
                <a:latin typeface="Arial" charset="0"/>
              </a:rPr>
              <a:t>(I=3) and </a:t>
            </a:r>
            <a:r>
              <a:rPr lang="pl-PL" dirty="0" smtClean="0">
                <a:effectLst/>
                <a:latin typeface="SymbolMT" charset="2"/>
              </a:rPr>
              <a:t>WW </a:t>
            </a:r>
            <a:r>
              <a:rPr lang="pl-PL" dirty="0" err="1" smtClean="0">
                <a:effectLst/>
                <a:latin typeface="Arial" charset="0"/>
              </a:rPr>
              <a:t>potential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dirty="0" err="1" smtClean="0">
                <a:effectLst/>
                <a:latin typeface="Arial" charset="0"/>
              </a:rPr>
              <a:t>have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dirty="0" err="1" smtClean="0">
                <a:effectLst/>
                <a:latin typeface="Arial" charset="0"/>
              </a:rPr>
              <a:t>repulsive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dirty="0" err="1" smtClean="0">
                <a:effectLst/>
                <a:latin typeface="Arial" charset="0"/>
              </a:rPr>
              <a:t>core</a:t>
            </a:r>
            <a:r>
              <a:rPr lang="pl-PL" dirty="0" smtClean="0">
                <a:effectLst/>
                <a:latin typeface="Arial" charset="0"/>
              </a:rPr>
              <a:t> and </a:t>
            </a:r>
            <a:r>
              <a:rPr lang="pl-PL" dirty="0" err="1" smtClean="0">
                <a:effectLst/>
                <a:latin typeface="Arial" charset="0"/>
              </a:rPr>
              <a:t>attractive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dirty="0" err="1" smtClean="0">
                <a:effectLst/>
                <a:latin typeface="Arial" charset="0"/>
              </a:rPr>
              <a:t>pocket</a:t>
            </a:r>
            <a:r>
              <a:rPr lang="pl-PL" dirty="0" smtClean="0">
                <a:effectLst/>
                <a:latin typeface="Arial" charset="0"/>
              </a:rPr>
              <a:t>. </a:t>
            </a:r>
            <a:r>
              <a:rPr lang="pl-PL" dirty="0" err="1" smtClean="0">
                <a:effectLst/>
                <a:latin typeface="Arial" charset="0"/>
              </a:rPr>
              <a:t>Physical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dirty="0" smtClean="0">
                <a:effectLst/>
                <a:latin typeface="SymbolMT" charset="2"/>
              </a:rPr>
              <a:t>WW </a:t>
            </a:r>
            <a:r>
              <a:rPr lang="pl-PL" dirty="0" smtClean="0">
                <a:effectLst/>
                <a:latin typeface="Arial" charset="0"/>
              </a:rPr>
              <a:t>system in J=0 </a:t>
            </a:r>
            <a:r>
              <a:rPr lang="pl-PL" dirty="0" err="1" smtClean="0">
                <a:effectLst/>
                <a:latin typeface="Arial" charset="0"/>
              </a:rPr>
              <a:t>strangest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dirty="0" err="1" smtClean="0">
                <a:effectLst/>
                <a:latin typeface="Arial" charset="0"/>
              </a:rPr>
              <a:t>dibaryon</a:t>
            </a:r>
            <a:r>
              <a:rPr lang="pl-PL" dirty="0" smtClean="0">
                <a:effectLst/>
                <a:latin typeface="Arial" charset="0"/>
              </a:rPr>
              <a:t>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dirty="0" smtClean="0"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26" y="2910467"/>
            <a:ext cx="4122723" cy="29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8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696" y="179029"/>
            <a:ext cx="11498523" cy="11368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Baryon-baryon interactions from Meson-exchange, Th. A. </a:t>
            </a:r>
            <a:r>
              <a:rPr lang="en-GB" dirty="0" err="1" smtClean="0"/>
              <a:t>Rijken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97" y="1315844"/>
            <a:ext cx="7014434" cy="49399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712074" y="4077308"/>
            <a:ext cx="3980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BB-</a:t>
            </a:r>
            <a:r>
              <a:rPr lang="it-IT" dirty="0" err="1"/>
              <a:t>interactions</a:t>
            </a:r>
            <a:r>
              <a:rPr lang="it-IT" dirty="0"/>
              <a:t> ⇒ Quark-</a:t>
            </a:r>
            <a:r>
              <a:rPr lang="it-IT" dirty="0" err="1"/>
              <a:t>interactions</a:t>
            </a:r>
            <a:r>
              <a:rPr lang="it-IT" dirty="0"/>
              <a:t> </a:t>
            </a:r>
            <a:r>
              <a:rPr lang="en-GB" dirty="0" smtClean="0"/>
              <a:t>: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Via Quark Pair Creation model (QPC), quark momenta meson exchange and Strong Coupling Lattice QCD</a:t>
            </a:r>
          </a:p>
          <a:p>
            <a:r>
              <a:rPr lang="en-GB" dirty="0" smtClean="0"/>
              <a:t>Possibility to extract parameters at the quark level from the parameters extracted at the baryon level.</a:t>
            </a:r>
          </a:p>
          <a:p>
            <a:r>
              <a:rPr lang="en-GB" dirty="0" smtClean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423" y="1588661"/>
            <a:ext cx="3313555" cy="230654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373131" y="1315844"/>
            <a:ext cx="4484089" cy="523485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7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Afternoon sessions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3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Recent results on light (hyper-)nuclei structure from </a:t>
            </a:r>
            <a:r>
              <a:rPr lang="en-GB" b="1" dirty="0" smtClean="0"/>
              <a:t>NPLQCD, </a:t>
            </a:r>
            <a:r>
              <a:rPr lang="en-GB" i="1" dirty="0" err="1" smtClean="0"/>
              <a:t>Assumpta</a:t>
            </a:r>
            <a:r>
              <a:rPr lang="en-GB" i="1" dirty="0" smtClean="0"/>
              <a:t> PARREÑO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Nuclear Physics with Lattice Quantum Chromo Dynamics (</a:t>
            </a:r>
            <a:r>
              <a:rPr lang="en-GB" b="1" dirty="0"/>
              <a:t>NPLQCD</a:t>
            </a:r>
            <a:r>
              <a:rPr lang="en-GB" dirty="0" smtClean="0"/>
              <a:t>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no </a:t>
            </a:r>
            <a:r>
              <a:rPr lang="en-GB" dirty="0" err="1" smtClean="0"/>
              <a:t>e.m</a:t>
            </a:r>
            <a:r>
              <a:rPr lang="en-GB" dirty="0" smtClean="0"/>
              <a:t>. interactions, </a:t>
            </a:r>
            <a:r>
              <a:rPr lang="en-GB" dirty="0" smtClean="0"/>
              <a:t>SU(3)</a:t>
            </a:r>
            <a:r>
              <a:rPr lang="en-GB" dirty="0" smtClean="0"/>
              <a:t> (J=0, J=1)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D</a:t>
            </a:r>
            <a:r>
              <a:rPr lang="en-GB" dirty="0" smtClean="0"/>
              <a:t>escription of the Lattice (-&gt;compromise with computational cost)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GB" dirty="0" smtClean="0"/>
              <a:t>Analysis on YN and YY states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predictions on energy levels and shifts from two body interactions and bound states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calculations of magnetic moments of baryonic systems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dirty="0"/>
              <a:t>c</a:t>
            </a:r>
            <a:r>
              <a:rPr lang="en-GB" dirty="0" smtClean="0"/>
              <a:t>ontinue production at lighter pion mass (~300 MeV)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864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661" y="380115"/>
            <a:ext cx="11708567" cy="1325563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effectLst/>
              </a:rPr>
              <a:t>Dibaryon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production</a:t>
            </a:r>
            <a:r>
              <a:rPr lang="de-DE" dirty="0" smtClean="0"/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structure</a:t>
            </a:r>
            <a:r>
              <a:rPr lang="de-DE" dirty="0" smtClean="0">
                <a:effectLst/>
              </a:rPr>
              <a:t>, </a:t>
            </a:r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38593" y="1174047"/>
                <a:ext cx="10515600" cy="47850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dirty="0" err="1" smtClean="0"/>
                  <a:t>Discussed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items</a:t>
                </a:r>
                <a:r>
                  <a:rPr lang="de-DE" dirty="0" smtClean="0"/>
                  <a:t>  </a:t>
                </a:r>
                <a:r>
                  <a:rPr lang="de-DE" dirty="0" smtClean="0">
                    <a:effectLst/>
                  </a:rPr>
                  <a:t>:</a:t>
                </a:r>
              </a:p>
              <a:p>
                <a:pPr lvl="1"/>
                <a:r>
                  <a:rPr lang="de-DE" dirty="0" smtClean="0">
                    <a:effectLst/>
                  </a:rPr>
                  <a:t>d*(2380) internal </a:t>
                </a:r>
                <a:r>
                  <a:rPr lang="de-DE" dirty="0" err="1" smtClean="0">
                    <a:effectLst/>
                  </a:rPr>
                  <a:t>structure</a:t>
                </a:r>
                <a:r>
                  <a:rPr lang="de-DE" dirty="0" smtClean="0">
                    <a:effectLst/>
                  </a:rPr>
                  <a:t> : </a:t>
                </a:r>
                <a:r>
                  <a:rPr lang="de-DE" dirty="0" err="1" smtClean="0">
                    <a:effectLst/>
                  </a:rPr>
                  <a:t>hexaquark</a:t>
                </a:r>
                <a:r>
                  <a:rPr lang="de-DE" dirty="0" smtClean="0">
                    <a:effectLst/>
                  </a:rPr>
                  <a:t>, </a:t>
                </a:r>
                <a:r>
                  <a:rPr lang="de-DE" dirty="0" err="1" smtClean="0">
                    <a:effectLst/>
                  </a:rPr>
                  <a:t>molecule</a:t>
                </a:r>
                <a:r>
                  <a:rPr lang="de-DE" dirty="0" smtClean="0">
                    <a:effectLst/>
                  </a:rPr>
                  <a:t>, </a:t>
                </a:r>
                <a:r>
                  <a:rPr lang="de-DE" dirty="0" err="1" smtClean="0">
                    <a:effectLst/>
                  </a:rPr>
                  <a:t>diquark</a:t>
                </a:r>
                <a:r>
                  <a:rPr lang="de-DE" dirty="0" smtClean="0">
                    <a:effectLst/>
                  </a:rPr>
                  <a:t> </a:t>
                </a:r>
                <a:r>
                  <a:rPr lang="de-DE" dirty="0" err="1" smtClean="0">
                    <a:effectLst/>
                  </a:rPr>
                  <a:t>dominate</a:t>
                </a:r>
                <a:r>
                  <a:rPr lang="de-DE" dirty="0" smtClean="0">
                    <a:effectLst/>
                  </a:rPr>
                  <a:t>, </a:t>
                </a:r>
                <a:r>
                  <a:rPr lang="de-DE" dirty="0" err="1" smtClean="0">
                    <a:effectLst/>
                  </a:rPr>
                  <a:t>meson</a:t>
                </a:r>
                <a:r>
                  <a:rPr lang="de-DE" dirty="0" smtClean="0">
                    <a:effectLst/>
                  </a:rPr>
                  <a:t> </a:t>
                </a:r>
                <a:r>
                  <a:rPr lang="de-DE" dirty="0" err="1" smtClean="0">
                    <a:effectLst/>
                  </a:rPr>
                  <a:t>assisted</a:t>
                </a:r>
                <a:r>
                  <a:rPr lang="de-DE" dirty="0" smtClean="0">
                    <a:effectLst/>
                  </a:rPr>
                  <a:t>, </a:t>
                </a:r>
                <a:r>
                  <a:rPr lang="de-DE" dirty="0" smtClean="0">
                    <a:effectLst/>
                    <a:latin typeface="Symbol" charset="2"/>
                    <a:ea typeface="Symbol" charset="2"/>
                    <a:cs typeface="Symbol" charset="2"/>
                  </a:rPr>
                  <a:t>s</a:t>
                </a:r>
                <a:r>
                  <a:rPr lang="de-DE" dirty="0" smtClean="0">
                    <a:effectLst/>
                  </a:rPr>
                  <a:t>-</a:t>
                </a:r>
                <a:r>
                  <a:rPr lang="de-DE" dirty="0" err="1" smtClean="0">
                    <a:effectLst/>
                  </a:rPr>
                  <a:t>dressed</a:t>
                </a:r>
                <a:r>
                  <a:rPr lang="de-DE" dirty="0" smtClean="0">
                    <a:effectLst/>
                  </a:rPr>
                  <a:t> </a:t>
                </a:r>
                <a:endParaRPr lang="de-DE" dirty="0"/>
              </a:p>
              <a:p>
                <a:pPr lvl="1"/>
                <a:r>
                  <a:rPr lang="de-DE" dirty="0" smtClean="0"/>
                  <a:t>d* in </a:t>
                </a:r>
                <a:r>
                  <a:rPr lang="de-DE" dirty="0" err="1" smtClean="0"/>
                  <a:t>nuclear</a:t>
                </a:r>
                <a:r>
                  <a:rPr lang="de-DE" dirty="0" smtClean="0"/>
                  <a:t> medium (-&gt; </a:t>
                </a:r>
                <a:r>
                  <a:rPr lang="de-DE" dirty="0" err="1" smtClean="0"/>
                  <a:t>neutron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stars</a:t>
                </a:r>
                <a:r>
                  <a:rPr lang="de-DE" dirty="0" smtClean="0"/>
                  <a:t>)</a:t>
                </a:r>
              </a:p>
              <a:p>
                <a:endParaRPr lang="de-DE" dirty="0"/>
              </a:p>
              <a:p>
                <a:r>
                  <a:rPr lang="de-DE" dirty="0" err="1" smtClean="0"/>
                  <a:t>Conclusions</a:t>
                </a:r>
                <a:r>
                  <a:rPr lang="de-DE" dirty="0" smtClean="0"/>
                  <a:t> 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dibaryon is likely to be a very compact object </a:t>
                </a:r>
              </a:p>
              <a:p>
                <a:pPr lvl="1"/>
                <a:r>
                  <a:rPr lang="en-US" dirty="0" smtClean="0"/>
                  <a:t>The first </a:t>
                </a:r>
                <a:r>
                  <a:rPr lang="en-US" dirty="0" err="1" smtClean="0"/>
                  <a:t>hexaquark</a:t>
                </a:r>
                <a:r>
                  <a:rPr lang="en-US" dirty="0" smtClean="0"/>
                  <a:t> – 6q  benchmark state</a:t>
                </a:r>
                <a:endParaRPr lang="en-US" dirty="0"/>
              </a:p>
              <a:p>
                <a:pPr lvl="2"/>
                <a:r>
                  <a:rPr lang="en-US" dirty="0" smtClean="0"/>
                  <a:t>Mass, Width, Branching Ratios</a:t>
                </a:r>
              </a:p>
              <a:p>
                <a:pPr lvl="2"/>
                <a:r>
                  <a:rPr lang="en-US" dirty="0" smtClean="0"/>
                  <a:t>9 decay channels studied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in photo/electroproduction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Size &amp; structure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the next in queue (9 </a:t>
                </a:r>
                <a:r>
                  <a:rPr lang="en-US" dirty="0" smtClean="0"/>
                  <a:t>SU(3)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members to be discovered)</a:t>
                </a:r>
              </a:p>
              <a:p>
                <a:pPr lvl="1"/>
                <a:r>
                  <a:rPr lang="en-US" dirty="0" smtClean="0"/>
                  <a:t>Other </a:t>
                </a:r>
                <a:r>
                  <a:rPr lang="en-US" dirty="0" err="1" smtClean="0"/>
                  <a:t>hexaquarks</a:t>
                </a:r>
                <a:r>
                  <a:rPr lang="en-US" dirty="0" smtClean="0"/>
                  <a:t> and baryon-baryon molecules…</a:t>
                </a:r>
                <a:endParaRPr lang="en-US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593" y="1174047"/>
                <a:ext cx="10515600" cy="4785037"/>
              </a:xfrm>
              <a:blipFill rotWithShape="0">
                <a:blip r:embed="rId2"/>
                <a:stretch>
                  <a:fillRect l="-870" t="-2675" b="-2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995" y="2210470"/>
            <a:ext cx="3781233" cy="27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9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223043"/>
          </a:xfrm>
        </p:spPr>
        <p:txBody>
          <a:bodyPr/>
          <a:lstStyle/>
          <a:p>
            <a:r>
              <a:rPr lang="en-GB" dirty="0"/>
              <a:t>Structure of exotic </a:t>
            </a:r>
            <a:r>
              <a:rPr lang="en-GB" smtClean="0"/>
              <a:t>compounds, </a:t>
            </a:r>
            <a:r>
              <a:rPr lang="en-GB" dirty="0" err="1" smtClean="0"/>
              <a:t>Melahat</a:t>
            </a:r>
            <a:r>
              <a:rPr lang="en-GB" dirty="0" smtClean="0"/>
              <a:t> Bayar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Fixed </a:t>
            </a:r>
            <a:r>
              <a:rPr lang="en-GB" dirty="0" err="1" smtClean="0"/>
              <a:t>Center</a:t>
            </a:r>
            <a:r>
              <a:rPr lang="en-GB" dirty="0" smtClean="0"/>
              <a:t> Approximation approach </a:t>
            </a:r>
            <a:r>
              <a:rPr lang="en-GB" dirty="0"/>
              <a:t>to the </a:t>
            </a:r>
            <a:r>
              <a:rPr lang="en-GB" dirty="0" err="1"/>
              <a:t>Faddeev</a:t>
            </a:r>
            <a:r>
              <a:rPr lang="en-GB" dirty="0"/>
              <a:t> equations </a:t>
            </a:r>
            <a:r>
              <a:rPr lang="en-GB" dirty="0" smtClean="0"/>
              <a:t>computation for multi hadron interaction</a:t>
            </a:r>
          </a:p>
          <a:p>
            <a:endParaRPr lang="en-GB" dirty="0" smtClean="0"/>
          </a:p>
          <a:p>
            <a:r>
              <a:rPr lang="en-GB" dirty="0" smtClean="0"/>
              <a:t>Promising tool to  describe composite objects made of hadrons:</a:t>
            </a:r>
          </a:p>
          <a:p>
            <a:pPr lvl="1"/>
            <a:r>
              <a:rPr lang="en-GB" dirty="0" err="1" smtClean="0"/>
              <a:t>ρ</a:t>
            </a:r>
            <a:r>
              <a:rPr lang="en-GB" dirty="0" smtClean="0"/>
              <a:t>(1700</a:t>
            </a:r>
            <a:r>
              <a:rPr lang="en-GB" dirty="0"/>
              <a:t>) appears as resonance of </a:t>
            </a:r>
            <a:r>
              <a:rPr lang="en-GB" dirty="0" err="1"/>
              <a:t>ρ</a:t>
            </a:r>
            <a:r>
              <a:rPr lang="en-GB" i="1" dirty="0" err="1"/>
              <a:t>K</a:t>
            </a:r>
            <a:r>
              <a:rPr lang="en-GB" i="1" dirty="0"/>
              <a:t> </a:t>
            </a:r>
            <a:r>
              <a:rPr lang="en-GB" i="1" dirty="0" err="1" smtClean="0"/>
              <a:t>K</a:t>
            </a:r>
            <a:r>
              <a:rPr lang="en-GB" dirty="0" err="1" smtClean="0"/>
              <a:t>bar</a:t>
            </a:r>
            <a:endParaRPr lang="en-GB" dirty="0" smtClean="0"/>
          </a:p>
          <a:p>
            <a:pPr lvl="1"/>
            <a:r>
              <a:rPr lang="en-GB" dirty="0" smtClean="0"/>
              <a:t>Multi </a:t>
            </a:r>
            <a:r>
              <a:rPr lang="en-GB" dirty="0" smtClean="0">
                <a:latin typeface="Symbol" charset="2"/>
                <a:ea typeface="Symbol" charset="2"/>
                <a:cs typeface="Symbol" charset="2"/>
              </a:rPr>
              <a:t>r </a:t>
            </a:r>
            <a:r>
              <a:rPr lang="en-GB" dirty="0" smtClean="0"/>
              <a:t> </a:t>
            </a:r>
            <a:r>
              <a:rPr lang="en-GB" dirty="0"/>
              <a:t>states could be identified with meson states of </a:t>
            </a:r>
            <a:r>
              <a:rPr lang="en-GB" dirty="0" smtClean="0"/>
              <a:t>increasing spin : </a:t>
            </a:r>
            <a:r>
              <a:rPr lang="is-IS" i="1" dirty="0" smtClean="0"/>
              <a:t>f</a:t>
            </a:r>
            <a:r>
              <a:rPr lang="is-IS" dirty="0" smtClean="0"/>
              <a:t>2(1270</a:t>
            </a:r>
            <a:r>
              <a:rPr lang="en-GB" dirty="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is-IS" dirty="0" smtClean="0"/>
              <a:t>), </a:t>
            </a:r>
            <a:r>
              <a:rPr lang="is-IS" dirty="0"/>
              <a:t>ρ3(1690), </a:t>
            </a:r>
            <a:r>
              <a:rPr lang="is-IS" i="1" dirty="0"/>
              <a:t>f</a:t>
            </a:r>
            <a:r>
              <a:rPr lang="is-IS" dirty="0"/>
              <a:t>4(2050), ρ5(2350) and </a:t>
            </a:r>
            <a:r>
              <a:rPr lang="is-IS" i="1" dirty="0"/>
              <a:t>f</a:t>
            </a:r>
            <a:r>
              <a:rPr lang="is-IS" dirty="0"/>
              <a:t>6(2510) </a:t>
            </a:r>
            <a:r>
              <a:rPr lang="en-GB" dirty="0" smtClean="0"/>
              <a:t> </a:t>
            </a:r>
          </a:p>
          <a:p>
            <a:pPr lvl="1"/>
            <a:r>
              <a:rPr lang="en-GB" i="1" dirty="0"/>
              <a:t>K </a:t>
            </a:r>
            <a:r>
              <a:rPr lang="en-GB" dirty="0"/>
              <a:t>∗ -</a:t>
            </a:r>
            <a:r>
              <a:rPr lang="en-GB" dirty="0" smtClean="0"/>
              <a:t>multi r </a:t>
            </a:r>
            <a:r>
              <a:rPr lang="en-GB" dirty="0"/>
              <a:t>states can also be identified with </a:t>
            </a:r>
            <a:r>
              <a:rPr lang="en-GB" i="1" dirty="0"/>
              <a:t>K </a:t>
            </a:r>
            <a:r>
              <a:rPr lang="en-GB" dirty="0"/>
              <a:t>∗ states of increasing spin </a:t>
            </a:r>
            <a:r>
              <a:rPr lang="en-GB" dirty="0" smtClean="0"/>
              <a:t>: </a:t>
            </a:r>
            <a:r>
              <a:rPr lang="is-IS" i="1" dirty="0" smtClean="0"/>
              <a:t>K</a:t>
            </a:r>
            <a:r>
              <a:rPr lang="is-IS" dirty="0" smtClean="0"/>
              <a:t>2</a:t>
            </a:r>
            <a:r>
              <a:rPr lang="is-IS" dirty="0"/>
              <a:t>∗(1430), </a:t>
            </a:r>
            <a:r>
              <a:rPr lang="is-IS" i="1" dirty="0"/>
              <a:t>K</a:t>
            </a:r>
            <a:r>
              <a:rPr lang="is-IS" dirty="0"/>
              <a:t>3∗(1780), </a:t>
            </a:r>
            <a:r>
              <a:rPr lang="is-IS" i="1" dirty="0"/>
              <a:t>K</a:t>
            </a:r>
            <a:r>
              <a:rPr lang="is-IS" dirty="0"/>
              <a:t>4∗(2045), </a:t>
            </a:r>
            <a:r>
              <a:rPr lang="is-IS" i="1" dirty="0"/>
              <a:t>K</a:t>
            </a:r>
            <a:r>
              <a:rPr lang="is-IS" dirty="0"/>
              <a:t>5∗(2380) and </a:t>
            </a:r>
            <a:r>
              <a:rPr lang="is-IS" i="1" dirty="0"/>
              <a:t>K</a:t>
            </a:r>
            <a:r>
              <a:rPr lang="is-IS" dirty="0"/>
              <a:t>6∗ </a:t>
            </a:r>
            <a:endParaRPr lang="en-GB" dirty="0" smtClean="0"/>
          </a:p>
          <a:p>
            <a:pPr lvl="1"/>
            <a:r>
              <a:rPr lang="en-GB" dirty="0"/>
              <a:t>In the charm sector the method is repeated and new charmed resonances, </a:t>
            </a:r>
            <a:r>
              <a:rPr lang="en-GB" i="1" dirty="0"/>
              <a:t>D</a:t>
            </a:r>
            <a:r>
              <a:rPr lang="en-GB" dirty="0"/>
              <a:t>3∗, </a:t>
            </a:r>
            <a:r>
              <a:rPr lang="en-GB" i="1" dirty="0"/>
              <a:t>D</a:t>
            </a:r>
            <a:r>
              <a:rPr lang="en-GB" dirty="0"/>
              <a:t>4∗, </a:t>
            </a:r>
            <a:r>
              <a:rPr lang="en-GB" i="1" dirty="0"/>
              <a:t>D</a:t>
            </a:r>
            <a:r>
              <a:rPr lang="en-GB" dirty="0"/>
              <a:t>5∗ and </a:t>
            </a:r>
            <a:r>
              <a:rPr lang="en-GB" i="1" dirty="0"/>
              <a:t>D</a:t>
            </a:r>
            <a:r>
              <a:rPr lang="en-GB" dirty="0"/>
              <a:t>6∗ are predicted </a:t>
            </a:r>
            <a:endParaRPr lang="en-GB" dirty="0" smtClean="0"/>
          </a:p>
          <a:p>
            <a:pPr lvl="1"/>
            <a:r>
              <a:rPr lang="en-GB" dirty="0"/>
              <a:t>The method is expanded to the beauty sector ...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160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851</Words>
  <Application>Microsoft Macintosh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Calibri</vt:lpstr>
      <vt:lpstr>Calibri Light</vt:lpstr>
      <vt:lpstr>Cambria Math</vt:lpstr>
      <vt:lpstr>Symbol</vt:lpstr>
      <vt:lpstr>SymbolMT</vt:lpstr>
      <vt:lpstr>Wingdings</vt:lpstr>
      <vt:lpstr>Arial</vt:lpstr>
      <vt:lpstr>Tema di Office</vt:lpstr>
      <vt:lpstr>Presentazione di PowerPoint</vt:lpstr>
      <vt:lpstr>Baryon-baryon interaction from chiral effective field theory, Johann Haidenbauer</vt:lpstr>
      <vt:lpstr>Hyperons in infinite nuclear matter based on the hyperon-baryon interactions from the HALQCD method, Prof. Takashi INOE</vt:lpstr>
      <vt:lpstr>Dibaryon candidates from Lattice QCD, Kenji Sasaki</vt:lpstr>
      <vt:lpstr>Baryon-baryon interactions from Meson-exchange, Th. A. Rijken</vt:lpstr>
      <vt:lpstr>Afternoon sessions</vt:lpstr>
      <vt:lpstr>Recent results on light (hyper-)nuclei structure from NPLQCD, Assumpta PARREÑO</vt:lpstr>
      <vt:lpstr>Dibaryon production and structure, Mikhail Bashkanov </vt:lpstr>
      <vt:lpstr>Structure of exotic compounds, Melahat Bayar</vt:lpstr>
      <vt:lpstr>Overview on exotica production with CMS, Nazar BARTOSIK</vt:lpstr>
      <vt:lpstr>Exotica structure from Bethe-Salpeter approach, Gernot EICHMANN</vt:lpstr>
      <vt:lpstr>Exotica production in heavy-ion experiments, Suhoung LEE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41</cp:revision>
  <dcterms:created xsi:type="dcterms:W3CDTF">2017-11-09T08:37:58Z</dcterms:created>
  <dcterms:modified xsi:type="dcterms:W3CDTF">2017-11-09T16:41:45Z</dcterms:modified>
</cp:coreProperties>
</file>