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65" r:id="rId5"/>
    <p:sldId id="310" r:id="rId6"/>
    <p:sldId id="320" r:id="rId7"/>
    <p:sldId id="321" r:id="rId8"/>
    <p:sldId id="322" r:id="rId9"/>
    <p:sldId id="324" r:id="rId10"/>
    <p:sldId id="325" r:id="rId11"/>
    <p:sldId id="326" r:id="rId12"/>
    <p:sldId id="327" r:id="rId13"/>
    <p:sldId id="323" r:id="rId14"/>
    <p:sldId id="328" r:id="rId15"/>
    <p:sldId id="329" r:id="rId16"/>
    <p:sldId id="330" r:id="rId17"/>
    <p:sldId id="331" r:id="rId18"/>
    <p:sldId id="332" r:id="rId19"/>
    <p:sldId id="334" r:id="rId20"/>
    <p:sldId id="335" r:id="rId21"/>
    <p:sldId id="336" r:id="rId22"/>
    <p:sldId id="337" r:id="rId23"/>
    <p:sldId id="333" r:id="rId24"/>
    <p:sldId id="338" r:id="rId25"/>
    <p:sldId id="339" r:id="rId26"/>
    <p:sldId id="340" r:id="rId27"/>
    <p:sldId id="341" r:id="rId28"/>
    <p:sldId id="342" r:id="rId29"/>
  </p:sldIdLst>
  <p:sldSz cx="9144000" cy="6858000" type="screen4x3"/>
  <p:notesSz cx="6858000" cy="9144000"/>
  <p:custDataLst>
    <p:tags r:id="rId32"/>
  </p:custDataLst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884" userDrawn="1">
          <p15:clr>
            <a:srgbClr val="A4A3A4"/>
          </p15:clr>
        </p15:guide>
        <p15:guide id="2" orient="horz" pos="1253" userDrawn="1">
          <p15:clr>
            <a:srgbClr val="A4A3A4"/>
          </p15:clr>
        </p15:guide>
        <p15:guide id="3" pos="1837" userDrawn="1">
          <p15:clr>
            <a:srgbClr val="A4A3A4"/>
          </p15:clr>
        </p15:guide>
        <p15:guide id="4" orient="horz" pos="33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600"/>
    <a:srgbClr val="FF0000"/>
    <a:srgbClr val="0000CC"/>
    <a:srgbClr val="FFFF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43" autoAdjust="0"/>
  </p:normalViewPr>
  <p:slideViewPr>
    <p:cSldViewPr snapToGrid="0" showGuides="1">
      <p:cViewPr varScale="1">
        <p:scale>
          <a:sx n="88" d="100"/>
          <a:sy n="88" d="100"/>
        </p:scale>
        <p:origin x="-960" y="-108"/>
      </p:cViewPr>
      <p:guideLst>
        <p:guide orient="horz" pos="1033"/>
        <p:guide orient="horz" pos="3621"/>
        <p:guide pos="884"/>
        <p:guide pos="2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888" y="108"/>
      </p:cViewPr>
      <p:guideLst/>
    </p:cSldViewPr>
  </p:notesViewPr>
  <p:gridSpacing cx="90001" cy="900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20.wmf"/><Relationship Id="rId4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FF075A9-79FD-4C25-8CB4-4C1C7B73C8A9}" type="datetime1">
              <a:rPr lang="it-IT" smtClean="0"/>
              <a:pPr algn="r" rtl="0"/>
              <a:t>06/11/2017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it-IT" smtClean="0"/>
              <a:pPr algn="r"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CDC68C7-8623-4451-B071-5021073ABB13}" type="datetime1">
              <a:rPr lang="it-IT" smtClean="0"/>
              <a:pPr/>
              <a:t>06/11/2017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221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2107" y="381001"/>
            <a:ext cx="5544993" cy="5638800"/>
          </a:xfrm>
        </p:spPr>
        <p:txBody>
          <a:bodyPr vert="eaVert" rtlCol="0"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94561"/>
            <a:ext cx="6530955" cy="516028"/>
          </a:xfrm>
          <a:ln w="19050">
            <a:solidFill>
              <a:srgbClr val="FFFF00"/>
            </a:solidFill>
          </a:ln>
        </p:spPr>
        <p:txBody>
          <a:bodyPr wrap="none" rtlCol="0" anchor="ctr" anchorCtr="1">
            <a:spAutoFit/>
          </a:bodyPr>
          <a:lstStyle>
            <a:lvl1pPr>
              <a:defRPr b="1">
                <a:solidFill>
                  <a:srgbClr val="FFFF00"/>
                </a:solidFill>
              </a:defRPr>
            </a:lvl1pPr>
          </a:lstStyle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 algn="l" rtl="0">
              <a:defRPr sz="1600"/>
            </a:lvl5pPr>
            <a:lvl6pPr algn="l" rtl="0">
              <a:defRPr/>
            </a:lvl6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solidFill>
                  <a:srgbClr val="FFFF00"/>
                </a:solidFill>
              </a:defRPr>
            </a:lvl1pPr>
          </a:lstStyle>
          <a:p>
            <a:fld id="{2A013F82-EE5E-44EE-A61D-E31C6657F26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3601" b="0" cap="none" baseline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99118" y="5410201"/>
            <a:ext cx="6517197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128880" y="1905001"/>
            <a:ext cx="3315563" cy="4114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73104" y="1905001"/>
            <a:ext cx="3315563" cy="4114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rtlCol="0"/>
          <a:lstStyle/>
          <a:p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42106" y="1905000"/>
            <a:ext cx="3313277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425" b="0" cap="all" spc="150" baseline="0">
                <a:solidFill>
                  <a:schemeClr val="accent1"/>
                </a:solidFill>
              </a:defRPr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142106" y="2743201"/>
            <a:ext cx="3313277" cy="32766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88617" y="1905000"/>
            <a:ext cx="3313277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425" b="0" cap="all" spc="150" baseline="0">
                <a:solidFill>
                  <a:schemeClr val="accent1"/>
                </a:solidFill>
              </a:defRPr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88617" y="2743201"/>
            <a:ext cx="3313277" cy="32766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rtlCol="0"/>
          <a:lstStyle/>
          <a:p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714528" y="685800"/>
            <a:ext cx="4801850" cy="53340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1800"/>
            </a:lvl1pPr>
            <a:lvl2pPr marL="342991" indent="0" algn="l" rtl="0">
              <a:buNone/>
              <a:defRPr sz="2101"/>
            </a:lvl2pPr>
            <a:lvl3pPr marL="685983" indent="0" algn="l" rtl="0">
              <a:buNone/>
              <a:defRPr sz="1800"/>
            </a:lvl3pPr>
            <a:lvl4pPr marL="1028974" indent="0" algn="l" rtl="0">
              <a:buNone/>
              <a:defRPr sz="1500"/>
            </a:lvl4pPr>
            <a:lvl5pPr marL="1371966" indent="0" algn="l" rtl="0">
              <a:buNone/>
              <a:defRPr sz="1500"/>
            </a:lvl5pPr>
            <a:lvl6pPr marL="1714957" indent="0" algn="l" rtl="0">
              <a:buNone/>
              <a:defRPr sz="1500"/>
            </a:lvl6pPr>
            <a:lvl7pPr marL="2057949" indent="0" algn="l" rtl="0">
              <a:buNone/>
              <a:defRPr sz="1500"/>
            </a:lvl7pPr>
            <a:lvl8pPr marL="2400940" indent="0" algn="l" rtl="0">
              <a:buNone/>
              <a:defRPr sz="1500"/>
            </a:lvl8pPr>
            <a:lvl9pPr marL="2743932" indent="0" algn="l" rtl="0">
              <a:buNone/>
              <a:defRPr sz="15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7504" y="101878"/>
            <a:ext cx="8928991" cy="501393"/>
          </a:xfrm>
          <a:prstGeom prst="round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4712" y="692696"/>
            <a:ext cx="8921783" cy="6048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460432" y="6530205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 b="1">
                <a:solidFill>
                  <a:srgbClr val="FFFF00"/>
                </a:solidFill>
              </a:defRPr>
            </a:lvl1pPr>
          </a:lstStyle>
          <a:p>
            <a:fld id="{2A013F82-EE5E-44EE-A61D-E31C6657F26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8.jpg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9.jpg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wmf"/><Relationship Id="rId9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5.jpg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9.bin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8.wmf"/><Relationship Id="rId5" Type="http://schemas.openxmlformats.org/officeDocument/2006/relationships/image" Target="../media/image39.jpg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20.wmf"/><Relationship Id="rId9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42.jp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5.jpg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6.jpeg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7.jpg"/><Relationship Id="rId4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1.jpg"/><Relationship Id="rId4" Type="http://schemas.openxmlformats.org/officeDocument/2006/relationships/image" Target="../media/image20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wmf"/><Relationship Id="rId12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jpeg"/><Relationship Id="rId5" Type="http://schemas.openxmlformats.org/officeDocument/2006/relationships/image" Target="../media/image8.wmf"/><Relationship Id="rId10" Type="http://schemas.openxmlformats.org/officeDocument/2006/relationships/image" Target="../media/image12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Relationship Id="rId1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jpg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270400" y="192088"/>
            <a:ext cx="6173808" cy="1426064"/>
          </a:xfrm>
          <a:ln w="19050">
            <a:solidFill>
              <a:srgbClr val="FFFF00"/>
            </a:solidFill>
          </a:ln>
        </p:spPr>
        <p:txBody>
          <a:bodyPr rtlCol="0" anchor="ctr" anchorCtr="1">
            <a:spAutoFit/>
          </a:bodyPr>
          <a:lstStyle/>
          <a:p>
            <a:pPr algn="ctr" rtl="0"/>
            <a:r>
              <a:rPr lang="it" sz="4800" b="1" dirty="0" smtClean="0">
                <a:solidFill>
                  <a:srgbClr val="FFFF00"/>
                </a:solidFill>
              </a:rPr>
              <a:t>Overview of</a:t>
            </a:r>
            <a:br>
              <a:rPr lang="it" sz="4800" b="1" dirty="0" smtClean="0">
                <a:solidFill>
                  <a:srgbClr val="FFFF00"/>
                </a:solidFill>
              </a:rPr>
            </a:br>
            <a:r>
              <a:rPr lang="it" sz="4800" b="1" dirty="0" smtClean="0">
                <a:solidFill>
                  <a:srgbClr val="FFFF00"/>
                </a:solidFill>
              </a:rPr>
              <a:t>hypernuclear physics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424505" y="5265288"/>
            <a:ext cx="3026930" cy="469916"/>
          </a:xfrm>
          <a:prstGeom prst="roundRect">
            <a:avLst/>
          </a:prstGeom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rtl="0"/>
            <a:r>
              <a:rPr lang="it" sz="2400" b="1" dirty="0" smtClean="0"/>
              <a:t>Tullio Bressani</a:t>
            </a:r>
            <a:endParaRPr lang="it-IT" sz="2400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06" y="5841352"/>
            <a:ext cx="3358528" cy="756000"/>
          </a:xfrm>
          <a:prstGeom prst="rect">
            <a:avLst/>
          </a:prstGeom>
          <a:solidFill>
            <a:srgbClr val="002A48"/>
          </a:solidFill>
          <a:ln>
            <a:solidFill>
              <a:srgbClr val="002A48"/>
            </a:solidFill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91487"/>
            <a:ext cx="255275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uppo 4"/>
          <p:cNvGrpSpPr/>
          <p:nvPr/>
        </p:nvGrpSpPr>
        <p:grpSpPr>
          <a:xfrm>
            <a:off x="467544" y="2161069"/>
            <a:ext cx="2958406" cy="2492067"/>
            <a:chOff x="467544" y="2161069"/>
            <a:chExt cx="2958406" cy="2492067"/>
          </a:xfrm>
        </p:grpSpPr>
        <p:grpSp>
          <p:nvGrpSpPr>
            <p:cNvPr id="9" name="Group 35"/>
            <p:cNvGrpSpPr>
              <a:grpSpLocks noChangeAspect="1"/>
            </p:cNvGrpSpPr>
            <p:nvPr/>
          </p:nvGrpSpPr>
          <p:grpSpPr bwMode="auto">
            <a:xfrm>
              <a:off x="467544" y="2161069"/>
              <a:ext cx="1411288" cy="1414462"/>
              <a:chOff x="2430" y="1700"/>
              <a:chExt cx="444" cy="445"/>
            </a:xfrm>
          </p:grpSpPr>
          <p:grpSp>
            <p:nvGrpSpPr>
              <p:cNvPr id="30" name="Group 36"/>
              <p:cNvGrpSpPr>
                <a:grpSpLocks noChangeAspect="1"/>
              </p:cNvGrpSpPr>
              <p:nvPr/>
            </p:nvGrpSpPr>
            <p:grpSpPr bwMode="auto">
              <a:xfrm>
                <a:off x="2456" y="1936"/>
                <a:ext cx="138" cy="138"/>
                <a:chOff x="2448" y="2016"/>
                <a:chExt cx="113" cy="113"/>
              </a:xfrm>
            </p:grpSpPr>
            <p:sp>
              <p:nvSpPr>
                <p:cNvPr id="65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2448" y="2016"/>
                  <a:ext cx="113" cy="11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CC66"/>
                    </a:gs>
                    <a:gs pos="100000">
                      <a:srgbClr val="00CC66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6" name="Text Box 3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485" y="2021"/>
                  <a:ext cx="36" cy="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l"/>
                  <a:r>
                    <a:rPr lang="it-IT" sz="20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n</a:t>
                  </a:r>
                </a:p>
              </p:txBody>
            </p:sp>
          </p:grpSp>
          <p:grpSp>
            <p:nvGrpSpPr>
              <p:cNvPr id="31" name="Group 39"/>
              <p:cNvGrpSpPr>
                <a:grpSpLocks noChangeAspect="1"/>
              </p:cNvGrpSpPr>
              <p:nvPr/>
            </p:nvGrpSpPr>
            <p:grpSpPr bwMode="auto">
              <a:xfrm>
                <a:off x="2522" y="1712"/>
                <a:ext cx="138" cy="138"/>
                <a:chOff x="2448" y="2016"/>
                <a:chExt cx="113" cy="113"/>
              </a:xfrm>
            </p:grpSpPr>
            <p:sp>
              <p:nvSpPr>
                <p:cNvPr id="63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2448" y="2016"/>
                  <a:ext cx="113" cy="11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CC66"/>
                    </a:gs>
                    <a:gs pos="100000">
                      <a:srgbClr val="00CC66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4" name="Text Box 4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486" y="2019"/>
                  <a:ext cx="36" cy="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l"/>
                  <a:r>
                    <a:rPr lang="it-IT" sz="20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n</a:t>
                  </a:r>
                </a:p>
              </p:txBody>
            </p:sp>
          </p:grpSp>
          <p:grpSp>
            <p:nvGrpSpPr>
              <p:cNvPr id="32" name="Group 42"/>
              <p:cNvGrpSpPr>
                <a:grpSpLocks noChangeAspect="1"/>
              </p:cNvGrpSpPr>
              <p:nvPr/>
            </p:nvGrpSpPr>
            <p:grpSpPr bwMode="auto">
              <a:xfrm>
                <a:off x="2720" y="1782"/>
                <a:ext cx="138" cy="138"/>
                <a:chOff x="2448" y="2016"/>
                <a:chExt cx="113" cy="113"/>
              </a:xfrm>
            </p:grpSpPr>
            <p:sp>
              <p:nvSpPr>
                <p:cNvPr id="61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2448" y="2016"/>
                  <a:ext cx="113" cy="11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CC66"/>
                    </a:gs>
                    <a:gs pos="100000">
                      <a:srgbClr val="00CC66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2" name="Text Box 4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486" y="2021"/>
                  <a:ext cx="36" cy="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l"/>
                  <a:r>
                    <a:rPr lang="it-IT" sz="20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n</a:t>
                  </a:r>
                </a:p>
              </p:txBody>
            </p:sp>
          </p:grpSp>
          <p:grpSp>
            <p:nvGrpSpPr>
              <p:cNvPr id="33" name="Group 45"/>
              <p:cNvGrpSpPr>
                <a:grpSpLocks noChangeAspect="1"/>
              </p:cNvGrpSpPr>
              <p:nvPr/>
            </p:nvGrpSpPr>
            <p:grpSpPr bwMode="auto">
              <a:xfrm>
                <a:off x="2566" y="1811"/>
                <a:ext cx="138" cy="138"/>
                <a:chOff x="2448" y="2016"/>
                <a:chExt cx="113" cy="113"/>
              </a:xfrm>
            </p:grpSpPr>
            <p:sp>
              <p:nvSpPr>
                <p:cNvPr id="59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2448" y="2016"/>
                  <a:ext cx="113" cy="11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CC66"/>
                    </a:gs>
                    <a:gs pos="100000">
                      <a:srgbClr val="00CC66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0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485" y="2020"/>
                  <a:ext cx="36" cy="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l"/>
                  <a:r>
                    <a:rPr lang="it-IT" sz="20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n</a:t>
                  </a:r>
                </a:p>
              </p:txBody>
            </p:sp>
          </p:grpSp>
          <p:grpSp>
            <p:nvGrpSpPr>
              <p:cNvPr id="34" name="Group 48"/>
              <p:cNvGrpSpPr>
                <a:grpSpLocks noChangeAspect="1"/>
              </p:cNvGrpSpPr>
              <p:nvPr/>
            </p:nvGrpSpPr>
            <p:grpSpPr bwMode="auto">
              <a:xfrm>
                <a:off x="2635" y="1991"/>
                <a:ext cx="139" cy="138"/>
                <a:chOff x="2448" y="2016"/>
                <a:chExt cx="113" cy="113"/>
              </a:xfrm>
            </p:grpSpPr>
            <p:sp>
              <p:nvSpPr>
                <p:cNvPr id="57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2448" y="2016"/>
                  <a:ext cx="113" cy="11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CC66"/>
                    </a:gs>
                    <a:gs pos="100000">
                      <a:srgbClr val="00CC66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8" name="Text Box 5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486" y="2021"/>
                  <a:ext cx="36" cy="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l"/>
                  <a:r>
                    <a:rPr lang="it-IT" sz="20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n</a:t>
                  </a:r>
                </a:p>
              </p:txBody>
            </p:sp>
          </p:grpSp>
          <p:grpSp>
            <p:nvGrpSpPr>
              <p:cNvPr id="35" name="Group 51"/>
              <p:cNvGrpSpPr>
                <a:grpSpLocks noChangeAspect="1"/>
              </p:cNvGrpSpPr>
              <p:nvPr/>
            </p:nvGrpSpPr>
            <p:grpSpPr bwMode="auto">
              <a:xfrm>
                <a:off x="2522" y="1999"/>
                <a:ext cx="138" cy="139"/>
                <a:chOff x="2112" y="2656"/>
                <a:chExt cx="113" cy="113"/>
              </a:xfrm>
            </p:grpSpPr>
            <p:sp>
              <p:nvSpPr>
                <p:cNvPr id="55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2656"/>
                  <a:ext cx="113" cy="11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6" name="Text Box 5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152" y="2656"/>
                  <a:ext cx="33" cy="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l"/>
                  <a:r>
                    <a:rPr lang="it-IT" sz="20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p</a:t>
                  </a:r>
                </a:p>
              </p:txBody>
            </p:sp>
          </p:grpSp>
          <p:grpSp>
            <p:nvGrpSpPr>
              <p:cNvPr id="36" name="Group 54"/>
              <p:cNvGrpSpPr>
                <a:grpSpLocks noChangeAspect="1"/>
              </p:cNvGrpSpPr>
              <p:nvPr/>
            </p:nvGrpSpPr>
            <p:grpSpPr bwMode="auto">
              <a:xfrm>
                <a:off x="2434" y="1809"/>
                <a:ext cx="138" cy="141"/>
                <a:chOff x="2112" y="2653"/>
                <a:chExt cx="113" cy="116"/>
              </a:xfrm>
            </p:grpSpPr>
            <p:sp>
              <p:nvSpPr>
                <p:cNvPr id="53" name="Oval 55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2656"/>
                  <a:ext cx="113" cy="11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4" name="Text Box 5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151" y="2653"/>
                  <a:ext cx="33" cy="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l"/>
                  <a:r>
                    <a:rPr lang="it-IT" sz="20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p</a:t>
                  </a:r>
                </a:p>
              </p:txBody>
            </p:sp>
          </p:grpSp>
          <p:grpSp>
            <p:nvGrpSpPr>
              <p:cNvPr id="37" name="Group 57"/>
              <p:cNvGrpSpPr>
                <a:grpSpLocks noChangeAspect="1"/>
              </p:cNvGrpSpPr>
              <p:nvPr/>
            </p:nvGrpSpPr>
            <p:grpSpPr bwMode="auto">
              <a:xfrm>
                <a:off x="2632" y="1707"/>
                <a:ext cx="138" cy="140"/>
                <a:chOff x="2112" y="2654"/>
                <a:chExt cx="113" cy="115"/>
              </a:xfrm>
            </p:grpSpPr>
            <p:sp>
              <p:nvSpPr>
                <p:cNvPr id="51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2656"/>
                  <a:ext cx="113" cy="11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2" name="Text Box 5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152" y="2654"/>
                  <a:ext cx="33" cy="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l"/>
                  <a:r>
                    <a:rPr lang="it-IT" sz="20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p</a:t>
                  </a:r>
                </a:p>
              </p:txBody>
            </p:sp>
          </p:grpSp>
          <p:grpSp>
            <p:nvGrpSpPr>
              <p:cNvPr id="38" name="Group 60"/>
              <p:cNvGrpSpPr>
                <a:grpSpLocks noChangeAspect="1"/>
              </p:cNvGrpSpPr>
              <p:nvPr/>
            </p:nvGrpSpPr>
            <p:grpSpPr bwMode="auto">
              <a:xfrm>
                <a:off x="2529" y="1887"/>
                <a:ext cx="138" cy="140"/>
                <a:chOff x="2112" y="2654"/>
                <a:chExt cx="113" cy="115"/>
              </a:xfrm>
            </p:grpSpPr>
            <p:sp>
              <p:nvSpPr>
                <p:cNvPr id="49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2656"/>
                  <a:ext cx="113" cy="11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" name="Text Box 6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152" y="2654"/>
                  <a:ext cx="33" cy="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l"/>
                  <a:r>
                    <a:rPr lang="it-IT" sz="20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p</a:t>
                  </a:r>
                </a:p>
              </p:txBody>
            </p:sp>
          </p:grpSp>
          <p:grpSp>
            <p:nvGrpSpPr>
              <p:cNvPr id="39" name="Group 63"/>
              <p:cNvGrpSpPr>
                <a:grpSpLocks noChangeAspect="1"/>
              </p:cNvGrpSpPr>
              <p:nvPr/>
            </p:nvGrpSpPr>
            <p:grpSpPr bwMode="auto">
              <a:xfrm>
                <a:off x="2724" y="1917"/>
                <a:ext cx="138" cy="140"/>
                <a:chOff x="2112" y="2655"/>
                <a:chExt cx="113" cy="114"/>
              </a:xfrm>
            </p:grpSpPr>
            <p:sp>
              <p:nvSpPr>
                <p:cNvPr id="47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2656"/>
                  <a:ext cx="113" cy="11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48" name="Text Box 6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152" y="2655"/>
                  <a:ext cx="33" cy="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l"/>
                  <a:r>
                    <a:rPr lang="it-IT" sz="20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p</a:t>
                  </a:r>
                </a:p>
              </p:txBody>
            </p:sp>
          </p:grpSp>
          <p:grpSp>
            <p:nvGrpSpPr>
              <p:cNvPr id="40" name="Group 66"/>
              <p:cNvGrpSpPr>
                <a:grpSpLocks noChangeAspect="1"/>
              </p:cNvGrpSpPr>
              <p:nvPr/>
            </p:nvGrpSpPr>
            <p:grpSpPr bwMode="auto">
              <a:xfrm>
                <a:off x="2624" y="1836"/>
                <a:ext cx="139" cy="140"/>
                <a:chOff x="2112" y="2654"/>
                <a:chExt cx="113" cy="115"/>
              </a:xfrm>
            </p:grpSpPr>
            <p:sp>
              <p:nvSpPr>
                <p:cNvPr id="45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2656"/>
                  <a:ext cx="113" cy="11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46" name="Text Box 6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152" y="2654"/>
                  <a:ext cx="32" cy="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l"/>
                  <a:r>
                    <a:rPr lang="it-IT" sz="2000" b="1" i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p</a:t>
                  </a:r>
                </a:p>
              </p:txBody>
            </p:sp>
          </p:grpSp>
          <p:grpSp>
            <p:nvGrpSpPr>
              <p:cNvPr id="41" name="Group 69"/>
              <p:cNvGrpSpPr>
                <a:grpSpLocks noChangeAspect="1"/>
              </p:cNvGrpSpPr>
              <p:nvPr/>
            </p:nvGrpSpPr>
            <p:grpSpPr bwMode="auto">
              <a:xfrm>
                <a:off x="2602" y="1920"/>
                <a:ext cx="139" cy="138"/>
                <a:chOff x="2784" y="2750"/>
                <a:chExt cx="113" cy="113"/>
              </a:xfrm>
            </p:grpSpPr>
            <p:sp>
              <p:nvSpPr>
                <p:cNvPr id="43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2750"/>
                  <a:ext cx="113" cy="11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24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4" name="Text Box 7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16" y="2761"/>
                  <a:ext cx="47" cy="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algn="l"/>
                  <a:r>
                    <a:rPr lang="it-IT" sz="2000" b="1" dirty="0">
                      <a:solidFill>
                        <a:srgbClr val="FF0000"/>
                      </a:solidFill>
                      <a:latin typeface="Times New Roman" pitchFamily="18" charset="0"/>
                    </a:rPr>
                    <a:t>Λ</a:t>
                  </a:r>
                </a:p>
              </p:txBody>
            </p:sp>
          </p:grpSp>
          <p:sp>
            <p:nvSpPr>
              <p:cNvPr id="42" name="Oval 72"/>
              <p:cNvSpPr>
                <a:spLocks noChangeAspect="1" noChangeArrowheads="1"/>
              </p:cNvSpPr>
              <p:nvPr/>
            </p:nvSpPr>
            <p:spPr bwMode="auto">
              <a:xfrm>
                <a:off x="2430" y="1700"/>
                <a:ext cx="444" cy="44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7" name="Gruppo 66"/>
            <p:cNvGrpSpPr>
              <a:grpSpLocks noChangeAspect="1"/>
            </p:cNvGrpSpPr>
            <p:nvPr/>
          </p:nvGrpSpPr>
          <p:grpSpPr>
            <a:xfrm>
              <a:off x="2011150" y="3238336"/>
              <a:ext cx="1414800" cy="1414800"/>
              <a:chOff x="7345853" y="3296877"/>
              <a:chExt cx="1080000" cy="1080000"/>
            </a:xfrm>
          </p:grpSpPr>
          <p:grpSp>
            <p:nvGrpSpPr>
              <p:cNvPr id="68" name="Group 1028"/>
              <p:cNvGrpSpPr>
                <a:grpSpLocks noChangeAspect="1"/>
              </p:cNvGrpSpPr>
              <p:nvPr/>
            </p:nvGrpSpPr>
            <p:grpSpPr bwMode="auto">
              <a:xfrm>
                <a:off x="7345853" y="3296877"/>
                <a:ext cx="1080000" cy="1080000"/>
                <a:chOff x="2496" y="2045"/>
                <a:chExt cx="431" cy="431"/>
              </a:xfrm>
            </p:grpSpPr>
            <p:sp>
              <p:nvSpPr>
                <p:cNvPr id="73" name="Oval 1029"/>
                <p:cNvSpPr>
                  <a:spLocks noChangeAspect="1" noChangeArrowheads="1"/>
                </p:cNvSpPr>
                <p:nvPr/>
              </p:nvSpPr>
              <p:spPr bwMode="auto">
                <a:xfrm>
                  <a:off x="2496" y="2045"/>
                  <a:ext cx="431" cy="43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>
                      <a:solidFill>
                        <a:srgbClr val="0066FF"/>
                      </a:solidFill>
                      <a:latin typeface="Verdana" panose="020B0604030504040204" pitchFamily="34" charset="0"/>
                    </a:defRPr>
                  </a:lvl1pPr>
                  <a:lvl2pPr marL="742950" indent="-285750" algn="ctr">
                    <a:defRPr>
                      <a:solidFill>
                        <a:srgbClr val="0066FF"/>
                      </a:solidFill>
                      <a:latin typeface="Verdana" panose="020B0604030504040204" pitchFamily="34" charset="0"/>
                    </a:defRPr>
                  </a:lvl2pPr>
                  <a:lvl3pPr marL="1143000" indent="-228600" algn="ctr">
                    <a:defRPr>
                      <a:solidFill>
                        <a:srgbClr val="0066FF"/>
                      </a:solidFill>
                      <a:latin typeface="Verdana" panose="020B0604030504040204" pitchFamily="34" charset="0"/>
                    </a:defRPr>
                  </a:lvl3pPr>
                  <a:lvl4pPr marL="1600200" indent="-228600" algn="ctr">
                    <a:defRPr>
                      <a:solidFill>
                        <a:srgbClr val="0066FF"/>
                      </a:solidFill>
                      <a:latin typeface="Verdana" panose="020B0604030504040204" pitchFamily="34" charset="0"/>
                    </a:defRPr>
                  </a:lvl4pPr>
                  <a:lvl5pPr marL="2057400" indent="-228600" algn="ctr">
                    <a:defRPr>
                      <a:solidFill>
                        <a:srgbClr val="0066FF"/>
                      </a:solidFill>
                      <a:latin typeface="Verdan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66FF"/>
                      </a:solidFill>
                      <a:latin typeface="Verdan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66FF"/>
                      </a:solidFill>
                      <a:latin typeface="Verdan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66FF"/>
                      </a:solidFill>
                      <a:latin typeface="Verdan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66FF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grpSp>
              <p:nvGrpSpPr>
                <p:cNvPr id="74" name="Group 1030"/>
                <p:cNvGrpSpPr>
                  <a:grpSpLocks noChangeAspect="1"/>
                </p:cNvGrpSpPr>
                <p:nvPr/>
              </p:nvGrpSpPr>
              <p:grpSpPr bwMode="auto">
                <a:xfrm>
                  <a:off x="2706" y="2071"/>
                  <a:ext cx="158" cy="158"/>
                  <a:chOff x="2448" y="2016"/>
                  <a:chExt cx="113" cy="113"/>
                </a:xfrm>
              </p:grpSpPr>
              <p:sp>
                <p:nvSpPr>
                  <p:cNvPr id="85" name="Oval 10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48" y="2016"/>
                    <a:ext cx="113" cy="11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CC66"/>
                      </a:gs>
                      <a:gs pos="100000">
                        <a:srgbClr val="005E2F"/>
                      </a:gs>
                    </a:gsLst>
                    <a:path path="rect">
                      <a:fillToRect r="100000" b="10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/>
                    <a:endParaRPr lang="it-IT" altLang="it-IT"/>
                  </a:p>
                </p:txBody>
              </p:sp>
              <p:sp>
                <p:nvSpPr>
                  <p:cNvPr id="86" name="Text Box 103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488" y="2025"/>
                    <a:ext cx="30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 anchorCtr="1">
                    <a:spAutoFit/>
                  </a:bodyPr>
                  <a:lstStyle>
                    <a:lvl1pPr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algn="l" eaLnBrk="1" hangingPunct="1"/>
                    <a:r>
                      <a:rPr lang="en-US" altLang="it-IT" sz="2000" b="1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</a:rPr>
                      <a:t>n</a:t>
                    </a:r>
                  </a:p>
                </p:txBody>
              </p:sp>
            </p:grpSp>
            <p:grpSp>
              <p:nvGrpSpPr>
                <p:cNvPr id="75" name="Group 1033"/>
                <p:cNvGrpSpPr>
                  <a:grpSpLocks noChangeAspect="1"/>
                </p:cNvGrpSpPr>
                <p:nvPr/>
              </p:nvGrpSpPr>
              <p:grpSpPr bwMode="auto">
                <a:xfrm>
                  <a:off x="2763" y="2171"/>
                  <a:ext cx="158" cy="158"/>
                  <a:chOff x="2784" y="2750"/>
                  <a:chExt cx="113" cy="113"/>
                </a:xfrm>
              </p:grpSpPr>
              <p:sp>
                <p:nvSpPr>
                  <p:cNvPr id="83" name="Oval 10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84" y="2750"/>
                    <a:ext cx="113" cy="11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767600"/>
                      </a:gs>
                    </a:gsLst>
                    <a:path path="rect">
                      <a:fillToRect r="100000" b="10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/>
                    <a:endParaRPr lang="it-IT" altLang="it-IT" sz="2400">
                      <a:solidFill>
                        <a:schemeClr val="tx1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84" name="Text Box 103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819" y="2767"/>
                    <a:ext cx="40" cy="6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 anchorCtr="1">
                    <a:spAutoFit/>
                  </a:bodyPr>
                  <a:lstStyle>
                    <a:lvl1pPr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algn="l" eaLnBrk="1" hangingPunct="1"/>
                    <a:r>
                      <a:rPr lang="en-US" altLang="it-IT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a:t>Λ</a:t>
                    </a:r>
                  </a:p>
                </p:txBody>
              </p:sp>
            </p:grpSp>
            <p:sp>
              <p:nvSpPr>
                <p:cNvPr id="76" name="Text Box 103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759" y="2297"/>
                  <a:ext cx="39" cy="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>
                  <a:lvl1pPr algn="ctr">
                    <a:defRPr>
                      <a:solidFill>
                        <a:srgbClr val="0066FF"/>
                      </a:solidFill>
                      <a:latin typeface="Verdana" panose="020B0604030504040204" pitchFamily="34" charset="0"/>
                    </a:defRPr>
                  </a:lvl1pPr>
                  <a:lvl2pPr marL="742950" indent="-285750" algn="ctr">
                    <a:defRPr>
                      <a:solidFill>
                        <a:srgbClr val="0066FF"/>
                      </a:solidFill>
                      <a:latin typeface="Verdana" panose="020B0604030504040204" pitchFamily="34" charset="0"/>
                    </a:defRPr>
                  </a:lvl2pPr>
                  <a:lvl3pPr marL="1143000" indent="-228600" algn="ctr">
                    <a:defRPr>
                      <a:solidFill>
                        <a:srgbClr val="0066FF"/>
                      </a:solidFill>
                      <a:latin typeface="Verdana" panose="020B0604030504040204" pitchFamily="34" charset="0"/>
                    </a:defRPr>
                  </a:lvl3pPr>
                  <a:lvl4pPr marL="1600200" indent="-228600" algn="ctr">
                    <a:defRPr>
                      <a:solidFill>
                        <a:srgbClr val="0066FF"/>
                      </a:solidFill>
                      <a:latin typeface="Verdana" panose="020B0604030504040204" pitchFamily="34" charset="0"/>
                    </a:defRPr>
                  </a:lvl4pPr>
                  <a:lvl5pPr marL="2057400" indent="-228600" algn="ctr">
                    <a:defRPr>
                      <a:solidFill>
                        <a:srgbClr val="0066FF"/>
                      </a:solidFill>
                      <a:latin typeface="Verdan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66FF"/>
                      </a:solidFill>
                      <a:latin typeface="Verdan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66FF"/>
                      </a:solidFill>
                      <a:latin typeface="Verdan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66FF"/>
                      </a:solidFill>
                      <a:latin typeface="Verdan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66FF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it-IT" sz="2000" b="1" i="1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p</a:t>
                  </a:r>
                </a:p>
              </p:txBody>
            </p:sp>
            <p:grpSp>
              <p:nvGrpSpPr>
                <p:cNvPr id="77" name="Group 1039"/>
                <p:cNvGrpSpPr>
                  <a:grpSpLocks noChangeAspect="1"/>
                </p:cNvGrpSpPr>
                <p:nvPr/>
              </p:nvGrpSpPr>
              <p:grpSpPr bwMode="auto">
                <a:xfrm>
                  <a:off x="2565" y="2293"/>
                  <a:ext cx="159" cy="158"/>
                  <a:chOff x="2448" y="2016"/>
                  <a:chExt cx="113" cy="113"/>
                </a:xfrm>
              </p:grpSpPr>
              <p:sp>
                <p:nvSpPr>
                  <p:cNvPr id="81" name="Oval 10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48" y="2016"/>
                    <a:ext cx="113" cy="11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CC66"/>
                      </a:gs>
                      <a:gs pos="100000">
                        <a:srgbClr val="005E2F"/>
                      </a:gs>
                    </a:gsLst>
                    <a:path path="rect">
                      <a:fillToRect r="100000" b="10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/>
                    <a:endParaRPr lang="it-IT" altLang="it-IT"/>
                  </a:p>
                </p:txBody>
              </p:sp>
              <p:sp>
                <p:nvSpPr>
                  <p:cNvPr id="82" name="Text Box 1041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491" y="2032"/>
                    <a:ext cx="30" cy="6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 anchorCtr="1">
                    <a:spAutoFit/>
                  </a:bodyPr>
                  <a:lstStyle>
                    <a:lvl1pPr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algn="l" eaLnBrk="1" hangingPunct="1"/>
                    <a:r>
                      <a:rPr lang="en-US" altLang="it-IT" sz="20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rPr>
                      <a:t>n</a:t>
                    </a:r>
                  </a:p>
                </p:txBody>
              </p:sp>
            </p:grpSp>
            <p:grpSp>
              <p:nvGrpSpPr>
                <p:cNvPr id="78" name="Group 1045"/>
                <p:cNvGrpSpPr>
                  <a:grpSpLocks noChangeAspect="1"/>
                </p:cNvGrpSpPr>
                <p:nvPr/>
              </p:nvGrpSpPr>
              <p:grpSpPr bwMode="auto">
                <a:xfrm>
                  <a:off x="2560" y="2060"/>
                  <a:ext cx="157" cy="158"/>
                  <a:chOff x="2112" y="2656"/>
                  <a:chExt cx="113" cy="113"/>
                </a:xfrm>
              </p:grpSpPr>
              <p:sp>
                <p:nvSpPr>
                  <p:cNvPr id="79" name="Oval 10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12" y="2656"/>
                    <a:ext cx="113" cy="11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761800"/>
                      </a:gs>
                    </a:gsLst>
                    <a:path path="rect">
                      <a:fillToRect r="100000" b="10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/>
                    <a:endParaRPr lang="it-IT" altLang="it-IT"/>
                  </a:p>
                </p:txBody>
              </p:sp>
              <p:sp>
                <p:nvSpPr>
                  <p:cNvPr id="80" name="Text Box 104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154" y="2661"/>
                    <a:ext cx="28" cy="6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 anchorCtr="1">
                    <a:spAutoFit/>
                  </a:bodyPr>
                  <a:lstStyle>
                    <a:lvl1pPr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 algn="ctr"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0066FF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algn="l" eaLnBrk="1" hangingPunct="1"/>
                    <a:r>
                      <a:rPr lang="en-US" altLang="it-IT" sz="2000" b="1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</a:rPr>
                      <a:t>p</a:t>
                    </a:r>
                  </a:p>
                </p:txBody>
              </p:sp>
            </p:grpSp>
          </p:grpSp>
          <p:sp>
            <p:nvSpPr>
              <p:cNvPr id="69" name="Oval 1040"/>
              <p:cNvSpPr>
                <a:spLocks noChangeAspect="1" noChangeArrowheads="1"/>
              </p:cNvSpPr>
              <p:nvPr/>
            </p:nvSpPr>
            <p:spPr bwMode="auto">
              <a:xfrm>
                <a:off x="7865916" y="3918316"/>
                <a:ext cx="398422" cy="395916"/>
              </a:xfrm>
              <a:prstGeom prst="ellipse">
                <a:avLst/>
              </a:prstGeom>
              <a:gradFill rotWithShape="0">
                <a:gsLst>
                  <a:gs pos="0">
                    <a:srgbClr val="00CC66"/>
                  </a:gs>
                  <a:gs pos="100000">
                    <a:srgbClr val="005E2F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0" name="Oval 1040"/>
              <p:cNvSpPr>
                <a:spLocks noChangeAspect="1" noChangeArrowheads="1"/>
              </p:cNvSpPr>
              <p:nvPr/>
            </p:nvSpPr>
            <p:spPr bwMode="auto">
              <a:xfrm>
                <a:off x="7357162" y="3638919"/>
                <a:ext cx="398422" cy="395916"/>
              </a:xfrm>
              <a:prstGeom prst="ellipse">
                <a:avLst/>
              </a:prstGeom>
              <a:gradFill rotWithShape="0">
                <a:gsLst>
                  <a:gs pos="0">
                    <a:srgbClr val="00CC66"/>
                  </a:gs>
                  <a:gs pos="100000">
                    <a:srgbClr val="005E2F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1" name="Text Box 1041"/>
              <p:cNvSpPr txBox="1">
                <a:spLocks noChangeAspect="1" noChangeArrowheads="1"/>
              </p:cNvSpPr>
              <p:nvPr/>
            </p:nvSpPr>
            <p:spPr bwMode="auto">
              <a:xfrm>
                <a:off x="8007413" y="3969330"/>
                <a:ext cx="105776" cy="231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>
                <a:lvl1pPr algn="ctr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l" eaLnBrk="1" hangingPunct="1"/>
                <a:r>
                  <a:rPr lang="en-US" altLang="it-IT" sz="2000" b="1" i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72" name="Text Box 1041"/>
              <p:cNvSpPr txBox="1">
                <a:spLocks noChangeAspect="1" noChangeArrowheads="1"/>
              </p:cNvSpPr>
              <p:nvPr/>
            </p:nvSpPr>
            <p:spPr bwMode="auto">
              <a:xfrm>
                <a:off x="7502587" y="3687073"/>
                <a:ext cx="105776" cy="231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>
                <a:lvl1pPr algn="ctr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1pPr>
                <a:lvl2pPr marL="742950" indent="-285750" algn="ctr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2pPr>
                <a:lvl3pPr marL="1143000" indent="-228600" algn="ctr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3pPr>
                <a:lvl4pPr marL="1600200" indent="-228600" algn="ctr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4pPr>
                <a:lvl5pPr marL="2057400" indent="-228600" algn="ctr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l" eaLnBrk="1" hangingPunct="1"/>
                <a:r>
                  <a:rPr lang="en-US" altLang="it-IT" sz="2000" b="1" i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86971"/>
            <a:ext cx="8990538" cy="531209"/>
          </a:xfrm>
        </p:spPr>
        <p:txBody>
          <a:bodyPr/>
          <a:lstStyle/>
          <a:p>
            <a:r>
              <a:rPr lang="en-US" dirty="0"/>
              <a:t>Achievements and </a:t>
            </a:r>
            <a:r>
              <a:rPr lang="en-US" dirty="0" smtClean="0"/>
              <a:t>Perspectives </a:t>
            </a:r>
            <a:r>
              <a:rPr lang="en-US" dirty="0"/>
              <a:t>in Particle </a:t>
            </a:r>
            <a:r>
              <a:rPr lang="en-US" dirty="0" smtClean="0"/>
              <a:t>Physics</a:t>
            </a:r>
            <a:r>
              <a:rPr lang="en-US" sz="2700" dirty="0"/>
              <a:t> </a:t>
            </a:r>
            <a:r>
              <a:rPr lang="en-US" sz="1700" dirty="0"/>
              <a:t>(cont’d</a:t>
            </a:r>
            <a:r>
              <a:rPr lang="en-US" sz="1700" dirty="0" smtClean="0"/>
              <a:t>)</a:t>
            </a:r>
            <a:endParaRPr lang="it-IT" sz="17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85428" y="764704"/>
            <a:ext cx="855683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000" dirty="0" err="1">
                <a:solidFill>
                  <a:srgbClr val="0000CC"/>
                </a:solidFill>
              </a:rPr>
              <a:t>c</a:t>
            </a:r>
            <a:r>
              <a:rPr lang="it-IT" sz="2000" dirty="0" err="1" smtClean="0">
                <a:solidFill>
                  <a:srgbClr val="0000CC"/>
                </a:solidFill>
              </a:rPr>
              <a:t>omparison</a:t>
            </a:r>
            <a:r>
              <a:rPr lang="it-IT" sz="2000" dirty="0" smtClean="0">
                <a:solidFill>
                  <a:srgbClr val="0000CC"/>
                </a:solidFill>
              </a:rPr>
              <a:t> of</a:t>
            </a:r>
            <a:r>
              <a:rPr lang="el-GR" sz="2000" dirty="0">
                <a:solidFill>
                  <a:srgbClr val="0000CC"/>
                </a:solidFill>
              </a:rPr>
              <a:t> Δ</a:t>
            </a:r>
            <a:r>
              <a:rPr lang="it-IT" sz="2000" dirty="0">
                <a:solidFill>
                  <a:srgbClr val="0000CC"/>
                </a:solidFill>
              </a:rPr>
              <a:t>B</a:t>
            </a:r>
            <a:r>
              <a:rPr lang="el-GR" sz="2000" baseline="-25000" dirty="0">
                <a:solidFill>
                  <a:srgbClr val="0000CC"/>
                </a:solidFill>
              </a:rPr>
              <a:t>Λ</a:t>
            </a:r>
            <a:r>
              <a:rPr lang="it-IT" sz="2000" dirty="0" smtClean="0">
                <a:solidFill>
                  <a:srgbClr val="0000CC"/>
                </a:solidFill>
              </a:rPr>
              <a:t>(</a:t>
            </a:r>
            <a:r>
              <a:rPr lang="it-IT" sz="2000" i="1" dirty="0" smtClean="0">
                <a:solidFill>
                  <a:srgbClr val="0000CC"/>
                </a:solidFill>
              </a:rPr>
              <a:t>A</a:t>
            </a:r>
            <a:r>
              <a:rPr lang="it-IT" sz="2000" dirty="0" smtClean="0">
                <a:solidFill>
                  <a:srgbClr val="0000CC"/>
                </a:solidFill>
              </a:rPr>
              <a:t>,</a:t>
            </a:r>
            <a:r>
              <a:rPr lang="it-IT" sz="2000" i="1" dirty="0" smtClean="0">
                <a:solidFill>
                  <a:srgbClr val="0000CC"/>
                </a:solidFill>
              </a:rPr>
              <a:t>Z</a:t>
            </a:r>
            <a:r>
              <a:rPr lang="it-IT" sz="2000" dirty="0" smtClean="0">
                <a:solidFill>
                  <a:srgbClr val="0000CC"/>
                </a:solidFill>
              </a:rPr>
              <a:t>) </a:t>
            </a:r>
            <a:r>
              <a:rPr lang="it-IT" sz="2000" dirty="0" err="1" smtClean="0">
                <a:solidFill>
                  <a:srgbClr val="0000CC"/>
                </a:solidFill>
              </a:rPr>
              <a:t>among</a:t>
            </a:r>
            <a:r>
              <a:rPr lang="it-IT" sz="2000" dirty="0" smtClean="0">
                <a:solidFill>
                  <a:srgbClr val="0000CC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homogeneous</a:t>
            </a:r>
            <a:r>
              <a:rPr lang="it-IT" sz="2000" dirty="0" smtClean="0">
                <a:solidFill>
                  <a:srgbClr val="FF0000"/>
                </a:solidFill>
              </a:rPr>
              <a:t> sets </a:t>
            </a:r>
            <a:r>
              <a:rPr lang="it-IT" sz="2000" dirty="0" smtClean="0">
                <a:solidFill>
                  <a:srgbClr val="0000CC"/>
                </a:solidFill>
              </a:rPr>
              <a:t>of data (</a:t>
            </a:r>
            <a:r>
              <a:rPr lang="it-IT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emulsion</a:t>
            </a:r>
            <a:r>
              <a:rPr lang="it-IT" sz="2000" dirty="0" smtClean="0">
                <a:solidFill>
                  <a:srgbClr val="0000CC"/>
                </a:solidFill>
              </a:rPr>
              <a:t>, </a:t>
            </a:r>
            <a:r>
              <a:rPr lang="it-IT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counters</a:t>
            </a:r>
            <a:r>
              <a:rPr lang="it-IT" sz="2000" dirty="0" smtClean="0">
                <a:solidFill>
                  <a:srgbClr val="0000CC"/>
                </a:solidFill>
              </a:rPr>
              <a:t>) </a:t>
            </a:r>
            <a:endParaRPr lang="el-GR" b="1" dirty="0">
              <a:solidFill>
                <a:srgbClr val="0000CC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39552" y="6019215"/>
            <a:ext cx="7920880" cy="78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dirty="0" err="1">
                <a:solidFill>
                  <a:srgbClr val="FF0000"/>
                </a:solidFill>
              </a:rPr>
              <a:t>w.a</a:t>
            </a:r>
            <a:r>
              <a:rPr lang="en-US" dirty="0">
                <a:solidFill>
                  <a:srgbClr val="FF0000"/>
                </a:solidFill>
              </a:rPr>
              <a:t>. of both sets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of data for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-shell Hypernuclei is </a:t>
            </a:r>
            <a:r>
              <a:rPr lang="en-US" dirty="0" smtClean="0">
                <a:solidFill>
                  <a:srgbClr val="FF0000"/>
                </a:solidFill>
              </a:rPr>
              <a:t>small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compatible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with </a:t>
            </a:r>
            <a:r>
              <a:rPr lang="en-US" dirty="0" smtClean="0">
                <a:solidFill>
                  <a:srgbClr val="FF0000"/>
                </a:solidFill>
              </a:rPr>
              <a:t>zero</a:t>
            </a:r>
          </a:p>
          <a:p>
            <a:endParaRPr lang="en-US" sz="9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in </a:t>
            </a:r>
            <a:r>
              <a:rPr lang="en-US" dirty="0" smtClean="0">
                <a:solidFill>
                  <a:srgbClr val="FF0000"/>
                </a:solidFill>
              </a:rPr>
              <a:t>agreement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with the </a:t>
            </a:r>
            <a:r>
              <a:rPr lang="en-US" dirty="0">
                <a:solidFill>
                  <a:srgbClr val="FF0000"/>
                </a:solidFill>
              </a:rPr>
              <a:t>prediction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of </a:t>
            </a:r>
            <a:r>
              <a:rPr lang="en-US" dirty="0">
                <a:solidFill>
                  <a:srgbClr val="006600"/>
                </a:solidFill>
              </a:rPr>
              <a:t>A. Gal, PLB </a:t>
            </a:r>
            <a:r>
              <a:rPr lang="en-US" dirty="0" smtClean="0">
                <a:solidFill>
                  <a:srgbClr val="006600"/>
                </a:solidFill>
              </a:rPr>
              <a:t>744 (2015) 352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)</a:t>
            </a:r>
            <a:endParaRPr lang="it-IT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596336" y="1597191"/>
            <a:ext cx="58381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CSB</a:t>
            </a:r>
            <a:endParaRPr lang="it-IT" dirty="0">
              <a:solidFill>
                <a:srgbClr val="FF0000"/>
              </a:solidFill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285741" y="1268760"/>
            <a:ext cx="6240000" cy="4680000"/>
            <a:chOff x="285741" y="1268760"/>
            <a:chExt cx="6240000" cy="4680000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41" y="1268760"/>
              <a:ext cx="6240000" cy="4680000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657" y="1917272"/>
              <a:ext cx="5462829" cy="3960000"/>
            </a:xfrm>
            <a:prstGeom prst="rect">
              <a:avLst/>
            </a:prstGeom>
          </p:spPr>
        </p:pic>
        <p:sp>
          <p:nvSpPr>
            <p:cNvPr id="11" name="CasellaDiTesto 10"/>
            <p:cNvSpPr txBox="1"/>
            <p:nvPr/>
          </p:nvSpPr>
          <p:spPr>
            <a:xfrm>
              <a:off x="1584988" y="4572407"/>
              <a:ext cx="1511952" cy="440769"/>
            </a:xfrm>
            <a:prstGeom prst="foldedCorne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180975" indent="-180975">
                <a:buSzPct val="150000"/>
                <a:buFont typeface="Arial" panose="020B0604020202020204" pitchFamily="34" charset="0"/>
                <a:buChar char="•"/>
              </a:pPr>
              <a:r>
                <a:rPr lang="it-IT" sz="900" dirty="0" err="1" smtClean="0">
                  <a:solidFill>
                    <a:srgbClr val="FF9900"/>
                  </a:solidFill>
                </a:rPr>
                <a:t>photographic</a:t>
              </a:r>
              <a:r>
                <a:rPr lang="it-IT" sz="900" dirty="0" smtClean="0">
                  <a:solidFill>
                    <a:srgbClr val="FF9900"/>
                  </a:solidFill>
                </a:rPr>
                <a:t> </a:t>
              </a:r>
              <a:r>
                <a:rPr lang="it-IT" sz="900" dirty="0" err="1" smtClean="0">
                  <a:solidFill>
                    <a:srgbClr val="FF9900"/>
                  </a:solidFill>
                </a:rPr>
                <a:t>emulsions</a:t>
              </a:r>
              <a:endParaRPr lang="it-IT" sz="900" dirty="0">
                <a:solidFill>
                  <a:srgbClr val="FF9900"/>
                </a:solidFill>
              </a:endParaRPr>
            </a:p>
            <a:p>
              <a:pPr marL="180975" indent="-180975">
                <a:buSzPct val="150000"/>
                <a:buFont typeface="Arial" panose="020B0604020202020204" pitchFamily="34" charset="0"/>
                <a:buChar char="•"/>
              </a:pPr>
              <a:r>
                <a:rPr lang="it-IT" sz="900" dirty="0" err="1" smtClean="0">
                  <a:solidFill>
                    <a:srgbClr val="009900"/>
                  </a:solidFill>
                </a:rPr>
                <a:t>counter</a:t>
              </a:r>
              <a:r>
                <a:rPr lang="it-IT" sz="900" dirty="0" smtClean="0">
                  <a:solidFill>
                    <a:srgbClr val="009900"/>
                  </a:solidFill>
                </a:rPr>
                <a:t> </a:t>
              </a:r>
              <a:r>
                <a:rPr lang="it-IT" sz="900" dirty="0" err="1" smtClean="0">
                  <a:solidFill>
                    <a:srgbClr val="009900"/>
                  </a:solidFill>
                </a:rPr>
                <a:t>experiments</a:t>
              </a:r>
              <a:endParaRPr lang="it-IT" sz="900" dirty="0" smtClean="0">
                <a:solidFill>
                  <a:srgbClr val="009900"/>
                </a:solidFill>
              </a:endParaRPr>
            </a:p>
          </p:txBody>
        </p:sp>
      </p:grpSp>
      <p:sp>
        <p:nvSpPr>
          <p:cNvPr id="6" name="AutoShape 2"/>
          <p:cNvSpPr>
            <a:spLocks noChangeAspect="1" noChangeArrowheads="1"/>
          </p:cNvSpPr>
          <p:nvPr/>
        </p:nvSpPr>
        <p:spPr bwMode="auto">
          <a:xfrm>
            <a:off x="5940152" y="4581128"/>
            <a:ext cx="3068422" cy="451485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1609725" algn="l"/>
              </a:tabLst>
            </a:pP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A. Feliciello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, invited talk at the </a:t>
            </a:r>
            <a:r>
              <a:rPr lang="en-GB" sz="900" dirty="0" smtClean="0">
                <a:solidFill>
                  <a:srgbClr val="006600"/>
                </a:solidFill>
                <a:latin typeface="Times New Roman" pitchFamily="18" charset="0"/>
                <a:cs typeface="Times New Roman" panose="02020603050405020304" pitchFamily="18" charset="0"/>
              </a:rPr>
              <a:t>103</a:t>
            </a:r>
            <a:r>
              <a:rPr lang="it-IT" sz="900" dirty="0">
                <a:solidFill>
                  <a:srgbClr val="006600"/>
                </a:solidFill>
              </a:rPr>
              <a:t>°</a:t>
            </a:r>
            <a:r>
              <a:rPr lang="en-GB" sz="900" dirty="0" smtClean="0">
                <a:solidFill>
                  <a:srgbClr val="006600"/>
                </a:solidFill>
                <a:latin typeface="Times New Roman" pitchFamily="18" charset="0"/>
                <a:cs typeface="Times New Roman" panose="02020603050405020304" pitchFamily="18" charset="0"/>
              </a:rPr>
              <a:t> S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IF National Congress,</a:t>
            </a:r>
          </a:p>
          <a:p>
            <a:pPr>
              <a:tabLst>
                <a:tab pos="628650" algn="l"/>
              </a:tabLst>
            </a:pP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	Trento, September 11-15, 2017 </a:t>
            </a:r>
            <a:endParaRPr lang="en-GB" sz="900" dirty="0">
              <a:solidFill>
                <a:srgbClr val="008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616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94561"/>
            <a:ext cx="8988936" cy="516028"/>
          </a:xfrm>
        </p:spPr>
        <p:txBody>
          <a:bodyPr/>
          <a:lstStyle/>
          <a:p>
            <a:r>
              <a:rPr lang="en-US" dirty="0"/>
              <a:t>Achievements and </a:t>
            </a:r>
            <a:r>
              <a:rPr lang="en-US" dirty="0" smtClean="0"/>
              <a:t>Perspectives </a:t>
            </a:r>
            <a:r>
              <a:rPr lang="en-US" dirty="0"/>
              <a:t>in </a:t>
            </a:r>
            <a:r>
              <a:rPr lang="en-US" dirty="0" smtClean="0"/>
              <a:t>Particle Physics </a:t>
            </a:r>
            <a:r>
              <a:rPr lang="en-US" sz="1700" dirty="0" smtClean="0"/>
              <a:t>(</a:t>
            </a:r>
            <a:r>
              <a:rPr lang="en-US" sz="1700" dirty="0"/>
              <a:t>cont’d)</a:t>
            </a:r>
            <a:endParaRPr lang="it-IT" sz="1700" dirty="0"/>
          </a:p>
        </p:txBody>
      </p:sp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131729"/>
              </p:ext>
            </p:extLst>
          </p:nvPr>
        </p:nvGraphicFramePr>
        <p:xfrm>
          <a:off x="4483100" y="3712762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Equazione" r:id="rId3" imgW="177480" imgH="368280" progId="Equation.3">
                  <p:embed/>
                </p:oleObj>
              </mc:Choice>
              <mc:Fallback>
                <p:oleObj name="Equazione" r:id="rId3" imgW="177480" imgH="368280" progId="Equation.3">
                  <p:embed/>
                  <p:pic>
                    <p:nvPicPr>
                      <p:cNvPr id="18" name="Oggetto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3100" y="3712762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1258519" y="764704"/>
            <a:ext cx="665092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rgbClr val="FF0000"/>
                </a:solidFill>
              </a:rPr>
              <a:t>C</a:t>
            </a:r>
            <a:r>
              <a:rPr lang="it-IT" sz="2000" dirty="0" err="1" smtClean="0">
                <a:solidFill>
                  <a:srgbClr val="0000CC"/>
                </a:solidFill>
              </a:rPr>
              <a:t>harge</a:t>
            </a:r>
            <a:r>
              <a:rPr lang="it-IT" sz="2000" dirty="0" smtClean="0">
                <a:solidFill>
                  <a:srgbClr val="0000CC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S</a:t>
            </a:r>
            <a:r>
              <a:rPr lang="it-IT" sz="2000" dirty="0" err="1" smtClean="0">
                <a:solidFill>
                  <a:srgbClr val="0000CC"/>
                </a:solidFill>
              </a:rPr>
              <a:t>immetry</a:t>
            </a:r>
            <a:r>
              <a:rPr lang="it-IT" sz="2000" dirty="0" smtClean="0">
                <a:solidFill>
                  <a:srgbClr val="0000CC"/>
                </a:solidFill>
              </a:rPr>
              <a:t> </a:t>
            </a:r>
            <a:r>
              <a:rPr lang="it-IT" sz="2000" dirty="0" smtClean="0">
                <a:solidFill>
                  <a:srgbClr val="FF0000"/>
                </a:solidFill>
              </a:rPr>
              <a:t>B</a:t>
            </a:r>
            <a:r>
              <a:rPr lang="it-IT" sz="2000" dirty="0" smtClean="0">
                <a:solidFill>
                  <a:srgbClr val="0000CC"/>
                </a:solidFill>
              </a:rPr>
              <a:t>reaking (</a:t>
            </a:r>
            <a:r>
              <a:rPr lang="it-IT" sz="2000" dirty="0" smtClean="0">
                <a:solidFill>
                  <a:srgbClr val="FF0000"/>
                </a:solidFill>
              </a:rPr>
              <a:t>CSB</a:t>
            </a:r>
            <a:r>
              <a:rPr lang="it-IT" sz="2000" dirty="0" smtClean="0">
                <a:solidFill>
                  <a:srgbClr val="0000CC"/>
                </a:solidFill>
              </a:rPr>
              <a:t>) in the strong </a:t>
            </a:r>
            <a:r>
              <a:rPr lang="el-GR" sz="2000" dirty="0" smtClean="0">
                <a:solidFill>
                  <a:srgbClr val="FF0000"/>
                </a:solidFill>
              </a:rPr>
              <a:t>Λ</a:t>
            </a:r>
            <a:r>
              <a:rPr lang="it-IT" sz="2000" i="1" dirty="0" smtClean="0">
                <a:solidFill>
                  <a:srgbClr val="FF0000"/>
                </a:solidFill>
              </a:rPr>
              <a:t>N</a:t>
            </a:r>
            <a:r>
              <a:rPr lang="it-IT" sz="2000" dirty="0" smtClean="0">
                <a:solidFill>
                  <a:srgbClr val="0000CC"/>
                </a:solidFill>
              </a:rPr>
              <a:t> </a:t>
            </a:r>
            <a:r>
              <a:rPr lang="it-IT" sz="2000" dirty="0" err="1" smtClean="0">
                <a:solidFill>
                  <a:srgbClr val="0000CC"/>
                </a:solidFill>
              </a:rPr>
              <a:t>interaction</a:t>
            </a:r>
            <a:endParaRPr lang="el-GR" b="1" dirty="0">
              <a:solidFill>
                <a:srgbClr val="0000CC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76" y="1422898"/>
            <a:ext cx="5345520" cy="4680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3956" y="2721694"/>
            <a:ext cx="409758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May be better </a:t>
            </a:r>
            <a:r>
              <a:rPr lang="en-US" dirty="0">
                <a:solidFill>
                  <a:srgbClr val="006600"/>
                </a:solidFill>
              </a:rPr>
              <a:t>to use the </a:t>
            </a:r>
            <a:r>
              <a:rPr lang="en-US" dirty="0">
                <a:solidFill>
                  <a:srgbClr val="FF0000"/>
                </a:solidFill>
              </a:rPr>
              <a:t>new </a:t>
            </a:r>
            <a:r>
              <a:rPr lang="en-US" dirty="0" smtClean="0">
                <a:solidFill>
                  <a:srgbClr val="FF0000"/>
                </a:solidFill>
              </a:rPr>
              <a:t>sets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data </a:t>
            </a:r>
            <a:r>
              <a:rPr lang="en-US" dirty="0" smtClean="0">
                <a:solidFill>
                  <a:srgbClr val="0066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l-GR" baseline="-25000" dirty="0" smtClean="0">
                <a:solidFill>
                  <a:srgbClr val="FF0000"/>
                </a:solidFill>
              </a:rPr>
              <a:t>Λ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6600"/>
                </a:solidFill>
              </a:rPr>
              <a:t>available for  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it-IT" dirty="0">
                <a:solidFill>
                  <a:srgbClr val="FF0000"/>
                </a:solidFill>
              </a:rPr>
              <a:t>≤ </a:t>
            </a:r>
            <a:r>
              <a:rPr lang="en-US" dirty="0" smtClean="0">
                <a:solidFill>
                  <a:srgbClr val="FF0000"/>
                </a:solidFill>
              </a:rPr>
              <a:t>16 </a:t>
            </a:r>
            <a:r>
              <a:rPr lang="en-US" dirty="0" smtClean="0">
                <a:solidFill>
                  <a:srgbClr val="006600"/>
                </a:solidFill>
              </a:rPr>
              <a:t>hypernuclei provided by </a:t>
            </a:r>
            <a:r>
              <a:rPr lang="en-US" dirty="0" smtClean="0">
                <a:solidFill>
                  <a:srgbClr val="FF0000"/>
                </a:solidFill>
              </a:rPr>
              <a:t>JLab</a:t>
            </a:r>
            <a:r>
              <a:rPr lang="en-US" dirty="0">
                <a:solidFill>
                  <a:srgbClr val="0066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FINUDA</a:t>
            </a:r>
            <a:r>
              <a:rPr lang="en-US" dirty="0">
                <a:solidFill>
                  <a:srgbClr val="006600"/>
                </a:solidFill>
              </a:rPr>
              <a:t> and </a:t>
            </a:r>
            <a:r>
              <a:rPr lang="en-US" dirty="0" smtClean="0">
                <a:solidFill>
                  <a:srgbClr val="006600"/>
                </a:solidFill>
              </a:rPr>
              <a:t>(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corrected</a:t>
            </a:r>
            <a:r>
              <a:rPr lang="en-US" dirty="0" smtClean="0">
                <a:solidFill>
                  <a:srgbClr val="006600"/>
                </a:solidFill>
              </a:rPr>
              <a:t>) </a:t>
            </a:r>
            <a:r>
              <a:rPr lang="en-US" dirty="0" smtClean="0">
                <a:solidFill>
                  <a:srgbClr val="FF0000"/>
                </a:solidFill>
              </a:rPr>
              <a:t>SKS</a:t>
            </a:r>
            <a:r>
              <a:rPr lang="en-US" dirty="0" smtClean="0">
                <a:solidFill>
                  <a:srgbClr val="006600"/>
                </a:solidFill>
              </a:rPr>
              <a:t>?</a:t>
            </a:r>
            <a:endParaRPr lang="it-IT" dirty="0">
              <a:solidFill>
                <a:srgbClr val="006600"/>
              </a:solidFill>
            </a:endParaRPr>
          </a:p>
        </p:txBody>
      </p:sp>
      <p:sp>
        <p:nvSpPr>
          <p:cNvPr id="13" name="AutoShape 2"/>
          <p:cNvSpPr>
            <a:spLocks noChangeAspect="1" noChangeArrowheads="1"/>
          </p:cNvSpPr>
          <p:nvPr/>
        </p:nvSpPr>
        <p:spPr bwMode="auto">
          <a:xfrm>
            <a:off x="3730795" y="5691138"/>
            <a:ext cx="1892320" cy="282178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1609725" algn="l"/>
              </a:tabLst>
            </a:pP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E. Botta </a:t>
            </a:r>
            <a:r>
              <a:rPr lang="it-IT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et al.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GB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NPA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 960 (2017) 165</a:t>
            </a:r>
            <a:endParaRPr lang="en-GB" sz="900" dirty="0">
              <a:solidFill>
                <a:srgbClr val="008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0354" y="4347505"/>
            <a:ext cx="4091185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Mandatory </a:t>
            </a:r>
            <a:r>
              <a:rPr lang="en-US" dirty="0">
                <a:solidFill>
                  <a:srgbClr val="FF0000"/>
                </a:solidFill>
              </a:rPr>
              <a:t>measurements </a:t>
            </a:r>
            <a:r>
              <a:rPr lang="en-US" dirty="0">
                <a:solidFill>
                  <a:srgbClr val="7030A0"/>
                </a:solidFill>
              </a:rPr>
              <a:t>for the </a:t>
            </a:r>
            <a:r>
              <a:rPr lang="en-US" dirty="0" smtClean="0">
                <a:solidFill>
                  <a:srgbClr val="7030A0"/>
                </a:solidFill>
              </a:rPr>
              <a:t>future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B</a:t>
            </a:r>
            <a:r>
              <a:rPr lang="el-GR" baseline="-25000" dirty="0" smtClean="0">
                <a:solidFill>
                  <a:srgbClr val="7030A0"/>
                </a:solidFill>
              </a:rPr>
              <a:t>Λ</a:t>
            </a:r>
            <a:r>
              <a:rPr lang="en-US" dirty="0" smtClean="0">
                <a:solidFill>
                  <a:srgbClr val="7030A0"/>
                </a:solidFill>
              </a:rPr>
              <a:t>(</a:t>
            </a:r>
            <a:r>
              <a:rPr lang="en-US" baseline="30000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He</a:t>
            </a:r>
            <a:r>
              <a:rPr lang="el-GR" baseline="-25000" dirty="0" smtClean="0">
                <a:solidFill>
                  <a:srgbClr val="FF0000"/>
                </a:solidFill>
              </a:rPr>
              <a:t>Λ</a:t>
            </a:r>
            <a:r>
              <a:rPr lang="it-IT" dirty="0" smtClean="0">
                <a:solidFill>
                  <a:srgbClr val="7030A0"/>
                </a:solidFill>
              </a:rPr>
              <a:t>)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and </a:t>
            </a:r>
            <a:r>
              <a:rPr lang="en-US" dirty="0" smtClean="0">
                <a:solidFill>
                  <a:srgbClr val="7030A0"/>
                </a:solidFill>
              </a:rPr>
              <a:t>B</a:t>
            </a:r>
            <a:r>
              <a:rPr lang="el-GR" baseline="-25000" dirty="0" smtClean="0">
                <a:solidFill>
                  <a:srgbClr val="7030A0"/>
                </a:solidFill>
              </a:rPr>
              <a:t>Λ</a:t>
            </a:r>
            <a:r>
              <a:rPr lang="en-US" dirty="0" smtClean="0">
                <a:solidFill>
                  <a:srgbClr val="7030A0"/>
                </a:solidFill>
              </a:rPr>
              <a:t>(</a:t>
            </a:r>
            <a:r>
              <a:rPr lang="en-US" baseline="30000" dirty="0" smtClean="0">
                <a:solidFill>
                  <a:srgbClr val="FF0000"/>
                </a:solidFill>
              </a:rPr>
              <a:t>7</a:t>
            </a:r>
            <a:r>
              <a:rPr lang="en-US" dirty="0" smtClean="0">
                <a:solidFill>
                  <a:srgbClr val="FF0000"/>
                </a:solidFill>
              </a:rPr>
              <a:t>Li</a:t>
            </a:r>
            <a:r>
              <a:rPr lang="el-GR" baseline="-25000" dirty="0" smtClean="0">
                <a:solidFill>
                  <a:srgbClr val="FF0000"/>
                </a:solidFill>
              </a:rPr>
              <a:t>Λ</a:t>
            </a:r>
            <a:r>
              <a:rPr lang="en-US" dirty="0" smtClean="0">
                <a:solidFill>
                  <a:srgbClr val="7030A0"/>
                </a:solidFill>
              </a:rPr>
              <a:t>)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to </a:t>
            </a:r>
            <a:r>
              <a:rPr lang="en-US" dirty="0">
                <a:solidFill>
                  <a:srgbClr val="7030A0"/>
                </a:solidFill>
              </a:rPr>
              <a:t>a </a:t>
            </a:r>
            <a:r>
              <a:rPr lang="en-US" dirty="0">
                <a:solidFill>
                  <a:srgbClr val="FF0000"/>
                </a:solidFill>
              </a:rPr>
              <a:t>precision</a:t>
            </a:r>
            <a:r>
              <a:rPr lang="en-US" dirty="0">
                <a:solidFill>
                  <a:srgbClr val="7030A0"/>
                </a:solidFill>
              </a:rPr>
              <a:t> better than </a:t>
            </a:r>
            <a:r>
              <a:rPr lang="en-US" dirty="0">
                <a:solidFill>
                  <a:srgbClr val="FF0000"/>
                </a:solidFill>
              </a:rPr>
              <a:t>50 </a:t>
            </a:r>
            <a:r>
              <a:rPr lang="en-US" dirty="0" err="1">
                <a:solidFill>
                  <a:srgbClr val="FF0000"/>
                </a:solidFill>
              </a:rPr>
              <a:t>k</a:t>
            </a:r>
            <a:r>
              <a:rPr lang="en-US" dirty="0" err="1" smtClean="0">
                <a:solidFill>
                  <a:srgbClr val="FF0000"/>
                </a:solidFill>
              </a:rPr>
              <a:t>eV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0" y="1594855"/>
            <a:ext cx="86113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it-IT" sz="900" dirty="0" smtClean="0">
                <a:solidFill>
                  <a:srgbClr val="0000CC"/>
                </a:solidFill>
              </a:rPr>
              <a:t>JLAB, MAMI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it-IT" sz="900" dirty="0" smtClean="0">
                <a:solidFill>
                  <a:srgbClr val="FF0000"/>
                </a:solidFill>
              </a:rPr>
              <a:t>FINUDA</a:t>
            </a:r>
            <a:endParaRPr lang="it-IT" sz="900" dirty="0" smtClean="0">
              <a:solidFill>
                <a:srgbClr val="006600"/>
              </a:solidFill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it-IT" sz="900" dirty="0" smtClean="0">
                <a:solidFill>
                  <a:srgbClr val="006600"/>
                </a:solidFill>
              </a:rPr>
              <a:t>SKS</a:t>
            </a:r>
            <a:endParaRPr lang="it-IT" sz="900" dirty="0">
              <a:solidFill>
                <a:srgbClr val="0066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858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94561"/>
            <a:ext cx="8988936" cy="516028"/>
          </a:xfrm>
        </p:spPr>
        <p:txBody>
          <a:bodyPr/>
          <a:lstStyle/>
          <a:p>
            <a:r>
              <a:rPr lang="en-US" dirty="0"/>
              <a:t>Achievements and </a:t>
            </a:r>
            <a:r>
              <a:rPr lang="en-US" dirty="0" smtClean="0"/>
              <a:t>Perspectives </a:t>
            </a:r>
            <a:r>
              <a:rPr lang="en-US" dirty="0"/>
              <a:t>in </a:t>
            </a:r>
            <a:r>
              <a:rPr lang="en-US" dirty="0" smtClean="0"/>
              <a:t>Particle Physics </a:t>
            </a:r>
            <a:r>
              <a:rPr lang="en-US" sz="1700" dirty="0" smtClean="0"/>
              <a:t>(</a:t>
            </a:r>
            <a:r>
              <a:rPr lang="en-US" sz="1700" dirty="0"/>
              <a:t>cont’d)</a:t>
            </a:r>
            <a:endParaRPr lang="it-IT" sz="1700" dirty="0"/>
          </a:p>
        </p:txBody>
      </p:sp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131729"/>
              </p:ext>
            </p:extLst>
          </p:nvPr>
        </p:nvGraphicFramePr>
        <p:xfrm>
          <a:off x="4483100" y="3712762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Equazione" r:id="rId3" imgW="177480" imgH="368280" progId="Equation.3">
                  <p:embed/>
                </p:oleObj>
              </mc:Choice>
              <mc:Fallback>
                <p:oleObj name="Equazione" r:id="rId3" imgW="177480" imgH="368280" progId="Equation.3">
                  <p:embed/>
                  <p:pic>
                    <p:nvPicPr>
                      <p:cNvPr id="18" name="Oggetto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3100" y="3712762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520009" y="764704"/>
            <a:ext cx="323191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just"/>
            <a:r>
              <a:rPr lang="it-IT" sz="2000" dirty="0">
                <a:solidFill>
                  <a:srgbClr val="FF0000"/>
                </a:solidFill>
              </a:rPr>
              <a:t>s</a:t>
            </a:r>
            <a:r>
              <a:rPr lang="it-IT" sz="2000" dirty="0" smtClean="0">
                <a:solidFill>
                  <a:srgbClr val="FF0000"/>
                </a:solidFill>
              </a:rPr>
              <a:t>pin</a:t>
            </a:r>
            <a:r>
              <a:rPr lang="it-IT" sz="2000" dirty="0" smtClean="0">
                <a:solidFill>
                  <a:srgbClr val="0000CC"/>
                </a:solidFill>
              </a:rPr>
              <a:t> </a:t>
            </a:r>
            <a:r>
              <a:rPr lang="it-IT" sz="2000" dirty="0" err="1" smtClean="0">
                <a:solidFill>
                  <a:srgbClr val="0000CC"/>
                </a:solidFill>
              </a:rPr>
              <a:t>dependent</a:t>
            </a:r>
            <a:r>
              <a:rPr lang="it-IT" sz="2000" dirty="0" smtClean="0">
                <a:solidFill>
                  <a:srgbClr val="0000CC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terms</a:t>
            </a:r>
            <a:r>
              <a:rPr lang="it-IT" sz="2000" dirty="0" smtClean="0">
                <a:solidFill>
                  <a:srgbClr val="0000CC"/>
                </a:solidFill>
              </a:rPr>
              <a:t> in the</a:t>
            </a:r>
          </a:p>
          <a:p>
            <a:pPr algn="just"/>
            <a:r>
              <a:rPr lang="it-IT" sz="2000" dirty="0" smtClean="0">
                <a:solidFill>
                  <a:srgbClr val="0000CC"/>
                </a:solidFill>
              </a:rPr>
              <a:t>strong</a:t>
            </a:r>
            <a:r>
              <a:rPr lang="el-GR" sz="2000" dirty="0" smtClean="0">
                <a:solidFill>
                  <a:srgbClr val="0000CC"/>
                </a:solidFill>
              </a:rPr>
              <a:t> </a:t>
            </a:r>
            <a:r>
              <a:rPr lang="el-GR" sz="2000" dirty="0">
                <a:solidFill>
                  <a:srgbClr val="FF0000"/>
                </a:solidFill>
              </a:rPr>
              <a:t>Λ</a:t>
            </a:r>
            <a:r>
              <a:rPr lang="it-IT" sz="2000" i="1" dirty="0" smtClean="0">
                <a:solidFill>
                  <a:srgbClr val="FF0000"/>
                </a:solidFill>
              </a:rPr>
              <a:t>N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 ® </a:t>
            </a:r>
            <a:r>
              <a:rPr lang="it-IT" sz="2000" i="1" dirty="0" smtClean="0">
                <a:solidFill>
                  <a:srgbClr val="FF0000"/>
                </a:solidFill>
              </a:rPr>
              <a:t>NN </a:t>
            </a:r>
            <a:r>
              <a:rPr lang="it-IT" sz="2000" dirty="0" err="1" smtClean="0">
                <a:solidFill>
                  <a:srgbClr val="FF0000"/>
                </a:solidFill>
              </a:rPr>
              <a:t>interaction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168" y="681526"/>
            <a:ext cx="4910328" cy="6062472"/>
          </a:xfrm>
          <a:prstGeom prst="rect">
            <a:avLst/>
          </a:prstGeom>
        </p:spPr>
      </p:pic>
      <p:sp>
        <p:nvSpPr>
          <p:cNvPr id="11" name="AutoShape 2"/>
          <p:cNvSpPr>
            <a:spLocks noChangeAspect="1" noChangeArrowheads="1"/>
          </p:cNvSpPr>
          <p:nvPr/>
        </p:nvSpPr>
        <p:spPr bwMode="auto">
          <a:xfrm>
            <a:off x="4342594" y="4586982"/>
            <a:ext cx="1958300" cy="282178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1609725" algn="l"/>
              </a:tabLst>
            </a:pP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H. </a:t>
            </a:r>
            <a:r>
              <a:rPr lang="it-IT" sz="900" dirty="0" err="1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Tamura</a:t>
            </a: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it-IT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et al.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GB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NPA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 914 (2013) 99</a:t>
            </a:r>
            <a:endParaRPr lang="en-GB" sz="900" dirty="0">
              <a:solidFill>
                <a:srgbClr val="008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4573" y="2350055"/>
            <a:ext cx="4117387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f</a:t>
            </a:r>
            <a:r>
              <a:rPr lang="en-US" dirty="0" smtClean="0">
                <a:solidFill>
                  <a:srgbClr val="006600"/>
                </a:solidFill>
              </a:rPr>
              <a:t>ollowing </a:t>
            </a:r>
            <a:r>
              <a:rPr lang="en-US" dirty="0">
                <a:solidFill>
                  <a:srgbClr val="0066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first successful </a:t>
            </a:r>
            <a:r>
              <a:rPr lang="en-US" dirty="0" smtClean="0">
                <a:solidFill>
                  <a:srgbClr val="006600"/>
                </a:solidFill>
              </a:rPr>
              <a:t>experiment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on </a:t>
            </a:r>
            <a:r>
              <a:rPr lang="en-US" dirty="0">
                <a:solidFill>
                  <a:srgbClr val="0066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-ray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>
                <a:solidFill>
                  <a:srgbClr val="006600"/>
                </a:solidFill>
              </a:rPr>
              <a:t>spectrum from </a:t>
            </a:r>
            <a:r>
              <a:rPr lang="en-US" baseline="30000" dirty="0" smtClean="0">
                <a:solidFill>
                  <a:srgbClr val="FF0000"/>
                </a:solidFill>
              </a:rPr>
              <a:t>7</a:t>
            </a:r>
            <a:r>
              <a:rPr lang="en-US" dirty="0" smtClean="0">
                <a:solidFill>
                  <a:srgbClr val="FF0000"/>
                </a:solidFill>
              </a:rPr>
              <a:t>Li</a:t>
            </a:r>
            <a:r>
              <a:rPr lang="el-GR" baseline="-25000" dirty="0" smtClean="0">
                <a:solidFill>
                  <a:srgbClr val="FF0000"/>
                </a:solidFill>
              </a:rPr>
              <a:t>Λ</a:t>
            </a:r>
            <a:r>
              <a:rPr lang="en-US" dirty="0" smtClean="0">
                <a:solidFill>
                  <a:srgbClr val="006600"/>
                </a:solidFill>
              </a:rPr>
              <a:t>,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a </a:t>
            </a:r>
            <a:r>
              <a:rPr lang="en-US" dirty="0">
                <a:solidFill>
                  <a:srgbClr val="006600"/>
                </a:solidFill>
              </a:rPr>
              <a:t>series of measurements </a:t>
            </a:r>
            <a:r>
              <a:rPr lang="en-US" dirty="0" smtClean="0">
                <a:solidFill>
                  <a:srgbClr val="006600"/>
                </a:solidFill>
              </a:rPr>
              <a:t>was carried out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on </a:t>
            </a:r>
            <a:r>
              <a:rPr lang="en-US" dirty="0">
                <a:solidFill>
                  <a:srgbClr val="006600"/>
                </a:solidFill>
              </a:rPr>
              <a:t>all the </a:t>
            </a:r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-shell</a:t>
            </a:r>
            <a:r>
              <a:rPr lang="en-US" dirty="0">
                <a:solidFill>
                  <a:srgbClr val="006600"/>
                </a:solidFill>
              </a:rPr>
              <a:t> Hypernuclei at </a:t>
            </a:r>
            <a:endParaRPr lang="en-US" dirty="0" smtClean="0">
              <a:solidFill>
                <a:srgbClr val="006600"/>
              </a:solidFill>
            </a:endParaRPr>
          </a:p>
          <a:p>
            <a:endParaRPr lang="en-US" sz="900" dirty="0" smtClean="0">
              <a:solidFill>
                <a:srgbClr val="006600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KEK</a:t>
            </a:r>
            <a:r>
              <a:rPr lang="en-US" dirty="0" smtClean="0">
                <a:solidFill>
                  <a:srgbClr val="006600"/>
                </a:solidFill>
              </a:rPr>
              <a:t> (</a:t>
            </a:r>
            <a:r>
              <a:rPr lang="el-G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π</a:t>
            </a:r>
            <a:r>
              <a:rPr lang="en-US" baseline="30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+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</a:t>
            </a:r>
            <a:r>
              <a:rPr lang="en-US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K</a:t>
            </a:r>
            <a:r>
              <a:rPr lang="en-US" baseline="30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+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reaction</a:t>
            </a:r>
            <a:r>
              <a:rPr lang="en-US" dirty="0">
                <a:solidFill>
                  <a:srgbClr val="006600"/>
                </a:solidFill>
              </a:rPr>
              <a:t>) </a:t>
            </a:r>
            <a:endParaRPr lang="en-US" dirty="0" smtClean="0">
              <a:solidFill>
                <a:srgbClr val="006600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BNL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>
                <a:solidFill>
                  <a:srgbClr val="006600"/>
                </a:solidFill>
              </a:rPr>
              <a:t>(</a:t>
            </a:r>
            <a:r>
              <a:rPr lang="en-US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K</a:t>
            </a:r>
            <a:r>
              <a:rPr lang="en-US" baseline="30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</a:t>
            </a:r>
            <a:r>
              <a:rPr lang="el-G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π</a:t>
            </a:r>
            <a:r>
              <a:rPr lang="en-US" baseline="30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reaction</a:t>
            </a:r>
            <a:r>
              <a:rPr lang="en-US" dirty="0" smtClean="0">
                <a:solidFill>
                  <a:srgbClr val="006600"/>
                </a:solidFill>
              </a:rPr>
              <a:t>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US" sz="900" dirty="0" smtClean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with </a:t>
            </a:r>
            <a:r>
              <a:rPr lang="en-US" dirty="0">
                <a:solidFill>
                  <a:srgbClr val="FF0000"/>
                </a:solidFill>
              </a:rPr>
              <a:t>more performing </a:t>
            </a:r>
            <a:r>
              <a:rPr lang="en-US" dirty="0">
                <a:solidFill>
                  <a:srgbClr val="006600"/>
                </a:solidFill>
              </a:rPr>
              <a:t>arrays of </a:t>
            </a:r>
            <a:endParaRPr lang="en-US" dirty="0" smtClean="0">
              <a:solidFill>
                <a:srgbClr val="0066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HPGe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>
                <a:solidFill>
                  <a:srgbClr val="006600"/>
                </a:solidFill>
              </a:rPr>
              <a:t>detectors</a:t>
            </a:r>
            <a:endParaRPr lang="it-IT" dirty="0">
              <a:solidFill>
                <a:srgbClr val="0066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277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94561"/>
            <a:ext cx="8988936" cy="516028"/>
          </a:xfrm>
        </p:spPr>
        <p:txBody>
          <a:bodyPr/>
          <a:lstStyle/>
          <a:p>
            <a:r>
              <a:rPr lang="en-US" dirty="0"/>
              <a:t>Achievements and </a:t>
            </a:r>
            <a:r>
              <a:rPr lang="en-US" dirty="0" smtClean="0"/>
              <a:t>Perspectives </a:t>
            </a:r>
            <a:r>
              <a:rPr lang="en-US" dirty="0"/>
              <a:t>in </a:t>
            </a:r>
            <a:r>
              <a:rPr lang="en-US" dirty="0" smtClean="0"/>
              <a:t>Particle Physics </a:t>
            </a:r>
            <a:r>
              <a:rPr lang="en-US" sz="1700" dirty="0" smtClean="0"/>
              <a:t>(</a:t>
            </a:r>
            <a:r>
              <a:rPr lang="en-US" sz="1700" dirty="0"/>
              <a:t>cont’d)</a:t>
            </a:r>
            <a:endParaRPr lang="it-IT" sz="1700" dirty="0"/>
          </a:p>
        </p:txBody>
      </p:sp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69540"/>
              </p:ext>
            </p:extLst>
          </p:nvPr>
        </p:nvGraphicFramePr>
        <p:xfrm>
          <a:off x="4483100" y="4499962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5" name="Equazione" r:id="rId3" imgW="177480" imgH="368280" progId="Equation.3">
                  <p:embed/>
                </p:oleObj>
              </mc:Choice>
              <mc:Fallback>
                <p:oleObj name="Equazione" r:id="rId3" imgW="177480" imgH="368280" progId="Equation.3">
                  <p:embed/>
                  <p:pic>
                    <p:nvPicPr>
                      <p:cNvPr id="18" name="Oggetto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3100" y="4499962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1503124" y="764704"/>
            <a:ext cx="614617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just"/>
            <a:r>
              <a:rPr lang="it-IT" sz="2000" dirty="0">
                <a:solidFill>
                  <a:srgbClr val="FF0000"/>
                </a:solidFill>
              </a:rPr>
              <a:t>s</a:t>
            </a:r>
            <a:r>
              <a:rPr lang="it-IT" sz="2000" dirty="0" smtClean="0">
                <a:solidFill>
                  <a:srgbClr val="FF0000"/>
                </a:solidFill>
              </a:rPr>
              <a:t>pin</a:t>
            </a:r>
            <a:r>
              <a:rPr lang="it-IT" sz="2000" dirty="0" smtClean="0">
                <a:solidFill>
                  <a:srgbClr val="0000CC"/>
                </a:solidFill>
              </a:rPr>
              <a:t> </a:t>
            </a:r>
            <a:r>
              <a:rPr lang="it-IT" sz="2000" dirty="0" err="1" smtClean="0">
                <a:solidFill>
                  <a:srgbClr val="0000CC"/>
                </a:solidFill>
              </a:rPr>
              <a:t>dependent</a:t>
            </a:r>
            <a:r>
              <a:rPr lang="it-IT" sz="2000" dirty="0" smtClean="0">
                <a:solidFill>
                  <a:srgbClr val="0000CC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terms</a:t>
            </a:r>
            <a:r>
              <a:rPr lang="it-IT" sz="2000" dirty="0" smtClean="0">
                <a:solidFill>
                  <a:srgbClr val="0000CC"/>
                </a:solidFill>
              </a:rPr>
              <a:t> in the strong</a:t>
            </a:r>
            <a:r>
              <a:rPr lang="el-GR" sz="2000" dirty="0" smtClean="0">
                <a:solidFill>
                  <a:srgbClr val="0000CC"/>
                </a:solidFill>
              </a:rPr>
              <a:t> </a:t>
            </a:r>
            <a:r>
              <a:rPr lang="el-GR" sz="2000" dirty="0">
                <a:solidFill>
                  <a:srgbClr val="FF0000"/>
                </a:solidFill>
              </a:rPr>
              <a:t>Λ</a:t>
            </a:r>
            <a:r>
              <a:rPr lang="it-IT" sz="2000" i="1" dirty="0" smtClean="0">
                <a:solidFill>
                  <a:srgbClr val="FF0000"/>
                </a:solidFill>
              </a:rPr>
              <a:t>N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 ® </a:t>
            </a:r>
            <a:r>
              <a:rPr lang="it-IT" sz="2000" i="1" dirty="0" smtClean="0">
                <a:solidFill>
                  <a:srgbClr val="FF0000"/>
                </a:solidFill>
              </a:rPr>
              <a:t>NN </a:t>
            </a:r>
            <a:r>
              <a:rPr lang="it-IT" sz="2000" dirty="0" err="1" smtClean="0">
                <a:solidFill>
                  <a:srgbClr val="FF0000"/>
                </a:solidFill>
              </a:rPr>
              <a:t>interaction</a:t>
            </a:r>
            <a:endParaRPr lang="el-GR" b="1" dirty="0">
              <a:solidFill>
                <a:srgbClr val="FF0000"/>
              </a:solidFill>
            </a:endParaRPr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107504" y="1930211"/>
            <a:ext cx="6400800" cy="1841500"/>
            <a:chOff x="938" y="1061"/>
            <a:chExt cx="4032" cy="1160"/>
          </a:xfrm>
        </p:grpSpPr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938" y="1347"/>
              <a:ext cx="4032" cy="528"/>
              <a:chOff x="938" y="766"/>
              <a:chExt cx="4032" cy="528"/>
            </a:xfrm>
          </p:grpSpPr>
          <p:sp>
            <p:nvSpPr>
              <p:cNvPr id="25" name="Rectangle 32"/>
              <p:cNvSpPr>
                <a:spLocks noChangeArrowheads="1"/>
              </p:cNvSpPr>
              <p:nvPr/>
            </p:nvSpPr>
            <p:spPr bwMode="auto">
              <a:xfrm>
                <a:off x="938" y="766"/>
                <a:ext cx="4032" cy="528"/>
              </a:xfrm>
              <a:prstGeom prst="rect">
                <a:avLst/>
              </a:prstGeom>
              <a:solidFill>
                <a:srgbClr val="FFCC66"/>
              </a:solidFill>
              <a:ln w="19050">
                <a:solidFill>
                  <a:srgbClr val="9933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" name="Group 33"/>
              <p:cNvGrpSpPr>
                <a:grpSpLocks/>
              </p:cNvGrpSpPr>
              <p:nvPr/>
            </p:nvGrpSpPr>
            <p:grpSpPr bwMode="auto">
              <a:xfrm>
                <a:off x="954" y="774"/>
                <a:ext cx="4001" cy="511"/>
                <a:chOff x="0" y="2352"/>
                <a:chExt cx="4001" cy="511"/>
              </a:xfrm>
            </p:grpSpPr>
            <p:graphicFrame>
              <p:nvGraphicFramePr>
                <p:cNvPr id="27" name="Object 34"/>
                <p:cNvGraphicFramePr>
                  <a:graphicFrameLocks noChangeAspect="1"/>
                </p:cNvGraphicFramePr>
                <p:nvPr/>
              </p:nvGraphicFramePr>
              <p:xfrm>
                <a:off x="0" y="2352"/>
                <a:ext cx="4001" cy="25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396" name="Equation" r:id="rId5" imgW="6349680" imgH="406080" progId="Equation.3">
                        <p:embed/>
                      </p:oleObj>
                    </mc:Choice>
                    <mc:Fallback>
                      <p:oleObj name="Equation" r:id="rId5" imgW="6349680" imgH="406080" progId="Equation.3">
                        <p:embed/>
                        <p:pic>
                          <p:nvPicPr>
                            <p:cNvPr id="21" name="Object 3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2352"/>
                              <a:ext cx="4001" cy="255"/>
                            </a:xfrm>
                            <a:prstGeom prst="rect">
                              <a:avLst/>
                            </a:prstGeom>
                            <a:solidFill>
                              <a:srgbClr val="FFCC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9933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107763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8" name="Object 35"/>
                <p:cNvGraphicFramePr>
                  <a:graphicFrameLocks noChangeAspect="1"/>
                </p:cNvGraphicFramePr>
                <p:nvPr/>
              </p:nvGraphicFramePr>
              <p:xfrm>
                <a:off x="528" y="2640"/>
                <a:ext cx="2224" cy="22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397" name="Equation" r:id="rId7" imgW="3530520" imgH="355320" progId="Equation.3">
                        <p:embed/>
                      </p:oleObj>
                    </mc:Choice>
                    <mc:Fallback>
                      <p:oleObj name="Equation" r:id="rId7" imgW="3530520" imgH="355320" progId="Equation.3">
                        <p:embed/>
                        <p:pic>
                          <p:nvPicPr>
                            <p:cNvPr id="22" name="Object 3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8" y="2640"/>
                              <a:ext cx="2224" cy="223"/>
                            </a:xfrm>
                            <a:prstGeom prst="rect">
                              <a:avLst/>
                            </a:prstGeom>
                            <a:solidFill>
                              <a:srgbClr val="FFCC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9933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107763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2122" y="1061"/>
              <a:ext cx="793" cy="259"/>
              <a:chOff x="2122" y="1061"/>
              <a:chExt cx="793" cy="259"/>
            </a:xfrm>
          </p:grpSpPr>
          <p:sp>
            <p:nvSpPr>
              <p:cNvPr id="23" name="AutoShape 37"/>
              <p:cNvSpPr>
                <a:spLocks/>
              </p:cNvSpPr>
              <p:nvPr/>
            </p:nvSpPr>
            <p:spPr bwMode="auto">
              <a:xfrm rot="5400000">
                <a:off x="2479" y="884"/>
                <a:ext cx="79" cy="793"/>
              </a:xfrm>
              <a:prstGeom prst="leftBrace">
                <a:avLst>
                  <a:gd name="adj1" fmla="val 83650"/>
                  <a:gd name="adj2" fmla="val 50000"/>
                </a:avLst>
              </a:prstGeom>
              <a:noFill/>
              <a:ln w="1905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4" name="Rectangle 38"/>
              <p:cNvSpPr>
                <a:spLocks noChangeArrowheads="1"/>
              </p:cNvSpPr>
              <p:nvPr/>
            </p:nvSpPr>
            <p:spPr bwMode="auto">
              <a:xfrm>
                <a:off x="2404" y="1061"/>
                <a:ext cx="20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GB" altLang="en-US" sz="1800" i="1" dirty="0">
                    <a:solidFill>
                      <a:schemeClr val="accent6"/>
                    </a:solidFill>
                    <a:latin typeface="+mn-lt"/>
                  </a:rPr>
                  <a:t>Δ</a:t>
                </a:r>
              </a:p>
            </p:txBody>
          </p:sp>
        </p:grpSp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3072" y="1061"/>
              <a:ext cx="839" cy="259"/>
              <a:chOff x="3072" y="1061"/>
              <a:chExt cx="839" cy="259"/>
            </a:xfrm>
          </p:grpSpPr>
          <p:sp>
            <p:nvSpPr>
              <p:cNvPr id="21" name="AutoShape 40"/>
              <p:cNvSpPr>
                <a:spLocks/>
              </p:cNvSpPr>
              <p:nvPr/>
            </p:nvSpPr>
            <p:spPr bwMode="auto">
              <a:xfrm rot="5400000">
                <a:off x="3452" y="861"/>
                <a:ext cx="79" cy="839"/>
              </a:xfrm>
              <a:prstGeom prst="leftBrace">
                <a:avLst>
                  <a:gd name="adj1" fmla="val 88502"/>
                  <a:gd name="adj2" fmla="val 50000"/>
                </a:avLst>
              </a:prstGeom>
              <a:noFill/>
              <a:ln w="1905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2" name="Rectangle 41"/>
              <p:cNvSpPr>
                <a:spLocks noChangeArrowheads="1"/>
              </p:cNvSpPr>
              <p:nvPr/>
            </p:nvSpPr>
            <p:spPr bwMode="auto">
              <a:xfrm>
                <a:off x="3380" y="1061"/>
                <a:ext cx="25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GB" altLang="en-US" sz="1800" i="1" dirty="0">
                    <a:solidFill>
                      <a:schemeClr val="accent6"/>
                    </a:solidFill>
                    <a:latin typeface="+mn-lt"/>
                  </a:rPr>
                  <a:t>S</a:t>
                </a:r>
                <a:r>
                  <a:rPr lang="en-GB" altLang="en-US" sz="1800" i="1" baseline="-25000" dirty="0">
                    <a:solidFill>
                      <a:schemeClr val="accent6"/>
                    </a:solidFill>
                    <a:latin typeface="+mn-lt"/>
                  </a:rPr>
                  <a:t>Λ</a:t>
                </a:r>
              </a:p>
            </p:txBody>
          </p:sp>
        </p:grpSp>
        <p:grpSp>
          <p:nvGrpSpPr>
            <p:cNvPr id="13" name="Group 42"/>
            <p:cNvGrpSpPr>
              <a:grpSpLocks/>
            </p:cNvGrpSpPr>
            <p:nvPr/>
          </p:nvGrpSpPr>
          <p:grpSpPr bwMode="auto">
            <a:xfrm>
              <a:off x="4068" y="1069"/>
              <a:ext cx="884" cy="254"/>
              <a:chOff x="4068" y="1069"/>
              <a:chExt cx="884" cy="254"/>
            </a:xfrm>
          </p:grpSpPr>
          <p:sp>
            <p:nvSpPr>
              <p:cNvPr id="19" name="AutoShape 43"/>
              <p:cNvSpPr>
                <a:spLocks/>
              </p:cNvSpPr>
              <p:nvPr/>
            </p:nvSpPr>
            <p:spPr bwMode="auto">
              <a:xfrm rot="5400000">
                <a:off x="4470" y="842"/>
                <a:ext cx="79" cy="884"/>
              </a:xfrm>
              <a:prstGeom prst="leftBrace">
                <a:avLst>
                  <a:gd name="adj1" fmla="val 93249"/>
                  <a:gd name="adj2" fmla="val 50000"/>
                </a:avLst>
              </a:prstGeom>
              <a:noFill/>
              <a:ln w="1905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0" name="Rectangle 44"/>
              <p:cNvSpPr>
                <a:spLocks noChangeArrowheads="1"/>
              </p:cNvSpPr>
              <p:nvPr/>
            </p:nvSpPr>
            <p:spPr bwMode="auto">
              <a:xfrm>
                <a:off x="4399" y="1069"/>
                <a:ext cx="26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GB" altLang="en-US" sz="1800" i="1" dirty="0">
                    <a:solidFill>
                      <a:schemeClr val="accent6"/>
                    </a:solidFill>
                    <a:latin typeface="+mn-lt"/>
                  </a:rPr>
                  <a:t>S</a:t>
                </a:r>
                <a:r>
                  <a:rPr lang="en-GB" altLang="en-US" sz="1800" i="1" baseline="-25000" dirty="0">
                    <a:solidFill>
                      <a:schemeClr val="accent6"/>
                    </a:solidFill>
                    <a:latin typeface="+mn-lt"/>
                  </a:rPr>
                  <a:t>N</a:t>
                </a:r>
              </a:p>
            </p:txBody>
          </p:sp>
        </p:grpSp>
        <p:grpSp>
          <p:nvGrpSpPr>
            <p:cNvPr id="15" name="Group 45"/>
            <p:cNvGrpSpPr>
              <a:grpSpLocks/>
            </p:cNvGrpSpPr>
            <p:nvPr/>
          </p:nvGrpSpPr>
          <p:grpSpPr bwMode="auto">
            <a:xfrm>
              <a:off x="1589" y="1945"/>
              <a:ext cx="2040" cy="276"/>
              <a:chOff x="1589" y="1945"/>
              <a:chExt cx="2040" cy="276"/>
            </a:xfrm>
          </p:grpSpPr>
          <p:sp>
            <p:nvSpPr>
              <p:cNvPr id="16" name="AutoShape 46"/>
              <p:cNvSpPr>
                <a:spLocks/>
              </p:cNvSpPr>
              <p:nvPr/>
            </p:nvSpPr>
            <p:spPr bwMode="auto">
              <a:xfrm rot="16200000" flipV="1">
                <a:off x="2569" y="965"/>
                <a:ext cx="79" cy="2040"/>
              </a:xfrm>
              <a:prstGeom prst="leftBrace">
                <a:avLst>
                  <a:gd name="adj1" fmla="val 215190"/>
                  <a:gd name="adj2" fmla="val 50000"/>
                </a:avLst>
              </a:prstGeom>
              <a:noFill/>
              <a:ln w="1905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7" name="Rectangle 47"/>
              <p:cNvSpPr>
                <a:spLocks noChangeArrowheads="1"/>
              </p:cNvSpPr>
              <p:nvPr/>
            </p:nvSpPr>
            <p:spPr bwMode="auto">
              <a:xfrm>
                <a:off x="2502" y="1988"/>
                <a:ext cx="19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GB" altLang="en-US" sz="1800" i="1" dirty="0">
                    <a:solidFill>
                      <a:schemeClr val="accent6"/>
                    </a:solidFill>
                    <a:latin typeface="+mj-lt"/>
                  </a:rPr>
                  <a:t>T</a:t>
                </a:r>
              </a:p>
            </p:txBody>
          </p:sp>
        </p:grpSp>
      </p:grpSp>
      <p:sp>
        <p:nvSpPr>
          <p:cNvPr id="29" name="Freccia curva 28"/>
          <p:cNvSpPr/>
          <p:nvPr/>
        </p:nvSpPr>
        <p:spPr bwMode="auto">
          <a:xfrm rot="5400000">
            <a:off x="6615656" y="2670507"/>
            <a:ext cx="813816" cy="868680"/>
          </a:xfrm>
          <a:prstGeom prst="bentArrow">
            <a:avLst/>
          </a:prstGeom>
          <a:solidFill>
            <a:schemeClr val="tx1">
              <a:lumMod val="75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66FF"/>
              </a:solidFill>
              <a:effectLst/>
              <a:latin typeface="Verdana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5075585" y="3595762"/>
            <a:ext cx="3962861" cy="1316831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tabLst>
                <a:tab pos="354013" algn="l"/>
                <a:tab pos="895350" algn="dec"/>
              </a:tabLst>
            </a:pPr>
            <a:r>
              <a:rPr lang="en-GB" altLang="en-US" sz="1600" i="1" dirty="0" smtClean="0">
                <a:solidFill>
                  <a:schemeClr val="accent6"/>
                </a:solidFill>
              </a:rPr>
              <a:t>Δ</a:t>
            </a:r>
            <a:r>
              <a:rPr lang="en-GB" altLang="en-US" sz="1600" dirty="0">
                <a:solidFill>
                  <a:schemeClr val="tx1"/>
                </a:solidFill>
              </a:rPr>
              <a:t>	</a:t>
            </a:r>
            <a:r>
              <a:rPr lang="en-GB" altLang="en-US" sz="1600" dirty="0">
                <a:solidFill>
                  <a:srgbClr val="006600"/>
                </a:solidFill>
              </a:rPr>
              <a:t>=	</a:t>
            </a:r>
            <a:r>
              <a:rPr lang="en-GB" altLang="en-US" sz="1600" dirty="0" smtClean="0">
                <a:solidFill>
                  <a:srgbClr val="006600"/>
                </a:solidFill>
              </a:rPr>
              <a:t>0.330 MeV   (0.43 MeV for </a:t>
            </a:r>
            <a:r>
              <a:rPr lang="en-GB" altLang="en-US" sz="1600" i="1" dirty="0" smtClean="0">
                <a:solidFill>
                  <a:srgbClr val="006600"/>
                </a:solidFill>
              </a:rPr>
              <a:t>A</a:t>
            </a:r>
            <a:r>
              <a:rPr lang="en-GB" altLang="en-US" sz="1600" dirty="0" smtClean="0">
                <a:solidFill>
                  <a:srgbClr val="006600"/>
                </a:solidFill>
              </a:rPr>
              <a:t> = 7)</a:t>
            </a:r>
            <a:endParaRPr lang="en-US" sz="1600" dirty="0">
              <a:solidFill>
                <a:srgbClr val="006600"/>
              </a:solidFill>
            </a:endParaRPr>
          </a:p>
          <a:p>
            <a:pPr>
              <a:tabLst>
                <a:tab pos="354013" algn="l"/>
                <a:tab pos="895350" algn="dec"/>
              </a:tabLst>
            </a:pPr>
            <a:r>
              <a:rPr lang="en-GB" altLang="en-US" sz="1600" i="1" dirty="0" smtClean="0">
                <a:solidFill>
                  <a:schemeClr val="accent6"/>
                </a:solidFill>
              </a:rPr>
              <a:t>S</a:t>
            </a:r>
            <a:r>
              <a:rPr lang="en-GB" altLang="en-US" sz="1600" i="1" baseline="-25000" dirty="0" smtClean="0">
                <a:solidFill>
                  <a:schemeClr val="accent6"/>
                </a:solidFill>
              </a:rPr>
              <a:t>Λ</a:t>
            </a:r>
            <a:r>
              <a:rPr lang="en-GB" altLang="en-US" sz="1600" baseline="-25000" dirty="0" smtClean="0">
                <a:solidFill>
                  <a:schemeClr val="tx1"/>
                </a:solidFill>
              </a:rPr>
              <a:t>	</a:t>
            </a:r>
            <a:r>
              <a:rPr lang="en-GB" altLang="en-US" sz="1600" dirty="0" smtClean="0">
                <a:solidFill>
                  <a:srgbClr val="006600"/>
                </a:solidFill>
              </a:rPr>
              <a:t>=	-0.015 MeV</a:t>
            </a:r>
          </a:p>
          <a:p>
            <a:pPr>
              <a:tabLst>
                <a:tab pos="354013" algn="l"/>
                <a:tab pos="895350" algn="dec"/>
              </a:tabLst>
            </a:pPr>
            <a:r>
              <a:rPr lang="en-GB" altLang="en-US" sz="1600" i="1" dirty="0" smtClean="0">
                <a:solidFill>
                  <a:schemeClr val="accent6"/>
                </a:solidFill>
              </a:rPr>
              <a:t>S</a:t>
            </a:r>
            <a:r>
              <a:rPr lang="en-GB" altLang="en-US" sz="1600" i="1" baseline="-25000" dirty="0" smtClean="0">
                <a:solidFill>
                  <a:schemeClr val="accent6"/>
                </a:solidFill>
              </a:rPr>
              <a:t>N</a:t>
            </a:r>
            <a:r>
              <a:rPr lang="en-GB" altLang="en-US" sz="1600" i="1" dirty="0">
                <a:solidFill>
                  <a:schemeClr val="tx1"/>
                </a:solidFill>
              </a:rPr>
              <a:t>	</a:t>
            </a:r>
            <a:r>
              <a:rPr lang="en-GB" altLang="en-US" sz="1600" i="1" dirty="0" smtClean="0">
                <a:solidFill>
                  <a:srgbClr val="006600"/>
                </a:solidFill>
              </a:rPr>
              <a:t>=	</a:t>
            </a:r>
            <a:r>
              <a:rPr lang="en-GB" altLang="en-US" sz="1600" dirty="0" smtClean="0">
                <a:solidFill>
                  <a:srgbClr val="006600"/>
                </a:solidFill>
              </a:rPr>
              <a:t>-0.350 MeV</a:t>
            </a:r>
          </a:p>
          <a:p>
            <a:pPr>
              <a:tabLst>
                <a:tab pos="354013" algn="l"/>
                <a:tab pos="895350" algn="dec"/>
              </a:tabLst>
            </a:pPr>
            <a:r>
              <a:rPr lang="en-GB" altLang="en-US" sz="1600" i="1" dirty="0" smtClean="0">
                <a:solidFill>
                  <a:schemeClr val="accent6"/>
                </a:solidFill>
              </a:rPr>
              <a:t>T</a:t>
            </a:r>
            <a:r>
              <a:rPr lang="en-GB" altLang="en-US" sz="1600" dirty="0" smtClean="0">
                <a:solidFill>
                  <a:schemeClr val="tx1"/>
                </a:solidFill>
              </a:rPr>
              <a:t>	</a:t>
            </a:r>
            <a:r>
              <a:rPr lang="en-GB" altLang="en-US" sz="1600" dirty="0" smtClean="0">
                <a:solidFill>
                  <a:srgbClr val="006600"/>
                </a:solidFill>
              </a:rPr>
              <a:t>=	0.024 MeV</a:t>
            </a:r>
            <a:endParaRPr lang="en-US" sz="1600" dirty="0">
              <a:solidFill>
                <a:srgbClr val="006600"/>
              </a:solidFill>
            </a:endParaRPr>
          </a:p>
        </p:txBody>
      </p:sp>
      <p:sp>
        <p:nvSpPr>
          <p:cNvPr id="11" name="AutoShape 2"/>
          <p:cNvSpPr>
            <a:spLocks noChangeAspect="1" noChangeArrowheads="1"/>
          </p:cNvSpPr>
          <p:nvPr/>
        </p:nvSpPr>
        <p:spPr bwMode="auto">
          <a:xfrm>
            <a:off x="7172518" y="2218381"/>
            <a:ext cx="1865928" cy="282178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1609725" algn="l"/>
              </a:tabLst>
            </a:pP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D.J. Millener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GB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NPA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 914 (2013) 109</a:t>
            </a:r>
            <a:endParaRPr lang="en-GB" sz="900" dirty="0">
              <a:solidFill>
                <a:srgbClr val="008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53858" y="1309564"/>
            <a:ext cx="801854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</a:t>
            </a:r>
            <a:r>
              <a:rPr lang="en-US" dirty="0" smtClean="0">
                <a:solidFill>
                  <a:srgbClr val="7030A0"/>
                </a:solidFill>
              </a:rPr>
              <a:t>he </a:t>
            </a:r>
            <a:r>
              <a:rPr lang="en-US" dirty="0">
                <a:solidFill>
                  <a:srgbClr val="FF0000"/>
                </a:solidFill>
              </a:rPr>
              <a:t>y-rays spectra </a:t>
            </a:r>
            <a:r>
              <a:rPr lang="en-US" dirty="0">
                <a:solidFill>
                  <a:srgbClr val="7030A0"/>
                </a:solidFill>
              </a:rPr>
              <a:t>of p-shell Hypernuclei are compared and </a:t>
            </a:r>
            <a:r>
              <a:rPr lang="en-US" dirty="0">
                <a:solidFill>
                  <a:srgbClr val="FF0000"/>
                </a:solidFill>
              </a:rPr>
              <a:t>well interpreted </a:t>
            </a:r>
            <a:r>
              <a:rPr lang="en-US" dirty="0" smtClean="0">
                <a:solidFill>
                  <a:srgbClr val="7030A0"/>
                </a:solidFill>
              </a:rPr>
              <a:t>within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shell model calculations </a:t>
            </a:r>
            <a:r>
              <a:rPr lang="en-US" dirty="0" smtClean="0">
                <a:solidFill>
                  <a:srgbClr val="7030A0"/>
                </a:solidFill>
              </a:rPr>
              <a:t>by </a:t>
            </a:r>
            <a:r>
              <a:rPr lang="en-US" dirty="0">
                <a:solidFill>
                  <a:srgbClr val="7030A0"/>
                </a:solidFill>
              </a:rPr>
              <a:t>means of an </a:t>
            </a:r>
            <a:r>
              <a:rPr lang="en-US" dirty="0">
                <a:solidFill>
                  <a:srgbClr val="FF0000"/>
                </a:solidFill>
              </a:rPr>
              <a:t>effective </a:t>
            </a:r>
            <a:r>
              <a:rPr lang="el-GR" dirty="0" smtClean="0">
                <a:solidFill>
                  <a:srgbClr val="FF0000"/>
                </a:solidFill>
              </a:rPr>
              <a:t>Λ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potential </a:t>
            </a:r>
            <a:r>
              <a:rPr lang="en-US" dirty="0">
                <a:solidFill>
                  <a:srgbClr val="7030A0"/>
                </a:solidFill>
              </a:rPr>
              <a:t>of the form:</a:t>
            </a:r>
            <a:endParaRPr lang="it-IT" dirty="0">
              <a:solidFill>
                <a:srgbClr val="7030A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" y="4221088"/>
            <a:ext cx="3576422" cy="2520000"/>
          </a:xfrm>
          <a:prstGeom prst="rect">
            <a:avLst/>
          </a:prstGeom>
        </p:spPr>
      </p:pic>
      <p:sp>
        <p:nvSpPr>
          <p:cNvPr id="31" name="AutoShape 2"/>
          <p:cNvSpPr>
            <a:spLocks noChangeAspect="1" noChangeArrowheads="1"/>
          </p:cNvSpPr>
          <p:nvPr/>
        </p:nvSpPr>
        <p:spPr bwMode="auto">
          <a:xfrm>
            <a:off x="2699792" y="6315174"/>
            <a:ext cx="2443257" cy="282178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1609725" algn="l"/>
              </a:tabLst>
            </a:pP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T.O. Yamamoto </a:t>
            </a:r>
            <a:r>
              <a:rPr lang="it-IT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et al.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GB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PRL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 115 (2015) 222501</a:t>
            </a:r>
            <a:endParaRPr lang="en-GB" sz="900" dirty="0">
              <a:solidFill>
                <a:srgbClr val="008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3755529" y="5013176"/>
            <a:ext cx="531652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ecently </a:t>
            </a:r>
            <a:r>
              <a:rPr lang="en-US" dirty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-rays </a:t>
            </a:r>
            <a:r>
              <a:rPr lang="en-US" dirty="0">
                <a:solidFill>
                  <a:srgbClr val="FF0000"/>
                </a:solidFill>
              </a:rPr>
              <a:t>spectroscopy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has been done at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J-PARC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on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US" baseline="30000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He</a:t>
            </a:r>
            <a:r>
              <a:rPr lang="el-GR" baseline="-25000" dirty="0" smtClean="0">
                <a:solidFill>
                  <a:srgbClr val="FF0000"/>
                </a:solidFill>
              </a:rPr>
              <a:t>Λ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-shell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Hypernucleus,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confirming </a:t>
            </a:r>
            <a:r>
              <a:rPr lang="en-US" dirty="0">
                <a:solidFill>
                  <a:srgbClr val="FF0000"/>
                </a:solidFill>
              </a:rPr>
              <a:t>the CSB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effect in the </a:t>
            </a:r>
            <a:r>
              <a:rPr lang="en-US" dirty="0" smtClean="0">
                <a:solidFill>
                  <a:srgbClr val="FF0000"/>
                </a:solidFill>
              </a:rPr>
              <a:t>A = 4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system,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and for the </a:t>
            </a:r>
            <a:r>
              <a:rPr lang="en-US" dirty="0" smtClean="0">
                <a:solidFill>
                  <a:srgbClr val="FF0000"/>
                </a:solidFill>
              </a:rPr>
              <a:t>first time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on the </a:t>
            </a:r>
            <a:r>
              <a:rPr lang="en-US" baseline="30000" dirty="0" smtClean="0">
                <a:solidFill>
                  <a:srgbClr val="FF0000"/>
                </a:solidFill>
              </a:rPr>
              <a:t>19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l-GR" baseline="-25000" dirty="0">
                <a:solidFill>
                  <a:srgbClr val="FF0000"/>
                </a:solidFill>
              </a:rPr>
              <a:t> Λ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sd</a:t>
            </a:r>
            <a:r>
              <a:rPr lang="en-US" dirty="0" smtClean="0">
                <a:solidFill>
                  <a:srgbClr val="FF0000"/>
                </a:solidFill>
              </a:rPr>
              <a:t>-shell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one</a:t>
            </a: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it-IT" smtClean="0"/>
              <a:pPr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55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94561"/>
            <a:ext cx="8988936" cy="516028"/>
          </a:xfrm>
        </p:spPr>
        <p:txBody>
          <a:bodyPr/>
          <a:lstStyle/>
          <a:p>
            <a:r>
              <a:rPr lang="en-US" dirty="0"/>
              <a:t>Achievements and </a:t>
            </a:r>
            <a:r>
              <a:rPr lang="en-US" dirty="0" smtClean="0"/>
              <a:t>Perspectives </a:t>
            </a:r>
            <a:r>
              <a:rPr lang="en-US" dirty="0"/>
              <a:t>in </a:t>
            </a:r>
            <a:r>
              <a:rPr lang="en-US" dirty="0" smtClean="0"/>
              <a:t>Particle Physics </a:t>
            </a:r>
            <a:r>
              <a:rPr lang="en-US" sz="1700" dirty="0" smtClean="0"/>
              <a:t>(</a:t>
            </a:r>
            <a:r>
              <a:rPr lang="en-US" sz="1700" dirty="0"/>
              <a:t>cont’d)</a:t>
            </a:r>
            <a:endParaRPr lang="it-IT" sz="1700" dirty="0"/>
          </a:p>
        </p:txBody>
      </p:sp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131729"/>
              </p:ext>
            </p:extLst>
          </p:nvPr>
        </p:nvGraphicFramePr>
        <p:xfrm>
          <a:off x="4483100" y="3712762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9" name="Equazione" r:id="rId3" imgW="177480" imgH="368280" progId="Equation.3">
                  <p:embed/>
                </p:oleObj>
              </mc:Choice>
              <mc:Fallback>
                <p:oleObj name="Equazione" r:id="rId3" imgW="177480" imgH="368280" progId="Equation.3">
                  <p:embed/>
                  <p:pic>
                    <p:nvPicPr>
                      <p:cNvPr id="18" name="Oggetto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3100" y="3712762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693248" y="764704"/>
            <a:ext cx="776815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just"/>
            <a:r>
              <a:rPr lang="it-IT" sz="2000" dirty="0" err="1">
                <a:solidFill>
                  <a:srgbClr val="0000CC"/>
                </a:solidFill>
              </a:rPr>
              <a:t>t</a:t>
            </a:r>
            <a:r>
              <a:rPr lang="it-IT" sz="2000" dirty="0" err="1" smtClean="0">
                <a:solidFill>
                  <a:srgbClr val="0000CC"/>
                </a:solidFill>
              </a:rPr>
              <a:t>owards</a:t>
            </a:r>
            <a:r>
              <a:rPr lang="it-IT" sz="2000" dirty="0" smtClean="0">
                <a:solidFill>
                  <a:srgbClr val="0000CC"/>
                </a:solidFill>
              </a:rPr>
              <a:t> a </a:t>
            </a:r>
            <a:r>
              <a:rPr lang="it-IT" sz="2000" dirty="0" smtClean="0">
                <a:solidFill>
                  <a:srgbClr val="FF0000"/>
                </a:solidFill>
              </a:rPr>
              <a:t>quantitative </a:t>
            </a:r>
            <a:r>
              <a:rPr lang="it-IT" sz="2000" dirty="0" err="1" smtClean="0">
                <a:solidFill>
                  <a:srgbClr val="FF0000"/>
                </a:solidFill>
              </a:rPr>
              <a:t>determination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>
                <a:solidFill>
                  <a:srgbClr val="0000CC"/>
                </a:solidFill>
              </a:rPr>
              <a:t>of the </a:t>
            </a:r>
            <a:r>
              <a:rPr lang="el-GR" sz="2000" dirty="0">
                <a:solidFill>
                  <a:srgbClr val="FF0000"/>
                </a:solidFill>
              </a:rPr>
              <a:t>Λ</a:t>
            </a:r>
            <a:r>
              <a:rPr lang="it-IT" sz="2000" i="1" dirty="0">
                <a:solidFill>
                  <a:srgbClr val="FF0000"/>
                </a:solidFill>
              </a:rPr>
              <a:t>N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 ® </a:t>
            </a:r>
            <a:r>
              <a:rPr lang="it-IT" sz="2000" i="1" dirty="0" smtClean="0">
                <a:solidFill>
                  <a:srgbClr val="FF0000"/>
                </a:solidFill>
              </a:rPr>
              <a:t>NN </a:t>
            </a:r>
            <a:r>
              <a:rPr lang="it-IT" sz="2000" dirty="0" err="1" smtClean="0">
                <a:solidFill>
                  <a:srgbClr val="FF0000"/>
                </a:solidFill>
              </a:rPr>
              <a:t>weak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0000CC"/>
                </a:solidFill>
              </a:rPr>
              <a:t>interaction</a:t>
            </a:r>
            <a:endParaRPr lang="el-GR" b="1" dirty="0">
              <a:solidFill>
                <a:srgbClr val="0000CC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-75810" y="1231592"/>
            <a:ext cx="9295622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he </a:t>
            </a:r>
            <a:r>
              <a:rPr lang="en-US" dirty="0">
                <a:solidFill>
                  <a:srgbClr val="FF0000"/>
                </a:solidFill>
              </a:rPr>
              <a:t>importance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of the </a:t>
            </a:r>
            <a:r>
              <a:rPr lang="en-US" dirty="0">
                <a:solidFill>
                  <a:srgbClr val="FF0000"/>
                </a:solidFill>
              </a:rPr>
              <a:t>weak decay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of Hypernuclei as </a:t>
            </a:r>
            <a:r>
              <a:rPr lang="en-US" dirty="0">
                <a:solidFill>
                  <a:srgbClr val="FF0000"/>
                </a:solidFill>
              </a:rPr>
              <a:t>unique source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information</a:t>
            </a:r>
          </a:p>
          <a:p>
            <a:pPr algn="just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about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 four baryons </a:t>
            </a:r>
            <a:r>
              <a:rPr lang="el-GR" dirty="0">
                <a:solidFill>
                  <a:srgbClr val="FF0000"/>
                </a:solidFill>
              </a:rPr>
              <a:t>Λ</a:t>
            </a:r>
            <a:r>
              <a:rPr lang="it-IT" i="1" dirty="0">
                <a:solidFill>
                  <a:srgbClr val="FF0000"/>
                </a:solidFill>
              </a:rPr>
              <a:t>N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 ® </a:t>
            </a:r>
            <a:r>
              <a:rPr lang="it-IT" i="1" dirty="0">
                <a:solidFill>
                  <a:srgbClr val="FF0000"/>
                </a:solidFill>
              </a:rPr>
              <a:t>NN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6600"/>
                </a:solidFill>
              </a:rPr>
              <a:t>vertex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was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stressed from the early days of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Hypernuclar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Physics</a:t>
            </a:r>
          </a:p>
          <a:p>
            <a:endParaRPr lang="en-US" sz="9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alidity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of the </a:t>
            </a:r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n-US" dirty="0" smtClean="0">
                <a:solidFill>
                  <a:srgbClr val="FF0000"/>
                </a:solidFill>
              </a:rPr>
              <a:t>I = 1/2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rule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endParaRPr lang="en-US" sz="9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ive </a:t>
            </a:r>
            <a:r>
              <a:rPr lang="en-US" dirty="0">
                <a:solidFill>
                  <a:srgbClr val="006600"/>
                </a:solidFill>
              </a:rPr>
              <a:t>decay channels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(at least!) </a:t>
            </a:r>
            <a:r>
              <a:rPr lang="en-US" dirty="0">
                <a:solidFill>
                  <a:srgbClr val="006600"/>
                </a:solidFill>
              </a:rPr>
              <a:t>may </a:t>
            </a:r>
            <a:r>
              <a:rPr lang="en-US" dirty="0" smtClean="0">
                <a:solidFill>
                  <a:srgbClr val="006600"/>
                </a:solidFill>
              </a:rPr>
              <a:t>occur </a:t>
            </a:r>
            <a:r>
              <a:rPr lang="it-IT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Symbol" panose="05050102010706020507" pitchFamily="18" charset="2"/>
              </a:rPr>
              <a:t>®</a:t>
            </a:r>
            <a:r>
              <a:rPr lang="it-IT" dirty="0" smtClean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ifficult </a:t>
            </a:r>
            <a:r>
              <a:rPr lang="en-US" dirty="0">
                <a:solidFill>
                  <a:srgbClr val="006600"/>
                </a:solidFill>
              </a:rPr>
              <a:t>task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921577"/>
              </p:ext>
            </p:extLst>
          </p:nvPr>
        </p:nvGraphicFramePr>
        <p:xfrm>
          <a:off x="224752" y="2785662"/>
          <a:ext cx="43942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0" name="Equazione" r:id="rId5" imgW="4394160" imgH="2590560" progId="Equation.3">
                  <p:embed/>
                </p:oleObj>
              </mc:Choice>
              <mc:Fallback>
                <p:oleObj name="Equazione" r:id="rId5" imgW="4394160" imgH="2590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4752" y="2785662"/>
                        <a:ext cx="4394200" cy="25908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713943"/>
              </p:ext>
            </p:extLst>
          </p:nvPr>
        </p:nvGraphicFramePr>
        <p:xfrm>
          <a:off x="6874548" y="3717032"/>
          <a:ext cx="20447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" name="Equazione" r:id="rId7" imgW="2044440" imgH="799920" progId="Equation.3">
                  <p:embed/>
                </p:oleObj>
              </mc:Choice>
              <mc:Fallback>
                <p:oleObj name="Equazione" r:id="rId7" imgW="2044440" imgH="799920" progId="Equation.3">
                  <p:embed/>
                  <p:pic>
                    <p:nvPicPr>
                      <p:cNvPr id="6" name="Oggetto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74548" y="3717032"/>
                        <a:ext cx="2044700" cy="8001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6680980" y="4551511"/>
            <a:ext cx="2422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All </a:t>
            </a:r>
            <a:r>
              <a:rPr lang="el-GR" sz="1200" dirty="0"/>
              <a:t>Γ</a:t>
            </a:r>
            <a:r>
              <a:rPr lang="en-US" sz="1200" dirty="0" smtClean="0"/>
              <a:t>’s </a:t>
            </a:r>
            <a:r>
              <a:rPr lang="en-US" sz="1200" dirty="0"/>
              <a:t>are given in units of </a:t>
            </a:r>
            <a:r>
              <a:rPr lang="el-GR" sz="1200" dirty="0" smtClean="0"/>
              <a:t>Γ</a:t>
            </a:r>
            <a:r>
              <a:rPr lang="el-GR" sz="1200" baseline="-25000" dirty="0" smtClean="0"/>
              <a:t>Λ</a:t>
            </a:r>
            <a:r>
              <a:rPr lang="el-GR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= </a:t>
            </a:r>
            <a:r>
              <a:rPr lang="it-IT" sz="1200" dirty="0">
                <a:latin typeface="Math C" panose="05000000000000000000" pitchFamily="2" charset="2"/>
              </a:rPr>
              <a:t>ß</a:t>
            </a:r>
            <a:r>
              <a:rPr lang="en-US" sz="1200" dirty="0" smtClean="0"/>
              <a:t>/</a:t>
            </a:r>
            <a:r>
              <a:rPr lang="el-GR" sz="1200" dirty="0" smtClean="0"/>
              <a:t> τ</a:t>
            </a:r>
            <a:r>
              <a:rPr lang="el-GR" sz="1200" baseline="-25000" dirty="0" smtClean="0"/>
              <a:t>Λ</a:t>
            </a:r>
            <a:r>
              <a:rPr lang="it-IT" sz="1200" baseline="-25000" dirty="0" smtClean="0"/>
              <a:t> </a:t>
            </a:r>
          </a:p>
          <a:p>
            <a:r>
              <a:rPr lang="en-US" sz="1200" dirty="0" smtClean="0"/>
              <a:t>when </a:t>
            </a:r>
            <a:r>
              <a:rPr lang="en-US" sz="1200" dirty="0"/>
              <a:t>compared each </a:t>
            </a:r>
            <a:r>
              <a:rPr lang="en-US" sz="1200" dirty="0" smtClean="0"/>
              <a:t>other</a:t>
            </a:r>
            <a:endParaRPr lang="it-IT" sz="1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708203" y="3059668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/>
              <a:t>p</a:t>
            </a:r>
            <a:r>
              <a:rPr lang="it-IT" i="1" baseline="-25000" dirty="0" err="1" smtClean="0"/>
              <a:t>N</a:t>
            </a:r>
            <a:r>
              <a:rPr lang="it-IT" dirty="0" smtClean="0"/>
              <a:t> </a:t>
            </a:r>
            <a:r>
              <a:rPr lang="el-GR" dirty="0" smtClean="0"/>
              <a:t>≤</a:t>
            </a:r>
            <a:r>
              <a:rPr lang="it-IT" dirty="0" smtClean="0"/>
              <a:t> 100 </a:t>
            </a:r>
            <a:r>
              <a:rPr lang="it-IT" dirty="0" err="1" smtClean="0"/>
              <a:t>MeV</a:t>
            </a:r>
            <a:r>
              <a:rPr lang="it-IT" dirty="0" smtClean="0"/>
              <a:t>/c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708203" y="4139788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/>
              <a:t>p</a:t>
            </a:r>
            <a:r>
              <a:rPr lang="it-IT" i="1" baseline="-25000" dirty="0" err="1"/>
              <a:t>N</a:t>
            </a:r>
            <a:r>
              <a:rPr lang="it-IT" dirty="0" smtClean="0"/>
              <a:t> </a:t>
            </a:r>
            <a:r>
              <a:rPr lang="it-IT" dirty="0"/>
              <a:t>≈</a:t>
            </a:r>
            <a:r>
              <a:rPr lang="it-IT" dirty="0" smtClean="0"/>
              <a:t> 400 </a:t>
            </a:r>
            <a:r>
              <a:rPr lang="it-IT" dirty="0" err="1" smtClean="0"/>
              <a:t>MeV</a:t>
            </a:r>
            <a:r>
              <a:rPr lang="it-IT" dirty="0" smtClean="0"/>
              <a:t>/c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708203" y="4963172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/>
              <a:t>p</a:t>
            </a:r>
            <a:r>
              <a:rPr lang="it-IT" i="1" baseline="-25000" dirty="0" err="1"/>
              <a:t>N</a:t>
            </a:r>
            <a:r>
              <a:rPr lang="it-IT" dirty="0" smtClean="0"/>
              <a:t> </a:t>
            </a:r>
            <a:r>
              <a:rPr lang="it-IT" dirty="0"/>
              <a:t>≈</a:t>
            </a:r>
            <a:r>
              <a:rPr lang="it-IT" dirty="0" smtClean="0"/>
              <a:t> 330 </a:t>
            </a:r>
            <a:r>
              <a:rPr lang="it-IT" dirty="0" err="1" smtClean="0"/>
              <a:t>MeV</a:t>
            </a:r>
            <a:r>
              <a:rPr lang="it-IT" dirty="0" smtClean="0"/>
              <a:t>/c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26908" y="5445224"/>
            <a:ext cx="8692340" cy="13542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</a:t>
            </a:r>
            <a:r>
              <a:rPr lang="en-US" dirty="0" smtClean="0">
                <a:solidFill>
                  <a:srgbClr val="7030A0"/>
                </a:solidFill>
              </a:rPr>
              <a:t>he </a:t>
            </a:r>
            <a:r>
              <a:rPr lang="en-US" dirty="0">
                <a:solidFill>
                  <a:srgbClr val="FF0000"/>
                </a:solidFill>
              </a:rPr>
              <a:t>nuclear medium </a:t>
            </a:r>
            <a:r>
              <a:rPr lang="en-US" dirty="0">
                <a:solidFill>
                  <a:srgbClr val="7030A0"/>
                </a:solidFill>
              </a:rPr>
              <a:t>hosting the </a:t>
            </a:r>
            <a:r>
              <a:rPr lang="el-GR" dirty="0">
                <a:solidFill>
                  <a:srgbClr val="FF0000"/>
                </a:solidFill>
              </a:rPr>
              <a:t>Λ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is quite </a:t>
            </a:r>
            <a:r>
              <a:rPr lang="en-US" dirty="0">
                <a:solidFill>
                  <a:srgbClr val="FF0000"/>
                </a:solidFill>
              </a:rPr>
              <a:t>hostile</a:t>
            </a:r>
            <a:r>
              <a:rPr lang="en-US" dirty="0">
                <a:solidFill>
                  <a:srgbClr val="7030A0"/>
                </a:solidFill>
              </a:rPr>
              <a:t> since</a:t>
            </a:r>
            <a:r>
              <a:rPr lang="en-US" dirty="0" smtClean="0">
                <a:solidFill>
                  <a:srgbClr val="7030A0"/>
                </a:solidFill>
              </a:rPr>
              <a:t>:</a:t>
            </a:r>
          </a:p>
          <a:p>
            <a:endParaRPr lang="it-IT" sz="800" dirty="0">
              <a:solidFill>
                <a:srgbClr val="7030A0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t</a:t>
            </a:r>
            <a:r>
              <a:rPr lang="en-US" sz="1600" dirty="0" smtClean="0">
                <a:solidFill>
                  <a:srgbClr val="7030A0"/>
                </a:solidFill>
              </a:rPr>
              <a:t>he </a:t>
            </a:r>
            <a:r>
              <a:rPr lang="en-US" sz="1600" dirty="0">
                <a:solidFill>
                  <a:srgbClr val="FF0000"/>
                </a:solidFill>
              </a:rPr>
              <a:t>Pauli principle </a:t>
            </a:r>
            <a:r>
              <a:rPr lang="en-US" sz="1600" dirty="0">
                <a:solidFill>
                  <a:srgbClr val="7030A0"/>
                </a:solidFill>
              </a:rPr>
              <a:t>inhibits </a:t>
            </a:r>
            <a:r>
              <a:rPr lang="en-US" sz="1600" dirty="0">
                <a:solidFill>
                  <a:srgbClr val="FF0000"/>
                </a:solidFill>
              </a:rPr>
              <a:t>MWD</a:t>
            </a:r>
            <a:r>
              <a:rPr lang="en-US" sz="1600" dirty="0">
                <a:solidFill>
                  <a:srgbClr val="7030A0"/>
                </a:solidFill>
              </a:rPr>
              <a:t> for </a:t>
            </a:r>
            <a:r>
              <a:rPr lang="en-US" sz="1600" dirty="0" smtClean="0">
                <a:solidFill>
                  <a:srgbClr val="7030A0"/>
                </a:solidFill>
              </a:rPr>
              <a:t>A &gt; 30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it-IT" sz="800" dirty="0">
              <a:solidFill>
                <a:srgbClr val="7030A0"/>
              </a:solidFill>
            </a:endParaRPr>
          </a:p>
          <a:p>
            <a:pPr marL="177800" indent="-1778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FSI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>
                <a:solidFill>
                  <a:srgbClr val="7030A0"/>
                </a:solidFill>
              </a:rPr>
              <a:t>strongly </a:t>
            </a:r>
            <a:r>
              <a:rPr lang="en-US" sz="1600" dirty="0" smtClean="0">
                <a:solidFill>
                  <a:srgbClr val="FF0000"/>
                </a:solidFill>
              </a:rPr>
              <a:t>affects</a:t>
            </a:r>
            <a:r>
              <a:rPr lang="en-US" sz="1600" dirty="0" smtClean="0">
                <a:solidFill>
                  <a:srgbClr val="7030A0"/>
                </a:solidFill>
              </a:rPr>
              <a:t> the </a:t>
            </a:r>
            <a:r>
              <a:rPr lang="en-US" sz="1600" dirty="0">
                <a:solidFill>
                  <a:srgbClr val="7030A0"/>
                </a:solidFill>
              </a:rPr>
              <a:t>nucleons from </a:t>
            </a:r>
            <a:r>
              <a:rPr lang="en-US" sz="1600" dirty="0">
                <a:solidFill>
                  <a:srgbClr val="FF0000"/>
                </a:solidFill>
              </a:rPr>
              <a:t>NMWD</a:t>
            </a:r>
            <a:r>
              <a:rPr lang="en-US" sz="1600" dirty="0">
                <a:solidFill>
                  <a:srgbClr val="7030A0"/>
                </a:solidFill>
              </a:rPr>
              <a:t>, which lose </a:t>
            </a:r>
            <a:r>
              <a:rPr lang="en-US" sz="1600" dirty="0" smtClean="0">
                <a:solidFill>
                  <a:srgbClr val="7030A0"/>
                </a:solidFill>
              </a:rPr>
              <a:t>the </a:t>
            </a:r>
            <a:r>
              <a:rPr lang="en-US" sz="1600" dirty="0">
                <a:solidFill>
                  <a:srgbClr val="FF0000"/>
                </a:solidFill>
              </a:rPr>
              <a:t>kinematical signature</a:t>
            </a:r>
            <a:r>
              <a:rPr lang="en-US" sz="1600" dirty="0">
                <a:solidFill>
                  <a:srgbClr val="7030A0"/>
                </a:solidFill>
              </a:rPr>
              <a:t> of  </a:t>
            </a:r>
            <a:r>
              <a:rPr lang="en-US" sz="1600" dirty="0" smtClean="0">
                <a:solidFill>
                  <a:srgbClr val="7030A0"/>
                </a:solidFill>
              </a:rPr>
              <a:t>                          the </a:t>
            </a:r>
            <a:r>
              <a:rPr lang="en-US" sz="1600" dirty="0">
                <a:solidFill>
                  <a:srgbClr val="FF0000"/>
                </a:solidFill>
              </a:rPr>
              <a:t>bare process </a:t>
            </a:r>
            <a:r>
              <a:rPr lang="en-US" sz="1600" dirty="0">
                <a:solidFill>
                  <a:srgbClr val="7030A0"/>
                </a:solidFill>
              </a:rPr>
              <a:t>and </a:t>
            </a:r>
            <a:r>
              <a:rPr lang="en-US" sz="1600" dirty="0" smtClean="0">
                <a:solidFill>
                  <a:srgbClr val="7030A0"/>
                </a:solidFill>
              </a:rPr>
              <a:t>it may induce </a:t>
            </a:r>
            <a:r>
              <a:rPr lang="en-US" sz="1600" dirty="0">
                <a:solidFill>
                  <a:srgbClr val="FF0000"/>
                </a:solidFill>
              </a:rPr>
              <a:t>interference effect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300173" y="370473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Math C" panose="05000000000000000000" pitchFamily="2" charset="2"/>
              </a:rPr>
              <a:t>ß</a:t>
            </a:r>
          </a:p>
        </p:txBody>
      </p:sp>
    </p:spTree>
    <p:extLst>
      <p:ext uri="{BB962C8B-B14F-4D97-AF65-F5344CB8AC3E}">
        <p14:creationId xmlns:p14="http://schemas.microsoft.com/office/powerpoint/2010/main" val="411543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94561"/>
            <a:ext cx="8988936" cy="516028"/>
          </a:xfrm>
        </p:spPr>
        <p:txBody>
          <a:bodyPr/>
          <a:lstStyle/>
          <a:p>
            <a:r>
              <a:rPr lang="en-US" dirty="0"/>
              <a:t>Achievements and </a:t>
            </a:r>
            <a:r>
              <a:rPr lang="en-US" dirty="0" smtClean="0"/>
              <a:t>Perspectives </a:t>
            </a:r>
            <a:r>
              <a:rPr lang="en-US" dirty="0"/>
              <a:t>in </a:t>
            </a:r>
            <a:r>
              <a:rPr lang="en-US" dirty="0" smtClean="0"/>
              <a:t>Particle Physics </a:t>
            </a:r>
            <a:r>
              <a:rPr lang="en-US" sz="1700" dirty="0" smtClean="0"/>
              <a:t>(</a:t>
            </a:r>
            <a:r>
              <a:rPr lang="en-US" sz="1700" dirty="0"/>
              <a:t>cont’d)</a:t>
            </a:r>
            <a:endParaRPr lang="it-IT" sz="1700" dirty="0"/>
          </a:p>
        </p:txBody>
      </p:sp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131729"/>
              </p:ext>
            </p:extLst>
          </p:nvPr>
        </p:nvGraphicFramePr>
        <p:xfrm>
          <a:off x="4483100" y="3712762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name="Equazione" r:id="rId3" imgW="177480" imgH="368280" progId="Equation.3">
                  <p:embed/>
                </p:oleObj>
              </mc:Choice>
              <mc:Fallback>
                <p:oleObj name="Equazione" r:id="rId3" imgW="177480" imgH="368280" progId="Equation.3">
                  <p:embed/>
                  <p:pic>
                    <p:nvPicPr>
                      <p:cNvPr id="18" name="Oggetto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3100" y="3712762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3278734" y="764704"/>
            <a:ext cx="259718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just"/>
            <a:r>
              <a:rPr lang="it-IT" sz="2000" dirty="0" err="1" smtClean="0">
                <a:solidFill>
                  <a:srgbClr val="0000CC"/>
                </a:solidFill>
              </a:rPr>
              <a:t>lifetime</a:t>
            </a:r>
            <a:r>
              <a:rPr lang="it-IT" sz="2000" dirty="0" smtClean="0">
                <a:solidFill>
                  <a:srgbClr val="0000CC"/>
                </a:solidFill>
              </a:rPr>
              <a:t> of Hypernuclei</a:t>
            </a:r>
            <a:endParaRPr lang="el-GR" b="1" dirty="0">
              <a:solidFill>
                <a:srgbClr val="0000CC"/>
              </a:solidFill>
            </a:endParaRPr>
          </a:p>
        </p:txBody>
      </p:sp>
      <p:grpSp>
        <p:nvGrpSpPr>
          <p:cNvPr id="19" name="Gruppo 18"/>
          <p:cNvGrpSpPr>
            <a:grpSpLocks noChangeAspect="1"/>
          </p:cNvGrpSpPr>
          <p:nvPr/>
        </p:nvGrpSpPr>
        <p:grpSpPr>
          <a:xfrm>
            <a:off x="796313" y="1252254"/>
            <a:ext cx="7551374" cy="4500000"/>
            <a:chOff x="549077" y="1252254"/>
            <a:chExt cx="7853429" cy="4680000"/>
          </a:xfrm>
        </p:grpSpPr>
        <p:grpSp>
          <p:nvGrpSpPr>
            <p:cNvPr id="17" name="Gruppo 16"/>
            <p:cNvGrpSpPr/>
            <p:nvPr/>
          </p:nvGrpSpPr>
          <p:grpSpPr>
            <a:xfrm>
              <a:off x="549077" y="1252254"/>
              <a:ext cx="7853429" cy="4680000"/>
              <a:chOff x="1350690" y="1252254"/>
              <a:chExt cx="7853429" cy="4680000"/>
            </a:xfrm>
          </p:grpSpPr>
          <p:pic>
            <p:nvPicPr>
              <p:cNvPr id="4" name="Immagine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50690" y="1252254"/>
                <a:ext cx="6456069" cy="4680000"/>
              </a:xfrm>
              <a:prstGeom prst="rect">
                <a:avLst/>
              </a:prstGeom>
            </p:spPr>
          </p:pic>
          <p:cxnSp>
            <p:nvCxnSpPr>
              <p:cNvPr id="11" name="Connettore diritto 10"/>
              <p:cNvCxnSpPr/>
              <p:nvPr/>
            </p:nvCxnSpPr>
            <p:spPr>
              <a:xfrm>
                <a:off x="2220119" y="3193926"/>
                <a:ext cx="6984000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CasellaDiTesto 11"/>
            <p:cNvSpPr txBox="1"/>
            <p:nvPr/>
          </p:nvSpPr>
          <p:spPr>
            <a:xfrm>
              <a:off x="7092280" y="2746727"/>
              <a:ext cx="1291059" cy="36933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dirty="0">
                  <a:solidFill>
                    <a:srgbClr val="FF0000"/>
                  </a:solidFill>
                </a:rPr>
                <a:t>τ</a:t>
              </a:r>
              <a:r>
                <a:rPr lang="it-IT" dirty="0" smtClean="0">
                  <a:solidFill>
                    <a:srgbClr val="FF0000"/>
                  </a:solidFill>
                </a:rPr>
                <a:t> = 208.8 </a:t>
              </a:r>
              <a:r>
                <a:rPr lang="it-IT" dirty="0" err="1" smtClean="0">
                  <a:solidFill>
                    <a:srgbClr val="FF0000"/>
                  </a:solidFill>
                </a:rPr>
                <a:t>ps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CasellaDiTesto 20"/>
          <p:cNvSpPr txBox="1">
            <a:spLocks noChangeAspect="1"/>
          </p:cNvSpPr>
          <p:nvPr/>
        </p:nvSpPr>
        <p:spPr>
          <a:xfrm>
            <a:off x="55921" y="5846031"/>
            <a:ext cx="638828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f</a:t>
            </a:r>
            <a:r>
              <a:rPr lang="en-US" dirty="0" smtClean="0">
                <a:solidFill>
                  <a:srgbClr val="006600"/>
                </a:solidFill>
              </a:rPr>
              <a:t>or </a:t>
            </a:r>
            <a:r>
              <a:rPr lang="en-US" dirty="0" smtClean="0">
                <a:solidFill>
                  <a:srgbClr val="FF0000"/>
                </a:solidFill>
              </a:rPr>
              <a:t>heavy </a:t>
            </a:r>
            <a:r>
              <a:rPr lang="en-US" dirty="0">
                <a:solidFill>
                  <a:srgbClr val="FF0000"/>
                </a:solidFill>
              </a:rPr>
              <a:t>systems </a:t>
            </a:r>
            <a:r>
              <a:rPr lang="el-GR" dirty="0">
                <a:solidFill>
                  <a:srgbClr val="006600"/>
                </a:solidFill>
              </a:rPr>
              <a:t>τ </a:t>
            </a:r>
            <a:r>
              <a:rPr lang="en-US" dirty="0" smtClean="0">
                <a:solidFill>
                  <a:srgbClr val="006600"/>
                </a:solidFill>
              </a:rPr>
              <a:t>was </a:t>
            </a:r>
            <a:r>
              <a:rPr lang="en-US" dirty="0">
                <a:solidFill>
                  <a:srgbClr val="006600"/>
                </a:solidFill>
              </a:rPr>
              <a:t>obtained </a:t>
            </a:r>
            <a:r>
              <a:rPr lang="en-US" dirty="0">
                <a:solidFill>
                  <a:srgbClr val="FF0000"/>
                </a:solidFill>
              </a:rPr>
              <a:t>indirectly</a:t>
            </a:r>
            <a:r>
              <a:rPr lang="en-US" dirty="0">
                <a:solidFill>
                  <a:srgbClr val="006600"/>
                </a:solidFill>
              </a:rPr>
              <a:t> from delayed </a:t>
            </a:r>
            <a:r>
              <a:rPr lang="en-US" dirty="0" smtClean="0">
                <a:solidFill>
                  <a:srgbClr val="006600"/>
                </a:solidFill>
              </a:rPr>
              <a:t>fission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induced </a:t>
            </a:r>
            <a:r>
              <a:rPr lang="en-US" dirty="0">
                <a:solidFill>
                  <a:srgbClr val="006600"/>
                </a:solidFill>
              </a:rPr>
              <a:t>by the energy release in NMWD of Hypernuclei </a:t>
            </a:r>
            <a:r>
              <a:rPr lang="en-US" dirty="0" smtClean="0">
                <a:solidFill>
                  <a:srgbClr val="006600"/>
                </a:solidFill>
              </a:rPr>
              <a:t>produced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with </a:t>
            </a:r>
            <a:r>
              <a:rPr lang="it-IT" sz="1600" i="1" dirty="0" smtClean="0">
                <a:solidFill>
                  <a:srgbClr val="006600"/>
                </a:solidFill>
                <a:latin typeface="VerdanaBar" panose="020B0604030504040204" pitchFamily="34" charset="0"/>
              </a:rPr>
              <a:t>p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(CERN) </a:t>
            </a:r>
            <a:r>
              <a:rPr lang="en-US" dirty="0" smtClean="0">
                <a:solidFill>
                  <a:srgbClr val="006600"/>
                </a:solidFill>
              </a:rPr>
              <a:t>or </a:t>
            </a:r>
            <a:r>
              <a:rPr lang="en-US" i="1" dirty="0" smtClean="0">
                <a:solidFill>
                  <a:srgbClr val="006600"/>
                </a:solidFill>
              </a:rPr>
              <a:t>p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(COSY) </a:t>
            </a:r>
            <a:r>
              <a:rPr lang="en-US" dirty="0" smtClean="0">
                <a:solidFill>
                  <a:srgbClr val="006600"/>
                </a:solidFill>
              </a:rPr>
              <a:t>beam.   </a:t>
            </a:r>
            <a:endParaRPr lang="it-IT" dirty="0">
              <a:solidFill>
                <a:srgbClr val="0066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552785" y="6015309"/>
            <a:ext cx="2543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</a:t>
            </a:r>
            <a:r>
              <a:rPr lang="en-US" sz="1600" dirty="0" smtClean="0"/>
              <a:t>esults </a:t>
            </a:r>
            <a:r>
              <a:rPr lang="en-US" sz="1600" dirty="0"/>
              <a:t>strongly dependent </a:t>
            </a:r>
            <a:endParaRPr lang="en-US" sz="1600" dirty="0" smtClean="0"/>
          </a:p>
          <a:p>
            <a:r>
              <a:rPr lang="en-US" sz="1600" dirty="0" smtClean="0"/>
              <a:t>on </a:t>
            </a:r>
            <a:r>
              <a:rPr lang="en-US" sz="1600" dirty="0"/>
              <a:t>theoretical </a:t>
            </a:r>
            <a:r>
              <a:rPr lang="en-US" sz="1600" dirty="0" smtClean="0"/>
              <a:t>calculations!</a:t>
            </a:r>
            <a:endParaRPr lang="it-IT" sz="16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it-IT" smtClean="0"/>
              <a:pPr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94561"/>
            <a:ext cx="8988936" cy="516028"/>
          </a:xfrm>
        </p:spPr>
        <p:txBody>
          <a:bodyPr/>
          <a:lstStyle/>
          <a:p>
            <a:r>
              <a:rPr lang="en-US" dirty="0"/>
              <a:t>Achievements and </a:t>
            </a:r>
            <a:r>
              <a:rPr lang="en-US" dirty="0" smtClean="0"/>
              <a:t>Perspectives </a:t>
            </a:r>
            <a:r>
              <a:rPr lang="en-US" dirty="0"/>
              <a:t>in </a:t>
            </a:r>
            <a:r>
              <a:rPr lang="en-US" dirty="0" smtClean="0"/>
              <a:t>Particle Physics </a:t>
            </a:r>
            <a:r>
              <a:rPr lang="en-US" sz="1700" dirty="0" smtClean="0"/>
              <a:t>(</a:t>
            </a:r>
            <a:r>
              <a:rPr lang="en-US" sz="1700" dirty="0"/>
              <a:t>cont’d)</a:t>
            </a:r>
            <a:endParaRPr lang="it-IT" sz="1700" dirty="0"/>
          </a:p>
        </p:txBody>
      </p:sp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40972"/>
              </p:ext>
            </p:extLst>
          </p:nvPr>
        </p:nvGraphicFramePr>
        <p:xfrm>
          <a:off x="4483100" y="3666107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1" name="Equazione" r:id="rId3" imgW="177480" imgH="368280" progId="Equation.3">
                  <p:embed/>
                </p:oleObj>
              </mc:Choice>
              <mc:Fallback>
                <p:oleObj name="Equazione" r:id="rId3" imgW="177480" imgH="368280" progId="Equation.3">
                  <p:embed/>
                  <p:pic>
                    <p:nvPicPr>
                      <p:cNvPr id="18" name="Oggetto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3100" y="3666107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2591851" y="764704"/>
            <a:ext cx="397095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just"/>
            <a:r>
              <a:rPr lang="it-IT" sz="2000" dirty="0" err="1" smtClean="0">
                <a:solidFill>
                  <a:srgbClr val="0000CC"/>
                </a:solidFill>
              </a:rPr>
              <a:t>lifetime</a:t>
            </a:r>
            <a:r>
              <a:rPr lang="it-IT" sz="2000" dirty="0" smtClean="0">
                <a:solidFill>
                  <a:srgbClr val="0000CC"/>
                </a:solidFill>
              </a:rPr>
              <a:t> of </a:t>
            </a:r>
            <a:r>
              <a:rPr lang="it-IT" sz="2000" dirty="0" err="1" smtClean="0">
                <a:solidFill>
                  <a:srgbClr val="0000CC"/>
                </a:solidFill>
              </a:rPr>
              <a:t>Hydrogen</a:t>
            </a:r>
            <a:r>
              <a:rPr lang="it-IT" sz="2000" dirty="0" smtClean="0">
                <a:solidFill>
                  <a:srgbClr val="0000CC"/>
                </a:solidFill>
              </a:rPr>
              <a:t> </a:t>
            </a:r>
            <a:r>
              <a:rPr lang="it-IT" sz="2000" dirty="0" err="1" smtClean="0">
                <a:solidFill>
                  <a:srgbClr val="0000CC"/>
                </a:solidFill>
              </a:rPr>
              <a:t>Hyperisotopes</a:t>
            </a:r>
            <a:endParaRPr lang="el-GR" b="1" dirty="0">
              <a:solidFill>
                <a:srgbClr val="0000CC"/>
              </a:solidFill>
            </a:endParaRPr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91" y="1222625"/>
            <a:ext cx="6456069" cy="4680000"/>
          </a:xfrm>
          <a:prstGeom prst="rect">
            <a:avLst/>
          </a:prstGeom>
        </p:spPr>
      </p:pic>
      <p:sp>
        <p:nvSpPr>
          <p:cNvPr id="34" name="CasellaDiTesto 33"/>
          <p:cNvSpPr txBox="1"/>
          <p:nvPr/>
        </p:nvSpPr>
        <p:spPr>
          <a:xfrm>
            <a:off x="3635896" y="1535906"/>
            <a:ext cx="1117614" cy="697885"/>
          </a:xfrm>
          <a:prstGeom prst="foldedCorner">
            <a:avLst/>
          </a:prstGeom>
          <a:solidFill>
            <a:srgbClr val="FFCCFF"/>
          </a:solidFill>
          <a:ln>
            <a:solidFill>
              <a:srgbClr val="FF0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bubble</a:t>
            </a:r>
          </a:p>
          <a:p>
            <a:pPr algn="ctr"/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chambers</a:t>
            </a: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Connettore 2 34"/>
          <p:cNvCxnSpPr>
            <a:stCxn id="34" idx="2"/>
          </p:cNvCxnSpPr>
          <p:nvPr/>
        </p:nvCxnSpPr>
        <p:spPr>
          <a:xfrm flipH="1">
            <a:off x="3421580" y="2233791"/>
            <a:ext cx="773123" cy="1206329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ggetto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456134"/>
              </p:ext>
            </p:extLst>
          </p:nvPr>
        </p:nvGraphicFramePr>
        <p:xfrm>
          <a:off x="3348453" y="3898661"/>
          <a:ext cx="1549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2" name="Equazione" r:id="rId6" imgW="1549080" imgH="330120" progId="Equation.3">
                  <p:embed/>
                </p:oleObj>
              </mc:Choice>
              <mc:Fallback>
                <p:oleObj name="Equazione" r:id="rId6" imgW="1549080" imgH="330120" progId="Equation.3">
                  <p:embed/>
                  <p:pic>
                    <p:nvPicPr>
                      <p:cNvPr id="15" name="Oggetto 1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48453" y="3898661"/>
                        <a:ext cx="1549400" cy="3302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CasellaDiTesto 36"/>
          <p:cNvSpPr txBox="1"/>
          <p:nvPr/>
        </p:nvSpPr>
        <p:spPr>
          <a:xfrm>
            <a:off x="6138827" y="1427907"/>
            <a:ext cx="1301958" cy="697885"/>
          </a:xfrm>
          <a:prstGeom prst="foldedCorner">
            <a:avLst/>
          </a:prstGeom>
          <a:solidFill>
            <a:srgbClr val="CCFFCC"/>
          </a:solidFill>
          <a:ln>
            <a:solidFill>
              <a:srgbClr val="0066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(heavy) ions</a:t>
            </a:r>
          </a:p>
          <a:p>
            <a:pPr algn="ctr"/>
            <a:r>
              <a:rPr lang="en-GB" sz="1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collisions</a:t>
            </a:r>
            <a:endParaRPr lang="en-GB" sz="16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Connettore 2 37"/>
          <p:cNvCxnSpPr>
            <a:stCxn id="37" idx="2"/>
          </p:cNvCxnSpPr>
          <p:nvPr/>
        </p:nvCxnSpPr>
        <p:spPr>
          <a:xfrm flipH="1">
            <a:off x="6012160" y="2125792"/>
            <a:ext cx="777646" cy="1328561"/>
          </a:xfrm>
          <a:prstGeom prst="straightConnector1">
            <a:avLst/>
          </a:prstGeom>
          <a:ln w="12700">
            <a:solidFill>
              <a:srgbClr val="006600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ggetto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01406"/>
              </p:ext>
            </p:extLst>
          </p:nvPr>
        </p:nvGraphicFramePr>
        <p:xfrm>
          <a:off x="5057101" y="4204273"/>
          <a:ext cx="1562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3" name="Equazione" r:id="rId8" imgW="1562040" imgH="330120" progId="Equation.3">
                  <p:embed/>
                </p:oleObj>
              </mc:Choice>
              <mc:Fallback>
                <p:oleObj name="Equazione" r:id="rId8" imgW="1562040" imgH="330120" progId="Equation.3">
                  <p:embed/>
                  <p:pic>
                    <p:nvPicPr>
                      <p:cNvPr id="32" name="Oggetto 3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57101" y="4204273"/>
                        <a:ext cx="1562100" cy="3302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solidFill>
                          <a:srgbClr val="00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CasellaDiTesto 39"/>
          <p:cNvSpPr txBox="1"/>
          <p:nvPr/>
        </p:nvSpPr>
        <p:spPr>
          <a:xfrm rot="19800000">
            <a:off x="6344434" y="2190643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</a:t>
            </a:r>
            <a:endParaRPr lang="en-GB" sz="9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 rot="19800000">
            <a:off x="6908516" y="2674872"/>
            <a:ext cx="524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ALICE</a:t>
            </a:r>
          </a:p>
        </p:txBody>
      </p:sp>
      <p:sp>
        <p:nvSpPr>
          <p:cNvPr id="42" name="CasellaDiTesto 41"/>
          <p:cNvSpPr txBox="1"/>
          <p:nvPr/>
        </p:nvSpPr>
        <p:spPr>
          <a:xfrm rot="19800000">
            <a:off x="6626256" y="2432758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HypHI</a:t>
            </a:r>
          </a:p>
        </p:txBody>
      </p:sp>
      <p:sp>
        <p:nvSpPr>
          <p:cNvPr id="43" name="CasellaDiTesto 42"/>
          <p:cNvSpPr txBox="1"/>
          <p:nvPr/>
        </p:nvSpPr>
        <p:spPr>
          <a:xfrm rot="19800000">
            <a:off x="6647551" y="4566907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</a:t>
            </a:r>
            <a:endParaRPr lang="en-GB" sz="9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3668116" y="4661703"/>
            <a:ext cx="1074333" cy="404039"/>
          </a:xfrm>
          <a:prstGeom prst="foldedCorner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6600"/>
                </a:solidFill>
              </a:rPr>
              <a:t>~</a:t>
            </a:r>
            <a:r>
              <a:rPr lang="en-GB" sz="16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years</a:t>
            </a:r>
            <a:endParaRPr lang="en-GB" sz="1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Connettore 2 44"/>
          <p:cNvCxnSpPr>
            <a:stCxn id="46" idx="0"/>
          </p:cNvCxnSpPr>
          <p:nvPr/>
        </p:nvCxnSpPr>
        <p:spPr>
          <a:xfrm flipV="1">
            <a:off x="1044038" y="3166321"/>
            <a:ext cx="1767384" cy="1576982"/>
          </a:xfrm>
          <a:prstGeom prst="straightConnector1">
            <a:avLst/>
          </a:prstGeom>
          <a:ln w="12700">
            <a:solidFill>
              <a:srgbClr val="0000FF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359395" y="4743303"/>
            <a:ext cx="1369286" cy="697885"/>
          </a:xfrm>
          <a:prstGeom prst="foldedCorner">
            <a:avLst/>
          </a:prstGeom>
          <a:solidFill>
            <a:srgbClr val="CCECFF"/>
          </a:solidFill>
          <a:ln>
            <a:solidFill>
              <a:srgbClr val="0000FF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photographic</a:t>
            </a:r>
          </a:p>
          <a:p>
            <a:pPr algn="ctr"/>
            <a:r>
              <a:rPr lang="en-GB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emulsions</a:t>
            </a:r>
            <a:endParaRPr lang="en-GB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7" name="Oggetto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249205"/>
              </p:ext>
            </p:extLst>
          </p:nvPr>
        </p:nvGraphicFramePr>
        <p:xfrm>
          <a:off x="256638" y="5506806"/>
          <a:ext cx="1574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4" name="Equazione" r:id="rId10" imgW="1574640" imgH="330120" progId="Equation.3">
                  <p:embed/>
                </p:oleObj>
              </mc:Choice>
              <mc:Fallback>
                <p:oleObj name="Equazione" r:id="rId10" imgW="1574640" imgH="330120" progId="Equation.3">
                  <p:embed/>
                  <p:pic>
                    <p:nvPicPr>
                      <p:cNvPr id="49" name="Oggetto 4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6638" y="5506806"/>
                        <a:ext cx="1574800" cy="3302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" name="Gruppo 47"/>
          <p:cNvGrpSpPr/>
          <p:nvPr/>
        </p:nvGrpSpPr>
        <p:grpSpPr>
          <a:xfrm>
            <a:off x="3357784" y="4598140"/>
            <a:ext cx="1692000" cy="152357"/>
            <a:chOff x="2537822" y="5973862"/>
            <a:chExt cx="1875913" cy="152357"/>
          </a:xfrm>
        </p:grpSpPr>
        <p:cxnSp>
          <p:nvCxnSpPr>
            <p:cNvPr id="49" name="Connettore 1 45"/>
            <p:cNvCxnSpPr/>
            <p:nvPr/>
          </p:nvCxnSpPr>
          <p:spPr>
            <a:xfrm>
              <a:off x="2537822" y="6050040"/>
              <a:ext cx="1872000" cy="0"/>
            </a:xfrm>
            <a:prstGeom prst="line">
              <a:avLst/>
            </a:prstGeom>
            <a:ln w="12700" cap="sq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22"/>
            <p:cNvCxnSpPr/>
            <p:nvPr/>
          </p:nvCxnSpPr>
          <p:spPr>
            <a:xfrm>
              <a:off x="2539001" y="5973862"/>
              <a:ext cx="0" cy="152357"/>
            </a:xfrm>
            <a:prstGeom prst="line">
              <a:avLst/>
            </a:prstGeom>
            <a:ln w="127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23"/>
            <p:cNvCxnSpPr/>
            <p:nvPr/>
          </p:nvCxnSpPr>
          <p:spPr>
            <a:xfrm>
              <a:off x="4413735" y="5973862"/>
              <a:ext cx="0" cy="152357"/>
            </a:xfrm>
            <a:prstGeom prst="line">
              <a:avLst/>
            </a:prstGeom>
            <a:ln w="127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AutoShape 2"/>
          <p:cNvSpPr>
            <a:spLocks noChangeAspect="1" noChangeArrowheads="1"/>
          </p:cNvSpPr>
          <p:nvPr/>
        </p:nvSpPr>
        <p:spPr bwMode="auto">
          <a:xfrm>
            <a:off x="6981598" y="4762402"/>
            <a:ext cx="2050673" cy="282178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1609725" algn="l"/>
              </a:tabLst>
            </a:pP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M. Agnello </a:t>
            </a:r>
            <a:r>
              <a:rPr lang="it-IT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et al.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GB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NPA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 954 (2016) 176</a:t>
            </a:r>
            <a:endParaRPr lang="en-GB" sz="900" dirty="0">
              <a:solidFill>
                <a:srgbClr val="008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27304" y="6093296"/>
            <a:ext cx="456477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Interest raised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 the last </a:t>
            </a:r>
            <a:r>
              <a:rPr lang="en-US" dirty="0">
                <a:solidFill>
                  <a:srgbClr val="FF0000"/>
                </a:solidFill>
              </a:rPr>
              <a:t>few </a:t>
            </a:r>
            <a:r>
              <a:rPr lang="en-US" dirty="0" smtClean="0">
                <a:solidFill>
                  <a:srgbClr val="FF0000"/>
                </a:solidFill>
              </a:rPr>
              <a:t>years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thanks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dirty="0">
                <a:solidFill>
                  <a:srgbClr val="FF0000"/>
                </a:solidFill>
              </a:rPr>
              <a:t>results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from </a:t>
            </a:r>
            <a:r>
              <a:rPr lang="en-US" dirty="0" smtClean="0">
                <a:solidFill>
                  <a:srgbClr val="0000CC"/>
                </a:solidFill>
              </a:rPr>
              <a:t>STAR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rgbClr val="0000CC"/>
                </a:solidFill>
              </a:rPr>
              <a:t>HypHI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en-US" dirty="0" smtClean="0">
                <a:solidFill>
                  <a:srgbClr val="0000CC"/>
                </a:solidFill>
              </a:rPr>
              <a:t>ALICE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677063" y="6191495"/>
            <a:ext cx="271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hot </a:t>
            </a:r>
            <a:r>
              <a:rPr lang="en-US" dirty="0"/>
              <a:t>topic in this </a:t>
            </a:r>
            <a:r>
              <a:rPr lang="en-US" dirty="0" smtClean="0"/>
              <a:t>Workshop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it-IT" smtClean="0"/>
              <a:pPr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280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40" y="1225327"/>
            <a:ext cx="6456069" cy="4680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94561"/>
            <a:ext cx="8988936" cy="516028"/>
          </a:xfrm>
        </p:spPr>
        <p:txBody>
          <a:bodyPr/>
          <a:lstStyle/>
          <a:p>
            <a:r>
              <a:rPr lang="en-US" dirty="0"/>
              <a:t>Achievements and </a:t>
            </a:r>
            <a:r>
              <a:rPr lang="en-US" dirty="0" smtClean="0"/>
              <a:t>Perspectives </a:t>
            </a:r>
            <a:r>
              <a:rPr lang="en-US" dirty="0"/>
              <a:t>in </a:t>
            </a:r>
            <a:r>
              <a:rPr lang="en-US" dirty="0" smtClean="0"/>
              <a:t>Particle Physics </a:t>
            </a:r>
            <a:r>
              <a:rPr lang="en-US" sz="1700" dirty="0" smtClean="0"/>
              <a:t>(</a:t>
            </a:r>
            <a:r>
              <a:rPr lang="en-US" sz="1700" dirty="0"/>
              <a:t>cont’d)</a:t>
            </a:r>
            <a:endParaRPr lang="it-IT" sz="1700" dirty="0"/>
          </a:p>
        </p:txBody>
      </p:sp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660272"/>
              </p:ext>
            </p:extLst>
          </p:nvPr>
        </p:nvGraphicFramePr>
        <p:xfrm>
          <a:off x="4397375" y="3622154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2" name="Equazione" r:id="rId4" imgW="177480" imgH="368280" progId="Equation.3">
                  <p:embed/>
                </p:oleObj>
              </mc:Choice>
              <mc:Fallback>
                <p:oleObj name="Equazione" r:id="rId4" imgW="177480" imgH="368280" progId="Equation.3">
                  <p:embed/>
                  <p:pic>
                    <p:nvPicPr>
                      <p:cNvPr id="18" name="Oggetto 1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7375" y="3622154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2591851" y="764704"/>
            <a:ext cx="397095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just"/>
            <a:r>
              <a:rPr lang="it-IT" sz="2000" dirty="0" err="1" smtClean="0">
                <a:solidFill>
                  <a:srgbClr val="0000CC"/>
                </a:solidFill>
              </a:rPr>
              <a:t>lifetime</a:t>
            </a:r>
            <a:r>
              <a:rPr lang="it-IT" sz="2000" dirty="0" smtClean="0">
                <a:solidFill>
                  <a:srgbClr val="0000CC"/>
                </a:solidFill>
              </a:rPr>
              <a:t> of </a:t>
            </a:r>
            <a:r>
              <a:rPr lang="it-IT" sz="2000" dirty="0" err="1" smtClean="0">
                <a:solidFill>
                  <a:srgbClr val="0000CC"/>
                </a:solidFill>
              </a:rPr>
              <a:t>Hydrogen</a:t>
            </a:r>
            <a:r>
              <a:rPr lang="it-IT" sz="2000" dirty="0" smtClean="0">
                <a:solidFill>
                  <a:srgbClr val="0000CC"/>
                </a:solidFill>
              </a:rPr>
              <a:t> </a:t>
            </a:r>
            <a:r>
              <a:rPr lang="it-IT" sz="2000" dirty="0" err="1" smtClean="0">
                <a:solidFill>
                  <a:srgbClr val="0000CC"/>
                </a:solidFill>
              </a:rPr>
              <a:t>Hyperisotopes</a:t>
            </a:r>
            <a:endParaRPr lang="el-GR" b="1" dirty="0">
              <a:solidFill>
                <a:srgbClr val="0000CC"/>
              </a:solidFill>
            </a:endParaRPr>
          </a:p>
        </p:txBody>
      </p:sp>
      <p:sp>
        <p:nvSpPr>
          <p:cNvPr id="52" name="AutoShape 2"/>
          <p:cNvSpPr>
            <a:spLocks noChangeAspect="1" noChangeArrowheads="1"/>
          </p:cNvSpPr>
          <p:nvPr/>
        </p:nvSpPr>
        <p:spPr bwMode="auto">
          <a:xfrm>
            <a:off x="6431393" y="1612122"/>
            <a:ext cx="2050673" cy="282178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1609725" algn="l"/>
              </a:tabLst>
            </a:pP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M. Agnello </a:t>
            </a:r>
            <a:r>
              <a:rPr lang="it-IT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et al.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GB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NPA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 954 (2016) 176</a:t>
            </a:r>
            <a:endParaRPr lang="en-GB" sz="900" dirty="0">
              <a:solidFill>
                <a:srgbClr val="008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4066576" y="3744040"/>
            <a:ext cx="1859859" cy="1257228"/>
            <a:chOff x="4128805" y="3611929"/>
            <a:chExt cx="1859859" cy="1257228"/>
          </a:xfrm>
        </p:grpSpPr>
        <p:sp>
          <p:nvSpPr>
            <p:cNvPr id="27" name="CasellaDiTesto 26"/>
            <p:cNvSpPr txBox="1"/>
            <p:nvPr/>
          </p:nvSpPr>
          <p:spPr>
            <a:xfrm>
              <a:off x="4128805" y="4171272"/>
              <a:ext cx="1462260" cy="697885"/>
            </a:xfrm>
            <a:prstGeom prst="foldedCorner">
              <a:avLst/>
            </a:prstGeom>
            <a:solidFill>
              <a:srgbClr val="CCFFCC"/>
            </a:solidFill>
            <a:ln>
              <a:solidFill>
                <a:srgbClr val="006600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66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counter</a:t>
              </a:r>
            </a:p>
            <a:p>
              <a:pPr algn="ctr"/>
              <a:r>
                <a:rPr lang="en-GB" sz="1600" dirty="0" smtClean="0">
                  <a:solidFill>
                    <a:srgbClr val="0066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experiments</a:t>
              </a:r>
              <a:endParaRPr lang="en-GB" sz="16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8" name="Connettore 2 27"/>
            <p:cNvCxnSpPr>
              <a:stCxn id="27" idx="0"/>
            </p:cNvCxnSpPr>
            <p:nvPr/>
          </p:nvCxnSpPr>
          <p:spPr>
            <a:xfrm flipV="1">
              <a:off x="4859935" y="3611929"/>
              <a:ext cx="1128729" cy="559343"/>
            </a:xfrm>
            <a:prstGeom prst="straightConnector1">
              <a:avLst/>
            </a:prstGeom>
            <a:ln w="12700">
              <a:solidFill>
                <a:srgbClr val="006600"/>
              </a:solidFill>
              <a:prstDash val="sysDot"/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Ogget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036024"/>
              </p:ext>
            </p:extLst>
          </p:nvPr>
        </p:nvGraphicFramePr>
        <p:xfrm>
          <a:off x="5650343" y="4634774"/>
          <a:ext cx="1562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3" name="Equazione" r:id="rId6" imgW="1562040" imgH="330120" progId="Equation.3">
                  <p:embed/>
                </p:oleObj>
              </mc:Choice>
              <mc:Fallback>
                <p:oleObj name="Equazione" r:id="rId6" imgW="1562040" imgH="330120" progId="Equation.3">
                  <p:embed/>
                  <p:pic>
                    <p:nvPicPr>
                      <p:cNvPr id="23" name="Oggetto 2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0343" y="4634774"/>
                        <a:ext cx="1562100" cy="3302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solidFill>
                          <a:srgbClr val="00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ggetto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701075"/>
              </p:ext>
            </p:extLst>
          </p:nvPr>
        </p:nvGraphicFramePr>
        <p:xfrm>
          <a:off x="3221911" y="2757997"/>
          <a:ext cx="1587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4" name="Equazione" r:id="rId8" imgW="1587240" imgH="330120" progId="Equation.3">
                  <p:embed/>
                </p:oleObj>
              </mc:Choice>
              <mc:Fallback>
                <p:oleObj name="Equazione" r:id="rId8" imgW="1587240" imgH="330120" progId="Equation.3">
                  <p:embed/>
                  <p:pic>
                    <p:nvPicPr>
                      <p:cNvPr id="30" name="Oggetto 2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21911" y="2757997"/>
                        <a:ext cx="1587500" cy="3302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Connettore 2 30"/>
          <p:cNvCxnSpPr>
            <a:stCxn id="32" idx="2"/>
          </p:cNvCxnSpPr>
          <p:nvPr/>
        </p:nvCxnSpPr>
        <p:spPr>
          <a:xfrm flipH="1">
            <a:off x="2813813" y="2102154"/>
            <a:ext cx="1201848" cy="381871"/>
          </a:xfrm>
          <a:prstGeom prst="straightConnector1">
            <a:avLst/>
          </a:prstGeom>
          <a:ln w="12700">
            <a:solidFill>
              <a:srgbClr val="0000FF"/>
            </a:solidFill>
            <a:prstDash val="sysDot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3331018" y="1404269"/>
            <a:ext cx="1369286" cy="697885"/>
          </a:xfrm>
          <a:prstGeom prst="foldedCorner">
            <a:avLst/>
          </a:prstGeom>
          <a:solidFill>
            <a:srgbClr val="CCECFF"/>
          </a:solidFill>
          <a:ln>
            <a:solidFill>
              <a:srgbClr val="0000FF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photographic</a:t>
            </a:r>
          </a:p>
          <a:p>
            <a:pPr algn="ctr"/>
            <a:r>
              <a:rPr lang="en-GB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emulsions</a:t>
            </a:r>
            <a:endParaRPr lang="en-GB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asellaDiTesto 52"/>
          <p:cNvSpPr txBox="1"/>
          <p:nvPr/>
        </p:nvSpPr>
        <p:spPr>
          <a:xfrm rot="19800000">
            <a:off x="6628133" y="3187377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HypHI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8497" y="5883255"/>
            <a:ext cx="2916183" cy="877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</a:rPr>
              <a:t>Waiting 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for results from </a:t>
            </a:r>
            <a:r>
              <a:rPr lang="en-US" sz="1700" dirty="0" smtClean="0">
                <a:solidFill>
                  <a:srgbClr val="FF0000"/>
                </a:solidFill>
              </a:rPr>
              <a:t>future</a:t>
            </a:r>
          </a:p>
          <a:p>
            <a:r>
              <a:rPr lang="en-US" sz="1700" dirty="0" smtClean="0">
                <a:solidFill>
                  <a:srgbClr val="FF0000"/>
                </a:solidFill>
              </a:rPr>
              <a:t>data takings/analyses</a:t>
            </a:r>
          </a:p>
          <a:p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</a:rPr>
              <a:t>from </a:t>
            </a:r>
            <a:r>
              <a:rPr lang="en-US" sz="1700" dirty="0">
                <a:solidFill>
                  <a:srgbClr val="FF0000"/>
                </a:solidFill>
              </a:rPr>
              <a:t>ALICE 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and </a:t>
            </a:r>
            <a:r>
              <a:rPr lang="en-US" sz="1700" dirty="0" smtClean="0">
                <a:solidFill>
                  <a:srgbClr val="FF0000"/>
                </a:solidFill>
              </a:rPr>
              <a:t>STAR</a:t>
            </a:r>
            <a:endParaRPr lang="it-IT" sz="1700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083841" y="5886794"/>
            <a:ext cx="5988011" cy="907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accent6">
                    <a:lumMod val="50000"/>
                  </a:schemeClr>
                </a:solidFill>
              </a:rPr>
              <a:t>Plans for </a:t>
            </a:r>
            <a:r>
              <a:rPr lang="en-US" sz="1700" dirty="0">
                <a:solidFill>
                  <a:srgbClr val="FF0000"/>
                </a:solidFill>
              </a:rPr>
              <a:t>future measurements 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</a:rPr>
              <a:t>with the delay spectra technique:</a:t>
            </a:r>
            <a:endParaRPr lang="it-IT" sz="1700" dirty="0">
              <a:solidFill>
                <a:schemeClr val="accent6">
                  <a:lumMod val="50000"/>
                </a:schemeClr>
              </a:solidFill>
            </a:endParaRPr>
          </a:p>
          <a:p>
            <a:pPr marL="180975" indent="-952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</a:rPr>
              <a:t>J-PARC</a:t>
            </a:r>
            <a:r>
              <a:rPr lang="en-US" sz="1700" dirty="0" smtClean="0">
                <a:solidFill>
                  <a:schemeClr val="accent6">
                    <a:lumMod val="50000"/>
                  </a:schemeClr>
                </a:solidFill>
              </a:rPr>
              <a:t>: use 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</a:rPr>
              <a:t>of the </a:t>
            </a:r>
            <a:r>
              <a:rPr lang="en-US" sz="1700" dirty="0" smtClean="0">
                <a:solidFill>
                  <a:srgbClr val="FF0000"/>
                </a:solidFill>
              </a:rPr>
              <a:t>(</a:t>
            </a:r>
            <a:r>
              <a:rPr lang="el-GR" dirty="0">
                <a:solidFill>
                  <a:srgbClr val="FF0000"/>
                </a:solidFill>
              </a:rPr>
              <a:t>π</a:t>
            </a:r>
            <a:r>
              <a:rPr lang="en-US" sz="1700" baseline="30000" dirty="0" smtClean="0">
                <a:solidFill>
                  <a:srgbClr val="FF0000"/>
                </a:solidFill>
              </a:rPr>
              <a:t>-</a:t>
            </a:r>
            <a:r>
              <a:rPr lang="en-US" sz="1700" dirty="0" smtClean="0">
                <a:solidFill>
                  <a:srgbClr val="FF0000"/>
                </a:solidFill>
              </a:rPr>
              <a:t>,</a:t>
            </a:r>
            <a:r>
              <a:rPr lang="en-US" sz="1700" i="1" dirty="0" err="1" smtClean="0">
                <a:solidFill>
                  <a:srgbClr val="FF0000"/>
                </a:solidFill>
              </a:rPr>
              <a:t>K</a:t>
            </a:r>
            <a:r>
              <a:rPr lang="en-US" sz="1700" baseline="30000" dirty="0" err="1" smtClean="0">
                <a:solidFill>
                  <a:srgbClr val="FF0000"/>
                </a:solidFill>
              </a:rPr>
              <a:t>o</a:t>
            </a:r>
            <a:r>
              <a:rPr lang="en-US" sz="1700" dirty="0" smtClean="0">
                <a:solidFill>
                  <a:srgbClr val="FF0000"/>
                </a:solidFill>
              </a:rPr>
              <a:t>)</a:t>
            </a:r>
            <a:r>
              <a:rPr lang="en-US" sz="1700" dirty="0" smtClean="0">
                <a:solidFill>
                  <a:schemeClr val="accent6">
                    <a:lumMod val="50000"/>
                  </a:schemeClr>
                </a:solidFill>
              </a:rPr>
              <a:t> reaction </a:t>
            </a:r>
            <a:r>
              <a:rPr lang="it-IT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Symbol" panose="05050102010706020507" pitchFamily="18" charset="2"/>
              </a:rPr>
              <a:t>®</a:t>
            </a:r>
            <a:r>
              <a:rPr lang="it-IT" sz="1600" dirty="0">
                <a:latin typeface="Symbol" panose="05050102010706020507" pitchFamily="18" charset="2"/>
              </a:rPr>
              <a:t> </a:t>
            </a:r>
            <a:r>
              <a:rPr lang="en-US" sz="1700" dirty="0" smtClean="0">
                <a:solidFill>
                  <a:schemeClr val="accent6">
                    <a:lumMod val="50000"/>
                  </a:schemeClr>
                </a:solidFill>
              </a:rPr>
              <a:t>Letter 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</a:rPr>
              <a:t>of </a:t>
            </a:r>
            <a:r>
              <a:rPr lang="en-US" sz="1700" dirty="0" smtClean="0">
                <a:solidFill>
                  <a:schemeClr val="accent6">
                    <a:lumMod val="50000"/>
                  </a:schemeClr>
                </a:solidFill>
              </a:rPr>
              <a:t>Intent submitted</a:t>
            </a:r>
            <a:endParaRPr lang="it-IT" sz="1700" dirty="0">
              <a:solidFill>
                <a:schemeClr val="accent6">
                  <a:lumMod val="50000"/>
                </a:schemeClr>
              </a:solidFill>
            </a:endParaRPr>
          </a:p>
          <a:p>
            <a:pPr marL="180975" indent="-95250">
              <a:buClr>
                <a:srgbClr val="7030A0"/>
              </a:buClr>
              <a:buFont typeface="Arial" panose="020B0604020202020204" pitchFamily="34" charset="0"/>
              <a:buChar char="•"/>
              <a:tabLst>
                <a:tab pos="3048000" algn="l"/>
              </a:tabLst>
            </a:pPr>
            <a:r>
              <a:rPr lang="en-US" sz="1700" smtClean="0">
                <a:solidFill>
                  <a:srgbClr val="FF0000"/>
                </a:solidFill>
              </a:rPr>
              <a:t>ELPH</a:t>
            </a:r>
            <a:r>
              <a:rPr lang="en-US" sz="1700" smtClean="0">
                <a:solidFill>
                  <a:srgbClr val="7030A0"/>
                </a:solidFill>
              </a:rPr>
              <a:t>:</a:t>
            </a:r>
            <a:r>
              <a:rPr lang="en-US" sz="17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7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l-GR" dirty="0" smtClean="0">
                <a:solidFill>
                  <a:srgbClr val="7030A0"/>
                </a:solidFill>
              </a:rPr>
              <a:t>γ</a:t>
            </a:r>
            <a:r>
              <a:rPr lang="en-US" sz="1700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el-GR" dirty="0" smtClean="0">
                <a:solidFill>
                  <a:srgbClr val="7030A0"/>
                </a:solidFill>
              </a:rPr>
              <a:t>Λ</a:t>
            </a:r>
            <a:r>
              <a:rPr lang="en-US" sz="1700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en-US" sz="1700" i="1" dirty="0" smtClean="0">
                <a:solidFill>
                  <a:schemeClr val="accent6">
                    <a:lumMod val="50000"/>
                  </a:schemeClr>
                </a:solidFill>
              </a:rPr>
              <a:t>K</a:t>
            </a:r>
            <a:r>
              <a:rPr lang="en-US" sz="1700" baseline="30000" dirty="0" smtClean="0">
                <a:solidFill>
                  <a:schemeClr val="accent6">
                    <a:lumMod val="50000"/>
                  </a:schemeClr>
                </a:solidFill>
              </a:rPr>
              <a:t>+</a:t>
            </a:r>
            <a:r>
              <a:rPr lang="en-US" sz="1700" dirty="0" smtClean="0">
                <a:solidFill>
                  <a:schemeClr val="accent6">
                    <a:lumMod val="50000"/>
                  </a:schemeClr>
                </a:solidFill>
              </a:rPr>
              <a:t>) reaction</a:t>
            </a:r>
            <a:r>
              <a:rPr lang="en-US" sz="1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	</a:t>
            </a:r>
            <a:r>
              <a:rPr lang="it-IT" dirty="0"/>
              <a:t> </a:t>
            </a:r>
            <a:r>
              <a:rPr lang="it-IT" sz="800" dirty="0" smtClean="0">
                <a:solidFill>
                  <a:srgbClr val="7030A0"/>
                </a:solidFill>
                <a:latin typeface="Wingdings" panose="05000000000000000000" pitchFamily="2" charset="2"/>
              </a:rPr>
              <a:t>l</a:t>
            </a:r>
            <a:r>
              <a:rPr lang="it-IT" sz="300" dirty="0" smtClean="0">
                <a:solidFill>
                  <a:srgbClr val="7030A0"/>
                </a:solidFill>
                <a:latin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0000CC"/>
                </a:solidFill>
              </a:rPr>
              <a:t>Jlab</a:t>
            </a:r>
            <a:r>
              <a:rPr lang="en-US" sz="1700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1700" baseline="30000" dirty="0" smtClean="0">
                <a:solidFill>
                  <a:srgbClr val="FF0000"/>
                </a:solidFill>
              </a:rPr>
              <a:t>3</a:t>
            </a:r>
            <a:r>
              <a:rPr lang="en-US" sz="1700" dirty="0" smtClean="0">
                <a:solidFill>
                  <a:srgbClr val="FF0000"/>
                </a:solidFill>
              </a:rPr>
              <a:t>H</a:t>
            </a:r>
            <a:r>
              <a:rPr lang="en-US" sz="1700" dirty="0" smtClean="0">
                <a:solidFill>
                  <a:schemeClr val="accent6">
                    <a:lumMod val="50000"/>
                  </a:schemeClr>
                </a:solidFill>
              </a:rPr>
              <a:t> target</a:t>
            </a:r>
            <a:r>
              <a:rPr lang="en-US" sz="1700" dirty="0" smtClean="0">
                <a:solidFill>
                  <a:srgbClr val="FF0000"/>
                </a:solidFill>
              </a:rPr>
              <a:t>!</a:t>
            </a:r>
            <a:endParaRPr lang="it-IT" sz="1700" dirty="0">
              <a:solidFill>
                <a:srgbClr val="FF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it-IT" smtClean="0"/>
              <a:pPr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962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94561"/>
            <a:ext cx="8988936" cy="516028"/>
          </a:xfrm>
        </p:spPr>
        <p:txBody>
          <a:bodyPr/>
          <a:lstStyle/>
          <a:p>
            <a:r>
              <a:rPr lang="en-US" dirty="0"/>
              <a:t>Achievements and </a:t>
            </a:r>
            <a:r>
              <a:rPr lang="en-US" dirty="0" smtClean="0"/>
              <a:t>Perspectives </a:t>
            </a:r>
            <a:r>
              <a:rPr lang="en-US" dirty="0"/>
              <a:t>in </a:t>
            </a:r>
            <a:r>
              <a:rPr lang="en-US" dirty="0" smtClean="0"/>
              <a:t>Particle Physics </a:t>
            </a:r>
            <a:r>
              <a:rPr lang="en-US" sz="1700" dirty="0" smtClean="0"/>
              <a:t>(</a:t>
            </a:r>
            <a:r>
              <a:rPr lang="en-US" sz="1700" dirty="0"/>
              <a:t>cont’d)</a:t>
            </a:r>
            <a:endParaRPr lang="it-IT" sz="17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397362" y="764704"/>
            <a:ext cx="235994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FF0000"/>
                </a:solidFill>
              </a:rPr>
              <a:t>mesonic</a:t>
            </a:r>
            <a:r>
              <a:rPr lang="it-IT" sz="2000" dirty="0" smtClean="0">
                <a:solidFill>
                  <a:srgbClr val="0000CC"/>
                </a:solidFill>
              </a:rPr>
              <a:t> </a:t>
            </a:r>
            <a:r>
              <a:rPr lang="it-IT" sz="2000" dirty="0" err="1" smtClean="0">
                <a:solidFill>
                  <a:srgbClr val="0000CC"/>
                </a:solidFill>
              </a:rPr>
              <a:t>weak</a:t>
            </a:r>
            <a:r>
              <a:rPr lang="it-IT" sz="2000" dirty="0" smtClean="0">
                <a:solidFill>
                  <a:srgbClr val="0000CC"/>
                </a:solidFill>
              </a:rPr>
              <a:t> </a:t>
            </a:r>
            <a:r>
              <a:rPr lang="it-IT" sz="2000" dirty="0" err="1" smtClean="0">
                <a:solidFill>
                  <a:srgbClr val="0000CC"/>
                </a:solidFill>
              </a:rPr>
              <a:t>decay</a:t>
            </a:r>
            <a:endParaRPr lang="el-GR" b="1" dirty="0">
              <a:solidFill>
                <a:srgbClr val="0000CC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3300984" cy="4091940"/>
          </a:xfrm>
          <a:prstGeom prst="rect">
            <a:avLst/>
          </a:prstGeom>
        </p:spPr>
      </p:pic>
      <p:sp>
        <p:nvSpPr>
          <p:cNvPr id="19" name="AutoShape 2"/>
          <p:cNvSpPr>
            <a:spLocks noChangeAspect="1" noChangeArrowheads="1"/>
          </p:cNvSpPr>
          <p:nvPr/>
        </p:nvSpPr>
        <p:spPr bwMode="auto">
          <a:xfrm>
            <a:off x="1077419" y="5805264"/>
            <a:ext cx="1948403" cy="282178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1609725" algn="l"/>
              </a:tabLst>
            </a:pP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FINUDA </a:t>
            </a:r>
            <a:r>
              <a:rPr lang="it-IT" sz="900" dirty="0" err="1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Coll</a:t>
            </a: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GB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NPA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 681 (2009) 139</a:t>
            </a:r>
            <a:endParaRPr lang="en-GB" sz="900" dirty="0">
              <a:solidFill>
                <a:srgbClr val="008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95936" y="1628800"/>
            <a:ext cx="482453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ominant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-shell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Hypernuclei</a:t>
            </a:r>
          </a:p>
          <a:p>
            <a:pPr marL="180975" indent="-180975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decreasing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from 30% to 5% for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- and </a:t>
            </a:r>
            <a:r>
              <a:rPr lang="en-US" i="1" dirty="0" err="1">
                <a:solidFill>
                  <a:schemeClr val="accent5">
                    <a:lumMod val="50000"/>
                  </a:schemeClr>
                </a:solidFill>
              </a:rPr>
              <a:t>sd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shells (</a:t>
            </a:r>
            <a:r>
              <a:rPr lang="en-US" dirty="0" smtClean="0">
                <a:solidFill>
                  <a:srgbClr val="0000CC"/>
                </a:solidFill>
              </a:rPr>
              <a:t>Pauli </a:t>
            </a:r>
            <a:r>
              <a:rPr lang="en-US" dirty="0">
                <a:solidFill>
                  <a:srgbClr val="0000CC"/>
                </a:solidFill>
              </a:rPr>
              <a:t>blocking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effect,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see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later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95936" y="3303275"/>
            <a:ext cx="4824536" cy="10618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esults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for </a:t>
            </a:r>
            <a:r>
              <a:rPr lang="en-US" i="1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-shell</a:t>
            </a:r>
            <a:r>
              <a:rPr lang="en-US" dirty="0" smtClean="0">
                <a:solidFill>
                  <a:srgbClr val="006600"/>
                </a:solidFill>
              </a:rPr>
              <a:t>:</a:t>
            </a:r>
          </a:p>
          <a:p>
            <a:endParaRPr lang="en-US" sz="900" dirty="0" smtClean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existence </a:t>
            </a:r>
            <a:r>
              <a:rPr lang="en-US" dirty="0">
                <a:solidFill>
                  <a:srgbClr val="006600"/>
                </a:solidFill>
              </a:rPr>
              <a:t>of an inner </a:t>
            </a:r>
            <a:r>
              <a:rPr lang="en-US" dirty="0">
                <a:solidFill>
                  <a:srgbClr val="FF0000"/>
                </a:solidFill>
              </a:rPr>
              <a:t>repulsive </a:t>
            </a:r>
            <a:r>
              <a:rPr lang="en-US" dirty="0" smtClean="0">
                <a:solidFill>
                  <a:srgbClr val="FF0000"/>
                </a:solidFill>
              </a:rPr>
              <a:t>core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in </a:t>
            </a:r>
            <a:r>
              <a:rPr lang="en-US" dirty="0">
                <a:solidFill>
                  <a:srgbClr val="006600"/>
                </a:solidFill>
              </a:rPr>
              <a:t>the </a:t>
            </a:r>
            <a:r>
              <a:rPr lang="el-GR" dirty="0" smtClean="0">
                <a:solidFill>
                  <a:srgbClr val="FF0000"/>
                </a:solidFill>
              </a:rPr>
              <a:t>Λ</a:t>
            </a:r>
            <a:r>
              <a:rPr lang="en-US" dirty="0" smtClean="0">
                <a:solidFill>
                  <a:srgbClr val="FF0000"/>
                </a:solidFill>
              </a:rPr>
              <a:t>-nucleus potential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995936" y="4671427"/>
            <a:ext cx="4809330" cy="10618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esults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for </a:t>
            </a:r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-shell</a:t>
            </a:r>
            <a:r>
              <a:rPr lang="en-US" dirty="0" smtClean="0">
                <a:solidFill>
                  <a:srgbClr val="006600"/>
                </a:solidFill>
              </a:rPr>
              <a:t>:</a:t>
            </a:r>
          </a:p>
          <a:p>
            <a:endParaRPr lang="en-US" sz="900" dirty="0" smtClean="0">
              <a:solidFill>
                <a:srgbClr val="006600"/>
              </a:solidFill>
            </a:endParaRPr>
          </a:p>
          <a:p>
            <a:r>
              <a:rPr lang="en-US" dirty="0">
                <a:solidFill>
                  <a:srgbClr val="006600"/>
                </a:solidFill>
              </a:rPr>
              <a:t>very nice </a:t>
            </a:r>
            <a:r>
              <a:rPr lang="en-US" dirty="0">
                <a:solidFill>
                  <a:srgbClr val="FF0000"/>
                </a:solidFill>
              </a:rPr>
              <a:t>proof</a:t>
            </a:r>
            <a:r>
              <a:rPr lang="en-US" dirty="0">
                <a:solidFill>
                  <a:srgbClr val="006600"/>
                </a:solidFill>
              </a:rPr>
              <a:t> of the </a:t>
            </a:r>
            <a:r>
              <a:rPr lang="en-US" dirty="0">
                <a:solidFill>
                  <a:srgbClr val="FF0000"/>
                </a:solidFill>
              </a:rPr>
              <a:t>full capability </a:t>
            </a:r>
            <a:r>
              <a:rPr lang="en-US" dirty="0">
                <a:solidFill>
                  <a:srgbClr val="006600"/>
                </a:solidFill>
              </a:rPr>
              <a:t>of the </a:t>
            </a:r>
            <a:r>
              <a:rPr lang="en-US" dirty="0" smtClean="0">
                <a:solidFill>
                  <a:srgbClr val="FF0000"/>
                </a:solidFill>
              </a:rPr>
              <a:t>theory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to </a:t>
            </a:r>
            <a:r>
              <a:rPr lang="en-US" dirty="0">
                <a:solidFill>
                  <a:srgbClr val="FF0000"/>
                </a:solidFill>
              </a:rPr>
              <a:t>perform</a:t>
            </a:r>
            <a:r>
              <a:rPr lang="en-US" dirty="0">
                <a:solidFill>
                  <a:srgbClr val="006600"/>
                </a:solidFill>
              </a:rPr>
              <a:t> detailed </a:t>
            </a:r>
            <a:r>
              <a:rPr lang="en-US" dirty="0">
                <a:solidFill>
                  <a:srgbClr val="FF0000"/>
                </a:solidFill>
              </a:rPr>
              <a:t>predictions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27784" y="1857598"/>
            <a:ext cx="730788" cy="5193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baseline="30000" dirty="0" smtClean="0">
                <a:solidFill>
                  <a:srgbClr val="FF0000"/>
                </a:solidFill>
              </a:rPr>
              <a:t>7</a:t>
            </a:r>
            <a:r>
              <a:rPr lang="it-IT" dirty="0" smtClean="0">
                <a:solidFill>
                  <a:srgbClr val="FF0000"/>
                </a:solidFill>
              </a:rPr>
              <a:t>Li</a:t>
            </a:r>
            <a:r>
              <a:rPr lang="el-GR" baseline="-25000" dirty="0" smtClean="0">
                <a:solidFill>
                  <a:srgbClr val="FF0000"/>
                </a:solidFill>
              </a:rPr>
              <a:t>Λ</a:t>
            </a:r>
            <a:endParaRPr lang="it-IT" baseline="-25000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it-IT" smtClean="0"/>
              <a:pPr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173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5" y="1639026"/>
            <a:ext cx="3300984" cy="408279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94561"/>
            <a:ext cx="8988936" cy="516028"/>
          </a:xfrm>
        </p:spPr>
        <p:txBody>
          <a:bodyPr/>
          <a:lstStyle/>
          <a:p>
            <a:r>
              <a:rPr lang="en-US" dirty="0"/>
              <a:t>Achievements and </a:t>
            </a:r>
            <a:r>
              <a:rPr lang="en-US" dirty="0" smtClean="0"/>
              <a:t>Perspectives </a:t>
            </a:r>
            <a:r>
              <a:rPr lang="en-US" dirty="0"/>
              <a:t>in </a:t>
            </a:r>
            <a:r>
              <a:rPr lang="en-US" dirty="0" smtClean="0"/>
              <a:t>Particle Physics </a:t>
            </a:r>
            <a:r>
              <a:rPr lang="en-US" sz="1700" dirty="0" smtClean="0"/>
              <a:t>(</a:t>
            </a:r>
            <a:r>
              <a:rPr lang="en-US" sz="1700" dirty="0"/>
              <a:t>cont’d)</a:t>
            </a:r>
            <a:endParaRPr lang="it-IT" sz="17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397362" y="764704"/>
            <a:ext cx="235994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FF0000"/>
                </a:solidFill>
              </a:rPr>
              <a:t>mesonic</a:t>
            </a:r>
            <a:r>
              <a:rPr lang="it-IT" sz="2000" dirty="0" smtClean="0">
                <a:solidFill>
                  <a:srgbClr val="0000CC"/>
                </a:solidFill>
              </a:rPr>
              <a:t> </a:t>
            </a:r>
            <a:r>
              <a:rPr lang="it-IT" sz="2000" dirty="0" err="1" smtClean="0">
                <a:solidFill>
                  <a:srgbClr val="0000CC"/>
                </a:solidFill>
              </a:rPr>
              <a:t>weak</a:t>
            </a:r>
            <a:r>
              <a:rPr lang="it-IT" sz="2000" dirty="0" smtClean="0">
                <a:solidFill>
                  <a:srgbClr val="0000CC"/>
                </a:solidFill>
              </a:rPr>
              <a:t> </a:t>
            </a:r>
            <a:r>
              <a:rPr lang="it-IT" sz="2000" dirty="0" err="1" smtClean="0">
                <a:solidFill>
                  <a:srgbClr val="0000CC"/>
                </a:solidFill>
              </a:rPr>
              <a:t>decay</a:t>
            </a:r>
            <a:endParaRPr lang="el-GR" b="1" dirty="0">
              <a:solidFill>
                <a:srgbClr val="0000CC"/>
              </a:solidFill>
            </a:endParaRPr>
          </a:p>
        </p:txBody>
      </p:sp>
      <p:sp>
        <p:nvSpPr>
          <p:cNvPr id="11" name="AutoShape 2"/>
          <p:cNvSpPr>
            <a:spLocks noChangeAspect="1" noChangeArrowheads="1"/>
          </p:cNvSpPr>
          <p:nvPr/>
        </p:nvSpPr>
        <p:spPr bwMode="auto">
          <a:xfrm>
            <a:off x="1077419" y="5805264"/>
            <a:ext cx="1948403" cy="282178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1609725" algn="l"/>
              </a:tabLst>
            </a:pP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FINUDA </a:t>
            </a:r>
            <a:r>
              <a:rPr lang="it-IT" sz="900" dirty="0" err="1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Coll</a:t>
            </a: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GB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NPA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 681 (2009) 139</a:t>
            </a:r>
            <a:endParaRPr lang="en-GB" sz="900" dirty="0">
              <a:solidFill>
                <a:srgbClr val="008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627784" y="1857598"/>
            <a:ext cx="820953" cy="5193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baseline="30000" dirty="0" smtClean="0">
                <a:solidFill>
                  <a:srgbClr val="FF0000"/>
                </a:solidFill>
              </a:rPr>
              <a:t>15</a:t>
            </a:r>
            <a:r>
              <a:rPr lang="it-IT" dirty="0">
                <a:solidFill>
                  <a:srgbClr val="FF0000"/>
                </a:solidFill>
              </a:rPr>
              <a:t>N</a:t>
            </a:r>
            <a:r>
              <a:rPr lang="el-GR" baseline="-25000" dirty="0" smtClean="0">
                <a:solidFill>
                  <a:srgbClr val="FF0000"/>
                </a:solidFill>
              </a:rPr>
              <a:t>Λ</a:t>
            </a:r>
            <a:endParaRPr lang="it-IT" baseline="-25000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995936" y="2204864"/>
            <a:ext cx="46666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6600"/>
                </a:solidFill>
              </a:rPr>
              <a:t>t</a:t>
            </a:r>
            <a:r>
              <a:rPr lang="it-IT" dirty="0" smtClean="0">
                <a:solidFill>
                  <a:srgbClr val="006600"/>
                </a:solidFill>
              </a:rPr>
              <a:t>he </a:t>
            </a:r>
            <a:r>
              <a:rPr lang="it-IT" dirty="0" smtClean="0">
                <a:solidFill>
                  <a:srgbClr val="FF0000"/>
                </a:solidFill>
              </a:rPr>
              <a:t>MWD </a:t>
            </a:r>
            <a:r>
              <a:rPr lang="it-IT" dirty="0" err="1" smtClean="0">
                <a:solidFill>
                  <a:srgbClr val="FF0000"/>
                </a:solidFill>
              </a:rPr>
              <a:t>spectrum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006600"/>
                </a:solidFill>
              </a:rPr>
              <a:t>allowed</a:t>
            </a:r>
            <a:r>
              <a:rPr lang="it-IT" dirty="0" smtClean="0">
                <a:solidFill>
                  <a:srgbClr val="006600"/>
                </a:solidFill>
              </a:rPr>
              <a:t> the </a:t>
            </a:r>
            <a:r>
              <a:rPr lang="it-IT" dirty="0" err="1" smtClean="0">
                <a:solidFill>
                  <a:srgbClr val="006600"/>
                </a:solidFill>
              </a:rPr>
              <a:t>determination</a:t>
            </a:r>
            <a:endParaRPr lang="it-IT" dirty="0" smtClean="0">
              <a:solidFill>
                <a:srgbClr val="006600"/>
              </a:solidFill>
            </a:endParaRPr>
          </a:p>
          <a:p>
            <a:r>
              <a:rPr lang="it-IT" dirty="0">
                <a:solidFill>
                  <a:srgbClr val="006600"/>
                </a:solidFill>
              </a:rPr>
              <a:t>o</a:t>
            </a:r>
            <a:r>
              <a:rPr lang="it-IT" dirty="0" smtClean="0">
                <a:solidFill>
                  <a:srgbClr val="006600"/>
                </a:solidFill>
              </a:rPr>
              <a:t>f the </a:t>
            </a:r>
            <a:r>
              <a:rPr lang="it-IT" dirty="0" smtClean="0">
                <a:solidFill>
                  <a:srgbClr val="FF0000"/>
                </a:solidFill>
              </a:rPr>
              <a:t>spin-</a:t>
            </a:r>
            <a:r>
              <a:rPr lang="it-IT" dirty="0" err="1" smtClean="0">
                <a:solidFill>
                  <a:srgbClr val="FF0000"/>
                </a:solidFill>
              </a:rPr>
              <a:t>parity</a:t>
            </a:r>
            <a:r>
              <a:rPr lang="it-IT" dirty="0" smtClean="0">
                <a:solidFill>
                  <a:srgbClr val="006600"/>
                </a:solidFill>
              </a:rPr>
              <a:t> of the </a:t>
            </a:r>
            <a:r>
              <a:rPr lang="it-IT" dirty="0" err="1" smtClean="0">
                <a:solidFill>
                  <a:srgbClr val="006600"/>
                </a:solidFill>
              </a:rPr>
              <a:t>g.s</a:t>
            </a:r>
            <a:r>
              <a:rPr lang="it-IT" dirty="0" smtClean="0">
                <a:solidFill>
                  <a:srgbClr val="006600"/>
                </a:solidFill>
              </a:rPr>
              <a:t>. of </a:t>
            </a:r>
            <a:r>
              <a:rPr lang="it-IT" baseline="30000" dirty="0">
                <a:solidFill>
                  <a:srgbClr val="FF0000"/>
                </a:solidFill>
              </a:rPr>
              <a:t>15</a:t>
            </a:r>
            <a:r>
              <a:rPr lang="it-IT" dirty="0">
                <a:solidFill>
                  <a:srgbClr val="FF0000"/>
                </a:solidFill>
              </a:rPr>
              <a:t>N</a:t>
            </a:r>
            <a:r>
              <a:rPr lang="el-GR" baseline="-25000" dirty="0" smtClean="0">
                <a:solidFill>
                  <a:srgbClr val="FF0000"/>
                </a:solidFill>
              </a:rPr>
              <a:t>Λ</a:t>
            </a:r>
            <a:r>
              <a:rPr lang="it-IT" dirty="0" smtClean="0">
                <a:solidFill>
                  <a:srgbClr val="006600"/>
                </a:solidFill>
              </a:rPr>
              <a:t> </a:t>
            </a:r>
            <a:r>
              <a:rPr lang="it-IT" dirty="0" smtClean="0">
                <a:solidFill>
                  <a:srgbClr val="0000CC"/>
                </a:solidFill>
              </a:rPr>
              <a:t>(3/2</a:t>
            </a:r>
            <a:r>
              <a:rPr lang="it-IT" baseline="30000" dirty="0" smtClean="0">
                <a:solidFill>
                  <a:srgbClr val="0000CC"/>
                </a:solidFill>
              </a:rPr>
              <a:t>+</a:t>
            </a:r>
            <a:r>
              <a:rPr lang="it-IT" dirty="0" smtClean="0">
                <a:solidFill>
                  <a:srgbClr val="0000CC"/>
                </a:solidFill>
              </a:rPr>
              <a:t>)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995936" y="4077072"/>
            <a:ext cx="4666662" cy="1223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l-GR" dirty="0" smtClean="0">
                <a:solidFill>
                  <a:srgbClr val="FF0000"/>
                </a:solidFill>
              </a:rPr>
              <a:t>Γ</a:t>
            </a:r>
            <a:r>
              <a:rPr lang="el-GR" baseline="-25000" dirty="0" smtClean="0">
                <a:solidFill>
                  <a:srgbClr val="FF0000"/>
                </a:solidFill>
              </a:rPr>
              <a:t>π</a:t>
            </a:r>
            <a:r>
              <a:rPr lang="it-IT" baseline="-25000" dirty="0" smtClean="0">
                <a:solidFill>
                  <a:srgbClr val="FF0000"/>
                </a:solidFill>
              </a:rPr>
              <a:t>0</a:t>
            </a:r>
            <a:r>
              <a:rPr lang="it-IT" dirty="0" smtClean="0">
                <a:solidFill>
                  <a:srgbClr val="FF0000"/>
                </a:solidFill>
              </a:rPr>
              <a:t>/</a:t>
            </a:r>
            <a:r>
              <a:rPr lang="el-GR" dirty="0" smtClean="0">
                <a:solidFill>
                  <a:srgbClr val="FF0000"/>
                </a:solidFill>
              </a:rPr>
              <a:t>Γ</a:t>
            </a:r>
            <a:r>
              <a:rPr lang="el-GR" baseline="-25000" dirty="0" smtClean="0">
                <a:solidFill>
                  <a:srgbClr val="FF0000"/>
                </a:solidFill>
              </a:rPr>
              <a:t>Λ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were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measured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only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for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endParaRPr lang="it-IT" sz="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it-IT" baseline="30000" dirty="0" smtClean="0">
                <a:solidFill>
                  <a:srgbClr val="FF0000"/>
                </a:solidFill>
              </a:rPr>
              <a:t>4</a:t>
            </a:r>
            <a:r>
              <a:rPr lang="it-IT" dirty="0" smtClean="0">
                <a:solidFill>
                  <a:srgbClr val="FF0000"/>
                </a:solidFill>
              </a:rPr>
              <a:t>He</a:t>
            </a:r>
            <a:r>
              <a:rPr lang="el-GR" baseline="-25000" dirty="0">
                <a:solidFill>
                  <a:srgbClr val="FF0000"/>
                </a:solidFill>
              </a:rPr>
              <a:t>Λ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it-IT" baseline="30000" dirty="0" smtClean="0">
                <a:solidFill>
                  <a:srgbClr val="FF0000"/>
                </a:solidFill>
              </a:rPr>
              <a:t>5</a:t>
            </a:r>
            <a:r>
              <a:rPr lang="it-IT" dirty="0" smtClean="0">
                <a:solidFill>
                  <a:srgbClr val="FF0000"/>
                </a:solidFill>
              </a:rPr>
              <a:t>He</a:t>
            </a:r>
            <a:r>
              <a:rPr lang="el-GR" baseline="-25000" dirty="0">
                <a:solidFill>
                  <a:srgbClr val="FF0000"/>
                </a:solidFill>
              </a:rPr>
              <a:t>Λ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it-IT" baseline="30000" dirty="0" smtClean="0">
                <a:solidFill>
                  <a:srgbClr val="FF0000"/>
                </a:solidFill>
              </a:rPr>
              <a:t>11</a:t>
            </a:r>
            <a:r>
              <a:rPr lang="it-IT" dirty="0" smtClean="0">
                <a:solidFill>
                  <a:srgbClr val="FF0000"/>
                </a:solidFill>
              </a:rPr>
              <a:t>B</a:t>
            </a:r>
            <a:r>
              <a:rPr lang="el-GR" baseline="-25000" dirty="0" smtClean="0">
                <a:solidFill>
                  <a:srgbClr val="FF0000"/>
                </a:solidFill>
              </a:rPr>
              <a:t>Λ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it-IT" baseline="30000" dirty="0" smtClean="0">
                <a:solidFill>
                  <a:srgbClr val="FF0000"/>
                </a:solidFill>
              </a:rPr>
              <a:t>12</a:t>
            </a:r>
            <a:r>
              <a:rPr lang="it-IT" dirty="0" smtClean="0">
                <a:solidFill>
                  <a:srgbClr val="FF0000"/>
                </a:solidFill>
              </a:rPr>
              <a:t>C</a:t>
            </a:r>
            <a:r>
              <a:rPr lang="el-GR" baseline="-25000" dirty="0" smtClean="0">
                <a:solidFill>
                  <a:srgbClr val="FF0000"/>
                </a:solidFill>
              </a:rPr>
              <a:t>Λ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endParaRPr lang="it-IT" sz="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it-IT" dirty="0" err="1">
                <a:solidFill>
                  <a:schemeClr val="accent5">
                    <a:lumMod val="50000"/>
                  </a:schemeClr>
                </a:solidFill>
              </a:rPr>
              <a:t>u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sing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arrays of </a:t>
            </a:r>
            <a:r>
              <a:rPr lang="it-IT" dirty="0" err="1" smtClean="0">
                <a:solidFill>
                  <a:srgbClr val="0000CC"/>
                </a:solidFill>
              </a:rPr>
              <a:t>NaI</a:t>
            </a:r>
            <a:r>
              <a:rPr lang="it-IT" dirty="0" smtClean="0">
                <a:solidFill>
                  <a:srgbClr val="0000CC"/>
                </a:solidFill>
              </a:rPr>
              <a:t>(</a:t>
            </a:r>
            <a:r>
              <a:rPr lang="it-IT" dirty="0" err="1" smtClean="0">
                <a:solidFill>
                  <a:srgbClr val="0000CC"/>
                </a:solidFill>
              </a:rPr>
              <a:t>Tl</a:t>
            </a:r>
            <a:r>
              <a:rPr lang="it-IT" dirty="0" smtClean="0">
                <a:solidFill>
                  <a:srgbClr val="0000CC"/>
                </a:solidFill>
              </a:rPr>
              <a:t>)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or </a:t>
            </a:r>
            <a:r>
              <a:rPr lang="it-IT" dirty="0" err="1" smtClean="0">
                <a:solidFill>
                  <a:srgbClr val="0000CC"/>
                </a:solidFill>
              </a:rPr>
              <a:t>plastic</a:t>
            </a:r>
            <a:r>
              <a:rPr lang="it-IT" dirty="0" smtClean="0">
                <a:solidFill>
                  <a:srgbClr val="0000CC"/>
                </a:solidFill>
              </a:rPr>
              <a:t> </a:t>
            </a:r>
            <a:r>
              <a:rPr lang="it-IT" dirty="0" err="1" smtClean="0">
                <a:solidFill>
                  <a:srgbClr val="0000CC"/>
                </a:solidFill>
              </a:rPr>
              <a:t>scintillators</a:t>
            </a:r>
            <a:endParaRPr lang="el-GR" dirty="0">
              <a:solidFill>
                <a:srgbClr val="0000CC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it-IT" smtClean="0"/>
              <a:pPr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68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07504" y="94561"/>
            <a:ext cx="1359528" cy="516028"/>
          </a:xfrm>
        </p:spPr>
        <p:txBody>
          <a:bodyPr wrap="none">
            <a:noAutofit/>
          </a:bodyPr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1200" dirty="0" smtClean="0"/>
          </a:p>
          <a:p>
            <a:pPr lvl="0">
              <a:buClr>
                <a:srgbClr val="FFFF00"/>
              </a:buClr>
            </a:pPr>
            <a:r>
              <a:rPr lang="en-US" dirty="0" smtClean="0"/>
              <a:t>Hypernuclear </a:t>
            </a:r>
            <a:r>
              <a:rPr lang="en-US" dirty="0"/>
              <a:t>Physics at the border between Particle and Nuclear Physics</a:t>
            </a:r>
            <a:endParaRPr lang="it-IT" dirty="0"/>
          </a:p>
          <a:p>
            <a:pPr>
              <a:buClr>
                <a:srgbClr val="FFFF00"/>
              </a:buClr>
            </a:pPr>
            <a:endParaRPr lang="it" sz="1200" dirty="0" smtClean="0"/>
          </a:p>
          <a:p>
            <a:pPr>
              <a:buClr>
                <a:srgbClr val="FFFF00"/>
              </a:buClr>
            </a:pPr>
            <a:r>
              <a:rPr lang="en-US" dirty="0"/>
              <a:t>Achievements and Perspectives in Nuclear </a:t>
            </a:r>
            <a:r>
              <a:rPr lang="en-US" dirty="0" smtClean="0"/>
              <a:t>Physics</a:t>
            </a:r>
          </a:p>
          <a:p>
            <a:pPr lvl="1">
              <a:buClr>
                <a:srgbClr val="FFFF00"/>
              </a:buClr>
            </a:pPr>
            <a:r>
              <a:rPr lang="en-US" dirty="0"/>
              <a:t>t</a:t>
            </a:r>
            <a:r>
              <a:rPr lang="en-US" dirty="0" smtClean="0"/>
              <a:t>extbook </a:t>
            </a:r>
            <a:r>
              <a:rPr lang="en-US" dirty="0"/>
              <a:t>evidence of the shell </a:t>
            </a:r>
            <a:r>
              <a:rPr lang="en-US" dirty="0" smtClean="0"/>
              <a:t>model</a:t>
            </a:r>
          </a:p>
          <a:p>
            <a:pPr lvl="1">
              <a:buClr>
                <a:srgbClr val="FFFF00"/>
              </a:buClr>
            </a:pPr>
            <a:r>
              <a:rPr lang="en-US" dirty="0"/>
              <a:t>n</a:t>
            </a:r>
            <a:r>
              <a:rPr lang="en-US" dirty="0" smtClean="0"/>
              <a:t>uclear </a:t>
            </a:r>
            <a:r>
              <a:rPr lang="en-US" dirty="0"/>
              <a:t>compression due to the glue-role of the </a:t>
            </a:r>
            <a:r>
              <a:rPr lang="el-GR" dirty="0" smtClean="0"/>
              <a:t>Λ</a:t>
            </a:r>
            <a:endParaRPr lang="it-IT" dirty="0" smtClean="0"/>
          </a:p>
          <a:p>
            <a:pPr lvl="1">
              <a:buClr>
                <a:srgbClr val="FFFF00"/>
              </a:buClr>
            </a:pPr>
            <a:r>
              <a:rPr lang="en-US" dirty="0"/>
              <a:t>n</a:t>
            </a:r>
            <a:r>
              <a:rPr lang="en-US" dirty="0" smtClean="0"/>
              <a:t>eutron-rich </a:t>
            </a:r>
            <a:r>
              <a:rPr lang="en-US" dirty="0"/>
              <a:t>Hypernuclear systems</a:t>
            </a:r>
            <a:endParaRPr lang="en-US" dirty="0" smtClean="0"/>
          </a:p>
          <a:p>
            <a:pPr>
              <a:buClr>
                <a:srgbClr val="FFFF00"/>
              </a:buClr>
            </a:pPr>
            <a:endParaRPr lang="it" sz="1200" dirty="0" smtClean="0"/>
          </a:p>
          <a:p>
            <a:pPr>
              <a:buClr>
                <a:srgbClr val="FFFF00"/>
              </a:buClr>
            </a:pPr>
            <a:r>
              <a:rPr lang="en-US" dirty="0"/>
              <a:t>Achievements and </a:t>
            </a:r>
            <a:r>
              <a:rPr lang="en-US" dirty="0" smtClean="0"/>
              <a:t>Perspectives </a:t>
            </a:r>
            <a:r>
              <a:rPr lang="en-US" dirty="0"/>
              <a:t>in Particle </a:t>
            </a:r>
            <a:r>
              <a:rPr lang="en-US" dirty="0" smtClean="0"/>
              <a:t>Physics</a:t>
            </a:r>
          </a:p>
          <a:p>
            <a:pPr lvl="1">
              <a:buClr>
                <a:srgbClr val="FFFF00"/>
              </a:buClr>
            </a:pPr>
            <a:r>
              <a:rPr lang="en-US" dirty="0"/>
              <a:t>Charge Symmetry Breaking in the strong </a:t>
            </a:r>
            <a:r>
              <a:rPr lang="el-GR" dirty="0" smtClean="0"/>
              <a:t>Λ</a:t>
            </a:r>
            <a:r>
              <a:rPr lang="en-US" dirty="0" smtClean="0"/>
              <a:t>-</a:t>
            </a:r>
            <a:r>
              <a:rPr lang="en-US" i="1" dirty="0" smtClean="0"/>
              <a:t>N</a:t>
            </a:r>
            <a:r>
              <a:rPr lang="en-US" dirty="0" smtClean="0"/>
              <a:t> interaction</a:t>
            </a:r>
          </a:p>
          <a:p>
            <a:pPr lvl="1">
              <a:buClr>
                <a:srgbClr val="FFFF00"/>
              </a:buClr>
            </a:pPr>
            <a:r>
              <a:rPr lang="en-US" dirty="0"/>
              <a:t>Spin Dependent Terms in the strong </a:t>
            </a:r>
            <a:r>
              <a:rPr lang="el-GR" dirty="0" smtClean="0"/>
              <a:t>Λ</a:t>
            </a:r>
            <a:r>
              <a:rPr lang="en-US" dirty="0" smtClean="0"/>
              <a:t>-</a:t>
            </a:r>
            <a:r>
              <a:rPr lang="en-US" i="1" dirty="0" smtClean="0"/>
              <a:t>N</a:t>
            </a:r>
            <a:r>
              <a:rPr lang="en-US" dirty="0" smtClean="0"/>
              <a:t> interaction</a:t>
            </a:r>
          </a:p>
          <a:p>
            <a:pPr lvl="1">
              <a:buClr>
                <a:srgbClr val="FFFF00"/>
              </a:buClr>
            </a:pPr>
            <a:r>
              <a:rPr lang="en-US" dirty="0"/>
              <a:t>Towards a quantitative determination of the </a:t>
            </a:r>
            <a:r>
              <a:rPr lang="el-GR" dirty="0" smtClean="0"/>
              <a:t>Λ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it-IT" dirty="0">
                <a:latin typeface="Symbol" panose="05050102010706020507" pitchFamily="18" charset="2"/>
              </a:rPr>
              <a:t>®</a:t>
            </a:r>
            <a:r>
              <a:rPr lang="en-US" dirty="0" smtClean="0"/>
              <a:t> </a:t>
            </a:r>
            <a:r>
              <a:rPr lang="en-US" i="1" dirty="0" smtClean="0"/>
              <a:t>NN</a:t>
            </a:r>
            <a:r>
              <a:rPr lang="en-US" dirty="0" smtClean="0"/>
              <a:t> </a:t>
            </a:r>
            <a:r>
              <a:rPr lang="en-US" dirty="0"/>
              <a:t>weak interaction</a:t>
            </a:r>
            <a:r>
              <a:rPr lang="en-US" dirty="0" smtClean="0"/>
              <a:t>?</a:t>
            </a:r>
          </a:p>
          <a:p>
            <a:pPr>
              <a:buClr>
                <a:srgbClr val="FFFF00"/>
              </a:buClr>
            </a:pPr>
            <a:endParaRPr lang="en-US" sz="1200" dirty="0"/>
          </a:p>
          <a:p>
            <a:pPr>
              <a:buClr>
                <a:srgbClr val="FFFF00"/>
              </a:buClr>
            </a:pPr>
            <a:r>
              <a:rPr lang="en-US" dirty="0"/>
              <a:t>Summary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94561"/>
            <a:ext cx="8988936" cy="516028"/>
          </a:xfrm>
        </p:spPr>
        <p:txBody>
          <a:bodyPr/>
          <a:lstStyle/>
          <a:p>
            <a:r>
              <a:rPr lang="en-US" dirty="0"/>
              <a:t>Achievements and </a:t>
            </a:r>
            <a:r>
              <a:rPr lang="en-US" dirty="0" smtClean="0"/>
              <a:t>Perspectives </a:t>
            </a:r>
            <a:r>
              <a:rPr lang="en-US" dirty="0"/>
              <a:t>in </a:t>
            </a:r>
            <a:r>
              <a:rPr lang="en-US" dirty="0" smtClean="0"/>
              <a:t>Particle Physics </a:t>
            </a:r>
            <a:r>
              <a:rPr lang="en-US" sz="1700" dirty="0" smtClean="0"/>
              <a:t>(</a:t>
            </a:r>
            <a:r>
              <a:rPr lang="en-US" sz="1700" dirty="0"/>
              <a:t>cont’d)</a:t>
            </a:r>
            <a:endParaRPr lang="it-IT" sz="1700" dirty="0"/>
          </a:p>
        </p:txBody>
      </p:sp>
      <p:graphicFrame>
        <p:nvGraphicFramePr>
          <p:cNvPr id="18" name="Oggetto 17"/>
          <p:cNvGraphicFramePr>
            <a:graphicFrameLocks noChangeAspect="1"/>
          </p:cNvGraphicFramePr>
          <p:nvPr>
            <p:extLst/>
          </p:nvPr>
        </p:nvGraphicFramePr>
        <p:xfrm>
          <a:off x="4483100" y="3712762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Equazione" r:id="rId3" imgW="177480" imgH="368280" progId="Equation.3">
                  <p:embed/>
                </p:oleObj>
              </mc:Choice>
              <mc:Fallback>
                <p:oleObj name="Equazione" r:id="rId3" imgW="177480" imgH="368280" progId="Equation.3">
                  <p:embed/>
                  <p:pic>
                    <p:nvPicPr>
                      <p:cNvPr id="18" name="Oggetto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3100" y="3712762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150501" y="764704"/>
            <a:ext cx="285366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just"/>
            <a:r>
              <a:rPr lang="it-IT" sz="2000" dirty="0">
                <a:solidFill>
                  <a:srgbClr val="FF0000"/>
                </a:solidFill>
              </a:rPr>
              <a:t>n</a:t>
            </a:r>
            <a:r>
              <a:rPr lang="it-IT" sz="2000" dirty="0" smtClean="0">
                <a:solidFill>
                  <a:srgbClr val="FF0000"/>
                </a:solidFill>
              </a:rPr>
              <a:t>on-mesonic</a:t>
            </a:r>
            <a:r>
              <a:rPr lang="it-IT" sz="2000" dirty="0" smtClean="0">
                <a:solidFill>
                  <a:srgbClr val="0000CC"/>
                </a:solidFill>
              </a:rPr>
              <a:t> </a:t>
            </a:r>
            <a:r>
              <a:rPr lang="it-IT" sz="2000" dirty="0" err="1" smtClean="0">
                <a:solidFill>
                  <a:srgbClr val="0000CC"/>
                </a:solidFill>
              </a:rPr>
              <a:t>weak</a:t>
            </a:r>
            <a:r>
              <a:rPr lang="it-IT" sz="2000" dirty="0" smtClean="0">
                <a:solidFill>
                  <a:srgbClr val="0000CC"/>
                </a:solidFill>
              </a:rPr>
              <a:t> </a:t>
            </a:r>
            <a:r>
              <a:rPr lang="it-IT" sz="2000" dirty="0" err="1" smtClean="0">
                <a:solidFill>
                  <a:srgbClr val="0000CC"/>
                </a:solidFill>
              </a:rPr>
              <a:t>decay</a:t>
            </a:r>
            <a:endParaRPr lang="el-GR" b="1" dirty="0">
              <a:solidFill>
                <a:srgbClr val="0000CC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9" y="1268760"/>
            <a:ext cx="4244927" cy="3960000"/>
          </a:xfrm>
          <a:prstGeom prst="rect">
            <a:avLst/>
          </a:prstGeom>
        </p:spPr>
      </p:pic>
      <p:sp>
        <p:nvSpPr>
          <p:cNvPr id="6" name="AutoShape 2"/>
          <p:cNvSpPr>
            <a:spLocks noChangeAspect="1" noChangeArrowheads="1"/>
          </p:cNvSpPr>
          <p:nvPr/>
        </p:nvSpPr>
        <p:spPr bwMode="auto">
          <a:xfrm>
            <a:off x="1835696" y="5185256"/>
            <a:ext cx="2119952" cy="282178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1609725" algn="l"/>
              </a:tabLst>
            </a:pP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M.J. </a:t>
            </a:r>
            <a:r>
              <a:rPr lang="it-IT" sz="900" dirty="0" err="1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Kim</a:t>
            </a: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it-IT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et al</a:t>
            </a: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., </a:t>
            </a:r>
            <a:r>
              <a:rPr lang="it-IT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PRL</a:t>
            </a: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 103 (2009) 182502</a:t>
            </a:r>
            <a:endParaRPr lang="en-GB" sz="900" dirty="0">
              <a:solidFill>
                <a:srgbClr val="008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472746" y="1268760"/>
            <a:ext cx="459505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ard task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for:</a:t>
            </a:r>
          </a:p>
          <a:p>
            <a:pPr marL="177800" indent="-17780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intrinsic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dirty="0">
                <a:solidFill>
                  <a:srgbClr val="0000CC"/>
                </a:solidFill>
              </a:rPr>
              <a:t>FSI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 and 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77800" indent="-17780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experimenta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rgbClr val="0000CC"/>
                </a:solidFill>
              </a:rPr>
              <a:t>neutron detection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difficulties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483100" y="2362966"/>
            <a:ext cx="461334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long-standing </a:t>
            </a:r>
            <a:r>
              <a:rPr lang="el-GR" dirty="0" smtClean="0">
                <a:solidFill>
                  <a:srgbClr val="FF0000"/>
                </a:solidFill>
              </a:rPr>
              <a:t>Γ</a:t>
            </a:r>
            <a:r>
              <a:rPr lang="it-IT" i="1" baseline="-25000" dirty="0" smtClean="0">
                <a:solidFill>
                  <a:srgbClr val="FF0000"/>
                </a:solidFill>
              </a:rPr>
              <a:t>n</a:t>
            </a:r>
            <a:r>
              <a:rPr lang="it-IT" dirty="0" smtClean="0">
                <a:solidFill>
                  <a:srgbClr val="FF0000"/>
                </a:solidFill>
              </a:rPr>
              <a:t>/</a:t>
            </a:r>
            <a:r>
              <a:rPr lang="el-GR" dirty="0" smtClean="0">
                <a:solidFill>
                  <a:srgbClr val="FF0000"/>
                </a:solidFill>
              </a:rPr>
              <a:t>Γ</a:t>
            </a:r>
            <a:r>
              <a:rPr lang="it-IT" i="1" baseline="-25000" dirty="0" smtClean="0">
                <a:solidFill>
                  <a:srgbClr val="FF0000"/>
                </a:solidFill>
              </a:rPr>
              <a:t>p</a:t>
            </a:r>
            <a:r>
              <a:rPr lang="it-IT" dirty="0" smtClean="0">
                <a:solidFill>
                  <a:srgbClr val="FF0000"/>
                </a:solidFill>
              </a:rPr>
              <a:t> puzzle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it-IT" dirty="0" err="1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mportant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improvement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in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theory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about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Γ</a:t>
            </a:r>
            <a:r>
              <a:rPr lang="it-IT" baseline="-25000" dirty="0" smtClean="0">
                <a:solidFill>
                  <a:srgbClr val="FF0000"/>
                </a:solidFill>
              </a:rPr>
              <a:t>2</a:t>
            </a:r>
            <a:r>
              <a:rPr lang="it-IT" i="1" baseline="-25000" dirty="0" smtClean="0">
                <a:solidFill>
                  <a:srgbClr val="FF0000"/>
                </a:solidFill>
              </a:rPr>
              <a:t>N</a:t>
            </a:r>
            <a:r>
              <a:rPr lang="it-IT" dirty="0" smtClean="0">
                <a:solidFill>
                  <a:srgbClr val="FF0000"/>
                </a:solidFill>
              </a:rPr>
              <a:t>/</a:t>
            </a:r>
            <a:r>
              <a:rPr lang="el-GR" dirty="0" smtClean="0">
                <a:solidFill>
                  <a:srgbClr val="FF0000"/>
                </a:solidFill>
              </a:rPr>
              <a:t>Γ</a:t>
            </a:r>
            <a:r>
              <a:rPr lang="el-GR" baseline="-25000" dirty="0" smtClean="0">
                <a:solidFill>
                  <a:srgbClr val="FF0000"/>
                </a:solidFill>
              </a:rPr>
              <a:t>Λ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472746" y="3180173"/>
            <a:ext cx="4595054" cy="2169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t</a:t>
            </a:r>
            <a:r>
              <a:rPr lang="en-US" dirty="0" smtClean="0">
                <a:solidFill>
                  <a:srgbClr val="006600"/>
                </a:solidFill>
              </a:rPr>
              <a:t>wo </a:t>
            </a:r>
            <a:r>
              <a:rPr lang="en-US" dirty="0">
                <a:solidFill>
                  <a:srgbClr val="006600"/>
                </a:solidFill>
              </a:rPr>
              <a:t>experimental approaches</a:t>
            </a:r>
            <a:r>
              <a:rPr lang="en-US" dirty="0" smtClean="0">
                <a:solidFill>
                  <a:srgbClr val="006600"/>
                </a:solidFill>
              </a:rPr>
              <a:t>:</a:t>
            </a:r>
          </a:p>
          <a:p>
            <a:endParaRPr lang="it-IT" sz="900" dirty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1) </a:t>
            </a:r>
            <a:r>
              <a:rPr lang="en-US" dirty="0" smtClean="0">
                <a:solidFill>
                  <a:srgbClr val="0000CC"/>
                </a:solidFill>
              </a:rPr>
              <a:t>KEK</a:t>
            </a:r>
            <a:endParaRPr lang="it-IT" dirty="0">
              <a:solidFill>
                <a:srgbClr val="0000CC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igh </a:t>
            </a:r>
            <a:r>
              <a:rPr lang="en-US" dirty="0">
                <a:solidFill>
                  <a:srgbClr val="FF0000"/>
                </a:solidFill>
              </a:rPr>
              <a:t>statistics </a:t>
            </a:r>
            <a:r>
              <a:rPr lang="en-US" dirty="0">
                <a:solidFill>
                  <a:srgbClr val="006600"/>
                </a:solidFill>
              </a:rPr>
              <a:t>spectra for a single target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</a:t>
            </a:r>
            <a:r>
              <a:rPr lang="en-US" baseline="30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12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)</a:t>
            </a:r>
            <a:r>
              <a:rPr lang="en-US" dirty="0" smtClean="0">
                <a:solidFill>
                  <a:srgbClr val="006600"/>
                </a:solidFill>
              </a:rPr>
              <a:t>,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correlations</a:t>
            </a:r>
            <a:r>
              <a:rPr lang="en-US" dirty="0">
                <a:solidFill>
                  <a:srgbClr val="006600"/>
                </a:solidFill>
              </a:rPr>
              <a:t>, ad-hoc INC </a:t>
            </a:r>
            <a:r>
              <a:rPr lang="en-US" dirty="0" smtClean="0">
                <a:solidFill>
                  <a:srgbClr val="006600"/>
                </a:solidFill>
              </a:rPr>
              <a:t>code</a:t>
            </a:r>
            <a:r>
              <a:rPr lang="it-IT" dirty="0" smtClean="0">
                <a:solidFill>
                  <a:srgbClr val="006600"/>
                </a:solidFill>
              </a:rPr>
              <a:t>…</a:t>
            </a:r>
            <a:r>
              <a:rPr lang="it-IT" dirty="0" smtClean="0"/>
              <a:t> </a:t>
            </a:r>
          </a:p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but</a:t>
            </a:r>
            <a:r>
              <a:rPr lang="it-IT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…</a:t>
            </a:r>
            <a:r>
              <a:rPr lang="it-IT" dirty="0" smtClean="0"/>
              <a:t> </a:t>
            </a:r>
          </a:p>
          <a:p>
            <a:pPr marL="180975" indent="-180975"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high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>
                <a:solidFill>
                  <a:srgbClr val="006600"/>
                </a:solidFill>
              </a:rPr>
              <a:t>(30 MeV</a:t>
            </a:r>
            <a:r>
              <a:rPr lang="en-US" dirty="0" smtClean="0">
                <a:solidFill>
                  <a:srgbClr val="006600"/>
                </a:solidFill>
              </a:rPr>
              <a:t>) </a:t>
            </a:r>
            <a:r>
              <a:rPr lang="en-US" dirty="0" smtClean="0">
                <a:solidFill>
                  <a:srgbClr val="FF0000"/>
                </a:solidFill>
              </a:rPr>
              <a:t>threshold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>
                <a:solidFill>
                  <a:srgbClr val="006600"/>
                </a:solidFill>
              </a:rPr>
              <a:t>for </a:t>
            </a:r>
            <a:r>
              <a:rPr lang="en-US" dirty="0" smtClean="0">
                <a:solidFill>
                  <a:srgbClr val="006600"/>
                </a:solidFill>
              </a:rPr>
              <a:t>protons,</a:t>
            </a:r>
          </a:p>
          <a:p>
            <a:pPr marL="180975" indent="-180975"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thick</a:t>
            </a:r>
            <a:r>
              <a:rPr lang="en-US" dirty="0" smtClean="0">
                <a:solidFill>
                  <a:srgbClr val="006600"/>
                </a:solidFill>
              </a:rPr>
              <a:t> targets</a:t>
            </a:r>
            <a:endParaRPr lang="it-IT" dirty="0">
              <a:solidFill>
                <a:srgbClr val="0066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06707" y="5566392"/>
            <a:ext cx="7930586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tabLst>
                <a:tab pos="628650" algn="l"/>
              </a:tabLst>
            </a:pPr>
            <a:r>
              <a:rPr lang="en-US" dirty="0" smtClean="0">
                <a:solidFill>
                  <a:srgbClr val="0000CC"/>
                </a:solidFill>
              </a:rPr>
              <a:t>results:</a:t>
            </a:r>
          </a:p>
          <a:p>
            <a:pPr marL="180975" indent="-180975">
              <a:buClr>
                <a:schemeClr val="bg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el-GR" dirty="0" smtClean="0">
                <a:solidFill>
                  <a:srgbClr val="FF0000"/>
                </a:solidFill>
              </a:rPr>
              <a:t>Γ</a:t>
            </a:r>
            <a:r>
              <a:rPr lang="it-IT" i="1" baseline="-25000" dirty="0">
                <a:solidFill>
                  <a:srgbClr val="FF0000"/>
                </a:solidFill>
              </a:rPr>
              <a:t>p</a:t>
            </a:r>
            <a:r>
              <a:rPr lang="it-IT" dirty="0" smtClean="0">
                <a:solidFill>
                  <a:srgbClr val="FF0000"/>
                </a:solidFill>
              </a:rPr>
              <a:t>/</a:t>
            </a:r>
            <a:r>
              <a:rPr lang="el-GR" dirty="0">
                <a:solidFill>
                  <a:srgbClr val="FF0000"/>
                </a:solidFill>
              </a:rPr>
              <a:t>Γ</a:t>
            </a:r>
            <a:r>
              <a:rPr lang="el-GR" baseline="-25000" dirty="0">
                <a:solidFill>
                  <a:srgbClr val="FF0000"/>
                </a:solidFill>
              </a:rPr>
              <a:t>Λ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= 0.45</a:t>
            </a:r>
            <a:r>
              <a:rPr lang="it-IT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±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0.10 </a:t>
            </a:r>
          </a:p>
          <a:p>
            <a:pPr marL="180975" indent="-180975">
              <a:buClr>
                <a:schemeClr val="bg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tabLst>
                <a:tab pos="895350" algn="l"/>
                <a:tab pos="2603500" algn="l"/>
              </a:tabLst>
            </a:pPr>
            <a:r>
              <a:rPr lang="el-GR" dirty="0" smtClean="0">
                <a:solidFill>
                  <a:srgbClr val="FF0000"/>
                </a:solidFill>
              </a:rPr>
              <a:t>Γ</a:t>
            </a:r>
            <a:r>
              <a:rPr lang="it-IT" i="1" baseline="-25000" dirty="0" smtClean="0">
                <a:solidFill>
                  <a:srgbClr val="FF0000"/>
                </a:solidFill>
              </a:rPr>
              <a:t>n</a:t>
            </a:r>
            <a:r>
              <a:rPr lang="it-IT" dirty="0" smtClean="0">
                <a:solidFill>
                  <a:srgbClr val="FF0000"/>
                </a:solidFill>
              </a:rPr>
              <a:t>/</a:t>
            </a:r>
            <a:r>
              <a:rPr lang="el-GR" dirty="0">
                <a:solidFill>
                  <a:srgbClr val="FF0000"/>
                </a:solidFill>
              </a:rPr>
              <a:t>Γ</a:t>
            </a:r>
            <a:r>
              <a:rPr lang="el-GR" baseline="-25000" dirty="0">
                <a:solidFill>
                  <a:srgbClr val="FF0000"/>
                </a:solidFill>
              </a:rPr>
              <a:t>Λ</a:t>
            </a:r>
            <a:r>
              <a:rPr lang="it-IT" dirty="0">
                <a:solidFill>
                  <a:srgbClr val="FF0000"/>
                </a:solidFill>
              </a:rPr>
              <a:t> 	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= 0.23</a:t>
            </a:r>
            <a:r>
              <a:rPr lang="it-IT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±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0.08	</a:t>
            </a:r>
            <a:r>
              <a:rPr lang="it-IT" dirty="0">
                <a:solidFill>
                  <a:srgbClr val="7030A0"/>
                </a:solidFill>
                <a:latin typeface="Wingdings" panose="05000000000000000000" pitchFamily="2" charset="2"/>
              </a:rPr>
              <a:t> </a:t>
            </a:r>
            <a:r>
              <a:rPr lang="it-IT" sz="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Wingdings" panose="05000000000000000000" pitchFamily="2" charset="2"/>
              </a:rPr>
              <a:t>l</a:t>
            </a:r>
            <a:r>
              <a:rPr lang="it-IT" sz="300" dirty="0" smtClean="0">
                <a:solidFill>
                  <a:srgbClr val="7030A0"/>
                </a:solidFill>
                <a:latin typeface="Wingdings" panose="05000000000000000000" pitchFamily="2" charset="2"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irst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full </a:t>
            </a:r>
            <a:r>
              <a:rPr lang="en-US" dirty="0">
                <a:solidFill>
                  <a:srgbClr val="FF0000"/>
                </a:solidFill>
              </a:rPr>
              <a:t>mapping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of the </a:t>
            </a:r>
            <a:r>
              <a:rPr lang="en-US" dirty="0">
                <a:solidFill>
                  <a:srgbClr val="FF0000"/>
                </a:solidFill>
              </a:rPr>
              <a:t>Weak Decay </a:t>
            </a:r>
            <a:r>
              <a:rPr lang="en-US" dirty="0" smtClean="0">
                <a:solidFill>
                  <a:srgbClr val="FF0000"/>
                </a:solidFill>
              </a:rPr>
              <a:t>Widths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of </a:t>
            </a:r>
            <a:r>
              <a:rPr lang="en-US" baseline="30000" dirty="0">
                <a:solidFill>
                  <a:srgbClr val="FF0000"/>
                </a:solidFill>
              </a:rPr>
              <a:t>12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l-GR" b="1" baseline="-25000" dirty="0" smtClean="0">
                <a:solidFill>
                  <a:srgbClr val="FF0000"/>
                </a:solidFill>
              </a:rPr>
              <a:t>Λ</a:t>
            </a:r>
            <a:endParaRPr lang="en-US" dirty="0" smtClean="0">
              <a:solidFill>
                <a:srgbClr val="FF0000"/>
              </a:solidFill>
            </a:endParaRPr>
          </a:p>
          <a:p>
            <a:pPr marL="180975" indent="-180975">
              <a:buClr>
                <a:schemeClr val="bg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tabLst>
                <a:tab pos="895350" algn="l"/>
                <a:tab pos="2957513" algn="l"/>
              </a:tabLst>
            </a:pPr>
            <a:r>
              <a:rPr lang="el-G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Γ</a:t>
            </a:r>
            <a:r>
              <a:rPr lang="it-IT" baseline="-25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</a:t>
            </a:r>
            <a:r>
              <a:rPr lang="it-IT" i="1" baseline="-25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</a:t>
            </a:r>
            <a:r>
              <a:rPr lang="it-IT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</a:t>
            </a:r>
            <a:r>
              <a:rPr lang="el-G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Γ</a:t>
            </a:r>
            <a:r>
              <a:rPr lang="el-GR" baseline="-25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Λ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= 0.27</a:t>
            </a:r>
            <a:r>
              <a:rPr lang="it-IT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>
                <a:solidFill>
                  <a:schemeClr val="bg1">
                    <a:lumMod val="75000"/>
                    <a:lumOff val="25000"/>
                  </a:schemeClr>
                </a:solidFill>
              </a:rPr>
              <a:t>±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0.13	</a:t>
            </a:r>
            <a:endParaRPr lang="it-IT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it-IT" smtClean="0"/>
              <a:pPr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745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94561"/>
            <a:ext cx="8988936" cy="516028"/>
          </a:xfrm>
        </p:spPr>
        <p:txBody>
          <a:bodyPr/>
          <a:lstStyle/>
          <a:p>
            <a:r>
              <a:rPr lang="en-US" dirty="0"/>
              <a:t>Achievements and </a:t>
            </a:r>
            <a:r>
              <a:rPr lang="en-US" dirty="0" smtClean="0"/>
              <a:t>Perspectives </a:t>
            </a:r>
            <a:r>
              <a:rPr lang="en-US" dirty="0"/>
              <a:t>in </a:t>
            </a:r>
            <a:r>
              <a:rPr lang="en-US" dirty="0" smtClean="0"/>
              <a:t>Particle Physics </a:t>
            </a:r>
            <a:r>
              <a:rPr lang="en-US" sz="1700" dirty="0" smtClean="0"/>
              <a:t>(</a:t>
            </a:r>
            <a:r>
              <a:rPr lang="en-US" sz="1700" dirty="0"/>
              <a:t>cont’d)</a:t>
            </a:r>
            <a:endParaRPr lang="it-IT" sz="1700" dirty="0"/>
          </a:p>
        </p:txBody>
      </p:sp>
      <p:graphicFrame>
        <p:nvGraphicFramePr>
          <p:cNvPr id="18" name="Oggetto 17"/>
          <p:cNvGraphicFramePr>
            <a:graphicFrameLocks noChangeAspect="1"/>
          </p:cNvGraphicFramePr>
          <p:nvPr>
            <p:extLst/>
          </p:nvPr>
        </p:nvGraphicFramePr>
        <p:xfrm>
          <a:off x="4483100" y="3712762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Equazione" r:id="rId3" imgW="177480" imgH="368280" progId="Equation.3">
                  <p:embed/>
                </p:oleObj>
              </mc:Choice>
              <mc:Fallback>
                <p:oleObj name="Equazione" r:id="rId3" imgW="177480" imgH="368280" progId="Equation.3">
                  <p:embed/>
                  <p:pic>
                    <p:nvPicPr>
                      <p:cNvPr id="18" name="Oggetto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3100" y="3712762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150501" y="764704"/>
            <a:ext cx="285366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just"/>
            <a:r>
              <a:rPr lang="it-IT" sz="2000" dirty="0">
                <a:solidFill>
                  <a:srgbClr val="FF0000"/>
                </a:solidFill>
              </a:rPr>
              <a:t>n</a:t>
            </a:r>
            <a:r>
              <a:rPr lang="it-IT" sz="2000" dirty="0" smtClean="0">
                <a:solidFill>
                  <a:srgbClr val="FF0000"/>
                </a:solidFill>
              </a:rPr>
              <a:t>on-mesonic</a:t>
            </a:r>
            <a:r>
              <a:rPr lang="it-IT" sz="2000" dirty="0" smtClean="0">
                <a:solidFill>
                  <a:srgbClr val="0000CC"/>
                </a:solidFill>
              </a:rPr>
              <a:t> </a:t>
            </a:r>
            <a:r>
              <a:rPr lang="it-IT" sz="2000" dirty="0" err="1" smtClean="0">
                <a:solidFill>
                  <a:srgbClr val="0000CC"/>
                </a:solidFill>
              </a:rPr>
              <a:t>weak</a:t>
            </a:r>
            <a:r>
              <a:rPr lang="it-IT" sz="2000" dirty="0" smtClean="0">
                <a:solidFill>
                  <a:srgbClr val="0000CC"/>
                </a:solidFill>
              </a:rPr>
              <a:t> </a:t>
            </a:r>
            <a:r>
              <a:rPr lang="it-IT" sz="2000" dirty="0" err="1" smtClean="0">
                <a:solidFill>
                  <a:srgbClr val="0000CC"/>
                </a:solidFill>
              </a:rPr>
              <a:t>decay</a:t>
            </a:r>
            <a:endParaRPr lang="el-GR" b="1" dirty="0">
              <a:solidFill>
                <a:srgbClr val="0000CC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33986" y="5031057"/>
            <a:ext cx="668506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2) </a:t>
            </a:r>
            <a:r>
              <a:rPr lang="en-US" dirty="0" smtClean="0">
                <a:solidFill>
                  <a:srgbClr val="0000CC"/>
                </a:solidFill>
              </a:rPr>
              <a:t>LNF</a:t>
            </a:r>
            <a:endParaRPr lang="it-IT" dirty="0">
              <a:solidFill>
                <a:srgbClr val="0000CC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8</a:t>
            </a:r>
            <a:r>
              <a:rPr lang="en-US" dirty="0">
                <a:solidFill>
                  <a:srgbClr val="006600"/>
                </a:solidFill>
              </a:rPr>
              <a:t> </a:t>
            </a:r>
            <a:r>
              <a:rPr lang="en-US" i="1" dirty="0">
                <a:solidFill>
                  <a:srgbClr val="006600"/>
                </a:solidFill>
              </a:rPr>
              <a:t>p</a:t>
            </a:r>
            <a:r>
              <a:rPr lang="en-US" dirty="0">
                <a:solidFill>
                  <a:srgbClr val="006600"/>
                </a:solidFill>
              </a:rPr>
              <a:t>-shell </a:t>
            </a:r>
            <a:r>
              <a:rPr lang="en-US" dirty="0">
                <a:solidFill>
                  <a:srgbClr val="FF0000"/>
                </a:solidFill>
              </a:rPr>
              <a:t>Hypernuclei</a:t>
            </a:r>
            <a:r>
              <a:rPr lang="en-US" dirty="0">
                <a:solidFill>
                  <a:srgbClr val="006600"/>
                </a:solidFill>
              </a:rPr>
              <a:t> measured </a:t>
            </a:r>
            <a:r>
              <a:rPr lang="en-US" dirty="0">
                <a:solidFill>
                  <a:srgbClr val="FF0000"/>
                </a:solidFill>
              </a:rPr>
              <a:t>in a time</a:t>
            </a:r>
            <a:r>
              <a:rPr lang="en-US" dirty="0">
                <a:solidFill>
                  <a:srgbClr val="0066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thin</a:t>
            </a:r>
            <a:r>
              <a:rPr lang="en-US" dirty="0">
                <a:solidFill>
                  <a:srgbClr val="006600"/>
                </a:solidFill>
              </a:rPr>
              <a:t> </a:t>
            </a:r>
            <a:r>
              <a:rPr lang="en-US" dirty="0" smtClean="0">
                <a:solidFill>
                  <a:srgbClr val="006600"/>
                </a:solidFill>
              </a:rPr>
              <a:t>targets,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magnetic </a:t>
            </a:r>
            <a:r>
              <a:rPr lang="en-US" dirty="0">
                <a:solidFill>
                  <a:srgbClr val="FF0000"/>
                </a:solidFill>
              </a:rPr>
              <a:t>analysis </a:t>
            </a:r>
            <a:r>
              <a:rPr lang="en-US" dirty="0">
                <a:solidFill>
                  <a:srgbClr val="006600"/>
                </a:solidFill>
              </a:rPr>
              <a:t>of the proton spectra with </a:t>
            </a:r>
            <a:r>
              <a:rPr lang="en-US" dirty="0">
                <a:solidFill>
                  <a:srgbClr val="FF0000"/>
                </a:solidFill>
              </a:rPr>
              <a:t>low threshold </a:t>
            </a:r>
            <a:r>
              <a:rPr lang="en-US" dirty="0">
                <a:solidFill>
                  <a:srgbClr val="006600"/>
                </a:solidFill>
              </a:rPr>
              <a:t>(15 MeV</a:t>
            </a:r>
            <a:r>
              <a:rPr lang="en-US" dirty="0" smtClean="0">
                <a:solidFill>
                  <a:srgbClr val="006600"/>
                </a:solidFill>
              </a:rPr>
              <a:t>),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FSI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>
                <a:solidFill>
                  <a:srgbClr val="006600"/>
                </a:solidFill>
              </a:rPr>
              <a:t>determined by the data</a:t>
            </a:r>
            <a:r>
              <a:rPr lang="it-IT" dirty="0" smtClean="0">
                <a:solidFill>
                  <a:srgbClr val="006600"/>
                </a:solidFill>
              </a:rPr>
              <a:t>…</a:t>
            </a:r>
            <a:r>
              <a:rPr lang="it-IT" dirty="0" smtClean="0"/>
              <a:t> </a:t>
            </a:r>
          </a:p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but</a:t>
            </a:r>
            <a:r>
              <a:rPr lang="it-IT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…</a:t>
            </a:r>
            <a:r>
              <a:rPr lang="it-IT" dirty="0" smtClean="0"/>
              <a:t> </a:t>
            </a:r>
          </a:p>
          <a:p>
            <a:pPr>
              <a:buClr>
                <a:srgbClr val="006600"/>
              </a:buClr>
            </a:pPr>
            <a:r>
              <a:rPr lang="en-US" dirty="0">
                <a:solidFill>
                  <a:srgbClr val="FF0000"/>
                </a:solidFill>
              </a:rPr>
              <a:t>limited</a:t>
            </a:r>
            <a:r>
              <a:rPr lang="en-US" dirty="0">
                <a:solidFill>
                  <a:srgbClr val="006600"/>
                </a:solidFill>
              </a:rPr>
              <a:t> statistics</a:t>
            </a:r>
            <a:endParaRPr lang="it-IT" dirty="0">
              <a:solidFill>
                <a:srgbClr val="0066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6579311" cy="3672000"/>
          </a:xfrm>
          <a:prstGeom prst="rect">
            <a:avLst/>
          </a:prstGeom>
        </p:spPr>
      </p:pic>
      <p:sp>
        <p:nvSpPr>
          <p:cNvPr id="12" name="AutoShape 2"/>
          <p:cNvSpPr>
            <a:spLocks noChangeAspect="1" noChangeArrowheads="1"/>
          </p:cNvSpPr>
          <p:nvPr/>
        </p:nvSpPr>
        <p:spPr bwMode="auto">
          <a:xfrm>
            <a:off x="6669241" y="1822985"/>
            <a:ext cx="1935207" cy="282178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1609725" algn="l"/>
              </a:tabLst>
            </a:pP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FINUDA </a:t>
            </a:r>
            <a:r>
              <a:rPr lang="it-IT" sz="900" dirty="0" err="1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Coll</a:t>
            </a: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GB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PLB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 738 (2014) 499</a:t>
            </a:r>
            <a:endParaRPr lang="en-GB" sz="900" dirty="0">
              <a:solidFill>
                <a:srgbClr val="008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it-IT" smtClean="0"/>
              <a:pPr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854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94561"/>
            <a:ext cx="8988936" cy="516028"/>
          </a:xfrm>
        </p:spPr>
        <p:txBody>
          <a:bodyPr/>
          <a:lstStyle/>
          <a:p>
            <a:r>
              <a:rPr lang="en-US" dirty="0"/>
              <a:t>Achievements and </a:t>
            </a:r>
            <a:r>
              <a:rPr lang="en-US" dirty="0" smtClean="0"/>
              <a:t>Perspectives </a:t>
            </a:r>
            <a:r>
              <a:rPr lang="en-US" dirty="0"/>
              <a:t>in </a:t>
            </a:r>
            <a:r>
              <a:rPr lang="en-US" dirty="0" smtClean="0"/>
              <a:t>Particle Physics </a:t>
            </a:r>
            <a:r>
              <a:rPr lang="en-US" sz="1700" dirty="0" smtClean="0"/>
              <a:t>(</a:t>
            </a:r>
            <a:r>
              <a:rPr lang="en-US" sz="1700" dirty="0"/>
              <a:t>cont’d)</a:t>
            </a:r>
            <a:endParaRPr lang="it-IT" sz="1700" dirty="0"/>
          </a:p>
        </p:txBody>
      </p:sp>
      <p:graphicFrame>
        <p:nvGraphicFramePr>
          <p:cNvPr id="18" name="Oggetto 17"/>
          <p:cNvGraphicFramePr>
            <a:graphicFrameLocks noChangeAspect="1"/>
          </p:cNvGraphicFramePr>
          <p:nvPr>
            <p:extLst/>
          </p:nvPr>
        </p:nvGraphicFramePr>
        <p:xfrm>
          <a:off x="4483100" y="3712762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Equazione" r:id="rId3" imgW="177480" imgH="368280" progId="Equation.3">
                  <p:embed/>
                </p:oleObj>
              </mc:Choice>
              <mc:Fallback>
                <p:oleObj name="Equazione" r:id="rId3" imgW="177480" imgH="368280" progId="Equation.3">
                  <p:embed/>
                  <p:pic>
                    <p:nvPicPr>
                      <p:cNvPr id="18" name="Oggetto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3100" y="3712762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150501" y="764704"/>
            <a:ext cx="285366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just"/>
            <a:r>
              <a:rPr lang="it-IT" sz="2000" dirty="0">
                <a:solidFill>
                  <a:srgbClr val="FF0000"/>
                </a:solidFill>
              </a:rPr>
              <a:t>n</a:t>
            </a:r>
            <a:r>
              <a:rPr lang="it-IT" sz="2000" dirty="0" smtClean="0">
                <a:solidFill>
                  <a:srgbClr val="FF0000"/>
                </a:solidFill>
              </a:rPr>
              <a:t>on-mesonic</a:t>
            </a:r>
            <a:r>
              <a:rPr lang="it-IT" sz="2000" dirty="0" smtClean="0">
                <a:solidFill>
                  <a:srgbClr val="0000CC"/>
                </a:solidFill>
              </a:rPr>
              <a:t> </a:t>
            </a:r>
            <a:r>
              <a:rPr lang="it-IT" sz="2000" dirty="0" err="1" smtClean="0">
                <a:solidFill>
                  <a:srgbClr val="0000CC"/>
                </a:solidFill>
              </a:rPr>
              <a:t>weak</a:t>
            </a:r>
            <a:r>
              <a:rPr lang="it-IT" sz="2000" dirty="0" smtClean="0">
                <a:solidFill>
                  <a:srgbClr val="0000CC"/>
                </a:solidFill>
              </a:rPr>
              <a:t> </a:t>
            </a:r>
            <a:r>
              <a:rPr lang="it-IT" sz="2000" dirty="0" err="1" smtClean="0">
                <a:solidFill>
                  <a:srgbClr val="0000CC"/>
                </a:solidFill>
              </a:rPr>
              <a:t>decay</a:t>
            </a:r>
            <a:endParaRPr lang="el-GR" b="1" dirty="0">
              <a:solidFill>
                <a:srgbClr val="0000CC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211960" y="1844824"/>
            <a:ext cx="468052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f</a:t>
            </a:r>
            <a:r>
              <a:rPr lang="en-US" dirty="0" smtClean="0">
                <a:solidFill>
                  <a:srgbClr val="006600"/>
                </a:solidFill>
              </a:rPr>
              <a:t>rom </a:t>
            </a:r>
            <a:r>
              <a:rPr lang="en-US" dirty="0">
                <a:solidFill>
                  <a:srgbClr val="006600"/>
                </a:solidFill>
              </a:rPr>
              <a:t>the analysis of the </a:t>
            </a:r>
            <a:r>
              <a:rPr lang="en-US" dirty="0">
                <a:solidFill>
                  <a:srgbClr val="FF0000"/>
                </a:solidFill>
              </a:rPr>
              <a:t>high energy </a:t>
            </a:r>
            <a:r>
              <a:rPr lang="en-US" dirty="0" smtClean="0">
                <a:solidFill>
                  <a:srgbClr val="FF0000"/>
                </a:solidFill>
              </a:rPr>
              <a:t>part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of </a:t>
            </a:r>
            <a:r>
              <a:rPr lang="en-US" dirty="0">
                <a:solidFill>
                  <a:srgbClr val="0066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proton spectra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it </a:t>
            </a:r>
            <a:r>
              <a:rPr lang="en-US" dirty="0">
                <a:solidFill>
                  <a:srgbClr val="006600"/>
                </a:solidFill>
              </a:rPr>
              <a:t>was possible to determine for the </a:t>
            </a:r>
            <a:r>
              <a:rPr lang="en-US" dirty="0">
                <a:solidFill>
                  <a:srgbClr val="FF0000"/>
                </a:solidFill>
              </a:rPr>
              <a:t>first time </a:t>
            </a:r>
            <a:r>
              <a:rPr lang="el-GR" dirty="0" smtClean="0">
                <a:solidFill>
                  <a:srgbClr val="FF0000"/>
                </a:solidFill>
              </a:rPr>
              <a:t>Γ</a:t>
            </a:r>
            <a:r>
              <a:rPr lang="it-IT" i="1" baseline="-25000" dirty="0">
                <a:solidFill>
                  <a:srgbClr val="FF0000"/>
                </a:solidFill>
              </a:rPr>
              <a:t>p</a:t>
            </a:r>
            <a:r>
              <a:rPr lang="it-IT" dirty="0" smtClean="0">
                <a:solidFill>
                  <a:srgbClr val="FF0000"/>
                </a:solidFill>
              </a:rPr>
              <a:t>/</a:t>
            </a:r>
            <a:r>
              <a:rPr lang="el-GR" dirty="0">
                <a:solidFill>
                  <a:srgbClr val="FF0000"/>
                </a:solidFill>
              </a:rPr>
              <a:t>Γ</a:t>
            </a:r>
            <a:r>
              <a:rPr lang="el-GR" baseline="-25000" dirty="0">
                <a:solidFill>
                  <a:srgbClr val="FF0000"/>
                </a:solidFill>
              </a:rPr>
              <a:t>Λ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>
                <a:solidFill>
                  <a:srgbClr val="006600"/>
                </a:solidFill>
              </a:rPr>
              <a:t>for </a:t>
            </a:r>
            <a:r>
              <a:rPr lang="en-US" dirty="0">
                <a:solidFill>
                  <a:srgbClr val="FF0000"/>
                </a:solidFill>
              </a:rPr>
              <a:t>8</a:t>
            </a:r>
            <a:r>
              <a:rPr lang="en-US" dirty="0">
                <a:solidFill>
                  <a:srgbClr val="006600"/>
                </a:solidFill>
              </a:rPr>
              <a:t> Hypernuclei in the </a:t>
            </a:r>
            <a:r>
              <a:rPr lang="en-US" dirty="0" smtClean="0">
                <a:solidFill>
                  <a:srgbClr val="FF0000"/>
                </a:solidFill>
              </a:rPr>
              <a:t>5 </a:t>
            </a:r>
            <a:r>
              <a:rPr lang="it-IT" dirty="0" smtClean="0">
                <a:solidFill>
                  <a:srgbClr val="FF0000"/>
                </a:solidFill>
              </a:rPr>
              <a:t>≤ </a:t>
            </a:r>
            <a:r>
              <a:rPr lang="en-US" i="1" dirty="0" smtClean="0">
                <a:solidFill>
                  <a:srgbClr val="FF0000"/>
                </a:solidFill>
              </a:rPr>
              <a:t>A </a:t>
            </a:r>
            <a:r>
              <a:rPr lang="it-IT" dirty="0" smtClean="0">
                <a:solidFill>
                  <a:srgbClr val="FF0000"/>
                </a:solidFill>
              </a:rPr>
              <a:t>≤ </a:t>
            </a:r>
            <a:r>
              <a:rPr lang="en-US" dirty="0" smtClean="0">
                <a:solidFill>
                  <a:srgbClr val="FF0000"/>
                </a:solidFill>
              </a:rPr>
              <a:t>16 </a:t>
            </a:r>
            <a:r>
              <a:rPr lang="en-US" dirty="0">
                <a:solidFill>
                  <a:srgbClr val="006600"/>
                </a:solidFill>
              </a:rPr>
              <a:t>range</a:t>
            </a:r>
            <a:endParaRPr lang="en-US" dirty="0" smtClean="0">
              <a:solidFill>
                <a:srgbClr val="0066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318929"/>
            <a:ext cx="3805125" cy="5400000"/>
          </a:xfrm>
          <a:prstGeom prst="rect">
            <a:avLst/>
          </a:prstGeom>
        </p:spPr>
      </p:pic>
      <p:sp>
        <p:nvSpPr>
          <p:cNvPr id="12" name="AutoShape 2"/>
          <p:cNvSpPr>
            <a:spLocks noChangeAspect="1" noChangeArrowheads="1"/>
          </p:cNvSpPr>
          <p:nvPr/>
        </p:nvSpPr>
        <p:spPr bwMode="auto">
          <a:xfrm>
            <a:off x="1691680" y="4437112"/>
            <a:ext cx="1935207" cy="282178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1609725" algn="l"/>
              </a:tabLst>
            </a:pP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FINUDA </a:t>
            </a:r>
            <a:r>
              <a:rPr lang="it-IT" sz="900" dirty="0" err="1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Coll</a:t>
            </a: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GB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PLB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 738 (2014) 499</a:t>
            </a:r>
            <a:endParaRPr lang="en-GB" sz="900" dirty="0">
              <a:solidFill>
                <a:srgbClr val="008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211960" y="4727649"/>
            <a:ext cx="4680520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irst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experimental </a:t>
            </a:r>
            <a:r>
              <a:rPr lang="en-US" dirty="0">
                <a:solidFill>
                  <a:srgbClr val="FF0000"/>
                </a:solidFill>
              </a:rPr>
              <a:t>confirmation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of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complementarity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between </a:t>
            </a:r>
            <a:r>
              <a:rPr lang="el-GR" dirty="0" smtClean="0">
                <a:solidFill>
                  <a:srgbClr val="FF0000"/>
                </a:solidFill>
              </a:rPr>
              <a:t>Γ</a:t>
            </a:r>
            <a:r>
              <a:rPr lang="it-IT" i="1" baseline="-25000" dirty="0">
                <a:solidFill>
                  <a:srgbClr val="FF0000"/>
                </a:solidFill>
              </a:rPr>
              <a:t>p</a:t>
            </a:r>
            <a:r>
              <a:rPr lang="it-IT" dirty="0">
                <a:solidFill>
                  <a:srgbClr val="FF0000"/>
                </a:solidFill>
              </a:rPr>
              <a:t>/</a:t>
            </a:r>
            <a:r>
              <a:rPr lang="el-GR" dirty="0">
                <a:solidFill>
                  <a:srgbClr val="FF0000"/>
                </a:solidFill>
              </a:rPr>
              <a:t>Γ</a:t>
            </a:r>
            <a:r>
              <a:rPr lang="el-GR" baseline="-25000" dirty="0">
                <a:solidFill>
                  <a:srgbClr val="FF0000"/>
                </a:solidFill>
              </a:rPr>
              <a:t>Λ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en-US" dirty="0"/>
              <a:t> </a:t>
            </a:r>
            <a:r>
              <a:rPr lang="el-GR" dirty="0">
                <a:solidFill>
                  <a:srgbClr val="FF0000"/>
                </a:solidFill>
              </a:rPr>
              <a:t>Γ</a:t>
            </a:r>
            <a:r>
              <a:rPr lang="el-GR" baseline="-25000" dirty="0" smtClean="0">
                <a:solidFill>
                  <a:srgbClr val="FF0000"/>
                </a:solidFill>
              </a:rPr>
              <a:t>π</a:t>
            </a:r>
            <a:r>
              <a:rPr lang="en-US" baseline="-25000" dirty="0">
                <a:solidFill>
                  <a:srgbClr val="FF0000"/>
                </a:solidFill>
              </a:rPr>
              <a:t>- 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Γ</a:t>
            </a:r>
            <a:r>
              <a:rPr lang="el-GR" baseline="-25000" dirty="0">
                <a:solidFill>
                  <a:srgbClr val="FF0000"/>
                </a:solidFill>
              </a:rPr>
              <a:t>Λ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rgbClr val="0000CC"/>
                </a:solidFill>
              </a:rPr>
              <a:t>long time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advocated</a:t>
            </a: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it-IT" smtClean="0"/>
              <a:pPr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178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94561"/>
            <a:ext cx="8988936" cy="516028"/>
          </a:xfrm>
        </p:spPr>
        <p:txBody>
          <a:bodyPr/>
          <a:lstStyle/>
          <a:p>
            <a:r>
              <a:rPr lang="en-US" dirty="0"/>
              <a:t>Achievements and </a:t>
            </a:r>
            <a:r>
              <a:rPr lang="en-US" dirty="0" smtClean="0"/>
              <a:t>Perspectives </a:t>
            </a:r>
            <a:r>
              <a:rPr lang="en-US" dirty="0"/>
              <a:t>in </a:t>
            </a:r>
            <a:r>
              <a:rPr lang="en-US" dirty="0" smtClean="0"/>
              <a:t>Particle Physics </a:t>
            </a:r>
            <a:r>
              <a:rPr lang="en-US" sz="1700" dirty="0" smtClean="0"/>
              <a:t>(</a:t>
            </a:r>
            <a:r>
              <a:rPr lang="en-US" sz="1700" dirty="0"/>
              <a:t>cont’d)</a:t>
            </a:r>
            <a:endParaRPr lang="it-IT" sz="1700" dirty="0"/>
          </a:p>
        </p:txBody>
      </p:sp>
      <p:graphicFrame>
        <p:nvGraphicFramePr>
          <p:cNvPr id="18" name="Oggetto 17"/>
          <p:cNvGraphicFramePr>
            <a:graphicFrameLocks noChangeAspect="1"/>
          </p:cNvGraphicFramePr>
          <p:nvPr>
            <p:extLst/>
          </p:nvPr>
        </p:nvGraphicFramePr>
        <p:xfrm>
          <a:off x="4483100" y="3712762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Equazione" r:id="rId3" imgW="177480" imgH="368280" progId="Equation.3">
                  <p:embed/>
                </p:oleObj>
              </mc:Choice>
              <mc:Fallback>
                <p:oleObj name="Equazione" r:id="rId3" imgW="177480" imgH="368280" progId="Equation.3">
                  <p:embed/>
                  <p:pic>
                    <p:nvPicPr>
                      <p:cNvPr id="18" name="Oggetto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3100" y="3712762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150501" y="764704"/>
            <a:ext cx="285366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just"/>
            <a:r>
              <a:rPr lang="it-IT" sz="2000" dirty="0">
                <a:solidFill>
                  <a:srgbClr val="FF0000"/>
                </a:solidFill>
              </a:rPr>
              <a:t>n</a:t>
            </a:r>
            <a:r>
              <a:rPr lang="it-IT" sz="2000" dirty="0" smtClean="0">
                <a:solidFill>
                  <a:srgbClr val="FF0000"/>
                </a:solidFill>
              </a:rPr>
              <a:t>on-mesonic</a:t>
            </a:r>
            <a:r>
              <a:rPr lang="it-IT" sz="2000" dirty="0" smtClean="0">
                <a:solidFill>
                  <a:srgbClr val="0000CC"/>
                </a:solidFill>
              </a:rPr>
              <a:t> </a:t>
            </a:r>
            <a:r>
              <a:rPr lang="it-IT" sz="2000" dirty="0" err="1" smtClean="0">
                <a:solidFill>
                  <a:srgbClr val="0000CC"/>
                </a:solidFill>
              </a:rPr>
              <a:t>weak</a:t>
            </a:r>
            <a:r>
              <a:rPr lang="it-IT" sz="2000" dirty="0" smtClean="0">
                <a:solidFill>
                  <a:srgbClr val="0000CC"/>
                </a:solidFill>
              </a:rPr>
              <a:t> </a:t>
            </a:r>
            <a:r>
              <a:rPr lang="it-IT" sz="2000" dirty="0" err="1" smtClean="0">
                <a:solidFill>
                  <a:srgbClr val="0000CC"/>
                </a:solidFill>
              </a:rPr>
              <a:t>decay</a:t>
            </a:r>
            <a:endParaRPr lang="el-GR" b="1" dirty="0">
              <a:solidFill>
                <a:srgbClr val="0000CC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980728"/>
            <a:ext cx="2738846" cy="272142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4" y="3897360"/>
            <a:ext cx="5538914" cy="2772000"/>
          </a:xfrm>
          <a:prstGeom prst="rect">
            <a:avLst/>
          </a:prstGeom>
        </p:spPr>
      </p:pic>
      <p:sp>
        <p:nvSpPr>
          <p:cNvPr id="9" name="AutoShape 2"/>
          <p:cNvSpPr>
            <a:spLocks noChangeAspect="1" noChangeArrowheads="1"/>
          </p:cNvSpPr>
          <p:nvPr/>
        </p:nvSpPr>
        <p:spPr bwMode="auto">
          <a:xfrm>
            <a:off x="5940152" y="6386951"/>
            <a:ext cx="1839535" cy="282178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1609725" algn="l"/>
              </a:tabLst>
            </a:pP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E. Botta </a:t>
            </a:r>
            <a:r>
              <a:rPr lang="it-IT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et al.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GB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RNC 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38 (2015) 387</a:t>
            </a:r>
            <a:endParaRPr lang="en-GB" sz="900" dirty="0">
              <a:solidFill>
                <a:srgbClr val="008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072" descr="FND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320" y="3606233"/>
            <a:ext cx="755999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6084168" y="4544696"/>
            <a:ext cx="2736304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6600"/>
                </a:solidFill>
              </a:rPr>
              <a:t>v</a:t>
            </a:r>
            <a:r>
              <a:rPr lang="en-US" dirty="0" smtClean="0">
                <a:solidFill>
                  <a:srgbClr val="006600"/>
                </a:solidFill>
              </a:rPr>
              <a:t>ery </a:t>
            </a:r>
            <a:r>
              <a:rPr lang="en-US" dirty="0">
                <a:solidFill>
                  <a:srgbClr val="FF0000"/>
                </a:solidFill>
              </a:rPr>
              <a:t>significant</a:t>
            </a:r>
            <a:r>
              <a:rPr lang="en-US" dirty="0">
                <a:solidFill>
                  <a:srgbClr val="006600"/>
                </a:solidFill>
              </a:rPr>
              <a:t> the </a:t>
            </a:r>
            <a:endParaRPr lang="en-US" dirty="0" smtClean="0">
              <a:solidFill>
                <a:srgbClr val="006600"/>
              </a:solidFill>
            </a:endParaRPr>
          </a:p>
          <a:p>
            <a:pPr algn="just"/>
            <a:r>
              <a:rPr lang="en-US" dirty="0" smtClean="0">
                <a:solidFill>
                  <a:srgbClr val="006600"/>
                </a:solidFill>
              </a:rPr>
              <a:t>“</a:t>
            </a:r>
            <a:r>
              <a:rPr lang="en-US" dirty="0" smtClean="0">
                <a:solidFill>
                  <a:srgbClr val="FF0000"/>
                </a:solidFill>
              </a:rPr>
              <a:t>smoking gun</a:t>
            </a:r>
            <a:r>
              <a:rPr lang="en-US" dirty="0" smtClean="0">
                <a:solidFill>
                  <a:srgbClr val="006600"/>
                </a:solidFill>
              </a:rPr>
              <a:t>” evidence of </a:t>
            </a:r>
          </a:p>
          <a:p>
            <a:pPr algn="just"/>
            <a:r>
              <a:rPr lang="en-US" dirty="0" smtClean="0">
                <a:solidFill>
                  <a:srgbClr val="006600"/>
                </a:solidFill>
              </a:rPr>
              <a:t>3 </a:t>
            </a:r>
            <a:r>
              <a:rPr lang="en-US" dirty="0">
                <a:solidFill>
                  <a:srgbClr val="006600"/>
                </a:solidFill>
              </a:rPr>
              <a:t>events </a:t>
            </a:r>
            <a:r>
              <a:rPr lang="en-US" dirty="0">
                <a:solidFill>
                  <a:srgbClr val="FF0000"/>
                </a:solidFill>
              </a:rPr>
              <a:t>unambiguously</a:t>
            </a:r>
            <a:r>
              <a:rPr lang="en-US" dirty="0">
                <a:solidFill>
                  <a:srgbClr val="006600"/>
                </a:solidFill>
              </a:rPr>
              <a:t> </a:t>
            </a:r>
            <a:endParaRPr lang="en-US" dirty="0" smtClean="0">
              <a:solidFill>
                <a:srgbClr val="006600"/>
              </a:solidFill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attributed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>
                <a:solidFill>
                  <a:srgbClr val="006600"/>
                </a:solidFill>
              </a:rPr>
              <a:t>to the </a:t>
            </a:r>
            <a:endParaRPr lang="en-US" dirty="0" smtClean="0">
              <a:solidFill>
                <a:srgbClr val="006600"/>
              </a:solidFill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-induced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>
                <a:solidFill>
                  <a:srgbClr val="006600"/>
                </a:solidFill>
              </a:rPr>
              <a:t>NMWD</a:t>
            </a:r>
            <a:endParaRPr lang="it-IT" dirty="0">
              <a:solidFill>
                <a:srgbClr val="0066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150501" y="1397675"/>
            <a:ext cx="5885995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</a:t>
            </a:r>
            <a:r>
              <a:rPr lang="en-US" dirty="0" smtClean="0">
                <a:solidFill>
                  <a:srgbClr val="7030A0"/>
                </a:solidFill>
              </a:rPr>
              <a:t>rom </a:t>
            </a:r>
            <a:r>
              <a:rPr lang="en-US" dirty="0">
                <a:solidFill>
                  <a:srgbClr val="7030A0"/>
                </a:solidFill>
              </a:rPr>
              <a:t>the analysis of the </a:t>
            </a:r>
            <a:r>
              <a:rPr lang="en-US" dirty="0">
                <a:solidFill>
                  <a:srgbClr val="FF0000"/>
                </a:solidFill>
              </a:rPr>
              <a:t>low-energy part </a:t>
            </a:r>
            <a:r>
              <a:rPr lang="en-US" dirty="0">
                <a:solidFill>
                  <a:srgbClr val="7030A0"/>
                </a:solidFill>
              </a:rPr>
              <a:t>of 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proton </a:t>
            </a:r>
            <a:r>
              <a:rPr lang="en-US" dirty="0" smtClean="0">
                <a:solidFill>
                  <a:srgbClr val="FF0000"/>
                </a:solidFill>
              </a:rPr>
              <a:t>spectra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(threshold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at 15 MeV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!)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it </a:t>
            </a:r>
            <a:r>
              <a:rPr lang="en-US" dirty="0">
                <a:solidFill>
                  <a:srgbClr val="7030A0"/>
                </a:solidFill>
              </a:rPr>
              <a:t>was found that </a:t>
            </a:r>
            <a:r>
              <a:rPr lang="el-GR" dirty="0" smtClean="0">
                <a:solidFill>
                  <a:srgbClr val="FF0000"/>
                </a:solidFill>
              </a:rPr>
              <a:t>Γ</a:t>
            </a:r>
            <a:r>
              <a:rPr lang="it-IT" baseline="-25000" dirty="0" smtClean="0">
                <a:solidFill>
                  <a:srgbClr val="FF0000"/>
                </a:solidFill>
              </a:rPr>
              <a:t>2</a:t>
            </a:r>
            <a:r>
              <a:rPr lang="it-IT" i="1" baseline="-25000" dirty="0" smtClean="0">
                <a:solidFill>
                  <a:srgbClr val="FF0000"/>
                </a:solidFill>
              </a:rPr>
              <a:t>N</a:t>
            </a:r>
            <a:r>
              <a:rPr lang="el-GR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Γ</a:t>
            </a:r>
            <a:r>
              <a:rPr lang="en-US" baseline="-25000" dirty="0" smtClean="0">
                <a:solidFill>
                  <a:srgbClr val="FF0000"/>
                </a:solidFill>
              </a:rPr>
              <a:t>NMWD </a:t>
            </a:r>
            <a:r>
              <a:rPr lang="en-US" dirty="0" smtClean="0">
                <a:solidFill>
                  <a:srgbClr val="7030A0"/>
                </a:solidFill>
              </a:rPr>
              <a:t>= 0.20</a:t>
            </a:r>
            <a:r>
              <a:rPr lang="it-IT" dirty="0"/>
              <a:t> </a:t>
            </a:r>
            <a:r>
              <a:rPr lang="it-IT" dirty="0">
                <a:solidFill>
                  <a:srgbClr val="7030A0"/>
                </a:solidFill>
              </a:rPr>
              <a:t>± </a:t>
            </a:r>
            <a:r>
              <a:rPr lang="en-US" dirty="0" smtClean="0">
                <a:solidFill>
                  <a:srgbClr val="7030A0"/>
                </a:solidFill>
              </a:rPr>
              <a:t>0.08 (stat) </a:t>
            </a:r>
            <a:r>
              <a:rPr lang="en-US" baseline="-25000" dirty="0" smtClean="0">
                <a:solidFill>
                  <a:srgbClr val="7030A0"/>
                </a:solidFill>
              </a:rPr>
              <a:t> </a:t>
            </a:r>
            <a:r>
              <a:rPr lang="en-US" baseline="30000" dirty="0" smtClean="0">
                <a:solidFill>
                  <a:srgbClr val="7030A0"/>
                </a:solidFill>
              </a:rPr>
              <a:t>+0.04</a:t>
            </a:r>
            <a:r>
              <a:rPr lang="en-US" baseline="-25000" dirty="0" smtClean="0">
                <a:solidFill>
                  <a:srgbClr val="7030A0"/>
                </a:solidFill>
              </a:rPr>
              <a:t>-0.03 </a:t>
            </a:r>
            <a:r>
              <a:rPr lang="en-US" dirty="0" smtClean="0">
                <a:solidFill>
                  <a:srgbClr val="7030A0"/>
                </a:solidFill>
              </a:rPr>
              <a:t>(sys)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for </a:t>
            </a:r>
            <a:r>
              <a:rPr lang="en-US" dirty="0">
                <a:solidFill>
                  <a:srgbClr val="7030A0"/>
                </a:solidFill>
              </a:rPr>
              <a:t>all the Hypernuclei in the </a:t>
            </a:r>
            <a:r>
              <a:rPr lang="en-US" dirty="0">
                <a:solidFill>
                  <a:srgbClr val="FF0000"/>
                </a:solidFill>
              </a:rPr>
              <a:t>5 </a:t>
            </a:r>
            <a:r>
              <a:rPr lang="it-IT" dirty="0">
                <a:solidFill>
                  <a:srgbClr val="FF0000"/>
                </a:solidFill>
              </a:rPr>
              <a:t>≤ </a:t>
            </a:r>
            <a:r>
              <a:rPr lang="en-US" i="1" dirty="0">
                <a:solidFill>
                  <a:srgbClr val="FF0000"/>
                </a:solidFill>
              </a:rPr>
              <a:t>A </a:t>
            </a:r>
            <a:r>
              <a:rPr lang="it-IT" dirty="0">
                <a:solidFill>
                  <a:srgbClr val="FF0000"/>
                </a:solidFill>
              </a:rPr>
              <a:t>≤ </a:t>
            </a:r>
            <a:r>
              <a:rPr lang="en-US" dirty="0">
                <a:solidFill>
                  <a:srgbClr val="FF0000"/>
                </a:solidFill>
              </a:rPr>
              <a:t>16</a:t>
            </a:r>
            <a:r>
              <a:rPr lang="en-US" dirty="0" smtClean="0">
                <a:solidFill>
                  <a:srgbClr val="7030A0"/>
                </a:solidFill>
              </a:rPr>
              <a:t> range,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in </a:t>
            </a:r>
            <a:r>
              <a:rPr lang="en-US" dirty="0" smtClean="0">
                <a:solidFill>
                  <a:srgbClr val="FF0000"/>
                </a:solidFill>
              </a:rPr>
              <a:t>agreement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>
                <a:solidFill>
                  <a:srgbClr val="7030A0"/>
                </a:solidFill>
              </a:rPr>
              <a:t>within the </a:t>
            </a:r>
            <a:r>
              <a:rPr lang="en-US" dirty="0" smtClean="0">
                <a:solidFill>
                  <a:srgbClr val="7030A0"/>
                </a:solidFill>
              </a:rPr>
              <a:t>errors,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with </a:t>
            </a:r>
            <a:r>
              <a:rPr lang="en-US" dirty="0">
                <a:solidFill>
                  <a:srgbClr val="7030A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theoretical evaluations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and </a:t>
            </a:r>
            <a:r>
              <a:rPr lang="en-US" dirty="0">
                <a:solidFill>
                  <a:srgbClr val="7030A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KEK result </a:t>
            </a:r>
            <a:r>
              <a:rPr lang="en-US" dirty="0">
                <a:solidFill>
                  <a:srgbClr val="7030A0"/>
                </a:solidFill>
              </a:rPr>
              <a:t>for </a:t>
            </a:r>
            <a:r>
              <a:rPr lang="en-US" baseline="30000" dirty="0" smtClean="0">
                <a:solidFill>
                  <a:srgbClr val="7030A0"/>
                </a:solidFill>
              </a:rPr>
              <a:t>12</a:t>
            </a:r>
            <a:r>
              <a:rPr lang="en-US" dirty="0" smtClean="0">
                <a:solidFill>
                  <a:srgbClr val="7030A0"/>
                </a:solidFill>
              </a:rPr>
              <a:t>C</a:t>
            </a:r>
            <a:r>
              <a:rPr lang="el-GR" baseline="-25000" dirty="0" smtClean="0">
                <a:solidFill>
                  <a:srgbClr val="7030A0"/>
                </a:solidFill>
              </a:rPr>
              <a:t>Λ</a:t>
            </a:r>
            <a:endParaRPr lang="it-IT" baseline="-25000" dirty="0">
              <a:solidFill>
                <a:srgbClr val="7030A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it-IT" smtClean="0"/>
              <a:pPr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627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94561"/>
            <a:ext cx="8988936" cy="516028"/>
          </a:xfrm>
        </p:spPr>
        <p:txBody>
          <a:bodyPr/>
          <a:lstStyle/>
          <a:p>
            <a:r>
              <a:rPr lang="en-US" dirty="0"/>
              <a:t>Achievements and </a:t>
            </a:r>
            <a:r>
              <a:rPr lang="en-US" dirty="0" smtClean="0"/>
              <a:t>Perspectives </a:t>
            </a:r>
            <a:r>
              <a:rPr lang="en-US" dirty="0"/>
              <a:t>in </a:t>
            </a:r>
            <a:r>
              <a:rPr lang="en-US" dirty="0" smtClean="0"/>
              <a:t>Particle Physics </a:t>
            </a:r>
            <a:r>
              <a:rPr lang="en-US" sz="1700" dirty="0" smtClean="0"/>
              <a:t>(</a:t>
            </a:r>
            <a:r>
              <a:rPr lang="en-US" sz="1700" dirty="0"/>
              <a:t>cont’d)</a:t>
            </a:r>
            <a:endParaRPr lang="it-IT" sz="1700" dirty="0"/>
          </a:p>
        </p:txBody>
      </p:sp>
      <p:graphicFrame>
        <p:nvGraphicFramePr>
          <p:cNvPr id="18" name="Oggetto 17"/>
          <p:cNvGraphicFramePr>
            <a:graphicFrameLocks noChangeAspect="1"/>
          </p:cNvGraphicFramePr>
          <p:nvPr>
            <p:extLst/>
          </p:nvPr>
        </p:nvGraphicFramePr>
        <p:xfrm>
          <a:off x="4483100" y="3712762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Equazione" r:id="rId3" imgW="177480" imgH="368280" progId="Equation.3">
                  <p:embed/>
                </p:oleObj>
              </mc:Choice>
              <mc:Fallback>
                <p:oleObj name="Equazione" r:id="rId3" imgW="177480" imgH="368280" progId="Equation.3">
                  <p:embed/>
                  <p:pic>
                    <p:nvPicPr>
                      <p:cNvPr id="18" name="Oggetto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3100" y="3712762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150501" y="764704"/>
            <a:ext cx="285366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just"/>
            <a:r>
              <a:rPr lang="it-IT" sz="2000" dirty="0">
                <a:solidFill>
                  <a:srgbClr val="FF0000"/>
                </a:solidFill>
              </a:rPr>
              <a:t>n</a:t>
            </a:r>
            <a:r>
              <a:rPr lang="it-IT" sz="2000" dirty="0" smtClean="0">
                <a:solidFill>
                  <a:srgbClr val="FF0000"/>
                </a:solidFill>
              </a:rPr>
              <a:t>on-mesonic</a:t>
            </a:r>
            <a:r>
              <a:rPr lang="it-IT" sz="2000" dirty="0" smtClean="0">
                <a:solidFill>
                  <a:srgbClr val="0000CC"/>
                </a:solidFill>
              </a:rPr>
              <a:t> </a:t>
            </a:r>
            <a:r>
              <a:rPr lang="it-IT" sz="2000" dirty="0" err="1" smtClean="0">
                <a:solidFill>
                  <a:srgbClr val="0000CC"/>
                </a:solidFill>
              </a:rPr>
              <a:t>weak</a:t>
            </a:r>
            <a:r>
              <a:rPr lang="it-IT" sz="2000" dirty="0" smtClean="0">
                <a:solidFill>
                  <a:srgbClr val="0000CC"/>
                </a:solidFill>
              </a:rPr>
              <a:t> </a:t>
            </a:r>
            <a:r>
              <a:rPr lang="it-IT" sz="2000" dirty="0" err="1" smtClean="0">
                <a:solidFill>
                  <a:srgbClr val="0000CC"/>
                </a:solidFill>
              </a:rPr>
              <a:t>decay</a:t>
            </a:r>
            <a:endParaRPr lang="el-GR" b="1" dirty="0">
              <a:solidFill>
                <a:srgbClr val="0000CC"/>
              </a:solidFill>
            </a:endParaRPr>
          </a:p>
        </p:txBody>
      </p:sp>
      <p:sp>
        <p:nvSpPr>
          <p:cNvPr id="9" name="AutoShape 2"/>
          <p:cNvSpPr>
            <a:spLocks noChangeAspect="1" noChangeArrowheads="1"/>
          </p:cNvSpPr>
          <p:nvPr/>
        </p:nvSpPr>
        <p:spPr bwMode="auto">
          <a:xfrm>
            <a:off x="7020272" y="5485762"/>
            <a:ext cx="1839535" cy="282178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1609725" algn="l"/>
              </a:tabLst>
            </a:pP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E. Botta </a:t>
            </a:r>
            <a:r>
              <a:rPr lang="it-IT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et al.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GB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RNC 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38 (2015) 387</a:t>
            </a:r>
            <a:endParaRPr lang="en-GB" sz="900" dirty="0">
              <a:solidFill>
                <a:srgbClr val="008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674009" y="2713914"/>
            <a:ext cx="7795982" cy="2700000"/>
            <a:chOff x="674009" y="2425882"/>
            <a:chExt cx="7795982" cy="2700000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009" y="2425882"/>
              <a:ext cx="7795982" cy="2700000"/>
            </a:xfrm>
            <a:prstGeom prst="rect">
              <a:avLst/>
            </a:prstGeom>
          </p:spPr>
        </p:pic>
        <p:sp>
          <p:nvSpPr>
            <p:cNvPr id="6" name="Rettangolo 5"/>
            <p:cNvSpPr/>
            <p:nvPr/>
          </p:nvSpPr>
          <p:spPr>
            <a:xfrm>
              <a:off x="2123728" y="2564904"/>
              <a:ext cx="576064" cy="216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3571689" y="2564904"/>
              <a:ext cx="576064" cy="216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6372200" y="2564904"/>
              <a:ext cx="576064" cy="216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7893927" y="2564904"/>
              <a:ext cx="576064" cy="216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4924239" y="2564904"/>
              <a:ext cx="576064" cy="216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5" name="CasellaDiTesto 24"/>
          <p:cNvSpPr txBox="1"/>
          <p:nvPr/>
        </p:nvSpPr>
        <p:spPr>
          <a:xfrm>
            <a:off x="261463" y="1556792"/>
            <a:ext cx="863101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f</a:t>
            </a:r>
            <a:r>
              <a:rPr lang="en-US" dirty="0" smtClean="0">
                <a:solidFill>
                  <a:srgbClr val="006600"/>
                </a:solidFill>
              </a:rPr>
              <a:t>rom </a:t>
            </a:r>
            <a:r>
              <a:rPr lang="en-US" dirty="0">
                <a:solidFill>
                  <a:srgbClr val="006600"/>
                </a:solidFill>
              </a:rPr>
              <a:t>the </a:t>
            </a:r>
            <a:r>
              <a:rPr lang="en-US" dirty="0" smtClean="0">
                <a:solidFill>
                  <a:srgbClr val="006600"/>
                </a:solidFill>
              </a:rPr>
              <a:t>FINUDA </a:t>
            </a:r>
            <a:r>
              <a:rPr lang="en-US" dirty="0">
                <a:solidFill>
                  <a:srgbClr val="006600"/>
                </a:solidFill>
              </a:rPr>
              <a:t>data a </a:t>
            </a:r>
            <a:r>
              <a:rPr lang="en-US" dirty="0">
                <a:solidFill>
                  <a:srgbClr val="FF0000"/>
                </a:solidFill>
              </a:rPr>
              <a:t>full mapping </a:t>
            </a:r>
            <a:r>
              <a:rPr lang="en-US" dirty="0">
                <a:solidFill>
                  <a:srgbClr val="006600"/>
                </a:solidFill>
              </a:rPr>
              <a:t>of </a:t>
            </a:r>
            <a:r>
              <a:rPr lang="en-US" dirty="0">
                <a:solidFill>
                  <a:srgbClr val="FF0000"/>
                </a:solidFill>
              </a:rPr>
              <a:t>WD widths </a:t>
            </a:r>
            <a:r>
              <a:rPr lang="en-US" dirty="0">
                <a:solidFill>
                  <a:srgbClr val="006600"/>
                </a:solidFill>
              </a:rPr>
              <a:t>of  </a:t>
            </a:r>
            <a:r>
              <a:rPr lang="en-US" baseline="30000" dirty="0" smtClean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He</a:t>
            </a:r>
            <a:r>
              <a:rPr lang="el-GR" baseline="-25000" dirty="0" smtClean="0">
                <a:solidFill>
                  <a:srgbClr val="FF0000"/>
                </a:solidFill>
              </a:rPr>
              <a:t>Λ</a:t>
            </a:r>
            <a:r>
              <a:rPr lang="en-US" dirty="0" smtClean="0">
                <a:solidFill>
                  <a:srgbClr val="006600"/>
                </a:solidFill>
              </a:rPr>
              <a:t>, </a:t>
            </a:r>
            <a:r>
              <a:rPr lang="en-US" baseline="30000" dirty="0" smtClean="0">
                <a:solidFill>
                  <a:srgbClr val="FF0000"/>
                </a:solidFill>
              </a:rPr>
              <a:t>11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l-GR" baseline="-25000" dirty="0" smtClean="0">
                <a:solidFill>
                  <a:srgbClr val="FF0000"/>
                </a:solidFill>
              </a:rPr>
              <a:t>Λ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>
                <a:solidFill>
                  <a:srgbClr val="006600"/>
                </a:solidFill>
              </a:rPr>
              <a:t>and </a:t>
            </a:r>
            <a:r>
              <a:rPr lang="en-US" baseline="30000" dirty="0" smtClean="0">
                <a:solidFill>
                  <a:srgbClr val="FF0000"/>
                </a:solidFill>
              </a:rPr>
              <a:t>12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l-GR" baseline="-25000" dirty="0" smtClean="0">
                <a:solidFill>
                  <a:srgbClr val="FF0000"/>
                </a:solidFill>
              </a:rPr>
              <a:t>Λ</a:t>
            </a:r>
            <a:r>
              <a:rPr lang="en-US" dirty="0" smtClean="0">
                <a:solidFill>
                  <a:srgbClr val="006600"/>
                </a:solidFill>
              </a:rPr>
              <a:t>  </a:t>
            </a:r>
            <a:r>
              <a:rPr lang="en-US" dirty="0">
                <a:solidFill>
                  <a:srgbClr val="006600"/>
                </a:solidFill>
              </a:rPr>
              <a:t>could be done</a:t>
            </a:r>
            <a:endParaRPr lang="it-IT" dirty="0">
              <a:solidFill>
                <a:srgbClr val="006600"/>
              </a:solidFill>
            </a:endParaRPr>
          </a:p>
        </p:txBody>
      </p:sp>
      <p:sp>
        <p:nvSpPr>
          <p:cNvPr id="26" name="AutoShape 2"/>
          <p:cNvSpPr>
            <a:spLocks noChangeAspect="1" noChangeArrowheads="1"/>
          </p:cNvSpPr>
          <p:nvPr/>
        </p:nvSpPr>
        <p:spPr bwMode="auto">
          <a:xfrm>
            <a:off x="7236296" y="1985856"/>
            <a:ext cx="1819741" cy="282178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1609725" algn="l"/>
              </a:tabLst>
            </a:pP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E. Botta </a:t>
            </a:r>
            <a:r>
              <a:rPr lang="it-IT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et al.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GB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PLB 74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8 (2015) 86</a:t>
            </a:r>
            <a:endParaRPr lang="en-GB" sz="900" dirty="0">
              <a:solidFill>
                <a:srgbClr val="008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16260" y="6156012"/>
            <a:ext cx="892468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</a:t>
            </a:r>
            <a:r>
              <a:rPr lang="en-US" dirty="0" smtClean="0">
                <a:solidFill>
                  <a:srgbClr val="7030A0"/>
                </a:solidFill>
              </a:rPr>
              <a:t>ome </a:t>
            </a:r>
            <a:r>
              <a:rPr lang="en-US" dirty="0">
                <a:solidFill>
                  <a:srgbClr val="7030A0"/>
                </a:solidFill>
              </a:rPr>
              <a:t>data are affected by </a:t>
            </a:r>
            <a:r>
              <a:rPr lang="en-US" dirty="0">
                <a:solidFill>
                  <a:srgbClr val="FF0000"/>
                </a:solidFill>
              </a:rPr>
              <a:t>large errors</a:t>
            </a:r>
            <a:r>
              <a:rPr lang="en-US" dirty="0">
                <a:solidFill>
                  <a:srgbClr val="7030A0"/>
                </a:solidFill>
              </a:rPr>
              <a:t>; however a </a:t>
            </a:r>
            <a:r>
              <a:rPr lang="en-US" dirty="0">
                <a:solidFill>
                  <a:srgbClr val="FF0000"/>
                </a:solidFill>
              </a:rPr>
              <a:t>consistent picture </a:t>
            </a:r>
            <a:r>
              <a:rPr lang="en-US" dirty="0">
                <a:solidFill>
                  <a:srgbClr val="7030A0"/>
                </a:solidFill>
              </a:rPr>
              <a:t>of the process </a:t>
            </a:r>
            <a:r>
              <a:rPr lang="en-US" dirty="0">
                <a:solidFill>
                  <a:srgbClr val="FF0000"/>
                </a:solidFill>
              </a:rPr>
              <a:t>emerges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it-IT" smtClean="0"/>
              <a:pPr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297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94561"/>
            <a:ext cx="1758710" cy="516028"/>
          </a:xfrm>
        </p:spPr>
        <p:txBody>
          <a:bodyPr/>
          <a:lstStyle/>
          <a:p>
            <a:r>
              <a:rPr lang="it-IT" dirty="0" err="1" smtClean="0"/>
              <a:t>Summary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Clr>
                <a:srgbClr val="FFFF00"/>
              </a:buClr>
            </a:pPr>
            <a:r>
              <a:rPr lang="en-US" dirty="0" smtClean="0"/>
              <a:t>Hypernuclear </a:t>
            </a:r>
            <a:r>
              <a:rPr lang="en-US" dirty="0"/>
              <a:t>Physics has fulfilled the task of providing unique information for Nuclear and Particle Physics.    </a:t>
            </a:r>
            <a:r>
              <a:rPr lang="en-US" dirty="0" smtClean="0"/>
              <a:t>                                      </a:t>
            </a:r>
            <a:r>
              <a:rPr lang="en-US" dirty="0"/>
              <a:t>The effort must be maintained and </a:t>
            </a:r>
            <a:r>
              <a:rPr lang="en-US" dirty="0" smtClean="0"/>
              <a:t>improved</a:t>
            </a:r>
          </a:p>
          <a:p>
            <a:pPr>
              <a:buClr>
                <a:srgbClr val="FFFF00"/>
              </a:buClr>
            </a:pPr>
            <a:endParaRPr lang="en-US" dirty="0" smtClean="0"/>
          </a:p>
          <a:p>
            <a:pPr>
              <a:buClr>
                <a:srgbClr val="FFFF00"/>
              </a:buClr>
            </a:pPr>
            <a:r>
              <a:rPr lang="en-US" dirty="0"/>
              <a:t>Topics of particular interest are:</a:t>
            </a:r>
            <a:endParaRPr lang="it-IT" dirty="0"/>
          </a:p>
          <a:p>
            <a:pPr lvl="1">
              <a:buClr>
                <a:srgbClr val="FFFF00"/>
              </a:buClr>
            </a:pPr>
            <a:r>
              <a:rPr lang="en-US" dirty="0"/>
              <a:t>CSB </a:t>
            </a:r>
            <a:r>
              <a:rPr lang="en-US" dirty="0" smtClean="0"/>
              <a:t>effect </a:t>
            </a:r>
            <a:r>
              <a:rPr lang="it-IT" dirty="0">
                <a:latin typeface="Symbol" panose="05050102010706020507" pitchFamily="18" charset="2"/>
              </a:rPr>
              <a:t>® </a:t>
            </a:r>
            <a:r>
              <a:rPr lang="en-US" dirty="0" smtClean="0"/>
              <a:t>precise </a:t>
            </a:r>
            <a:r>
              <a:rPr lang="en-US" dirty="0"/>
              <a:t>measurements of </a:t>
            </a:r>
            <a:r>
              <a:rPr lang="en-US" dirty="0" smtClean="0"/>
              <a:t>B</a:t>
            </a:r>
            <a:r>
              <a:rPr lang="el-GR" baseline="-25000" dirty="0" smtClean="0"/>
              <a:t>Λ</a:t>
            </a:r>
            <a:r>
              <a:rPr lang="en-US" dirty="0" smtClean="0"/>
              <a:t>(</a:t>
            </a:r>
            <a:r>
              <a:rPr lang="en-US" baseline="30000" dirty="0" smtClean="0"/>
              <a:t>4</a:t>
            </a:r>
            <a:r>
              <a:rPr lang="en-US" dirty="0" smtClean="0"/>
              <a:t>He</a:t>
            </a:r>
            <a:r>
              <a:rPr lang="el-GR" baseline="-25000" dirty="0" smtClean="0"/>
              <a:t>Λ</a:t>
            </a:r>
            <a:r>
              <a:rPr lang="en-US" dirty="0" smtClean="0"/>
              <a:t>) and B</a:t>
            </a:r>
            <a:r>
              <a:rPr lang="el-GR" baseline="-25000" dirty="0" smtClean="0"/>
              <a:t>Λ</a:t>
            </a:r>
            <a:r>
              <a:rPr lang="en-US" dirty="0" smtClean="0"/>
              <a:t>(</a:t>
            </a:r>
            <a:r>
              <a:rPr lang="en-US" baseline="30000" dirty="0" smtClean="0"/>
              <a:t>7</a:t>
            </a:r>
            <a:r>
              <a:rPr lang="en-US" dirty="0" smtClean="0"/>
              <a:t>Li</a:t>
            </a:r>
            <a:r>
              <a:rPr lang="el-GR" baseline="-25000" dirty="0" smtClean="0"/>
              <a:t>Λ</a:t>
            </a:r>
            <a:r>
              <a:rPr lang="en-US" dirty="0" smtClean="0"/>
              <a:t>)</a:t>
            </a:r>
            <a:endParaRPr lang="it-IT" sz="1200" dirty="0"/>
          </a:p>
          <a:p>
            <a:pPr lvl="1">
              <a:buClr>
                <a:srgbClr val="FFFF00"/>
              </a:buClr>
            </a:pPr>
            <a:r>
              <a:rPr lang="en-US" dirty="0" smtClean="0"/>
              <a:t>To confirm </a:t>
            </a:r>
            <a:r>
              <a:rPr lang="en-US" dirty="0"/>
              <a:t>the existence of bound </a:t>
            </a:r>
            <a:r>
              <a:rPr lang="en-US" baseline="30000" dirty="0" smtClean="0"/>
              <a:t>6</a:t>
            </a:r>
            <a:r>
              <a:rPr lang="en-US" dirty="0" smtClean="0"/>
              <a:t>H</a:t>
            </a:r>
            <a:r>
              <a:rPr lang="el-GR" baseline="-25000" dirty="0" smtClean="0"/>
              <a:t>Λ</a:t>
            </a:r>
            <a:endParaRPr lang="it-IT" sz="1200" baseline="-25000" dirty="0"/>
          </a:p>
          <a:p>
            <a:pPr lvl="1">
              <a:buClr>
                <a:srgbClr val="FFFF00"/>
              </a:buClr>
            </a:pPr>
            <a:r>
              <a:rPr lang="en-US" dirty="0" smtClean="0"/>
              <a:t>To measure </a:t>
            </a:r>
            <a:r>
              <a:rPr lang="en-US" dirty="0"/>
              <a:t>lifetimes of </a:t>
            </a:r>
            <a:r>
              <a:rPr lang="en-US" baseline="30000" dirty="0" smtClean="0"/>
              <a:t>3</a:t>
            </a:r>
            <a:r>
              <a:rPr lang="en-US" dirty="0" smtClean="0"/>
              <a:t>H</a:t>
            </a:r>
            <a:r>
              <a:rPr lang="el-GR" baseline="-25000" dirty="0" smtClean="0"/>
              <a:t>Λ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baseline="30000" dirty="0" smtClean="0"/>
              <a:t>4</a:t>
            </a:r>
            <a:r>
              <a:rPr lang="en-US" dirty="0" smtClean="0"/>
              <a:t>H</a:t>
            </a:r>
            <a:r>
              <a:rPr lang="el-GR" baseline="-25000" dirty="0" smtClean="0"/>
              <a:t>Λ</a:t>
            </a:r>
            <a:r>
              <a:rPr lang="en-US" dirty="0" smtClean="0"/>
              <a:t>) </a:t>
            </a:r>
            <a:r>
              <a:rPr lang="en-US" dirty="0"/>
              <a:t>and </a:t>
            </a:r>
            <a:r>
              <a:rPr lang="en-US" dirty="0" smtClean="0"/>
              <a:t>heavy </a:t>
            </a:r>
            <a:r>
              <a:rPr lang="en-US" dirty="0"/>
              <a:t>systems</a:t>
            </a:r>
            <a:endParaRPr lang="it-IT" sz="1200" dirty="0"/>
          </a:p>
          <a:p>
            <a:pPr lvl="1">
              <a:buClr>
                <a:srgbClr val="FFFF00"/>
              </a:buClr>
            </a:pPr>
            <a:r>
              <a:rPr lang="en-US" dirty="0" smtClean="0"/>
              <a:t>To continue 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-ray spectroscopy for </a:t>
            </a:r>
            <a:r>
              <a:rPr lang="en-US" dirty="0" smtClean="0"/>
              <a:t>medium-heavy </a:t>
            </a:r>
            <a:r>
              <a:rPr lang="en-US" dirty="0"/>
              <a:t>systems</a:t>
            </a:r>
            <a:endParaRPr lang="it-IT" sz="1200" dirty="0"/>
          </a:p>
          <a:p>
            <a:pPr lvl="1">
              <a:buClr>
                <a:srgbClr val="FFFF00"/>
              </a:buClr>
            </a:pPr>
            <a:r>
              <a:rPr lang="en-US" dirty="0" smtClean="0"/>
              <a:t>To assess whether </a:t>
            </a:r>
            <a:r>
              <a:rPr lang="el-GR" dirty="0" smtClean="0"/>
              <a:t>Δ</a:t>
            </a:r>
            <a:r>
              <a:rPr lang="en-US" dirty="0" smtClean="0"/>
              <a:t>I=1/2 </a:t>
            </a:r>
            <a:r>
              <a:rPr lang="en-US" dirty="0"/>
              <a:t>rule is valid </a:t>
            </a:r>
            <a:r>
              <a:rPr lang="en-US" dirty="0" smtClean="0"/>
              <a:t>in </a:t>
            </a:r>
            <a:r>
              <a:rPr lang="en-US" dirty="0"/>
              <a:t>NMWD?</a:t>
            </a:r>
            <a:endParaRPr lang="it-IT" sz="1200" dirty="0"/>
          </a:p>
          <a:p>
            <a:pPr lvl="1">
              <a:buClr>
                <a:srgbClr val="FFFF00"/>
              </a:buClr>
            </a:pPr>
            <a:r>
              <a:rPr lang="en-US" dirty="0"/>
              <a:t>Effort for a quantitative study of </a:t>
            </a:r>
            <a:r>
              <a:rPr lang="el-GR" dirty="0" smtClean="0"/>
              <a:t>Λ</a:t>
            </a:r>
            <a:r>
              <a:rPr lang="en-US" i="1" dirty="0" smtClean="0"/>
              <a:t>N</a:t>
            </a:r>
            <a:r>
              <a:rPr lang="it-IT" dirty="0" smtClean="0">
                <a:latin typeface="Symbol" panose="05050102010706020507" pitchFamily="18" charset="2"/>
              </a:rPr>
              <a:t> </a:t>
            </a:r>
            <a:r>
              <a:rPr lang="it-IT" dirty="0">
                <a:latin typeface="Symbol" panose="05050102010706020507" pitchFamily="18" charset="2"/>
              </a:rPr>
              <a:t>® </a:t>
            </a:r>
            <a:r>
              <a:rPr lang="en-US" i="1" dirty="0" smtClean="0"/>
              <a:t>NN</a:t>
            </a:r>
            <a:r>
              <a:rPr lang="en-US" dirty="0" smtClean="0"/>
              <a:t> </a:t>
            </a:r>
            <a:r>
              <a:rPr lang="en-US" dirty="0"/>
              <a:t>weak interaction</a:t>
            </a:r>
            <a:endParaRPr lang="it-IT" sz="1200" dirty="0"/>
          </a:p>
          <a:p>
            <a:pPr lvl="1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it-IT" smtClean="0"/>
              <a:pPr/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138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50828"/>
            <a:ext cx="7264179" cy="929900"/>
          </a:xfrm>
        </p:spPr>
        <p:txBody>
          <a:bodyPr>
            <a:spAutoFit/>
          </a:bodyPr>
          <a:lstStyle/>
          <a:p>
            <a:r>
              <a:rPr lang="en-US" dirty="0"/>
              <a:t>Hypernuclear Physics at the border </a:t>
            </a:r>
            <a:r>
              <a:rPr lang="en-US" dirty="0" smtClean="0"/>
              <a:t>between</a:t>
            </a:r>
            <a:br>
              <a:rPr lang="en-US" dirty="0" smtClean="0"/>
            </a:br>
            <a:r>
              <a:rPr lang="en-US" dirty="0" smtClean="0"/>
              <a:t>Particle </a:t>
            </a:r>
            <a:r>
              <a:rPr lang="en-US" dirty="0"/>
              <a:t>and Nuclear </a:t>
            </a:r>
            <a:r>
              <a:rPr lang="en-US" dirty="0" smtClean="0"/>
              <a:t>Physics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712" y="1052736"/>
            <a:ext cx="8921783" cy="5688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Since </a:t>
            </a:r>
            <a:r>
              <a:rPr lang="en-US" dirty="0"/>
              <a:t>the discovery of the first </a:t>
            </a:r>
            <a:r>
              <a:rPr lang="en-US" dirty="0" err="1"/>
              <a:t>Hyperfragment</a:t>
            </a:r>
            <a:r>
              <a:rPr lang="en-US" dirty="0"/>
              <a:t> (1953) </a:t>
            </a:r>
            <a:r>
              <a:rPr lang="en-US" dirty="0" smtClean="0"/>
              <a:t>                                  several </a:t>
            </a:r>
            <a:r>
              <a:rPr lang="en-US" dirty="0"/>
              <a:t>slogans and drawings were invented to describe  </a:t>
            </a:r>
            <a:r>
              <a:rPr lang="en-US" dirty="0" smtClean="0"/>
              <a:t>                       Hypernuclear </a:t>
            </a:r>
            <a:r>
              <a:rPr lang="en-US" dirty="0"/>
              <a:t>Physics as a bridge between </a:t>
            </a:r>
            <a:r>
              <a:rPr lang="en-US" dirty="0" smtClean="0"/>
              <a:t>                                                      Particle </a:t>
            </a:r>
            <a:r>
              <a:rPr lang="en-US" dirty="0"/>
              <a:t>and Nuclear </a:t>
            </a:r>
            <a:r>
              <a:rPr lang="en-US" dirty="0" smtClean="0"/>
              <a:t>Physics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Main </a:t>
            </a:r>
            <a:r>
              <a:rPr lang="en-US" dirty="0"/>
              <a:t>advantages (in principle</a:t>
            </a:r>
            <a:r>
              <a:rPr lang="en-US" dirty="0" smtClean="0"/>
              <a:t>):</a:t>
            </a:r>
          </a:p>
          <a:p>
            <a:pPr marL="354013" lvl="1" indent="-174625">
              <a:buClr>
                <a:srgbClr val="FFFF00"/>
              </a:buClr>
            </a:pPr>
            <a:r>
              <a:rPr lang="en-US" dirty="0" smtClean="0"/>
              <a:t>Bound systems composed by 3 baryons (</a:t>
            </a:r>
            <a:r>
              <a:rPr lang="en-US" i="1" dirty="0" err="1" smtClean="0"/>
              <a:t>p</a:t>
            </a:r>
            <a:r>
              <a:rPr lang="en-US" dirty="0" err="1" smtClean="0"/>
              <a:t>,</a:t>
            </a:r>
            <a:r>
              <a:rPr lang="en-US" i="1" dirty="0" err="1" smtClean="0"/>
              <a:t>n</a:t>
            </a:r>
            <a:r>
              <a:rPr lang="en-US" dirty="0" smtClean="0"/>
              <a:t>,</a:t>
            </a:r>
            <a:r>
              <a:rPr lang="el-GR" dirty="0" smtClean="0"/>
              <a:t>Λ</a:t>
            </a:r>
            <a:r>
              <a:rPr lang="en-US" dirty="0" smtClean="0"/>
              <a:t>)</a:t>
            </a:r>
            <a:endParaRPr lang="it-IT" dirty="0" smtClean="0"/>
          </a:p>
          <a:p>
            <a:pPr lvl="1">
              <a:buClr>
                <a:srgbClr val="FFFF00"/>
              </a:buClr>
            </a:pPr>
            <a:r>
              <a:rPr lang="en-US" dirty="0" smtClean="0"/>
              <a:t>Only </a:t>
            </a:r>
            <a:r>
              <a:rPr lang="en-US" dirty="0"/>
              <a:t>way to obtain experimental information on the </a:t>
            </a:r>
            <a:r>
              <a:rPr lang="el-GR" dirty="0" smtClean="0"/>
              <a:t>Λ</a:t>
            </a:r>
            <a:r>
              <a:rPr lang="en-US" i="1" dirty="0" smtClean="0"/>
              <a:t>N</a:t>
            </a:r>
            <a:r>
              <a:rPr lang="en-US" dirty="0" smtClean="0"/>
              <a:t>-</a:t>
            </a:r>
            <a:r>
              <a:rPr lang="en-US" i="1" dirty="0" smtClean="0"/>
              <a:t>NN</a:t>
            </a:r>
            <a:r>
              <a:rPr lang="en-US" dirty="0" smtClean="0"/>
              <a:t> </a:t>
            </a:r>
            <a:r>
              <a:rPr lang="en-US" dirty="0"/>
              <a:t>interaction(strong and weak</a:t>
            </a:r>
            <a:r>
              <a:rPr lang="en-US" dirty="0" smtClean="0"/>
              <a:t>)</a:t>
            </a:r>
          </a:p>
          <a:p>
            <a:endParaRPr lang="en-US" sz="1200" dirty="0"/>
          </a:p>
          <a:p>
            <a:pPr marL="0" indent="0" algn="just">
              <a:buNone/>
            </a:pPr>
            <a:r>
              <a:rPr lang="en-US" dirty="0"/>
              <a:t>The results which will be presented come nearly exclusively from counter experiments carried out by using magnetic spectrometers designed to prepare and </a:t>
            </a:r>
            <a:r>
              <a:rPr lang="en-US" dirty="0" smtClean="0"/>
              <a:t>to select </a:t>
            </a:r>
            <a:r>
              <a:rPr lang="en-US" dirty="0"/>
              <a:t>Hypernuclei in their ground or excited states</a:t>
            </a:r>
            <a:endParaRPr lang="it-IT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395" y="1484784"/>
            <a:ext cx="17151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923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94561"/>
            <a:ext cx="3522193" cy="516028"/>
          </a:xfrm>
        </p:spPr>
        <p:txBody>
          <a:bodyPr/>
          <a:lstStyle/>
          <a:p>
            <a:r>
              <a:rPr lang="it-IT" dirty="0" smtClean="0"/>
              <a:t>Production </a:t>
            </a:r>
            <a:r>
              <a:rPr lang="it-IT" dirty="0" err="1" smtClean="0"/>
              <a:t>reactions</a:t>
            </a:r>
            <a:endParaRPr lang="it-IT" dirty="0"/>
          </a:p>
        </p:txBody>
      </p:sp>
      <p:grpSp>
        <p:nvGrpSpPr>
          <p:cNvPr id="28" name="Gruppo 27"/>
          <p:cNvGrpSpPr/>
          <p:nvPr/>
        </p:nvGrpSpPr>
        <p:grpSpPr>
          <a:xfrm>
            <a:off x="107504" y="692696"/>
            <a:ext cx="5560753" cy="1694670"/>
            <a:chOff x="107504" y="692696"/>
            <a:chExt cx="5560753" cy="1694670"/>
          </a:xfrm>
        </p:grpSpPr>
        <p:sp>
          <p:nvSpPr>
            <p:cNvPr id="4" name="CasellaDiTesto 3"/>
            <p:cNvSpPr txBox="1"/>
            <p:nvPr/>
          </p:nvSpPr>
          <p:spPr>
            <a:xfrm>
              <a:off x="107504" y="692696"/>
              <a:ext cx="55607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1) Strangeness exchange (</a:t>
              </a:r>
              <a:r>
                <a:rPr lang="en-US" dirty="0"/>
                <a:t>CERN</a:t>
              </a:r>
              <a:r>
                <a:rPr lang="en-US" dirty="0" smtClean="0"/>
                <a:t>, BNL, KEK, LNF, J-PARC</a:t>
              </a:r>
              <a:r>
                <a:rPr lang="en-US" dirty="0"/>
                <a:t>)</a:t>
              </a:r>
              <a:endParaRPr lang="it-IT" dirty="0"/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435527" y="1144135"/>
              <a:ext cx="2362200" cy="533400"/>
              <a:chOff x="2208" y="960"/>
              <a:chExt cx="1488" cy="336"/>
            </a:xfrm>
          </p:grpSpPr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2208" y="960"/>
                <a:ext cx="1488" cy="336"/>
              </a:xfrm>
              <a:prstGeom prst="rect">
                <a:avLst/>
              </a:prstGeom>
              <a:solidFill>
                <a:srgbClr val="CCFFCC"/>
              </a:solidFill>
              <a:ln w="1905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graphicFrame>
            <p:nvGraphicFramePr>
              <p:cNvPr id="7" name="Object 7"/>
              <p:cNvGraphicFramePr>
                <a:graphicFrameLocks noChangeAspect="1"/>
              </p:cNvGraphicFramePr>
              <p:nvPr/>
            </p:nvGraphicFramePr>
            <p:xfrm>
              <a:off x="2264" y="1000"/>
              <a:ext cx="1376" cy="2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60" name="Equation" r:id="rId4" imgW="2183452" imgH="406224" progId="Equation.3">
                      <p:embed/>
                    </p:oleObj>
                  </mc:Choice>
                  <mc:Fallback>
                    <p:oleObj name="Equation" r:id="rId4" imgW="2183452" imgH="406224" progId="Equation.3">
                      <p:embed/>
                      <p:pic>
                        <p:nvPicPr>
                          <p:cNvPr id="9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64" y="1000"/>
                            <a:ext cx="1376" cy="2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" name="CasellaDiTesto 7"/>
            <p:cNvSpPr txBox="1"/>
            <p:nvPr/>
          </p:nvSpPr>
          <p:spPr>
            <a:xfrm>
              <a:off x="324222" y="1741035"/>
              <a:ext cx="48238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Clr>
                  <a:srgbClr val="FFFF00"/>
                </a:buClr>
                <a:buFont typeface="Arial" panose="020B0604020202020204" pitchFamily="34" charset="0"/>
                <a:buChar char="•"/>
                <a:tabLst>
                  <a:tab pos="177800" algn="l"/>
                </a:tabLst>
              </a:pPr>
              <a:r>
                <a:rPr lang="en-US" dirty="0" err="1"/>
                <a:t>e</a:t>
              </a:r>
              <a:r>
                <a:rPr lang="en-US" dirty="0" err="1" smtClean="0"/>
                <a:t>sothermic</a:t>
              </a:r>
              <a:endParaRPr lang="en-US" dirty="0"/>
            </a:p>
            <a:p>
              <a:pPr marL="177800" indent="-177800">
                <a:buClr>
                  <a:srgbClr val="FFFF00"/>
                </a:buClr>
                <a:buFont typeface="Arial" panose="020B0604020202020204" pitchFamily="34" charset="0"/>
                <a:buChar char="•"/>
                <a:tabLst>
                  <a:tab pos="177800" algn="l"/>
                </a:tabLst>
              </a:pPr>
              <a:r>
                <a:rPr lang="en-US" dirty="0" smtClean="0"/>
                <a:t>absolute scale </a:t>
              </a:r>
              <a:r>
                <a:rPr lang="en-US" dirty="0"/>
                <a:t>of energies </a:t>
              </a:r>
              <a:r>
                <a:rPr lang="en-US" dirty="0" smtClean="0">
                  <a:solidFill>
                    <a:schemeClr val="accent3"/>
                  </a:solidFill>
                </a:rPr>
                <a:t>only</a:t>
              </a:r>
              <a:r>
                <a:rPr lang="en-US" dirty="0" smtClean="0"/>
                <a:t> with stopped </a:t>
              </a:r>
              <a:r>
                <a:rPr lang="en-US" i="1" dirty="0" smtClean="0"/>
                <a:t>K</a:t>
              </a:r>
              <a:r>
                <a:rPr lang="en-US" baseline="30000" dirty="0" smtClean="0"/>
                <a:t>-</a:t>
              </a:r>
              <a:endParaRPr lang="it-IT" baseline="30000" dirty="0"/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107504" y="2528900"/>
            <a:ext cx="4331057" cy="1694670"/>
            <a:chOff x="107504" y="2537451"/>
            <a:chExt cx="4331057" cy="1694670"/>
          </a:xfrm>
        </p:grpSpPr>
        <p:sp>
          <p:nvSpPr>
            <p:cNvPr id="9" name="CasellaDiTesto 8"/>
            <p:cNvSpPr txBox="1"/>
            <p:nvPr/>
          </p:nvSpPr>
          <p:spPr>
            <a:xfrm>
              <a:off x="107504" y="2537451"/>
              <a:ext cx="43310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 smtClean="0"/>
                <a:t>) </a:t>
              </a:r>
              <a:r>
                <a:rPr lang="en-US" dirty="0"/>
                <a:t>Associate production (BNL</a:t>
              </a:r>
              <a:r>
                <a:rPr lang="en-US" dirty="0" smtClean="0"/>
                <a:t>, KEK</a:t>
              </a:r>
              <a:r>
                <a:rPr lang="en-US" dirty="0"/>
                <a:t>, J-PARC)</a:t>
              </a:r>
              <a:endParaRPr lang="it-IT" dirty="0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324223" y="3585790"/>
              <a:ext cx="31037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7800" indent="-177800">
                <a:buClr>
                  <a:srgbClr val="FFFF00"/>
                </a:buClr>
                <a:buFont typeface="Arial" panose="020B0604020202020204" pitchFamily="34" charset="0"/>
                <a:buChar char="•"/>
                <a:tabLst>
                  <a:tab pos="177800" algn="l"/>
                </a:tabLst>
              </a:pPr>
              <a:r>
                <a:rPr lang="en-US" dirty="0" smtClean="0"/>
                <a:t>endothermic</a:t>
              </a:r>
              <a:endParaRPr lang="en-US" dirty="0"/>
            </a:p>
            <a:p>
              <a:pPr marL="177800" indent="-177800">
                <a:buClr>
                  <a:srgbClr val="FFFF00"/>
                </a:buClr>
                <a:buFont typeface="Arial" panose="020B0604020202020204" pitchFamily="34" charset="0"/>
                <a:buChar char="•"/>
                <a:tabLst>
                  <a:tab pos="177800" algn="l"/>
                </a:tabLst>
              </a:pPr>
              <a:r>
                <a:rPr lang="en-US" dirty="0" smtClean="0">
                  <a:solidFill>
                    <a:schemeClr val="accent3"/>
                  </a:solidFill>
                </a:rPr>
                <a:t>no</a:t>
              </a:r>
              <a:r>
                <a:rPr lang="en-US" dirty="0" smtClean="0"/>
                <a:t> absolute scale </a:t>
              </a:r>
              <a:r>
                <a:rPr lang="en-US" dirty="0"/>
                <a:t>of </a:t>
              </a:r>
              <a:r>
                <a:rPr lang="en-US" dirty="0" smtClean="0"/>
                <a:t>energies</a:t>
              </a:r>
              <a:endParaRPr lang="it-IT" dirty="0"/>
            </a:p>
          </p:txBody>
        </p:sp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447015" y="2989931"/>
              <a:ext cx="2362200" cy="533400"/>
              <a:chOff x="2208" y="1824"/>
              <a:chExt cx="1488" cy="336"/>
            </a:xfrm>
          </p:grpSpPr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2208" y="1824"/>
                <a:ext cx="1488" cy="336"/>
              </a:xfrm>
              <a:prstGeom prst="rect">
                <a:avLst/>
              </a:prstGeom>
              <a:solidFill>
                <a:srgbClr val="FFCCCC"/>
              </a:solidFill>
              <a:ln w="1905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graphicFrame>
            <p:nvGraphicFramePr>
              <p:cNvPr id="16" name="Object 12"/>
              <p:cNvGraphicFramePr>
                <a:graphicFrameLocks noChangeAspect="1"/>
              </p:cNvGraphicFramePr>
              <p:nvPr/>
            </p:nvGraphicFramePr>
            <p:xfrm>
              <a:off x="2264" y="1864"/>
              <a:ext cx="1376" cy="2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61" name="Equation" r:id="rId6" imgW="2183452" imgH="406224" progId="Equation.3">
                      <p:embed/>
                    </p:oleObj>
                  </mc:Choice>
                  <mc:Fallback>
                    <p:oleObj name="Equation" r:id="rId6" imgW="2183452" imgH="406224" progId="Equation.3">
                      <p:embed/>
                      <p:pic>
                        <p:nvPicPr>
                          <p:cNvPr id="14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64" y="1864"/>
                            <a:ext cx="1376" cy="2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9" name="Gruppo 18"/>
          <p:cNvGrpSpPr/>
          <p:nvPr/>
        </p:nvGrpSpPr>
        <p:grpSpPr>
          <a:xfrm>
            <a:off x="899592" y="6237312"/>
            <a:ext cx="4508500" cy="533400"/>
            <a:chOff x="1215982" y="6191539"/>
            <a:chExt cx="4508500" cy="533400"/>
          </a:xfrm>
        </p:grpSpPr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1215982" y="6191539"/>
              <a:ext cx="4508500" cy="533400"/>
            </a:xfrm>
            <a:prstGeom prst="rect">
              <a:avLst/>
            </a:prstGeom>
            <a:solidFill>
              <a:srgbClr val="FFFFCC"/>
            </a:solidFill>
            <a:ln w="1905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rgbClr val="0066FF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rgbClr val="0066FF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rgbClr val="0066FF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rgbClr val="0066FF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rgbClr val="0066FF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66FF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66FF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66FF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66FF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9089333"/>
                </p:ext>
              </p:extLst>
            </p:nvPr>
          </p:nvGraphicFramePr>
          <p:xfrm>
            <a:off x="1254082" y="6262977"/>
            <a:ext cx="44323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2" name="Equazione" r:id="rId8" imgW="4431960" imgH="406080" progId="Equation.3">
                    <p:embed/>
                  </p:oleObj>
                </mc:Choice>
                <mc:Fallback>
                  <p:oleObj name="Equazione" r:id="rId8" imgW="4431960" imgH="406080" progId="Equation.3">
                    <p:embed/>
                    <p:pic>
                      <p:nvPicPr>
                        <p:cNvPr id="19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4082" y="6262977"/>
                          <a:ext cx="44323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44" y="4634714"/>
            <a:ext cx="2625000" cy="2160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74" y="2349289"/>
            <a:ext cx="2521341" cy="2160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84" y="70555"/>
            <a:ext cx="2906720" cy="2160000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107504" y="4365104"/>
            <a:ext cx="3925418" cy="1694670"/>
            <a:chOff x="107504" y="4365104"/>
            <a:chExt cx="3925418" cy="1694670"/>
          </a:xfrm>
        </p:grpSpPr>
        <p:sp>
          <p:nvSpPr>
            <p:cNvPr id="17" name="CasellaDiTesto 16"/>
            <p:cNvSpPr txBox="1"/>
            <p:nvPr/>
          </p:nvSpPr>
          <p:spPr>
            <a:xfrm>
              <a:off x="107504" y="4365104"/>
              <a:ext cx="3456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3) </a:t>
              </a:r>
              <a:r>
                <a:rPr lang="en-US" dirty="0" err="1"/>
                <a:t>Electroproduction</a:t>
              </a:r>
              <a:r>
                <a:rPr lang="en-US" dirty="0"/>
                <a:t> (JLab, MAMI)</a:t>
              </a:r>
              <a:endParaRPr lang="it-IT" dirty="0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24223" y="5413443"/>
              <a:ext cx="28119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7800" indent="-177800">
                <a:buClr>
                  <a:srgbClr val="FFFF00"/>
                </a:buClr>
                <a:buFont typeface="Arial" panose="020B0604020202020204" pitchFamily="34" charset="0"/>
                <a:buChar char="•"/>
                <a:tabLst>
                  <a:tab pos="177800" algn="l"/>
                </a:tabLst>
              </a:pPr>
              <a:r>
                <a:rPr lang="en-US" dirty="0" smtClean="0"/>
                <a:t>endothermic</a:t>
              </a:r>
              <a:endParaRPr lang="en-US" dirty="0"/>
            </a:p>
            <a:p>
              <a:pPr marL="177800" indent="-177800">
                <a:buClr>
                  <a:srgbClr val="FFFF00"/>
                </a:buClr>
                <a:buFont typeface="Arial" panose="020B0604020202020204" pitchFamily="34" charset="0"/>
                <a:buChar char="•"/>
                <a:tabLst>
                  <a:tab pos="177800" algn="l"/>
                </a:tabLst>
              </a:pPr>
              <a:r>
                <a:rPr lang="en-US" dirty="0" smtClean="0"/>
                <a:t>absolute scale </a:t>
              </a:r>
              <a:r>
                <a:rPr lang="en-US" dirty="0"/>
                <a:t>of </a:t>
              </a:r>
              <a:r>
                <a:rPr lang="en-US" dirty="0" smtClean="0"/>
                <a:t>energies</a:t>
              </a:r>
              <a:endParaRPr lang="it-IT" dirty="0"/>
            </a:p>
          </p:txBody>
        </p:sp>
        <p:grpSp>
          <p:nvGrpSpPr>
            <p:cNvPr id="29" name="Group 15"/>
            <p:cNvGrpSpPr>
              <a:grpSpLocks/>
            </p:cNvGrpSpPr>
            <p:nvPr/>
          </p:nvGrpSpPr>
          <p:grpSpPr bwMode="auto">
            <a:xfrm>
              <a:off x="451522" y="4812839"/>
              <a:ext cx="3581400" cy="533400"/>
              <a:chOff x="1824" y="2688"/>
              <a:chExt cx="2256" cy="336"/>
            </a:xfrm>
          </p:grpSpPr>
          <p:sp>
            <p:nvSpPr>
              <p:cNvPr id="30" name="Rectangle 16"/>
              <p:cNvSpPr>
                <a:spLocks noChangeArrowheads="1"/>
              </p:cNvSpPr>
              <p:nvPr/>
            </p:nvSpPr>
            <p:spPr bwMode="auto">
              <a:xfrm>
                <a:off x="1824" y="2688"/>
                <a:ext cx="2256" cy="336"/>
              </a:xfrm>
              <a:prstGeom prst="rect">
                <a:avLst/>
              </a:prstGeom>
              <a:solidFill>
                <a:srgbClr val="CCFFFF"/>
              </a:solidFill>
              <a:ln w="1905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66FF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graphicFrame>
            <p:nvGraphicFramePr>
              <p:cNvPr id="31" name="Object 17"/>
              <p:cNvGraphicFramePr>
                <a:graphicFrameLocks noChangeAspect="1"/>
              </p:cNvGraphicFramePr>
              <p:nvPr/>
            </p:nvGraphicFramePr>
            <p:xfrm>
              <a:off x="1860" y="2728"/>
              <a:ext cx="2184" cy="2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63" name="Equation" r:id="rId13" imgW="3467100" imgH="406400" progId="Equation.3">
                      <p:embed/>
                    </p:oleObj>
                  </mc:Choice>
                  <mc:Fallback>
                    <p:oleObj name="Equation" r:id="rId13" imgW="3467100" imgH="406400" progId="Equation.3">
                      <p:embed/>
                      <p:pic>
                        <p:nvPicPr>
                          <p:cNvPr id="19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60" y="2728"/>
                            <a:ext cx="2184" cy="2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2" name="AutoShape 2"/>
          <p:cNvSpPr>
            <a:spLocks noChangeAspect="1" noChangeArrowheads="1"/>
          </p:cNvSpPr>
          <p:nvPr/>
        </p:nvSpPr>
        <p:spPr bwMode="auto">
          <a:xfrm>
            <a:off x="4334368" y="1720051"/>
            <a:ext cx="1964898" cy="282178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1609725" algn="l"/>
              </a:tabLst>
            </a:pP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FINUDA </a:t>
            </a:r>
            <a:r>
              <a:rPr lang="it-IT" sz="900" dirty="0" err="1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Coll</a:t>
            </a:r>
            <a:r>
              <a:rPr lang="en-GB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GB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PLB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 681 (2009) 139</a:t>
            </a:r>
            <a:endParaRPr lang="en-GB" sz="900" dirty="0">
              <a:solidFill>
                <a:srgbClr val="008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AutoShape 2"/>
          <p:cNvSpPr>
            <a:spLocks noChangeAspect="1" noChangeArrowheads="1"/>
          </p:cNvSpPr>
          <p:nvPr/>
        </p:nvSpPr>
        <p:spPr bwMode="auto">
          <a:xfrm>
            <a:off x="4366911" y="4005064"/>
            <a:ext cx="2466046" cy="282178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1609725" algn="l"/>
              </a:tabLst>
            </a:pP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O. Hashimoto, H. </a:t>
            </a:r>
            <a:r>
              <a:rPr lang="it-IT" sz="900" dirty="0" err="1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Tamura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GB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PPNP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 57 (2006) 564</a:t>
            </a:r>
            <a:endParaRPr lang="en-GB" sz="900" dirty="0">
              <a:solidFill>
                <a:srgbClr val="008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AutoShape 2"/>
          <p:cNvSpPr>
            <a:spLocks noChangeAspect="1" noChangeArrowheads="1"/>
          </p:cNvSpPr>
          <p:nvPr/>
        </p:nvSpPr>
        <p:spPr bwMode="auto">
          <a:xfrm>
            <a:off x="4121290" y="5622762"/>
            <a:ext cx="2195830" cy="282178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1609725" algn="l"/>
              </a:tabLst>
            </a:pP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T. </a:t>
            </a:r>
            <a:r>
              <a:rPr lang="it-IT" sz="900" dirty="0" err="1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Gogami</a:t>
            </a: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it-IT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et al.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GB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PRC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 94 (2016) 021302</a:t>
            </a:r>
            <a:endParaRPr lang="en-GB" sz="900" dirty="0">
              <a:solidFill>
                <a:srgbClr val="008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769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94561"/>
            <a:ext cx="8122673" cy="516028"/>
          </a:xfrm>
        </p:spPr>
        <p:txBody>
          <a:bodyPr/>
          <a:lstStyle/>
          <a:p>
            <a:r>
              <a:rPr lang="en-US" dirty="0"/>
              <a:t>Achievements and </a:t>
            </a:r>
            <a:r>
              <a:rPr lang="en-US" dirty="0" smtClean="0"/>
              <a:t>Perspectives </a:t>
            </a:r>
            <a:r>
              <a:rPr lang="en-US" dirty="0"/>
              <a:t>in Nuclear Physics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483768" y="764704"/>
            <a:ext cx="418582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t</a:t>
            </a:r>
            <a:r>
              <a:rPr lang="en-US" sz="2000" dirty="0" smtClean="0">
                <a:solidFill>
                  <a:srgbClr val="0000CC"/>
                </a:solidFill>
              </a:rPr>
              <a:t>extbook</a:t>
            </a: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evidence</a:t>
            </a: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>
                <a:solidFill>
                  <a:srgbClr val="0000CC"/>
                </a:solidFill>
              </a:rPr>
              <a:t>of the shell </a:t>
            </a:r>
            <a:r>
              <a:rPr lang="en-US" sz="2000" dirty="0" smtClean="0">
                <a:solidFill>
                  <a:srgbClr val="0000CC"/>
                </a:solidFill>
              </a:rPr>
              <a:t>model</a:t>
            </a:r>
            <a:r>
              <a:rPr lang="it-IT" sz="2000" dirty="0" smtClean="0">
                <a:solidFill>
                  <a:srgbClr val="FF0000"/>
                </a:solidFill>
              </a:rPr>
              <a:t>!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0" y="1309044"/>
            <a:ext cx="3422346" cy="5400000"/>
          </a:xfrm>
          <a:prstGeom prst="rect">
            <a:avLst/>
          </a:prstGeom>
        </p:spPr>
      </p:pic>
      <p:sp>
        <p:nvSpPr>
          <p:cNvPr id="6" name="AutoShape 2"/>
          <p:cNvSpPr>
            <a:spLocks noChangeAspect="1" noChangeArrowheads="1"/>
          </p:cNvSpPr>
          <p:nvPr/>
        </p:nvSpPr>
        <p:spPr bwMode="auto">
          <a:xfrm>
            <a:off x="861622" y="1484784"/>
            <a:ext cx="2090261" cy="282178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1609725" algn="l"/>
              </a:tabLst>
            </a:pP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H. </a:t>
            </a:r>
            <a:r>
              <a:rPr lang="it-IT" sz="900" dirty="0" err="1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Hotchi</a:t>
            </a: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it-IT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et al.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GB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PRC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 64 (2001) 044302</a:t>
            </a:r>
            <a:endParaRPr lang="en-GB" sz="900" dirty="0">
              <a:solidFill>
                <a:srgbClr val="008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244" y="1629000"/>
            <a:ext cx="5043313" cy="3420000"/>
          </a:xfrm>
          <a:prstGeom prst="rect">
            <a:avLst/>
          </a:prstGeom>
        </p:spPr>
      </p:pic>
      <p:sp>
        <p:nvSpPr>
          <p:cNvPr id="8" name="AutoShape 2"/>
          <p:cNvSpPr>
            <a:spLocks noChangeAspect="1" noChangeArrowheads="1"/>
          </p:cNvSpPr>
          <p:nvPr/>
        </p:nvSpPr>
        <p:spPr bwMode="auto">
          <a:xfrm>
            <a:off x="6772317" y="4907911"/>
            <a:ext cx="2096859" cy="282178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1609725" algn="l"/>
              </a:tabLst>
            </a:pP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A. </a:t>
            </a:r>
            <a:r>
              <a:rPr lang="it-IT" sz="900" dirty="0" err="1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Ajimura</a:t>
            </a: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it-IT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et al.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GB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NPA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 585 (1995) 173c</a:t>
            </a:r>
            <a:endParaRPr lang="en-GB" sz="900" dirty="0">
              <a:solidFill>
                <a:srgbClr val="008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186573" y="5661248"/>
            <a:ext cx="444865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Caution!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Ordinates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scale should be </a:t>
            </a:r>
            <a:r>
              <a:rPr lang="en-US" dirty="0" smtClean="0">
                <a:solidFill>
                  <a:srgbClr val="FF0000"/>
                </a:solidFill>
              </a:rPr>
              <a:t>shifted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by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.6 </a:t>
            </a:r>
            <a:r>
              <a:rPr lang="en-US" dirty="0">
                <a:solidFill>
                  <a:srgbClr val="FF0000"/>
                </a:solidFill>
              </a:rPr>
              <a:t>MeV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see later)</a:t>
            </a:r>
            <a:endParaRPr lang="it-IT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229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94561"/>
            <a:ext cx="8993744" cy="516028"/>
          </a:xfrm>
        </p:spPr>
        <p:txBody>
          <a:bodyPr/>
          <a:lstStyle/>
          <a:p>
            <a:r>
              <a:rPr lang="en-US" dirty="0"/>
              <a:t>Achievements and </a:t>
            </a:r>
            <a:r>
              <a:rPr lang="en-US" dirty="0" smtClean="0"/>
              <a:t>Perspectives </a:t>
            </a:r>
            <a:r>
              <a:rPr lang="en-US" dirty="0"/>
              <a:t>in Nuclear </a:t>
            </a:r>
            <a:r>
              <a:rPr lang="en-US" dirty="0" smtClean="0"/>
              <a:t>Physics </a:t>
            </a:r>
            <a:r>
              <a:rPr lang="en-US" sz="1700" dirty="0" smtClean="0"/>
              <a:t>(cont’d)</a:t>
            </a:r>
            <a:endParaRPr lang="it-IT" sz="17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619672" y="764704"/>
            <a:ext cx="589776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0000CC"/>
                </a:solidFill>
              </a:rPr>
              <a:t>n</a:t>
            </a:r>
            <a:r>
              <a:rPr lang="it-IT" sz="2000" dirty="0" err="1" smtClean="0">
                <a:solidFill>
                  <a:srgbClr val="0000CC"/>
                </a:solidFill>
              </a:rPr>
              <a:t>uclear</a:t>
            </a:r>
            <a:r>
              <a:rPr lang="it-IT" sz="2000" dirty="0" smtClean="0">
                <a:solidFill>
                  <a:srgbClr val="0000CC"/>
                </a:solidFill>
              </a:rPr>
              <a:t> core </a:t>
            </a:r>
            <a:r>
              <a:rPr lang="it-IT" sz="2000" dirty="0" err="1" smtClean="0">
                <a:solidFill>
                  <a:srgbClr val="FF0000"/>
                </a:solidFill>
              </a:rPr>
              <a:t>compression</a:t>
            </a:r>
            <a:r>
              <a:rPr lang="it-IT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dirty="0" smtClean="0">
                <a:solidFill>
                  <a:srgbClr val="0000CC"/>
                </a:solidFill>
              </a:rPr>
              <a:t>due to the </a:t>
            </a:r>
            <a:r>
              <a:rPr lang="it-IT" sz="2000" dirty="0" err="1" smtClean="0">
                <a:solidFill>
                  <a:srgbClr val="FF0000"/>
                </a:solidFill>
              </a:rPr>
              <a:t>glue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role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>
                <a:solidFill>
                  <a:srgbClr val="0000CC"/>
                </a:solidFill>
              </a:rPr>
              <a:t>of the </a:t>
            </a:r>
            <a:r>
              <a:rPr lang="el-GR" b="1" dirty="0" smtClean="0">
                <a:solidFill>
                  <a:srgbClr val="FF0000"/>
                </a:solidFill>
              </a:rPr>
              <a:t>Λ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6" y="1318929"/>
            <a:ext cx="2662238" cy="2340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318929"/>
            <a:ext cx="4747763" cy="2340000"/>
          </a:xfrm>
          <a:prstGeom prst="rect">
            <a:avLst/>
          </a:prstGeom>
        </p:spPr>
      </p:pic>
      <p:sp>
        <p:nvSpPr>
          <p:cNvPr id="6" name="AutoShape 2"/>
          <p:cNvSpPr>
            <a:spLocks noChangeAspect="1" noChangeArrowheads="1"/>
          </p:cNvSpPr>
          <p:nvPr/>
        </p:nvSpPr>
        <p:spPr bwMode="auto">
          <a:xfrm>
            <a:off x="2436876" y="3517840"/>
            <a:ext cx="2011085" cy="282178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1609725" algn="l"/>
              </a:tabLst>
            </a:pP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H. </a:t>
            </a:r>
            <a:r>
              <a:rPr lang="it-IT" sz="900" dirty="0" err="1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Tamura</a:t>
            </a: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it-IT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et al.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GB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NPA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 691 (2001) 86c</a:t>
            </a:r>
            <a:endParaRPr lang="en-GB" sz="900" dirty="0">
              <a:solidFill>
                <a:srgbClr val="008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40233" y="3933056"/>
            <a:ext cx="889626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FF0000"/>
                </a:solidFill>
              </a:rPr>
              <a:t>Interesting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result achieved with the </a:t>
            </a:r>
            <a:r>
              <a:rPr lang="en-US" sz="1600" dirty="0">
                <a:solidFill>
                  <a:srgbClr val="FF0000"/>
                </a:solidFill>
              </a:rPr>
              <a:t>first example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of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high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resolution 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γ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-spectroscopy of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Hypernuclei</a:t>
            </a:r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1600" baseline="30000" dirty="0" smtClean="0">
                <a:solidFill>
                  <a:srgbClr val="0000CC"/>
                </a:solidFill>
              </a:rPr>
              <a:t>7</a:t>
            </a:r>
            <a:r>
              <a:rPr lang="en-US" sz="1600" dirty="0" smtClean="0">
                <a:solidFill>
                  <a:srgbClr val="0000CC"/>
                </a:solidFill>
              </a:rPr>
              <a:t>Li</a:t>
            </a:r>
            <a:r>
              <a:rPr lang="el-GR" sz="1600" b="1" baseline="-25000" dirty="0" smtClean="0">
                <a:solidFill>
                  <a:srgbClr val="0000CC"/>
                </a:solidFill>
              </a:rPr>
              <a:t>Λ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just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combination of the state-of art technologies of MM magnetic spectrometry 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and large </a:t>
            </a:r>
            <a:r>
              <a:rPr lang="en-US" sz="1600" dirty="0" err="1" smtClean="0">
                <a:solidFill>
                  <a:srgbClr val="FF0000"/>
                </a:solidFill>
              </a:rPr>
              <a:t>HPGe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arrays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)</a:t>
            </a:r>
            <a:endParaRPr lang="it-IT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40552" y="4725144"/>
            <a:ext cx="4496744" cy="861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6600"/>
                </a:solidFill>
              </a:rPr>
              <a:t>Determination of the </a:t>
            </a:r>
            <a:r>
              <a:rPr lang="en-US" sz="1600" dirty="0" smtClean="0">
                <a:solidFill>
                  <a:srgbClr val="FF0000"/>
                </a:solidFill>
              </a:rPr>
              <a:t>excited states energies</a:t>
            </a:r>
          </a:p>
          <a:p>
            <a:r>
              <a:rPr lang="en-US" sz="1600" dirty="0" smtClean="0">
                <a:solidFill>
                  <a:srgbClr val="006600"/>
                </a:solidFill>
              </a:rPr>
              <a:t>with a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precision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rgbClr val="006600"/>
                </a:solidFill>
              </a:rPr>
              <a:t>3 orders of magnitudes better than</a:t>
            </a:r>
          </a:p>
          <a:p>
            <a:r>
              <a:rPr lang="en-US" sz="1600" dirty="0" smtClean="0">
                <a:solidFill>
                  <a:srgbClr val="006600"/>
                </a:solidFill>
              </a:rPr>
              <a:t>with MM reaction spectroscopy 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(see later)</a:t>
            </a:r>
            <a:endParaRPr lang="it-IT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278990" y="4725144"/>
            <a:ext cx="361349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600"/>
                </a:solidFill>
              </a:rPr>
              <a:t>Determination of the </a:t>
            </a:r>
            <a:r>
              <a:rPr lang="en-US" sz="1600" dirty="0">
                <a:solidFill>
                  <a:srgbClr val="FF0000"/>
                </a:solidFill>
              </a:rPr>
              <a:t>lifetimes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rgbClr val="006600"/>
                </a:solidFill>
              </a:rPr>
              <a:t>of</a:t>
            </a:r>
          </a:p>
          <a:p>
            <a:r>
              <a:rPr lang="en-US" sz="1600" dirty="0">
                <a:solidFill>
                  <a:srgbClr val="FF0000"/>
                </a:solidFill>
              </a:rPr>
              <a:t>h</a:t>
            </a:r>
            <a:r>
              <a:rPr lang="en-US" sz="1600" dirty="0" smtClean="0">
                <a:solidFill>
                  <a:srgbClr val="FF0000"/>
                </a:solidFill>
              </a:rPr>
              <a:t>ypernuclear </a:t>
            </a:r>
            <a:r>
              <a:rPr lang="en-US" sz="1600" dirty="0">
                <a:solidFill>
                  <a:srgbClr val="FF0000"/>
                </a:solidFill>
              </a:rPr>
              <a:t>excited states 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006600"/>
                </a:solidFill>
              </a:rPr>
              <a:t>by </a:t>
            </a:r>
            <a:r>
              <a:rPr lang="en-US" sz="1600" dirty="0">
                <a:solidFill>
                  <a:srgbClr val="006600"/>
                </a:solidFill>
              </a:rPr>
              <a:t>the Doppler shift attenuation method</a:t>
            </a:r>
            <a:endParaRPr lang="it-IT" sz="1600" dirty="0">
              <a:solidFill>
                <a:srgbClr val="00660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662989" y="6088650"/>
            <a:ext cx="430149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it-IT" dirty="0">
                <a:solidFill>
                  <a:srgbClr val="7030A0"/>
                </a:solidFill>
              </a:rPr>
              <a:t>B(E2) </a:t>
            </a:r>
            <a:r>
              <a:rPr lang="en-GB" altLang="it-IT" dirty="0">
                <a:solidFill>
                  <a:srgbClr val="7030A0"/>
                </a:solidFill>
                <a:latin typeface="Symbol" panose="05050102010706020507" pitchFamily="18" charset="2"/>
              </a:rPr>
              <a:t>µ </a:t>
            </a:r>
            <a:r>
              <a:rPr lang="en-GB" altLang="it-IT" dirty="0">
                <a:solidFill>
                  <a:srgbClr val="7030A0"/>
                </a:solidFill>
              </a:rPr>
              <a:t>r</a:t>
            </a:r>
            <a:r>
              <a:rPr lang="en-GB" altLang="it-IT" baseline="30000" dirty="0">
                <a:solidFill>
                  <a:srgbClr val="7030A0"/>
                </a:solidFill>
              </a:rPr>
              <a:t>4</a:t>
            </a:r>
            <a:r>
              <a:rPr lang="en-GB" altLang="it-IT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GB" altLang="it-IT" dirty="0">
                <a:solidFill>
                  <a:schemeClr val="bg1">
                    <a:lumMod val="50000"/>
                    <a:lumOff val="50000"/>
                  </a:schemeClr>
                </a:solidFill>
                <a:latin typeface="Symbol" panose="05050102010706020507" pitchFamily="18" charset="2"/>
              </a:rPr>
              <a:t>Þ </a:t>
            </a:r>
            <a:r>
              <a:rPr lang="en-GB" altLang="it-IT" dirty="0">
                <a:solidFill>
                  <a:srgbClr val="FF0000"/>
                </a:solidFill>
              </a:rPr>
              <a:t>shrinkage</a:t>
            </a:r>
            <a:r>
              <a:rPr lang="en-GB" altLang="it-IT" dirty="0"/>
              <a:t> </a:t>
            </a:r>
            <a:r>
              <a:rPr lang="en-GB" altLang="it-IT" dirty="0">
                <a:solidFill>
                  <a:srgbClr val="7030A0"/>
                </a:solidFill>
              </a:rPr>
              <a:t>of</a:t>
            </a:r>
            <a:r>
              <a:rPr lang="en-GB" altLang="it-IT" dirty="0"/>
              <a:t> </a:t>
            </a:r>
            <a:r>
              <a:rPr lang="en-GB" altLang="it-IT" baseline="30000" dirty="0">
                <a:solidFill>
                  <a:srgbClr val="FF0000"/>
                </a:solidFill>
              </a:rPr>
              <a:t>6</a:t>
            </a:r>
            <a:r>
              <a:rPr lang="en-GB" altLang="it-IT" dirty="0">
                <a:solidFill>
                  <a:srgbClr val="FF0000"/>
                </a:solidFill>
              </a:rPr>
              <a:t>Li core</a:t>
            </a:r>
            <a:r>
              <a:rPr lang="en-GB" altLang="it-IT" dirty="0"/>
              <a:t> </a:t>
            </a:r>
            <a:r>
              <a:rPr lang="en-GB" altLang="it-IT" dirty="0">
                <a:solidFill>
                  <a:srgbClr val="7030A0"/>
                </a:solidFill>
              </a:rPr>
              <a:t>by</a:t>
            </a:r>
            <a:r>
              <a:rPr lang="en-GB" altLang="it-IT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GB" altLang="it-IT" dirty="0" smtClean="0">
                <a:solidFill>
                  <a:srgbClr val="FF0000"/>
                </a:solidFill>
              </a:rPr>
              <a:t>~20</a:t>
            </a:r>
            <a:r>
              <a:rPr lang="en-GB" altLang="it-IT" dirty="0">
                <a:solidFill>
                  <a:srgbClr val="FF0000"/>
                </a:solidFill>
              </a:rPr>
              <a:t>%</a:t>
            </a:r>
          </a:p>
        </p:txBody>
      </p:sp>
      <p:grpSp>
        <p:nvGrpSpPr>
          <p:cNvPr id="22" name="Gruppo 21"/>
          <p:cNvGrpSpPr/>
          <p:nvPr/>
        </p:nvGrpSpPr>
        <p:grpSpPr>
          <a:xfrm>
            <a:off x="611560" y="5805264"/>
            <a:ext cx="3764393" cy="936104"/>
            <a:chOff x="683567" y="5877272"/>
            <a:chExt cx="3764393" cy="936104"/>
          </a:xfrm>
        </p:grpSpPr>
        <p:sp>
          <p:nvSpPr>
            <p:cNvPr id="20" name="Rettangolo 19"/>
            <p:cNvSpPr/>
            <p:nvPr/>
          </p:nvSpPr>
          <p:spPr>
            <a:xfrm>
              <a:off x="683567" y="5877272"/>
              <a:ext cx="3764393" cy="93610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aphicFrame>
          <p:nvGraphicFramePr>
            <p:cNvPr id="19" name="Oggetto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7560608"/>
                </p:ext>
              </p:extLst>
            </p:nvPr>
          </p:nvGraphicFramePr>
          <p:xfrm>
            <a:off x="756013" y="5932574"/>
            <a:ext cx="36195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7" name="Equazione" r:id="rId5" imgW="3619440" imgH="825480" progId="Equation.3">
                    <p:embed/>
                  </p:oleObj>
                </mc:Choice>
                <mc:Fallback>
                  <p:oleObj name="Equazione" r:id="rId5" imgW="3619440" imgH="825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56013" y="5932574"/>
                          <a:ext cx="3619500" cy="825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614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94561"/>
            <a:ext cx="8993744" cy="516028"/>
          </a:xfrm>
        </p:spPr>
        <p:txBody>
          <a:bodyPr/>
          <a:lstStyle/>
          <a:p>
            <a:r>
              <a:rPr lang="en-US" dirty="0"/>
              <a:t>Achievements and </a:t>
            </a:r>
            <a:r>
              <a:rPr lang="en-US" dirty="0" smtClean="0"/>
              <a:t>Perspectives </a:t>
            </a:r>
            <a:r>
              <a:rPr lang="en-US" dirty="0"/>
              <a:t>in Nuclear </a:t>
            </a:r>
            <a:r>
              <a:rPr lang="en-US" dirty="0" smtClean="0"/>
              <a:t>Physics </a:t>
            </a:r>
            <a:r>
              <a:rPr lang="en-US" sz="1700" dirty="0" smtClean="0"/>
              <a:t>(cont’d)</a:t>
            </a:r>
            <a:endParaRPr lang="it-IT" sz="17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629187" y="764704"/>
            <a:ext cx="3868367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rgbClr val="FF0000"/>
                </a:solidFill>
              </a:rPr>
              <a:t>neutron</a:t>
            </a:r>
            <a:r>
              <a:rPr lang="it-IT" sz="2000" dirty="0" err="1">
                <a:solidFill>
                  <a:srgbClr val="FF0000"/>
                </a:solidFill>
              </a:rPr>
              <a:t>-</a:t>
            </a:r>
            <a:r>
              <a:rPr lang="it-IT" sz="2000" dirty="0" err="1" smtClean="0">
                <a:solidFill>
                  <a:srgbClr val="FF0000"/>
                </a:solidFill>
              </a:rPr>
              <a:t>rich</a:t>
            </a:r>
            <a:r>
              <a:rPr lang="it-IT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dirty="0" smtClean="0">
                <a:solidFill>
                  <a:srgbClr val="0000CC"/>
                </a:solidFill>
              </a:rPr>
              <a:t>Hypernuclear </a:t>
            </a:r>
            <a:r>
              <a:rPr lang="it-IT" sz="2000" dirty="0" err="1" smtClean="0">
                <a:solidFill>
                  <a:srgbClr val="0000CC"/>
                </a:solidFill>
              </a:rPr>
              <a:t>systems</a:t>
            </a:r>
            <a:endParaRPr lang="el-GR" b="1" dirty="0">
              <a:solidFill>
                <a:srgbClr val="0000CC"/>
              </a:solidFill>
            </a:endParaRPr>
          </a:p>
        </p:txBody>
      </p:sp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131729"/>
              </p:ext>
            </p:extLst>
          </p:nvPr>
        </p:nvGraphicFramePr>
        <p:xfrm>
          <a:off x="4483100" y="3712762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Equazione" r:id="rId3" imgW="177480" imgH="368280" progId="Equation.3">
                  <p:embed/>
                </p:oleObj>
              </mc:Choice>
              <mc:Fallback>
                <p:oleObj name="Equazione" r:id="rId3" imgW="177480" imgH="368280" progId="Equation.3">
                  <p:embed/>
                  <p:pic>
                    <p:nvPicPr>
                      <p:cNvPr id="18" name="Oggetto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3100" y="3712762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339" y="4274326"/>
            <a:ext cx="5226302" cy="2520000"/>
          </a:xfrm>
          <a:prstGeom prst="rect">
            <a:avLst/>
          </a:prstGeom>
        </p:spPr>
      </p:pic>
      <p:sp>
        <p:nvSpPr>
          <p:cNvPr id="21" name="AutoShape 2"/>
          <p:cNvSpPr>
            <a:spLocks noChangeAspect="1" noChangeArrowheads="1"/>
          </p:cNvSpPr>
          <p:nvPr/>
        </p:nvSpPr>
        <p:spPr bwMode="auto">
          <a:xfrm>
            <a:off x="6084168" y="4546373"/>
            <a:ext cx="1948403" cy="282178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1609725" algn="l"/>
              </a:tabLst>
            </a:pP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FINUDA </a:t>
            </a:r>
            <a:r>
              <a:rPr lang="it-IT" sz="900" dirty="0" err="1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Coll</a:t>
            </a:r>
            <a:r>
              <a:rPr lang="en-GB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GB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NPA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GB" sz="900" dirty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8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81 (2012) 269</a:t>
            </a:r>
            <a:endParaRPr lang="en-GB" sz="900" dirty="0">
              <a:solidFill>
                <a:srgbClr val="008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15616" y="1237896"/>
            <a:ext cx="69671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The glue-like role of the </a:t>
            </a:r>
            <a:r>
              <a:rPr lang="el-GR" dirty="0">
                <a:solidFill>
                  <a:srgbClr val="006600"/>
                </a:solidFill>
              </a:rPr>
              <a:t>Λ</a:t>
            </a:r>
            <a:r>
              <a:rPr lang="en-US" dirty="0" smtClean="0">
                <a:solidFill>
                  <a:srgbClr val="006600"/>
                </a:solidFill>
              </a:rPr>
              <a:t>-hyperon </a:t>
            </a:r>
            <a:r>
              <a:rPr lang="en-US" dirty="0">
                <a:solidFill>
                  <a:srgbClr val="006600"/>
                </a:solidFill>
              </a:rPr>
              <a:t>could stabilize nuclear cores, like </a:t>
            </a:r>
            <a:r>
              <a:rPr lang="en-US" baseline="30000" dirty="0" smtClean="0">
                <a:solidFill>
                  <a:srgbClr val="006600"/>
                </a:solidFill>
              </a:rPr>
              <a:t>5</a:t>
            </a:r>
            <a:r>
              <a:rPr lang="en-US" dirty="0" smtClean="0">
                <a:solidFill>
                  <a:srgbClr val="006600"/>
                </a:solidFill>
              </a:rPr>
              <a:t>H,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leading </a:t>
            </a:r>
            <a:r>
              <a:rPr lang="en-US" dirty="0">
                <a:solidFill>
                  <a:srgbClr val="006600"/>
                </a:solidFill>
              </a:rPr>
              <a:t>to neutron-rich Hypernuclei like </a:t>
            </a:r>
            <a:r>
              <a:rPr lang="en-US" baseline="30000" dirty="0" smtClean="0">
                <a:solidFill>
                  <a:srgbClr val="006600"/>
                </a:solidFill>
              </a:rPr>
              <a:t>6</a:t>
            </a:r>
            <a:r>
              <a:rPr lang="en-US" dirty="0" smtClean="0">
                <a:solidFill>
                  <a:srgbClr val="006600"/>
                </a:solidFill>
              </a:rPr>
              <a:t>H</a:t>
            </a:r>
            <a:r>
              <a:rPr lang="el-GR" baseline="-25000" dirty="0" smtClean="0">
                <a:solidFill>
                  <a:srgbClr val="006600"/>
                </a:solidFill>
              </a:rPr>
              <a:t>Λ</a:t>
            </a:r>
            <a:endParaRPr lang="it-IT" baseline="-25000" dirty="0" smtClean="0">
              <a:solidFill>
                <a:srgbClr val="0066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((</a:t>
            </a:r>
            <a:r>
              <a:rPr lang="en-US" i="1" dirty="0">
                <a:solidFill>
                  <a:srgbClr val="FF0000"/>
                </a:solidFill>
              </a:rPr>
              <a:t>N+Y</a:t>
            </a:r>
            <a:r>
              <a:rPr lang="en-US" dirty="0">
                <a:solidFill>
                  <a:srgbClr val="FF0000"/>
                </a:solidFill>
              </a:rPr>
              <a:t>)/</a:t>
            </a:r>
            <a:r>
              <a:rPr lang="en-US" i="1" dirty="0">
                <a:solidFill>
                  <a:srgbClr val="FF0000"/>
                </a:solidFill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) = 5 </a:t>
            </a:r>
            <a:r>
              <a:rPr lang="en-US" dirty="0">
                <a:solidFill>
                  <a:srgbClr val="006600"/>
                </a:solidFill>
              </a:rPr>
              <a:t>to be compared with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i="1" dirty="0">
                <a:solidFill>
                  <a:srgbClr val="FF0000"/>
                </a:solidFill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) = 3 </a:t>
            </a:r>
            <a:r>
              <a:rPr lang="en-US" dirty="0">
                <a:solidFill>
                  <a:srgbClr val="006600"/>
                </a:solidFill>
              </a:rPr>
              <a:t>for </a:t>
            </a:r>
            <a:r>
              <a:rPr lang="en-US" baseline="30000" dirty="0" smtClean="0">
                <a:solidFill>
                  <a:srgbClr val="006600"/>
                </a:solidFill>
              </a:rPr>
              <a:t>8</a:t>
            </a:r>
            <a:r>
              <a:rPr lang="en-US" dirty="0" smtClean="0">
                <a:solidFill>
                  <a:srgbClr val="006600"/>
                </a:solidFill>
              </a:rPr>
              <a:t>He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it-IT" baseline="-25000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43608" y="2176910"/>
            <a:ext cx="408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Searches with 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baseline="30000" dirty="0" smtClean="0"/>
              <a:t>-</a:t>
            </a:r>
            <a:r>
              <a:rPr lang="en-US" dirty="0" smtClean="0"/>
              <a:t>,</a:t>
            </a:r>
            <a:r>
              <a:rPr lang="el-GR" dirty="0" smtClean="0"/>
              <a:t>π</a:t>
            </a:r>
            <a:r>
              <a:rPr lang="en-US" baseline="30000" dirty="0" smtClean="0"/>
              <a:t>+</a:t>
            </a:r>
            <a:r>
              <a:rPr lang="en-US" dirty="0" smtClean="0"/>
              <a:t>) </a:t>
            </a:r>
            <a:r>
              <a:rPr lang="en-US" dirty="0"/>
              <a:t>and </a:t>
            </a:r>
            <a:r>
              <a:rPr lang="en-US" dirty="0" smtClean="0"/>
              <a:t>(</a:t>
            </a:r>
            <a:r>
              <a:rPr lang="el-GR" dirty="0" smtClean="0"/>
              <a:t>π</a:t>
            </a:r>
            <a:r>
              <a:rPr lang="en-US" baseline="30000" dirty="0" smtClean="0"/>
              <a:t>-</a:t>
            </a:r>
            <a:r>
              <a:rPr lang="en-US" dirty="0" smtClean="0"/>
              <a:t>,</a:t>
            </a:r>
            <a:r>
              <a:rPr lang="en-US" i="1" dirty="0"/>
              <a:t>K</a:t>
            </a:r>
            <a:r>
              <a:rPr lang="en-US" baseline="30000" dirty="0"/>
              <a:t>+</a:t>
            </a:r>
            <a:r>
              <a:rPr lang="en-US" dirty="0"/>
              <a:t>)reactions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969290" y="3288233"/>
            <a:ext cx="806720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 events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corresponding to </a:t>
            </a:r>
            <a:r>
              <a:rPr lang="en-US" baseline="30000" dirty="0">
                <a:solidFill>
                  <a:srgbClr val="FF0000"/>
                </a:solidFill>
              </a:rPr>
              <a:t>6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l-GR" baseline="-25000" dirty="0">
                <a:solidFill>
                  <a:srgbClr val="FF0000"/>
                </a:solidFill>
              </a:rPr>
              <a:t>Λ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were </a:t>
            </a:r>
            <a:r>
              <a:rPr lang="en-US" dirty="0">
                <a:solidFill>
                  <a:srgbClr val="FF0000"/>
                </a:solidFill>
              </a:rPr>
              <a:t>observed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by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FINUDA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following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interactions of 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K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stopped in 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</a:rPr>
              <a:t>6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Li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targets</a:t>
            </a:r>
          </a:p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background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suppressed by requiring a coincidence with the </a:t>
            </a:r>
            <a:r>
              <a:rPr lang="el-GR" dirty="0">
                <a:solidFill>
                  <a:srgbClr val="0000CC"/>
                </a:solidFill>
              </a:rPr>
              <a:t>π</a:t>
            </a:r>
            <a:r>
              <a:rPr lang="en-US" baseline="30000" dirty="0">
                <a:solidFill>
                  <a:srgbClr val="0000CC"/>
                </a:solidFill>
              </a:rPr>
              <a:t>-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from </a:t>
            </a:r>
            <a:r>
              <a:rPr lang="en-US" baseline="30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6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</a:t>
            </a:r>
            <a:r>
              <a:rPr lang="el-GR" baseline="-25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Λ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rgbClr val="0000CC"/>
                </a:solidFill>
              </a:rPr>
              <a:t>weak decay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23" name="AutoShape 2"/>
          <p:cNvSpPr>
            <a:spLocks noChangeAspect="1" noChangeArrowheads="1"/>
          </p:cNvSpPr>
          <p:nvPr/>
        </p:nvSpPr>
        <p:spPr bwMode="auto">
          <a:xfrm>
            <a:off x="69406" y="3524211"/>
            <a:ext cx="2113354" cy="282178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1609725" algn="l"/>
              </a:tabLst>
            </a:pP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FINUDA </a:t>
            </a:r>
            <a:r>
              <a:rPr lang="it-IT" sz="900" dirty="0" err="1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Coll</a:t>
            </a:r>
            <a:r>
              <a:rPr lang="en-GB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GB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PRL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 108 (2012) 042501</a:t>
            </a:r>
            <a:endParaRPr lang="en-GB" sz="900" dirty="0">
              <a:solidFill>
                <a:srgbClr val="008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986756" y="2538652"/>
            <a:ext cx="804974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first positive result with </a:t>
            </a:r>
            <a:r>
              <a:rPr lang="el-GR" dirty="0">
                <a:solidFill>
                  <a:srgbClr val="7030A0"/>
                </a:solidFill>
              </a:rPr>
              <a:t>π</a:t>
            </a:r>
            <a:r>
              <a:rPr lang="en-US" baseline="30000" dirty="0">
                <a:solidFill>
                  <a:srgbClr val="7030A0"/>
                </a:solidFill>
              </a:rPr>
              <a:t>-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+ </a:t>
            </a:r>
            <a:r>
              <a:rPr lang="en-US" baseline="30000" dirty="0" smtClean="0">
                <a:solidFill>
                  <a:srgbClr val="7030A0"/>
                </a:solidFill>
              </a:rPr>
              <a:t>10</a:t>
            </a:r>
            <a:r>
              <a:rPr lang="en-US" dirty="0" smtClean="0">
                <a:solidFill>
                  <a:srgbClr val="7030A0"/>
                </a:solidFill>
              </a:rPr>
              <a:t>B </a:t>
            </a:r>
            <a:r>
              <a:rPr lang="it-IT" dirty="0">
                <a:solidFill>
                  <a:srgbClr val="7030A0"/>
                </a:solidFill>
                <a:latin typeface="Symbol" panose="05050102010706020507" pitchFamily="18" charset="2"/>
              </a:rPr>
              <a:t>®</a:t>
            </a:r>
            <a:r>
              <a:rPr lang="it-IT" dirty="0">
                <a:latin typeface="Symbol" panose="05050102010706020507" pitchFamily="18" charset="2"/>
              </a:rPr>
              <a:t> </a:t>
            </a:r>
            <a:r>
              <a:rPr lang="en-US" baseline="30000" dirty="0" smtClean="0">
                <a:solidFill>
                  <a:srgbClr val="7030A0"/>
                </a:solidFill>
              </a:rPr>
              <a:t>10</a:t>
            </a:r>
            <a:r>
              <a:rPr lang="en-US" dirty="0" smtClean="0">
                <a:solidFill>
                  <a:srgbClr val="7030A0"/>
                </a:solidFill>
              </a:rPr>
              <a:t>Li</a:t>
            </a:r>
            <a:r>
              <a:rPr lang="el-GR" baseline="-25000" dirty="0" smtClean="0">
                <a:solidFill>
                  <a:srgbClr val="006600"/>
                </a:solidFill>
              </a:rPr>
              <a:t> </a:t>
            </a:r>
            <a:r>
              <a:rPr lang="el-GR" baseline="-25000" dirty="0">
                <a:solidFill>
                  <a:srgbClr val="7030A0"/>
                </a:solidFill>
              </a:rPr>
              <a:t>Λ </a:t>
            </a:r>
            <a:r>
              <a:rPr lang="en-US" dirty="0" smtClean="0">
                <a:solidFill>
                  <a:srgbClr val="7030A0"/>
                </a:solidFill>
              </a:rPr>
              <a:t>+ </a:t>
            </a:r>
            <a:r>
              <a:rPr lang="en-US" i="1" dirty="0">
                <a:solidFill>
                  <a:srgbClr val="7030A0"/>
                </a:solidFill>
              </a:rPr>
              <a:t>K</a:t>
            </a:r>
            <a:r>
              <a:rPr lang="en-US" baseline="30000" dirty="0">
                <a:solidFill>
                  <a:srgbClr val="7030A0"/>
                </a:solidFill>
              </a:rPr>
              <a:t>+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lower background)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bump </a:t>
            </a:r>
            <a:r>
              <a:rPr lang="en-US" dirty="0">
                <a:solidFill>
                  <a:srgbClr val="7030A0"/>
                </a:solidFill>
              </a:rPr>
              <a:t>seen, corresponding to </a:t>
            </a:r>
            <a:r>
              <a:rPr lang="en-US" dirty="0">
                <a:solidFill>
                  <a:srgbClr val="FF0000"/>
                </a:solidFill>
              </a:rPr>
              <a:t>((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)/</a:t>
            </a:r>
            <a:r>
              <a:rPr lang="en-US" i="1" dirty="0">
                <a:solidFill>
                  <a:srgbClr val="FF0000"/>
                </a:solidFill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) = 2.3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4" name="AutoShape 2"/>
          <p:cNvSpPr>
            <a:spLocks noChangeAspect="1" noChangeArrowheads="1"/>
          </p:cNvSpPr>
          <p:nvPr/>
        </p:nvSpPr>
        <p:spPr bwMode="auto">
          <a:xfrm>
            <a:off x="6870928" y="2827583"/>
            <a:ext cx="2093560" cy="282178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1609725" algn="l"/>
              </a:tabLst>
            </a:pPr>
            <a:r>
              <a:rPr lang="it-IT" sz="900" dirty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P</a:t>
            </a: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.K. Saha </a:t>
            </a:r>
            <a:r>
              <a:rPr lang="it-IT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et al</a:t>
            </a:r>
            <a:r>
              <a:rPr lang="en-GB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GB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PRL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 94 (2005) 052502</a:t>
            </a:r>
            <a:endParaRPr lang="en-GB" sz="900" dirty="0">
              <a:solidFill>
                <a:srgbClr val="008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586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94561"/>
            <a:ext cx="8993744" cy="516028"/>
          </a:xfrm>
        </p:spPr>
        <p:txBody>
          <a:bodyPr/>
          <a:lstStyle/>
          <a:p>
            <a:r>
              <a:rPr lang="en-US" dirty="0"/>
              <a:t>Achievements and </a:t>
            </a:r>
            <a:r>
              <a:rPr lang="en-US" dirty="0" smtClean="0"/>
              <a:t>Perspectives </a:t>
            </a:r>
            <a:r>
              <a:rPr lang="en-US" dirty="0"/>
              <a:t>in Nuclear </a:t>
            </a:r>
            <a:r>
              <a:rPr lang="en-US" dirty="0" smtClean="0"/>
              <a:t>Physics </a:t>
            </a:r>
            <a:r>
              <a:rPr lang="en-US" sz="1700" dirty="0" smtClean="0"/>
              <a:t>(cont’d)</a:t>
            </a:r>
            <a:endParaRPr lang="it-IT" sz="17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34261" y="764704"/>
            <a:ext cx="3868367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rgbClr val="FF0000"/>
                </a:solidFill>
              </a:rPr>
              <a:t>neutron</a:t>
            </a:r>
            <a:r>
              <a:rPr lang="it-IT" sz="2000" dirty="0" err="1">
                <a:solidFill>
                  <a:srgbClr val="FF0000"/>
                </a:solidFill>
              </a:rPr>
              <a:t>-</a:t>
            </a:r>
            <a:r>
              <a:rPr lang="it-IT" sz="2000" dirty="0" err="1" smtClean="0">
                <a:solidFill>
                  <a:srgbClr val="FF0000"/>
                </a:solidFill>
              </a:rPr>
              <a:t>rich</a:t>
            </a:r>
            <a:r>
              <a:rPr lang="it-IT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dirty="0" smtClean="0">
                <a:solidFill>
                  <a:srgbClr val="0000CC"/>
                </a:solidFill>
              </a:rPr>
              <a:t>Hypernuclear </a:t>
            </a:r>
            <a:r>
              <a:rPr lang="it-IT" sz="2000" dirty="0" err="1" smtClean="0">
                <a:solidFill>
                  <a:srgbClr val="0000CC"/>
                </a:solidFill>
              </a:rPr>
              <a:t>systems</a:t>
            </a:r>
            <a:endParaRPr lang="el-GR" b="1" dirty="0">
              <a:solidFill>
                <a:srgbClr val="0000CC"/>
              </a:solidFill>
            </a:endParaRPr>
          </a:p>
        </p:txBody>
      </p:sp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131729"/>
              </p:ext>
            </p:extLst>
          </p:nvPr>
        </p:nvGraphicFramePr>
        <p:xfrm>
          <a:off x="4483100" y="3712762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Equazione" r:id="rId3" imgW="177480" imgH="368280" progId="Equation.3">
                  <p:embed/>
                </p:oleObj>
              </mc:Choice>
              <mc:Fallback>
                <p:oleObj name="Equazione" r:id="rId3" imgW="177480" imgH="368280" progId="Equation.3">
                  <p:embed/>
                  <p:pic>
                    <p:nvPicPr>
                      <p:cNvPr id="18" name="Oggetto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3100" y="3712762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14" y="755373"/>
            <a:ext cx="3866786" cy="2520000"/>
          </a:xfrm>
          <a:prstGeom prst="rect">
            <a:avLst/>
          </a:prstGeom>
        </p:spPr>
      </p:pic>
      <p:sp>
        <p:nvSpPr>
          <p:cNvPr id="21" name="AutoShape 2"/>
          <p:cNvSpPr>
            <a:spLocks noChangeAspect="1" noChangeArrowheads="1"/>
          </p:cNvSpPr>
          <p:nvPr/>
        </p:nvSpPr>
        <p:spPr bwMode="auto">
          <a:xfrm>
            <a:off x="6988092" y="873305"/>
            <a:ext cx="1948403" cy="282178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1609725" algn="l"/>
              </a:tabLst>
            </a:pP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FINUDA </a:t>
            </a:r>
            <a:r>
              <a:rPr lang="it-IT" sz="900" dirty="0" err="1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Coll</a:t>
            </a:r>
            <a:r>
              <a:rPr lang="en-GB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GB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NPA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GB" sz="900" dirty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8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81 (2012) 269</a:t>
            </a:r>
            <a:endParaRPr lang="en-GB" sz="900" dirty="0">
              <a:solidFill>
                <a:srgbClr val="008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1" y="3617571"/>
            <a:ext cx="3534728" cy="3060000"/>
          </a:xfrm>
          <a:prstGeom prst="rect">
            <a:avLst/>
          </a:prstGeom>
        </p:spPr>
      </p:pic>
      <p:sp>
        <p:nvSpPr>
          <p:cNvPr id="15" name="AutoShape 2"/>
          <p:cNvSpPr>
            <a:spLocks noChangeAspect="1" noChangeArrowheads="1"/>
          </p:cNvSpPr>
          <p:nvPr/>
        </p:nvSpPr>
        <p:spPr bwMode="auto">
          <a:xfrm>
            <a:off x="962269" y="3454351"/>
            <a:ext cx="2037477" cy="282178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1609725" algn="l"/>
              </a:tabLst>
            </a:pP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H. Sugimura </a:t>
            </a:r>
            <a:r>
              <a:rPr lang="it-IT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et al.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GB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PLB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 729 (2014) 39</a:t>
            </a:r>
            <a:endParaRPr lang="en-GB" sz="900" dirty="0">
              <a:solidFill>
                <a:srgbClr val="008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186365" y="3570916"/>
            <a:ext cx="449009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 subsequent measurement of </a:t>
            </a:r>
            <a:r>
              <a:rPr lang="en-US" dirty="0" smtClean="0">
                <a:solidFill>
                  <a:srgbClr val="7030A0"/>
                </a:solidFill>
              </a:rPr>
              <a:t>the</a:t>
            </a:r>
          </a:p>
          <a:p>
            <a:r>
              <a:rPr lang="el-GR" dirty="0">
                <a:solidFill>
                  <a:srgbClr val="0000CC"/>
                </a:solidFill>
              </a:rPr>
              <a:t>π</a:t>
            </a:r>
            <a:r>
              <a:rPr lang="en-US" baseline="30000" dirty="0">
                <a:solidFill>
                  <a:srgbClr val="0000CC"/>
                </a:solidFill>
              </a:rPr>
              <a:t>-</a:t>
            </a:r>
            <a:r>
              <a:rPr lang="en-US" dirty="0" smtClean="0">
                <a:solidFill>
                  <a:srgbClr val="0000CC"/>
                </a:solidFill>
              </a:rPr>
              <a:t> + </a:t>
            </a:r>
            <a:r>
              <a:rPr lang="en-US" baseline="30000" dirty="0" smtClean="0">
                <a:solidFill>
                  <a:srgbClr val="0000CC"/>
                </a:solidFill>
              </a:rPr>
              <a:t>6</a:t>
            </a:r>
            <a:r>
              <a:rPr lang="en-US" dirty="0" smtClean="0">
                <a:solidFill>
                  <a:srgbClr val="0000CC"/>
                </a:solidFill>
              </a:rPr>
              <a:t>Li</a:t>
            </a:r>
            <a:r>
              <a:rPr lang="it-IT" dirty="0" smtClean="0">
                <a:solidFill>
                  <a:srgbClr val="0000CC"/>
                </a:solidFill>
                <a:latin typeface="Symbol" panose="05050102010706020507" pitchFamily="18" charset="2"/>
              </a:rPr>
              <a:t> </a:t>
            </a:r>
            <a:r>
              <a:rPr lang="it-IT" dirty="0">
                <a:solidFill>
                  <a:srgbClr val="0000CC"/>
                </a:solidFill>
                <a:latin typeface="Symbol" panose="05050102010706020507" pitchFamily="18" charset="2"/>
              </a:rPr>
              <a:t>®</a:t>
            </a:r>
            <a:r>
              <a:rPr lang="en-US" baseline="30000" dirty="0" smtClean="0">
                <a:solidFill>
                  <a:srgbClr val="0000CC"/>
                </a:solidFill>
              </a:rPr>
              <a:t> </a:t>
            </a:r>
            <a:r>
              <a:rPr lang="en-US" baseline="30000" dirty="0">
                <a:solidFill>
                  <a:srgbClr val="0000CC"/>
                </a:solidFill>
              </a:rPr>
              <a:t>6</a:t>
            </a:r>
            <a:r>
              <a:rPr lang="en-US" dirty="0">
                <a:solidFill>
                  <a:srgbClr val="0000CC"/>
                </a:solidFill>
              </a:rPr>
              <a:t>H</a:t>
            </a:r>
            <a:r>
              <a:rPr lang="el-GR" baseline="-25000" dirty="0">
                <a:solidFill>
                  <a:srgbClr val="0000CC"/>
                </a:solidFill>
              </a:rPr>
              <a:t>Λ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>
                <a:solidFill>
                  <a:srgbClr val="0000CC"/>
                </a:solidFill>
              </a:rPr>
              <a:t>+ </a:t>
            </a:r>
            <a:r>
              <a:rPr lang="en-US" i="1" dirty="0">
                <a:solidFill>
                  <a:srgbClr val="0000CC"/>
                </a:solidFill>
              </a:rPr>
              <a:t>K</a:t>
            </a:r>
            <a:r>
              <a:rPr lang="en-US" baseline="30000" dirty="0">
                <a:solidFill>
                  <a:srgbClr val="0000CC"/>
                </a:solidFill>
              </a:rPr>
              <a:t>+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reaction at </a:t>
            </a:r>
            <a:r>
              <a:rPr lang="en-US" dirty="0">
                <a:solidFill>
                  <a:srgbClr val="00B050"/>
                </a:solidFill>
              </a:rPr>
              <a:t>J-PARC</a:t>
            </a:r>
            <a:r>
              <a:rPr lang="en-US" dirty="0">
                <a:solidFill>
                  <a:srgbClr val="990000"/>
                </a:solidFill>
              </a:rPr>
              <a:t> </a:t>
            </a:r>
            <a:endParaRPr lang="en-US" dirty="0" smtClean="0">
              <a:solidFill>
                <a:srgbClr val="99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did </a:t>
            </a:r>
            <a:r>
              <a:rPr lang="en-US" dirty="0">
                <a:solidFill>
                  <a:srgbClr val="FF0000"/>
                </a:solidFill>
              </a:rPr>
              <a:t>not find </a:t>
            </a:r>
            <a:r>
              <a:rPr lang="en-US" dirty="0">
                <a:solidFill>
                  <a:srgbClr val="7030A0"/>
                </a:solidFill>
              </a:rPr>
              <a:t>excess events 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corresponding </a:t>
            </a:r>
            <a:r>
              <a:rPr lang="en-US" dirty="0">
                <a:solidFill>
                  <a:srgbClr val="7030A0"/>
                </a:solidFill>
              </a:rPr>
              <a:t>to the formation of </a:t>
            </a:r>
            <a:r>
              <a:rPr lang="en-US" baseline="30000" dirty="0">
                <a:solidFill>
                  <a:srgbClr val="FF0000"/>
                </a:solidFill>
              </a:rPr>
              <a:t>6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l-GR" baseline="-25000" dirty="0">
                <a:solidFill>
                  <a:srgbClr val="FF0000"/>
                </a:solidFill>
              </a:rPr>
              <a:t>Λ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186364" y="4824870"/>
            <a:ext cx="449009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Different </a:t>
            </a:r>
            <a:r>
              <a:rPr lang="en-US" dirty="0">
                <a:solidFill>
                  <a:srgbClr val="FF0000"/>
                </a:solidFill>
              </a:rPr>
              <a:t>reaction mechanisms </a:t>
            </a:r>
            <a:r>
              <a:rPr lang="en-US" dirty="0" smtClean="0">
                <a:solidFill>
                  <a:srgbClr val="006600"/>
                </a:solidFill>
              </a:rPr>
              <a:t>involved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More </a:t>
            </a:r>
            <a:r>
              <a:rPr lang="en-US" dirty="0">
                <a:solidFill>
                  <a:srgbClr val="FF0000"/>
                </a:solidFill>
              </a:rPr>
              <a:t>theoretical insight </a:t>
            </a:r>
            <a:r>
              <a:rPr lang="en-US" dirty="0" smtClean="0">
                <a:solidFill>
                  <a:srgbClr val="006600"/>
                </a:solidFill>
              </a:rPr>
              <a:t>needed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188622" y="5541039"/>
            <a:ext cx="4487834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Very helpful </a:t>
            </a:r>
            <a:r>
              <a:rPr lang="en-US" dirty="0" smtClean="0">
                <a:solidFill>
                  <a:srgbClr val="FF0000"/>
                </a:solidFill>
              </a:rPr>
              <a:t>new measurements 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with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other </a:t>
            </a:r>
            <a:r>
              <a:rPr lang="en-US" dirty="0">
                <a:solidFill>
                  <a:srgbClr val="FF0000"/>
                </a:solidFill>
              </a:rPr>
              <a:t>experimental </a:t>
            </a:r>
            <a:r>
              <a:rPr lang="en-US" dirty="0" smtClean="0">
                <a:solidFill>
                  <a:srgbClr val="FF0000"/>
                </a:solidFill>
              </a:rPr>
              <a:t>techniques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high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resolution </a:t>
            </a:r>
            <a:r>
              <a:rPr lang="en-US" dirty="0">
                <a:solidFill>
                  <a:srgbClr val="0000CC"/>
                </a:solidFill>
              </a:rPr>
              <a:t>pion decay </a:t>
            </a:r>
            <a:r>
              <a:rPr lang="en-US" dirty="0" smtClean="0">
                <a:solidFill>
                  <a:srgbClr val="0000CC"/>
                </a:solidFill>
              </a:rPr>
              <a:t>spectroscopy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(?)</a:t>
            </a:r>
            <a:endParaRPr lang="en-US" dirty="0" smtClean="0">
              <a:solidFill>
                <a:srgbClr val="0000CC"/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relativistic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ions </a:t>
            </a:r>
            <a:r>
              <a:rPr lang="en-US" dirty="0" smtClean="0">
                <a:solidFill>
                  <a:srgbClr val="FF0000"/>
                </a:solidFill>
              </a:rPr>
              <a:t>fragmentation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(?)</a:t>
            </a:r>
            <a:endParaRPr lang="it-IT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575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94561"/>
            <a:ext cx="8117863" cy="516028"/>
          </a:xfrm>
        </p:spPr>
        <p:txBody>
          <a:bodyPr/>
          <a:lstStyle/>
          <a:p>
            <a:r>
              <a:rPr lang="en-US" dirty="0"/>
              <a:t>Achievements and </a:t>
            </a:r>
            <a:r>
              <a:rPr lang="en-US" dirty="0" smtClean="0"/>
              <a:t>Perspectives </a:t>
            </a:r>
            <a:r>
              <a:rPr lang="en-US" dirty="0"/>
              <a:t>in </a:t>
            </a:r>
            <a:r>
              <a:rPr lang="en-US" dirty="0" smtClean="0"/>
              <a:t>Particle Physics</a:t>
            </a:r>
            <a:endParaRPr lang="it-IT" sz="1700" dirty="0"/>
          </a:p>
        </p:txBody>
      </p:sp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131729"/>
              </p:ext>
            </p:extLst>
          </p:nvPr>
        </p:nvGraphicFramePr>
        <p:xfrm>
          <a:off x="4483100" y="3712762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9" name="Equazione" r:id="rId3" imgW="177480" imgH="368280" progId="Equation.3">
                  <p:embed/>
                </p:oleObj>
              </mc:Choice>
              <mc:Fallback>
                <p:oleObj name="Equazione" r:id="rId3" imgW="177480" imgH="368280" progId="Equation.3">
                  <p:embed/>
                  <p:pic>
                    <p:nvPicPr>
                      <p:cNvPr id="18" name="Oggetto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3100" y="3712762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1258519" y="764704"/>
            <a:ext cx="665092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rgbClr val="FF0000"/>
                </a:solidFill>
              </a:rPr>
              <a:t>C</a:t>
            </a:r>
            <a:r>
              <a:rPr lang="it-IT" sz="2000" dirty="0" err="1" smtClean="0">
                <a:solidFill>
                  <a:srgbClr val="0000CC"/>
                </a:solidFill>
              </a:rPr>
              <a:t>harge</a:t>
            </a:r>
            <a:r>
              <a:rPr lang="it-IT" sz="2000" dirty="0" smtClean="0">
                <a:solidFill>
                  <a:srgbClr val="0000CC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S</a:t>
            </a:r>
            <a:r>
              <a:rPr lang="it-IT" sz="2000" dirty="0" err="1" smtClean="0">
                <a:solidFill>
                  <a:srgbClr val="0000CC"/>
                </a:solidFill>
              </a:rPr>
              <a:t>immetry</a:t>
            </a:r>
            <a:r>
              <a:rPr lang="it-IT" sz="2000" dirty="0" smtClean="0">
                <a:solidFill>
                  <a:srgbClr val="0000CC"/>
                </a:solidFill>
              </a:rPr>
              <a:t> </a:t>
            </a:r>
            <a:r>
              <a:rPr lang="it-IT" sz="2000" dirty="0" smtClean="0">
                <a:solidFill>
                  <a:srgbClr val="FF0000"/>
                </a:solidFill>
              </a:rPr>
              <a:t>B</a:t>
            </a:r>
            <a:r>
              <a:rPr lang="it-IT" sz="2000" dirty="0" smtClean="0">
                <a:solidFill>
                  <a:srgbClr val="0000CC"/>
                </a:solidFill>
              </a:rPr>
              <a:t>reaking (</a:t>
            </a:r>
            <a:r>
              <a:rPr lang="it-IT" sz="2000" dirty="0" smtClean="0">
                <a:solidFill>
                  <a:srgbClr val="FF0000"/>
                </a:solidFill>
              </a:rPr>
              <a:t>CSB</a:t>
            </a:r>
            <a:r>
              <a:rPr lang="it-IT" sz="2000" dirty="0" smtClean="0">
                <a:solidFill>
                  <a:srgbClr val="0000CC"/>
                </a:solidFill>
              </a:rPr>
              <a:t>) in the strong </a:t>
            </a:r>
            <a:r>
              <a:rPr lang="el-GR" sz="2000" dirty="0" smtClean="0">
                <a:solidFill>
                  <a:srgbClr val="FF0000"/>
                </a:solidFill>
              </a:rPr>
              <a:t>Λ</a:t>
            </a:r>
            <a:r>
              <a:rPr lang="it-IT" sz="2000" i="1" dirty="0" smtClean="0">
                <a:solidFill>
                  <a:srgbClr val="FF0000"/>
                </a:solidFill>
              </a:rPr>
              <a:t>N</a:t>
            </a:r>
            <a:r>
              <a:rPr lang="it-IT" sz="2000" dirty="0" smtClean="0">
                <a:solidFill>
                  <a:srgbClr val="0000CC"/>
                </a:solidFill>
              </a:rPr>
              <a:t> </a:t>
            </a:r>
            <a:r>
              <a:rPr lang="it-IT" sz="2000" dirty="0" err="1" smtClean="0">
                <a:solidFill>
                  <a:srgbClr val="0000CC"/>
                </a:solidFill>
              </a:rPr>
              <a:t>interaction</a:t>
            </a:r>
            <a:endParaRPr lang="el-GR" b="1" dirty="0">
              <a:solidFill>
                <a:srgbClr val="0000CC"/>
              </a:solidFill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271496"/>
              </p:ext>
            </p:extLst>
          </p:nvPr>
        </p:nvGraphicFramePr>
        <p:xfrm>
          <a:off x="1943100" y="1268413"/>
          <a:ext cx="5257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0" name="Equazione" r:id="rId5" imgW="5257800" imgH="406080" progId="Equation.3">
                  <p:embed/>
                </p:oleObj>
              </mc:Choice>
              <mc:Fallback>
                <p:oleObj name="Equazione" r:id="rId5" imgW="525780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43100" y="1268413"/>
                        <a:ext cx="5257800" cy="406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6835" y="1772816"/>
            <a:ext cx="9108503" cy="24622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7030A0"/>
                </a:solidFill>
              </a:rPr>
              <a:t>b</a:t>
            </a:r>
            <a:r>
              <a:rPr lang="it-IT" dirty="0" err="1" smtClean="0">
                <a:solidFill>
                  <a:srgbClr val="7030A0"/>
                </a:solidFill>
              </a:rPr>
              <a:t>efore</a:t>
            </a:r>
            <a:r>
              <a:rPr lang="it-IT" dirty="0" smtClean="0">
                <a:solidFill>
                  <a:srgbClr val="7030A0"/>
                </a:solidFill>
              </a:rPr>
              <a:t> the </a:t>
            </a:r>
            <a:r>
              <a:rPr lang="it-IT" dirty="0" err="1" smtClean="0">
                <a:solidFill>
                  <a:srgbClr val="7030A0"/>
                </a:solidFill>
              </a:rPr>
              <a:t>operation</a:t>
            </a:r>
            <a:r>
              <a:rPr lang="it-IT" dirty="0" smtClean="0">
                <a:solidFill>
                  <a:srgbClr val="7030A0"/>
                </a:solidFill>
              </a:rPr>
              <a:t> of CEBAF @ JLab </a:t>
            </a:r>
            <a:r>
              <a:rPr lang="it-IT" dirty="0" err="1" smtClean="0">
                <a:solidFill>
                  <a:srgbClr val="FF0000"/>
                </a:solidFill>
              </a:rPr>
              <a:t>only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old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emulsion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data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7030A0"/>
                </a:solidFill>
              </a:rPr>
              <a:t>were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available</a:t>
            </a:r>
            <a:r>
              <a:rPr lang="it-IT" dirty="0" smtClean="0">
                <a:solidFill>
                  <a:srgbClr val="FF0000"/>
                </a:solidFill>
              </a:rPr>
              <a:t> for </a:t>
            </a:r>
            <a:r>
              <a:rPr lang="it-IT" dirty="0" err="1" smtClean="0">
                <a:solidFill>
                  <a:srgbClr val="FF0000"/>
                </a:solidFill>
              </a:rPr>
              <a:t>comparison</a:t>
            </a:r>
            <a:endParaRPr lang="it-IT" dirty="0" smtClean="0">
              <a:solidFill>
                <a:srgbClr val="FF0000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endParaRPr lang="it-IT" sz="90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7030A0"/>
                </a:solidFill>
              </a:rPr>
              <a:t>i</a:t>
            </a:r>
            <a:r>
              <a:rPr lang="it-IT" dirty="0" err="1" smtClean="0">
                <a:solidFill>
                  <a:srgbClr val="7030A0"/>
                </a:solidFill>
              </a:rPr>
              <a:t>ssue</a:t>
            </a:r>
            <a:r>
              <a:rPr lang="it-IT" dirty="0" smtClean="0">
                <a:solidFill>
                  <a:srgbClr val="7030A0"/>
                </a:solidFill>
              </a:rPr>
              <a:t> in </a:t>
            </a:r>
            <a:r>
              <a:rPr lang="it-IT" dirty="0" err="1" smtClean="0">
                <a:solidFill>
                  <a:srgbClr val="7030A0"/>
                </a:solidFill>
              </a:rPr>
              <a:t>comparing</a:t>
            </a:r>
            <a:r>
              <a:rPr lang="it-IT" dirty="0" smtClean="0">
                <a:solidFill>
                  <a:srgbClr val="7030A0"/>
                </a:solidFill>
              </a:rPr>
              <a:t> new data from JLab and from SKS                                                          </a:t>
            </a:r>
          </a:p>
          <a:p>
            <a:pPr>
              <a:tabLst>
                <a:tab pos="177800" algn="l"/>
              </a:tabLst>
            </a:pPr>
            <a:r>
              <a:rPr lang="it-IT" dirty="0"/>
              <a:t>	</a:t>
            </a:r>
            <a:r>
              <a:rPr lang="it-IT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</a:t>
            </a:r>
            <a:r>
              <a:rPr lang="it-IT" dirty="0" err="1" smtClean="0">
                <a:solidFill>
                  <a:srgbClr val="FF0000"/>
                </a:solidFill>
              </a:rPr>
              <a:t>normalization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7030A0"/>
                </a:solidFill>
              </a:rPr>
              <a:t>to B</a:t>
            </a:r>
            <a:r>
              <a:rPr lang="el-GR" baseline="-25000" dirty="0" smtClean="0">
                <a:solidFill>
                  <a:srgbClr val="7030A0"/>
                </a:solidFill>
              </a:rPr>
              <a:t>Λ</a:t>
            </a:r>
            <a:r>
              <a:rPr lang="it-IT" dirty="0" smtClean="0">
                <a:solidFill>
                  <a:srgbClr val="7030A0"/>
                </a:solidFill>
              </a:rPr>
              <a:t>(</a:t>
            </a:r>
            <a:r>
              <a:rPr lang="it-IT" baseline="30000" dirty="0" smtClean="0">
                <a:solidFill>
                  <a:srgbClr val="7030A0"/>
                </a:solidFill>
              </a:rPr>
              <a:t>12</a:t>
            </a:r>
            <a:r>
              <a:rPr lang="it-IT" dirty="0" smtClean="0">
                <a:solidFill>
                  <a:srgbClr val="7030A0"/>
                </a:solidFill>
              </a:rPr>
              <a:t>C</a:t>
            </a:r>
            <a:r>
              <a:rPr lang="el-GR" baseline="-25000" dirty="0">
                <a:solidFill>
                  <a:srgbClr val="7030A0"/>
                </a:solidFill>
              </a:rPr>
              <a:t> Λ</a:t>
            </a:r>
            <a:r>
              <a:rPr lang="it-IT" dirty="0" smtClean="0">
                <a:solidFill>
                  <a:srgbClr val="7030A0"/>
                </a:solidFill>
              </a:rPr>
              <a:t>) </a:t>
            </a:r>
            <a:r>
              <a:rPr lang="it-IT" dirty="0" err="1" smtClean="0">
                <a:solidFill>
                  <a:srgbClr val="7030A0"/>
                </a:solidFill>
              </a:rPr>
              <a:t>provided</a:t>
            </a:r>
            <a:r>
              <a:rPr lang="it-IT" dirty="0" smtClean="0">
                <a:solidFill>
                  <a:srgbClr val="7030A0"/>
                </a:solidFill>
              </a:rPr>
              <a:t> by </a:t>
            </a:r>
            <a:r>
              <a:rPr lang="it-IT" dirty="0" err="1" smtClean="0">
                <a:solidFill>
                  <a:srgbClr val="7030A0"/>
                </a:solidFill>
              </a:rPr>
              <a:t>emulsion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experiments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not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reliable</a:t>
            </a:r>
            <a:r>
              <a:rPr lang="it-IT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tabLst>
                <a:tab pos="177800" algn="l"/>
              </a:tabLst>
            </a:pPr>
            <a:endParaRPr lang="it-IT" sz="900" dirty="0"/>
          </a:p>
          <a:p>
            <a:pPr marL="177800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it-IT" dirty="0" err="1" smtClean="0">
                <a:solidFill>
                  <a:srgbClr val="7030A0"/>
                </a:solidFill>
              </a:rPr>
              <a:t>Criticism</a:t>
            </a:r>
            <a:r>
              <a:rPr lang="it-IT" dirty="0" smtClean="0">
                <a:solidFill>
                  <a:srgbClr val="7030A0"/>
                </a:solidFill>
              </a:rPr>
              <a:t> by </a:t>
            </a:r>
            <a:r>
              <a:rPr lang="it-IT" dirty="0" err="1" smtClean="0">
                <a:solidFill>
                  <a:srgbClr val="7030A0"/>
                </a:solidFill>
              </a:rPr>
              <a:t>several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authors</a:t>
            </a:r>
            <a:r>
              <a:rPr lang="it-IT" dirty="0" smtClean="0">
                <a:solidFill>
                  <a:srgbClr val="7030A0"/>
                </a:solidFill>
              </a:rPr>
              <a:t>:</a:t>
            </a:r>
          </a:p>
          <a:p>
            <a:pPr marL="447675" lvl="1" indent="-177800">
              <a:buFont typeface="Arial" panose="020B0604020202020204" pitchFamily="34" charset="0"/>
              <a:buChar char="•"/>
              <a:tabLst>
                <a:tab pos="177800" algn="l"/>
                <a:tab pos="447675" algn="l"/>
                <a:tab pos="2062163" algn="l"/>
                <a:tab pos="4302125" algn="l"/>
                <a:tab pos="4841875" algn="l"/>
              </a:tabLst>
            </a:pPr>
            <a:r>
              <a:rPr lang="it-IT" sz="1600" dirty="0" smtClean="0">
                <a:solidFill>
                  <a:srgbClr val="006600"/>
                </a:solidFill>
              </a:rPr>
              <a:t>F. </a:t>
            </a:r>
            <a:r>
              <a:rPr lang="it-IT" sz="1600" dirty="0" err="1" smtClean="0">
                <a:solidFill>
                  <a:srgbClr val="006600"/>
                </a:solidFill>
              </a:rPr>
              <a:t>Cusanno</a:t>
            </a:r>
            <a:r>
              <a:rPr lang="it-IT" sz="1600" dirty="0" smtClean="0">
                <a:solidFill>
                  <a:srgbClr val="006600"/>
                </a:solidFill>
              </a:rPr>
              <a:t> </a:t>
            </a:r>
            <a:r>
              <a:rPr lang="it-IT" sz="1600" i="1" dirty="0" smtClean="0">
                <a:solidFill>
                  <a:srgbClr val="006600"/>
                </a:solidFill>
              </a:rPr>
              <a:t>et al.</a:t>
            </a:r>
            <a:r>
              <a:rPr lang="it-IT" sz="1600" dirty="0" smtClean="0">
                <a:solidFill>
                  <a:srgbClr val="006600"/>
                </a:solidFill>
              </a:rPr>
              <a:t>,	PRL 103 (2009) 202501</a:t>
            </a:r>
            <a:r>
              <a:rPr lang="it-IT" sz="1600" dirty="0">
                <a:solidFill>
                  <a:srgbClr val="006600"/>
                </a:solidFill>
              </a:rPr>
              <a:t>	</a:t>
            </a:r>
            <a:r>
              <a:rPr lang="it-IT" sz="1600" dirty="0">
                <a:latin typeface="Symbol" panose="05050102010706020507" pitchFamily="18" charset="2"/>
              </a:rPr>
              <a:t> </a:t>
            </a:r>
            <a:r>
              <a:rPr lang="it-IT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Symbol" panose="05050102010706020507" pitchFamily="18" charset="2"/>
              </a:rPr>
              <a:t>®</a:t>
            </a:r>
            <a:r>
              <a:rPr lang="it-IT" sz="1600" dirty="0">
                <a:latin typeface="Symbol" panose="05050102010706020507" pitchFamily="18" charset="2"/>
              </a:rPr>
              <a:t> </a:t>
            </a:r>
            <a:r>
              <a:rPr lang="it-IT" sz="1600" dirty="0" smtClean="0">
                <a:solidFill>
                  <a:srgbClr val="006600"/>
                </a:solidFill>
              </a:rPr>
              <a:t>	</a:t>
            </a:r>
            <a:r>
              <a:rPr lang="el-GR" sz="1600" dirty="0" smtClean="0">
                <a:solidFill>
                  <a:schemeClr val="accent6"/>
                </a:solidFill>
              </a:rPr>
              <a:t>Δ</a:t>
            </a:r>
            <a:r>
              <a:rPr lang="it-IT" sz="1600" dirty="0" smtClean="0">
                <a:solidFill>
                  <a:schemeClr val="accent6"/>
                </a:solidFill>
              </a:rPr>
              <a:t>B</a:t>
            </a:r>
            <a:r>
              <a:rPr lang="el-GR" sz="1600" baseline="-25000" dirty="0">
                <a:solidFill>
                  <a:schemeClr val="accent6"/>
                </a:solidFill>
              </a:rPr>
              <a:t>Λ</a:t>
            </a:r>
            <a:r>
              <a:rPr lang="it-IT" sz="1600" dirty="0" smtClean="0">
                <a:solidFill>
                  <a:schemeClr val="accent6"/>
                </a:solidFill>
              </a:rPr>
              <a:t>(16,8) </a:t>
            </a:r>
            <a:r>
              <a:rPr lang="it-IT" sz="1600" dirty="0" err="1" smtClean="0">
                <a:solidFill>
                  <a:schemeClr val="accent6"/>
                </a:solidFill>
              </a:rPr>
              <a:t>too</a:t>
            </a:r>
            <a:r>
              <a:rPr lang="it-IT" sz="1600" dirty="0" smtClean="0">
                <a:solidFill>
                  <a:schemeClr val="accent6"/>
                </a:solidFill>
              </a:rPr>
              <a:t> high</a:t>
            </a:r>
          </a:p>
          <a:p>
            <a:pPr marL="447675" lvl="1" indent="-177800">
              <a:buFont typeface="Arial" panose="020B0604020202020204" pitchFamily="34" charset="0"/>
              <a:buChar char="•"/>
              <a:tabLst>
                <a:tab pos="177800" algn="l"/>
                <a:tab pos="447675" algn="l"/>
                <a:tab pos="2062163" algn="l"/>
                <a:tab pos="4302125" algn="l"/>
                <a:tab pos="4841875" algn="l"/>
              </a:tabLst>
            </a:pPr>
            <a:r>
              <a:rPr lang="it-IT" sz="1600" dirty="0" smtClean="0">
                <a:solidFill>
                  <a:srgbClr val="006600"/>
                </a:solidFill>
              </a:rPr>
              <a:t>T. </a:t>
            </a:r>
            <a:r>
              <a:rPr lang="it-IT" sz="1600" dirty="0" err="1" smtClean="0">
                <a:solidFill>
                  <a:srgbClr val="006600"/>
                </a:solidFill>
              </a:rPr>
              <a:t>Gogami</a:t>
            </a:r>
            <a:r>
              <a:rPr lang="it-IT" sz="1600" dirty="0" smtClean="0">
                <a:solidFill>
                  <a:srgbClr val="006600"/>
                </a:solidFill>
              </a:rPr>
              <a:t> </a:t>
            </a:r>
            <a:r>
              <a:rPr lang="it-IT" sz="1600" i="1" dirty="0">
                <a:solidFill>
                  <a:srgbClr val="006600"/>
                </a:solidFill>
              </a:rPr>
              <a:t>et al</a:t>
            </a:r>
            <a:r>
              <a:rPr lang="it-IT" sz="1600" i="1" dirty="0" smtClean="0">
                <a:solidFill>
                  <a:srgbClr val="006600"/>
                </a:solidFill>
              </a:rPr>
              <a:t>.</a:t>
            </a:r>
            <a:r>
              <a:rPr lang="it-IT" sz="1600" dirty="0" smtClean="0">
                <a:solidFill>
                  <a:srgbClr val="006600"/>
                </a:solidFill>
              </a:rPr>
              <a:t>,	PRC 93 (2016) 034314	</a:t>
            </a:r>
            <a:r>
              <a:rPr lang="it-IT" sz="1600" dirty="0">
                <a:latin typeface="Symbol" panose="05050102010706020507" pitchFamily="18" charset="2"/>
              </a:rPr>
              <a:t> </a:t>
            </a:r>
            <a:r>
              <a:rPr lang="it-IT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Symbol" panose="05050102010706020507" pitchFamily="18" charset="2"/>
              </a:rPr>
              <a:t>® </a:t>
            </a:r>
            <a:r>
              <a:rPr lang="it-IT" sz="1600" dirty="0" smtClean="0">
                <a:solidFill>
                  <a:srgbClr val="006600"/>
                </a:solidFill>
              </a:rPr>
              <a:t>	</a:t>
            </a:r>
            <a:r>
              <a:rPr lang="it-IT" sz="1600" dirty="0" smtClean="0">
                <a:solidFill>
                  <a:schemeClr val="accent6"/>
                </a:solidFill>
              </a:rPr>
              <a:t>SKS vs. </a:t>
            </a:r>
            <a:r>
              <a:rPr lang="it-IT" sz="1600" dirty="0" err="1" smtClean="0">
                <a:solidFill>
                  <a:schemeClr val="accent6"/>
                </a:solidFill>
              </a:rPr>
              <a:t>emulsions</a:t>
            </a:r>
            <a:r>
              <a:rPr lang="it-IT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</a:t>
            </a:r>
            <a:r>
              <a:rPr lang="it-IT" sz="1600" dirty="0" smtClean="0">
                <a:solidFill>
                  <a:schemeClr val="accent6"/>
                </a:solidFill>
              </a:rPr>
              <a:t> SKS </a:t>
            </a:r>
            <a:r>
              <a:rPr lang="it-IT" sz="1600" dirty="0" err="1" smtClean="0">
                <a:solidFill>
                  <a:schemeClr val="accent6"/>
                </a:solidFill>
              </a:rPr>
              <a:t>shift</a:t>
            </a:r>
            <a:r>
              <a:rPr lang="it-IT" sz="1600" dirty="0" smtClean="0">
                <a:solidFill>
                  <a:schemeClr val="accent6"/>
                </a:solidFill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+540</a:t>
            </a:r>
            <a:r>
              <a:rPr lang="it-IT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± </a:t>
            </a:r>
            <a:r>
              <a:rPr lang="it-IT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50 </a:t>
            </a:r>
            <a:r>
              <a:rPr lang="it-IT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keV</a:t>
            </a:r>
            <a:endParaRPr lang="it-IT" sz="16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447675" lvl="1" indent="-177800">
              <a:buFont typeface="Arial" panose="020B0604020202020204" pitchFamily="34" charset="0"/>
              <a:buChar char="•"/>
              <a:tabLst>
                <a:tab pos="177800" algn="l"/>
                <a:tab pos="447675" algn="l"/>
                <a:tab pos="2062163" algn="l"/>
                <a:tab pos="4302125" algn="l"/>
                <a:tab pos="4841875" algn="l"/>
              </a:tabLst>
            </a:pPr>
            <a:r>
              <a:rPr lang="it-IT" sz="1600" dirty="0" smtClean="0">
                <a:solidFill>
                  <a:srgbClr val="006600"/>
                </a:solidFill>
              </a:rPr>
              <a:t>A. Gal </a:t>
            </a:r>
            <a:r>
              <a:rPr lang="it-IT" sz="1600" i="1" dirty="0">
                <a:solidFill>
                  <a:srgbClr val="006600"/>
                </a:solidFill>
              </a:rPr>
              <a:t>et al</a:t>
            </a:r>
            <a:r>
              <a:rPr lang="it-IT" sz="1600" i="1" dirty="0" smtClean="0">
                <a:solidFill>
                  <a:srgbClr val="006600"/>
                </a:solidFill>
              </a:rPr>
              <a:t>.</a:t>
            </a:r>
            <a:r>
              <a:rPr lang="it-IT" sz="1600" dirty="0" smtClean="0">
                <a:solidFill>
                  <a:srgbClr val="006600"/>
                </a:solidFill>
              </a:rPr>
              <a:t>,	RMP 88 (2016) 035004	</a:t>
            </a:r>
            <a:r>
              <a:rPr lang="it-IT" sz="1600" dirty="0">
                <a:latin typeface="Symbol" panose="05050102010706020507" pitchFamily="18" charset="2"/>
              </a:rPr>
              <a:t> </a:t>
            </a:r>
            <a:r>
              <a:rPr lang="it-IT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Symbol" panose="05050102010706020507" pitchFamily="18" charset="2"/>
              </a:rPr>
              <a:t>®</a:t>
            </a:r>
            <a:r>
              <a:rPr lang="it-IT" sz="1600" dirty="0">
                <a:latin typeface="Symbol" panose="05050102010706020507" pitchFamily="18" charset="2"/>
              </a:rPr>
              <a:t> </a:t>
            </a:r>
            <a:r>
              <a:rPr lang="it-IT" sz="1600" dirty="0" smtClean="0">
                <a:solidFill>
                  <a:srgbClr val="006600"/>
                </a:solidFill>
              </a:rPr>
              <a:t>	</a:t>
            </a:r>
            <a:r>
              <a:rPr lang="it-IT" sz="1600" dirty="0" smtClean="0">
                <a:solidFill>
                  <a:schemeClr val="accent6"/>
                </a:solidFill>
              </a:rPr>
              <a:t>B</a:t>
            </a:r>
            <a:r>
              <a:rPr lang="el-GR" sz="1600" baseline="-25000" dirty="0">
                <a:solidFill>
                  <a:schemeClr val="accent6"/>
                </a:solidFill>
              </a:rPr>
              <a:t>Λ</a:t>
            </a:r>
            <a:r>
              <a:rPr lang="it-IT" sz="1600" dirty="0">
                <a:solidFill>
                  <a:schemeClr val="accent6"/>
                </a:solidFill>
              </a:rPr>
              <a:t>(</a:t>
            </a:r>
            <a:r>
              <a:rPr lang="it-IT" sz="1600" baseline="30000" dirty="0">
                <a:solidFill>
                  <a:schemeClr val="accent6"/>
                </a:solidFill>
              </a:rPr>
              <a:t>12</a:t>
            </a:r>
            <a:r>
              <a:rPr lang="it-IT" sz="1600" dirty="0">
                <a:solidFill>
                  <a:schemeClr val="accent6"/>
                </a:solidFill>
              </a:rPr>
              <a:t>C</a:t>
            </a:r>
            <a:r>
              <a:rPr lang="el-GR" sz="1600" baseline="-25000" dirty="0">
                <a:solidFill>
                  <a:schemeClr val="accent6"/>
                </a:solidFill>
              </a:rPr>
              <a:t> Λ</a:t>
            </a:r>
            <a:r>
              <a:rPr lang="it-IT" sz="1600" dirty="0">
                <a:solidFill>
                  <a:schemeClr val="accent6"/>
                </a:solidFill>
              </a:rPr>
              <a:t>) </a:t>
            </a:r>
            <a:r>
              <a:rPr lang="it-IT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</a:t>
            </a:r>
            <a:r>
              <a:rPr lang="it-IT" sz="1600" dirty="0">
                <a:solidFill>
                  <a:schemeClr val="accent6"/>
                </a:solidFill>
              </a:rPr>
              <a:t> SKS </a:t>
            </a:r>
            <a:r>
              <a:rPr lang="it-IT" sz="1600" dirty="0" err="1">
                <a:solidFill>
                  <a:schemeClr val="accent6"/>
                </a:solidFill>
              </a:rPr>
              <a:t>shift</a:t>
            </a:r>
            <a:r>
              <a:rPr lang="it-IT" sz="1600" dirty="0">
                <a:solidFill>
                  <a:schemeClr val="accent6"/>
                </a:solidFill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+600 </a:t>
            </a:r>
            <a:r>
              <a:rPr lang="it-IT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keV</a:t>
            </a:r>
            <a:r>
              <a:rPr lang="it-IT" sz="1600" dirty="0" smtClean="0">
                <a:solidFill>
                  <a:schemeClr val="accent6"/>
                </a:solidFill>
              </a:rPr>
              <a:t> </a:t>
            </a:r>
          </a:p>
          <a:p>
            <a:pPr marL="447675" lvl="1" indent="-177800">
              <a:buFont typeface="Arial" panose="020B0604020202020204" pitchFamily="34" charset="0"/>
              <a:buChar char="•"/>
              <a:tabLst>
                <a:tab pos="177800" algn="l"/>
                <a:tab pos="447675" algn="l"/>
                <a:tab pos="2062163" algn="l"/>
                <a:tab pos="4302125" algn="l"/>
                <a:tab pos="4841875" algn="l"/>
              </a:tabLst>
            </a:pPr>
            <a:r>
              <a:rPr lang="it-IT" sz="1600" dirty="0" smtClean="0">
                <a:solidFill>
                  <a:srgbClr val="006600"/>
                </a:solidFill>
              </a:rPr>
              <a:t>E. Botta</a:t>
            </a:r>
            <a:r>
              <a:rPr lang="it-IT" sz="1600" i="1" dirty="0">
                <a:solidFill>
                  <a:srgbClr val="006600"/>
                </a:solidFill>
              </a:rPr>
              <a:t> et al</a:t>
            </a:r>
            <a:r>
              <a:rPr lang="it-IT" sz="1600" i="1" dirty="0" smtClean="0">
                <a:solidFill>
                  <a:srgbClr val="006600"/>
                </a:solidFill>
              </a:rPr>
              <a:t>.</a:t>
            </a:r>
            <a:r>
              <a:rPr lang="it-IT" sz="1600" dirty="0" smtClean="0">
                <a:solidFill>
                  <a:srgbClr val="006600"/>
                </a:solidFill>
              </a:rPr>
              <a:t>, 	NPA 960 (2017) 165 	</a:t>
            </a:r>
            <a:r>
              <a:rPr lang="it-IT" sz="1600" dirty="0">
                <a:latin typeface="Symbol" panose="05050102010706020507" pitchFamily="18" charset="2"/>
              </a:rPr>
              <a:t> </a:t>
            </a:r>
            <a:r>
              <a:rPr lang="it-IT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Symbol" panose="05050102010706020507" pitchFamily="18" charset="2"/>
              </a:rPr>
              <a:t>® </a:t>
            </a:r>
            <a:r>
              <a:rPr lang="it-IT" sz="1600" dirty="0" smtClean="0">
                <a:solidFill>
                  <a:srgbClr val="006600"/>
                </a:solidFill>
              </a:rPr>
              <a:t>	</a:t>
            </a:r>
            <a:r>
              <a:rPr lang="it-IT" sz="1600" dirty="0" smtClean="0">
                <a:solidFill>
                  <a:schemeClr val="accent6"/>
                </a:solidFill>
              </a:rPr>
              <a:t>SKS </a:t>
            </a:r>
            <a:r>
              <a:rPr lang="it-IT" sz="1600" dirty="0">
                <a:solidFill>
                  <a:schemeClr val="accent6"/>
                </a:solidFill>
              </a:rPr>
              <a:t>vs. </a:t>
            </a:r>
            <a:r>
              <a:rPr lang="it-IT" sz="1600" dirty="0" smtClean="0">
                <a:solidFill>
                  <a:schemeClr val="accent6"/>
                </a:solidFill>
              </a:rPr>
              <a:t>FINUDA</a:t>
            </a:r>
            <a:r>
              <a:rPr lang="it-IT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</a:t>
            </a:r>
            <a:r>
              <a:rPr lang="it-IT" sz="1600" dirty="0" smtClean="0">
                <a:solidFill>
                  <a:schemeClr val="accent6"/>
                </a:solidFill>
              </a:rPr>
              <a:t> </a:t>
            </a:r>
            <a:r>
              <a:rPr lang="it-IT" sz="1600" dirty="0">
                <a:solidFill>
                  <a:schemeClr val="accent6"/>
                </a:solidFill>
              </a:rPr>
              <a:t>SKS </a:t>
            </a:r>
            <a:r>
              <a:rPr lang="it-IT" sz="1600" dirty="0" err="1">
                <a:solidFill>
                  <a:schemeClr val="accent6"/>
                </a:solidFill>
              </a:rPr>
              <a:t>shift</a:t>
            </a:r>
            <a:r>
              <a:rPr lang="it-IT" sz="1600" dirty="0">
                <a:solidFill>
                  <a:schemeClr val="accent6"/>
                </a:solidFill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+600 </a:t>
            </a:r>
            <a:r>
              <a:rPr lang="it-IT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± </a:t>
            </a:r>
            <a:r>
              <a:rPr lang="it-IT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80 </a:t>
            </a:r>
            <a:r>
              <a:rPr lang="it-IT" sz="16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keV</a:t>
            </a:r>
            <a:endParaRPr lang="it-IT" sz="1600" dirty="0">
              <a:solidFill>
                <a:srgbClr val="00660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49" y="4416226"/>
            <a:ext cx="3124875" cy="23400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5496" y="4422011"/>
            <a:ext cx="3305713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i</a:t>
            </a:r>
            <a:r>
              <a:rPr lang="it-IT" dirty="0" err="1" smtClean="0">
                <a:solidFill>
                  <a:srgbClr val="FF0000"/>
                </a:solidFill>
              </a:rPr>
              <a:t>nteresting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results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chemeClr val="accent3">
                    <a:lumMod val="50000"/>
                  </a:schemeClr>
                </a:solidFill>
              </a:rPr>
              <a:t>obtained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3">
                    <a:lumMod val="50000"/>
                  </a:schemeClr>
                </a:solidFill>
              </a:rPr>
              <a:t>after</a:t>
            </a:r>
            <a:endParaRPr lang="it-IT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it-IT" dirty="0" err="1" smtClean="0">
                <a:solidFill>
                  <a:srgbClr val="FF0000"/>
                </a:solidFill>
              </a:rPr>
              <a:t>shift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 of the SKS data by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+600 </a:t>
            </a:r>
            <a:r>
              <a:rPr lang="it-IT" dirty="0">
                <a:solidFill>
                  <a:srgbClr val="FF0000"/>
                </a:solidFill>
              </a:rPr>
              <a:t>± 80 </a:t>
            </a:r>
            <a:r>
              <a:rPr lang="it-IT" dirty="0" err="1" smtClean="0">
                <a:solidFill>
                  <a:srgbClr val="FF0000"/>
                </a:solidFill>
              </a:rPr>
              <a:t>keV</a:t>
            </a:r>
            <a:endParaRPr lang="it-IT" dirty="0" smtClean="0">
              <a:solidFill>
                <a:srgbClr val="FF0000"/>
              </a:solidFill>
            </a:endParaRPr>
          </a:p>
          <a:p>
            <a:endParaRPr lang="it-IT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c</a:t>
            </a:r>
            <a:r>
              <a:rPr lang="it-IT" dirty="0" smtClean="0">
                <a:solidFill>
                  <a:srgbClr val="FF0000"/>
                </a:solidFill>
              </a:rPr>
              <a:t>omplete </a:t>
            </a:r>
            <a:r>
              <a:rPr lang="it-IT" dirty="0" err="1" smtClean="0">
                <a:solidFill>
                  <a:srgbClr val="FF0000"/>
                </a:solidFill>
              </a:rPr>
              <a:t>analysis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of </a:t>
            </a:r>
          </a:p>
          <a:p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it-IT" dirty="0" smtClean="0">
                <a:solidFill>
                  <a:srgbClr val="FF0000"/>
                </a:solidFill>
              </a:rPr>
              <a:t>A = 7, T = 1 </a:t>
            </a:r>
          </a:p>
          <a:p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Hypernuclear </a:t>
            </a:r>
            <a:r>
              <a:rPr lang="it-IT" dirty="0" err="1" smtClean="0">
                <a:solidFill>
                  <a:srgbClr val="FF0000"/>
                </a:solidFill>
              </a:rPr>
              <a:t>systems</a:t>
            </a:r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20" name="AutoShape 2"/>
          <p:cNvSpPr>
            <a:spLocks noChangeAspect="1" noChangeArrowheads="1"/>
          </p:cNvSpPr>
          <p:nvPr/>
        </p:nvSpPr>
        <p:spPr bwMode="auto">
          <a:xfrm>
            <a:off x="1689177" y="6428555"/>
            <a:ext cx="1892320" cy="282178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1609725" algn="l"/>
              </a:tabLst>
            </a:pP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E. Botta </a:t>
            </a:r>
            <a:r>
              <a:rPr lang="it-IT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et al.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GB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NPA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 960 (2017) 165</a:t>
            </a:r>
            <a:endParaRPr lang="en-GB" sz="900" dirty="0">
              <a:solidFill>
                <a:srgbClr val="008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2"/>
          <p:cNvSpPr>
            <a:spLocks noChangeAspect="1" noChangeArrowheads="1"/>
          </p:cNvSpPr>
          <p:nvPr/>
        </p:nvSpPr>
        <p:spPr bwMode="auto">
          <a:xfrm>
            <a:off x="6844517" y="6283945"/>
            <a:ext cx="2129850" cy="282178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1609725" algn="l"/>
              </a:tabLst>
            </a:pPr>
            <a:r>
              <a:rPr lang="it-IT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E. Hiyama </a:t>
            </a:r>
            <a:r>
              <a:rPr lang="it-IT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et al.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GB" sz="900" i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PRC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GB" sz="900" dirty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8</a:t>
            </a:r>
            <a:r>
              <a:rPr lang="en-GB" sz="900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0 (2009) 054321</a:t>
            </a:r>
            <a:endParaRPr lang="en-GB" sz="900" dirty="0">
              <a:solidFill>
                <a:srgbClr val="008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790097" y="4986061"/>
            <a:ext cx="2238690" cy="1200329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d</a:t>
            </a:r>
            <a:r>
              <a:rPr lang="it-IT" dirty="0" err="1" smtClean="0">
                <a:solidFill>
                  <a:srgbClr val="FF0000"/>
                </a:solidFill>
              </a:rPr>
              <a:t>ifferential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shrink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of</a:t>
            </a:r>
          </a:p>
          <a:p>
            <a:r>
              <a:rPr lang="it-IT" baseline="30000" dirty="0" smtClean="0">
                <a:solidFill>
                  <a:srgbClr val="FF0000"/>
                </a:solidFill>
              </a:rPr>
              <a:t>7</a:t>
            </a:r>
            <a:r>
              <a:rPr lang="it-IT" dirty="0" smtClean="0">
                <a:solidFill>
                  <a:srgbClr val="FF0000"/>
                </a:solidFill>
              </a:rPr>
              <a:t>He</a:t>
            </a:r>
            <a:r>
              <a:rPr lang="el-GR" baseline="-25000" dirty="0" smtClean="0">
                <a:solidFill>
                  <a:srgbClr val="FF0000"/>
                </a:solidFill>
              </a:rPr>
              <a:t>Λ</a:t>
            </a:r>
            <a:r>
              <a:rPr lang="it-IT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and </a:t>
            </a:r>
            <a:r>
              <a:rPr lang="it-IT" baseline="30000" dirty="0" smtClean="0">
                <a:solidFill>
                  <a:srgbClr val="FF0000"/>
                </a:solidFill>
              </a:rPr>
              <a:t>7</a:t>
            </a:r>
            <a:r>
              <a:rPr lang="it-IT" dirty="0" smtClean="0">
                <a:solidFill>
                  <a:srgbClr val="FF0000"/>
                </a:solidFill>
              </a:rPr>
              <a:t>Be</a:t>
            </a:r>
            <a:r>
              <a:rPr lang="el-GR" baseline="-25000" dirty="0" smtClean="0">
                <a:solidFill>
                  <a:srgbClr val="FF0000"/>
                </a:solidFill>
              </a:rPr>
              <a:t>Λ</a:t>
            </a:r>
            <a:r>
              <a:rPr lang="it-IT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cores</a:t>
            </a:r>
            <a:endParaRPr lang="it-IT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(~150 </a:t>
            </a:r>
            <a:r>
              <a:rPr lang="it-IT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keV</a:t>
            </a:r>
            <a:r>
              <a:rPr lang="it-IT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r>
              <a:rPr lang="it-IT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ue to </a:t>
            </a:r>
            <a:r>
              <a:rPr lang="it-IT" dirty="0" smtClean="0">
                <a:solidFill>
                  <a:srgbClr val="FF0000"/>
                </a:solidFill>
              </a:rPr>
              <a:t>Coulomb force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465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unnel blu digitale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1885_TF02895261_TF02895261.potx" id="{E5890FEB-C08F-4B20-AFC8-EDED03211146}" vid="{8B73CB74-F9A9-47B8-B72A-01F97D003923}"/>
    </a:ext>
  </a:extLst>
</a:theme>
</file>

<file path=ppt/theme/theme2.xml><?xml version="1.0" encoding="utf-8"?>
<a:theme xmlns:a="http://schemas.openxmlformats.org/drawingml/2006/main" name="Tema di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E41224-0370-4595-877C-23316CD80004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4873beb7-5857-4685-be1f-d57550cc96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professionale con tunnel blu (widescreen)</Template>
  <TotalTime>0</TotalTime>
  <Words>2226</Words>
  <Application>Microsoft Office PowerPoint</Application>
  <PresentationFormat>Presentazione su schermo (4:3)</PresentationFormat>
  <Paragraphs>359</Paragraphs>
  <Slides>25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25</vt:i4>
      </vt:variant>
    </vt:vector>
  </HeadingPairs>
  <TitlesOfParts>
    <vt:vector size="28" baseType="lpstr">
      <vt:lpstr>Tunnel blu digitale 16x9</vt:lpstr>
      <vt:lpstr>Equation</vt:lpstr>
      <vt:lpstr>Equazione</vt:lpstr>
      <vt:lpstr>Overview of hypernuclear physics</vt:lpstr>
      <vt:lpstr>Outline</vt:lpstr>
      <vt:lpstr>Hypernuclear Physics at the border between Particle and Nuclear Physics</vt:lpstr>
      <vt:lpstr>Production reactions</vt:lpstr>
      <vt:lpstr>Achievements and Perspectives in Nuclear Physics</vt:lpstr>
      <vt:lpstr>Achievements and Perspectives in Nuclear Physics (cont’d)</vt:lpstr>
      <vt:lpstr>Achievements and Perspectives in Nuclear Physics (cont’d)</vt:lpstr>
      <vt:lpstr>Achievements and Perspectives in Nuclear Physics (cont’d)</vt:lpstr>
      <vt:lpstr>Achievements and Perspectives in Particle Physics</vt:lpstr>
      <vt:lpstr>Achievements and Perspectives in Particle Physics (cont’d)</vt:lpstr>
      <vt:lpstr>Achievements and Perspectives in Particle Physics (cont’d)</vt:lpstr>
      <vt:lpstr>Achievements and Perspectives in Particle Physics (cont’d)</vt:lpstr>
      <vt:lpstr>Achievements and Perspectives in Particle Physics (cont’d)</vt:lpstr>
      <vt:lpstr>Achievements and Perspectives in Particle Physics (cont’d)</vt:lpstr>
      <vt:lpstr>Achievements and Perspectives in Particle Physics (cont’d)</vt:lpstr>
      <vt:lpstr>Achievements and Perspectives in Particle Physics (cont’d)</vt:lpstr>
      <vt:lpstr>Achievements and Perspectives in Particle Physics (cont’d)</vt:lpstr>
      <vt:lpstr>Achievements and Perspectives in Particle Physics (cont’d)</vt:lpstr>
      <vt:lpstr>Achievements and Perspectives in Particle Physics (cont’d)</vt:lpstr>
      <vt:lpstr>Achievements and Perspectives in Particle Physics (cont’d)</vt:lpstr>
      <vt:lpstr>Achievements and Perspectives in Particle Physics (cont’d)</vt:lpstr>
      <vt:lpstr>Achievements and Perspectives in Particle Physics (cont’d)</vt:lpstr>
      <vt:lpstr>Achievements and Perspectives in Particle Physics (cont’d)</vt:lpstr>
      <vt:lpstr>Achievements and Perspectives in Particle Physics (cont’d)</vt:lpstr>
      <vt:lpstr>Summary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2017-10-11T07:42:39Z</dcterms:created>
  <dcterms:modified xsi:type="dcterms:W3CDTF">2017-11-06T08:20:53Z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