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sldIdLst>
    <p:sldId id="259" r:id="rId2"/>
    <p:sldId id="268" r:id="rId3"/>
    <p:sldId id="430" r:id="rId4"/>
    <p:sldId id="426" r:id="rId5"/>
    <p:sldId id="452" r:id="rId6"/>
    <p:sldId id="465" r:id="rId7"/>
    <p:sldId id="427" r:id="rId8"/>
    <p:sldId id="435" r:id="rId9"/>
    <p:sldId id="464" r:id="rId10"/>
    <p:sldId id="431" r:id="rId11"/>
    <p:sldId id="433" r:id="rId12"/>
    <p:sldId id="428" r:id="rId13"/>
    <p:sldId id="434" r:id="rId14"/>
    <p:sldId id="436" r:id="rId15"/>
    <p:sldId id="461" r:id="rId16"/>
    <p:sldId id="405" r:id="rId17"/>
    <p:sldId id="442" r:id="rId18"/>
    <p:sldId id="443" r:id="rId19"/>
    <p:sldId id="453" r:id="rId20"/>
    <p:sldId id="454" r:id="rId21"/>
    <p:sldId id="445" r:id="rId22"/>
    <p:sldId id="455" r:id="rId23"/>
    <p:sldId id="444" r:id="rId24"/>
    <p:sldId id="460" r:id="rId25"/>
    <p:sldId id="459" r:id="rId26"/>
    <p:sldId id="457" r:id="rId27"/>
    <p:sldId id="441" r:id="rId28"/>
    <p:sldId id="463" r:id="rId29"/>
    <p:sldId id="462" r:id="rId30"/>
  </p:sldIdLst>
  <p:sldSz cx="9144000" cy="6858000" type="screen4x3"/>
  <p:notesSz cx="6789738" cy="9929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66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93" autoAdjust="0"/>
    <p:restoredTop sz="94710" autoAdjust="0"/>
  </p:normalViewPr>
  <p:slideViewPr>
    <p:cSldViewPr>
      <p:cViewPr varScale="1">
        <p:scale>
          <a:sx n="63" d="100"/>
          <a:sy n="63" d="100"/>
        </p:scale>
        <p:origin x="-85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lehnert\Documents\cbm\testbeam\cosy_may2015\Beamtime_COSY_Sep201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val>
            <c:numRef>
              <c:f>'DICE SEE'!$Q$113:$Q$120</c:f>
              <c:numCache>
                <c:formatCode>General</c:formatCode>
                <c:ptCount val="8"/>
                <c:pt idx="0">
                  <c:v>31</c:v>
                </c:pt>
                <c:pt idx="1">
                  <c:v>6</c:v>
                </c:pt>
                <c:pt idx="2">
                  <c:v>14</c:v>
                </c:pt>
                <c:pt idx="3">
                  <c:v>29</c:v>
                </c:pt>
                <c:pt idx="4">
                  <c:v>9</c:v>
                </c:pt>
                <c:pt idx="5">
                  <c:v>7</c:v>
                </c:pt>
                <c:pt idx="6">
                  <c:v>6</c:v>
                </c:pt>
                <c:pt idx="7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4929664"/>
        <c:axId val="94931200"/>
      </c:barChart>
      <c:catAx>
        <c:axId val="94929664"/>
        <c:scaling>
          <c:orientation val="minMax"/>
        </c:scaling>
        <c:delete val="0"/>
        <c:axPos val="b"/>
        <c:majorTickMark val="out"/>
        <c:minorTickMark val="none"/>
        <c:tickLblPos val="nextTo"/>
        <c:crossAx val="94931200"/>
        <c:crosses val="autoZero"/>
        <c:auto val="1"/>
        <c:lblAlgn val="ctr"/>
        <c:lblOffset val="100"/>
        <c:noMultiLvlLbl val="0"/>
      </c:catAx>
      <c:valAx>
        <c:axId val="949312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4929664"/>
        <c:crosses val="autoZero"/>
        <c:crossBetween val="between"/>
      </c:valAx>
      <c:spPr>
        <a:ln>
          <a:solidFill>
            <a:srgbClr val="84A6DC"/>
          </a:solidFill>
        </a:ln>
      </c:spPr>
    </c:plotArea>
    <c:plotVisOnly val="1"/>
    <c:dispBlanksAs val="gap"/>
    <c:showDLblsOverMax val="0"/>
  </c:chart>
  <c:spPr>
    <a:solidFill>
      <a:schemeClr val="bg1"/>
    </a:solidFill>
    <a:ln>
      <a:noFill/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5947" y="0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D77D9-7C78-41DD-BEC2-B844B1014818}" type="datetimeFigureOut">
              <a:rPr lang="en-US" smtClean="0"/>
              <a:t>15-Dec-16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2813" y="744538"/>
            <a:ext cx="4964112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8974" y="4716661"/>
            <a:ext cx="543179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5947" y="9431599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8D9856-F772-4531-82C0-3CF99004C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57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802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609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70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07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889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44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931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406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8287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2309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252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491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704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461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1171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395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446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831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269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808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910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47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17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89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754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57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210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219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41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#5,  19.12.2016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#5,  19.12.2016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CBAC Meeting #5,  19.12.2016 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71800" y="6356350"/>
            <a:ext cx="3600400" cy="365125"/>
          </a:xfrm>
        </p:spPr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#5,  19.12.2016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#5,  19.12.2016 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#5,  19.12.2016 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#5,  19.12.2016 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#5,  19.12.2016 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#5,  19.12.2016 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#5,  19.12.2016 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CBAC Meeting #5,  19.12.2016 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71800" y="6356350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10" Type="http://schemas.microsoft.com/office/2007/relationships/hdphoto" Target="../media/hdphoto2.wdp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0.jp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g"/><Relationship Id="rId11" Type="http://schemas.openxmlformats.org/officeDocument/2006/relationships/image" Target="../media/image57.jpg"/><Relationship Id="rId5" Type="http://schemas.openxmlformats.org/officeDocument/2006/relationships/image" Target="../media/image52.jpg"/><Relationship Id="rId10" Type="http://schemas.openxmlformats.org/officeDocument/2006/relationships/image" Target="../media/image56.jpg"/><Relationship Id="rId4" Type="http://schemas.openxmlformats.org/officeDocument/2006/relationships/image" Target="../media/image51.jpg"/><Relationship Id="rId9" Type="http://schemas.openxmlformats.org/officeDocument/2006/relationships/image" Target="../media/image5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microsoft.com/office/2007/relationships/hdphoto" Target="../media/hdphoto4.wdp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64.jpeg"/><Relationship Id="rId4" Type="http://schemas.microsoft.com/office/2007/relationships/hdphoto" Target="../media/hdphoto5.wdp"/><Relationship Id="rId9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3254638"/>
            <a:ext cx="9144000" cy="305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10000"/>
              </a:lnSpc>
              <a:defRPr/>
            </a:pPr>
            <a:r>
              <a:rPr lang="en-US" sz="2000" i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Johann M. </a:t>
            </a:r>
            <a:r>
              <a:rPr lang="en-US" sz="2000" i="1" dirty="0" err="1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Heuser</a:t>
            </a:r>
            <a:r>
              <a:rPr lang="en-US" sz="2000" i="1" u="sng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i="1" u="sng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</a:br>
            <a:endParaRPr lang="en-US" sz="800" i="1" dirty="0" smtClean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en-US" sz="2000" i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GSI Helmholtz Center for Heavy Ion Research GmbH, </a:t>
            </a:r>
            <a:br>
              <a:rPr lang="en-US" sz="2000" i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Darmstadt, Germany</a:t>
            </a:r>
            <a:br>
              <a:rPr lang="en-US" sz="2000" i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</a:br>
            <a:endParaRPr lang="en-US" sz="800" i="1" dirty="0" smtClean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en-US" sz="2000" i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for the CBM Collaboration</a:t>
            </a:r>
          </a:p>
          <a:p>
            <a:pPr algn="ctr">
              <a:lnSpc>
                <a:spcPct val="110000"/>
              </a:lnSpc>
              <a:defRPr/>
            </a:pPr>
            <a:endParaRPr lang="en-US" sz="1050" dirty="0" smtClean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en-US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050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1050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dirty="0">
                <a:latin typeface="Calibri" pitchFamily="34" charset="0"/>
                <a:cs typeface="Calibri" pitchFamily="34" charset="0"/>
              </a:rPr>
              <a:t>5</a:t>
            </a:r>
            <a:r>
              <a:rPr lang="en-US" sz="2000" baseline="30000" dirty="0" smtClean="0">
                <a:latin typeface="Calibri" pitchFamily="34" charset="0"/>
                <a:cs typeface="Calibri" pitchFamily="34" charset="0"/>
              </a:rPr>
              <a:t>th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COSY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Beamtime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Advisory Committee Meeting, 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dirty="0" smtClean="0">
                <a:latin typeface="Calibri" pitchFamily="34" charset="0"/>
                <a:cs typeface="Calibri" pitchFamily="34" charset="0"/>
              </a:rPr>
              <a:t>Bad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Honnef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, 19 December 2016</a:t>
            </a:r>
          </a:p>
        </p:txBody>
      </p:sp>
      <p:sp>
        <p:nvSpPr>
          <p:cNvPr id="5" name="Rectangle 34"/>
          <p:cNvSpPr>
            <a:spLocks noChangeArrowheads="1"/>
          </p:cNvSpPr>
          <p:nvPr/>
        </p:nvSpPr>
        <p:spPr bwMode="auto">
          <a:xfrm>
            <a:off x="152400" y="1412776"/>
            <a:ext cx="8991600" cy="1213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3600" dirty="0" smtClean="0"/>
              <a:t>CBM detector and electronics tests </a:t>
            </a:r>
            <a:br>
              <a:rPr lang="en-US" sz="3600" dirty="0" smtClean="0"/>
            </a:br>
            <a:r>
              <a:rPr lang="en-US" sz="3600" dirty="0" smtClean="0"/>
              <a:t>at COSY in 2017</a:t>
            </a:r>
            <a:endParaRPr lang="en-US" sz="3600" dirty="0">
              <a:latin typeface="Calibri" pitchFamily="34" charset="0"/>
              <a:cs typeface="Calibri" pitchFamily="34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en-US" sz="3600" dirty="0" smtClean="0"/>
              <a:t> </a:t>
            </a:r>
          </a:p>
        </p:txBody>
      </p:sp>
      <p:pic>
        <p:nvPicPr>
          <p:cNvPr id="3074" name="Picture 2" descr="http://www.fair-center.eu/typo3temp/pics/8eed0411a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301208"/>
            <a:ext cx="952500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55575" y="5517232"/>
            <a:ext cx="1143000" cy="1136781"/>
            <a:chOff x="155575" y="5517232"/>
            <a:chExt cx="1143000" cy="1136781"/>
          </a:xfrm>
        </p:grpSpPr>
        <p:pic>
          <p:nvPicPr>
            <p:cNvPr id="3077" name="Picture 5" descr="http://www.fair-center.eu/uploads/pics/FAIR_Logo_rgb_72dpi_0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5517232"/>
              <a:ext cx="1143000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026" y="6237312"/>
              <a:ext cx="1060028" cy="416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7215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III. Micro Controller rad-tolerance study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#5,  19.12.2016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10</a:t>
            </a:fld>
            <a:endParaRPr lang="de-DE"/>
          </a:p>
        </p:txBody>
      </p:sp>
      <p:sp>
        <p:nvSpPr>
          <p:cNvPr id="7" name="object 4"/>
          <p:cNvSpPr>
            <a:spLocks noChangeAspect="1"/>
          </p:cNvSpPr>
          <p:nvPr/>
        </p:nvSpPr>
        <p:spPr>
          <a:xfrm>
            <a:off x="5868144" y="1274530"/>
            <a:ext cx="2892436" cy="43089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" name="object 11"/>
          <p:cNvSpPr>
            <a:spLocks noChangeAspect="1"/>
          </p:cNvSpPr>
          <p:nvPr/>
        </p:nvSpPr>
        <p:spPr>
          <a:xfrm>
            <a:off x="611560" y="1477876"/>
            <a:ext cx="2125588" cy="36021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3074" name="Picture 2" descr="Q:\Eigene Dateien\Work\CBM\Beam-Tests\COSY\Beam-Test-COSY\Beam-Test-COSY-2016\photos\Johann\IMG_20160901_1458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710" y="3429000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7"/>
          <p:cNvSpPr/>
          <p:nvPr/>
        </p:nvSpPr>
        <p:spPr>
          <a:xfrm>
            <a:off x="179512" y="4653136"/>
            <a:ext cx="1343659" cy="17281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5744672" y="5615724"/>
            <a:ext cx="3291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spc="-10" dirty="0"/>
              <a:t>EPICS </a:t>
            </a:r>
            <a:r>
              <a:rPr lang="en-US" sz="1600" spc="-5" dirty="0"/>
              <a:t>monitors failure</a:t>
            </a:r>
            <a:r>
              <a:rPr lang="en-US" sz="1600" spc="-90" dirty="0"/>
              <a:t> </a:t>
            </a:r>
            <a:r>
              <a:rPr lang="en-US" sz="1600" spc="-5" dirty="0" smtClean="0"/>
              <a:t>registers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spc="-5" dirty="0" err="1" smtClean="0"/>
              <a:t>mysql</a:t>
            </a:r>
            <a:r>
              <a:rPr lang="en-US" sz="1600" spc="-5" dirty="0" smtClean="0"/>
              <a:t> data base, every 2 seconds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43808" y="1366860"/>
            <a:ext cx="29190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/>
              <a:t>Microcontroller </a:t>
            </a:r>
            <a:r>
              <a:rPr lang="en-US" sz="1600" dirty="0" smtClean="0"/>
              <a:t>TMS-570:  </a:t>
            </a:r>
            <a:r>
              <a:rPr lang="en-GB" sz="1600" dirty="0" smtClean="0"/>
              <a:t>Possible application </a:t>
            </a:r>
            <a:r>
              <a:rPr lang="en-GB" sz="1600" dirty="0"/>
              <a:t>in the CBM detector control </a:t>
            </a:r>
            <a:r>
              <a:rPr lang="en-GB" sz="1600" dirty="0" smtClean="0"/>
              <a:t>system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/>
              <a:t>E</a:t>
            </a:r>
            <a:r>
              <a:rPr lang="en-US" sz="1600" dirty="0" smtClean="0"/>
              <a:t>xternal</a:t>
            </a:r>
            <a:r>
              <a:rPr lang="en-US" sz="1600" dirty="0"/>
              <a:t>, non-error-correcting-code memory. </a:t>
            </a:r>
            <a:endParaRPr lang="en-US" sz="1600" dirty="0" smtClean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 smtClean="0"/>
              <a:t>Determine </a:t>
            </a:r>
            <a:r>
              <a:rPr lang="en-US" sz="1600" dirty="0"/>
              <a:t>with an algorithm its robustness for corrections.</a:t>
            </a:r>
          </a:p>
        </p:txBody>
      </p:sp>
    </p:spTree>
    <p:extLst>
      <p:ext uri="{BB962C8B-B14F-4D97-AF65-F5344CB8AC3E}">
        <p14:creationId xmlns:p14="http://schemas.microsoft.com/office/powerpoint/2010/main" val="115768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Microcontroller SEU results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#5,  19.12.2016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11</a:t>
            </a:fld>
            <a:endParaRPr lang="de-DE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3491880" y="1708789"/>
            <a:ext cx="5111299" cy="4270217"/>
            <a:chOff x="1224280" y="1463039"/>
            <a:chExt cx="7334885" cy="5577840"/>
          </a:xfrm>
        </p:grpSpPr>
        <p:sp>
          <p:nvSpPr>
            <p:cNvPr id="11" name="object 2"/>
            <p:cNvSpPr/>
            <p:nvPr/>
          </p:nvSpPr>
          <p:spPr>
            <a:xfrm>
              <a:off x="1224280" y="1463039"/>
              <a:ext cx="7222489" cy="557784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4"/>
            <p:cNvSpPr/>
            <p:nvPr/>
          </p:nvSpPr>
          <p:spPr>
            <a:xfrm>
              <a:off x="2468879" y="1920239"/>
              <a:ext cx="274320" cy="274320"/>
            </a:xfrm>
            <a:custGeom>
              <a:avLst/>
              <a:gdLst/>
              <a:ahLst/>
              <a:cxnLst/>
              <a:rect l="l" t="t" r="r" b="b"/>
              <a:pathLst>
                <a:path w="274319" h="274319">
                  <a:moveTo>
                    <a:pt x="274319" y="0"/>
                  </a:moveTo>
                  <a:lnTo>
                    <a:pt x="0" y="0"/>
                  </a:lnTo>
                  <a:lnTo>
                    <a:pt x="0" y="274320"/>
                  </a:lnTo>
                  <a:lnTo>
                    <a:pt x="274319" y="274320"/>
                  </a:lnTo>
                  <a:lnTo>
                    <a:pt x="274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5"/>
            <p:cNvSpPr/>
            <p:nvPr/>
          </p:nvSpPr>
          <p:spPr>
            <a:xfrm>
              <a:off x="2468879" y="1920239"/>
              <a:ext cx="274320" cy="274320"/>
            </a:xfrm>
            <a:custGeom>
              <a:avLst/>
              <a:gdLst/>
              <a:ahLst/>
              <a:cxnLst/>
              <a:rect l="l" t="t" r="r" b="b"/>
              <a:pathLst>
                <a:path w="274319" h="274319">
                  <a:moveTo>
                    <a:pt x="137159" y="274320"/>
                  </a:moveTo>
                  <a:lnTo>
                    <a:pt x="0" y="274320"/>
                  </a:lnTo>
                  <a:lnTo>
                    <a:pt x="0" y="0"/>
                  </a:lnTo>
                  <a:lnTo>
                    <a:pt x="274319" y="0"/>
                  </a:lnTo>
                  <a:lnTo>
                    <a:pt x="274319" y="274320"/>
                  </a:lnTo>
                  <a:lnTo>
                    <a:pt x="137159" y="27432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6"/>
            <p:cNvSpPr/>
            <p:nvPr/>
          </p:nvSpPr>
          <p:spPr>
            <a:xfrm>
              <a:off x="2468879" y="2279650"/>
              <a:ext cx="274320" cy="274320"/>
            </a:xfrm>
            <a:custGeom>
              <a:avLst/>
              <a:gdLst/>
              <a:ahLst/>
              <a:cxnLst/>
              <a:rect l="l" t="t" r="r" b="b"/>
              <a:pathLst>
                <a:path w="274319" h="274319">
                  <a:moveTo>
                    <a:pt x="274319" y="0"/>
                  </a:moveTo>
                  <a:lnTo>
                    <a:pt x="0" y="0"/>
                  </a:lnTo>
                  <a:lnTo>
                    <a:pt x="0" y="274320"/>
                  </a:lnTo>
                  <a:lnTo>
                    <a:pt x="274319" y="274320"/>
                  </a:lnTo>
                  <a:lnTo>
                    <a:pt x="274319" y="0"/>
                  </a:lnTo>
                  <a:close/>
                </a:path>
              </a:pathLst>
            </a:custGeom>
            <a:solidFill>
              <a:srgbClr val="0000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7"/>
            <p:cNvSpPr/>
            <p:nvPr/>
          </p:nvSpPr>
          <p:spPr>
            <a:xfrm>
              <a:off x="2468879" y="2279650"/>
              <a:ext cx="274320" cy="274320"/>
            </a:xfrm>
            <a:custGeom>
              <a:avLst/>
              <a:gdLst/>
              <a:ahLst/>
              <a:cxnLst/>
              <a:rect l="l" t="t" r="r" b="b"/>
              <a:pathLst>
                <a:path w="274319" h="274319">
                  <a:moveTo>
                    <a:pt x="137159" y="274320"/>
                  </a:moveTo>
                  <a:lnTo>
                    <a:pt x="0" y="274320"/>
                  </a:lnTo>
                  <a:lnTo>
                    <a:pt x="0" y="0"/>
                  </a:lnTo>
                  <a:lnTo>
                    <a:pt x="274319" y="0"/>
                  </a:lnTo>
                  <a:lnTo>
                    <a:pt x="274319" y="274320"/>
                  </a:lnTo>
                  <a:lnTo>
                    <a:pt x="137159" y="274320"/>
                  </a:lnTo>
                  <a:close/>
                </a:path>
              </a:pathLst>
            </a:custGeom>
            <a:ln w="3175">
              <a:solidFill>
                <a:srgbClr val="0000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8"/>
            <p:cNvSpPr txBox="1"/>
            <p:nvPr/>
          </p:nvSpPr>
          <p:spPr>
            <a:xfrm>
              <a:off x="2039619" y="1557020"/>
              <a:ext cx="6519546" cy="94810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400" dirty="0">
                  <a:latin typeface="Arial"/>
                  <a:cs typeface="Arial"/>
                </a:rPr>
                <a:t>Number </a:t>
              </a:r>
              <a:r>
                <a:rPr sz="1400" spc="-5" dirty="0">
                  <a:latin typeface="Arial"/>
                  <a:cs typeface="Arial"/>
                </a:rPr>
                <a:t>of SEU's detected </a:t>
              </a:r>
              <a:r>
                <a:rPr sz="1400" dirty="0">
                  <a:latin typeface="Arial"/>
                  <a:cs typeface="Arial"/>
                </a:rPr>
                <a:t>and corrected every 2 </a:t>
              </a:r>
              <a:r>
                <a:rPr sz="1400" spc="-5" dirty="0">
                  <a:latin typeface="Arial"/>
                  <a:cs typeface="Arial"/>
                </a:rPr>
                <a:t>minutes</a:t>
              </a:r>
              <a:endParaRPr sz="1400" dirty="0">
                <a:latin typeface="Arial"/>
                <a:cs typeface="Arial"/>
              </a:endParaRPr>
            </a:p>
            <a:p>
              <a:pPr marL="849630">
                <a:lnSpc>
                  <a:spcPct val="100000"/>
                </a:lnSpc>
                <a:spcBef>
                  <a:spcPts val="360"/>
                </a:spcBef>
              </a:pPr>
              <a:r>
                <a:rPr sz="1200" spc="-10" dirty="0">
                  <a:latin typeface="Arial"/>
                  <a:cs typeface="Arial"/>
                </a:rPr>
                <a:t>Bank</a:t>
              </a:r>
              <a:r>
                <a:rPr sz="1200" spc="-195" dirty="0">
                  <a:latin typeface="Arial"/>
                  <a:cs typeface="Arial"/>
                </a:rPr>
                <a:t> </a:t>
              </a:r>
              <a:r>
                <a:rPr sz="1200" dirty="0">
                  <a:latin typeface="Arial"/>
                  <a:cs typeface="Arial"/>
                </a:rPr>
                <a:t>A</a:t>
              </a:r>
            </a:p>
            <a:p>
              <a:pPr marL="849630">
                <a:lnSpc>
                  <a:spcPct val="100000"/>
                </a:lnSpc>
                <a:spcBef>
                  <a:spcPts val="680"/>
                </a:spcBef>
              </a:pPr>
              <a:r>
                <a:rPr sz="1200" spc="-10" dirty="0">
                  <a:latin typeface="Arial"/>
                  <a:cs typeface="Arial"/>
                </a:rPr>
                <a:t>Bank</a:t>
              </a:r>
              <a:r>
                <a:rPr sz="1200" spc="-90" dirty="0">
                  <a:latin typeface="Arial"/>
                  <a:cs typeface="Arial"/>
                </a:rPr>
                <a:t> </a:t>
              </a:r>
              <a:r>
                <a:rPr sz="1200" dirty="0">
                  <a:latin typeface="Arial"/>
                  <a:cs typeface="Arial"/>
                </a:rPr>
                <a:t>B</a:t>
              </a:r>
            </a:p>
          </p:txBody>
        </p:sp>
      </p:grpSp>
      <p:sp>
        <p:nvSpPr>
          <p:cNvPr id="19" name="object 5"/>
          <p:cNvSpPr txBox="1"/>
          <p:nvPr/>
        </p:nvSpPr>
        <p:spPr>
          <a:xfrm>
            <a:off x="338050" y="1801038"/>
            <a:ext cx="3729894" cy="37856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7013" indent="-21431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pc="-80" dirty="0">
                <a:cs typeface="Arial"/>
              </a:rPr>
              <a:t>Total </a:t>
            </a:r>
            <a:r>
              <a:rPr spc="-25" dirty="0">
                <a:cs typeface="Arial"/>
              </a:rPr>
              <a:t>BeamTime: </a:t>
            </a:r>
            <a:r>
              <a:rPr spc="-10" dirty="0">
                <a:cs typeface="Arial"/>
              </a:rPr>
              <a:t>~13</a:t>
            </a:r>
            <a:r>
              <a:rPr spc="40" dirty="0">
                <a:cs typeface="Arial"/>
              </a:rPr>
              <a:t> </a:t>
            </a:r>
            <a:r>
              <a:rPr lang="en-US" spc="-5" dirty="0">
                <a:cs typeface="Arial"/>
              </a:rPr>
              <a:t>h</a:t>
            </a:r>
            <a:endParaRPr dirty="0">
              <a:cs typeface="Arial"/>
            </a:endParaRPr>
          </a:p>
          <a:p>
            <a:pPr marL="227013" indent="-22701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pc="-10" dirty="0"/>
              <a:t>No </a:t>
            </a:r>
            <a:r>
              <a:rPr lang="en-US" spc="-5" dirty="0"/>
              <a:t>failures </a:t>
            </a:r>
            <a:r>
              <a:rPr lang="en-US" spc="-5" dirty="0" smtClean="0"/>
              <a:t>detected </a:t>
            </a:r>
            <a:r>
              <a:rPr lang="en-US" spc="-5" dirty="0"/>
              <a:t>during </a:t>
            </a:r>
            <a:r>
              <a:rPr lang="en-US" spc="-5" dirty="0" smtClean="0"/>
              <a:t/>
            </a:r>
            <a:br>
              <a:rPr lang="en-US" spc="-5" dirty="0" smtClean="0"/>
            </a:br>
            <a:r>
              <a:rPr lang="en-US" spc="-5" dirty="0" smtClean="0"/>
              <a:t>beam</a:t>
            </a:r>
            <a:r>
              <a:rPr lang="en-US" spc="-80" dirty="0" smtClean="0"/>
              <a:t>-</a:t>
            </a:r>
            <a:r>
              <a:rPr lang="en-US" spc="-10" dirty="0" smtClean="0"/>
              <a:t>off times</a:t>
            </a:r>
            <a:endParaRPr lang="en-US" spc="-10" dirty="0"/>
          </a:p>
          <a:p>
            <a:pPr marL="227013" indent="-22701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pc="-10" dirty="0"/>
              <a:t>Single </a:t>
            </a:r>
            <a:r>
              <a:rPr lang="en-US" spc="-5" dirty="0"/>
              <a:t>bit errors </a:t>
            </a:r>
            <a:r>
              <a:rPr lang="en-US" spc="-5" dirty="0" smtClean="0"/>
              <a:t>detected </a:t>
            </a:r>
            <a:br>
              <a:rPr lang="en-US" spc="-5" dirty="0" smtClean="0"/>
            </a:br>
            <a:r>
              <a:rPr lang="en-US" spc="-10" dirty="0" smtClean="0"/>
              <a:t>when </a:t>
            </a:r>
            <a:r>
              <a:rPr lang="en-US" spc="-5" dirty="0"/>
              <a:t>beam was </a:t>
            </a:r>
            <a:r>
              <a:rPr lang="en-US" spc="-5" dirty="0" smtClean="0"/>
              <a:t>on</a:t>
            </a:r>
          </a:p>
          <a:p>
            <a:pPr marL="227013" indent="-22701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pc="-10" dirty="0">
                <a:cs typeface="Arial"/>
              </a:rPr>
              <a:t>No </a:t>
            </a:r>
            <a:r>
              <a:rPr lang="en-US" spc="-5" dirty="0">
                <a:cs typeface="Arial"/>
              </a:rPr>
              <a:t>Multiple-bit</a:t>
            </a:r>
            <a:r>
              <a:rPr lang="en-US" spc="-65" dirty="0">
                <a:cs typeface="Arial"/>
              </a:rPr>
              <a:t> </a:t>
            </a:r>
            <a:r>
              <a:rPr lang="en-US" spc="-5" dirty="0">
                <a:cs typeface="Arial"/>
              </a:rPr>
              <a:t>errors</a:t>
            </a:r>
            <a:endParaRPr lang="en-US" spc="-80" dirty="0">
              <a:cs typeface="Arial"/>
            </a:endParaRPr>
          </a:p>
          <a:p>
            <a:pPr marL="227013" indent="-22701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pc="-80" dirty="0" smtClean="0">
                <a:cs typeface="Arial"/>
              </a:rPr>
              <a:t>Total </a:t>
            </a:r>
            <a:r>
              <a:rPr spc="-10" dirty="0">
                <a:cs typeface="Arial"/>
              </a:rPr>
              <a:t>detected </a:t>
            </a:r>
            <a:r>
              <a:rPr lang="en-US" spc="-5" dirty="0" smtClean="0">
                <a:cs typeface="Arial"/>
              </a:rPr>
              <a:t>and </a:t>
            </a:r>
            <a:r>
              <a:rPr spc="-5" dirty="0" smtClean="0">
                <a:cs typeface="Arial"/>
              </a:rPr>
              <a:t>corrected</a:t>
            </a:r>
            <a:r>
              <a:rPr spc="35" dirty="0" smtClean="0">
                <a:cs typeface="Arial"/>
              </a:rPr>
              <a:t> </a:t>
            </a:r>
            <a:r>
              <a:rPr lang="en-US" spc="35" dirty="0" smtClean="0">
                <a:cs typeface="Arial"/>
              </a:rPr>
              <a:t/>
            </a:r>
            <a:br>
              <a:rPr lang="en-US" spc="35" dirty="0" smtClean="0">
                <a:cs typeface="Arial"/>
              </a:rPr>
            </a:br>
            <a:r>
              <a:rPr spc="-10" dirty="0" smtClean="0">
                <a:cs typeface="Arial"/>
              </a:rPr>
              <a:t>SEUs:</a:t>
            </a:r>
            <a:endParaRPr lang="en-US" spc="-10" dirty="0" smtClean="0">
              <a:cs typeface="Arial"/>
            </a:endParaRPr>
          </a:p>
          <a:p>
            <a:pPr marL="684213" lvl="1" indent="-214313">
              <a:spcBef>
                <a:spcPts val="1170"/>
              </a:spcBef>
              <a:buFont typeface="Arial" panose="020B0604020202020204" pitchFamily="34" charset="0"/>
              <a:buChar char="•"/>
            </a:pPr>
            <a:r>
              <a:rPr lang="en-US" dirty="0">
                <a:cs typeface="Arial"/>
              </a:rPr>
              <a:t>in </a:t>
            </a:r>
            <a:r>
              <a:rPr lang="en-US" dirty="0" smtClean="0">
                <a:cs typeface="Arial"/>
              </a:rPr>
              <a:t>SRAM </a:t>
            </a:r>
            <a:r>
              <a:rPr lang="en-US" spc="-5" dirty="0" smtClean="0">
                <a:cs typeface="Arial"/>
              </a:rPr>
              <a:t>Bank </a:t>
            </a:r>
            <a:r>
              <a:rPr lang="en-US" spc="-5" dirty="0">
                <a:cs typeface="Arial"/>
              </a:rPr>
              <a:t>A:</a:t>
            </a:r>
            <a:r>
              <a:rPr lang="en-US" spc="-240" dirty="0">
                <a:cs typeface="Arial"/>
              </a:rPr>
              <a:t> </a:t>
            </a:r>
            <a:r>
              <a:rPr lang="en-US" spc="-5" dirty="0">
                <a:cs typeface="Arial"/>
              </a:rPr>
              <a:t>718  </a:t>
            </a:r>
            <a:endParaRPr lang="en-US" spc="-5" dirty="0" smtClean="0">
              <a:cs typeface="Arial"/>
            </a:endParaRPr>
          </a:p>
          <a:p>
            <a:pPr marL="684213" lvl="1" indent="-214313">
              <a:spcBef>
                <a:spcPts val="117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7F"/>
                </a:solidFill>
                <a:cs typeface="Arial"/>
              </a:rPr>
              <a:t>in SRAM </a:t>
            </a:r>
            <a:r>
              <a:rPr lang="en-US" spc="-5" dirty="0" smtClean="0">
                <a:solidFill>
                  <a:srgbClr val="00007F"/>
                </a:solidFill>
                <a:cs typeface="Arial"/>
              </a:rPr>
              <a:t>Bank </a:t>
            </a:r>
            <a:r>
              <a:rPr lang="en-US" spc="-5" dirty="0">
                <a:solidFill>
                  <a:srgbClr val="00007F"/>
                </a:solidFill>
                <a:cs typeface="Arial"/>
              </a:rPr>
              <a:t>B:</a:t>
            </a:r>
            <a:r>
              <a:rPr lang="en-US" spc="-85" dirty="0">
                <a:solidFill>
                  <a:srgbClr val="00007F"/>
                </a:solidFill>
                <a:cs typeface="Arial"/>
              </a:rPr>
              <a:t> </a:t>
            </a:r>
            <a:r>
              <a:rPr lang="en-US" spc="-5" dirty="0" smtClean="0">
                <a:solidFill>
                  <a:srgbClr val="00007F"/>
                </a:solidFill>
                <a:cs typeface="Arial"/>
              </a:rPr>
              <a:t>686</a:t>
            </a:r>
            <a:r>
              <a:rPr lang="en-US" spc="-5" dirty="0" smtClean="0">
                <a:cs typeface="Arial"/>
              </a:rPr>
              <a:t>  </a:t>
            </a:r>
          </a:p>
          <a:p>
            <a:pPr marL="227013" indent="-214313">
              <a:spcBef>
                <a:spcPts val="1170"/>
              </a:spcBef>
              <a:buFont typeface="Arial" panose="020B0604020202020204" pitchFamily="34" charset="0"/>
              <a:buChar char="•"/>
            </a:pPr>
            <a:r>
              <a:rPr lang="en-US" spc="-10" dirty="0" smtClean="0">
                <a:cs typeface="Arial"/>
              </a:rPr>
              <a:t>Dosimetry</a:t>
            </a:r>
            <a:r>
              <a:rPr lang="en-US" spc="-45" dirty="0" smtClean="0">
                <a:cs typeface="Arial"/>
              </a:rPr>
              <a:t> foil evaluation </a:t>
            </a:r>
            <a:r>
              <a:rPr lang="en-US" spc="-10" dirty="0" smtClean="0">
                <a:cs typeface="Arial"/>
              </a:rPr>
              <a:t>pending </a:t>
            </a:r>
            <a:br>
              <a:rPr lang="en-US" spc="-10" dirty="0" smtClean="0">
                <a:cs typeface="Arial"/>
              </a:rPr>
            </a:br>
            <a:r>
              <a:rPr lang="en-US" spc="-45" dirty="0" smtClean="0">
                <a:cs typeface="Arial"/>
              </a:rPr>
              <a:t>(offered by O</a:t>
            </a:r>
            <a:r>
              <a:rPr lang="en-US" spc="-45" dirty="0">
                <a:cs typeface="Arial"/>
              </a:rPr>
              <a:t>. </a:t>
            </a:r>
            <a:r>
              <a:rPr lang="en-US" spc="-45" dirty="0" err="1">
                <a:cs typeface="Arial"/>
              </a:rPr>
              <a:t>Felden</a:t>
            </a:r>
            <a:r>
              <a:rPr lang="en-US" spc="-45" dirty="0">
                <a:cs typeface="Arial"/>
              </a:rPr>
              <a:t> </a:t>
            </a:r>
            <a:r>
              <a:rPr lang="en-US" spc="-45" dirty="0" smtClean="0">
                <a:cs typeface="Arial"/>
              </a:rPr>
              <a:t>et </a:t>
            </a:r>
            <a:r>
              <a:rPr lang="en-US" spc="-45" dirty="0">
                <a:cs typeface="Arial"/>
              </a:rPr>
              <a:t>al</a:t>
            </a:r>
            <a:r>
              <a:rPr lang="en-US" spc="-45" dirty="0" smtClean="0">
                <a:cs typeface="Arial"/>
              </a:rPr>
              <a:t>., FZJ-IKP)</a:t>
            </a:r>
            <a:endParaRPr lang="en-US" spc="-1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820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#5,  19.12.2016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12</a:t>
            </a:fld>
            <a:endParaRPr lang="de-DE"/>
          </a:p>
        </p:txBody>
      </p:sp>
      <p:sp>
        <p:nvSpPr>
          <p:cNvPr id="7" name="object 2"/>
          <p:cNvSpPr>
            <a:spLocks noChangeAspect="1"/>
          </p:cNvSpPr>
          <p:nvPr/>
        </p:nvSpPr>
        <p:spPr>
          <a:xfrm>
            <a:off x="611560" y="332656"/>
            <a:ext cx="7966763" cy="59750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611560" y="437763"/>
            <a:ext cx="7966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Team members from GSI, FAIR, Univ. Frankfurt, TU Darmstadt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038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2) Application </a:t>
            </a:r>
            <a:r>
              <a:rPr lang="en-US" dirty="0"/>
              <a:t>for </a:t>
            </a:r>
            <a:r>
              <a:rPr lang="en-US" dirty="0" err="1"/>
              <a:t>beamtime</a:t>
            </a:r>
            <a:r>
              <a:rPr lang="en-US" dirty="0"/>
              <a:t> in 2017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#5,  19.12.2016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13</a:t>
            </a:fld>
            <a:endParaRPr lang="de-DE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52" y="1268760"/>
            <a:ext cx="7949703" cy="483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67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I. </a:t>
            </a:r>
            <a:r>
              <a:rPr lang="en-US" dirty="0" smtClean="0"/>
              <a:t>Tests </a:t>
            </a:r>
            <a:r>
              <a:rPr lang="en-US" dirty="0"/>
              <a:t>of </a:t>
            </a:r>
            <a:r>
              <a:rPr lang="en-US" dirty="0" smtClean="0"/>
              <a:t>electronics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#5,  19.12.2016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14</a:t>
            </a:fld>
            <a:endParaRPr lang="de-DE"/>
          </a:p>
        </p:txBody>
      </p:sp>
      <p:sp>
        <p:nvSpPr>
          <p:cNvPr id="9" name="Rectangle 8"/>
          <p:cNvSpPr/>
          <p:nvPr/>
        </p:nvSpPr>
        <p:spPr>
          <a:xfrm>
            <a:off x="295057" y="1340768"/>
            <a:ext cx="4276943" cy="4824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STS-XYTER v2 ASIC (front-end chip for CBM-STS and MUCH detector systems) produced in September 2016. </a:t>
            </a:r>
            <a:br>
              <a:rPr lang="en-US" dirty="0" smtClean="0"/>
            </a:br>
            <a:r>
              <a:rPr lang="en-US" dirty="0" smtClean="0"/>
              <a:t>Detailed tests ongoing, running set-ups </a:t>
            </a:r>
            <a:br>
              <a:rPr lang="en-US" dirty="0" smtClean="0"/>
            </a:br>
            <a:r>
              <a:rPr lang="en-US" dirty="0" smtClean="0"/>
              <a:t>in the laboratory. </a:t>
            </a:r>
            <a:r>
              <a:rPr lang="en-US" b="1" dirty="0" smtClean="0"/>
              <a:t>Ready for beam test!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Aim of in-beam test: </a:t>
            </a:r>
          </a:p>
          <a:p>
            <a:pPr marL="288925" lvl="1"/>
            <a:r>
              <a:rPr lang="en-US" dirty="0" smtClean="0"/>
              <a:t>Qualification </a:t>
            </a:r>
            <a:r>
              <a:rPr lang="en-US" dirty="0"/>
              <a:t>of the improved DICE cell architecture with respect to Single Event Effects (SEE) in the </a:t>
            </a:r>
            <a:r>
              <a:rPr lang="en-US" dirty="0" smtClean="0"/>
              <a:t>STS-XYTER v2 ASIC</a:t>
            </a:r>
            <a:br>
              <a:rPr lang="en-US" dirty="0" smtClean="0"/>
            </a:br>
            <a:endParaRPr lang="en-US" sz="500" dirty="0" smtClean="0"/>
          </a:p>
          <a:p>
            <a:pPr marL="574675" lvl="2" indent="-292100">
              <a:buFont typeface="Symbol" panose="05050102010706020507" pitchFamily="18" charset="2"/>
              <a:buChar char="-"/>
            </a:pPr>
            <a:r>
              <a:rPr lang="en-US" sz="1600" i="1" dirty="0"/>
              <a:t>C</a:t>
            </a:r>
            <a:r>
              <a:rPr lang="en-US" sz="1600" i="1" dirty="0" smtClean="0"/>
              <a:t>omparison </a:t>
            </a:r>
            <a:r>
              <a:rPr lang="en-US" sz="1600" i="1" dirty="0"/>
              <a:t>with the cross section determined in the </a:t>
            </a:r>
            <a:r>
              <a:rPr lang="en-US" sz="1600" i="1" dirty="0" smtClean="0"/>
              <a:t>STS-XYTER  v1 test,  9/2015 at COSY, </a:t>
            </a:r>
            <a:r>
              <a:rPr lang="en-US" sz="1600" i="1" dirty="0"/>
              <a:t>using a similar </a:t>
            </a:r>
            <a:r>
              <a:rPr lang="en-US" sz="1600" i="1" dirty="0" smtClean="0"/>
              <a:t>setup.</a:t>
            </a:r>
            <a:br>
              <a:rPr lang="en-US" sz="1600" i="1" dirty="0" smtClean="0"/>
            </a:br>
            <a:endParaRPr lang="en-US" sz="1050" i="1" dirty="0" smtClean="0"/>
          </a:p>
          <a:p>
            <a:pPr marL="574675" lvl="2" indent="-292100">
              <a:buFont typeface="Symbol" panose="05050102010706020507" pitchFamily="18" charset="2"/>
              <a:buChar char="-"/>
            </a:pPr>
            <a:r>
              <a:rPr lang="en-US" sz="1600" dirty="0" smtClean="0"/>
              <a:t>Requirement: </a:t>
            </a:r>
            <a:br>
              <a:rPr lang="en-US" sz="1600" dirty="0" smtClean="0"/>
            </a:br>
            <a:r>
              <a:rPr lang="en-US" sz="1600" dirty="0" smtClean="0"/>
              <a:t>1 week of highest possible beam intensities in JESSICA Cave to yield sufficient statistics of SEUs </a:t>
            </a:r>
            <a:endParaRPr lang="en-US" sz="1600" i="1" dirty="0" smtClean="0"/>
          </a:p>
        </p:txBody>
      </p:sp>
      <p:pic>
        <p:nvPicPr>
          <p:cNvPr id="11" name="Picture 2" descr="C:\Users\jheuser\Desktop\STS_XYTER_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0768"/>
            <a:ext cx="2132710" cy="159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916832"/>
            <a:ext cx="3340329" cy="140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804248" y="1366561"/>
            <a:ext cx="9633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128 channels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20319" y="2940301"/>
            <a:ext cx="10180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en-US" sz="1200" dirty="0"/>
              <a:t>STS-XYTER </a:t>
            </a:r>
            <a:r>
              <a:rPr lang="de-DE" altLang="en-US" sz="1200" dirty="0" smtClean="0"/>
              <a:t>v2</a:t>
            </a:r>
            <a:endParaRPr lang="de-DE" altLang="en-US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"/>
          <a:stretch/>
        </p:blipFill>
        <p:spPr bwMode="auto">
          <a:xfrm>
            <a:off x="4620319" y="3572878"/>
            <a:ext cx="4200153" cy="25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077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24"/>
            <a:ext cx="8229600" cy="1143000"/>
          </a:xfrm>
        </p:spPr>
        <p:txBody>
          <a:bodyPr/>
          <a:lstStyle/>
          <a:p>
            <a:r>
              <a:rPr lang="en-US" sz="3200" dirty="0" smtClean="0"/>
              <a:t>SEE results 9/2015 and expectation for 2017 </a:t>
            </a:r>
            <a:endParaRPr lang="en-US" sz="3200" dirty="0"/>
          </a:p>
        </p:txBody>
      </p:sp>
      <p:graphicFrame>
        <p:nvGraphicFramePr>
          <p:cNvPr id="7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7408040"/>
              </p:ext>
            </p:extLst>
          </p:nvPr>
        </p:nvGraphicFramePr>
        <p:xfrm>
          <a:off x="251522" y="2552129"/>
          <a:ext cx="8496943" cy="185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1920"/>
                <a:gridCol w="1430179"/>
                <a:gridCol w="2019076"/>
                <a:gridCol w="1892884"/>
                <a:gridCol w="1892884"/>
              </a:tblGrid>
              <a:tr h="287729">
                <a:tc gridSpan="5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u="none" strike="noStrike" dirty="0">
                          <a:effectLst/>
                        </a:rPr>
                        <a:t>SEE </a:t>
                      </a:r>
                      <a:r>
                        <a:rPr lang="en-GB" sz="1800" b="1" u="none" strike="noStrike" dirty="0" smtClean="0">
                          <a:effectLst/>
                        </a:rPr>
                        <a:t>Counts                                       </a:t>
                      </a:r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~ 48 hours of effective irradiation (Sep. 2015 conditions)</a:t>
                      </a:r>
                      <a:r>
                        <a:rPr lang="en-GB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endParaRPr lang="en-GB" dirty="0" smtClean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90000" marR="90000" marT="18000" marB="1800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65596">
                <a:tc>
                  <a:txBody>
                    <a:bodyPr/>
                    <a:lstStyle/>
                    <a:p>
                      <a:pPr algn="r" fontAlgn="b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000" marR="90000" marT="18000" marB="18000" anchor="b"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STS-XYTER v1 (Sep. 2015)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000" marR="90000" marT="18000" marB="1800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000" marR="90000" marT="18000" marB="18000" anchor="b"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STS-XYTER v2 (estimate)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000" marR="90000" marT="18000" marB="1800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000" marR="90000" marT="18000" marB="18000" anchor="b"/>
                </a:tc>
              </a:tr>
              <a:tr h="265596"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Type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000" marR="90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No. of </a:t>
                      </a:r>
                      <a:r>
                        <a:rPr lang="en-GB" sz="1800" b="1" u="none" strike="noStrike" dirty="0" smtClean="0">
                          <a:effectLst/>
                        </a:rPr>
                        <a:t>bits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000" marR="90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 smtClean="0">
                          <a:effectLst/>
                        </a:rPr>
                        <a:t>Total number </a:t>
                      </a:r>
                      <a:br>
                        <a:rPr lang="en-GB" sz="1800" b="1" u="none" strike="noStrike" dirty="0" smtClean="0">
                          <a:effectLst/>
                        </a:rPr>
                      </a:br>
                      <a:r>
                        <a:rPr lang="en-GB" sz="1800" b="1" u="none" strike="noStrike" dirty="0" smtClean="0">
                          <a:effectLst/>
                        </a:rPr>
                        <a:t>of SEE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000" marR="90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No. of </a:t>
                      </a:r>
                      <a:r>
                        <a:rPr lang="en-GB" sz="1800" b="1" u="none" strike="noStrike" dirty="0" smtClean="0">
                          <a:effectLst/>
                        </a:rPr>
                        <a:t>bits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000" marR="90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 smtClean="0">
                          <a:effectLst/>
                        </a:rPr>
                        <a:t>Total number </a:t>
                      </a:r>
                      <a:br>
                        <a:rPr lang="en-GB" sz="1800" b="1" u="none" strike="noStrike" dirty="0" smtClean="0">
                          <a:effectLst/>
                        </a:rPr>
                      </a:br>
                      <a:r>
                        <a:rPr lang="en-GB" sz="1800" b="1" u="none" strike="noStrike" dirty="0" smtClean="0">
                          <a:effectLst/>
                        </a:rPr>
                        <a:t>of SEE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000" marR="90000" marT="18000" marB="18000" anchor="b"/>
                </a:tc>
              </a:tr>
              <a:tr h="265596"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 dirty="0" smtClean="0">
                          <a:effectLst/>
                        </a:rPr>
                        <a:t>Flip Flop 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000" marR="90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 dirty="0">
                          <a:effectLst/>
                        </a:rPr>
                        <a:t>32240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000" marR="90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3467</a:t>
                      </a:r>
                      <a:endParaRPr lang="en-GB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0000" marR="90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 dirty="0" smtClean="0">
                          <a:effectLst/>
                        </a:rPr>
                        <a:t>56420</a:t>
                      </a:r>
                      <a:endParaRPr lang="en-GB" sz="1800" b="1" i="0" u="none" strike="noStrike" baseline="220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0000" marR="90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6067</a:t>
                      </a:r>
                      <a:endParaRPr lang="en-GB" sz="2100" b="1" i="0" u="none" strike="noStrike" baseline="220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0000" marR="90000" marT="18000" marB="18000" anchor="b"/>
                </a:tc>
              </a:tr>
              <a:tr h="265596"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 dirty="0" smtClean="0">
                          <a:effectLst/>
                        </a:rPr>
                        <a:t>DICE cells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000" marR="90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 dirty="0">
                          <a:effectLst/>
                        </a:rPr>
                        <a:t>32240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000" marR="90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116</a:t>
                      </a:r>
                      <a:endParaRPr lang="en-GB" sz="20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0000" marR="90000" marT="18000" marB="18000" anchor="b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u="none" strike="noStrike" dirty="0" smtClean="0">
                          <a:effectLst/>
                        </a:rPr>
                        <a:t>32240</a:t>
                      </a:r>
                      <a:endParaRPr lang="en-GB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18000" marB="18000" anchor="b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&lt;48</a:t>
                      </a:r>
                      <a:endParaRPr lang="en-GB" sz="2100" b="1" i="0" u="none" strike="noStrike" baseline="22000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18000" marB="18000" anchor="b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23528" y="4462080"/>
            <a:ext cx="84249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Expectations for STS-XYTER v2 tests </a:t>
            </a:r>
          </a:p>
          <a:p>
            <a:pPr marL="169863" indent="-169863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better SEE statistics for regular flip flops </a:t>
            </a:r>
            <a:br>
              <a:rPr lang="en-US" sz="20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chemeClr val="tx2"/>
                </a:solidFill>
              </a:rPr>
              <a:t> - number increased by factor 1.75</a:t>
            </a:r>
          </a:p>
          <a:p>
            <a:pPr marL="169863" indent="-169863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SEE in DICE cells reduced by factor larger than 2 </a:t>
            </a:r>
            <a:br>
              <a:rPr lang="en-US" sz="20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chemeClr val="tx2"/>
                </a:solidFill>
              </a:rPr>
              <a:t> -  improved cell layout (all DICE register bits)</a:t>
            </a:r>
            <a:endParaRPr lang="en-US" sz="2000" b="1" dirty="0" smtClean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96355" y="44150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3553" y="980728"/>
            <a:ext cx="8176879" cy="1477328"/>
          </a:xfrm>
          <a:prstGeom prst="rect">
            <a:avLst/>
          </a:prstGeom>
          <a:noFill/>
          <a:ln>
            <a:solidFill>
              <a:srgbClr val="2E6294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Procedure:</a:t>
            </a:r>
          </a:p>
          <a:p>
            <a:pPr marL="177800" indent="-104775"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comparison of 2-dimensional array (channels, discriminators) of registers implemented with </a:t>
            </a:r>
            <a:r>
              <a:rPr lang="en-US" b="1" dirty="0">
                <a:solidFill>
                  <a:schemeClr val="tx2"/>
                </a:solidFill>
              </a:rPr>
              <a:t>DICE cells </a:t>
            </a:r>
            <a:r>
              <a:rPr lang="en-US" dirty="0">
                <a:solidFill>
                  <a:schemeClr val="tx2"/>
                </a:solidFill>
              </a:rPr>
              <a:t>and regular </a:t>
            </a:r>
            <a:r>
              <a:rPr lang="en-US" b="1" dirty="0">
                <a:solidFill>
                  <a:schemeClr val="tx2"/>
                </a:solidFill>
              </a:rPr>
              <a:t>flip flops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</a:p>
          <a:p>
            <a:pPr marL="177800" indent="-104775">
              <a:buFont typeface="Arial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continuous </a:t>
            </a:r>
            <a:r>
              <a:rPr lang="en-US" b="1" dirty="0" err="1" smtClean="0">
                <a:solidFill>
                  <a:schemeClr val="tx2"/>
                </a:solidFill>
              </a:rPr>
              <a:t>readback</a:t>
            </a:r>
            <a:r>
              <a:rPr lang="en-US" dirty="0" smtClean="0">
                <a:solidFill>
                  <a:schemeClr val="tx2"/>
                </a:solidFill>
              </a:rPr>
              <a:t> of predefined pattern or  – constant </a:t>
            </a:r>
            <a:r>
              <a:rPr lang="en-US" dirty="0">
                <a:solidFill>
                  <a:schemeClr val="tx2"/>
                </a:solidFill>
              </a:rPr>
              <a:t>– </a:t>
            </a:r>
            <a:r>
              <a:rPr lang="en-US" dirty="0" smtClean="0">
                <a:solidFill>
                  <a:schemeClr val="tx2"/>
                </a:solidFill>
              </a:rPr>
              <a:t>random values</a:t>
            </a:r>
          </a:p>
          <a:p>
            <a:pPr marL="177800" indent="-104775">
              <a:buFont typeface="Arial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check for </a:t>
            </a:r>
            <a:r>
              <a:rPr lang="en-US" b="1" dirty="0" smtClean="0">
                <a:solidFill>
                  <a:schemeClr val="tx2"/>
                </a:solidFill>
              </a:rPr>
              <a:t>bit flips </a:t>
            </a:r>
            <a:r>
              <a:rPr lang="en-US" dirty="0" smtClean="0">
                <a:solidFill>
                  <a:schemeClr val="tx2"/>
                </a:solidFill>
              </a:rPr>
              <a:t>in register values </a:t>
            </a:r>
            <a:endParaRPr lang="en-GB" dirty="0">
              <a:solidFill>
                <a:schemeClr val="tx2"/>
              </a:solidFill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8478764"/>
              </p:ext>
            </p:extLst>
          </p:nvPr>
        </p:nvGraphicFramePr>
        <p:xfrm>
          <a:off x="5940152" y="4415046"/>
          <a:ext cx="2901289" cy="1887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 rot="16200000">
            <a:off x="5081572" y="5075311"/>
            <a:ext cx="1584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Number of bit flips</a:t>
            </a:r>
            <a:endParaRPr lang="en-GB" sz="16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6300192" y="6021288"/>
            <a:ext cx="2448272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0       1        2       3        4        5       6        7</a:t>
            </a:r>
            <a:endParaRPr lang="en-GB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57563" y="6145559"/>
            <a:ext cx="21468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b</a:t>
            </a:r>
            <a:r>
              <a:rPr lang="en-US" sz="1400" i="1" dirty="0" smtClean="0"/>
              <a:t>it number in DICE register</a:t>
            </a:r>
            <a:endParaRPr lang="en-GB" sz="14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6593396" y="4458598"/>
            <a:ext cx="237109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Bit Flips in DICE Registers</a:t>
            </a:r>
            <a:endParaRPr lang="en-GB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228184" y="5733256"/>
            <a:ext cx="2592288" cy="0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CBAC Meeting #5,  19.12.2016 </a:t>
            </a:r>
            <a:endParaRPr lang="de-DE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71800" y="6356350"/>
            <a:ext cx="3600400" cy="365125"/>
          </a:xfrm>
        </p:spPr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968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#5,  19.12.2016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16</a:t>
            </a:fld>
            <a:endParaRPr lang="de-D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" b="6883"/>
          <a:stretch/>
        </p:blipFill>
        <p:spPr>
          <a:xfrm>
            <a:off x="5717916" y="1196752"/>
            <a:ext cx="3230334" cy="47855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2" r="13896" b="10217"/>
          <a:stretch/>
        </p:blipFill>
        <p:spPr>
          <a:xfrm>
            <a:off x="1969385" y="2780928"/>
            <a:ext cx="3909086" cy="3083025"/>
          </a:xfrm>
          <a:prstGeom prst="rect">
            <a:avLst/>
          </a:prstGeom>
          <a:ln w="38100">
            <a:solidFill>
              <a:srgbClr val="84A6DC"/>
            </a:solidFill>
          </a:ln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371993"/>
              </p:ext>
            </p:extLst>
          </p:nvPr>
        </p:nvGraphicFramePr>
        <p:xfrm>
          <a:off x="2411760" y="1249222"/>
          <a:ext cx="3030110" cy="11716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0110"/>
              </a:tblGrid>
              <a:tr h="319986">
                <a:tc>
                  <a:txBody>
                    <a:bodyPr/>
                    <a:lstStyle/>
                    <a:p>
                      <a:r>
                        <a:rPr lang="en-US" dirty="0" smtClean="0"/>
                        <a:t>08.-12.09.</a:t>
                      </a:r>
                      <a:r>
                        <a:rPr lang="en-US" baseline="0" dirty="0" smtClean="0"/>
                        <a:t>2015</a:t>
                      </a:r>
                      <a:endParaRPr lang="en-GB" dirty="0"/>
                    </a:p>
                  </a:txBody>
                  <a:tcPr/>
                </a:tc>
              </a:tr>
              <a:tr h="319986">
                <a:tc>
                  <a:txBody>
                    <a:bodyPr/>
                    <a:lstStyle/>
                    <a:p>
                      <a:r>
                        <a:rPr lang="en-US" dirty="0" smtClean="0"/>
                        <a:t>FZ J</a:t>
                      </a:r>
                      <a:r>
                        <a:rPr lang="de-DE" dirty="0" smtClean="0"/>
                        <a:t>ü</a:t>
                      </a:r>
                      <a:r>
                        <a:rPr lang="en-US" dirty="0" smtClean="0"/>
                        <a:t>lich, COSY, JESSICA cave</a:t>
                      </a:r>
                      <a:endParaRPr lang="en-GB" dirty="0"/>
                    </a:p>
                  </a:txBody>
                  <a:tcPr/>
                </a:tc>
              </a:tr>
              <a:tr h="440146"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~3</a:t>
                      </a:r>
                      <a:r>
                        <a:rPr lang="en-US" baseline="0" dirty="0" smtClean="0">
                          <a:latin typeface="Calibri"/>
                        </a:rPr>
                        <a:t>×10</a:t>
                      </a:r>
                      <a:r>
                        <a:rPr lang="en-US" baseline="30000" dirty="0" smtClean="0"/>
                        <a:t>9</a:t>
                      </a:r>
                      <a:r>
                        <a:rPr lang="en-US" baseline="0" dirty="0" smtClean="0"/>
                        <a:t> p/spill on setup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501789" y="6011996"/>
            <a:ext cx="235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FEB with STS-XYTER v1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55976" y="6002704"/>
            <a:ext cx="455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Ionization Chamber with QFW based readout 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907704" y="5030844"/>
            <a:ext cx="1152128" cy="96410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4754650" y="5085184"/>
            <a:ext cx="648072" cy="92772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878471" y="2348881"/>
            <a:ext cx="565737" cy="432047"/>
          </a:xfrm>
          <a:prstGeom prst="straightConnector1">
            <a:avLst/>
          </a:prstGeom>
          <a:ln w="762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444208" y="1628800"/>
            <a:ext cx="720080" cy="72008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381641" y="405825"/>
            <a:ext cx="83283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</a:t>
            </a:r>
            <a:r>
              <a:rPr lang="en-US" sz="3200" dirty="0" smtClean="0"/>
              <a:t>etup will be similar to the one used in Fall 2015 </a:t>
            </a:r>
            <a:endParaRPr lang="en-GB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93231" y="5085184"/>
            <a:ext cx="1670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STS-XYTER ASIC</a:t>
            </a:r>
          </a:p>
          <a:p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onded to FEB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26667" r="31829" b="25851"/>
          <a:stretch/>
        </p:blipFill>
        <p:spPr>
          <a:xfrm>
            <a:off x="323528" y="2406353"/>
            <a:ext cx="1720123" cy="2390799"/>
          </a:xfrm>
          <a:prstGeom prst="rect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</a:ln>
        </p:spPr>
      </p:pic>
      <p:cxnSp>
        <p:nvCxnSpPr>
          <p:cNvPr id="19" name="Straight Arrow Connector 18"/>
          <p:cNvCxnSpPr/>
          <p:nvPr/>
        </p:nvCxnSpPr>
        <p:spPr>
          <a:xfrm flipV="1">
            <a:off x="564051" y="3861048"/>
            <a:ext cx="619538" cy="12335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619672" y="3717032"/>
            <a:ext cx="1800200" cy="720080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485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Beamtime</a:t>
            </a:r>
            <a:r>
              <a:rPr lang="en-US" dirty="0" smtClean="0"/>
              <a:t> application for electronics test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#5,  19.12.2016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17</a:t>
            </a:fld>
            <a:endParaRPr lang="de-DE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321065"/>
              </p:ext>
            </p:extLst>
          </p:nvPr>
        </p:nvGraphicFramePr>
        <p:xfrm>
          <a:off x="558802" y="3155255"/>
          <a:ext cx="7992888" cy="1783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1440160"/>
                <a:gridCol w="2736304"/>
                <a:gridCol w="2088232"/>
              </a:tblGrid>
              <a:tr h="31203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200" dirty="0">
                          <a:effectLst/>
                        </a:rPr>
                        <a:t>Experimental area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92" marR="2619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200" dirty="0">
                          <a:effectLst/>
                        </a:rPr>
                        <a:t>Safety aspects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200" dirty="0">
                          <a:effectLst/>
                        </a:rPr>
                        <a:t>(if any)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92" marR="2619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200" dirty="0">
                          <a:effectLst/>
                        </a:rPr>
                        <a:t>Earliest date of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200" dirty="0" smtClean="0">
                          <a:effectLst/>
                        </a:rPr>
                        <a:t>Installation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92" marR="2619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200" dirty="0">
                          <a:effectLst/>
                        </a:rPr>
                        <a:t>Total beam time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200" dirty="0">
                          <a:effectLst/>
                        </a:rPr>
                        <a:t>(</a:t>
                      </a:r>
                      <a:r>
                        <a:rPr lang="en-GB" sz="1200" dirty="0" err="1">
                          <a:effectLst/>
                        </a:rPr>
                        <a:t>No.of</a:t>
                      </a:r>
                      <a:r>
                        <a:rPr lang="en-GB" sz="1200" dirty="0">
                          <a:effectLst/>
                        </a:rPr>
                        <a:t> shifts)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92" marR="26192" marT="0" marB="0"/>
                </a:tc>
              </a:tr>
              <a:tr h="6240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US" sz="7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200" dirty="0" smtClean="0">
                          <a:effectLst/>
                        </a:rPr>
                        <a:t>JESSICA Cave</a:t>
                      </a:r>
                      <a:endParaRPr lang="en-US" sz="1200" dirty="0" smtClean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92" marR="2619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200" dirty="0">
                          <a:effectLst/>
                        </a:rPr>
                        <a:t>n</a:t>
                      </a:r>
                      <a:r>
                        <a:rPr lang="en-GB" sz="1200" dirty="0" smtClean="0">
                          <a:effectLst/>
                        </a:rPr>
                        <a:t>one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92" marR="2619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week 6, 2/2017</a:t>
                      </a:r>
                      <a:endParaRPr lang="en-US" sz="1600" dirty="0" smtClean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500" dirty="0" smtClean="0">
                          <a:effectLst/>
                        </a:rPr>
                        <a:t/>
                      </a:r>
                      <a:br>
                        <a:rPr lang="en-US" sz="500" dirty="0" smtClean="0">
                          <a:effectLst/>
                        </a:rPr>
                      </a:br>
                      <a:r>
                        <a:rPr lang="en-US" sz="500" dirty="0" smtClean="0">
                          <a:effectLst/>
                        </a:rPr>
                        <a:t>                      </a:t>
                      </a:r>
                      <a:r>
                        <a:rPr lang="en-US" sz="1200" b="1" dirty="0" smtClean="0">
                          <a:effectLst/>
                        </a:rPr>
                        <a:t>focus:</a:t>
                      </a:r>
                      <a:r>
                        <a:rPr lang="en-US" sz="1200" baseline="0" dirty="0" smtClean="0">
                          <a:effectLst/>
                        </a:rPr>
                        <a:t>        </a:t>
                      </a:r>
                      <a:r>
                        <a:rPr lang="en-US" sz="1200" dirty="0" smtClean="0">
                          <a:effectLst/>
                        </a:rPr>
                        <a:t>STS XYTER v2 SEU</a:t>
                      </a:r>
                      <a:r>
                        <a:rPr lang="en-US" sz="1200" baseline="0" dirty="0" smtClean="0">
                          <a:effectLst/>
                        </a:rPr>
                        <a:t> tests</a:t>
                      </a:r>
                      <a:br>
                        <a:rPr lang="en-US" sz="1200" baseline="0" dirty="0" smtClean="0">
                          <a:effectLst/>
                        </a:rPr>
                      </a:br>
                      <a:r>
                        <a:rPr lang="en-US" sz="1200" baseline="0" dirty="0" smtClean="0">
                          <a:effectLst/>
                        </a:rPr>
                        <a:t/>
                      </a:r>
                      <a:br>
                        <a:rPr lang="en-US" sz="1200" baseline="0" dirty="0" smtClean="0">
                          <a:effectLst/>
                        </a:rPr>
                      </a:br>
                      <a:r>
                        <a:rPr lang="en-US" sz="1200" b="1" baseline="0" dirty="0" smtClean="0">
                          <a:effectLst/>
                        </a:rPr>
                        <a:t>          optional:  </a:t>
                      </a:r>
                      <a:r>
                        <a:rPr lang="en-US" sz="1200" baseline="0" dirty="0" smtClean="0">
                          <a:effectLst/>
                        </a:rPr>
                        <a:t>FPGA SEU tests, </a:t>
                      </a:r>
                      <a:br>
                        <a:rPr lang="en-US" sz="1200" baseline="0" dirty="0" smtClean="0">
                          <a:effectLst/>
                        </a:rPr>
                      </a:br>
                      <a:r>
                        <a:rPr lang="en-US" sz="1200" baseline="0" dirty="0" smtClean="0">
                          <a:effectLst/>
                        </a:rPr>
                        <a:t>                             power regulator TID tests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endParaRPr lang="en-US" sz="1200" dirty="0" smtClean="0">
                        <a:effectLst/>
                      </a:endParaRPr>
                    </a:p>
                  </a:txBody>
                  <a:tcPr marL="26192" marR="2619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endParaRPr lang="en-US" sz="10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200" dirty="0" smtClean="0">
                          <a:effectLst/>
                        </a:rPr>
                        <a:t>one week, 24/7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800" dirty="0" smtClean="0">
                          <a:effectLst/>
                        </a:rPr>
                        <a:t/>
                      </a:r>
                      <a:br>
                        <a:rPr lang="en-US" sz="800" dirty="0" smtClean="0">
                          <a:effectLst/>
                        </a:rPr>
                      </a:b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500" dirty="0" smtClean="0">
                        <a:effectLst/>
                      </a:endParaRPr>
                    </a:p>
                  </a:txBody>
                  <a:tcPr marL="26192" marR="26192" marT="0" marB="0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138015"/>
              </p:ext>
            </p:extLst>
          </p:nvPr>
        </p:nvGraphicFramePr>
        <p:xfrm>
          <a:off x="558802" y="1916832"/>
          <a:ext cx="7992888" cy="1129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1440160"/>
                <a:gridCol w="2736304"/>
                <a:gridCol w="2088232"/>
              </a:tblGrid>
              <a:tr h="78804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200" dirty="0">
                          <a:effectLst/>
                        </a:rPr>
                        <a:t>Total number of particles and type of beam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de-DE" sz="1200" dirty="0">
                          <a:effectLst/>
                        </a:rPr>
                        <a:t>(</a:t>
                      </a:r>
                      <a:r>
                        <a:rPr lang="de-DE" sz="1200" dirty="0" err="1">
                          <a:effectLst/>
                        </a:rPr>
                        <a:t>p,d,polarization</a:t>
                      </a:r>
                      <a:r>
                        <a:rPr lang="de-DE" sz="1200" dirty="0">
                          <a:effectLst/>
                        </a:rPr>
                        <a:t>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92" marR="2619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de-DE" sz="1200" dirty="0" err="1">
                          <a:effectLst/>
                        </a:rPr>
                        <a:t>Momentum</a:t>
                      </a:r>
                      <a:r>
                        <a:rPr lang="de-DE" sz="1200" dirty="0">
                          <a:effectLst/>
                        </a:rPr>
                        <a:t> </a:t>
                      </a:r>
                      <a:r>
                        <a:rPr lang="de-DE" sz="1200" dirty="0" err="1">
                          <a:effectLst/>
                        </a:rPr>
                        <a:t>range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de-DE" sz="1200" dirty="0">
                          <a:effectLst/>
                        </a:rPr>
                        <a:t>(</a:t>
                      </a:r>
                      <a:r>
                        <a:rPr lang="de-DE" sz="1200" dirty="0" err="1">
                          <a:effectLst/>
                        </a:rPr>
                        <a:t>MeV</a:t>
                      </a:r>
                      <a:r>
                        <a:rPr lang="de-DE" sz="1200" dirty="0">
                          <a:effectLst/>
                        </a:rPr>
                        <a:t>/c)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92" marR="26192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200" dirty="0">
                          <a:effectLst/>
                        </a:rPr>
                        <a:t>Intensity or internal reaction rate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340610" algn="l"/>
                          <a:tab pos="3060700" algn="l"/>
                        </a:tabLst>
                        <a:defRPr/>
                      </a:pPr>
                      <a:r>
                        <a:rPr lang="en-GB" sz="1200" dirty="0">
                          <a:effectLst/>
                        </a:rPr>
                        <a:t>(particles per second</a:t>
                      </a:r>
                      <a:r>
                        <a:rPr lang="en-GB" sz="1200" dirty="0" smtClean="0">
                          <a:effectLst/>
                        </a:rPr>
                        <a:t>)</a:t>
                      </a:r>
                      <a:br>
                        <a:rPr lang="en-GB" sz="1200" dirty="0" smtClean="0">
                          <a:effectLst/>
                        </a:rPr>
                      </a:br>
                      <a:r>
                        <a:rPr lang="en-GB" sz="1200" dirty="0" smtClean="0">
                          <a:effectLst/>
                        </a:rPr>
                        <a:t/>
                      </a:r>
                      <a:br>
                        <a:rPr lang="en-GB" sz="1200" dirty="0" smtClean="0">
                          <a:effectLst/>
                        </a:rPr>
                      </a:br>
                      <a:r>
                        <a:rPr lang="de-DE" sz="1200" dirty="0" err="1" smtClean="0">
                          <a:effectLst/>
                        </a:rPr>
                        <a:t>minimum</a:t>
                      </a:r>
                      <a:r>
                        <a:rPr lang="de-DE" sz="1200" dirty="0" smtClean="0">
                          <a:effectLst/>
                        </a:rPr>
                        <a:t> </a:t>
                      </a:r>
                      <a:r>
                        <a:rPr lang="de-DE" sz="1200" dirty="0" err="1" smtClean="0">
                          <a:effectLst/>
                        </a:rPr>
                        <a:t>needed</a:t>
                      </a:r>
                      <a:r>
                        <a:rPr lang="de-DE" sz="1200" dirty="0" smtClean="0">
                          <a:effectLst/>
                        </a:rPr>
                        <a:t>                         </a:t>
                      </a:r>
                      <a:r>
                        <a:rPr lang="de-DE" sz="1200" dirty="0" err="1" smtClean="0">
                          <a:effectLst/>
                        </a:rPr>
                        <a:t>maximum</a:t>
                      </a:r>
                      <a:r>
                        <a:rPr lang="de-DE" sz="1200" dirty="0" smtClean="0">
                          <a:effectLst/>
                        </a:rPr>
                        <a:t> </a:t>
                      </a:r>
                      <a:r>
                        <a:rPr lang="de-DE" sz="1200" dirty="0" err="1" smtClean="0">
                          <a:effectLst/>
                        </a:rPr>
                        <a:t>useful</a:t>
                      </a:r>
                      <a:r>
                        <a:rPr lang="en-US" sz="1200" dirty="0" smtClean="0">
                          <a:effectLst/>
                          <a:latin typeface="Times New Roman"/>
                        </a:rPr>
                        <a:t/>
                      </a:r>
                      <a:br>
                        <a:rPr lang="en-US" sz="1200" dirty="0" smtClean="0">
                          <a:effectLst/>
                          <a:latin typeface="Times New Roman"/>
                        </a:rPr>
                      </a:br>
                      <a:r>
                        <a:rPr lang="en-US" sz="600" dirty="0" smtClean="0">
                          <a:effectLst/>
                          <a:latin typeface="Times New Roman"/>
                        </a:rPr>
                        <a:t> </a:t>
                      </a:r>
                      <a:endParaRPr lang="en-US" sz="1200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92" marR="2619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63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200" dirty="0" smtClean="0">
                          <a:effectLst/>
                        </a:rPr>
                        <a:t>p, not</a:t>
                      </a:r>
                      <a:r>
                        <a:rPr lang="en-US" sz="1200" baseline="0" dirty="0" smtClean="0">
                          <a:effectLst/>
                        </a:rPr>
                        <a:t> polarized </a:t>
                      </a: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92" marR="26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200" dirty="0" smtClean="0">
                          <a:effectLst/>
                        </a:rPr>
                        <a:t>p </a:t>
                      </a:r>
                      <a:r>
                        <a:rPr lang="en-US" sz="1200" dirty="0">
                          <a:effectLst/>
                        </a:rPr>
                        <a:t>~ </a:t>
                      </a:r>
                      <a:r>
                        <a:rPr lang="en-US" sz="1200" dirty="0" smtClean="0">
                          <a:effectLst/>
                        </a:rPr>
                        <a:t>1700 MeV/c</a:t>
                      </a: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92" marR="26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800" dirty="0" smtClean="0">
                          <a:effectLst/>
                        </a:rPr>
                        <a:t> </a:t>
                      </a:r>
                      <a:r>
                        <a:rPr lang="en-US" sz="1200" dirty="0" smtClean="0">
                          <a:effectLst/>
                        </a:rPr>
                        <a:t>10</a:t>
                      </a:r>
                      <a:r>
                        <a:rPr lang="en-US" sz="1200" baseline="30000" dirty="0" smtClean="0">
                          <a:effectLst/>
                        </a:rPr>
                        <a:t>8</a:t>
                      </a:r>
                      <a:r>
                        <a:rPr lang="en-US" sz="1200" baseline="0" dirty="0" smtClean="0">
                          <a:effectLst/>
                        </a:rPr>
                        <a:t>/s</a:t>
                      </a:r>
                      <a:endParaRPr lang="en-US" sz="1200" baseline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92" marR="26192" marT="0" marB="0" anchor="ctr"/>
                </a:tc>
                <a:tc>
                  <a:txBody>
                    <a:bodyPr/>
                    <a:lstStyle/>
                    <a:p>
                      <a:pPr marL="461963" marR="0" indent="-293688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200" dirty="0" smtClean="0">
                          <a:effectLst/>
                        </a:rPr>
                        <a:t>10</a:t>
                      </a:r>
                      <a:r>
                        <a:rPr lang="en-US" sz="1200" baseline="30000" dirty="0" smtClean="0">
                          <a:effectLst/>
                        </a:rPr>
                        <a:t>9</a:t>
                      </a:r>
                      <a:r>
                        <a:rPr lang="en-US" sz="1200" baseline="0" dirty="0" smtClean="0">
                          <a:effectLst/>
                        </a:rPr>
                        <a:t>/s</a:t>
                      </a:r>
                      <a:r>
                        <a:rPr lang="en-US" sz="1200" baseline="30000" dirty="0" smtClean="0">
                          <a:effectLst/>
                        </a:rPr>
                        <a:t> </a:t>
                      </a:r>
                      <a:endParaRPr lang="en-US" sz="1200" baseline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92" marR="26192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250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</a:t>
            </a:r>
            <a:r>
              <a:rPr lang="en-US" dirty="0" smtClean="0"/>
              <a:t>. </a:t>
            </a:r>
            <a:r>
              <a:rPr lang="en-US" dirty="0"/>
              <a:t>Tests of </a:t>
            </a:r>
            <a:r>
              <a:rPr lang="en-US" dirty="0" smtClean="0"/>
              <a:t>detectors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#5,  19.12.2016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18</a:t>
            </a:fld>
            <a:endParaRPr lang="de-DE"/>
          </a:p>
        </p:txBody>
      </p:sp>
      <p:sp>
        <p:nvSpPr>
          <p:cNvPr id="37" name="TextBox 36"/>
          <p:cNvSpPr txBox="1"/>
          <p:nvPr/>
        </p:nvSpPr>
        <p:spPr>
          <a:xfrm>
            <a:off x="1547664" y="5385990"/>
            <a:ext cx="6402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dirty="0" smtClean="0"/>
              <a:t>3 large set-ups (STS, RICH, GEM) 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dirty="0" smtClean="0"/>
              <a:t>+ two smaller ones (T0, FPGA)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dirty="0" smtClean="0"/>
              <a:t>new FEE and DAQ (n-XYTER ASIC based, AFCK-FLIB/FLES)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79512" y="1497348"/>
            <a:ext cx="8743880" cy="3770112"/>
            <a:chOff x="179512" y="1497348"/>
            <a:chExt cx="8743880" cy="3770112"/>
          </a:xfrm>
        </p:grpSpPr>
        <p:grpSp>
          <p:nvGrpSpPr>
            <p:cNvPr id="38" name="Group 37"/>
            <p:cNvGrpSpPr>
              <a:grpSpLocks noChangeAspect="1"/>
            </p:cNvGrpSpPr>
            <p:nvPr/>
          </p:nvGrpSpPr>
          <p:grpSpPr>
            <a:xfrm>
              <a:off x="179512" y="1497348"/>
              <a:ext cx="8743880" cy="3770112"/>
              <a:chOff x="179512" y="1772816"/>
              <a:chExt cx="8743880" cy="3770112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79512" y="1772816"/>
                <a:ext cx="8743880" cy="3770112"/>
                <a:chOff x="228600" y="1496279"/>
                <a:chExt cx="8743880" cy="3770112"/>
              </a:xfrm>
            </p:grpSpPr>
            <p:pic>
              <p:nvPicPr>
                <p:cNvPr id="8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4765"/>
                <a:stretch/>
              </p:blipFill>
              <p:spPr bwMode="auto">
                <a:xfrm>
                  <a:off x="7414697" y="1496279"/>
                  <a:ext cx="1549791" cy="37701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9" name="Group 8"/>
                <p:cNvGrpSpPr>
                  <a:grpSpLocks noChangeAspect="1"/>
                </p:cNvGrpSpPr>
                <p:nvPr/>
              </p:nvGrpSpPr>
              <p:grpSpPr>
                <a:xfrm>
                  <a:off x="228600" y="1502569"/>
                  <a:ext cx="7223722" cy="3757103"/>
                  <a:chOff x="228600" y="1211116"/>
                  <a:chExt cx="8534402" cy="4438797"/>
                </a:xfrm>
              </p:grpSpPr>
              <p:pic>
                <p:nvPicPr>
                  <p:cNvPr id="18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60350" y="1211263"/>
                    <a:ext cx="8458200" cy="443865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9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04801" y="1211116"/>
                    <a:ext cx="8458201" cy="44386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20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457201" y="1371600"/>
                    <a:ext cx="1295401" cy="43634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pitchFamily="66" charset="0"/>
                      </a:rPr>
                      <a:t>hodo1</a:t>
                    </a:r>
                  </a:p>
                </p:txBody>
              </p:sp>
              <p:sp>
                <p:nvSpPr>
                  <p:cNvPr id="21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7315201" y="1371600"/>
                    <a:ext cx="1295401" cy="43634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pitchFamily="66" charset="0"/>
                      </a:rPr>
                      <a:t>hodo2</a:t>
                    </a:r>
                  </a:p>
                </p:txBody>
              </p:sp>
              <p:sp>
                <p:nvSpPr>
                  <p:cNvPr id="22" name="Rectangle 6"/>
                  <p:cNvSpPr>
                    <a:spLocks noChangeArrowheads="1"/>
                  </p:cNvSpPr>
                  <p:nvPr/>
                </p:nvSpPr>
                <p:spPr bwMode="auto">
                  <a:xfrm>
                    <a:off x="990600" y="1828800"/>
                    <a:ext cx="1600201" cy="43634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8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pitchFamily="66" charset="0"/>
                      </a:rPr>
                      <a:t>ref1,2</a:t>
                    </a:r>
                    <a:endParaRPr lang="en-US" altLang="en-US" sz="18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Comic Sans MS" pitchFamily="66" charset="0"/>
                    </a:endParaRPr>
                  </a:p>
                </p:txBody>
              </p:sp>
              <p:sp>
                <p:nvSpPr>
                  <p:cNvPr id="23" name="Rectangle 6"/>
                  <p:cNvSpPr>
                    <a:spLocks noChangeArrowheads="1"/>
                  </p:cNvSpPr>
                  <p:nvPr/>
                </p:nvSpPr>
                <p:spPr bwMode="auto">
                  <a:xfrm>
                    <a:off x="1905000" y="1371600"/>
                    <a:ext cx="1600200" cy="46166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24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pitchFamily="66" charset="0"/>
                      </a:rPr>
                      <a:t>STS</a:t>
                    </a:r>
                    <a:endParaRPr lang="en-US" altLang="en-US" sz="24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Comic Sans MS" pitchFamily="66" charset="0"/>
                    </a:endParaRPr>
                  </a:p>
                </p:txBody>
              </p:sp>
              <p:sp>
                <p:nvSpPr>
                  <p:cNvPr id="24" name="Line 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28800" y="2286000"/>
                    <a:ext cx="0" cy="533400"/>
                  </a:xfrm>
                  <a:prstGeom prst="line">
                    <a:avLst/>
                  </a:prstGeom>
                  <a:noFill/>
                  <a:ln w="57150">
                    <a:solidFill>
                      <a:srgbClr val="FF3300"/>
                    </a:solidFill>
                    <a:round/>
                    <a:headEnd type="triangle" w="med" len="med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" name="Line 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743200" y="1828800"/>
                    <a:ext cx="0" cy="838200"/>
                  </a:xfrm>
                  <a:prstGeom prst="line">
                    <a:avLst/>
                  </a:prstGeom>
                  <a:noFill/>
                  <a:ln w="57150">
                    <a:solidFill>
                      <a:srgbClr val="FF3300"/>
                    </a:solidFill>
                    <a:round/>
                    <a:headEnd type="triangle" w="med" len="med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" name="Line 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74651" y="1765871"/>
                    <a:ext cx="0" cy="762000"/>
                  </a:xfrm>
                  <a:prstGeom prst="line">
                    <a:avLst/>
                  </a:prstGeom>
                  <a:noFill/>
                  <a:ln w="57150">
                    <a:solidFill>
                      <a:srgbClr val="FF3300"/>
                    </a:solidFill>
                    <a:round/>
                    <a:headEnd type="triangle" w="med" len="med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" name="Line 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976964" y="1784250"/>
                    <a:ext cx="0" cy="380999"/>
                  </a:xfrm>
                  <a:prstGeom prst="line">
                    <a:avLst/>
                  </a:prstGeom>
                  <a:noFill/>
                  <a:ln w="57150">
                    <a:solidFill>
                      <a:srgbClr val="FF3300"/>
                    </a:solidFill>
                    <a:round/>
                    <a:headEnd type="triangle" w="med" len="med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" name="Rectangle 20"/>
                  <p:cNvSpPr>
                    <a:spLocks noChangeArrowheads="1"/>
                  </p:cNvSpPr>
                  <p:nvPr/>
                </p:nvSpPr>
                <p:spPr bwMode="auto">
                  <a:xfrm rot="21433019">
                    <a:off x="228600" y="3509561"/>
                    <a:ext cx="1219200" cy="43634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pitchFamily="66" charset="0"/>
                      </a:rPr>
                      <a:t>beam</a:t>
                    </a:r>
                  </a:p>
                </p:txBody>
              </p:sp>
              <p:sp>
                <p:nvSpPr>
                  <p:cNvPr id="29" name="Rectangle 6"/>
                  <p:cNvSpPr>
                    <a:spLocks noChangeArrowheads="1"/>
                  </p:cNvSpPr>
                  <p:nvPr/>
                </p:nvSpPr>
                <p:spPr bwMode="auto">
                  <a:xfrm>
                    <a:off x="3429000" y="1676400"/>
                    <a:ext cx="1600201" cy="43634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8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pitchFamily="66" charset="0"/>
                      </a:rPr>
                      <a:t>ref3,4</a:t>
                    </a:r>
                    <a:endParaRPr lang="en-US" altLang="en-US" sz="18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Comic Sans MS" pitchFamily="66" charset="0"/>
                    </a:endParaRPr>
                  </a:p>
                </p:txBody>
              </p:sp>
              <p:sp>
                <p:nvSpPr>
                  <p:cNvPr id="30" name="Line 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267200" y="2133600"/>
                    <a:ext cx="0" cy="533400"/>
                  </a:xfrm>
                  <a:prstGeom prst="line">
                    <a:avLst/>
                  </a:prstGeom>
                  <a:noFill/>
                  <a:ln w="57150">
                    <a:solidFill>
                      <a:srgbClr val="FF3300"/>
                    </a:solidFill>
                    <a:round/>
                    <a:headEnd type="triangle" w="med" len="med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" name="Rectangle 6"/>
                  <p:cNvSpPr>
                    <a:spLocks noChangeArrowheads="1"/>
                  </p:cNvSpPr>
                  <p:nvPr/>
                </p:nvSpPr>
                <p:spPr bwMode="auto">
                  <a:xfrm>
                    <a:off x="5109476" y="1700543"/>
                    <a:ext cx="2095127" cy="43634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fontAlgn="base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8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pitchFamily="66" charset="0"/>
                      </a:rPr>
                      <a:t>RICH, GEM</a:t>
                    </a:r>
                    <a:endParaRPr lang="en-US" altLang="en-US" sz="18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Comic Sans MS" pitchFamily="66" charset="0"/>
                    </a:endParaRPr>
                  </a:p>
                </p:txBody>
              </p:sp>
              <p:sp>
                <p:nvSpPr>
                  <p:cNvPr id="34" name="Line 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694164" y="2171700"/>
                    <a:ext cx="0" cy="380999"/>
                  </a:xfrm>
                  <a:prstGeom prst="line">
                    <a:avLst/>
                  </a:prstGeom>
                  <a:noFill/>
                  <a:ln w="57150">
                    <a:solidFill>
                      <a:srgbClr val="FF3300"/>
                    </a:solidFill>
                    <a:round/>
                    <a:headEnd type="triangle" w="med" len="med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" name="Line 2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93098" y="3365342"/>
                  <a:ext cx="462478" cy="34727"/>
                </a:xfrm>
                <a:prstGeom prst="line">
                  <a:avLst/>
                </a:prstGeom>
                <a:noFill/>
                <a:ln w="92075">
                  <a:solidFill>
                    <a:srgbClr val="FF3300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" name="Rectangle 6"/>
                <p:cNvSpPr>
                  <a:spLocks noChangeArrowheads="1"/>
                </p:cNvSpPr>
                <p:nvPr/>
              </p:nvSpPr>
              <p:spPr bwMode="auto">
                <a:xfrm>
                  <a:off x="7147329" y="1908835"/>
                  <a:ext cx="1097079" cy="646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Comic Sans MS" pitchFamily="66" charset="0"/>
                    </a:rPr>
                    <a:t>T0 diamond</a:t>
                  </a:r>
                  <a:endParaRPr lang="en-US" altLang="en-US" sz="1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14" name="Rectangle 6"/>
                <p:cNvSpPr>
                  <a:spLocks noChangeArrowheads="1"/>
                </p:cNvSpPr>
                <p:nvPr/>
              </p:nvSpPr>
              <p:spPr bwMode="auto">
                <a:xfrm>
                  <a:off x="8148885" y="2085175"/>
                  <a:ext cx="823595" cy="3693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Comic Sans MS" pitchFamily="66" charset="0"/>
                    </a:rPr>
                    <a:t>FPGA</a:t>
                  </a:r>
                  <a:endParaRPr lang="en-US" altLang="en-US" sz="1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itchFamily="66" charset="0"/>
                  </a:endParaRPr>
                </a:p>
              </p:txBody>
            </p:sp>
            <p:pic>
              <p:nvPicPr>
                <p:cNvPr id="15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395" t="55458" r="4362"/>
                <a:stretch/>
              </p:blipFill>
              <p:spPr bwMode="auto">
                <a:xfrm>
                  <a:off x="6293376" y="3495247"/>
                  <a:ext cx="2666283" cy="16734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5160" t="53046" r="7203"/>
                <a:stretch/>
              </p:blipFill>
              <p:spPr bwMode="auto">
                <a:xfrm>
                  <a:off x="6395487" y="3497304"/>
                  <a:ext cx="546754" cy="176405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7579" t="97812" r="4269" b="1081"/>
                <a:stretch/>
              </p:blipFill>
              <p:spPr bwMode="auto">
                <a:xfrm>
                  <a:off x="6939935" y="5170745"/>
                  <a:ext cx="2015447" cy="956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36" name="Line 28"/>
              <p:cNvSpPr>
                <a:spLocks noChangeShapeType="1"/>
              </p:cNvSpPr>
              <p:nvPr/>
            </p:nvSpPr>
            <p:spPr bwMode="auto">
              <a:xfrm flipV="1">
                <a:off x="4932040" y="2552340"/>
                <a:ext cx="0" cy="322487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10" t="16190" r="25607" b="68958"/>
            <a:stretch/>
          </p:blipFill>
          <p:spPr bwMode="auto">
            <a:xfrm>
              <a:off x="7250585" y="2735932"/>
              <a:ext cx="643266" cy="72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2" descr="Q:\Eigene Dateien\Work\CBM\Beam-Tests\COSY\Beam-Test-COSY\Beam-Test-COSY-2016\photos\Johann\IMG_20160901_145804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86" t="35598" r="46274" b="24885"/>
            <a:stretch/>
          </p:blipFill>
          <p:spPr bwMode="auto">
            <a:xfrm rot="16200000">
              <a:off x="7972420" y="2784027"/>
              <a:ext cx="648571" cy="680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5315092" y="2310140"/>
              <a:ext cx="1000958" cy="1608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9819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2488397"/>
              <a:ext cx="1054895" cy="1251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Line 28"/>
            <p:cNvSpPr>
              <a:spLocks noChangeShapeType="1"/>
            </p:cNvSpPr>
            <p:nvPr/>
          </p:nvSpPr>
          <p:spPr bwMode="auto">
            <a:xfrm flipH="1">
              <a:off x="689095" y="3006621"/>
              <a:ext cx="8217199" cy="350821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009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(a) Tracking efficiency test of STS sensors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#5,  19.12.2016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19</a:t>
            </a:fld>
            <a:endParaRPr lang="de-DE"/>
          </a:p>
        </p:txBody>
      </p:sp>
      <p:pic>
        <p:nvPicPr>
          <p:cNvPr id="7" name="Picture 2" descr="Q:\Eigene Dateien\Work\CBM\talks\2016\Workshop-CiS-Erfurt_27-29-November-2016\CBM06-sensor-family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5" t="9829" r="14584" b="17308"/>
          <a:stretch/>
        </p:blipFill>
        <p:spPr bwMode="auto">
          <a:xfrm>
            <a:off x="3517857" y="1384993"/>
            <a:ext cx="3420616" cy="245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48" y="1408262"/>
            <a:ext cx="2808312" cy="256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jheuser\Desktop\IMG_20161207_11285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0" t="4940" r="14613" b="4450"/>
          <a:stretch/>
        </p:blipFill>
        <p:spPr bwMode="auto">
          <a:xfrm>
            <a:off x="2987824" y="4194883"/>
            <a:ext cx="2189220" cy="210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heuser\Desktop\IMG_20161207_11405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4" t="5790" r="12756" b="2403"/>
          <a:stretch/>
        </p:blipFill>
        <p:spPr bwMode="auto">
          <a:xfrm>
            <a:off x="395536" y="4159936"/>
            <a:ext cx="2388062" cy="213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92080" y="4293096"/>
            <a:ext cx="15229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reference stations under constructio</a:t>
            </a:r>
            <a:r>
              <a:rPr lang="en-US" sz="1400" dirty="0" smtClean="0"/>
              <a:t>n</a:t>
            </a:r>
          </a:p>
          <a:p>
            <a:r>
              <a:rPr lang="en-US" sz="1400" dirty="0" smtClean="0"/>
              <a:t>based on </a:t>
            </a:r>
            <a:br>
              <a:rPr lang="en-US" sz="1400" dirty="0" smtClean="0"/>
            </a:br>
            <a:r>
              <a:rPr lang="en-US" sz="1400" dirty="0" smtClean="0"/>
              <a:t>n-XYTER FEBs </a:t>
            </a:r>
          </a:p>
          <a:p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b="1" i="1" dirty="0" smtClean="0"/>
              <a:t>(electronics/DAQ available to STS from Jan. 2017)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05580" y="3448707"/>
            <a:ext cx="2107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prototype sensors from </a:t>
            </a:r>
            <a:r>
              <a:rPr lang="en-US" sz="1400" dirty="0" err="1" smtClean="0"/>
              <a:t>CiS</a:t>
            </a:r>
            <a:r>
              <a:rPr lang="en-US" sz="1400" dirty="0" smtClean="0"/>
              <a:t> and Hamamatsu 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7459124" y="3915176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sensor boards</a:t>
            </a:r>
            <a:endParaRPr lang="en-US" sz="1400" dirty="0"/>
          </a:p>
        </p:txBody>
      </p:sp>
      <p:pic>
        <p:nvPicPr>
          <p:cNvPr id="8" name="Picture 2" descr="Q:\Eigene Dateien\Work\CBM\Beam-Tests\COSY\CBAC\CBAC#5 - December 2016\talk\input\sens-pcb-pitch-adp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992" y="4192786"/>
            <a:ext cx="2156299" cy="208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12768" y="1268760"/>
            <a:ext cx="22312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400" dirty="0" smtClean="0"/>
              <a:t>Aim: Sensor efficiency study </a:t>
            </a:r>
            <a:r>
              <a:rPr lang="en-US" sz="1400" dirty="0"/>
              <a:t>with reference tracks</a:t>
            </a:r>
            <a:r>
              <a:rPr lang="en-US" sz="1400" dirty="0" smtClean="0"/>
              <a:t>. Important to PRR in 2017. 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400" dirty="0"/>
              <a:t>S</a:t>
            </a:r>
            <a:r>
              <a:rPr lang="en-US" sz="1400" dirty="0" smtClean="0"/>
              <a:t>ensors irradiated up to CBM life-time </a:t>
            </a:r>
            <a:r>
              <a:rPr lang="en-US" sz="1400" dirty="0" err="1" smtClean="0"/>
              <a:t>fluence</a:t>
            </a:r>
            <a:r>
              <a:rPr lang="en-US" sz="1400" dirty="0" smtClean="0"/>
              <a:t> (10</a:t>
            </a:r>
            <a:r>
              <a:rPr lang="en-US" sz="1400" baseline="30000" dirty="0" smtClean="0"/>
              <a:t>14</a:t>
            </a:r>
            <a:r>
              <a:rPr lang="en-US" sz="1400" dirty="0" smtClean="0"/>
              <a:t> n/cm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)  at KIT.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400" dirty="0"/>
              <a:t>O</a:t>
            </a:r>
            <a:r>
              <a:rPr lang="en-US" sz="1400" dirty="0" smtClean="0"/>
              <a:t>peration at below -5 </a:t>
            </a:r>
            <a:r>
              <a:rPr lang="en-US" sz="1400" dirty="0" smtClean="0">
                <a:sym typeface="Symbol"/>
              </a:rPr>
              <a:t></a:t>
            </a:r>
            <a:r>
              <a:rPr lang="en-US" sz="1400" dirty="0" smtClean="0"/>
              <a:t>C </a:t>
            </a:r>
            <a:r>
              <a:rPr lang="en-US" sz="1400" b="1" dirty="0" smtClean="0"/>
              <a:t>New thermal box under preparation.</a:t>
            </a:r>
          </a:p>
        </p:txBody>
      </p:sp>
      <p:sp>
        <p:nvSpPr>
          <p:cNvPr id="10" name="Down Arrow 9"/>
          <p:cNvSpPr/>
          <p:nvPr/>
        </p:nvSpPr>
        <p:spPr>
          <a:xfrm>
            <a:off x="7889798" y="3538598"/>
            <a:ext cx="279259" cy="3919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7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132856"/>
            <a:ext cx="7992888" cy="2880320"/>
          </a:xfrm>
        </p:spPr>
        <p:txBody>
          <a:bodyPr>
            <a:noAutofit/>
          </a:bodyPr>
          <a:lstStyle/>
          <a:p>
            <a:pPr lvl="1" indent="-457200">
              <a:buFont typeface="+mj-lt"/>
              <a:buAutoNum type="arabicParenR"/>
              <a:tabLst>
                <a:tab pos="2460625" algn="l"/>
              </a:tabLst>
            </a:pPr>
            <a:r>
              <a:rPr lang="en-US" sz="2800" dirty="0" smtClean="0"/>
              <a:t>Results from in-beam tests, August 2016 </a:t>
            </a:r>
            <a:endParaRPr lang="en-US" sz="2800" i="1" dirty="0" smtClean="0"/>
          </a:p>
          <a:p>
            <a:pPr lvl="1" indent="-457200">
              <a:buFont typeface="+mj-lt"/>
              <a:buAutoNum type="arabicParenR"/>
              <a:tabLst>
                <a:tab pos="2460625" algn="l"/>
              </a:tabLst>
            </a:pPr>
            <a:r>
              <a:rPr lang="en-US" sz="2800" dirty="0" smtClean="0"/>
              <a:t>Application for </a:t>
            </a:r>
            <a:r>
              <a:rPr lang="en-US" sz="2800" dirty="0" err="1" smtClean="0"/>
              <a:t>beamtime</a:t>
            </a:r>
            <a:r>
              <a:rPr lang="en-US" sz="2800" dirty="0" smtClean="0"/>
              <a:t> in 2017: </a:t>
            </a:r>
          </a:p>
          <a:p>
            <a:pPr lvl="2" indent="-457200" defTabSz="519113">
              <a:buFont typeface="+mj-lt"/>
              <a:buAutoNum type="romanUcPeriod"/>
              <a:tabLst>
                <a:tab pos="2460625" algn="l"/>
                <a:tab pos="3082925" algn="l"/>
                <a:tab pos="4176713" algn="l"/>
              </a:tabLst>
            </a:pPr>
            <a:r>
              <a:rPr lang="en-US" sz="2800" dirty="0" smtClean="0"/>
              <a:t>Electronics tests: 	Feb. 2017 </a:t>
            </a:r>
            <a:r>
              <a:rPr lang="en-US" sz="2800" i="1" dirty="0" smtClean="0"/>
              <a:t>(1 week)</a:t>
            </a:r>
          </a:p>
          <a:p>
            <a:pPr lvl="2" indent="-457200" defTabSz="519113">
              <a:buFont typeface="+mj-lt"/>
              <a:buAutoNum type="romanUcPeriod"/>
              <a:tabLst>
                <a:tab pos="2460625" algn="l"/>
                <a:tab pos="3082925" algn="l"/>
              </a:tabLst>
            </a:pPr>
            <a:r>
              <a:rPr lang="en-US" sz="2800" dirty="0" smtClean="0"/>
              <a:t>Detector tests: 		May 2017 </a:t>
            </a:r>
            <a:r>
              <a:rPr lang="en-US" sz="2800" i="1" dirty="0" smtClean="0"/>
              <a:t>(2 weeks)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#5,  19.12.2016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955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/>
          <a:lstStyle/>
          <a:p>
            <a:r>
              <a:rPr lang="en-US" dirty="0" smtClean="0"/>
              <a:t>(b) Test of </a:t>
            </a:r>
            <a:r>
              <a:rPr lang="en-US" dirty="0"/>
              <a:t>r</a:t>
            </a:r>
            <a:r>
              <a:rPr lang="en-US" dirty="0" smtClean="0"/>
              <a:t>eadout </a:t>
            </a:r>
            <a:r>
              <a:rPr lang="en-US" spc="-5" dirty="0"/>
              <a:t>electronics for</a:t>
            </a:r>
            <a:r>
              <a:rPr lang="en-US" spc="-15" dirty="0"/>
              <a:t> </a:t>
            </a:r>
            <a:r>
              <a:rPr lang="en-US" spc="-10" dirty="0" smtClean="0"/>
              <a:t>RICH-MAPMTs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#5,  19.12.2016 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20</a:t>
            </a:fld>
            <a:endParaRPr lang="de-DE"/>
          </a:p>
        </p:txBody>
      </p:sp>
      <p:sp>
        <p:nvSpPr>
          <p:cNvPr id="7" name="object 3"/>
          <p:cNvSpPr/>
          <p:nvPr/>
        </p:nvSpPr>
        <p:spPr>
          <a:xfrm>
            <a:off x="323528" y="1412776"/>
            <a:ext cx="2088232" cy="3024336"/>
          </a:xfrm>
          <a:prstGeom prst="rect">
            <a:avLst/>
          </a:prstGeom>
          <a:blipFill>
            <a:blip r:embed="rId3" cstate="print"/>
            <a:srcRect/>
            <a:stretch>
              <a:fillRect r="-10000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3"/>
          <p:cNvSpPr/>
          <p:nvPr/>
        </p:nvSpPr>
        <p:spPr>
          <a:xfrm>
            <a:off x="475386" y="4509120"/>
            <a:ext cx="1944855" cy="1951348"/>
          </a:xfrm>
          <a:prstGeom prst="rect">
            <a:avLst/>
          </a:prstGeom>
          <a:blipFill>
            <a:blip r:embed="rId3" cstate="print"/>
            <a:srcRect/>
            <a:stretch>
              <a:fillRect l="-107372" t="-22150" r="-7372" b="-32837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9"/>
          <p:cNvSpPr>
            <a:spLocks noChangeAspect="1"/>
          </p:cNvSpPr>
          <p:nvPr/>
        </p:nvSpPr>
        <p:spPr>
          <a:xfrm>
            <a:off x="4764026" y="1532170"/>
            <a:ext cx="2530645" cy="19499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3"/>
          <p:cNvSpPr>
            <a:spLocks noChangeAspect="1"/>
          </p:cNvSpPr>
          <p:nvPr/>
        </p:nvSpPr>
        <p:spPr>
          <a:xfrm flipH="1">
            <a:off x="2915816" y="1538215"/>
            <a:ext cx="1848210" cy="2016915"/>
          </a:xfrm>
          <a:prstGeom prst="rect">
            <a:avLst/>
          </a:prstGeom>
          <a:blipFill>
            <a:blip r:embed="rId5" cstate="print"/>
            <a:srcRect/>
            <a:stretch>
              <a:fillRect l="-320853" t="-110612" r="-22558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Box 14"/>
          <p:cNvSpPr txBox="1"/>
          <p:nvPr/>
        </p:nvSpPr>
        <p:spPr>
          <a:xfrm>
            <a:off x="2987824" y="3573016"/>
            <a:ext cx="16561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 smtClean="0"/>
              <a:t>radiator lens with Aluminum coating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 smtClean="0"/>
              <a:t>2x 3x2 </a:t>
            </a:r>
            <a:r>
              <a:rPr lang="en-US" sz="1400" dirty="0"/>
              <a:t>PMT matrix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HADES RICH700 </a:t>
            </a:r>
            <a:r>
              <a:rPr lang="en-US" sz="1400" dirty="0" smtClean="0"/>
              <a:t>modules</a:t>
            </a:r>
            <a:endParaRPr lang="en-US" sz="1400" dirty="0"/>
          </a:p>
        </p:txBody>
      </p:sp>
      <p:sp>
        <p:nvSpPr>
          <p:cNvPr id="17" name="object 3"/>
          <p:cNvSpPr>
            <a:spLocks noChangeAspect="1"/>
          </p:cNvSpPr>
          <p:nvPr/>
        </p:nvSpPr>
        <p:spPr>
          <a:xfrm>
            <a:off x="6804248" y="1550274"/>
            <a:ext cx="1961054" cy="21333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Rectangle 17"/>
          <p:cNvSpPr/>
          <p:nvPr/>
        </p:nvSpPr>
        <p:spPr>
          <a:xfrm>
            <a:off x="4860032" y="3704545"/>
            <a:ext cx="3698641" cy="10002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Simulation of </a:t>
            </a:r>
            <a:r>
              <a:rPr lang="en-US" sz="1400" spc="-5" dirty="0" smtClean="0"/>
              <a:t>ring </a:t>
            </a:r>
            <a:r>
              <a:rPr lang="en-US" sz="1400" dirty="0"/>
              <a:t>image on PMT</a:t>
            </a:r>
            <a:r>
              <a:rPr lang="en-US" sz="1400" spc="-65" dirty="0"/>
              <a:t> </a:t>
            </a:r>
            <a:r>
              <a:rPr lang="en-US" sz="1400" dirty="0" smtClean="0"/>
              <a:t>plane at COSY:</a:t>
            </a:r>
            <a:br>
              <a:rPr lang="en-US" sz="1400" dirty="0" smtClean="0"/>
            </a:br>
            <a:r>
              <a:rPr lang="en-US" sz="300" dirty="0" smtClean="0"/>
              <a:t> </a:t>
            </a:r>
            <a:endParaRPr lang="en-US" sz="1400" dirty="0" smtClean="0"/>
          </a:p>
          <a:p>
            <a:r>
              <a:rPr lang="en-US" sz="1400" spc="-5" dirty="0" smtClean="0">
                <a:cs typeface="Arial"/>
              </a:rPr>
              <a:t>beam: p = 1.7 GeV/c, </a:t>
            </a:r>
            <a:r>
              <a:rPr lang="en-US" sz="1400" dirty="0" smtClean="0">
                <a:cs typeface="Arial"/>
              </a:rPr>
              <a:t>10</a:t>
            </a:r>
            <a:r>
              <a:rPr lang="en-US" sz="1200" baseline="30555" dirty="0" smtClean="0">
                <a:cs typeface="Arial"/>
              </a:rPr>
              <a:t>5 </a:t>
            </a:r>
            <a:r>
              <a:rPr lang="en-US" sz="1400" spc="-5" dirty="0" smtClean="0">
                <a:cs typeface="Arial"/>
              </a:rPr>
              <a:t>protons/s, </a:t>
            </a:r>
            <a:r>
              <a:rPr lang="en-US" sz="1400" spc="-5" dirty="0" smtClean="0">
                <a:cs typeface="Arial"/>
                <a:sym typeface="Symbol"/>
              </a:rPr>
              <a:t></a:t>
            </a:r>
            <a:r>
              <a:rPr lang="en-US" sz="1400" spc="-5" baseline="-25000" dirty="0" smtClean="0">
                <a:cs typeface="Arial"/>
                <a:sym typeface="Symbol"/>
              </a:rPr>
              <a:t>x,y</a:t>
            </a:r>
            <a:r>
              <a:rPr lang="en-US" sz="1400" spc="-5" dirty="0" smtClean="0">
                <a:cs typeface="Arial"/>
                <a:sym typeface="Symbol"/>
              </a:rPr>
              <a:t> = 0.3 cm</a:t>
            </a:r>
            <a:r>
              <a:rPr lang="en-US" sz="1400" spc="-5" dirty="0" smtClean="0">
                <a:cs typeface="Arial"/>
              </a:rPr>
              <a:t> </a:t>
            </a:r>
            <a:endParaRPr lang="en-US" sz="1400" spc="-5" dirty="0">
              <a:cs typeface="Arial"/>
            </a:endParaRP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400" spc="-10" dirty="0" smtClean="0">
                <a:cs typeface="Arial"/>
              </a:rPr>
              <a:t>up </a:t>
            </a:r>
            <a:r>
              <a:rPr lang="en-US" sz="1400" spc="-5" dirty="0">
                <a:cs typeface="Arial"/>
              </a:rPr>
              <a:t>to </a:t>
            </a:r>
            <a:r>
              <a:rPr lang="en-US" sz="1400" spc="-20" dirty="0">
                <a:cs typeface="Arial"/>
              </a:rPr>
              <a:t>4·10</a:t>
            </a:r>
            <a:r>
              <a:rPr lang="en-US" sz="1200" spc="-30" baseline="30555" dirty="0">
                <a:cs typeface="Arial"/>
              </a:rPr>
              <a:t>4  </a:t>
            </a:r>
            <a:r>
              <a:rPr lang="en-US" sz="1400" spc="-5" dirty="0" smtClean="0">
                <a:cs typeface="Arial"/>
              </a:rPr>
              <a:t>hits/pixel/s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sv-SE" sz="1400" dirty="0" smtClean="0">
                <a:cs typeface="Arial"/>
              </a:rPr>
              <a:t>~</a:t>
            </a:r>
            <a:r>
              <a:rPr lang="sv-SE" sz="1400" spc="-65" dirty="0" smtClean="0">
                <a:cs typeface="Arial"/>
              </a:rPr>
              <a:t> </a:t>
            </a:r>
            <a:r>
              <a:rPr lang="sv-SE" sz="1400" spc="-10" dirty="0" smtClean="0">
                <a:cs typeface="Arial"/>
              </a:rPr>
              <a:t>20 hits/ring,  ring radius:  </a:t>
            </a:r>
            <a:r>
              <a:rPr lang="sv-SE" sz="1400" spc="-10" dirty="0">
                <a:cs typeface="Arial"/>
              </a:rPr>
              <a:t>5.4</a:t>
            </a:r>
            <a:r>
              <a:rPr lang="sv-SE" sz="1400" spc="-55" dirty="0">
                <a:cs typeface="Arial"/>
              </a:rPr>
              <a:t> </a:t>
            </a:r>
            <a:r>
              <a:rPr lang="sv-SE" sz="1400" dirty="0" smtClean="0">
                <a:cs typeface="Arial"/>
              </a:rPr>
              <a:t>cm</a:t>
            </a:r>
            <a:endParaRPr lang="sv-SE" sz="1400" dirty="0"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7237" y="4345939"/>
            <a:ext cx="1134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</a:t>
            </a:r>
            <a:r>
              <a:rPr lang="en-US" sz="1400" b="1" dirty="0" smtClean="0"/>
              <a:t>lectronics: ready</a:t>
            </a:r>
            <a:endParaRPr lang="en-US" sz="1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948264" y="4725144"/>
            <a:ext cx="2115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Set-up under construction</a:t>
            </a:r>
            <a:endParaRPr lang="en-US" sz="1400" b="1" dirty="0"/>
          </a:p>
        </p:txBody>
      </p:sp>
      <p:sp>
        <p:nvSpPr>
          <p:cNvPr id="26" name="Rectangle 25"/>
          <p:cNvSpPr/>
          <p:nvPr/>
        </p:nvSpPr>
        <p:spPr>
          <a:xfrm>
            <a:off x="161764" y="836712"/>
            <a:ext cx="86587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 indent="-157163">
              <a:buFont typeface="Arial" panose="020B0604020202020204" pitchFamily="34" charset="0"/>
              <a:buChar char="•"/>
            </a:pPr>
            <a:r>
              <a:rPr lang="en-US" sz="1600" spc="-5" dirty="0">
                <a:cs typeface="Times New Roman"/>
              </a:rPr>
              <a:t>Measure first </a:t>
            </a:r>
            <a:r>
              <a:rPr lang="en-US" sz="1600" dirty="0">
                <a:cs typeface="Times New Roman"/>
              </a:rPr>
              <a:t>Cherenkov photons </a:t>
            </a:r>
            <a:r>
              <a:rPr lang="en-US" sz="1600" spc="-5" dirty="0">
                <a:cs typeface="Times New Roman"/>
              </a:rPr>
              <a:t>with </a:t>
            </a:r>
            <a:r>
              <a:rPr lang="en-US" sz="1600" dirty="0">
                <a:cs typeface="Times New Roman"/>
              </a:rPr>
              <a:t>new </a:t>
            </a:r>
            <a:r>
              <a:rPr lang="en-US" sz="1600" spc="-5" dirty="0">
                <a:cs typeface="Times New Roman"/>
              </a:rPr>
              <a:t>DIRICH</a:t>
            </a:r>
            <a:r>
              <a:rPr lang="en-US" sz="1600" spc="-15" dirty="0">
                <a:cs typeface="Times New Roman"/>
              </a:rPr>
              <a:t> </a:t>
            </a:r>
            <a:r>
              <a:rPr lang="en-US" sz="1600" dirty="0" smtClean="0">
                <a:cs typeface="Times New Roman"/>
              </a:rPr>
              <a:t>scheme; </a:t>
            </a:r>
            <a:r>
              <a:rPr lang="en-US" sz="1600" spc="-5" dirty="0">
                <a:cs typeface="Times New Roman"/>
              </a:rPr>
              <a:t>s</a:t>
            </a:r>
            <a:r>
              <a:rPr lang="en-US" sz="1600" spc="-5" dirty="0" smtClean="0">
                <a:cs typeface="Times New Roman"/>
              </a:rPr>
              <a:t>tudy rate behavior </a:t>
            </a:r>
          </a:p>
          <a:p>
            <a:pPr marL="169863" indent="-15716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spc="-5" dirty="0" smtClean="0">
                <a:cs typeface="Times New Roman"/>
              </a:rPr>
              <a:t>First steps towards integration </a:t>
            </a:r>
            <a:r>
              <a:rPr lang="en-US" sz="1600" dirty="0">
                <a:cs typeface="Times New Roman"/>
              </a:rPr>
              <a:t>of </a:t>
            </a:r>
            <a:r>
              <a:rPr lang="en-US" sz="1600" spc="-5" dirty="0" err="1">
                <a:cs typeface="Times New Roman"/>
              </a:rPr>
              <a:t>DiRICH</a:t>
            </a:r>
            <a:r>
              <a:rPr lang="en-US" sz="1600" spc="-5" dirty="0">
                <a:cs typeface="Times New Roman"/>
              </a:rPr>
              <a:t> chain into CBM DAQ</a:t>
            </a:r>
            <a:r>
              <a:rPr lang="en-US" sz="1600" spc="50" dirty="0">
                <a:cs typeface="Times New Roman"/>
              </a:rPr>
              <a:t> </a:t>
            </a:r>
            <a:r>
              <a:rPr lang="en-US" sz="1600" spc="-5" dirty="0">
                <a:cs typeface="Times New Roman"/>
              </a:rPr>
              <a:t>system</a:t>
            </a:r>
            <a:endParaRPr lang="en-US" sz="1600" dirty="0">
              <a:cs typeface="Times New Roman"/>
            </a:endParaRPr>
          </a:p>
        </p:txBody>
      </p: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2627784" y="5013176"/>
            <a:ext cx="6336704" cy="1357417"/>
            <a:chOff x="827584" y="2553378"/>
            <a:chExt cx="8122565" cy="1739975"/>
          </a:xfrm>
        </p:grpSpPr>
        <p:sp>
          <p:nvSpPr>
            <p:cNvPr id="27" name="object 4"/>
            <p:cNvSpPr>
              <a:spLocks noChangeAspect="1"/>
            </p:cNvSpPr>
            <p:nvPr/>
          </p:nvSpPr>
          <p:spPr>
            <a:xfrm>
              <a:off x="827584" y="2565161"/>
              <a:ext cx="2149598" cy="1728192"/>
            </a:xfrm>
            <a:prstGeom prst="rect">
              <a:avLst/>
            </a:prstGeom>
            <a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7194"/>
              </a:stretch>
            </a:blip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28" name="object 6"/>
            <p:cNvSpPr/>
            <p:nvPr/>
          </p:nvSpPr>
          <p:spPr>
            <a:xfrm>
              <a:off x="7017654" y="2559141"/>
              <a:ext cx="1932495" cy="1728192"/>
            </a:xfrm>
            <a:prstGeom prst="rect">
              <a:avLst/>
            </a:prstGeom>
            <a:blipFill>
              <a:blip r:embed="rId9" cstate="print"/>
              <a:srcRect/>
              <a:stretch>
                <a:fillRect l="-9609" r="-17081"/>
              </a:stretch>
            </a:blip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29" name="object 5"/>
            <p:cNvSpPr>
              <a:spLocks noChangeAspect="1"/>
            </p:cNvSpPr>
            <p:nvPr/>
          </p:nvSpPr>
          <p:spPr>
            <a:xfrm>
              <a:off x="3069259" y="2565161"/>
              <a:ext cx="2448272" cy="172819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30" name="object 4"/>
            <p:cNvSpPr>
              <a:spLocks noChangeAspect="1"/>
            </p:cNvSpPr>
            <p:nvPr/>
          </p:nvSpPr>
          <p:spPr>
            <a:xfrm>
              <a:off x="5604985" y="2553378"/>
              <a:ext cx="1300466" cy="173395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9976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(c) Test of new GEM detectors for </a:t>
            </a:r>
            <a:r>
              <a:rPr lang="en-US" dirty="0" err="1" smtClean="0"/>
              <a:t>MuCH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#5,  19.12.2016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21</a:t>
            </a:fld>
            <a:endParaRPr lang="de-DE"/>
          </a:p>
        </p:txBody>
      </p:sp>
      <p:sp>
        <p:nvSpPr>
          <p:cNvPr id="7" name="TextBox 6"/>
          <p:cNvSpPr txBox="1"/>
          <p:nvPr/>
        </p:nvSpPr>
        <p:spPr>
          <a:xfrm>
            <a:off x="313309" y="1484784"/>
            <a:ext cx="361061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prototypes will be tested: </a:t>
            </a:r>
            <a:br>
              <a:rPr lang="en-US" dirty="0" smtClean="0"/>
            </a:br>
            <a:endParaRPr lang="en-US" dirty="0" smtClean="0"/>
          </a:p>
          <a:p>
            <a:r>
              <a:rPr lang="en-US" sz="1600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1) Full-size prototype “M2”</a:t>
            </a:r>
            <a:endParaRPr lang="en-US" sz="1600" i="1" dirty="0" smtClean="0">
              <a:sym typeface="Wingdings" panose="05000000000000000000" pitchFamily="2" charset="2"/>
            </a:endParaRPr>
          </a:p>
          <a:p>
            <a:pPr marL="395288" lvl="1" indent="-168275">
              <a:buFont typeface="Arial" panose="020B0604020202020204" pitchFamily="34" charset="0"/>
              <a:buChar char="•"/>
            </a:pPr>
            <a:r>
              <a:rPr lang="en-US" sz="1600" i="1" dirty="0" smtClean="0">
                <a:sym typeface="Wingdings" panose="05000000000000000000" pitchFamily="2" charset="2"/>
              </a:rPr>
              <a:t>CERN-made GEM foils</a:t>
            </a:r>
          </a:p>
          <a:p>
            <a:pPr marL="395288" lvl="1" indent="-168275">
              <a:buFont typeface="Arial" panose="020B0604020202020204" pitchFamily="34" charset="0"/>
              <a:buChar char="•"/>
            </a:pPr>
            <a:r>
              <a:rPr lang="en-US" sz="1600" b="1" i="1" dirty="0" smtClean="0">
                <a:sym typeface="Wingdings" panose="05000000000000000000" pitchFamily="2" charset="2"/>
              </a:rPr>
              <a:t>with </a:t>
            </a:r>
            <a:r>
              <a:rPr lang="en-US" sz="1600" b="1" i="1" dirty="0">
                <a:sym typeface="Wingdings" panose="05000000000000000000" pitchFamily="2" charset="2"/>
              </a:rPr>
              <a:t>new HV configuration, </a:t>
            </a:r>
            <a:r>
              <a:rPr lang="en-US" sz="1600" b="1" i="1" dirty="0" smtClean="0">
                <a:sym typeface="Wingdings" panose="05000000000000000000" pitchFamily="2" charset="2"/>
              </a:rPr>
              <a:t/>
            </a:r>
            <a:br>
              <a:rPr lang="en-US" sz="1600" b="1" i="1" dirty="0" smtClean="0">
                <a:sym typeface="Wingdings" panose="05000000000000000000" pitchFamily="2" charset="2"/>
              </a:rPr>
            </a:br>
            <a:r>
              <a:rPr lang="en-US" sz="1600" b="1" i="1" dirty="0" smtClean="0">
                <a:sym typeface="Wingdings" panose="05000000000000000000" pitchFamily="2" charset="2"/>
              </a:rPr>
              <a:t>possibly </a:t>
            </a:r>
            <a:r>
              <a:rPr lang="en-US" sz="1600" b="1" i="1" dirty="0">
                <a:sym typeface="Wingdings" panose="05000000000000000000" pitchFamily="2" charset="2"/>
              </a:rPr>
              <a:t>involving </a:t>
            </a:r>
            <a:r>
              <a:rPr lang="en-US" sz="1600" b="1" i="1" dirty="0" err="1" smtClean="0">
                <a:sym typeface="Wingdings" panose="05000000000000000000" pitchFamily="2" charset="2"/>
              </a:rPr>
              <a:t>opto</a:t>
            </a:r>
            <a:r>
              <a:rPr lang="en-US" sz="1600" b="1" i="1" dirty="0" smtClean="0">
                <a:sym typeface="Wingdings" panose="05000000000000000000" pitchFamily="2" charset="2"/>
              </a:rPr>
              <a:t>-coupler switches</a:t>
            </a:r>
          </a:p>
          <a:p>
            <a:pPr marL="395288" lvl="1" indent="-168275">
              <a:buFont typeface="Arial" panose="020B0604020202020204" pitchFamily="34" charset="0"/>
              <a:buChar char="•"/>
            </a:pPr>
            <a:r>
              <a:rPr lang="en-US" sz="1600" i="1" dirty="0" smtClean="0">
                <a:sym typeface="Wingdings" panose="05000000000000000000" pitchFamily="2" charset="2"/>
              </a:rPr>
              <a:t>with </a:t>
            </a:r>
            <a:r>
              <a:rPr lang="en-US" sz="1600" i="1" dirty="0">
                <a:sym typeface="Wingdings" panose="05000000000000000000" pitchFamily="2" charset="2"/>
              </a:rPr>
              <a:t>full-fledged controlled </a:t>
            </a:r>
            <a:r>
              <a:rPr lang="en-US" sz="1600" i="1" dirty="0" smtClean="0">
                <a:sym typeface="Wingdings" panose="05000000000000000000" pitchFamily="2" charset="2"/>
              </a:rPr>
              <a:t>cooling</a:t>
            </a:r>
          </a:p>
          <a:p>
            <a:pPr marL="395288" lvl="1" indent="-168275">
              <a:buFont typeface="Arial" panose="020B0604020202020204" pitchFamily="34" charset="0"/>
              <a:buChar char="•"/>
            </a:pPr>
            <a:r>
              <a:rPr lang="en-US" sz="1600" i="1" dirty="0" smtClean="0">
                <a:sym typeface="Wingdings" panose="05000000000000000000" pitchFamily="2" charset="2"/>
              </a:rPr>
              <a:t>with full 18 FEB </a:t>
            </a:r>
            <a:r>
              <a:rPr lang="en-US" sz="1600" i="1" dirty="0">
                <a:sym typeface="Wingdings" panose="05000000000000000000" pitchFamily="2" charset="2"/>
              </a:rPr>
              <a:t>–</a:t>
            </a:r>
            <a:r>
              <a:rPr lang="en-US" sz="1600" i="1" dirty="0" smtClean="0">
                <a:sym typeface="Wingdings" panose="05000000000000000000" pitchFamily="2" charset="2"/>
              </a:rPr>
              <a:t>F read-out</a:t>
            </a:r>
          </a:p>
          <a:p>
            <a:pPr marL="395288" lvl="1" indent="-168275">
              <a:buFont typeface="Arial" panose="020B0604020202020204" pitchFamily="34" charset="0"/>
              <a:buChar char="•"/>
            </a:pPr>
            <a:r>
              <a:rPr lang="en-US" sz="1600" i="1" dirty="0" smtClean="0">
                <a:sym typeface="Wingdings" panose="05000000000000000000" pitchFamily="2" charset="2"/>
              </a:rPr>
              <a:t>and </a:t>
            </a:r>
            <a:r>
              <a:rPr lang="en-US" sz="1600" i="1" dirty="0">
                <a:sym typeface="Wingdings" panose="05000000000000000000" pitchFamily="2" charset="2"/>
              </a:rPr>
              <a:t>latest </a:t>
            </a:r>
            <a:r>
              <a:rPr lang="en-US" sz="1600" i="1" dirty="0" smtClean="0">
                <a:sym typeface="Wingdings" panose="05000000000000000000" pitchFamily="2" charset="2"/>
              </a:rPr>
              <a:t>DAQ</a:t>
            </a:r>
            <a:br>
              <a:rPr lang="en-US" sz="1600" i="1" dirty="0" smtClean="0">
                <a:sym typeface="Wingdings" panose="05000000000000000000" pitchFamily="2" charset="2"/>
              </a:rPr>
            </a:br>
            <a:endParaRPr lang="en-US" sz="1600" i="1" dirty="0">
              <a:sym typeface="Wingdings" panose="05000000000000000000" pitchFamily="2" charset="2"/>
            </a:endParaRPr>
          </a:p>
          <a:p>
            <a:r>
              <a:rPr lang="en-US" sz="1600" dirty="0">
                <a:solidFill>
                  <a:srgbClr val="FF0000"/>
                </a:solidFill>
                <a:sym typeface="Wingdings" panose="05000000000000000000" pitchFamily="2" charset="2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) Triple-GEM test detector </a:t>
            </a:r>
          </a:p>
          <a:p>
            <a:pPr marL="398463" indent="-171450">
              <a:buFont typeface="Arial" panose="020B0604020202020204" pitchFamily="34" charset="0"/>
              <a:buChar char="•"/>
            </a:pPr>
            <a:r>
              <a:rPr lang="en-US" sz="1600" i="1" dirty="0" smtClean="0">
                <a:sym typeface="Wingdings" panose="05000000000000000000" pitchFamily="2" charset="2"/>
              </a:rPr>
              <a:t>Indian-made </a:t>
            </a:r>
            <a:r>
              <a:rPr lang="en-US" sz="1600" i="1" dirty="0">
                <a:sym typeface="Wingdings" panose="05000000000000000000" pitchFamily="2" charset="2"/>
              </a:rPr>
              <a:t>GEM foils </a:t>
            </a:r>
            <a:endParaRPr lang="en-US" sz="1600" i="1" dirty="0" smtClean="0">
              <a:sym typeface="Wingdings" panose="05000000000000000000" pitchFamily="2" charset="2"/>
            </a:endParaRPr>
          </a:p>
          <a:p>
            <a:pPr marL="398463" indent="-171450">
              <a:buFont typeface="Arial" panose="020B0604020202020204" pitchFamily="34" charset="0"/>
              <a:buChar char="•"/>
            </a:pPr>
            <a:r>
              <a:rPr lang="en-US" sz="1600" i="1" dirty="0" smtClean="0">
                <a:sym typeface="Wingdings" panose="05000000000000000000" pitchFamily="2" charset="2"/>
              </a:rPr>
              <a:t>10 </a:t>
            </a:r>
            <a:r>
              <a:rPr lang="en-US" sz="1600" i="1" dirty="0">
                <a:sym typeface="Wingdings" panose="05000000000000000000" pitchFamily="2" charset="2"/>
              </a:rPr>
              <a:t>cm x 10 cm </a:t>
            </a:r>
            <a:r>
              <a:rPr lang="en-US" sz="1600" i="1" dirty="0" smtClean="0">
                <a:sym typeface="Wingdings" panose="05000000000000000000" pitchFamily="2" charset="2"/>
              </a:rPr>
              <a:t>and/or</a:t>
            </a:r>
          </a:p>
          <a:p>
            <a:pPr marL="398463" indent="-171450">
              <a:buFont typeface="Arial" panose="020B0604020202020204" pitchFamily="34" charset="0"/>
              <a:buChar char="•"/>
            </a:pPr>
            <a:r>
              <a:rPr lang="en-US" sz="1600" i="1" dirty="0" smtClean="0">
                <a:sym typeface="Wingdings" panose="05000000000000000000" pitchFamily="2" charset="2"/>
              </a:rPr>
              <a:t>30 </a:t>
            </a:r>
            <a:r>
              <a:rPr lang="en-US" sz="1600" i="1" dirty="0">
                <a:sym typeface="Wingdings" panose="05000000000000000000" pitchFamily="2" charset="2"/>
              </a:rPr>
              <a:t>cm x 30 cm </a:t>
            </a:r>
            <a:r>
              <a:rPr lang="en-US" sz="1600" i="1" dirty="0" smtClean="0">
                <a:sym typeface="Wingdings" panose="05000000000000000000" pitchFamily="2" charset="2"/>
              </a:rPr>
              <a:t> </a:t>
            </a:r>
            <a:endParaRPr lang="en-US" sz="1600" i="1" dirty="0">
              <a:sym typeface="Wingdings" panose="05000000000000000000" pitchFamily="2" charset="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67944" y="4142340"/>
            <a:ext cx="4320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ym typeface="Wingdings" panose="05000000000000000000" pitchFamily="2" charset="2"/>
              </a:rPr>
              <a:t>P</a:t>
            </a:r>
            <a:r>
              <a:rPr lang="en-US" sz="1400" i="1" dirty="0" smtClean="0">
                <a:sym typeface="Wingdings" panose="05000000000000000000" pitchFamily="2" charset="2"/>
              </a:rPr>
              <a:t>rototype M1 under test at CERN-SPS, 12/2016 </a:t>
            </a:r>
            <a:endParaRPr lang="en-US" sz="1400" i="1" dirty="0">
              <a:sym typeface="Wingdings" panose="05000000000000000000" pitchFamily="2" charset="2"/>
            </a:endParaRP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3658814" y="1484784"/>
            <a:ext cx="5305673" cy="2376264"/>
            <a:chOff x="3658814" y="1311398"/>
            <a:chExt cx="5305673" cy="237626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8814" y="1311398"/>
              <a:ext cx="5138739" cy="237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8625933" y="1916832"/>
              <a:ext cx="0" cy="1688345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 rot="16200000">
              <a:off x="8198531" y="2667689"/>
              <a:ext cx="12241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~ 120 cm</a:t>
              </a:r>
              <a:endParaRPr lang="en-US" sz="1400" dirty="0"/>
            </a:p>
          </p:txBody>
        </p:sp>
      </p:grpSp>
      <p:pic>
        <p:nvPicPr>
          <p:cNvPr id="1026" name="Picture 2" descr="Q:\Eigene Dateien\Work\CBM\Beam-Tests\COSY\CBAC\CBAC#5 - December 2016\talk\input\photos-VECC\IMG_20161201_1813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509119"/>
            <a:ext cx="3075000" cy="172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250" y="4511672"/>
            <a:ext cx="3040991" cy="172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408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GEM – prototype M2 under construction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#5,  19.12.2016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22</a:t>
            </a:fld>
            <a:endParaRPr lang="de-DE"/>
          </a:p>
        </p:txBody>
      </p:sp>
      <p:sp>
        <p:nvSpPr>
          <p:cNvPr id="8" name="Rectangle 7"/>
          <p:cNvSpPr/>
          <p:nvPr/>
        </p:nvSpPr>
        <p:spPr>
          <a:xfrm>
            <a:off x="6804248" y="1392252"/>
            <a:ext cx="1934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HV-Layout </a:t>
            </a:r>
            <a:r>
              <a:rPr lang="en-US" dirty="0"/>
              <a:t>scheme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520" y="5995988"/>
            <a:ext cx="5040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biasing network laid out for high stability under pulsed current </a:t>
            </a:r>
            <a:endParaRPr lang="en-US" sz="1400" dirty="0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35496" y="1268760"/>
            <a:ext cx="6624736" cy="4655220"/>
            <a:chOff x="35496" y="1268760"/>
            <a:chExt cx="6624736" cy="465522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68760"/>
              <a:ext cx="6624736" cy="4655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51520" y="1392252"/>
              <a:ext cx="244827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err="1" smtClean="0">
                  <a:solidFill>
                    <a:srgbClr val="FF0000"/>
                  </a:solidFill>
                </a:rPr>
                <a:t>Opto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-coupler switches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5318211" y="3285816"/>
              <a:ext cx="9361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~ 120 cm</a:t>
              </a:r>
              <a:endParaRPr lang="en-US" sz="1400" dirty="0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91710"/>
            <a:ext cx="3139659" cy="401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23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6356"/>
            <a:ext cx="9144000" cy="1143000"/>
          </a:xfrm>
        </p:spPr>
        <p:txBody>
          <a:bodyPr/>
          <a:lstStyle/>
          <a:p>
            <a:r>
              <a:rPr lang="en-US" dirty="0" smtClean="0"/>
              <a:t>(d) New DAQ system for STS + GEM read-out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#5,  19.12.2016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23</a:t>
            </a:fld>
            <a:endParaRPr lang="de-DE"/>
          </a:p>
        </p:txBody>
      </p:sp>
      <p:sp>
        <p:nvSpPr>
          <p:cNvPr id="8" name="TextBox 7"/>
          <p:cNvSpPr txBox="1"/>
          <p:nvPr/>
        </p:nvSpPr>
        <p:spPr>
          <a:xfrm>
            <a:off x="539552" y="1268760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Ready:</a:t>
            </a:r>
            <a:r>
              <a:rPr lang="en-US" dirty="0" smtClean="0"/>
              <a:t>  DAQ running at CBM </a:t>
            </a:r>
            <a:r>
              <a:rPr lang="en-US" dirty="0" err="1" smtClean="0"/>
              <a:t>Pb</a:t>
            </a:r>
            <a:r>
              <a:rPr lang="en-US" dirty="0" err="1"/>
              <a:t>-</a:t>
            </a:r>
            <a:r>
              <a:rPr lang="en-US" dirty="0" err="1" smtClean="0"/>
              <a:t>beamtime</a:t>
            </a:r>
            <a:r>
              <a:rPr lang="en-US" dirty="0" smtClean="0"/>
              <a:t> (TOF, TRD, GEM), CERN-SPS, 12/2016. </a:t>
            </a:r>
            <a:br>
              <a:rPr lang="en-US" dirty="0" smtClean="0"/>
            </a:br>
            <a:r>
              <a:rPr lang="en-US" dirty="0" smtClean="0"/>
              <a:t>               Will be used for STS, </a:t>
            </a:r>
            <a:r>
              <a:rPr lang="en-US" dirty="0" err="1" smtClean="0"/>
              <a:t>Hodoscope</a:t>
            </a:r>
            <a:r>
              <a:rPr lang="en-US" dirty="0" smtClean="0"/>
              <a:t> + GEM read-out at COSY. </a:t>
            </a:r>
            <a:endParaRPr lang="en-US" dirty="0"/>
          </a:p>
        </p:txBody>
      </p:sp>
      <p:pic>
        <p:nvPicPr>
          <p:cNvPr id="1026" name="Picture 2" descr="C:\Users\jheuser\Desktop\DSC008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7"/>
          <a:stretch/>
        </p:blipFill>
        <p:spPr bwMode="auto">
          <a:xfrm>
            <a:off x="2777108" y="3640527"/>
            <a:ext cx="259180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heuser\Desktop\DSC0079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7"/>
          <a:stretch/>
        </p:blipFill>
        <p:spPr bwMode="auto">
          <a:xfrm rot="5400000">
            <a:off x="297481" y="4027335"/>
            <a:ext cx="2679802" cy="190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6" y="2420888"/>
            <a:ext cx="720080" cy="79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9572" y="3193231"/>
            <a:ext cx="1332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n-XYTER FEBs</a:t>
            </a:r>
            <a:endParaRPr lang="en-US" i="1" dirty="0"/>
          </a:p>
        </p:txBody>
      </p:sp>
      <p:sp>
        <p:nvSpPr>
          <p:cNvPr id="9" name="Right Arrow 8"/>
          <p:cNvSpPr/>
          <p:nvPr/>
        </p:nvSpPr>
        <p:spPr>
          <a:xfrm>
            <a:off x="1907704" y="2708920"/>
            <a:ext cx="360040" cy="2503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465" y="2415905"/>
            <a:ext cx="1084136" cy="8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612746" y="3159822"/>
            <a:ext cx="1055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err="1" smtClean="0"/>
              <a:t>nDPB</a:t>
            </a:r>
            <a:endParaRPr lang="en-US" sz="1400" i="1" dirty="0"/>
          </a:p>
        </p:txBody>
      </p:sp>
      <p:sp>
        <p:nvSpPr>
          <p:cNvPr id="17" name="Right Arrow 16"/>
          <p:cNvSpPr/>
          <p:nvPr/>
        </p:nvSpPr>
        <p:spPr>
          <a:xfrm>
            <a:off x="6084168" y="2689295"/>
            <a:ext cx="360040" cy="2503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761291" y="2348880"/>
            <a:ext cx="1627133" cy="95410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altLang="en-US" sz="1400" dirty="0" smtClean="0"/>
              <a:t>PCs with FLIBs for time-slice building from the incoming data stream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4644008" y="2420888"/>
            <a:ext cx="1152128" cy="73866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altLang="en-US" sz="1400" i="1" dirty="0" err="1" smtClean="0"/>
              <a:t>nDPB</a:t>
            </a:r>
            <a:r>
              <a:rPr lang="en-US" altLang="en-US" sz="1400" i="1" dirty="0" smtClean="0"/>
              <a:t>/</a:t>
            </a:r>
            <a:r>
              <a:rPr lang="en-US" altLang="en-US" sz="1400" i="1" dirty="0" err="1" smtClean="0"/>
              <a:t>MUCHgDPB</a:t>
            </a:r>
            <a:r>
              <a:rPr lang="en-US" altLang="en-US" sz="1400" i="1" dirty="0" smtClean="0"/>
              <a:t> </a:t>
            </a:r>
            <a:endParaRPr lang="en-US" altLang="en-US" sz="1400" i="1" dirty="0"/>
          </a:p>
          <a:p>
            <a:r>
              <a:rPr lang="en-US" sz="1400" i="1" dirty="0" err="1" smtClean="0"/>
              <a:t>tDPB</a:t>
            </a:r>
            <a:endParaRPr lang="en-US" altLang="en-US" sz="1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5"/>
          <a:stretch/>
        </p:blipFill>
        <p:spPr bwMode="auto">
          <a:xfrm>
            <a:off x="5441404" y="3641247"/>
            <a:ext cx="3026665" cy="2156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777108" y="5891876"/>
            <a:ext cx="1395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err="1"/>
              <a:t>μTCA</a:t>
            </a:r>
            <a:r>
              <a:rPr lang="en-US" altLang="en-US" dirty="0"/>
              <a:t> crates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560557" y="5949280"/>
            <a:ext cx="788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err="1"/>
              <a:t>mFLES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75809" y="1998132"/>
            <a:ext cx="1255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on detector</a:t>
            </a:r>
            <a:endParaRPr lang="en-US" altLang="en-US" dirty="0"/>
          </a:p>
        </p:txBody>
      </p:sp>
      <p:sp>
        <p:nvSpPr>
          <p:cNvPr id="23" name="Rectangle 22"/>
          <p:cNvSpPr/>
          <p:nvPr/>
        </p:nvSpPr>
        <p:spPr>
          <a:xfrm>
            <a:off x="2368441" y="1988840"/>
            <a:ext cx="1771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on/near detector</a:t>
            </a:r>
            <a:endParaRPr lang="en-US" altLang="en-US" dirty="0"/>
          </a:p>
        </p:txBody>
      </p:sp>
      <p:sp>
        <p:nvSpPr>
          <p:cNvPr id="24" name="Right Arrow 23"/>
          <p:cNvSpPr/>
          <p:nvPr/>
        </p:nvSpPr>
        <p:spPr>
          <a:xfrm>
            <a:off x="3995936" y="2708920"/>
            <a:ext cx="360040" cy="2503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453331" y="1988840"/>
            <a:ext cx="1619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in </a:t>
            </a:r>
            <a:r>
              <a:rPr lang="en-US" altLang="en-US" dirty="0" err="1"/>
              <a:t>μTCA</a:t>
            </a:r>
            <a:r>
              <a:rPr lang="en-US" altLang="en-US" dirty="0"/>
              <a:t> crates 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115120" y="1988840"/>
            <a:ext cx="841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err="1" smtClean="0"/>
              <a:t>mFLES</a:t>
            </a:r>
            <a:r>
              <a:rPr lang="en-US" altLang="en-US" dirty="0" smtClean="0"/>
              <a:t>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6270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/>
          <a:stretch/>
        </p:blipFill>
        <p:spPr bwMode="auto">
          <a:xfrm>
            <a:off x="385107" y="1213805"/>
            <a:ext cx="4438117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#5,  19.12.2016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24</a:t>
            </a:fld>
            <a:endParaRPr lang="de-DE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0" t="18125" r="18734" b="11458"/>
          <a:stretch/>
        </p:blipFill>
        <p:spPr bwMode="auto">
          <a:xfrm>
            <a:off x="5137634" y="1314391"/>
            <a:ext cx="2580907" cy="1754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6356"/>
            <a:ext cx="9144000" cy="1143000"/>
          </a:xfrm>
        </p:spPr>
        <p:txBody>
          <a:bodyPr/>
          <a:lstStyle/>
          <a:p>
            <a:r>
              <a:rPr lang="en-US" dirty="0" smtClean="0"/>
              <a:t>(e) Diamond T0 tests with TRB3 read-out</a:t>
            </a:r>
            <a:endParaRPr lang="en-US" dirty="0"/>
          </a:p>
        </p:txBody>
      </p: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2689363" y="3284984"/>
            <a:ext cx="5627053" cy="2954655"/>
            <a:chOff x="2123728" y="3212976"/>
            <a:chExt cx="5627053" cy="2954655"/>
          </a:xfrm>
        </p:grpSpPr>
        <p:sp>
          <p:nvSpPr>
            <p:cNvPr id="13" name="Textfeld 4"/>
            <p:cNvSpPr txBox="1"/>
            <p:nvPr/>
          </p:nvSpPr>
          <p:spPr>
            <a:xfrm>
              <a:off x="2123728" y="3212976"/>
              <a:ext cx="5627053" cy="29546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en-US" sz="1600" b="1" dirty="0" smtClean="0"/>
                <a:t>TRB3 System:</a:t>
              </a:r>
            </a:p>
            <a:p>
              <a:pPr marL="285750" indent="-285750">
                <a:buFontTx/>
                <a:buChar char="-"/>
              </a:pPr>
              <a:r>
                <a:rPr lang="en-US" sz="1600" dirty="0" smtClean="0">
                  <a:sym typeface="Wingdings" panose="05000000000000000000" pitchFamily="2" charset="2"/>
                </a:rPr>
                <a:t>FPGA-based high precision TDC measurement and DAQ in one</a:t>
              </a:r>
            </a:p>
            <a:p>
              <a:pPr marL="285750" indent="-285750">
                <a:buFontTx/>
                <a:buChar char="-"/>
              </a:pPr>
              <a:r>
                <a:rPr lang="en-US" sz="1600" dirty="0" smtClean="0">
                  <a:sym typeface="Wingdings" panose="05000000000000000000" pitchFamily="2" charset="2"/>
                </a:rPr>
                <a:t>Leading edge precision: 8-12ps (RMS)</a:t>
              </a:r>
              <a:endParaRPr lang="en-US" sz="1600" baseline="30000" dirty="0" smtClean="0">
                <a:sym typeface="Wingdings" panose="05000000000000000000" pitchFamily="2" charset="2"/>
              </a:endParaRPr>
            </a:p>
            <a:p>
              <a:pPr marL="285750" indent="-285750">
                <a:buFontTx/>
                <a:buChar char="-"/>
              </a:pPr>
              <a:r>
                <a:rPr lang="en-US" sz="1600" dirty="0" smtClean="0">
                  <a:sym typeface="Wingdings" panose="05000000000000000000" pitchFamily="2" charset="2"/>
                </a:rPr>
                <a:t>Very flexible trigger functionality (FPGA) </a:t>
              </a:r>
            </a:p>
            <a:p>
              <a:pPr marL="285750" indent="-285750">
                <a:buFontTx/>
                <a:buChar char="-"/>
              </a:pPr>
              <a:r>
                <a:rPr lang="en-US" sz="1600" dirty="0" err="1" smtClean="0">
                  <a:sym typeface="Wingdings" panose="05000000000000000000" pitchFamily="2" charset="2"/>
                </a:rPr>
                <a:t>Hitrates</a:t>
              </a:r>
              <a:r>
                <a:rPr lang="en-US" sz="1600" dirty="0" smtClean="0">
                  <a:sym typeface="Wingdings" panose="05000000000000000000" pitchFamily="2" charset="2"/>
                </a:rPr>
                <a:t> &lt; 50 MHz (burst)</a:t>
              </a:r>
            </a:p>
            <a:p>
              <a:endParaRPr lang="en-US" sz="1600" dirty="0" smtClean="0">
                <a:sym typeface="Wingdings" panose="05000000000000000000" pitchFamily="2" charset="2"/>
              </a:endParaRPr>
            </a:p>
            <a:p>
              <a:pPr>
                <a:spcBef>
                  <a:spcPts val="600"/>
                </a:spcBef>
              </a:pPr>
              <a:r>
                <a:rPr lang="en-US" sz="1600" b="1" dirty="0" smtClean="0">
                  <a:sym typeface="Wingdings" panose="05000000000000000000" pitchFamily="2" charset="2"/>
                </a:rPr>
                <a:t>Used in many FAIR Projects: </a:t>
              </a:r>
            </a:p>
            <a:p>
              <a:pPr marL="285750" indent="-285750">
                <a:buFontTx/>
                <a:buChar char="-"/>
              </a:pPr>
              <a:r>
                <a:rPr lang="en-US" sz="1600" dirty="0" smtClean="0">
                  <a:sym typeface="Wingdings" panose="05000000000000000000" pitchFamily="2" charset="2"/>
                </a:rPr>
                <a:t>HADES (diamond/trigger/RICH/ECAL), </a:t>
              </a:r>
            </a:p>
            <a:p>
              <a:pPr marL="285750" indent="-285750">
                <a:buFontTx/>
                <a:buChar char="-"/>
              </a:pPr>
              <a:r>
                <a:rPr lang="en-US" sz="1600" dirty="0" smtClean="0">
                  <a:sym typeface="Wingdings" panose="05000000000000000000" pitchFamily="2" charset="2"/>
                </a:rPr>
                <a:t>CBM RICH, </a:t>
              </a:r>
            </a:p>
            <a:p>
              <a:pPr marL="285750" indent="-285750">
                <a:buFontTx/>
                <a:buChar char="-"/>
              </a:pPr>
              <a:r>
                <a:rPr lang="en-US" sz="1600" dirty="0" smtClean="0">
                  <a:sym typeface="Wingdings" panose="05000000000000000000" pitchFamily="2" charset="2"/>
                </a:rPr>
                <a:t>PANDA (Barrel-DIRC/Straw) </a:t>
              </a:r>
            </a:p>
            <a:p>
              <a:pPr marL="285750" indent="-285750">
                <a:buFontTx/>
                <a:buChar char="-"/>
              </a:pPr>
              <a:r>
                <a:rPr lang="en-US" sz="1600" dirty="0" smtClean="0">
                  <a:sym typeface="Wingdings" panose="05000000000000000000" pitchFamily="2" charset="2"/>
                </a:rPr>
                <a:t>and also outside of FAIR: MUSE, A1, ...</a:t>
              </a:r>
              <a:endParaRPr lang="en-US" sz="1200" b="1" dirty="0">
                <a:sym typeface="Wingdings" panose="05000000000000000000" pitchFamily="2" charset="2"/>
              </a:endParaRPr>
            </a:p>
          </p:txBody>
        </p:sp>
        <p:pic>
          <p:nvPicPr>
            <p:cNvPr id="7" name="Picture 6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0"/>
            <a:stretch/>
          </p:blipFill>
          <p:spPr bwMode="auto">
            <a:xfrm>
              <a:off x="5910325" y="3867560"/>
              <a:ext cx="1734813" cy="2269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029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#5,  19.12.2016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25</a:t>
            </a:fld>
            <a:endParaRPr lang="de-DE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036143"/>
              </p:ext>
            </p:extLst>
          </p:nvPr>
        </p:nvGraphicFramePr>
        <p:xfrm>
          <a:off x="558802" y="2923768"/>
          <a:ext cx="7992888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1440160"/>
                <a:gridCol w="2736304"/>
                <a:gridCol w="2088232"/>
              </a:tblGrid>
              <a:tr h="31203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200" dirty="0">
                          <a:effectLst/>
                        </a:rPr>
                        <a:t>Experimental area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92" marR="2619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200" dirty="0">
                          <a:effectLst/>
                        </a:rPr>
                        <a:t>Safety aspects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200" dirty="0">
                          <a:effectLst/>
                        </a:rPr>
                        <a:t>(if any)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92" marR="2619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200" dirty="0">
                          <a:effectLst/>
                        </a:rPr>
                        <a:t>Earliest date of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200" dirty="0" smtClean="0">
                          <a:effectLst/>
                        </a:rPr>
                        <a:t>Installation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92" marR="2619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200" dirty="0">
                          <a:effectLst/>
                        </a:rPr>
                        <a:t>Total beam time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200" dirty="0">
                          <a:effectLst/>
                        </a:rPr>
                        <a:t>(</a:t>
                      </a:r>
                      <a:r>
                        <a:rPr lang="en-GB" sz="1200" dirty="0" err="1">
                          <a:effectLst/>
                        </a:rPr>
                        <a:t>No.of</a:t>
                      </a:r>
                      <a:r>
                        <a:rPr lang="en-GB" sz="1200" dirty="0">
                          <a:effectLst/>
                        </a:rPr>
                        <a:t> shifts)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92" marR="26192" marT="0" marB="0"/>
                </a:tc>
              </a:tr>
              <a:tr h="6240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US" sz="7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200" dirty="0" smtClean="0">
                          <a:effectLst/>
                        </a:rPr>
                        <a:t>Big</a:t>
                      </a:r>
                      <a:r>
                        <a:rPr lang="en-GB" sz="1200" baseline="0" dirty="0" smtClean="0">
                          <a:effectLst/>
                        </a:rPr>
                        <a:t> Karl</a:t>
                      </a:r>
                      <a:r>
                        <a:rPr lang="en-GB" sz="1200" dirty="0" smtClean="0">
                          <a:effectLst/>
                        </a:rPr>
                        <a:t> Cave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endParaRPr lang="en-GB" sz="12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200" dirty="0" smtClean="0">
                          <a:effectLst/>
                        </a:rPr>
                        <a:t>+ </a:t>
                      </a:r>
                      <a:br>
                        <a:rPr lang="en-GB" sz="1200" dirty="0" smtClean="0">
                          <a:effectLst/>
                        </a:rPr>
                      </a:br>
                      <a:endParaRPr lang="en-GB" sz="12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200" dirty="0" smtClean="0">
                          <a:effectLst/>
                        </a:rPr>
                        <a:t>two  “control rooms” for the large detector groups (GSI, Univ. Frankfurt, </a:t>
                      </a:r>
                      <a:br>
                        <a:rPr lang="en-US" sz="1200" dirty="0" smtClean="0">
                          <a:effectLst/>
                        </a:rPr>
                      </a:br>
                      <a:r>
                        <a:rPr lang="en-US" sz="1200" dirty="0" smtClean="0">
                          <a:effectLst/>
                        </a:rPr>
                        <a:t>TU</a:t>
                      </a:r>
                      <a:r>
                        <a:rPr lang="en-US" sz="1200" baseline="0" dirty="0" smtClean="0">
                          <a:effectLst/>
                        </a:rPr>
                        <a:t> Darmstadt, Univ. Giessen Univ. Wuppertal, </a:t>
                      </a:r>
                      <a:r>
                        <a:rPr lang="en-US" sz="1200" dirty="0" smtClean="0">
                          <a:effectLst/>
                        </a:rPr>
                        <a:t>VECC </a:t>
                      </a:r>
                      <a:r>
                        <a:rPr lang="en-US" sz="1200" dirty="0" err="1" smtClean="0">
                          <a:effectLst/>
                        </a:rPr>
                        <a:t>Koktata</a:t>
                      </a:r>
                      <a:r>
                        <a:rPr lang="en-US" sz="1200" dirty="0" smtClean="0">
                          <a:effectLst/>
                        </a:rPr>
                        <a:t>): </a:t>
                      </a:r>
                      <a:br>
                        <a:rPr lang="en-US" sz="1200" dirty="0" smtClean="0">
                          <a:effectLst/>
                        </a:rPr>
                      </a:br>
                      <a:r>
                        <a:rPr lang="en-US" sz="1200" dirty="0" smtClean="0">
                          <a:effectLst/>
                        </a:rPr>
                        <a:t/>
                      </a:r>
                      <a:br>
                        <a:rPr lang="en-US" sz="1200" dirty="0" smtClean="0">
                          <a:effectLst/>
                        </a:rPr>
                      </a:br>
                      <a:r>
                        <a:rPr lang="en-US" sz="1200" dirty="0" smtClean="0">
                          <a:effectLst/>
                        </a:rPr>
                        <a:t>room at Big Karl, </a:t>
                      </a:r>
                      <a:br>
                        <a:rPr lang="en-US" sz="1200" dirty="0" smtClean="0">
                          <a:effectLst/>
                        </a:rPr>
                      </a:br>
                      <a:r>
                        <a:rPr lang="en-US" sz="1200" dirty="0" smtClean="0">
                          <a:effectLst/>
                        </a:rPr>
                        <a:t>and </a:t>
                      </a:r>
                      <a:r>
                        <a:rPr lang="en-US" sz="1200" dirty="0" err="1" smtClean="0">
                          <a:effectLst/>
                        </a:rPr>
                        <a:t>Wasaquarium</a:t>
                      </a:r>
                      <a:endParaRPr lang="en-US" sz="1200" dirty="0" smtClean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</a:txBody>
                  <a:tcPr marL="26192" marR="2619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200" dirty="0">
                          <a:effectLst/>
                        </a:rPr>
                        <a:t>n</a:t>
                      </a:r>
                      <a:r>
                        <a:rPr lang="en-GB" sz="1200" dirty="0" smtClean="0">
                          <a:effectLst/>
                        </a:rPr>
                        <a:t>one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92" marR="2619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weeks 19+20, 5/2017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500" dirty="0" smtClean="0">
                          <a:effectLst/>
                        </a:rPr>
                        <a:t/>
                      </a:r>
                      <a:br>
                        <a:rPr lang="en-US" sz="500" dirty="0" smtClean="0">
                          <a:effectLst/>
                        </a:rPr>
                      </a:br>
                      <a:r>
                        <a:rPr lang="en-US" sz="500" dirty="0" smtClean="0">
                          <a:effectLst/>
                        </a:rPr>
                        <a:t>              </a:t>
                      </a:r>
                      <a:br>
                        <a:rPr lang="en-US" sz="500" dirty="0" smtClean="0">
                          <a:effectLst/>
                        </a:rPr>
                      </a:br>
                      <a:r>
                        <a:rPr lang="en-US" sz="500" dirty="0" smtClean="0">
                          <a:effectLst/>
                        </a:rPr>
                        <a:t>              </a:t>
                      </a:r>
                      <a:r>
                        <a:rPr lang="en-US" sz="1200" dirty="0" smtClean="0">
                          <a:effectLst/>
                        </a:rPr>
                        <a:t>*</a:t>
                      </a:r>
                      <a:r>
                        <a:rPr lang="en-US" sz="1200" baseline="0" dirty="0" smtClean="0">
                          <a:effectLst/>
                        </a:rPr>
                        <a:t> </a:t>
                      </a:r>
                      <a:r>
                        <a:rPr lang="en-US" sz="1200" dirty="0" smtClean="0">
                          <a:effectLst/>
                        </a:rPr>
                        <a:t>STS with DCS, DAQ, Online Analysis;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200" dirty="0" smtClean="0">
                          <a:effectLst/>
                        </a:rPr>
                        <a:t>    </a:t>
                      </a:r>
                      <a:r>
                        <a:rPr lang="en-US" sz="1200" baseline="0" dirty="0" smtClean="0">
                          <a:effectLst/>
                        </a:rPr>
                        <a:t> </a:t>
                      </a:r>
                      <a:r>
                        <a:rPr lang="en-US" sz="1200" dirty="0" smtClean="0">
                          <a:effectLst/>
                        </a:rPr>
                        <a:t> * GEM prototypes; </a:t>
                      </a:r>
                      <a:br>
                        <a:rPr lang="en-US" sz="1200" dirty="0" smtClean="0">
                          <a:effectLst/>
                        </a:rPr>
                      </a:br>
                      <a:r>
                        <a:rPr lang="en-US" sz="1200" dirty="0" smtClean="0">
                          <a:effectLst/>
                        </a:rPr>
                        <a:t>      * RICH + DAQ;</a:t>
                      </a:r>
                      <a:br>
                        <a:rPr lang="en-US" sz="1200" dirty="0" smtClean="0">
                          <a:effectLst/>
                        </a:rPr>
                      </a:br>
                      <a:r>
                        <a:rPr lang="en-US" sz="1200" dirty="0" smtClean="0">
                          <a:effectLst/>
                        </a:rPr>
                        <a:t>      *</a:t>
                      </a:r>
                      <a:r>
                        <a:rPr lang="en-US" sz="1200" baseline="0" dirty="0" smtClean="0">
                          <a:effectLst/>
                        </a:rPr>
                        <a:t> </a:t>
                      </a:r>
                      <a:r>
                        <a:rPr lang="en-US" sz="1200" dirty="0" smtClean="0">
                          <a:effectLst/>
                        </a:rPr>
                        <a:t>diamond T0 detector. </a:t>
                      </a:r>
                    </a:p>
                  </a:txBody>
                  <a:tcPr marL="26192" marR="2619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endParaRPr lang="en-US" sz="10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200" dirty="0" smtClean="0">
                          <a:effectLst/>
                        </a:rPr>
                        <a:t>two weeks, 24/7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800" dirty="0" smtClean="0">
                          <a:effectLst/>
                        </a:rPr>
                        <a:t/>
                      </a:r>
                      <a:br>
                        <a:rPr lang="en-US" sz="800" dirty="0" smtClean="0">
                          <a:effectLst/>
                        </a:rPr>
                      </a:b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500" dirty="0" smtClean="0">
                        <a:effectLst/>
                      </a:endParaRPr>
                    </a:p>
                  </a:txBody>
                  <a:tcPr marL="26192" marR="26192" marT="0" marB="0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317488"/>
              </p:ext>
            </p:extLst>
          </p:nvPr>
        </p:nvGraphicFramePr>
        <p:xfrm>
          <a:off x="558802" y="1685345"/>
          <a:ext cx="7992888" cy="1129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1440160"/>
                <a:gridCol w="2736304"/>
                <a:gridCol w="2088232"/>
              </a:tblGrid>
              <a:tr h="78804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200" dirty="0">
                          <a:effectLst/>
                        </a:rPr>
                        <a:t>Total number of particles and type of beam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de-DE" sz="1200" dirty="0">
                          <a:effectLst/>
                        </a:rPr>
                        <a:t>(</a:t>
                      </a:r>
                      <a:r>
                        <a:rPr lang="de-DE" sz="1200" dirty="0" err="1">
                          <a:effectLst/>
                        </a:rPr>
                        <a:t>p,d,polarization</a:t>
                      </a:r>
                      <a:r>
                        <a:rPr lang="de-DE" sz="1200" dirty="0">
                          <a:effectLst/>
                        </a:rPr>
                        <a:t>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92" marR="2619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de-DE" sz="1200" dirty="0" err="1">
                          <a:effectLst/>
                        </a:rPr>
                        <a:t>Momentum</a:t>
                      </a:r>
                      <a:r>
                        <a:rPr lang="de-DE" sz="1200" dirty="0">
                          <a:effectLst/>
                        </a:rPr>
                        <a:t> </a:t>
                      </a:r>
                      <a:r>
                        <a:rPr lang="de-DE" sz="1200" dirty="0" err="1">
                          <a:effectLst/>
                        </a:rPr>
                        <a:t>range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de-DE" sz="1200" dirty="0">
                          <a:effectLst/>
                        </a:rPr>
                        <a:t>(</a:t>
                      </a:r>
                      <a:r>
                        <a:rPr lang="de-DE" sz="1200" dirty="0" err="1">
                          <a:effectLst/>
                        </a:rPr>
                        <a:t>MeV</a:t>
                      </a:r>
                      <a:r>
                        <a:rPr lang="de-DE" sz="1200" dirty="0">
                          <a:effectLst/>
                        </a:rPr>
                        <a:t>/c)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92" marR="26192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200" dirty="0">
                          <a:effectLst/>
                        </a:rPr>
                        <a:t>Intensity or internal reaction rate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340610" algn="l"/>
                          <a:tab pos="3060700" algn="l"/>
                        </a:tabLst>
                        <a:defRPr/>
                      </a:pPr>
                      <a:r>
                        <a:rPr lang="en-GB" sz="1200" dirty="0">
                          <a:effectLst/>
                        </a:rPr>
                        <a:t>(particles per second</a:t>
                      </a:r>
                      <a:r>
                        <a:rPr lang="en-GB" sz="1200" dirty="0" smtClean="0">
                          <a:effectLst/>
                        </a:rPr>
                        <a:t>)</a:t>
                      </a:r>
                      <a:br>
                        <a:rPr lang="en-GB" sz="1200" dirty="0" smtClean="0">
                          <a:effectLst/>
                        </a:rPr>
                      </a:br>
                      <a:r>
                        <a:rPr lang="en-GB" sz="1200" dirty="0" smtClean="0">
                          <a:effectLst/>
                        </a:rPr>
                        <a:t/>
                      </a:r>
                      <a:br>
                        <a:rPr lang="en-GB" sz="1200" dirty="0" smtClean="0">
                          <a:effectLst/>
                        </a:rPr>
                      </a:br>
                      <a:r>
                        <a:rPr lang="de-DE" sz="1200" dirty="0" err="1" smtClean="0">
                          <a:effectLst/>
                        </a:rPr>
                        <a:t>minimum</a:t>
                      </a:r>
                      <a:r>
                        <a:rPr lang="de-DE" sz="1200" dirty="0" smtClean="0">
                          <a:effectLst/>
                        </a:rPr>
                        <a:t> </a:t>
                      </a:r>
                      <a:r>
                        <a:rPr lang="de-DE" sz="1200" dirty="0" err="1" smtClean="0">
                          <a:effectLst/>
                        </a:rPr>
                        <a:t>needed</a:t>
                      </a:r>
                      <a:r>
                        <a:rPr lang="de-DE" sz="1200" dirty="0" smtClean="0">
                          <a:effectLst/>
                        </a:rPr>
                        <a:t>                         </a:t>
                      </a:r>
                      <a:r>
                        <a:rPr lang="de-DE" sz="1200" dirty="0" err="1" smtClean="0">
                          <a:effectLst/>
                        </a:rPr>
                        <a:t>maximum</a:t>
                      </a:r>
                      <a:r>
                        <a:rPr lang="de-DE" sz="1200" dirty="0" smtClean="0">
                          <a:effectLst/>
                        </a:rPr>
                        <a:t> </a:t>
                      </a:r>
                      <a:r>
                        <a:rPr lang="de-DE" sz="1200" dirty="0" err="1" smtClean="0">
                          <a:effectLst/>
                        </a:rPr>
                        <a:t>useful</a:t>
                      </a:r>
                      <a:r>
                        <a:rPr lang="en-US" sz="1200" dirty="0" smtClean="0">
                          <a:effectLst/>
                          <a:latin typeface="Times New Roman"/>
                        </a:rPr>
                        <a:t/>
                      </a:r>
                      <a:br>
                        <a:rPr lang="en-US" sz="1200" dirty="0" smtClean="0">
                          <a:effectLst/>
                          <a:latin typeface="Times New Roman"/>
                        </a:rPr>
                      </a:br>
                      <a:r>
                        <a:rPr lang="en-US" sz="600" dirty="0" smtClean="0">
                          <a:effectLst/>
                          <a:latin typeface="Times New Roman"/>
                        </a:rPr>
                        <a:t> </a:t>
                      </a:r>
                      <a:endParaRPr lang="en-US" sz="1200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92" marR="2619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63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200" dirty="0" smtClean="0">
                          <a:effectLst/>
                        </a:rPr>
                        <a:t>p, not</a:t>
                      </a:r>
                      <a:r>
                        <a:rPr lang="en-US" sz="1200" baseline="0" dirty="0" smtClean="0">
                          <a:effectLst/>
                        </a:rPr>
                        <a:t> polarized </a:t>
                      </a: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92" marR="26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200" dirty="0" smtClean="0">
                          <a:effectLst/>
                        </a:rPr>
                        <a:t>p </a:t>
                      </a:r>
                      <a:r>
                        <a:rPr lang="en-US" sz="1200" dirty="0">
                          <a:effectLst/>
                        </a:rPr>
                        <a:t>~ </a:t>
                      </a:r>
                      <a:r>
                        <a:rPr lang="en-US" sz="1200" dirty="0" smtClean="0">
                          <a:effectLst/>
                        </a:rPr>
                        <a:t>1700 MeV/c</a:t>
                      </a: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92" marR="26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800" dirty="0" smtClean="0">
                          <a:effectLst/>
                        </a:rPr>
                        <a:t> </a:t>
                      </a:r>
                      <a:r>
                        <a:rPr lang="en-US" sz="1200" dirty="0" smtClean="0">
                          <a:effectLst/>
                        </a:rPr>
                        <a:t>10</a:t>
                      </a:r>
                      <a:r>
                        <a:rPr lang="en-US" sz="1200" baseline="30000" dirty="0" smtClean="0">
                          <a:effectLst/>
                        </a:rPr>
                        <a:t>4</a:t>
                      </a:r>
                      <a:r>
                        <a:rPr lang="en-US" sz="1200" baseline="0" dirty="0" smtClean="0">
                          <a:effectLst/>
                        </a:rPr>
                        <a:t>/s</a:t>
                      </a:r>
                      <a:endParaRPr lang="en-US" sz="1200" baseline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92" marR="26192" marT="0" marB="0" anchor="ctr"/>
                </a:tc>
                <a:tc>
                  <a:txBody>
                    <a:bodyPr/>
                    <a:lstStyle/>
                    <a:p>
                      <a:pPr marL="461963" marR="0" indent="-293688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200" dirty="0" smtClean="0">
                          <a:effectLst/>
                        </a:rPr>
                        <a:t>10</a:t>
                      </a:r>
                      <a:r>
                        <a:rPr lang="en-US" sz="1200" baseline="30000" dirty="0" smtClean="0">
                          <a:effectLst/>
                        </a:rPr>
                        <a:t>6</a:t>
                      </a:r>
                      <a:r>
                        <a:rPr lang="en-US" sz="1200" baseline="0" dirty="0" smtClean="0">
                          <a:effectLst/>
                        </a:rPr>
                        <a:t>/s</a:t>
                      </a:r>
                      <a:r>
                        <a:rPr lang="en-US" sz="1200" baseline="30000" dirty="0" smtClean="0">
                          <a:effectLst/>
                        </a:rPr>
                        <a:t> </a:t>
                      </a:r>
                      <a:endParaRPr lang="en-US" sz="1200" baseline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92" marR="26192" marT="0" marB="0" anchor="ctr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Beamtime</a:t>
            </a:r>
            <a:r>
              <a:rPr lang="en-US" dirty="0" smtClean="0"/>
              <a:t> application for detector tests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55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two CBM </a:t>
            </a:r>
            <a:r>
              <a:rPr lang="en-US" dirty="0" err="1" smtClean="0"/>
              <a:t>beamtimes</a:t>
            </a:r>
            <a:r>
              <a:rPr lang="en-US" dirty="0" smtClean="0"/>
              <a:t> summarized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#5,  19.12.2016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26</a:t>
            </a:fld>
            <a:endParaRPr lang="de-DE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234142"/>
              </p:ext>
            </p:extLst>
          </p:nvPr>
        </p:nvGraphicFramePr>
        <p:xfrm>
          <a:off x="558802" y="4003888"/>
          <a:ext cx="7992888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1440160"/>
                <a:gridCol w="2736304"/>
                <a:gridCol w="2088232"/>
              </a:tblGrid>
              <a:tr h="31203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200" dirty="0">
                          <a:effectLst/>
                        </a:rPr>
                        <a:t>Experimental area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92" marR="2619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200" dirty="0">
                          <a:effectLst/>
                        </a:rPr>
                        <a:t>Safety aspects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200" dirty="0">
                          <a:effectLst/>
                        </a:rPr>
                        <a:t>(if any)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92" marR="2619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200" dirty="0">
                          <a:effectLst/>
                        </a:rPr>
                        <a:t>Earliest date of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200" dirty="0" smtClean="0">
                          <a:effectLst/>
                        </a:rPr>
                        <a:t>Installation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92" marR="2619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200" dirty="0">
                          <a:effectLst/>
                        </a:rPr>
                        <a:t>Total beam time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200" dirty="0">
                          <a:effectLst/>
                        </a:rPr>
                        <a:t>(</a:t>
                      </a:r>
                      <a:r>
                        <a:rPr lang="en-GB" sz="1200" dirty="0" err="1">
                          <a:effectLst/>
                        </a:rPr>
                        <a:t>No.of</a:t>
                      </a:r>
                      <a:r>
                        <a:rPr lang="en-GB" sz="1200" dirty="0">
                          <a:effectLst/>
                        </a:rPr>
                        <a:t> shifts)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92" marR="26192" marT="0" marB="0"/>
                </a:tc>
              </a:tr>
              <a:tr h="6240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US" sz="7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200" dirty="0" smtClean="0">
                          <a:effectLst/>
                        </a:rPr>
                        <a:t>Big</a:t>
                      </a:r>
                      <a:r>
                        <a:rPr lang="en-GB" sz="1200" baseline="0" dirty="0" smtClean="0">
                          <a:effectLst/>
                        </a:rPr>
                        <a:t> Karl</a:t>
                      </a:r>
                      <a:r>
                        <a:rPr lang="en-GB" sz="1200" dirty="0" smtClean="0">
                          <a:effectLst/>
                        </a:rPr>
                        <a:t> Cave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endParaRPr lang="en-GB" sz="12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200" dirty="0" smtClean="0">
                          <a:effectLst/>
                        </a:rPr>
                        <a:t>+ </a:t>
                      </a:r>
                      <a:br>
                        <a:rPr lang="en-GB" sz="1200" dirty="0" smtClean="0">
                          <a:effectLst/>
                        </a:rPr>
                      </a:br>
                      <a:endParaRPr lang="en-GB" sz="12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200" dirty="0" smtClean="0">
                          <a:effectLst/>
                        </a:rPr>
                        <a:t>two “control rooms” for the detector groups: </a:t>
                      </a:r>
                      <a:br>
                        <a:rPr lang="en-US" sz="1200" dirty="0" smtClean="0">
                          <a:effectLst/>
                        </a:rPr>
                      </a:br>
                      <a:r>
                        <a:rPr lang="en-US" sz="1200" dirty="0" smtClean="0">
                          <a:effectLst/>
                        </a:rPr>
                        <a:t/>
                      </a:r>
                      <a:br>
                        <a:rPr lang="en-US" sz="1200" dirty="0" smtClean="0">
                          <a:effectLst/>
                        </a:rPr>
                      </a:br>
                      <a:r>
                        <a:rPr lang="en-US" sz="1200" dirty="0" smtClean="0">
                          <a:effectLst/>
                        </a:rPr>
                        <a:t>room at Big Karl, </a:t>
                      </a:r>
                      <a:br>
                        <a:rPr lang="en-US" sz="1200" dirty="0" smtClean="0">
                          <a:effectLst/>
                        </a:rPr>
                      </a:br>
                      <a:r>
                        <a:rPr lang="en-US" sz="1200" dirty="0" smtClean="0">
                          <a:effectLst/>
                        </a:rPr>
                        <a:t>and </a:t>
                      </a:r>
                      <a:r>
                        <a:rPr lang="en-US" sz="1200" dirty="0" err="1" smtClean="0">
                          <a:effectLst/>
                        </a:rPr>
                        <a:t>Wasaquarium</a:t>
                      </a:r>
                      <a:endParaRPr lang="en-US" sz="1200" dirty="0" smtClean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endParaRPr lang="en-US" sz="1200" dirty="0">
                        <a:effectLst/>
                      </a:endParaRPr>
                    </a:p>
                  </a:txBody>
                  <a:tcPr marL="26192" marR="2619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200" dirty="0">
                          <a:effectLst/>
                        </a:rPr>
                        <a:t>n</a:t>
                      </a:r>
                      <a:r>
                        <a:rPr lang="en-GB" sz="1200" dirty="0" smtClean="0">
                          <a:effectLst/>
                        </a:rPr>
                        <a:t>one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92" marR="2619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weeks 19+20, 5/2017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500" dirty="0" smtClean="0">
                          <a:effectLst/>
                        </a:rPr>
                        <a:t/>
                      </a:r>
                      <a:br>
                        <a:rPr lang="en-US" sz="500" dirty="0" smtClean="0">
                          <a:effectLst/>
                        </a:rPr>
                      </a:br>
                      <a:r>
                        <a:rPr lang="en-US" sz="500" dirty="0" smtClean="0">
                          <a:effectLst/>
                        </a:rPr>
                        <a:t>             </a:t>
                      </a:r>
                      <a:br>
                        <a:rPr lang="en-US" sz="500" dirty="0" smtClean="0">
                          <a:effectLst/>
                        </a:rPr>
                      </a:br>
                      <a:r>
                        <a:rPr lang="en-US" sz="500" dirty="0" smtClean="0">
                          <a:effectLst/>
                        </a:rPr>
                        <a:t>            </a:t>
                      </a:r>
                      <a:br>
                        <a:rPr lang="en-US" sz="500" dirty="0" smtClean="0">
                          <a:effectLst/>
                        </a:rPr>
                      </a:br>
                      <a:r>
                        <a:rPr lang="en-US" sz="500" dirty="0" smtClean="0">
                          <a:effectLst/>
                        </a:rPr>
                        <a:t>                   </a:t>
                      </a:r>
                      <a:r>
                        <a:rPr lang="en-US" sz="1200" dirty="0" smtClean="0">
                          <a:effectLst/>
                        </a:rPr>
                        <a:t>* STS with DCS, DAQ, Online Analysis;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200" dirty="0" smtClean="0">
                          <a:effectLst/>
                        </a:rPr>
                        <a:t>        * GEM prototypes; </a:t>
                      </a:r>
                      <a:br>
                        <a:rPr lang="en-US" sz="1200" dirty="0" smtClean="0">
                          <a:effectLst/>
                        </a:rPr>
                      </a:br>
                      <a:r>
                        <a:rPr lang="en-US" sz="1200" dirty="0" smtClean="0">
                          <a:effectLst/>
                        </a:rPr>
                        <a:t>        * RICH + DAQ;</a:t>
                      </a:r>
                      <a:br>
                        <a:rPr lang="en-US" sz="1200" dirty="0" smtClean="0">
                          <a:effectLst/>
                        </a:rPr>
                      </a:br>
                      <a:r>
                        <a:rPr lang="en-US" sz="1200" dirty="0" smtClean="0">
                          <a:effectLst/>
                        </a:rPr>
                        <a:t>        * diamond T0 detector</a:t>
                      </a:r>
                    </a:p>
                  </a:txBody>
                  <a:tcPr marL="26192" marR="2619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endParaRPr lang="en-US" sz="10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200" dirty="0" smtClean="0">
                          <a:effectLst/>
                        </a:rPr>
                        <a:t>two weeks, 24/7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800" dirty="0" smtClean="0">
                          <a:effectLst/>
                        </a:rPr>
                        <a:t/>
                      </a:r>
                      <a:br>
                        <a:rPr lang="en-US" sz="800" dirty="0" smtClean="0">
                          <a:effectLst/>
                        </a:rPr>
                      </a:b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500" dirty="0" smtClean="0">
                        <a:effectLst/>
                      </a:endParaRPr>
                    </a:p>
                  </a:txBody>
                  <a:tcPr marL="26192" marR="26192" marT="0" marB="0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182192"/>
              </p:ext>
            </p:extLst>
          </p:nvPr>
        </p:nvGraphicFramePr>
        <p:xfrm>
          <a:off x="558802" y="1470497"/>
          <a:ext cx="7992888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1440160"/>
                <a:gridCol w="2736304"/>
                <a:gridCol w="2088232"/>
              </a:tblGrid>
              <a:tr h="78804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200" dirty="0">
                          <a:effectLst/>
                        </a:rPr>
                        <a:t>Total number of particles and type of beam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de-DE" sz="1200" dirty="0">
                          <a:effectLst/>
                        </a:rPr>
                        <a:t>(</a:t>
                      </a:r>
                      <a:r>
                        <a:rPr lang="de-DE" sz="1200" dirty="0" err="1">
                          <a:effectLst/>
                        </a:rPr>
                        <a:t>p,d,polarization</a:t>
                      </a:r>
                      <a:r>
                        <a:rPr lang="de-DE" sz="1200" dirty="0">
                          <a:effectLst/>
                        </a:rPr>
                        <a:t>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92" marR="2619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de-DE" sz="1200" dirty="0" err="1">
                          <a:effectLst/>
                        </a:rPr>
                        <a:t>Momentum</a:t>
                      </a:r>
                      <a:r>
                        <a:rPr lang="de-DE" sz="1200" dirty="0">
                          <a:effectLst/>
                        </a:rPr>
                        <a:t> </a:t>
                      </a:r>
                      <a:r>
                        <a:rPr lang="de-DE" sz="1200" dirty="0" err="1">
                          <a:effectLst/>
                        </a:rPr>
                        <a:t>range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de-DE" sz="1200" dirty="0">
                          <a:effectLst/>
                        </a:rPr>
                        <a:t>(</a:t>
                      </a:r>
                      <a:r>
                        <a:rPr lang="de-DE" sz="1200" dirty="0" err="1">
                          <a:effectLst/>
                        </a:rPr>
                        <a:t>MeV</a:t>
                      </a:r>
                      <a:r>
                        <a:rPr lang="de-DE" sz="1200" dirty="0">
                          <a:effectLst/>
                        </a:rPr>
                        <a:t>/c)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92" marR="26192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200" dirty="0">
                          <a:effectLst/>
                        </a:rPr>
                        <a:t>Intensity or internal reaction rate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340610" algn="l"/>
                          <a:tab pos="3060700" algn="l"/>
                        </a:tabLst>
                        <a:defRPr/>
                      </a:pPr>
                      <a:r>
                        <a:rPr lang="en-GB" sz="1200" dirty="0">
                          <a:effectLst/>
                        </a:rPr>
                        <a:t>(particles per second</a:t>
                      </a:r>
                      <a:r>
                        <a:rPr lang="en-GB" sz="1200" dirty="0" smtClean="0">
                          <a:effectLst/>
                        </a:rPr>
                        <a:t>)</a:t>
                      </a:r>
                      <a:br>
                        <a:rPr lang="en-GB" sz="1200" dirty="0" smtClean="0">
                          <a:effectLst/>
                        </a:rPr>
                      </a:br>
                      <a:r>
                        <a:rPr lang="en-GB" sz="1200" dirty="0" smtClean="0">
                          <a:effectLst/>
                        </a:rPr>
                        <a:t/>
                      </a:r>
                      <a:br>
                        <a:rPr lang="en-GB" sz="1200" dirty="0" smtClean="0">
                          <a:effectLst/>
                        </a:rPr>
                      </a:br>
                      <a:r>
                        <a:rPr lang="de-DE" sz="1200" dirty="0" err="1" smtClean="0">
                          <a:effectLst/>
                        </a:rPr>
                        <a:t>minimum</a:t>
                      </a:r>
                      <a:r>
                        <a:rPr lang="de-DE" sz="1200" dirty="0" smtClean="0">
                          <a:effectLst/>
                        </a:rPr>
                        <a:t> </a:t>
                      </a:r>
                      <a:r>
                        <a:rPr lang="de-DE" sz="1200" dirty="0" err="1" smtClean="0">
                          <a:effectLst/>
                        </a:rPr>
                        <a:t>needed</a:t>
                      </a:r>
                      <a:r>
                        <a:rPr lang="de-DE" sz="1200" dirty="0" smtClean="0">
                          <a:effectLst/>
                        </a:rPr>
                        <a:t>                         </a:t>
                      </a:r>
                      <a:r>
                        <a:rPr lang="de-DE" sz="1200" dirty="0" err="1" smtClean="0">
                          <a:effectLst/>
                        </a:rPr>
                        <a:t>maximum</a:t>
                      </a:r>
                      <a:r>
                        <a:rPr lang="de-DE" sz="1200" dirty="0" smtClean="0">
                          <a:effectLst/>
                        </a:rPr>
                        <a:t> </a:t>
                      </a:r>
                      <a:r>
                        <a:rPr lang="de-DE" sz="1200" dirty="0" err="1" smtClean="0">
                          <a:effectLst/>
                        </a:rPr>
                        <a:t>useful</a:t>
                      </a:r>
                      <a:r>
                        <a:rPr lang="en-US" sz="1200" dirty="0" smtClean="0">
                          <a:effectLst/>
                          <a:latin typeface="Times New Roman"/>
                        </a:rPr>
                        <a:t/>
                      </a:r>
                      <a:br>
                        <a:rPr lang="en-US" sz="1200" dirty="0" smtClean="0">
                          <a:effectLst/>
                          <a:latin typeface="Times New Roman"/>
                        </a:rPr>
                      </a:br>
                      <a:r>
                        <a:rPr lang="en-US" sz="600" dirty="0" smtClean="0">
                          <a:effectLst/>
                          <a:latin typeface="Times New Roman"/>
                        </a:rPr>
                        <a:t> </a:t>
                      </a:r>
                      <a:endParaRPr lang="en-US" sz="1200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92" marR="2619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63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200" dirty="0" smtClean="0">
                          <a:effectLst/>
                        </a:rPr>
                        <a:t>p, not</a:t>
                      </a:r>
                      <a:r>
                        <a:rPr lang="en-US" sz="1200" baseline="0" dirty="0" smtClean="0">
                          <a:effectLst/>
                        </a:rPr>
                        <a:t> polarized </a:t>
                      </a: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92" marR="26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200" dirty="0" smtClean="0">
                          <a:effectLst/>
                        </a:rPr>
                        <a:t>p </a:t>
                      </a:r>
                      <a:r>
                        <a:rPr lang="en-US" sz="1200" dirty="0">
                          <a:effectLst/>
                        </a:rPr>
                        <a:t>~ </a:t>
                      </a:r>
                      <a:r>
                        <a:rPr lang="en-US" sz="1200" dirty="0" smtClean="0">
                          <a:effectLst/>
                        </a:rPr>
                        <a:t>1700 MeV/c</a:t>
                      </a: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92" marR="26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800" dirty="0" smtClean="0">
                          <a:effectLst/>
                        </a:rPr>
                        <a:t> </a:t>
                      </a:r>
                      <a:r>
                        <a:rPr lang="en-US" sz="1200" dirty="0" smtClean="0">
                          <a:effectLst/>
                        </a:rPr>
                        <a:t>10</a:t>
                      </a:r>
                      <a:r>
                        <a:rPr lang="en-US" sz="1200" baseline="30000" dirty="0" smtClean="0">
                          <a:effectLst/>
                        </a:rPr>
                        <a:t>4</a:t>
                      </a:r>
                      <a:r>
                        <a:rPr lang="en-US" sz="1200" baseline="0" dirty="0" smtClean="0">
                          <a:effectLst/>
                        </a:rPr>
                        <a:t>/s</a:t>
                      </a:r>
                      <a:endParaRPr lang="en-US" sz="1200" baseline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92" marR="26192" marT="0" marB="0" anchor="ctr"/>
                </a:tc>
                <a:tc>
                  <a:txBody>
                    <a:bodyPr/>
                    <a:lstStyle/>
                    <a:p>
                      <a:pPr marL="461963" marR="0" indent="-293688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200" dirty="0" smtClean="0">
                          <a:effectLst/>
                        </a:rPr>
                        <a:t>         10</a:t>
                      </a:r>
                      <a:r>
                        <a:rPr lang="en-US" sz="1200" baseline="30000" dirty="0" smtClean="0">
                          <a:effectLst/>
                        </a:rPr>
                        <a:t>6</a:t>
                      </a:r>
                      <a:r>
                        <a:rPr lang="en-US" sz="1200" baseline="0" dirty="0" smtClean="0">
                          <a:effectLst/>
                        </a:rPr>
                        <a:t>/s (detectors)</a:t>
                      </a:r>
                    </a:p>
                    <a:p>
                      <a:pPr marL="461963" marR="0" indent="-293688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200" dirty="0" smtClean="0">
                          <a:effectLst/>
                        </a:rPr>
                        <a:t>         10</a:t>
                      </a:r>
                      <a:r>
                        <a:rPr lang="en-US" sz="1200" baseline="30000" dirty="0" smtClean="0">
                          <a:effectLst/>
                        </a:rPr>
                        <a:t>9</a:t>
                      </a:r>
                      <a:r>
                        <a:rPr lang="en-US" sz="1200" baseline="0" dirty="0" smtClean="0">
                          <a:effectLst/>
                        </a:rPr>
                        <a:t>/s (electronics)</a:t>
                      </a:r>
                      <a:r>
                        <a:rPr lang="en-US" sz="1200" baseline="30000" dirty="0" smtClean="0">
                          <a:effectLst/>
                        </a:rPr>
                        <a:t> </a:t>
                      </a:r>
                      <a:endParaRPr lang="en-US" sz="1200" baseline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92" marR="26192" marT="0" marB="0" anchor="ctr"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265739"/>
              </p:ext>
            </p:extLst>
          </p:nvPr>
        </p:nvGraphicFramePr>
        <p:xfrm>
          <a:off x="558802" y="2708920"/>
          <a:ext cx="7992888" cy="1783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1440160"/>
                <a:gridCol w="2736304"/>
                <a:gridCol w="2088232"/>
              </a:tblGrid>
              <a:tr h="31203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200" dirty="0">
                          <a:effectLst/>
                        </a:rPr>
                        <a:t>Experimental area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92" marR="2619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200" dirty="0">
                          <a:effectLst/>
                        </a:rPr>
                        <a:t>Safety aspects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200" dirty="0">
                          <a:effectLst/>
                        </a:rPr>
                        <a:t>(if any)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92" marR="2619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200" dirty="0">
                          <a:effectLst/>
                        </a:rPr>
                        <a:t>Earliest date of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200" dirty="0" smtClean="0">
                          <a:effectLst/>
                        </a:rPr>
                        <a:t>Installation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92" marR="2619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200" dirty="0">
                          <a:effectLst/>
                        </a:rPr>
                        <a:t>Total beam time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200" dirty="0">
                          <a:effectLst/>
                        </a:rPr>
                        <a:t>(</a:t>
                      </a:r>
                      <a:r>
                        <a:rPr lang="en-GB" sz="1200" dirty="0" err="1">
                          <a:effectLst/>
                        </a:rPr>
                        <a:t>No.of</a:t>
                      </a:r>
                      <a:r>
                        <a:rPr lang="en-GB" sz="1200" dirty="0">
                          <a:effectLst/>
                        </a:rPr>
                        <a:t> shifts)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92" marR="26192" marT="0" marB="0"/>
                </a:tc>
              </a:tr>
              <a:tr h="62406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US" sz="7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200" dirty="0" smtClean="0">
                          <a:effectLst/>
                        </a:rPr>
                        <a:t>JESSICA Cave</a:t>
                      </a:r>
                      <a:endParaRPr lang="en-US" sz="1200" dirty="0" smtClean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92" marR="2619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200" dirty="0">
                          <a:effectLst/>
                        </a:rPr>
                        <a:t>n</a:t>
                      </a:r>
                      <a:r>
                        <a:rPr lang="en-GB" sz="1200" dirty="0" smtClean="0">
                          <a:effectLst/>
                        </a:rPr>
                        <a:t>one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192" marR="2619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GB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week 6, 2/2017</a:t>
                      </a:r>
                      <a:endParaRPr lang="en-US" sz="1600" dirty="0" smtClean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500" dirty="0" smtClean="0">
                          <a:effectLst/>
                        </a:rPr>
                        <a:t/>
                      </a:r>
                      <a:br>
                        <a:rPr lang="en-US" sz="500" dirty="0" smtClean="0">
                          <a:effectLst/>
                        </a:rPr>
                      </a:br>
                      <a:r>
                        <a:rPr lang="en-US" sz="500" dirty="0" smtClean="0">
                          <a:effectLst/>
                        </a:rPr>
                        <a:t>                      </a:t>
                      </a:r>
                      <a:r>
                        <a:rPr lang="en-US" sz="1200" b="1" dirty="0" smtClean="0">
                          <a:effectLst/>
                        </a:rPr>
                        <a:t>focus:</a:t>
                      </a:r>
                      <a:r>
                        <a:rPr lang="en-US" sz="1200" baseline="0" dirty="0" smtClean="0">
                          <a:effectLst/>
                        </a:rPr>
                        <a:t>        </a:t>
                      </a:r>
                      <a:r>
                        <a:rPr lang="en-US" sz="1200" dirty="0" smtClean="0">
                          <a:effectLst/>
                        </a:rPr>
                        <a:t>STS XYTER v2 SEU</a:t>
                      </a:r>
                      <a:r>
                        <a:rPr lang="en-US" sz="1200" baseline="0" dirty="0" smtClean="0">
                          <a:effectLst/>
                        </a:rPr>
                        <a:t> tests</a:t>
                      </a:r>
                      <a:br>
                        <a:rPr lang="en-US" sz="1200" baseline="0" dirty="0" smtClean="0">
                          <a:effectLst/>
                        </a:rPr>
                      </a:br>
                      <a:r>
                        <a:rPr lang="en-US" sz="1200" baseline="0" dirty="0" smtClean="0">
                          <a:effectLst/>
                        </a:rPr>
                        <a:t/>
                      </a:r>
                      <a:br>
                        <a:rPr lang="en-US" sz="1200" baseline="0" dirty="0" smtClean="0">
                          <a:effectLst/>
                        </a:rPr>
                      </a:br>
                      <a:r>
                        <a:rPr lang="en-US" sz="1200" baseline="0" dirty="0" smtClean="0">
                          <a:effectLst/>
                        </a:rPr>
                        <a:t>          </a:t>
                      </a:r>
                      <a:r>
                        <a:rPr lang="en-US" sz="1200" b="1" baseline="0" dirty="0" smtClean="0">
                          <a:effectLst/>
                        </a:rPr>
                        <a:t>optional:</a:t>
                      </a:r>
                      <a:r>
                        <a:rPr lang="en-US" sz="1200" baseline="0" dirty="0" smtClean="0">
                          <a:effectLst/>
                        </a:rPr>
                        <a:t> FPGA SEU tests, </a:t>
                      </a:r>
                      <a:br>
                        <a:rPr lang="en-US" sz="1200" baseline="0" dirty="0" smtClean="0">
                          <a:effectLst/>
                        </a:rPr>
                      </a:br>
                      <a:r>
                        <a:rPr lang="en-US" sz="1200" baseline="0" dirty="0" smtClean="0">
                          <a:effectLst/>
                        </a:rPr>
                        <a:t>                           power regulator TID tests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endParaRPr lang="en-US" sz="1200" dirty="0" smtClean="0">
                        <a:effectLst/>
                      </a:endParaRPr>
                    </a:p>
                  </a:txBody>
                  <a:tcPr marL="26192" marR="2619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endParaRPr lang="en-US" sz="10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1200" dirty="0" smtClean="0">
                          <a:effectLst/>
                        </a:rPr>
                        <a:t>one week, 24/7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340610" algn="l"/>
                          <a:tab pos="3060700" algn="l"/>
                        </a:tabLst>
                      </a:pPr>
                      <a:r>
                        <a:rPr lang="en-US" sz="800" dirty="0" smtClean="0">
                          <a:effectLst/>
                        </a:rPr>
                        <a:t/>
                      </a:r>
                      <a:br>
                        <a:rPr lang="en-US" sz="800" dirty="0" smtClean="0">
                          <a:effectLst/>
                        </a:rPr>
                      </a:b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500" dirty="0" smtClean="0">
                        <a:effectLst/>
                      </a:endParaRPr>
                    </a:p>
                  </a:txBody>
                  <a:tcPr marL="26192" marR="2619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648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#5,  19.12.2016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369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#2,  29.6.2015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28</a:t>
            </a:fld>
            <a:endParaRPr lang="de-DE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SEE Tests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560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 smtClean="0"/>
              <a:t>Goal: first qualification </a:t>
            </a:r>
            <a:r>
              <a:rPr lang="en-US" sz="2200" dirty="0"/>
              <a:t>of </a:t>
            </a:r>
            <a:r>
              <a:rPr lang="en-US" sz="2200" dirty="0" smtClean="0"/>
              <a:t>STS-XYTER DICE </a:t>
            </a:r>
            <a:r>
              <a:rPr lang="en-US" sz="2200" dirty="0"/>
              <a:t>cell architecture with respect to Single Event Effects (SEE): </a:t>
            </a:r>
            <a:endParaRPr lang="en-US" sz="2200" dirty="0" smtClean="0"/>
          </a:p>
          <a:p>
            <a:pPr lvl="1"/>
            <a:r>
              <a:rPr lang="en-US" sz="1900" dirty="0" smtClean="0"/>
              <a:t>quantitative </a:t>
            </a:r>
            <a:r>
              <a:rPr lang="en-US" sz="1900" dirty="0"/>
              <a:t>assessment of SEE cross sections for DICE cells </a:t>
            </a:r>
            <a:r>
              <a:rPr lang="en-US" sz="1900" dirty="0" smtClean="0"/>
              <a:t>and comparison </a:t>
            </a:r>
            <a:r>
              <a:rPr lang="en-US" sz="1900" dirty="0"/>
              <a:t>to the regular flip flops in the </a:t>
            </a:r>
            <a:r>
              <a:rPr lang="en-US" sz="1900" dirty="0" smtClean="0"/>
              <a:t>design</a:t>
            </a:r>
          </a:p>
          <a:p>
            <a:pPr lvl="1"/>
            <a:r>
              <a:rPr lang="en-US" sz="1900" dirty="0" smtClean="0"/>
              <a:t>dependency </a:t>
            </a:r>
            <a:r>
              <a:rPr lang="en-US" sz="1900" dirty="0"/>
              <a:t>of SEE cross sections on incident angle </a:t>
            </a:r>
            <a:r>
              <a:rPr lang="en-US" sz="1900" dirty="0" smtClean="0"/>
              <a:t/>
            </a:r>
            <a:br>
              <a:rPr lang="en-US" sz="1900" dirty="0" smtClean="0"/>
            </a:br>
            <a:endParaRPr lang="en-US" sz="1900" dirty="0" smtClean="0"/>
          </a:p>
          <a:p>
            <a:r>
              <a:rPr lang="en-US" sz="2200" dirty="0" smtClean="0"/>
              <a:t>Expected SEE cross sections in the order of 10</a:t>
            </a:r>
            <a:r>
              <a:rPr lang="en-US" sz="2200" baseline="30000" dirty="0" smtClean="0"/>
              <a:t>-13</a:t>
            </a:r>
            <a:r>
              <a:rPr lang="en-US" sz="2200" dirty="0" smtClean="0"/>
              <a:t> to 10</a:t>
            </a:r>
            <a:r>
              <a:rPr lang="en-US" sz="2200" baseline="30000" dirty="0" smtClean="0"/>
              <a:t>-14 </a:t>
            </a:r>
            <a:r>
              <a:rPr lang="en-US" sz="2200" dirty="0"/>
              <a:t>cm</a:t>
            </a:r>
            <a:r>
              <a:rPr lang="en-US" sz="2200" baseline="30000" dirty="0"/>
              <a:t>2</a:t>
            </a:r>
            <a:r>
              <a:rPr lang="en-US" sz="2200" dirty="0"/>
              <a:t>/bit</a:t>
            </a:r>
            <a:r>
              <a:rPr lang="en-US" sz="2200" dirty="0" smtClean="0"/>
              <a:t> for regular flip-flops and 10</a:t>
            </a:r>
            <a:r>
              <a:rPr lang="en-US" sz="2200" baseline="30000" dirty="0" smtClean="0"/>
              <a:t>-14 </a:t>
            </a:r>
            <a:r>
              <a:rPr lang="en-US" sz="2200" dirty="0" smtClean="0"/>
              <a:t> to 10</a:t>
            </a:r>
            <a:r>
              <a:rPr lang="en-US" sz="2200" baseline="30000" dirty="0" smtClean="0"/>
              <a:t>-15 </a:t>
            </a:r>
            <a:r>
              <a:rPr lang="en-US" sz="2200" dirty="0"/>
              <a:t>cm</a:t>
            </a:r>
            <a:r>
              <a:rPr lang="en-US" sz="2200" baseline="30000" dirty="0"/>
              <a:t>2</a:t>
            </a:r>
            <a:r>
              <a:rPr lang="en-US" sz="2200" dirty="0"/>
              <a:t>/bit </a:t>
            </a:r>
            <a:r>
              <a:rPr lang="en-US" sz="2200" dirty="0" smtClean="0"/>
              <a:t>for DICE cells</a:t>
            </a:r>
          </a:p>
          <a:p>
            <a:pPr lvl="1"/>
            <a:r>
              <a:rPr lang="en-US" sz="1900" dirty="0" smtClean="0"/>
              <a:t>DICE cross section may be significantly increased in case of inadequate cell architecture</a:t>
            </a:r>
          </a:p>
          <a:p>
            <a:pPr lvl="1"/>
            <a:r>
              <a:rPr lang="en-US" sz="1900" dirty="0" smtClean="0"/>
              <a:t>Depending on DICE architecture inclined incidence may increase cross section </a:t>
            </a:r>
            <a:br>
              <a:rPr lang="en-US" sz="1900" dirty="0" smtClean="0"/>
            </a:br>
            <a:endParaRPr lang="en-US" sz="1900" dirty="0" smtClean="0"/>
          </a:p>
          <a:p>
            <a:r>
              <a:rPr lang="en-US" sz="2200" dirty="0" smtClean="0"/>
              <a:t>Tests</a:t>
            </a:r>
          </a:p>
          <a:p>
            <a:pPr lvl="1"/>
            <a:r>
              <a:rPr lang="en-US" sz="1900" dirty="0" smtClean="0"/>
              <a:t>Count SEEs  ( </a:t>
            </a:r>
            <a:r>
              <a:rPr lang="en-US" sz="1900" dirty="0" err="1" smtClean="0"/>
              <a:t>readback</a:t>
            </a:r>
            <a:r>
              <a:rPr lang="en-US" sz="1900" dirty="0" smtClean="0"/>
              <a:t> of STS-XYTER registers )</a:t>
            </a:r>
          </a:p>
          <a:p>
            <a:pPr lvl="1"/>
            <a:r>
              <a:rPr lang="en-US" sz="1900" dirty="0" smtClean="0"/>
              <a:t>Measure at perpendicular incidence: 90  (compatible with literature values)</a:t>
            </a:r>
          </a:p>
          <a:p>
            <a:pPr lvl="1"/>
            <a:r>
              <a:rPr lang="en-US" sz="1900" dirty="0" smtClean="0"/>
              <a:t>Measure at inclined incidence: &gt;≈ 25°</a:t>
            </a:r>
            <a:br>
              <a:rPr lang="en-US" sz="1900" dirty="0" smtClean="0"/>
            </a:br>
            <a:r>
              <a:rPr lang="en-US" sz="1900" dirty="0" smtClean="0"/>
              <a:t>   </a:t>
            </a:r>
            <a:r>
              <a:rPr lang="en-US" sz="1900" dirty="0"/>
              <a:t>typical incidence angle for ASIC installation in </a:t>
            </a:r>
            <a:r>
              <a:rPr lang="en-US" sz="1900" dirty="0" smtClean="0"/>
              <a:t>CBM-STS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3234" y="10324"/>
            <a:ext cx="2803140" cy="369332"/>
          </a:xfrm>
          <a:prstGeom prst="rect">
            <a:avLst/>
          </a:prstGeom>
          <a:solidFill>
            <a:srgbClr val="FFFF99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slide from CBAC </a:t>
            </a:r>
            <a:r>
              <a:rPr lang="en-US" dirty="0"/>
              <a:t>Meeting </a:t>
            </a:r>
            <a:r>
              <a:rPr lang="en-US" dirty="0" smtClean="0"/>
              <a:t>#2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173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SEE Rate Estimate for STS-XYTER v2</a:t>
            </a:r>
            <a:endParaRPr lang="en-GB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27584" y="5013176"/>
            <a:ext cx="7848872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à"/>
            </a:pPr>
            <a:endParaRPr lang="en-US" sz="1800" dirty="0" smtClean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507288" cy="4536504"/>
          </a:xfrm>
        </p:spPr>
        <p:txBody>
          <a:bodyPr>
            <a:normAutofit/>
          </a:bodyPr>
          <a:lstStyle/>
          <a:p>
            <a:pPr marL="339725" indent="-339725"/>
            <a:r>
              <a:rPr lang="en-US" sz="1700" dirty="0" smtClean="0"/>
              <a:t>Compare </a:t>
            </a:r>
            <a:endParaRPr lang="en-US" sz="1700" dirty="0"/>
          </a:p>
          <a:p>
            <a:pPr marL="625475" lvl="1" indent="-339725"/>
            <a:r>
              <a:rPr lang="en-US" sz="1500" dirty="0" smtClean="0"/>
              <a:t>D</a:t>
            </a:r>
            <a:r>
              <a:rPr lang="en-US" sz="1600" dirty="0" smtClean="0"/>
              <a:t>ICE cells: </a:t>
            </a:r>
            <a:r>
              <a:rPr lang="en-US" sz="1600" b="1" dirty="0" smtClean="0"/>
              <a:t>32240 bits </a:t>
            </a:r>
            <a:r>
              <a:rPr lang="en-US" sz="1600" dirty="0" smtClean="0"/>
              <a:t>( Trim DACs settings) – same number as with STS-XYTER v1  </a:t>
            </a:r>
            <a:br>
              <a:rPr lang="en-US" sz="1600" dirty="0" smtClean="0"/>
            </a:br>
            <a:r>
              <a:rPr lang="en-US" sz="1600" dirty="0" smtClean="0">
                <a:sym typeface="Wingdings" pitchFamily="2" charset="2"/>
              </a:rPr>
              <a:t> test with any predefined bit pattern</a:t>
            </a:r>
            <a:endParaRPr lang="en-US" sz="1600" dirty="0">
              <a:sym typeface="Wingdings" pitchFamily="2" charset="2"/>
            </a:endParaRPr>
          </a:p>
          <a:p>
            <a:pPr marL="625475" lvl="1" indent="-339725"/>
            <a:r>
              <a:rPr lang="en-US" sz="1600" dirty="0" smtClean="0"/>
              <a:t>Regular flip flops: </a:t>
            </a:r>
            <a:r>
              <a:rPr lang="en-US" sz="1600" b="1" dirty="0" smtClean="0"/>
              <a:t>56420 bits </a:t>
            </a:r>
            <a:r>
              <a:rPr lang="en-US" sz="1600" dirty="0" smtClean="0"/>
              <a:t>( ADC discriminator counters </a:t>
            </a:r>
            <a:r>
              <a:rPr lang="en-US" sz="1600" dirty="0" smtClean="0">
                <a:sym typeface="Wingdings" pitchFamily="2" charset="2"/>
              </a:rPr>
              <a:t> 14bit instead of 8bit in STS-XYTER v1</a:t>
            </a:r>
            <a:r>
              <a:rPr lang="en-US" sz="1600" dirty="0" smtClean="0"/>
              <a:t>)</a:t>
            </a:r>
            <a:br>
              <a:rPr lang="en-US" sz="1600" dirty="0" smtClean="0"/>
            </a:br>
            <a:r>
              <a:rPr lang="en-US" sz="1600" dirty="0" smtClean="0">
                <a:sym typeface="Wingdings" pitchFamily="2" charset="2"/>
              </a:rPr>
              <a:t> test with random bit pattern</a:t>
            </a:r>
            <a:r>
              <a:rPr lang="en-US" sz="1600" dirty="0" smtClean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endParaRPr lang="en-US" sz="1500" dirty="0" smtClean="0"/>
          </a:p>
          <a:p>
            <a:pPr marL="339725" indent="-339725"/>
            <a:r>
              <a:rPr lang="en-US" sz="1900" dirty="0" smtClean="0"/>
              <a:t>1 week in JESSICA cave: </a:t>
            </a:r>
            <a:r>
              <a:rPr lang="en-US" sz="1900" i="1" dirty="0" smtClean="0"/>
              <a:t>compared to</a:t>
            </a:r>
            <a:r>
              <a:rPr lang="en-US" sz="1900" dirty="0" smtClean="0"/>
              <a:t> </a:t>
            </a:r>
            <a:r>
              <a:rPr lang="en-US" sz="1900" i="1" dirty="0" smtClean="0"/>
              <a:t>Sep. 2015 </a:t>
            </a:r>
          </a:p>
          <a:p>
            <a:pPr marL="625475" lvl="1" indent="-339725"/>
            <a:r>
              <a:rPr lang="en-US" sz="1600" dirty="0"/>
              <a:t>More DUTs</a:t>
            </a:r>
          </a:p>
          <a:p>
            <a:pPr marL="1025525" lvl="2" indent="-339725"/>
            <a:r>
              <a:rPr lang="en-US" sz="1400" dirty="0"/>
              <a:t>2 ASICs with  perpendicular incidence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(</a:t>
            </a:r>
            <a:r>
              <a:rPr lang="en-US" sz="1400" dirty="0"/>
              <a:t>approx. compensates for lower expected SEE </a:t>
            </a:r>
            <a:r>
              <a:rPr lang="en-US" sz="1400" dirty="0" smtClean="0"/>
              <a:t>rate for DICE cells) </a:t>
            </a:r>
            <a:endParaRPr lang="en-US" sz="1400" dirty="0"/>
          </a:p>
          <a:p>
            <a:pPr marL="1025525" lvl="2" indent="-339725"/>
            <a:r>
              <a:rPr lang="en-US" sz="1400" dirty="0"/>
              <a:t>1 ASIC with ~25 degree incidence as in CBM-STS </a:t>
            </a:r>
            <a:endParaRPr lang="en-US" sz="1400" dirty="0" smtClean="0"/>
          </a:p>
          <a:p>
            <a:pPr marL="1482725" lvl="3" indent="-339725"/>
            <a:r>
              <a:rPr lang="en-US" sz="1400" dirty="0" smtClean="0"/>
              <a:t>Check for variations in SEE rate depending on incidence angle</a:t>
            </a:r>
          </a:p>
          <a:p>
            <a:pPr marL="625475" lvl="1" indent="-339725"/>
            <a:r>
              <a:rPr lang="en-US" sz="1600" dirty="0" smtClean="0"/>
              <a:t>Longer effective duration of irradiation (more robust and recoverable readout interface)</a:t>
            </a:r>
          </a:p>
          <a:p>
            <a:pPr marL="625475" lvl="1" indent="-339725"/>
            <a:r>
              <a:rPr lang="en-US" sz="1600" dirty="0" smtClean="0"/>
              <a:t>Higher beam intensity  </a:t>
            </a:r>
          </a:p>
          <a:p>
            <a:pPr marL="625475" lvl="1" indent="-339725"/>
            <a:endParaRPr lang="en-US" sz="1500" dirty="0" smtClean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CBAC Meeting #5,  19.12.2016 </a:t>
            </a:r>
            <a:endParaRPr lang="de-DE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71800" y="6356350"/>
            <a:ext cx="3600400" cy="365125"/>
          </a:xfrm>
        </p:spPr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892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1) Results from the in-beam test, August 2016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#5,  19.12.2016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3</a:t>
            </a:fld>
            <a:endParaRPr lang="de-DE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331640" y="1432798"/>
            <a:ext cx="6336704" cy="4752528"/>
            <a:chOff x="683568" y="532934"/>
            <a:chExt cx="7680853" cy="5760640"/>
          </a:xfrm>
        </p:grpSpPr>
        <p:pic>
          <p:nvPicPr>
            <p:cNvPr id="7" name="Picture 2" descr="Q:\Eigene Dateien\Work\CBM\Beam-Tests\COSY\Beam-Test-COSY\Beam-Test-COSY-2016\photos\Johann\IMG_20160901_143413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532934"/>
              <a:ext cx="7680853" cy="5760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258419" y="1283755"/>
              <a:ext cx="1657738" cy="1275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STS</a:t>
              </a:r>
              <a:endPara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59461" y="1268760"/>
              <a:ext cx="1440160" cy="1107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T0</a:t>
              </a:r>
              <a:endPara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82974" y="1268760"/>
              <a:ext cx="1333442" cy="1275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µC</a:t>
              </a:r>
              <a:endPara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34748" y="5538995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Set-up in JESSICA Cave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93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en-US" dirty="0"/>
              <a:t>.</a:t>
            </a:r>
            <a:r>
              <a:rPr lang="en-US" dirty="0" smtClean="0"/>
              <a:t> </a:t>
            </a:r>
            <a:r>
              <a:rPr lang="en-US" dirty="0" err="1"/>
              <a:t>Microstrip</a:t>
            </a:r>
            <a:r>
              <a:rPr lang="en-US" dirty="0"/>
              <a:t> </a:t>
            </a:r>
            <a:r>
              <a:rPr lang="en-US" dirty="0" smtClean="0"/>
              <a:t>sensor studies for </a:t>
            </a:r>
            <a:r>
              <a:rPr lang="en-US" dirty="0" smtClean="0"/>
              <a:t>CBM-STS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#5,  19.12.2016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4</a:t>
            </a:fld>
            <a:endParaRPr lang="de-DE"/>
          </a:p>
        </p:txBody>
      </p:sp>
      <p:pic>
        <p:nvPicPr>
          <p:cNvPr id="2050" name="Picture 2" descr="Q:\Eigene Dateien\Work\CBM\Beam-Tests\COSY\Beam-Test-COSY\Beam-Test-COSY-2016\photos\Johann\IMG_20160902_1517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1565148"/>
            <a:ext cx="2632793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7544" y="1478741"/>
            <a:ext cx="4968552" cy="2142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Prototype silicon </a:t>
            </a:r>
            <a:r>
              <a:rPr lang="en-US" dirty="0" err="1" smtClean="0"/>
              <a:t>microstrip</a:t>
            </a:r>
            <a:r>
              <a:rPr lang="en-US" dirty="0" smtClean="0"/>
              <a:t> sensors:</a:t>
            </a:r>
          </a:p>
          <a:p>
            <a:pPr marL="285750" indent="-17303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non-irradiated (“non-aged”)</a:t>
            </a:r>
          </a:p>
          <a:p>
            <a:pPr marL="285750" indent="-17303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operated under anticipated conditions:</a:t>
            </a:r>
            <a:br>
              <a:rPr lang="en-US" sz="1600" dirty="0" smtClean="0"/>
            </a:br>
            <a:r>
              <a:rPr lang="en-US" sz="1600" dirty="0" smtClean="0"/>
              <a:t>bias voltages &gt; 120 V, T </a:t>
            </a:r>
            <a:r>
              <a:rPr lang="en-US" sz="1600" dirty="0" smtClean="0">
                <a:sym typeface="Symbol"/>
              </a:rPr>
              <a:t></a:t>
            </a:r>
            <a:r>
              <a:rPr lang="en-US" sz="1600" dirty="0" smtClean="0"/>
              <a:t> -5 </a:t>
            </a:r>
            <a:r>
              <a:rPr lang="en-US" sz="1600" dirty="0" smtClean="0">
                <a:sym typeface="Symbol"/>
              </a:rPr>
              <a:t>C</a:t>
            </a:r>
          </a:p>
          <a:p>
            <a:pPr marL="285750" indent="-17303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ym typeface="Symbol"/>
              </a:rPr>
              <a:t>read out with standalone front-end ASIC and DAQ:</a:t>
            </a:r>
            <a:br>
              <a:rPr lang="en-US" sz="1600" dirty="0" smtClean="0">
                <a:sym typeface="Symbol"/>
              </a:rPr>
            </a:br>
            <a:r>
              <a:rPr lang="en-US" sz="1600" dirty="0" smtClean="0">
                <a:sym typeface="Symbol"/>
              </a:rPr>
              <a:t>Beetle chip/</a:t>
            </a:r>
            <a:r>
              <a:rPr lang="en-US" sz="1600" dirty="0" err="1" smtClean="0">
                <a:sym typeface="Symbol"/>
              </a:rPr>
              <a:t>Alibava</a:t>
            </a:r>
            <a:r>
              <a:rPr lang="en-US" sz="1600" dirty="0" smtClean="0">
                <a:sym typeface="Symbol"/>
              </a:rPr>
              <a:t> system</a:t>
            </a:r>
          </a:p>
          <a:p>
            <a:pPr marL="285750" indent="-17303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ym typeface="Symbol"/>
              </a:rPr>
              <a:t>simple trigger: two scintillators in coincidence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67544" y="3757448"/>
            <a:ext cx="4968552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Proton beam from COSY:</a:t>
            </a:r>
          </a:p>
          <a:p>
            <a:pPr marL="285750" indent="-17303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 err="1" smtClean="0"/>
              <a:t>Ekin</a:t>
            </a:r>
            <a:r>
              <a:rPr lang="en-US" sz="1600" dirty="0" smtClean="0"/>
              <a:t> = 1 GeV </a:t>
            </a:r>
            <a:r>
              <a:rPr lang="en-US" sz="1600" dirty="0" smtClean="0">
                <a:sym typeface="Symbol"/>
              </a:rPr>
              <a:t> 0.01% in August 2016</a:t>
            </a:r>
          </a:p>
          <a:p>
            <a:pPr marL="285750" indent="-17303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ym typeface="Symbol"/>
              </a:rPr>
              <a:t> 5% higher energy loss in Si  than MIP</a:t>
            </a:r>
            <a:br>
              <a:rPr lang="en-US" sz="1600" dirty="0" smtClean="0">
                <a:sym typeface="Symbol"/>
              </a:rPr>
            </a:br>
            <a:r>
              <a:rPr lang="en-US" sz="1600" dirty="0" smtClean="0">
                <a:sym typeface="Wingdings" panose="05000000000000000000" pitchFamily="2" charset="2"/>
              </a:rPr>
              <a:t> taken into account in data analysis</a:t>
            </a:r>
            <a:endParaRPr lang="en-US" sz="1600" dirty="0" smtClean="0">
              <a:sym typeface="Symbo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544" y="5053592"/>
            <a:ext cx="4968552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Enabled us to measure:</a:t>
            </a:r>
          </a:p>
          <a:p>
            <a:pPr marL="285750" indent="-17303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charge collection </a:t>
            </a:r>
          </a:p>
          <a:p>
            <a:pPr marL="285750" indent="-17303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signal dependence on beam incidence angle </a:t>
            </a:r>
          </a:p>
          <a:p>
            <a:pPr marL="285750" indent="-173038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cross talk etc. </a:t>
            </a:r>
          </a:p>
        </p:txBody>
      </p:sp>
    </p:spTree>
    <p:extLst>
      <p:ext uri="{BB962C8B-B14F-4D97-AF65-F5344CB8AC3E}">
        <p14:creationId xmlns:p14="http://schemas.microsoft.com/office/powerpoint/2010/main" val="389926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dirty="0" smtClean="0"/>
              <a:t>STS results on charge collection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#5,  19.12.2016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5</a:t>
            </a:fld>
            <a:endParaRPr lang="de-DE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36" y="4690005"/>
            <a:ext cx="1685008" cy="12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16" y="3335296"/>
            <a:ext cx="1739776" cy="127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00" y="2081311"/>
            <a:ext cx="1728192" cy="126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1874" y="1049341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three event classes, probably related to beam spill structure: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10115" y="216174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single hits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24770" y="343199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few hits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24770" y="4829525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many hits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635896" y="1138099"/>
            <a:ext cx="3125147" cy="116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9560">
              <a:lnSpc>
                <a:spcPct val="100000"/>
              </a:lnSpc>
              <a:spcBef>
                <a:spcPts val="590"/>
              </a:spcBef>
            </a:pPr>
            <a:r>
              <a:rPr lang="en-US" sz="1600" i="1" spc="-15" dirty="0" smtClean="0">
                <a:cs typeface="Arial"/>
              </a:rPr>
              <a:t>beam intensity time structure:</a:t>
            </a:r>
          </a:p>
          <a:p>
            <a:pPr marL="461963" indent="-173038">
              <a:lnSpc>
                <a:spcPct val="80000"/>
              </a:lnSpc>
              <a:spcBef>
                <a:spcPts val="590"/>
              </a:spcBef>
              <a:buFont typeface="Arial" panose="020B0604020202020204" pitchFamily="34" charset="0"/>
              <a:buChar char="•"/>
            </a:pPr>
            <a:r>
              <a:rPr lang="en-US" sz="1600" i="1" spc="-15" dirty="0" smtClean="0">
                <a:cs typeface="Arial"/>
              </a:rPr>
              <a:t>sharp </a:t>
            </a:r>
            <a:r>
              <a:rPr lang="en-US" sz="1600" i="1" spc="-50" dirty="0" smtClean="0">
                <a:cs typeface="Arial"/>
              </a:rPr>
              <a:t>spike</a:t>
            </a:r>
            <a:r>
              <a:rPr lang="en-US" sz="1600" i="1" spc="-50" dirty="0">
                <a:cs typeface="Arial"/>
              </a:rPr>
              <a:t>:  </a:t>
            </a:r>
            <a:r>
              <a:rPr lang="en-US" sz="1600" i="1" spc="-50" dirty="0" smtClean="0">
                <a:cs typeface="Arial"/>
              </a:rPr>
              <a:t>	     </a:t>
            </a:r>
            <a:r>
              <a:rPr lang="en-US" sz="1600" i="1" spc="-60" dirty="0" smtClean="0">
                <a:cs typeface="Arial"/>
              </a:rPr>
              <a:t>7 </a:t>
            </a:r>
            <a:r>
              <a:rPr lang="en-US" sz="1600" i="1" spc="-30" dirty="0">
                <a:cs typeface="Meiryo"/>
              </a:rPr>
              <a:t>×</a:t>
            </a:r>
            <a:r>
              <a:rPr lang="en-US" sz="1600" i="1" spc="-155" dirty="0">
                <a:cs typeface="Meiryo"/>
              </a:rPr>
              <a:t> </a:t>
            </a:r>
            <a:r>
              <a:rPr lang="en-US" sz="1600" i="1" spc="-40" dirty="0" smtClean="0">
                <a:cs typeface="Arial"/>
              </a:rPr>
              <a:t>10</a:t>
            </a:r>
            <a:r>
              <a:rPr lang="en-US" i="1" spc="-60" baseline="31746" dirty="0" smtClean="0">
                <a:cs typeface="Century"/>
              </a:rPr>
              <a:t>7</a:t>
            </a:r>
            <a:endParaRPr lang="en-US" i="1" baseline="31746" dirty="0">
              <a:cs typeface="Century"/>
            </a:endParaRPr>
          </a:p>
          <a:p>
            <a:pPr marL="461963" indent="-173038">
              <a:lnSpc>
                <a:spcPct val="80000"/>
              </a:lnSpc>
              <a:spcBef>
                <a:spcPts val="590"/>
              </a:spcBef>
              <a:buFont typeface="Arial" panose="020B0604020202020204" pitchFamily="34" charset="0"/>
              <a:buChar char="•"/>
            </a:pPr>
            <a:r>
              <a:rPr lang="en-US" sz="1600" i="1" spc="-25" dirty="0" smtClean="0">
                <a:cs typeface="Arial"/>
              </a:rPr>
              <a:t>bulk</a:t>
            </a:r>
            <a:r>
              <a:rPr lang="en-US" sz="1600" i="1" spc="50" dirty="0" smtClean="0">
                <a:cs typeface="Arial"/>
              </a:rPr>
              <a:t> </a:t>
            </a:r>
            <a:r>
              <a:rPr lang="en-US" sz="1600" i="1" spc="-20" dirty="0" smtClean="0">
                <a:cs typeface="Arial"/>
              </a:rPr>
              <a:t>extraction:</a:t>
            </a:r>
            <a:r>
              <a:rPr lang="en-US" sz="1600" i="1" dirty="0" smtClean="0">
                <a:cs typeface="Arial"/>
              </a:rPr>
              <a:t>       </a:t>
            </a:r>
            <a:r>
              <a:rPr lang="en-US" sz="1600" i="1" spc="-60" dirty="0" smtClean="0">
                <a:cs typeface="Arial"/>
              </a:rPr>
              <a:t>2 </a:t>
            </a:r>
            <a:r>
              <a:rPr lang="en-US" sz="1600" i="1" spc="-30" dirty="0">
                <a:cs typeface="Meiryo"/>
              </a:rPr>
              <a:t>×</a:t>
            </a:r>
            <a:r>
              <a:rPr lang="en-US" sz="1600" i="1" spc="-210" dirty="0">
                <a:cs typeface="Meiryo"/>
              </a:rPr>
              <a:t> </a:t>
            </a:r>
            <a:r>
              <a:rPr lang="en-US" sz="1600" i="1" spc="-40" dirty="0" smtClean="0">
                <a:cs typeface="Arial"/>
              </a:rPr>
              <a:t>10</a:t>
            </a:r>
            <a:r>
              <a:rPr lang="en-US" i="1" spc="-60" baseline="31746" dirty="0" smtClean="0">
                <a:cs typeface="Century"/>
              </a:rPr>
              <a:t>8</a:t>
            </a:r>
            <a:endParaRPr lang="en-US" i="1" baseline="31746" dirty="0">
              <a:cs typeface="Century"/>
            </a:endParaRPr>
          </a:p>
          <a:p>
            <a:pPr marL="461963" indent="-173038">
              <a:lnSpc>
                <a:spcPct val="80000"/>
              </a:lnSpc>
              <a:spcBef>
                <a:spcPts val="590"/>
              </a:spcBef>
              <a:buFont typeface="Arial" panose="020B0604020202020204" pitchFamily="34" charset="0"/>
              <a:buChar char="•"/>
            </a:pPr>
            <a:r>
              <a:rPr lang="en-US" sz="1600" i="1" spc="-5" dirty="0" smtClean="0">
                <a:cs typeface="Arial"/>
              </a:rPr>
              <a:t>spill/inter-spill: 	    </a:t>
            </a:r>
            <a:r>
              <a:rPr lang="en-US" sz="1600" i="1" spc="-60" dirty="0" smtClean="0">
                <a:cs typeface="Arial"/>
              </a:rPr>
              <a:t>20 </a:t>
            </a:r>
            <a:r>
              <a:rPr lang="en-US" sz="1600" i="1" spc="-5" dirty="0">
                <a:cs typeface="Arial"/>
              </a:rPr>
              <a:t>s/10</a:t>
            </a:r>
            <a:r>
              <a:rPr lang="en-US" sz="1600" i="1" spc="70" dirty="0">
                <a:cs typeface="Arial"/>
              </a:rPr>
              <a:t> </a:t>
            </a:r>
            <a:r>
              <a:rPr lang="en-US" sz="1600" i="1" spc="-120" dirty="0">
                <a:cs typeface="Arial"/>
              </a:rPr>
              <a:t>s</a:t>
            </a:r>
            <a:endParaRPr lang="en-US" sz="1600" i="1" dirty="0">
              <a:cs typeface="Arial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361034"/>
            <a:ext cx="370522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455848" y="2636023"/>
            <a:ext cx="675992" cy="288921"/>
            <a:chOff x="2267744" y="2607788"/>
            <a:chExt cx="675992" cy="288921"/>
          </a:xfrm>
        </p:grpSpPr>
        <p:sp>
          <p:nvSpPr>
            <p:cNvPr id="11" name="Right Arrow 10"/>
            <p:cNvSpPr/>
            <p:nvPr/>
          </p:nvSpPr>
          <p:spPr>
            <a:xfrm>
              <a:off x="2605740" y="2607789"/>
              <a:ext cx="337996" cy="2889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ight Arrow 18"/>
            <p:cNvSpPr/>
            <p:nvPr/>
          </p:nvSpPr>
          <p:spPr>
            <a:xfrm rot="10800000">
              <a:off x="2267744" y="2607788"/>
              <a:ext cx="337996" cy="2889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2464914" y="4148191"/>
            <a:ext cx="675992" cy="288921"/>
            <a:chOff x="2267744" y="2607788"/>
            <a:chExt cx="675992" cy="288921"/>
          </a:xfrm>
        </p:grpSpPr>
        <p:sp>
          <p:nvSpPr>
            <p:cNvPr id="22" name="Right Arrow 21"/>
            <p:cNvSpPr/>
            <p:nvPr/>
          </p:nvSpPr>
          <p:spPr>
            <a:xfrm>
              <a:off x="2605740" y="2607789"/>
              <a:ext cx="337996" cy="2889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Arrow 22"/>
            <p:cNvSpPr/>
            <p:nvPr/>
          </p:nvSpPr>
          <p:spPr>
            <a:xfrm rot="10800000">
              <a:off x="2267744" y="2607788"/>
              <a:ext cx="337996" cy="2889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6798557" y="1196752"/>
            <a:ext cx="1445851" cy="1121406"/>
            <a:chOff x="6229073" y="1268760"/>
            <a:chExt cx="1655295" cy="1283852"/>
          </a:xfrm>
        </p:grpSpPr>
        <p:grpSp>
          <p:nvGrpSpPr>
            <p:cNvPr id="28" name="Group 27"/>
            <p:cNvGrpSpPr>
              <a:grpSpLocks noChangeAspect="1"/>
            </p:cNvGrpSpPr>
            <p:nvPr/>
          </p:nvGrpSpPr>
          <p:grpSpPr>
            <a:xfrm>
              <a:off x="6481146" y="1336262"/>
              <a:ext cx="1403222" cy="1216350"/>
              <a:chOff x="6516216" y="692696"/>
              <a:chExt cx="2376264" cy="2059809"/>
            </a:xfrm>
          </p:grpSpPr>
          <p:sp>
            <p:nvSpPr>
              <p:cNvPr id="14" name="Freeform 13"/>
              <p:cNvSpPr/>
              <p:nvPr/>
            </p:nvSpPr>
            <p:spPr>
              <a:xfrm>
                <a:off x="6693031" y="838986"/>
                <a:ext cx="1970202" cy="1611983"/>
              </a:xfrm>
              <a:custGeom>
                <a:avLst/>
                <a:gdLst>
                  <a:gd name="connsiteX0" fmla="*/ 0 w 1970202"/>
                  <a:gd name="connsiteY0" fmla="*/ 1423447 h 1611983"/>
                  <a:gd name="connsiteX1" fmla="*/ 141402 w 1970202"/>
                  <a:gd name="connsiteY1" fmla="*/ 0 h 1611983"/>
                  <a:gd name="connsiteX2" fmla="*/ 197963 w 1970202"/>
                  <a:gd name="connsiteY2" fmla="*/ 1423447 h 1611983"/>
                  <a:gd name="connsiteX3" fmla="*/ 622169 w 1970202"/>
                  <a:gd name="connsiteY3" fmla="*/ 1187777 h 1611983"/>
                  <a:gd name="connsiteX4" fmla="*/ 1574276 w 1970202"/>
                  <a:gd name="connsiteY4" fmla="*/ 1451727 h 1611983"/>
                  <a:gd name="connsiteX5" fmla="*/ 1574276 w 1970202"/>
                  <a:gd name="connsiteY5" fmla="*/ 1451727 h 1611983"/>
                  <a:gd name="connsiteX6" fmla="*/ 1574276 w 1970202"/>
                  <a:gd name="connsiteY6" fmla="*/ 1451727 h 1611983"/>
                  <a:gd name="connsiteX7" fmla="*/ 1970202 w 1970202"/>
                  <a:gd name="connsiteY7" fmla="*/ 1611983 h 1611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70202" h="1611983">
                    <a:moveTo>
                      <a:pt x="0" y="1423447"/>
                    </a:moveTo>
                    <a:cubicBezTo>
                      <a:pt x="54204" y="711723"/>
                      <a:pt x="108408" y="0"/>
                      <a:pt x="141402" y="0"/>
                    </a:cubicBezTo>
                    <a:cubicBezTo>
                      <a:pt x="174396" y="0"/>
                      <a:pt x="117835" y="1225484"/>
                      <a:pt x="197963" y="1423447"/>
                    </a:cubicBezTo>
                    <a:cubicBezTo>
                      <a:pt x="278091" y="1621410"/>
                      <a:pt x="392784" y="1183064"/>
                      <a:pt x="622169" y="1187777"/>
                    </a:cubicBezTo>
                    <a:cubicBezTo>
                      <a:pt x="851554" y="1192490"/>
                      <a:pt x="1574276" y="1451727"/>
                      <a:pt x="1574276" y="1451727"/>
                    </a:cubicBezTo>
                    <a:lnTo>
                      <a:pt x="1574276" y="1451727"/>
                    </a:lnTo>
                    <a:lnTo>
                      <a:pt x="1574276" y="1451727"/>
                    </a:lnTo>
                    <a:lnTo>
                      <a:pt x="1970202" y="1611983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 flipV="1">
                <a:off x="6516216" y="692696"/>
                <a:ext cx="0" cy="175827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>
                <a:off x="6516216" y="2450969"/>
                <a:ext cx="2376264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8544752" y="2444728"/>
                <a:ext cx="32403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t</a:t>
                </a:r>
                <a:endParaRPr lang="en-US" sz="1400" dirty="0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6229073" y="1268760"/>
              <a:ext cx="3240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I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635896" y="5085184"/>
            <a:ext cx="36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Aibava</a:t>
            </a:r>
            <a:r>
              <a:rPr lang="en-US" sz="1600" dirty="0" smtClean="0"/>
              <a:t> setup based on the Beetle chip: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2 </a:t>
            </a:r>
            <a:r>
              <a:rPr lang="en-US" sz="1600" dirty="0" smtClean="0">
                <a:latin typeface="Calibri"/>
              </a:rPr>
              <a:t>× 128 r/o channels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40 MHz analog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128 per chip analog memory stack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4 </a:t>
            </a:r>
            <a:r>
              <a:rPr lang="en-US" sz="1600" b="1" dirty="0" smtClean="0">
                <a:sym typeface="Symbol"/>
              </a:rPr>
              <a:t>s digitization rate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308304" y="5447546"/>
            <a:ext cx="1584176" cy="861774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ym typeface="Symbol"/>
              </a:rPr>
              <a:t>data </a:t>
            </a:r>
            <a:r>
              <a:rPr lang="en-US" sz="1600" dirty="0">
                <a:sym typeface="Symbol"/>
              </a:rPr>
              <a:t>storage </a:t>
            </a:r>
            <a:r>
              <a:rPr lang="en-US" sz="1600" dirty="0" smtClean="0">
                <a:sym typeface="Symbol"/>
              </a:rPr>
              <a:t>rate via USB to PC: </a:t>
            </a:r>
          </a:p>
          <a:p>
            <a:r>
              <a:rPr lang="en-US" sz="1600" dirty="0" smtClean="0">
                <a:sym typeface="Symbol"/>
              </a:rPr>
              <a:t> 1 kHz </a:t>
            </a:r>
            <a:endParaRPr lang="en-US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7213381" y="2924944"/>
            <a:ext cx="1569448" cy="1323439"/>
          </a:xfrm>
          <a:prstGeom prst="rect">
            <a:avLst/>
          </a:prstGeom>
          <a:solidFill>
            <a:srgbClr val="FFFF99">
              <a:alpha val="49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ca. 50% of the events recorded are “analyzable” (i.e. of low hit multiplicity)</a:t>
            </a:r>
            <a:endParaRPr lang="en-US" sz="1100" dirty="0"/>
          </a:p>
        </p:txBody>
      </p:sp>
      <p:sp>
        <p:nvSpPr>
          <p:cNvPr id="35" name="TextBox 34"/>
          <p:cNvSpPr txBox="1"/>
          <p:nvPr/>
        </p:nvSpPr>
        <p:spPr>
          <a:xfrm>
            <a:off x="4860032" y="2888503"/>
            <a:ext cx="180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Hit multiplicity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9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Q:\Eigene Dateien\Work\CBM\Beam-Tests\COSY\CBAC\CBAC#5 - December 2016\talk\input\STS\Amplitude_twotoone_5strip_phi-25_time3-8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0"/>
          <a:stretch/>
        </p:blipFill>
        <p:spPr bwMode="auto">
          <a:xfrm>
            <a:off x="4427984" y="4739735"/>
            <a:ext cx="2261246" cy="154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:\Eigene Dateien\Work\CBM\Beam-Tests\COSY\CBAC\CBAC#5 - December 2016\talk\input\STS\Amplitude_twotoone_time3-8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5"/>
          <a:stretch/>
        </p:blipFill>
        <p:spPr bwMode="auto">
          <a:xfrm>
            <a:off x="2205856" y="4762852"/>
            <a:ext cx="2224695" cy="149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Q:\Eigene Dateien\Work\CBM\Beam-Tests\COSY\CBAC\CBAC#5 - December 2016\talk\input\STS\Amplitude_oneomitted-5strip_phi-25_time3-8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7"/>
          <a:stretch/>
        </p:blipFill>
        <p:spPr bwMode="auto">
          <a:xfrm>
            <a:off x="4439978" y="2995365"/>
            <a:ext cx="2253053" cy="151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:\Eigene Dateien\Work\CBM\Beam-Tests\COSY\CBAC\CBAC#5 - December 2016\talk\input\STS\Amplitude_oneomitted_time3-8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9"/>
          <a:stretch/>
        </p:blipFill>
        <p:spPr bwMode="auto">
          <a:xfrm>
            <a:off x="2205934" y="2985455"/>
            <a:ext cx="2220113" cy="149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#5,  19.12.2016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6</a:t>
            </a:fld>
            <a:endParaRPr lang="de-DE"/>
          </a:p>
        </p:txBody>
      </p:sp>
      <p:sp>
        <p:nvSpPr>
          <p:cNvPr id="14" name="TextBox 13"/>
          <p:cNvSpPr txBox="1"/>
          <p:nvPr/>
        </p:nvSpPr>
        <p:spPr>
          <a:xfrm>
            <a:off x="2373816" y="260648"/>
            <a:ext cx="1766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ym typeface="Symbol"/>
              </a:rPr>
              <a:t> = 0 </a:t>
            </a:r>
            <a:endParaRPr lang="en-US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690822" y="260648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ym typeface="Symbol"/>
              </a:rPr>
              <a:t> = 25 </a:t>
            </a:r>
            <a:endParaRPr lang="en-US" sz="28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65880" y="343107"/>
            <a:ext cx="2173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connection schemes: </a:t>
            </a:r>
            <a:br>
              <a:rPr lang="en-US" b="1" dirty="0" smtClean="0"/>
            </a:br>
            <a:r>
              <a:rPr lang="en-US" dirty="0" smtClean="0"/>
              <a:t>strip : r</a:t>
            </a:r>
            <a:r>
              <a:rPr lang="en-US" dirty="0"/>
              <a:t>/</a:t>
            </a:r>
            <a:r>
              <a:rPr lang="en-US" dirty="0" smtClean="0"/>
              <a:t>o channe</a:t>
            </a:r>
            <a:r>
              <a:rPr lang="en-US" dirty="0"/>
              <a:t>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9407" y="2276872"/>
            <a:ext cx="9361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 : 1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95536" y="5795972"/>
            <a:ext cx="11238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  <a:r>
              <a:rPr lang="en-US" dirty="0" smtClean="0"/>
              <a:t> : 1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07504" y="3892957"/>
            <a:ext cx="194421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every second strip read out</a:t>
            </a:r>
            <a:endParaRPr lang="en-US" sz="1600" dirty="0"/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6667991" y="408731"/>
            <a:ext cx="2304256" cy="2290762"/>
          </a:xfrm>
          <a:prstGeom prst="rect">
            <a:avLst/>
          </a:prstGeom>
          <a:solidFill>
            <a:srgbClr val="FFFF99">
              <a:alpha val="50000"/>
            </a:srgbClr>
          </a:solidFill>
          <a:ln/>
          <a:extLst/>
        </p:spPr>
        <p:txBody>
          <a:bodyPr vert="horz" lIns="0" tIns="16632" rIns="0" bIns="0" rtlCol="0" anchor="ctr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ct val="0"/>
              </a:spcAft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en-US" altLang="en-US" sz="1900" b="1" dirty="0" smtClean="0"/>
              <a:t>Charge collection study: </a:t>
            </a:r>
          </a:p>
          <a:p>
            <a:pPr marL="215900" indent="-215900">
              <a:spcAft>
                <a:spcPct val="0"/>
              </a:spcAft>
              <a:buSzPct val="45000"/>
              <a:buFont typeface="Wingdings" charset="2"/>
              <a:buChar char="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en-US" altLang="en-US" sz="1400" dirty="0" smtClean="0"/>
              <a:t>Three connection schemes between sensor strips and ASIC channels</a:t>
            </a:r>
          </a:p>
          <a:p>
            <a:pPr marL="215900" indent="-215900">
              <a:spcAft>
                <a:spcPct val="0"/>
              </a:spcAft>
              <a:buSzPct val="45000"/>
              <a:buFont typeface="Wingdings" charset="2"/>
              <a:buChar char="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en-US" altLang="en-US" sz="1400" dirty="0" smtClean="0"/>
              <a:t>Beam incidence angle </a:t>
            </a:r>
            <a:br>
              <a:rPr lang="en-US" altLang="en-US" sz="1400" dirty="0" smtClean="0"/>
            </a:br>
            <a:r>
              <a:rPr lang="en-US" altLang="en-US" sz="1400" dirty="0" smtClean="0"/>
              <a:t>0</a:t>
            </a:r>
            <a:r>
              <a:rPr lang="en-US" altLang="en-US" sz="1400" dirty="0" smtClean="0">
                <a:cs typeface="Arial" charset="0"/>
              </a:rPr>
              <a:t>°</a:t>
            </a:r>
            <a:r>
              <a:rPr lang="en-US" altLang="en-US" sz="1400" dirty="0" smtClean="0"/>
              <a:t> </a:t>
            </a:r>
            <a:r>
              <a:rPr lang="en-US" altLang="en-US" sz="1400" dirty="0">
                <a:sym typeface="Symbol"/>
              </a:rPr>
              <a:t></a:t>
            </a:r>
            <a:r>
              <a:rPr lang="en-US" altLang="en-US" sz="1400" dirty="0" smtClean="0"/>
              <a:t> </a:t>
            </a:r>
            <a:r>
              <a:rPr lang="en-US" altLang="en-US" sz="1400" dirty="0" smtClean="0">
                <a:sym typeface="Symbol"/>
              </a:rPr>
              <a:t></a:t>
            </a:r>
            <a:r>
              <a:rPr lang="en-US" altLang="en-US" sz="1400" dirty="0" smtClean="0"/>
              <a:t>  </a:t>
            </a:r>
            <a:r>
              <a:rPr lang="en-US" altLang="en-US" sz="1400" dirty="0" smtClean="0">
                <a:sym typeface="Symbol"/>
              </a:rPr>
              <a:t> </a:t>
            </a:r>
            <a:r>
              <a:rPr lang="en-US" altLang="en-US" sz="1400" dirty="0" smtClean="0"/>
              <a:t>25</a:t>
            </a:r>
            <a:r>
              <a:rPr lang="en-US" altLang="en-US" sz="1400" dirty="0" smtClean="0">
                <a:cs typeface="Arial" charset="0"/>
              </a:rPr>
              <a:t>° </a:t>
            </a:r>
            <a:br>
              <a:rPr lang="en-US" altLang="en-US" sz="1400" dirty="0" smtClean="0">
                <a:cs typeface="Arial" charset="0"/>
              </a:rPr>
            </a:br>
            <a:r>
              <a:rPr lang="en-US" altLang="en-US" sz="1400" dirty="0" smtClean="0">
                <a:cs typeface="Arial" charset="0"/>
              </a:rPr>
              <a:t>(inclination corresponds to STS acceptance</a:t>
            </a:r>
            <a:r>
              <a:rPr lang="en-US" altLang="en-US" sz="1400" dirty="0" smtClean="0"/>
              <a:t> </a:t>
            </a:r>
          </a:p>
          <a:p>
            <a:pPr marL="215900" indent="-215900">
              <a:spcAft>
                <a:spcPct val="0"/>
              </a:spcAft>
              <a:buSzPct val="45000"/>
              <a:buFont typeface="Wingdings" charset="2"/>
              <a:buChar char="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en-US" altLang="en-US" sz="1400" dirty="0" smtClean="0"/>
              <a:t>Detailed charge collection study made</a:t>
            </a:r>
            <a:endParaRPr lang="en-US" altLang="en-US" sz="1400" dirty="0"/>
          </a:p>
        </p:txBody>
      </p:sp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6660232" y="3284984"/>
            <a:ext cx="2304256" cy="22369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lIns="0" tIns="16632" rIns="0" bIns="0" anchor="t" anchorCtr="0"/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marL="0" indent="0" algn="just">
              <a:buSzPct val="45000"/>
            </a:pPr>
            <a:r>
              <a:rPr lang="en-US" altLang="en-US" b="1" dirty="0" smtClean="0">
                <a:latin typeface="+mn-lt"/>
              </a:rPr>
              <a:t>Findings: </a:t>
            </a:r>
          </a:p>
          <a:p>
            <a:pPr>
              <a:buSzPct val="45000"/>
              <a:buFont typeface="Wingdings" charset="2"/>
              <a:buChar char=""/>
            </a:pPr>
            <a:r>
              <a:rPr lang="en-US" altLang="en-US" sz="1400" dirty="0" smtClean="0">
                <a:latin typeface="+mn-lt"/>
              </a:rPr>
              <a:t>Size </a:t>
            </a:r>
            <a:r>
              <a:rPr lang="en-US" altLang="en-US" sz="1400" dirty="0">
                <a:latin typeface="+mn-lt"/>
              </a:rPr>
              <a:t>of clusters increases with </a:t>
            </a:r>
            <a:r>
              <a:rPr lang="en-US" altLang="en-US" sz="1400" dirty="0" smtClean="0">
                <a:latin typeface="+mn-lt"/>
              </a:rPr>
              <a:t>beam incidence angle as expected by geometry</a:t>
            </a:r>
            <a:br>
              <a:rPr lang="en-US" altLang="en-US" sz="1400" dirty="0" smtClean="0">
                <a:latin typeface="+mn-lt"/>
              </a:rPr>
            </a:br>
            <a:endParaRPr lang="en-US" altLang="en-US" sz="400" dirty="0">
              <a:latin typeface="+mn-lt"/>
            </a:endParaRPr>
          </a:p>
          <a:p>
            <a:pPr>
              <a:buSzPct val="45000"/>
              <a:buFont typeface="Wingdings" charset="2"/>
              <a:buChar char=""/>
            </a:pPr>
            <a:r>
              <a:rPr lang="en-US" altLang="en-US" sz="1400" dirty="0">
                <a:latin typeface="+mn-lt"/>
                <a:cs typeface="Arial" charset="0"/>
              </a:rPr>
              <a:t>For large clusters </a:t>
            </a:r>
            <a:r>
              <a:rPr lang="en-US" altLang="en-US" sz="1400" dirty="0" smtClean="0">
                <a:latin typeface="+mn-lt"/>
                <a:cs typeface="Arial" charset="0"/>
              </a:rPr>
              <a:t>the noise increases (larger capacitive effect, as expected)</a:t>
            </a:r>
            <a:br>
              <a:rPr lang="en-US" altLang="en-US" sz="1400" dirty="0" smtClean="0">
                <a:latin typeface="+mn-lt"/>
                <a:cs typeface="Arial" charset="0"/>
              </a:rPr>
            </a:br>
            <a:endParaRPr lang="en-US" altLang="en-US" sz="400" dirty="0">
              <a:latin typeface="+mn-lt"/>
              <a:cs typeface="Arial" charset="0"/>
            </a:endParaRPr>
          </a:p>
          <a:p>
            <a:pPr>
              <a:buSzPct val="45000"/>
              <a:buFont typeface="Wingdings" charset="2"/>
              <a:buChar char=""/>
            </a:pPr>
            <a:r>
              <a:rPr lang="en-US" altLang="en-US" sz="1400" dirty="0" smtClean="0">
                <a:latin typeface="+mn-lt"/>
                <a:cs typeface="Arial" charset="0"/>
              </a:rPr>
              <a:t>Spectra broaden </a:t>
            </a:r>
            <a:r>
              <a:rPr lang="en-US" altLang="en-US" sz="1400" dirty="0">
                <a:latin typeface="+mn-lt"/>
                <a:cs typeface="Arial" charset="0"/>
              </a:rPr>
              <a:t>with </a:t>
            </a:r>
            <a:r>
              <a:rPr lang="en-US" altLang="en-US" sz="1400" dirty="0" smtClean="0">
                <a:latin typeface="+mn-lt"/>
                <a:cs typeface="Arial" charset="0"/>
              </a:rPr>
              <a:t>increasing angle </a:t>
            </a:r>
            <a:endParaRPr lang="en-US" altLang="en-US" sz="1400" dirty="0">
              <a:latin typeface="+mn-lt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73816" y="629979"/>
            <a:ext cx="1876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all cluster sizes</a:t>
            </a:r>
            <a:endParaRPr lang="en-US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4572000" y="630115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all cluster sizes</a:t>
            </a:r>
            <a:endParaRPr lang="en-US" sz="1400" dirty="0"/>
          </a:p>
        </p:txBody>
      </p:sp>
      <p:pic>
        <p:nvPicPr>
          <p:cNvPr id="7" name="Picture 2" descr="Q:\Eigene Dateien\Work\CBM\Beam-Tests\COSY\CBAC\CBAC#5 - December 2016\talk\input\STS\Amplitude_onetoone_time3-8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9"/>
          <a:stretch/>
        </p:blipFill>
        <p:spPr bwMode="auto">
          <a:xfrm>
            <a:off x="2200728" y="1268760"/>
            <a:ext cx="2221051" cy="149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/>
          <p:cNvCxnSpPr/>
          <p:nvPr/>
        </p:nvCxnSpPr>
        <p:spPr>
          <a:xfrm>
            <a:off x="2939662" y="1052736"/>
            <a:ext cx="72008" cy="5184576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Q:\Eigene Dateien\Work\CBM\Beam-Tests\COSY\CBAC\CBAC#5 - December 2016\talk\input\STS\Amplitude_onetoone_1-5strip_phi-25_time3-8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4"/>
          <a:stretch/>
        </p:blipFill>
        <p:spPr bwMode="auto">
          <a:xfrm>
            <a:off x="4438831" y="1268760"/>
            <a:ext cx="2235413" cy="149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/>
          <p:cNvCxnSpPr/>
          <p:nvPr/>
        </p:nvCxnSpPr>
        <p:spPr>
          <a:xfrm>
            <a:off x="5239124" y="1052736"/>
            <a:ext cx="72008" cy="5184576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555776" y="908720"/>
            <a:ext cx="9361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90 ADC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763151" y="899428"/>
            <a:ext cx="10955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100 ADC</a:t>
            </a:r>
            <a:endParaRPr lang="en-US" b="1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53" y="1400080"/>
            <a:ext cx="854377" cy="93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01" y="3041643"/>
            <a:ext cx="829281" cy="86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01" y="4869160"/>
            <a:ext cx="829281" cy="89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66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II. </a:t>
            </a:r>
            <a:r>
              <a:rPr lang="en-US" dirty="0"/>
              <a:t>D</a:t>
            </a:r>
            <a:r>
              <a:rPr lang="en-US" dirty="0" smtClean="0"/>
              <a:t>iamond detector studies for TOF-T0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#5,  19.12.2016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7</a:t>
            </a:fld>
            <a:endParaRPr lang="de-DE"/>
          </a:p>
        </p:txBody>
      </p:sp>
      <p:pic>
        <p:nvPicPr>
          <p:cNvPr id="11" name="Picture 2"/>
          <p:cNvPicPr/>
          <p:nvPr/>
        </p:nvPicPr>
        <p:blipFill>
          <a:blip r:embed="rId3"/>
          <a:stretch/>
        </p:blipFill>
        <p:spPr>
          <a:xfrm>
            <a:off x="1027104" y="2918136"/>
            <a:ext cx="4256640" cy="2837520"/>
          </a:xfrm>
          <a:prstGeom prst="rect">
            <a:avLst/>
          </a:prstGeom>
          <a:ln>
            <a:noFill/>
          </a:ln>
        </p:spPr>
      </p:pic>
      <p:sp>
        <p:nvSpPr>
          <p:cNvPr id="12" name="CustomShape 2"/>
          <p:cNvSpPr/>
          <p:nvPr/>
        </p:nvSpPr>
        <p:spPr>
          <a:xfrm flipH="1">
            <a:off x="1618944" y="2699376"/>
            <a:ext cx="669960" cy="1361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FF00"/>
            </a:solidFill>
            <a:round/>
            <a:tailEnd type="arrow" w="med" len="med"/>
          </a:ln>
          <a:effectLst>
            <a:outerShdw blurRad="40000" dist="20000" dir="540000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/>
        </p:style>
      </p:sp>
      <p:sp>
        <p:nvSpPr>
          <p:cNvPr id="13" name="CustomShape 3"/>
          <p:cNvSpPr/>
          <p:nvPr/>
        </p:nvSpPr>
        <p:spPr>
          <a:xfrm>
            <a:off x="2051720" y="2243976"/>
            <a:ext cx="158364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Diamond detectors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(aligned via laser)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CustomShape 4"/>
          <p:cNvSpPr/>
          <p:nvPr/>
        </p:nvSpPr>
        <p:spPr>
          <a:xfrm flipH="1">
            <a:off x="2122944" y="2699376"/>
            <a:ext cx="360824" cy="1361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FF00"/>
            </a:solidFill>
            <a:round/>
            <a:tailEnd type="arrow" w="med" len="med"/>
          </a:ln>
          <a:effectLst>
            <a:outerShdw blurRad="40000" dist="20000" dir="540000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/>
        </p:style>
      </p:sp>
      <p:sp>
        <p:nvSpPr>
          <p:cNvPr id="15" name="CustomShape 5"/>
          <p:cNvSpPr/>
          <p:nvPr/>
        </p:nvSpPr>
        <p:spPr>
          <a:xfrm>
            <a:off x="2659344" y="2699376"/>
            <a:ext cx="183600" cy="1433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FF00"/>
            </a:solidFill>
            <a:round/>
            <a:tailEnd type="arrow" w="med" len="med"/>
          </a:ln>
          <a:effectLst>
            <a:outerShdw blurRad="40000" dist="20000" dir="540000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/>
        </p:style>
      </p:sp>
      <p:sp>
        <p:nvSpPr>
          <p:cNvPr id="16" name="CustomShape 6"/>
          <p:cNvSpPr/>
          <p:nvPr/>
        </p:nvSpPr>
        <p:spPr>
          <a:xfrm>
            <a:off x="2915816" y="2699376"/>
            <a:ext cx="1799848" cy="1360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FF00"/>
            </a:solidFill>
            <a:round/>
            <a:tailEnd type="arrow" w="med" len="med"/>
          </a:ln>
          <a:effectLst>
            <a:outerShdw blurRad="40000" dist="20000" dir="540000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/>
        </p:style>
      </p:sp>
      <p:sp>
        <p:nvSpPr>
          <p:cNvPr id="17" name="CustomShape 7"/>
          <p:cNvSpPr/>
          <p:nvPr/>
        </p:nvSpPr>
        <p:spPr>
          <a:xfrm>
            <a:off x="336976" y="4067616"/>
            <a:ext cx="56448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3500">
            <a:solidFill>
              <a:srgbClr val="FFFF00"/>
            </a:solidFill>
            <a:round/>
            <a:tailEnd type="arrow" w="med" len="med"/>
          </a:ln>
          <a:effectLst>
            <a:outerShdw blurRad="40000" dist="20000" dir="540000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/>
        </p:style>
      </p:sp>
      <p:sp>
        <p:nvSpPr>
          <p:cNvPr id="18" name="CustomShape 8"/>
          <p:cNvSpPr/>
          <p:nvPr/>
        </p:nvSpPr>
        <p:spPr>
          <a:xfrm>
            <a:off x="179512" y="4221088"/>
            <a:ext cx="813857" cy="6480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proton beam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1.7</a:t>
            </a:r>
            <a:r>
              <a:rPr lang="en-US" sz="1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GeV/c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CustomShape 9"/>
          <p:cNvSpPr/>
          <p:nvPr/>
        </p:nvSpPr>
        <p:spPr>
          <a:xfrm flipH="1" flipV="1">
            <a:off x="3707304" y="4564416"/>
            <a:ext cx="108436" cy="14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FF00"/>
            </a:solidFill>
            <a:round/>
            <a:tailEnd type="arrow" w="med" len="med"/>
          </a:ln>
          <a:effectLst>
            <a:outerShdw blurRad="40000" dist="20000" dir="540000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/>
        </p:style>
      </p:sp>
      <p:sp>
        <p:nvSpPr>
          <p:cNvPr id="20" name="CustomShape 10"/>
          <p:cNvSpPr/>
          <p:nvPr/>
        </p:nvSpPr>
        <p:spPr>
          <a:xfrm>
            <a:off x="3815740" y="5886951"/>
            <a:ext cx="1872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Movable platform (X/Y) with </a:t>
            </a:r>
            <a:r>
              <a:rPr lang="en-US" sz="1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sym typeface="Symbol"/>
              </a:rPr>
              <a:t></a:t>
            </a:r>
            <a:r>
              <a:rPr lang="en-US" sz="1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 </a:t>
            </a: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precision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CustomShape 14"/>
          <p:cNvSpPr/>
          <p:nvPr/>
        </p:nvSpPr>
        <p:spPr>
          <a:xfrm>
            <a:off x="1403648" y="5873151"/>
            <a:ext cx="1985760" cy="455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Remote Oscilloscope as flexible </a:t>
            </a:r>
            <a:r>
              <a:rPr lang="en-US" sz="1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read-out </a:t>
            </a: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and DAQ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3568" y="1268760"/>
            <a:ext cx="7152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Main aim:  </a:t>
            </a:r>
            <a:r>
              <a:rPr lang="en-US" dirty="0" smtClean="0"/>
              <a:t>Response of poly-crystalline CVD diamonds to MIPs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Detection efficiency for MIPs in </a:t>
            </a:r>
            <a:r>
              <a:rPr lang="en-US" dirty="0" err="1" smtClean="0"/>
              <a:t>pcCVD</a:t>
            </a:r>
            <a:r>
              <a:rPr lang="en-US" dirty="0" smtClean="0"/>
              <a:t> diamond material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Timing properties of </a:t>
            </a:r>
            <a:r>
              <a:rPr lang="en-US" dirty="0" err="1" smtClean="0"/>
              <a:t>pcCVD</a:t>
            </a:r>
            <a:r>
              <a:rPr lang="en-US" dirty="0" smtClean="0"/>
              <a:t> diamond material</a:t>
            </a:r>
          </a:p>
        </p:txBody>
      </p:sp>
      <p:pic>
        <p:nvPicPr>
          <p:cNvPr id="27" name="Picture 4"/>
          <p:cNvPicPr>
            <a:picLocks noChangeAspect="1"/>
          </p:cNvPicPr>
          <p:nvPr/>
        </p:nvPicPr>
        <p:blipFill rotWithShape="1">
          <a:blip r:embed="rId4"/>
          <a:srcRect l="26186" t="11461" r="47488" b="47471"/>
          <a:stretch/>
        </p:blipFill>
        <p:spPr>
          <a:xfrm>
            <a:off x="5508104" y="2243976"/>
            <a:ext cx="1632585" cy="1697995"/>
          </a:xfrm>
          <a:prstGeom prst="rect">
            <a:avLst/>
          </a:prstGeom>
          <a:ln>
            <a:noFill/>
          </a:ln>
        </p:spPr>
      </p:pic>
      <p:pic>
        <p:nvPicPr>
          <p:cNvPr id="28" name="Picture 3"/>
          <p:cNvPicPr/>
          <p:nvPr/>
        </p:nvPicPr>
        <p:blipFill rotWithShape="1">
          <a:blip r:embed="rId5"/>
          <a:srcRect l="53696" t="50481" r="26838" b="22145"/>
          <a:stretch/>
        </p:blipFill>
        <p:spPr>
          <a:xfrm>
            <a:off x="5816777" y="3759464"/>
            <a:ext cx="1623793" cy="1521712"/>
          </a:xfrm>
          <a:prstGeom prst="rect">
            <a:avLst/>
          </a:prstGeom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236296" y="2371885"/>
            <a:ext cx="16557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poly-crystalline </a:t>
            </a:r>
          </a:p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</a:t>
            </a:r>
            <a:r>
              <a:rPr lang="en-US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pcCVD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)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52320" y="3933056"/>
            <a:ext cx="1471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single-crystal-</a:t>
            </a:r>
            <a:b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line (</a:t>
            </a:r>
            <a:r>
              <a:rPr lang="en-US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scCVD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)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343" y="4913175"/>
            <a:ext cx="1538125" cy="146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687677" y="4725144"/>
            <a:ext cx="12874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quasi-single-crystalline</a:t>
            </a:r>
            <a:b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(Diamond on Iridium, </a:t>
            </a:r>
            <a:r>
              <a:rPr lang="en-US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DoI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)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970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Results</a:t>
            </a:r>
            <a:r>
              <a:rPr lang="de-D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:  </a:t>
            </a:r>
            <a:r>
              <a:rPr lang="de-D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scCVD</a:t>
            </a:r>
            <a:r>
              <a:rPr lang="de-D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/</a:t>
            </a:r>
            <a:r>
              <a:rPr lang="de-D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pcCVD</a:t>
            </a:r>
            <a:r>
              <a:rPr lang="de-D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de-D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amplitude</a:t>
            </a:r>
            <a:r>
              <a:rPr lang="de-D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de-D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</a:t>
            </a:r>
            <a:r>
              <a:rPr lang="de-D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pectra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#5,  19.12.2016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8</a:t>
            </a:fld>
            <a:endParaRPr lang="de-DE"/>
          </a:p>
        </p:txBody>
      </p:sp>
      <p:sp>
        <p:nvSpPr>
          <p:cNvPr id="13" name="Rectangle 12"/>
          <p:cNvSpPr/>
          <p:nvPr/>
        </p:nvSpPr>
        <p:spPr>
          <a:xfrm>
            <a:off x="6470719" y="1549643"/>
            <a:ext cx="20882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de-D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clear</a:t>
            </a:r>
            <a:r>
              <a:rPr lang="de-D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de-D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separation</a:t>
            </a:r>
            <a:r>
              <a:rPr lang="de-D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de-D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between</a:t>
            </a:r>
            <a:r>
              <a:rPr lang="de-D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de-D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signal</a:t>
            </a:r>
            <a:r>
              <a:rPr lang="de-D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de-D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and</a:t>
            </a:r>
            <a:r>
              <a:rPr lang="de-D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de-D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pedestal</a:t>
            </a:r>
            <a:r>
              <a:rPr lang="de-D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de-D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for</a:t>
            </a:r>
            <a:r>
              <a:rPr lang="de-D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scCVD</a:t>
            </a:r>
            <a:r>
              <a:rPr lang="de-DE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de-DE" sz="105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70719" y="3935201"/>
            <a:ext cx="208823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de-D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sym typeface="Wingdings" panose="05000000000000000000" pitchFamily="2" charset="2"/>
              </a:rPr>
              <a:t>problem</a:t>
            </a:r>
            <a:r>
              <a:rPr lang="de-D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sym typeface="Wingdings" panose="05000000000000000000" pitchFamily="2" charset="2"/>
              </a:rPr>
              <a:t> </a:t>
            </a:r>
            <a:r>
              <a:rPr lang="de-D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sym typeface="Wingdings" panose="05000000000000000000" pitchFamily="2" charset="2"/>
              </a:rPr>
              <a:t>with</a:t>
            </a:r>
            <a:r>
              <a:rPr lang="de-D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de-D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separation</a:t>
            </a:r>
            <a:r>
              <a:rPr lang="de-D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de-D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of</a:t>
            </a:r>
            <a:r>
              <a:rPr lang="de-D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de-D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signal</a:t>
            </a:r>
            <a:r>
              <a:rPr lang="de-D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de-D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and</a:t>
            </a:r>
            <a:r>
              <a:rPr lang="de-D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de-D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pedestal</a:t>
            </a:r>
            <a:r>
              <a:rPr lang="de-D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de-D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for</a:t>
            </a:r>
            <a:r>
              <a:rPr lang="de-D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pcCVD</a:t>
            </a:r>
          </a:p>
          <a:p>
            <a:pPr marL="342900" indent="-342900">
              <a:lnSpc>
                <a:spcPct val="100000"/>
              </a:lnSpc>
              <a:buFont typeface="Wingdings"/>
              <a:buChar char="à"/>
            </a:pPr>
            <a:r>
              <a:rPr lang="de-D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further</a:t>
            </a:r>
            <a:r>
              <a:rPr lang="de-D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de-D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tests</a:t>
            </a:r>
            <a:r>
              <a:rPr lang="de-D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at </a:t>
            </a:r>
            <a:r>
              <a:rPr lang="de-D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higher</a:t>
            </a:r>
            <a:r>
              <a:rPr lang="de-D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de-D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bias</a:t>
            </a:r>
            <a:r>
              <a:rPr lang="de-D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de-D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voltage</a:t>
            </a:r>
            <a:r>
              <a:rPr lang="de-D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de-D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needed</a:t>
            </a:r>
            <a:r>
              <a:rPr lang="de-D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! </a:t>
            </a:r>
            <a:endParaRPr lang="de-DE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09162"/>
            <a:ext cx="5561616" cy="2117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35201"/>
            <a:ext cx="5544616" cy="2106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2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CBAC Meeting #5,  19.12.2016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Heuser - CBM detector &amp; electronics tests at COSY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9</a:t>
            </a:fld>
            <a:endParaRPr lang="de-DE"/>
          </a:p>
        </p:txBody>
      </p:sp>
      <p:pic>
        <p:nvPicPr>
          <p:cNvPr id="7" name="Picture 6" descr="C:\Users\jheuser\Desktop\Graph_norm_mean_preliminar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416824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de-D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Results</a:t>
            </a:r>
            <a:r>
              <a:rPr lang="de-D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:  </a:t>
            </a:r>
            <a:r>
              <a:rPr lang="de-D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DoI</a:t>
            </a:r>
            <a:r>
              <a:rPr lang="de-D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de-D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charge</a:t>
            </a:r>
            <a:r>
              <a:rPr lang="de-D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de-D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collection</a:t>
            </a:r>
            <a:r>
              <a:rPr lang="de-D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4936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1856</Words>
  <Application>Microsoft Office PowerPoint</Application>
  <PresentationFormat>On-screen Show (4:3)</PresentationFormat>
  <Paragraphs>486</Paragraphs>
  <Slides>29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Larissa-Design</vt:lpstr>
      <vt:lpstr>PowerPoint Presentation</vt:lpstr>
      <vt:lpstr>Outline</vt:lpstr>
      <vt:lpstr>1) Results from the in-beam test, August 2016</vt:lpstr>
      <vt:lpstr>I. Microstrip sensor studies for CBM-STS</vt:lpstr>
      <vt:lpstr>STS results on charge collection </vt:lpstr>
      <vt:lpstr>PowerPoint Presentation</vt:lpstr>
      <vt:lpstr>II. Diamond detector studies for TOF-T0</vt:lpstr>
      <vt:lpstr>Results:  scCVD/pcCVD amplitude spectra</vt:lpstr>
      <vt:lpstr>Results:  DoI charge collection </vt:lpstr>
      <vt:lpstr>III. Micro Controller rad-tolerance study</vt:lpstr>
      <vt:lpstr>Microcontroller SEU results</vt:lpstr>
      <vt:lpstr>PowerPoint Presentation</vt:lpstr>
      <vt:lpstr>2) Application for beamtime in 2017</vt:lpstr>
      <vt:lpstr>I. Tests of electronics</vt:lpstr>
      <vt:lpstr>SEE results 9/2015 and expectation for 2017 </vt:lpstr>
      <vt:lpstr>PowerPoint Presentation</vt:lpstr>
      <vt:lpstr>Beamtime application for electronics test</vt:lpstr>
      <vt:lpstr>II. Tests of detectors</vt:lpstr>
      <vt:lpstr>(a) Tracking efficiency test of STS sensors</vt:lpstr>
      <vt:lpstr>(b) Test of readout electronics for RICH-MAPMTs</vt:lpstr>
      <vt:lpstr>(c) Test of new GEM detectors for MuCH</vt:lpstr>
      <vt:lpstr>GEM – prototype M2 under construction</vt:lpstr>
      <vt:lpstr>(d) New DAQ system for STS + GEM read-out</vt:lpstr>
      <vt:lpstr>(e) Diamond T0 tests with TRB3 read-out</vt:lpstr>
      <vt:lpstr>Beamtime application for detector tests</vt:lpstr>
      <vt:lpstr>The two CBM beamtimes summarized</vt:lpstr>
      <vt:lpstr>Appendix</vt:lpstr>
      <vt:lpstr>SEE Tests</vt:lpstr>
      <vt:lpstr>SEE Rate Estimate for STS-XYTER v2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Heuser;J.Heuser@gsi.de</dc:creator>
  <cp:lastModifiedBy>Heuser, Johann Dr.</cp:lastModifiedBy>
  <cp:revision>1530</cp:revision>
  <cp:lastPrinted>2014-07-10T08:08:47Z</cp:lastPrinted>
  <dcterms:modified xsi:type="dcterms:W3CDTF">2016-12-15T13:02:20Z</dcterms:modified>
</cp:coreProperties>
</file>