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19"/>
  </p:notesMasterIdLst>
  <p:handoutMasterIdLst>
    <p:handoutMasterId r:id="rId20"/>
  </p:handoutMasterIdLst>
  <p:sldIdLst>
    <p:sldId id="818" r:id="rId2"/>
    <p:sldId id="819" r:id="rId3"/>
    <p:sldId id="820" r:id="rId4"/>
    <p:sldId id="822" r:id="rId5"/>
    <p:sldId id="823" r:id="rId6"/>
    <p:sldId id="825" r:id="rId7"/>
    <p:sldId id="824" r:id="rId8"/>
    <p:sldId id="830" r:id="rId9"/>
    <p:sldId id="832" r:id="rId10"/>
    <p:sldId id="797" r:id="rId11"/>
    <p:sldId id="821" r:id="rId12"/>
    <p:sldId id="798" r:id="rId13"/>
    <p:sldId id="800" r:id="rId14"/>
    <p:sldId id="826" r:id="rId15"/>
    <p:sldId id="827" r:id="rId16"/>
    <p:sldId id="831" r:id="rId17"/>
    <p:sldId id="805" r:id="rId18"/>
  </p:sldIdLst>
  <p:sldSz cx="9144000" cy="6858000" type="screen4x3"/>
  <p:notesSz cx="7099300" cy="10234613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5ECED"/>
    <a:srgbClr val="FF33CC"/>
    <a:srgbClr val="2B9592"/>
    <a:srgbClr val="FF00FF"/>
    <a:srgbClr val="6600FF"/>
    <a:srgbClr val="9933FF"/>
    <a:srgbClr val="0099FF"/>
    <a:srgbClr val="FF00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73" autoAdjust="0"/>
    <p:restoredTop sz="50000" autoAdjust="0"/>
  </p:normalViewPr>
  <p:slideViewPr>
    <p:cSldViewPr>
      <p:cViewPr>
        <p:scale>
          <a:sx n="111" d="100"/>
          <a:sy n="111" d="100"/>
        </p:scale>
        <p:origin x="456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866" y="-7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5D9D1718-76BD-462F-BDB9-278CA9AF58C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8548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04303DFC-812C-4B89-8EE9-0BCA41A8B65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9307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DE591-1CFF-4F6B-B5B8-EE5B301C94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2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5" name="Line 25"/>
          <p:cNvSpPr>
            <a:spLocks noChangeShapeType="1"/>
          </p:cNvSpPr>
          <p:nvPr userDrawn="1"/>
        </p:nvSpPr>
        <p:spPr bwMode="auto">
          <a:xfrm>
            <a:off x="1055688" y="836613"/>
            <a:ext cx="7620000" cy="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2" name="Rectangle 32"/>
          <p:cNvSpPr>
            <a:spLocks noChangeArrowheads="1"/>
          </p:cNvSpPr>
          <p:nvPr userDrawn="1"/>
        </p:nvSpPr>
        <p:spPr bwMode="auto">
          <a:xfrm>
            <a:off x="8458200" y="6496050"/>
            <a:ext cx="5746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fld id="{62FDC060-41D7-48B4-882B-B013999B69F9}" type="slidenum">
              <a:rPr lang="en-US" altLang="zh-CN" sz="1500" b="1"/>
              <a:pPr algn="l">
                <a:defRPr/>
              </a:pPr>
              <a:t>‹#›</a:t>
            </a:fld>
            <a:endParaRPr lang="en-US" altLang="zh-CN" sz="1500" b="1"/>
          </a:p>
        </p:txBody>
      </p:sp>
      <p:sp>
        <p:nvSpPr>
          <p:cNvPr id="10274" name="Line 34"/>
          <p:cNvSpPr>
            <a:spLocks noChangeShapeType="1"/>
          </p:cNvSpPr>
          <p:nvPr userDrawn="1"/>
        </p:nvSpPr>
        <p:spPr bwMode="auto">
          <a:xfrm>
            <a:off x="230188" y="6453188"/>
            <a:ext cx="8553450" cy="254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aramond" pitchFamily="18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aramond" pitchFamily="18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aramond" pitchFamily="18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aramond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aramond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aramond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aramond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aramond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hyperlink" Target="https://drupal.star.bnl.gov/STAR/starnotes/public/sn0648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hyperlink" Target="https://drupal.star.bnl.gov/STAR/starnotes/public/sn0648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3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emf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8"/>
          <p:cNvSpPr txBox="1">
            <a:spLocks/>
          </p:cNvSpPr>
          <p:nvPr/>
        </p:nvSpPr>
        <p:spPr bwMode="auto">
          <a:xfrm>
            <a:off x="0" y="643467"/>
            <a:ext cx="8460432" cy="143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800" b="1" i="1" cap="all" spc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blurRad="12700" stA="50000" endPos="50000" dist="5000" dir="5400000" sy="-100000" rotWithShape="0"/>
                </a:effectLst>
                <a:latin typeface="Comic Sans MS Bold"/>
                <a:ea typeface="+mj-ea"/>
                <a:cs typeface="Comic Sans MS Bold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cap="none" dirty="0" err="1" smtClean="0">
                <a:solidFill>
                  <a:srgbClr val="0000CC"/>
                </a:solidFill>
              </a:rPr>
              <a:t>pp</a:t>
            </a:r>
            <a:r>
              <a:rPr lang="en-US" sz="3200" cap="none" dirty="0" smtClean="0">
                <a:solidFill>
                  <a:srgbClr val="0000CC"/>
                </a:solidFill>
              </a:rPr>
              <a:t>, </a:t>
            </a:r>
            <a:r>
              <a:rPr lang="en-US" sz="3200" cap="none" dirty="0" err="1" smtClean="0">
                <a:solidFill>
                  <a:srgbClr val="0000CC"/>
                </a:solidFill>
              </a:rPr>
              <a:t>p</a:t>
            </a:r>
            <a:r>
              <a:rPr lang="en-US" sz="3200" dirty="0" err="1" smtClean="0">
                <a:solidFill>
                  <a:srgbClr val="0000CC"/>
                </a:solidFill>
              </a:rPr>
              <a:t>A</a:t>
            </a:r>
            <a:r>
              <a:rPr lang="en-US" sz="3200" dirty="0" smtClean="0">
                <a:solidFill>
                  <a:srgbClr val="0000CC"/>
                </a:solidFill>
              </a:rPr>
              <a:t> &amp; AA physics with </a:t>
            </a:r>
          </a:p>
          <a:p>
            <a:endParaRPr lang="en-US" sz="1200" dirty="0" smtClean="0">
              <a:solidFill>
                <a:srgbClr val="0000CC"/>
              </a:solidFill>
            </a:endParaRPr>
          </a:p>
          <a:p>
            <a:endParaRPr lang="en-US" sz="800" dirty="0" smtClean="0">
              <a:solidFill>
                <a:srgbClr val="0000CC"/>
              </a:solidFill>
            </a:endParaRPr>
          </a:p>
          <a:p>
            <a:r>
              <a:rPr lang="en-US" sz="3200" dirty="0" smtClean="0">
                <a:solidFill>
                  <a:srgbClr val="0000CC"/>
                </a:solidFill>
              </a:rPr>
              <a:t>The STAR forward upgrade</a:t>
            </a:r>
          </a:p>
        </p:txBody>
      </p:sp>
      <p:sp>
        <p:nvSpPr>
          <p:cNvPr id="14" name="Subtitle 9"/>
          <p:cNvSpPr>
            <a:spLocks noGrp="1"/>
          </p:cNvSpPr>
          <p:nvPr>
            <p:ph type="subTitle" idx="1"/>
          </p:nvPr>
        </p:nvSpPr>
        <p:spPr>
          <a:xfrm>
            <a:off x="0" y="2873917"/>
            <a:ext cx="9144000" cy="87258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E.C. Aschenauer </a:t>
            </a:r>
            <a:endParaRPr lang="en-US" sz="2400" dirty="0"/>
          </a:p>
        </p:txBody>
      </p:sp>
      <p:pic>
        <p:nvPicPr>
          <p:cNvPr id="4" name="Picture 3" descr="eStar_ep_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67" y="2694940"/>
            <a:ext cx="5821045" cy="4163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15"/>
          <a:stretch/>
        </p:blipFill>
        <p:spPr>
          <a:xfrm>
            <a:off x="6458166" y="3488266"/>
            <a:ext cx="2685834" cy="8788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18089" y="4869160"/>
            <a:ext cx="2210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Zhangbu Xu </a:t>
            </a:r>
            <a:br>
              <a:rPr lang="en-US" dirty="0" smtClean="0"/>
            </a:br>
            <a:r>
              <a:rPr lang="en-US" dirty="0" smtClean="0"/>
              <a:t>&amp; Elke </a:t>
            </a:r>
            <a:r>
              <a:rPr lang="en-US" dirty="0" err="1" smtClean="0"/>
              <a:t>Aschenauer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0567" y="2291377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hlinkClick r:id="rId4"/>
              </a:rPr>
              <a:t>https://drupal.star.bnl.gov/STAR/starnotes/public/sn0648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93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"/>
          <a:stretch/>
        </p:blipFill>
        <p:spPr bwMode="auto">
          <a:xfrm>
            <a:off x="1204" y="908720"/>
            <a:ext cx="5621331" cy="548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991311"/>
            <a:ext cx="3491880" cy="135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22535" y="3360095"/>
            <a:ext cx="333136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Extended coverage and 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targeted upgrades open up 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many opportunities 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for a diverse scientific 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program in 2020+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8146" y="882493"/>
            <a:ext cx="34932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Define QCD Phase Structure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Study Chiral Properties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Map T dependence of </a:t>
            </a:r>
            <a:r>
              <a:rPr lang="en-US" dirty="0" smtClean="0">
                <a:sym typeface="Symbol"/>
              </a:rPr>
              <a:t>/s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>
                <a:sym typeface="Symbol"/>
              </a:rPr>
              <a:t>Test K</a:t>
            </a:r>
            <a:r>
              <a:rPr lang="en-US" baseline="-25000" dirty="0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 factorization 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and Universality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85445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Physics Opportunities </a:t>
            </a:r>
            <a:r>
              <a:rPr lang="en-US" sz="2800" b="1" smtClean="0">
                <a:solidFill>
                  <a:srgbClr val="FF0000"/>
                </a:solidFill>
              </a:rPr>
              <a:t>beyond BES-II (2020+)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2498" y="2436765"/>
            <a:ext cx="35445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SN0648- </a:t>
            </a:r>
            <a:br>
              <a:rPr lang="en-US" dirty="0" smtClean="0"/>
            </a:br>
            <a:r>
              <a:rPr lang="en-US" b="1" dirty="0" smtClean="0">
                <a:solidFill>
                  <a:srgbClr val="0070C0"/>
                </a:solidFill>
              </a:rPr>
              <a:t>proposal for Forward upgrade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Submitted to BNL in May 2017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2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753705"/>
          </a:xfrm>
        </p:spPr>
        <p:txBody>
          <a:bodyPr/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</a:rPr>
              <a:t>BNL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Program Advisory Committee Report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029" y="2885686"/>
            <a:ext cx="8507288" cy="3579058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Recommendations</a:t>
            </a:r>
            <a:r>
              <a:rPr lang="en-US" sz="1400" dirty="0" smtClean="0"/>
              <a:t>:</a:t>
            </a:r>
            <a:br>
              <a:rPr lang="en-US" sz="1400" dirty="0" smtClean="0"/>
            </a:br>
            <a:endParaRPr lang="en-US" sz="1400" dirty="0"/>
          </a:p>
          <a:p>
            <a:pPr marL="0" indent="0">
              <a:buNone/>
            </a:pPr>
            <a:r>
              <a:rPr lang="en-US" sz="1400" dirty="0"/>
              <a:t>• In view of the importance of DY reactions for the forward detector program, high</a:t>
            </a:r>
          </a:p>
          <a:p>
            <a:pPr marL="0" indent="0">
              <a:buNone/>
            </a:pPr>
            <a:r>
              <a:rPr lang="en-US" sz="1400" dirty="0"/>
              <a:t>priority should be given to the analysis of the 2017 STAR DY data to demonstrate the</a:t>
            </a:r>
          </a:p>
          <a:p>
            <a:pPr marL="0" indent="0">
              <a:buNone/>
            </a:pPr>
            <a:r>
              <a:rPr lang="en-US" sz="1400" dirty="0"/>
              <a:t>feasibility of such a measurement.</a:t>
            </a:r>
          </a:p>
          <a:p>
            <a:pPr marL="0" indent="0">
              <a:buNone/>
            </a:pPr>
            <a:r>
              <a:rPr lang="en-US" sz="1400" dirty="0"/>
              <a:t>• As TMD physics is the major motivation for the forward detector upgrade program, it</a:t>
            </a:r>
          </a:p>
          <a:p>
            <a:pPr marL="0" indent="0">
              <a:buNone/>
            </a:pPr>
            <a:r>
              <a:rPr lang="en-US" sz="1400" dirty="0"/>
              <a:t>is of crucial importance that the 2017 RHIC Spin run be analyzed quickly and as</a:t>
            </a:r>
          </a:p>
          <a:p>
            <a:pPr marL="0" indent="0">
              <a:buNone/>
            </a:pPr>
            <a:r>
              <a:rPr lang="en-US" sz="1400" dirty="0"/>
              <a:t>completely as possible. This calls for an increase in the RHIC Spin effort rather than</a:t>
            </a:r>
          </a:p>
          <a:p>
            <a:pPr marL="0" indent="0">
              <a:buNone/>
            </a:pPr>
            <a:r>
              <a:rPr lang="en-US" sz="1400" dirty="0"/>
              <a:t>the reduction that is being considered.</a:t>
            </a:r>
          </a:p>
          <a:p>
            <a:pPr marL="0" indent="0">
              <a:buNone/>
            </a:pPr>
            <a:r>
              <a:rPr lang="en-US" sz="1400" dirty="0"/>
              <a:t>• As the physics program that is foreseen for forward physics is substantial, full</a:t>
            </a:r>
          </a:p>
          <a:p>
            <a:pPr marL="0" indent="0">
              <a:buNone/>
            </a:pPr>
            <a:r>
              <a:rPr lang="en-US" sz="1400" dirty="0"/>
              <a:t>utilization of future polarized proton beam time must be made to realize the proposed</a:t>
            </a:r>
          </a:p>
          <a:p>
            <a:pPr marL="0" indent="0">
              <a:buNone/>
            </a:pPr>
            <a:r>
              <a:rPr lang="en-US" sz="1400" dirty="0"/>
              <a:t>forward physics program.</a:t>
            </a:r>
          </a:p>
          <a:p>
            <a:pPr marL="0" indent="0">
              <a:buNone/>
            </a:pPr>
            <a:r>
              <a:rPr lang="en-US" sz="1400" dirty="0" smtClean="0"/>
              <a:t>• </a:t>
            </a:r>
            <a:r>
              <a:rPr lang="en-US" sz="1400" dirty="0"/>
              <a:t>RHIC management is encouraged to find a way to enhance and include a forward physics</a:t>
            </a:r>
          </a:p>
          <a:p>
            <a:pPr marL="0" indent="0">
              <a:buNone/>
            </a:pPr>
            <a:r>
              <a:rPr lang="en-US" sz="1400" dirty="0"/>
              <a:t>program at RHIC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323528" y="1028343"/>
            <a:ext cx="839410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Helvetica" charset="0"/>
              </a:rPr>
              <a:t>6. </a:t>
            </a:r>
            <a:r>
              <a:rPr lang="en-US" sz="1600" b="1" dirty="0">
                <a:solidFill>
                  <a:srgbClr val="0000CC"/>
                </a:solidFill>
                <a:latin typeface="Helvetica" charset="0"/>
              </a:rPr>
              <a:t>Modest Forward Upgrades</a:t>
            </a:r>
          </a:p>
          <a:p>
            <a:pPr algn="l"/>
            <a:r>
              <a:rPr lang="en-US" sz="1600" dirty="0">
                <a:latin typeface="Helvetica" charset="0"/>
              </a:rPr>
              <a:t>The PAC commends both the </a:t>
            </a:r>
            <a:r>
              <a:rPr lang="en-US" sz="1600" dirty="0" err="1">
                <a:latin typeface="Helvetica" charset="0"/>
              </a:rPr>
              <a:t>sPHENIX</a:t>
            </a:r>
            <a:r>
              <a:rPr lang="en-US" sz="1600" dirty="0">
                <a:latin typeface="Helvetica" charset="0"/>
              </a:rPr>
              <a:t> and STAR collaborations for their considerable effort </a:t>
            </a:r>
            <a:r>
              <a:rPr lang="en-US" sz="1600" dirty="0" smtClean="0">
                <a:latin typeface="Helvetica" charset="0"/>
              </a:rPr>
              <a:t>in</a:t>
            </a:r>
            <a:r>
              <a:rPr lang="zh-CN" altLang="en-US" sz="1600" dirty="0" smtClean="0">
                <a:latin typeface="Helvetica" charset="0"/>
              </a:rPr>
              <a:t> </a:t>
            </a:r>
            <a:r>
              <a:rPr lang="en-US" sz="1600" dirty="0" smtClean="0">
                <a:latin typeface="Helvetica" charset="0"/>
              </a:rPr>
              <a:t>preparation </a:t>
            </a:r>
            <a:r>
              <a:rPr lang="en-US" sz="1600" dirty="0">
                <a:latin typeface="Helvetica" charset="0"/>
              </a:rPr>
              <a:t>of detailed Letters of Intent that describe their forward detector upgrade plans. </a:t>
            </a:r>
            <a:r>
              <a:rPr lang="en-US" sz="1600" dirty="0" smtClean="0">
                <a:latin typeface="Helvetica" charset="0"/>
              </a:rPr>
              <a:t>The</a:t>
            </a:r>
            <a:r>
              <a:rPr lang="zh-CN" altLang="en-US" sz="1600" dirty="0" smtClean="0">
                <a:latin typeface="Helvetica" charset="0"/>
              </a:rPr>
              <a:t> </a:t>
            </a:r>
            <a:r>
              <a:rPr lang="en-US" sz="1600" dirty="0" smtClean="0">
                <a:latin typeface="Helvetica" charset="0"/>
              </a:rPr>
              <a:t>PAC </a:t>
            </a:r>
            <a:r>
              <a:rPr lang="en-US" sz="1600" dirty="0">
                <a:latin typeface="Helvetica" charset="0"/>
              </a:rPr>
              <a:t>finds that the physics case for a forward upgrade at RHIC remains compelling. </a:t>
            </a:r>
            <a:r>
              <a:rPr lang="en-US" sz="1600" dirty="0" smtClean="0">
                <a:latin typeface="Helvetica" charset="0"/>
              </a:rPr>
              <a:t>The</a:t>
            </a:r>
            <a:r>
              <a:rPr lang="zh-CN" altLang="en-US" sz="1600" dirty="0" smtClean="0">
                <a:latin typeface="Helvetica" charset="0"/>
              </a:rPr>
              <a:t> </a:t>
            </a:r>
            <a:r>
              <a:rPr lang="en-US" sz="1600" dirty="0" smtClean="0">
                <a:latin typeface="Helvetica" charset="0"/>
              </a:rPr>
              <a:t>importance </a:t>
            </a:r>
            <a:r>
              <a:rPr lang="en-US" sz="1600" dirty="0">
                <a:latin typeface="Helvetica" charset="0"/>
              </a:rPr>
              <a:t>of the proposed measurements for the future EIC is clear. The PAC is also </a:t>
            </a:r>
            <a:r>
              <a:rPr lang="en-US" sz="1600" dirty="0" smtClean="0">
                <a:latin typeface="Helvetica" charset="0"/>
              </a:rPr>
              <a:t>impressed</a:t>
            </a:r>
            <a:r>
              <a:rPr lang="zh-CN" altLang="en-US" sz="1600" dirty="0" smtClean="0">
                <a:latin typeface="Helvetica" charset="0"/>
              </a:rPr>
              <a:t> </a:t>
            </a:r>
            <a:r>
              <a:rPr lang="en-US" sz="1600" dirty="0" smtClean="0">
                <a:latin typeface="Helvetica" charset="0"/>
              </a:rPr>
              <a:t>by </a:t>
            </a:r>
            <a:r>
              <a:rPr lang="en-US" sz="1600" dirty="0">
                <a:latin typeface="Helvetica" charset="0"/>
              </a:rPr>
              <a:t>the added benefit to the heavy-ion program of the increased rapidity range provided by </a:t>
            </a:r>
            <a:r>
              <a:rPr lang="en-US" sz="1600" dirty="0" smtClean="0">
                <a:latin typeface="Helvetica" charset="0"/>
              </a:rPr>
              <a:t>the</a:t>
            </a:r>
            <a:r>
              <a:rPr lang="zh-CN" altLang="en-US" sz="1600" dirty="0" smtClean="0">
                <a:latin typeface="Helvetica" charset="0"/>
              </a:rPr>
              <a:t> </a:t>
            </a:r>
            <a:r>
              <a:rPr lang="en-US" sz="1600" dirty="0" smtClean="0">
                <a:latin typeface="Helvetica" charset="0"/>
              </a:rPr>
              <a:t>forward </a:t>
            </a:r>
            <a:r>
              <a:rPr lang="en-US" sz="1600" dirty="0">
                <a:latin typeface="Helvetica" charset="0"/>
              </a:rPr>
              <a:t>detector upgrades.</a:t>
            </a:r>
            <a:endParaRPr lang="en-US" sz="1600" dirty="0"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569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Possible Implementation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89145"/>
            <a:ext cx="4272626" cy="372594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8" y="889145"/>
            <a:ext cx="4258816" cy="39080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5599137"/>
            <a:ext cx="84352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drupal.star.bnl.gov/STAR/starnotes/public/sn0648</a:t>
            </a:r>
            <a:endParaRPr lang="en-US" dirty="0" smtClean="0"/>
          </a:p>
          <a:p>
            <a:pPr algn="l"/>
            <a:r>
              <a:rPr lang="en-US" dirty="0" smtClean="0"/>
              <a:t>And</a:t>
            </a:r>
          </a:p>
          <a:p>
            <a:pPr algn="l"/>
            <a:r>
              <a:rPr lang="en-US" dirty="0"/>
              <a:t>The RHIC Cold QCD Plan from 2017 to 2023: A portal to the EIC - Jan. </a:t>
            </a:r>
            <a:r>
              <a:rPr lang="en-US" dirty="0" smtClean="0"/>
              <a:t>2016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965719"/>
            <a:ext cx="6558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Forward Electromagnetic calorimeter and hadronic calorimeter</a:t>
            </a:r>
          </a:p>
          <a:p>
            <a:pPr algn="l"/>
            <a:r>
              <a:rPr lang="en-US" dirty="0" smtClean="0"/>
              <a:t>Complete energy measurement with high granularity.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06389" y="4430422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Cost 1-2M$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72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The STAR Forward Upgrade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69333" y="1100667"/>
            <a:ext cx="877146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4563536" y="609600"/>
            <a:ext cx="8464" cy="598593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366732" y="744944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Silicon mini-Strip Detectors only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65345" y="769214"/>
            <a:ext cx="426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 + </a:t>
            </a:r>
            <a:r>
              <a:rPr lang="en-US" dirty="0">
                <a:effectLst/>
              </a:rPr>
              <a:t>Small-strip Thin Gap </a:t>
            </a:r>
            <a:r>
              <a:rPr lang="en-US" dirty="0" smtClean="0">
                <a:effectLst/>
              </a:rPr>
              <a:t>Chambers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7" t="13176" b="17874"/>
          <a:stretch>
            <a:fillRect/>
          </a:stretch>
        </p:blipFill>
        <p:spPr bwMode="auto">
          <a:xfrm>
            <a:off x="185309" y="1136332"/>
            <a:ext cx="2100687" cy="157300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1" name="TextBox 10"/>
          <p:cNvSpPr txBox="1"/>
          <p:nvPr/>
        </p:nvSpPr>
        <p:spPr>
          <a:xfrm>
            <a:off x="2352289" y="1109133"/>
            <a:ext cx="214783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6 disks</a:t>
            </a:r>
          </a:p>
          <a:p>
            <a:pPr algn="l"/>
            <a:r>
              <a:rPr lang="en-US" sz="1400" dirty="0">
                <a:effectLst/>
              </a:rPr>
              <a:t>12 wedges, each with </a:t>
            </a:r>
            <a:endParaRPr lang="en-US" sz="1400" dirty="0" smtClean="0">
              <a:effectLst/>
            </a:endParaRPr>
          </a:p>
          <a:p>
            <a:pPr algn="l"/>
            <a:r>
              <a:rPr lang="en-US" sz="1400" dirty="0" smtClean="0">
                <a:effectLst/>
              </a:rPr>
              <a:t>128 </a:t>
            </a:r>
            <a:r>
              <a:rPr lang="en-US" sz="1400" dirty="0">
                <a:effectLst/>
              </a:rPr>
              <a:t>strips in </a:t>
            </a:r>
            <a:r>
              <a:rPr lang="en-US" sz="1400" i="1" dirty="0" err="1">
                <a:effectLst/>
              </a:rPr>
              <a:t>ϕ</a:t>
            </a:r>
            <a:r>
              <a:rPr lang="en-US" sz="1400" dirty="0">
                <a:effectLst/>
              </a:rPr>
              <a:t> </a:t>
            </a:r>
            <a:r>
              <a:rPr lang="en-US" sz="1400" dirty="0" smtClean="0">
                <a:effectLst/>
              </a:rPr>
              <a:t>at</a:t>
            </a:r>
          </a:p>
          <a:p>
            <a:pPr algn="l"/>
            <a:r>
              <a:rPr lang="en-US" sz="1400" dirty="0" smtClean="0">
                <a:effectLst/>
              </a:rPr>
              <a:t>fixed </a:t>
            </a:r>
            <a:r>
              <a:rPr lang="en-US" sz="1400" dirty="0">
                <a:effectLst/>
              </a:rPr>
              <a:t>radius and 8 </a:t>
            </a:r>
          </a:p>
          <a:p>
            <a:pPr algn="l"/>
            <a:r>
              <a:rPr lang="en-US" sz="1400" dirty="0" smtClean="0">
                <a:effectLst/>
              </a:rPr>
              <a:t>strips </a:t>
            </a:r>
            <a:r>
              <a:rPr lang="en-US" sz="1400" dirty="0">
                <a:effectLst/>
              </a:rPr>
              <a:t>in the radial </a:t>
            </a:r>
            <a:endParaRPr lang="en-US" sz="1400" dirty="0" smtClean="0">
              <a:effectLst/>
            </a:endParaRPr>
          </a:p>
          <a:p>
            <a:pPr algn="l"/>
            <a:r>
              <a:rPr lang="en-US" sz="1400" dirty="0" smtClean="0">
                <a:effectLst/>
              </a:rPr>
              <a:t>direction </a:t>
            </a:r>
            <a:r>
              <a:rPr lang="en-US" sz="1400" dirty="0">
                <a:effectLst/>
              </a:rPr>
              <a:t>at a fixed </a:t>
            </a:r>
            <a:r>
              <a:rPr lang="en-US" sz="1400" i="1" dirty="0" err="1">
                <a:effectLst/>
              </a:rPr>
              <a:t>ϕ</a:t>
            </a:r>
            <a:r>
              <a:rPr lang="en-US" sz="1400" dirty="0">
                <a:effectLst/>
              </a:rPr>
              <a:t> </a:t>
            </a:r>
            <a:endParaRPr lang="en-US" sz="1400" dirty="0" smtClean="0"/>
          </a:p>
          <a:p>
            <a:pPr algn="l"/>
            <a:r>
              <a:rPr lang="en-US" sz="1600" dirty="0" smtClean="0"/>
              <a:t>60 – 180 cm from IP  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27000" y="2810934"/>
            <a:ext cx="37332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Momentum resolution: 20-30% </a:t>
            </a:r>
          </a:p>
          <a:p>
            <a:pPr algn="l"/>
            <a:r>
              <a:rPr lang="en-US" sz="1600" dirty="0" smtClean="0"/>
              <a:t>for 0.2 &lt;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 &lt; 2 </a:t>
            </a:r>
            <a:r>
              <a:rPr lang="en-US" sz="1600" dirty="0" err="1" smtClean="0"/>
              <a:t>GeV</a:t>
            </a:r>
            <a:r>
              <a:rPr lang="en-US" sz="1600" dirty="0" smtClean="0"/>
              <a:t>/c</a:t>
            </a:r>
          </a:p>
          <a:p>
            <a:pPr algn="l"/>
            <a:r>
              <a:rPr lang="en-US" sz="1600" dirty="0" smtClean="0"/>
              <a:t>track finding efficiency: 95%@</a:t>
            </a:r>
            <a:r>
              <a:rPr lang="en-US" sz="1600" dirty="0"/>
              <a:t>100 </a:t>
            </a:r>
            <a:r>
              <a:rPr lang="en-US" sz="1600" dirty="0" err="1"/>
              <a:t>tr</a:t>
            </a:r>
            <a:r>
              <a:rPr lang="en-US" sz="1600" dirty="0"/>
              <a:t>/</a:t>
            </a:r>
            <a:r>
              <a:rPr lang="en-US" sz="1600" dirty="0" err="1"/>
              <a:t>ev</a:t>
            </a:r>
            <a:endParaRPr lang="en-US" sz="1600" dirty="0"/>
          </a:p>
        </p:txBody>
      </p:sp>
      <p:pic>
        <p:nvPicPr>
          <p:cNvPr id="13" name="Picture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58" b="46915"/>
          <a:stretch/>
        </p:blipFill>
        <p:spPr>
          <a:xfrm>
            <a:off x="138430" y="3807354"/>
            <a:ext cx="1986703" cy="233098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65" r="67558" b="59"/>
          <a:stretch/>
        </p:blipFill>
        <p:spPr>
          <a:xfrm>
            <a:off x="2145031" y="4047067"/>
            <a:ext cx="1986703" cy="20319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73417" y="6176433"/>
            <a:ext cx="1715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Cost: 4.1 M$ </a:t>
            </a:r>
            <a:endParaRPr lang="en-US" dirty="0"/>
          </a:p>
        </p:txBody>
      </p:sp>
      <p:pic>
        <p:nvPicPr>
          <p:cNvPr id="16" name="Picture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45" y="1130935"/>
            <a:ext cx="2048510" cy="19545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81207" y="1210733"/>
            <a:ext cx="244278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3 Si disks + 4 </a:t>
            </a:r>
            <a:r>
              <a:rPr lang="en-US" sz="1600" dirty="0" err="1" smtClean="0"/>
              <a:t>sTGC</a:t>
            </a:r>
            <a:endParaRPr lang="en-US" sz="1600" dirty="0" smtClean="0"/>
          </a:p>
          <a:p>
            <a:pPr algn="l"/>
            <a:r>
              <a:rPr lang="en-US" sz="1600" dirty="0" smtClean="0"/>
              <a:t>Si- disks:</a:t>
            </a:r>
          </a:p>
          <a:p>
            <a:pPr algn="l"/>
            <a:r>
              <a:rPr lang="en-US" sz="1600" dirty="0" smtClean="0"/>
              <a:t>90, 140, 187 cm from IP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 err="1" smtClean="0"/>
              <a:t>sTGC</a:t>
            </a:r>
            <a:r>
              <a:rPr lang="en-US" sz="1600" dirty="0" smtClean="0"/>
              <a:t>:</a:t>
            </a:r>
          </a:p>
          <a:p>
            <a:pPr algn="l"/>
            <a:r>
              <a:rPr lang="en-US" sz="1600" dirty="0" smtClean="0"/>
              <a:t> 270, 300, 330, 360 cm</a:t>
            </a:r>
          </a:p>
          <a:p>
            <a:pPr algn="l"/>
            <a:r>
              <a:rPr lang="en-US" sz="1600" dirty="0" smtClean="0"/>
              <a:t>from IP (outside Magnet)</a:t>
            </a:r>
            <a:endParaRPr lang="en-US" sz="1600" dirty="0"/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4755939" y="4144224"/>
            <a:ext cx="2104390" cy="1990090"/>
            <a:chOff x="0" y="1"/>
            <a:chExt cx="2105003" cy="1990423"/>
          </a:xfrm>
        </p:grpSpPr>
        <p:pic>
          <p:nvPicPr>
            <p:cNvPr id="19" name="Shape 92"/>
            <p:cNvPicPr preferRelativeResize="0">
              <a:picLocks noChangeAspect="1"/>
            </p:cNvPicPr>
            <p:nvPr/>
          </p:nvPicPr>
          <p:blipFill rotWithShape="1">
            <a:blip r:embed="rId5">
              <a:alphaModFix/>
            </a:blip>
            <a:srcRect t="5443"/>
            <a:stretch/>
          </p:blipFill>
          <p:spPr>
            <a:xfrm>
              <a:off x="0" y="1"/>
              <a:ext cx="2105003" cy="19904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Shape 95"/>
            <p:cNvSpPr txBox="1"/>
            <p:nvPr/>
          </p:nvSpPr>
          <p:spPr>
            <a:xfrm>
              <a:off x="426331" y="1031794"/>
              <a:ext cx="957812" cy="39714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Arial"/>
                  <a:ea typeface="Arial"/>
                  <a:cs typeface="Times New Roman"/>
                </a:rPr>
                <a:t>pions</a:t>
              </a:r>
              <a:endParaRPr lang="en-US" sz="1000">
                <a:effectLst/>
                <a:latin typeface="Times"/>
                <a:ea typeface="宋体"/>
                <a:cs typeface="Times New Roman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593806" y="3098802"/>
            <a:ext cx="37332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Momentum resolution: 20-30% </a:t>
            </a:r>
          </a:p>
          <a:p>
            <a:pPr algn="l"/>
            <a:r>
              <a:rPr lang="en-US" sz="1600" dirty="0" smtClean="0"/>
              <a:t>for 0.2 &lt;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 &lt; 2 </a:t>
            </a:r>
            <a:r>
              <a:rPr lang="en-US" sz="1600" dirty="0" err="1" smtClean="0"/>
              <a:t>GeV</a:t>
            </a:r>
            <a:r>
              <a:rPr lang="en-US" sz="1600" dirty="0" smtClean="0"/>
              <a:t>/c</a:t>
            </a:r>
          </a:p>
          <a:p>
            <a:pPr algn="l"/>
            <a:r>
              <a:rPr lang="en-US" sz="1600" dirty="0" smtClean="0"/>
              <a:t>track finding efficiency: 80%@100 </a:t>
            </a:r>
            <a:r>
              <a:rPr lang="en-US" sz="1600" dirty="0" err="1" smtClean="0"/>
              <a:t>tr</a:t>
            </a:r>
            <a:r>
              <a:rPr lang="en-US" sz="1600" dirty="0" smtClean="0"/>
              <a:t>/</a:t>
            </a:r>
            <a:r>
              <a:rPr lang="en-US" sz="1600" dirty="0" err="1" smtClean="0"/>
              <a:t>ev</a:t>
            </a:r>
            <a:endParaRPr lang="en-US" sz="1600" dirty="0"/>
          </a:p>
        </p:txBody>
      </p:sp>
      <p:pic>
        <p:nvPicPr>
          <p:cNvPr id="22" name="Picture 2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899" y="4157133"/>
            <a:ext cx="1969135" cy="19812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941734" y="4766731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effectLst/>
              </a:rPr>
              <a:t>0.2 </a:t>
            </a:r>
            <a:r>
              <a:rPr lang="en-US" sz="1000" dirty="0" err="1">
                <a:effectLst/>
              </a:rPr>
              <a:t>GeV</a:t>
            </a:r>
            <a:r>
              <a:rPr lang="en-US" sz="1000" dirty="0">
                <a:effectLst/>
              </a:rPr>
              <a:t>/</a:t>
            </a:r>
            <a:r>
              <a:rPr lang="en-US" sz="1000" i="1" dirty="0">
                <a:effectLst/>
              </a:rPr>
              <a:t>c</a:t>
            </a:r>
            <a:r>
              <a:rPr lang="en-US" sz="1000" dirty="0">
                <a:effectLst/>
              </a:rPr>
              <a:t> </a:t>
            </a:r>
            <a:endParaRPr 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7298266" y="5427136"/>
            <a:ext cx="7104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effectLst/>
              </a:rPr>
              <a:t>1</a:t>
            </a:r>
            <a:r>
              <a:rPr lang="en-US" sz="100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1000" dirty="0" err="1">
                <a:solidFill>
                  <a:srgbClr val="FF0000"/>
                </a:solidFill>
                <a:effectLst/>
              </a:rPr>
              <a:t>GeV</a:t>
            </a:r>
            <a:r>
              <a:rPr lang="en-US" sz="1000" dirty="0">
                <a:solidFill>
                  <a:srgbClr val="FF0000"/>
                </a:solidFill>
                <a:effectLst/>
              </a:rPr>
              <a:t>/</a:t>
            </a:r>
            <a:r>
              <a:rPr lang="en-US" sz="1000" i="1" dirty="0">
                <a:solidFill>
                  <a:srgbClr val="FF0000"/>
                </a:solidFill>
                <a:effectLst/>
              </a:rPr>
              <a:t>c</a:t>
            </a:r>
            <a:r>
              <a:rPr lang="en-US" sz="1000" dirty="0">
                <a:solidFill>
                  <a:srgbClr val="FF0000"/>
                </a:solidFill>
                <a:effectLst/>
              </a:rPr>
              <a:t> 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34397" y="5689600"/>
            <a:ext cx="7104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FF"/>
                </a:solidFill>
                <a:effectLst/>
              </a:rPr>
              <a:t>2 </a:t>
            </a:r>
            <a:r>
              <a:rPr lang="en-US" sz="1000" dirty="0" err="1">
                <a:solidFill>
                  <a:srgbClr val="0000FF"/>
                </a:solidFill>
                <a:effectLst/>
              </a:rPr>
              <a:t>GeV</a:t>
            </a:r>
            <a:r>
              <a:rPr lang="en-US" sz="1000" dirty="0">
                <a:solidFill>
                  <a:srgbClr val="0000FF"/>
                </a:solidFill>
                <a:effectLst/>
              </a:rPr>
              <a:t>/</a:t>
            </a:r>
            <a:r>
              <a:rPr lang="en-US" sz="1000" i="1" dirty="0">
                <a:solidFill>
                  <a:srgbClr val="0000FF"/>
                </a:solidFill>
                <a:effectLst/>
              </a:rPr>
              <a:t>c</a:t>
            </a:r>
            <a:r>
              <a:rPr lang="en-US" sz="1000" dirty="0">
                <a:solidFill>
                  <a:srgbClr val="0000FF"/>
                </a:solidFill>
                <a:effectLst/>
              </a:rPr>
              <a:t> </a:t>
            </a:r>
            <a:endParaRPr lang="en-US" sz="1000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65248" y="6176433"/>
            <a:ext cx="1715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Cost: 3.3 M$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40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995" y="0"/>
            <a:ext cx="8881005" cy="6096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Summary of forward </a:t>
            </a:r>
            <a:r>
              <a:rPr lang="en-US" sz="3200" b="1" cap="none" dirty="0" err="1" smtClean="0">
                <a:solidFill>
                  <a:srgbClr val="FF0000"/>
                </a:solidFill>
              </a:rPr>
              <a:t>pp</a:t>
            </a:r>
            <a:r>
              <a:rPr lang="en-US" sz="3200" b="1" cap="none" dirty="0" smtClean="0">
                <a:solidFill>
                  <a:srgbClr val="FF0000"/>
                </a:solidFill>
              </a:rPr>
              <a:t> &amp; </a:t>
            </a:r>
            <a:r>
              <a:rPr lang="en-US" sz="3200" b="1" cap="none" dirty="0" err="1" smtClean="0">
                <a:solidFill>
                  <a:srgbClr val="FF0000"/>
                </a:solidFill>
              </a:rPr>
              <a:t>pA</a:t>
            </a:r>
            <a:r>
              <a:rPr lang="en-US" sz="3200" b="1" cap="none" dirty="0" smtClean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measurements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728984"/>
              </p:ext>
            </p:extLst>
          </p:nvPr>
        </p:nvGraphicFramePr>
        <p:xfrm>
          <a:off x="262995" y="980728"/>
          <a:ext cx="8610601" cy="5420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4" imgW="6273800" imgH="3949700" progId="Word.Document.12">
                  <p:embed/>
                </p:oleObj>
              </mc:Choice>
              <mc:Fallback>
                <p:oleObj name="Document" r:id="rId4" imgW="6273800" imgH="3949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2995" y="980728"/>
                        <a:ext cx="8610601" cy="5420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329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81" y="0"/>
            <a:ext cx="9042019" cy="6096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Summary of forward </a:t>
            </a:r>
            <a:r>
              <a:rPr lang="en-US" sz="3600" b="1" cap="none" dirty="0" smtClean="0">
                <a:solidFill>
                  <a:srgbClr val="FF0000"/>
                </a:solidFill>
              </a:rPr>
              <a:t>AA </a:t>
            </a:r>
            <a:r>
              <a:rPr lang="en-US" sz="3600" b="1" dirty="0" smtClean="0">
                <a:solidFill>
                  <a:srgbClr val="FF0000"/>
                </a:solidFill>
              </a:rPr>
              <a:t>measurements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300"/>
            <a:ext cx="9144000" cy="30372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572000"/>
            <a:ext cx="914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forward STAR upgrade unique opportunity to:</a:t>
            </a:r>
          </a:p>
          <a:p>
            <a:endParaRPr lang="en-US" sz="1000" b="0" dirty="0" smtClean="0"/>
          </a:p>
          <a:p>
            <a:pPr algn="l"/>
            <a:r>
              <a:rPr lang="en-US" b="0" dirty="0" smtClean="0"/>
              <a:t>study </a:t>
            </a:r>
            <a:r>
              <a:rPr lang="en-US" b="0" dirty="0"/>
              <a:t>the structure of the initial state that leads to breaking of </a:t>
            </a:r>
            <a:r>
              <a:rPr lang="en-US" b="0" dirty="0" smtClean="0"/>
              <a:t>boost invariance </a:t>
            </a:r>
            <a:r>
              <a:rPr lang="en-US" b="0" dirty="0"/>
              <a:t>in heavy ion collisions and to explore of the </a:t>
            </a:r>
            <a:r>
              <a:rPr lang="en-US" b="0" dirty="0" smtClean="0"/>
              <a:t>transport properties </a:t>
            </a:r>
            <a:r>
              <a:rPr lang="en-US" b="0" dirty="0"/>
              <a:t>of the hot and dense matter formed in heavy ion </a:t>
            </a:r>
            <a:r>
              <a:rPr lang="en-US" b="0" dirty="0" smtClean="0"/>
              <a:t>collisions near </a:t>
            </a:r>
            <a:r>
              <a:rPr lang="en-US" b="0" dirty="0"/>
              <a:t>the region of perfect fluidity.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07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4572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RHIC has been adaptable to science needs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7075" y="908720"/>
          <a:ext cx="8942959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549"/>
                <a:gridCol w="936104"/>
                <a:gridCol w="864096"/>
                <a:gridCol w="936104"/>
                <a:gridCol w="936104"/>
                <a:gridCol w="936104"/>
                <a:gridCol w="936104"/>
                <a:gridCol w="1003390"/>
                <a:gridCol w="208280"/>
                <a:gridCol w="111612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2010-2013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2014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2015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2016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2017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2</a:t>
                      </a:r>
                      <a:r>
                        <a:rPr lang="en-US" sz="1600" smtClean="0"/>
                        <a:t>018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2019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2020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2022+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/>
                        <a:t>Au+Au</a:t>
                      </a:r>
                      <a:endParaRPr lang="en-US" sz="1600" dirty="0" smtClean="0"/>
                    </a:p>
                    <a:p>
                      <a:pPr algn="l"/>
                      <a:r>
                        <a:rPr lang="en-US" sz="1600" dirty="0" err="1" smtClean="0"/>
                        <a:t>p+p</a:t>
                      </a:r>
                      <a:endParaRPr lang="en-US" sz="1600" dirty="0"/>
                    </a:p>
                  </a:txBody>
                  <a:tcPr>
                    <a:solidFill>
                      <a:srgbClr val="C5ECE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/>
                        <a:t>Au+Au</a:t>
                      </a:r>
                      <a:endParaRPr lang="en-US" sz="1600" dirty="0"/>
                    </a:p>
                  </a:txBody>
                  <a:tcPr>
                    <a:solidFill>
                      <a:srgbClr val="C5ECE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/>
                        <a:t>p+p</a:t>
                      </a:r>
                      <a:endParaRPr lang="en-US" sz="1600" dirty="0" smtClean="0"/>
                    </a:p>
                    <a:p>
                      <a:pPr algn="l"/>
                      <a:r>
                        <a:rPr lang="en-US" sz="1600" dirty="0" err="1" smtClean="0"/>
                        <a:t>p+A</a:t>
                      </a:r>
                      <a:endParaRPr lang="en-US" sz="1600" dirty="0"/>
                    </a:p>
                  </a:txBody>
                  <a:tcPr>
                    <a:solidFill>
                      <a:srgbClr val="C5ECE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/>
                        <a:t>Au+Au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err="1" smtClean="0"/>
                        <a:t>d+Au</a:t>
                      </a:r>
                      <a:endParaRPr lang="en-US" sz="1600" dirty="0"/>
                    </a:p>
                  </a:txBody>
                  <a:tcPr>
                    <a:solidFill>
                      <a:srgbClr val="C5ECE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/>
                        <a:t>p+p</a:t>
                      </a:r>
                      <a:endParaRPr lang="en-US" sz="1600" dirty="0" smtClean="0"/>
                    </a:p>
                    <a:p>
                      <a:pPr algn="l"/>
                      <a:r>
                        <a:rPr lang="en-US" sz="1600" dirty="0" err="1" smtClean="0"/>
                        <a:t>Au+Au</a:t>
                      </a:r>
                      <a:endParaRPr lang="en-US" sz="1600" dirty="0"/>
                    </a:p>
                  </a:txBody>
                  <a:tcPr>
                    <a:solidFill>
                      <a:srgbClr val="C5ECE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Isobar</a:t>
                      </a:r>
                    </a:p>
                    <a:p>
                      <a:pPr algn="l"/>
                      <a:r>
                        <a:rPr lang="en-US" sz="1600" dirty="0" err="1" smtClean="0"/>
                        <a:t>Au+Au</a:t>
                      </a:r>
                      <a:endParaRPr lang="en-US" sz="1600" dirty="0"/>
                    </a:p>
                  </a:txBody>
                  <a:tcPr>
                    <a:solidFill>
                      <a:srgbClr val="C5ECE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/>
                        <a:t>Au+Au</a:t>
                      </a:r>
                      <a:endParaRPr lang="en-US" sz="1600" dirty="0"/>
                    </a:p>
                  </a:txBody>
                  <a:tcPr>
                    <a:solidFill>
                      <a:srgbClr val="C5ECE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/>
                        <a:t>Au+Au</a:t>
                      </a:r>
                      <a:endParaRPr lang="en-US" sz="1600" dirty="0"/>
                    </a:p>
                  </a:txBody>
                  <a:tcPr>
                    <a:solidFill>
                      <a:srgbClr val="C5ECE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C5ECE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/>
                        <a:t>Au+Au</a:t>
                      </a:r>
                      <a:endParaRPr lang="en-US" sz="1600" dirty="0" smtClean="0"/>
                    </a:p>
                    <a:p>
                      <a:pPr algn="l"/>
                      <a:r>
                        <a:rPr lang="en-US" sz="1600" dirty="0" err="1" smtClean="0"/>
                        <a:t>pp,pA</a:t>
                      </a:r>
                      <a:endParaRPr lang="en-US" sz="1600" dirty="0"/>
                    </a:p>
                  </a:txBody>
                  <a:tcPr>
                    <a:solidFill>
                      <a:srgbClr val="C5ECE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600" dirty="0" smtClean="0"/>
                        <a:t>G,</a:t>
                      </a:r>
                    </a:p>
                    <a:p>
                      <a:pPr algn="l"/>
                      <a:r>
                        <a:rPr lang="en-US" sz="1600" dirty="0" smtClean="0"/>
                        <a:t>QGP property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Charm flow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Ref.</a:t>
                      </a:r>
                    </a:p>
                    <a:p>
                      <a:pPr algn="l"/>
                      <a:r>
                        <a:rPr lang="en-US" sz="1600" dirty="0" smtClean="0"/>
                        <a:t>A</a:t>
                      </a:r>
                      <a:r>
                        <a:rPr lang="en-US" sz="1600" baseline="-25000" dirty="0" smtClean="0"/>
                        <a:t>N</a:t>
                      </a:r>
                      <a:endParaRPr lang="en-US" sz="1600" baseline="-25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D</a:t>
                      </a:r>
                      <a:r>
                        <a:rPr lang="en-US" sz="1600" baseline="-25000" dirty="0" smtClean="0"/>
                        <a:t>c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>
                          <a:latin typeface="Symbol" panose="05050102010706020507" pitchFamily="18" charset="2"/>
                        </a:rPr>
                        <a:t>L</a:t>
                      </a:r>
                      <a:r>
                        <a:rPr lang="en-US" sz="1600" baseline="-25000" dirty="0" err="1" smtClean="0"/>
                        <a:t>c</a:t>
                      </a:r>
                      <a:endParaRPr lang="en-US" sz="1600" baseline="-25000" dirty="0" smtClean="0"/>
                    </a:p>
                    <a:p>
                      <a:pPr algn="l"/>
                      <a:r>
                        <a:rPr lang="el-GR" sz="1600" dirty="0" smtClean="0">
                          <a:latin typeface="Times New Roman"/>
                          <a:cs typeface="Times New Roman"/>
                        </a:rPr>
                        <a:t>ϒ</a:t>
                      </a: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smtClean="0"/>
                        <a:t>Jets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Fc</a:t>
                      </a:r>
                      <a:r>
                        <a:rPr lang="en-US" sz="1600" baseline="0" dirty="0" smtClean="0"/>
                        <a:t> sign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CME,</a:t>
                      </a:r>
                    </a:p>
                    <a:p>
                      <a:pPr algn="l"/>
                      <a:r>
                        <a:rPr lang="en-US" sz="1600" dirty="0" smtClean="0">
                          <a:latin typeface="Symbol" panose="05050102010706020507" pitchFamily="18" charset="2"/>
                        </a:rPr>
                        <a:t>L</a:t>
                      </a:r>
                      <a:r>
                        <a:rPr lang="en-US" sz="1600" dirty="0" smtClean="0">
                          <a:latin typeface="Symbol" panose="05050102010706020507" pitchFamily="18" charset="2"/>
                          <a:sym typeface="Symbol"/>
                        </a:rPr>
                        <a:t></a:t>
                      </a:r>
                      <a:endParaRPr lang="en-US" sz="1600" dirty="0">
                        <a:latin typeface="Symbol" panose="05050102010706020507" pitchFamily="18" charset="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Critical Point,</a:t>
                      </a:r>
                    </a:p>
                    <a:p>
                      <a:pPr algn="l"/>
                      <a:r>
                        <a:rPr lang="en-US" sz="1600" dirty="0" smtClean="0"/>
                        <a:t>Phase Transition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Jets, </a:t>
                      </a:r>
                      <a:r>
                        <a:rPr lang="el-GR" sz="1600" dirty="0" smtClean="0">
                          <a:latin typeface="Times New Roman"/>
                          <a:cs typeface="Times New Roman"/>
                        </a:rPr>
                        <a:t>ϒ</a:t>
                      </a:r>
                      <a:endParaRPr lang="en-US" sz="1600" dirty="0" smtClean="0">
                        <a:latin typeface="Times New Roman"/>
                        <a:cs typeface="Times New Roman"/>
                      </a:endParaRPr>
                    </a:p>
                    <a:p>
                      <a:pPr algn="l"/>
                      <a:r>
                        <a:rPr lang="en-US" sz="1600" dirty="0" err="1" smtClean="0">
                          <a:latin typeface="Times New Roman"/>
                          <a:cs typeface="Times New Roman"/>
                        </a:rPr>
                        <a:t>forwardA</a:t>
                      </a:r>
                      <a:r>
                        <a:rPr lang="en-US" sz="1600" baseline="-25000" dirty="0" err="1" smtClean="0">
                          <a:latin typeface="Times New Roman"/>
                          <a:cs typeface="Times New Roman"/>
                        </a:rPr>
                        <a:t>N</a:t>
                      </a:r>
                      <a:endParaRPr lang="en-US" sz="1600" baseline="-25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BES-I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200,</a:t>
                      </a:r>
                    </a:p>
                    <a:p>
                      <a:pPr algn="l"/>
                      <a:r>
                        <a:rPr lang="en-US" sz="1600" dirty="0" smtClean="0"/>
                        <a:t>14.5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200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200-19.6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500,</a:t>
                      </a:r>
                    </a:p>
                    <a:p>
                      <a:pPr algn="l"/>
                      <a:r>
                        <a:rPr lang="en-US" sz="1600" dirty="0" smtClean="0"/>
                        <a:t>54.4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200,</a:t>
                      </a:r>
                    </a:p>
                    <a:p>
                      <a:pPr algn="l"/>
                      <a:r>
                        <a:rPr lang="en-US" sz="1600" dirty="0" smtClean="0"/>
                        <a:t>27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BES-II</a:t>
                      </a:r>
                    </a:p>
                    <a:p>
                      <a:pPr algn="l"/>
                      <a:r>
                        <a:rPr lang="en-US" sz="1600" dirty="0" smtClean="0"/>
                        <a:t>11-20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BES-II</a:t>
                      </a:r>
                    </a:p>
                    <a:p>
                      <a:pPr algn="l"/>
                      <a:r>
                        <a:rPr lang="en-US" sz="1600" dirty="0" smtClean="0"/>
                        <a:t>7-11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200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3585181"/>
            <a:ext cx="1530896" cy="584775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 BES-I   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9782" y="3600150"/>
            <a:ext cx="1845733" cy="584775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BES-II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3" y="4199673"/>
            <a:ext cx="680186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Beam Energy Scan (BES)</a:t>
            </a:r>
          </a:p>
          <a:p>
            <a:pPr algn="l"/>
            <a:r>
              <a:rPr lang="en-US" dirty="0" smtClean="0"/>
              <a:t>Expand to include several programs: </a:t>
            </a:r>
          </a:p>
          <a:p>
            <a:pPr algn="l"/>
            <a:r>
              <a:rPr lang="en-US" dirty="0" err="1" smtClean="0"/>
              <a:t>p+A</a:t>
            </a:r>
            <a:r>
              <a:rPr lang="en-US" dirty="0" smtClean="0"/>
              <a:t> in run 15, </a:t>
            </a:r>
          </a:p>
          <a:p>
            <a:pPr algn="l"/>
            <a:r>
              <a:rPr lang="en-US" dirty="0" smtClean="0"/>
              <a:t>pp500 and 54.4GeV </a:t>
            </a:r>
            <a:r>
              <a:rPr lang="en-US" dirty="0" err="1" smtClean="0"/>
              <a:t>Au+Au</a:t>
            </a:r>
            <a:r>
              <a:rPr lang="en-US" dirty="0" smtClean="0"/>
              <a:t> in run17, </a:t>
            </a:r>
          </a:p>
          <a:p>
            <a:pPr algn="l"/>
            <a:r>
              <a:rPr lang="en-US" dirty="0" smtClean="0"/>
              <a:t>Isobar (</a:t>
            </a:r>
            <a:r>
              <a:rPr lang="en-US" dirty="0" err="1" smtClean="0"/>
              <a:t>Zr</a:t>
            </a:r>
            <a:r>
              <a:rPr lang="en-US" dirty="0" smtClean="0"/>
              <a:t>, Ru-96) and 27GeV </a:t>
            </a:r>
            <a:r>
              <a:rPr lang="en-US" dirty="0" err="1" smtClean="0"/>
              <a:t>Au+Au</a:t>
            </a:r>
            <a:r>
              <a:rPr lang="en-US" dirty="0" smtClean="0"/>
              <a:t> in run 18</a:t>
            </a:r>
          </a:p>
          <a:p>
            <a:pPr algn="l"/>
            <a:r>
              <a:rPr lang="en-US" dirty="0" smtClean="0"/>
              <a:t>BES-II more compelling, detector and machine upgrades in 2018</a:t>
            </a:r>
          </a:p>
          <a:p>
            <a:pPr algn="l"/>
            <a:r>
              <a:rPr lang="en-US" dirty="0" smtClean="0"/>
              <a:t>Future high-luminosity jets and Upsilon in 2020+</a:t>
            </a:r>
            <a:br>
              <a:rPr lang="en-US" dirty="0" smtClean="0"/>
            </a:br>
            <a:r>
              <a:rPr lang="en-US" dirty="0" smtClean="0"/>
              <a:t>3+1D hydrodynamics and Unique Cold QCD (DY) portal to EIC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3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7584" y="260648"/>
            <a:ext cx="7272808" cy="792088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RHIC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Energy nucleus </a:t>
            </a:r>
            <a:r>
              <a:rPr lang="en-US" sz="3600" b="1" dirty="0" smtClean="0">
                <a:solidFill>
                  <a:srgbClr val="FF0000"/>
                </a:solidFill>
              </a:rPr>
              <a:t>low-x physics &amp;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QGP</a:t>
            </a:r>
            <a:r>
              <a:rPr lang="en-US" altLang="zh-CN" sz="3600" b="1" dirty="0">
                <a:solidFill>
                  <a:srgbClr val="FF0000"/>
                </a:solidFill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rapidity correlation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TMD and gluon saturation at Low-x using forward DY and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 smtClean="0"/>
              <a:t>-h correlations</a:t>
            </a:r>
          </a:p>
          <a:p>
            <a:r>
              <a:rPr lang="en-US" dirty="0" smtClean="0"/>
              <a:t>Rapidity decorrelation and global polarization probing QGP properties </a:t>
            </a:r>
          </a:p>
          <a:p>
            <a:r>
              <a:rPr lang="en-US" dirty="0" smtClean="0"/>
              <a:t>Exotic particle and jet production over large rapidity range</a:t>
            </a:r>
          </a:p>
          <a:p>
            <a:r>
              <a:rPr lang="en-US" dirty="0" smtClean="0"/>
              <a:t>Adopting new detector concepts toward EIC (Electron-Ion Collider)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9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727912"/>
            <a:ext cx="9144000" cy="473353"/>
          </a:xfrm>
        </p:spPr>
        <p:txBody>
          <a:bodyPr/>
          <a:lstStyle/>
          <a:p>
            <a:r>
              <a:rPr lang="en-US" sz="2400" dirty="0" smtClean="0"/>
              <a:t>unique measurements to answer the hot questions in cold QCD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158005" y="1484030"/>
            <a:ext cx="6046399" cy="1198400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1800" b="0" dirty="0" smtClean="0">
                <a:latin typeface="Comic Sans MS"/>
                <a:cs typeface="Comic Sans MS"/>
              </a:rPr>
              <a:t>sea quarks and gluons</a:t>
            </a:r>
            <a:r>
              <a:rPr lang="en-US" sz="1800" dirty="0">
                <a:latin typeface="Comic Sans MS"/>
                <a:cs typeface="Comic Sans MS"/>
              </a:rPr>
              <a:t> </a:t>
            </a:r>
            <a:r>
              <a:rPr lang="en-US" sz="1800" dirty="0" smtClean="0">
                <a:latin typeface="Comic Sans MS"/>
                <a:cs typeface="Comic Sans MS"/>
              </a:rPr>
              <a:t>and spins distributed</a:t>
            </a:r>
            <a:r>
              <a:rPr lang="en-US" sz="1800" b="0" dirty="0" smtClean="0">
                <a:solidFill>
                  <a:srgbClr val="0000FF"/>
                </a:solidFill>
                <a:latin typeface="Comic Sans MS"/>
                <a:cs typeface="Comic Sans MS"/>
              </a:rPr>
              <a:t> in space and momentum </a:t>
            </a:r>
            <a:r>
              <a:rPr lang="en-US" sz="1800" b="0" dirty="0" smtClean="0">
                <a:latin typeface="Comic Sans MS"/>
                <a:cs typeface="Comic Sans MS"/>
              </a:rPr>
              <a:t>inside the nucleon?</a:t>
            </a:r>
          </a:p>
          <a:p>
            <a:pPr marL="0" indent="0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1800" dirty="0" smtClean="0">
                <a:latin typeface="Comic Sans MS"/>
                <a:cs typeface="Comic Sans MS"/>
              </a:rPr>
              <a:t>What is the properties of nucleons/nuclei emerge from those interactions?</a:t>
            </a:r>
            <a:r>
              <a:rPr lang="en-US" sz="1800" b="0" dirty="0" smtClean="0">
                <a:latin typeface="Comic Sans MS"/>
                <a:cs typeface="Comic Sans MS"/>
              </a:rPr>
              <a:t>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alphaModFix/>
          </a:blip>
          <a:srcRect/>
          <a:stretch>
            <a:fillRect/>
          </a:stretch>
        </p:blipFill>
        <p:spPr bwMode="auto">
          <a:xfrm>
            <a:off x="6204404" y="1181543"/>
            <a:ext cx="2717483" cy="116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539552" y="2603373"/>
            <a:ext cx="8468055" cy="1733387"/>
            <a:chOff x="461897" y="4992849"/>
            <a:chExt cx="8353446" cy="1733387"/>
          </a:xfrm>
        </p:grpSpPr>
        <p:sp>
          <p:nvSpPr>
            <p:cNvPr id="10" name="TextBox 9"/>
            <p:cNvSpPr txBox="1"/>
            <p:nvPr/>
          </p:nvSpPr>
          <p:spPr>
            <a:xfrm>
              <a:off x="3669830" y="4992849"/>
              <a:ext cx="5145513" cy="1528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Bef>
                  <a:spcPts val="400"/>
                </a:spcBef>
              </a:pPr>
              <a:r>
                <a:rPr lang="en-US" dirty="0" smtClean="0">
                  <a:solidFill>
                    <a:srgbClr val="292934"/>
                  </a:solidFill>
                  <a:latin typeface="Comic Sans MS"/>
                  <a:cs typeface="Comic Sans MS"/>
                </a:rPr>
                <a:t>How energetic </a:t>
              </a:r>
              <a:r>
                <a:rPr lang="en-US" b="0" dirty="0" smtClean="0">
                  <a:solidFill>
                    <a:srgbClr val="292934"/>
                  </a:solidFill>
                  <a:latin typeface="Comic Sans MS"/>
                  <a:cs typeface="Comic Sans MS"/>
                </a:rPr>
                <a:t>color-charged </a:t>
              </a:r>
              <a:r>
                <a:rPr lang="en-US" b="0" dirty="0">
                  <a:solidFill>
                    <a:srgbClr val="292934"/>
                  </a:solidFill>
                  <a:latin typeface="Comic Sans MS"/>
                  <a:cs typeface="Comic Sans MS"/>
                </a:rPr>
                <a:t>quarks and </a:t>
              </a:r>
              <a:r>
                <a:rPr lang="en-US" b="0" dirty="0" smtClean="0">
                  <a:solidFill>
                    <a:srgbClr val="292934"/>
                  </a:solidFill>
                  <a:latin typeface="Comic Sans MS"/>
                  <a:cs typeface="Comic Sans MS"/>
                </a:rPr>
                <a:t>gluons </a:t>
              </a:r>
              <a:r>
                <a:rPr lang="en-US" b="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interact </a:t>
              </a:r>
              <a:r>
                <a:rPr lang="en-US" b="0" dirty="0">
                  <a:solidFill>
                    <a:srgbClr val="0000FF"/>
                  </a:solidFill>
                  <a:latin typeface="Comic Sans MS"/>
                  <a:cs typeface="Comic Sans MS"/>
                </a:rPr>
                <a:t>with a nuclear </a:t>
              </a:r>
              <a:r>
                <a:rPr lang="en-US" b="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medium (formation time of colorless jet)</a:t>
              </a:r>
              <a:r>
                <a:rPr lang="en-US" b="0" dirty="0" smtClean="0">
                  <a:solidFill>
                    <a:srgbClr val="292934"/>
                  </a:solidFill>
                  <a:latin typeface="Comic Sans MS"/>
                  <a:cs typeface="Comic Sans MS"/>
                </a:rPr>
                <a:t>?</a:t>
              </a:r>
              <a:endParaRPr lang="en-US" b="0" dirty="0">
                <a:solidFill>
                  <a:srgbClr val="292934"/>
                </a:solidFill>
                <a:latin typeface="Comic Sans MS"/>
                <a:cs typeface="Comic Sans MS"/>
              </a:endParaRPr>
            </a:p>
            <a:p>
              <a:pPr algn="l">
                <a:spcBef>
                  <a:spcPts val="400"/>
                </a:spcBef>
              </a:pPr>
              <a:r>
                <a:rPr lang="en-US" b="0" dirty="0">
                  <a:solidFill>
                    <a:srgbClr val="292934"/>
                  </a:solidFill>
                  <a:latin typeface="Comic Sans MS"/>
                  <a:cs typeface="Comic Sans MS"/>
                </a:rPr>
                <a:t>How do the </a:t>
              </a:r>
              <a:r>
                <a:rPr lang="en-US" b="0" dirty="0">
                  <a:solidFill>
                    <a:srgbClr val="0000FF"/>
                  </a:solidFill>
                  <a:latin typeface="Comic Sans MS"/>
                  <a:cs typeface="Comic Sans MS"/>
                </a:rPr>
                <a:t>confined hadronic states emerge </a:t>
              </a:r>
              <a:r>
                <a:rPr lang="en-US" b="0" dirty="0">
                  <a:solidFill>
                    <a:srgbClr val="292934"/>
                  </a:solidFill>
                  <a:latin typeface="Comic Sans MS"/>
                  <a:cs typeface="Comic Sans MS"/>
                </a:rPr>
                <a:t>from these quarks and </a:t>
              </a:r>
              <a:r>
                <a:rPr lang="en-US" b="0" dirty="0" smtClean="0">
                  <a:solidFill>
                    <a:srgbClr val="292934"/>
                  </a:solidFill>
                  <a:latin typeface="Comic Sans MS"/>
                  <a:cs typeface="Comic Sans MS"/>
                </a:rPr>
                <a:t>gluons? </a:t>
              </a:r>
            </a:p>
          </p:txBody>
        </p:sp>
        <p:pic>
          <p:nvPicPr>
            <p:cNvPr id="11" name="Picture 2" descr="hadronization.eps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47583"/>
            <a:stretch/>
          </p:blipFill>
          <p:spPr bwMode="auto">
            <a:xfrm>
              <a:off x="461897" y="5100469"/>
              <a:ext cx="2792365" cy="1625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11275" y="4034243"/>
            <a:ext cx="8902381" cy="2658486"/>
            <a:chOff x="18524" y="3619000"/>
            <a:chExt cx="8902381" cy="265848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75141" y="5471041"/>
              <a:ext cx="1325228" cy="8001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17749" y="5471041"/>
              <a:ext cx="1372981" cy="80644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926396" y="4996054"/>
              <a:ext cx="10893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/>
                  <a:cs typeface="Comic Sans MS"/>
                </a:rPr>
                <a:t>gluon </a:t>
              </a:r>
            </a:p>
            <a:p>
              <a:r>
                <a:rPr lang="en-US" dirty="0">
                  <a:latin typeface="Comic Sans MS"/>
                  <a:cs typeface="Comic Sans MS"/>
                </a:rPr>
                <a:t>emission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17749" y="4995191"/>
              <a:ext cx="20031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mic Sans MS"/>
                  <a:cs typeface="Comic Sans MS"/>
                </a:rPr>
                <a:t>gluon recombination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10257" y="5509141"/>
              <a:ext cx="372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80"/>
                  </a:solidFill>
                  <a:latin typeface="Comic Sans MS"/>
                  <a:cs typeface="Comic Sans MS"/>
                </a:rPr>
                <a:t>?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524" y="4043615"/>
              <a:ext cx="4943085" cy="1528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Bef>
                  <a:spcPts val="400"/>
                </a:spcBef>
              </a:pPr>
              <a:r>
                <a:rPr lang="en-US" dirty="0" smtClean="0">
                  <a:solidFill>
                    <a:srgbClr val="292934"/>
                  </a:solidFill>
                  <a:latin typeface="Comic Sans MS"/>
                  <a:cs typeface="Comic Sans MS"/>
                </a:rPr>
                <a:t>What is</a:t>
              </a:r>
              <a:r>
                <a:rPr lang="en-US" b="0" dirty="0" smtClean="0">
                  <a:solidFill>
                    <a:srgbClr val="292934"/>
                  </a:solidFill>
                  <a:latin typeface="Comic Sans MS"/>
                  <a:cs typeface="Comic Sans MS"/>
                </a:rPr>
                <a:t> </a:t>
              </a:r>
              <a:r>
                <a:rPr lang="en-US" b="0" dirty="0">
                  <a:solidFill>
                    <a:srgbClr val="292934"/>
                  </a:solidFill>
                  <a:latin typeface="Comic Sans MS"/>
                  <a:cs typeface="Comic Sans MS"/>
                </a:rPr>
                <a:t>the </a:t>
              </a:r>
              <a:r>
                <a:rPr lang="en-US" b="0" dirty="0">
                  <a:solidFill>
                    <a:srgbClr val="0000FF"/>
                  </a:solidFill>
                  <a:latin typeface="Comic Sans MS"/>
                  <a:cs typeface="Comic Sans MS"/>
                </a:rPr>
                <a:t>gluon density in nuclei</a:t>
              </a:r>
              <a:r>
                <a:rPr lang="en-US" b="0" dirty="0" smtClean="0">
                  <a:solidFill>
                    <a:srgbClr val="292934"/>
                  </a:solidFill>
                  <a:latin typeface="Comic Sans MS"/>
                  <a:cs typeface="Comic Sans MS"/>
                </a:rPr>
                <a:t>? </a:t>
              </a:r>
              <a:br>
                <a:rPr lang="en-US" b="0" dirty="0" smtClean="0">
                  <a:solidFill>
                    <a:srgbClr val="292934"/>
                  </a:solidFill>
                  <a:latin typeface="Comic Sans MS"/>
                  <a:cs typeface="Comic Sans MS"/>
                </a:rPr>
              </a:br>
              <a:r>
                <a:rPr lang="en-US" b="0" dirty="0" smtClean="0">
                  <a:solidFill>
                    <a:srgbClr val="292934"/>
                  </a:solidFill>
                  <a:latin typeface="Comic Sans MS"/>
                  <a:cs typeface="Comic Sans MS"/>
                </a:rPr>
                <a:t>How </a:t>
              </a:r>
              <a:r>
                <a:rPr lang="en-US" b="0" dirty="0" err="1" smtClean="0">
                  <a:solidFill>
                    <a:srgbClr val="292934"/>
                  </a:solidFill>
                  <a:latin typeface="Comic Sans MS"/>
                  <a:cs typeface="Comic Sans MS"/>
                </a:rPr>
                <a:t>partons</a:t>
              </a:r>
              <a:r>
                <a:rPr lang="en-US" b="0" dirty="0" smtClean="0">
                  <a:solidFill>
                    <a:srgbClr val="292934"/>
                  </a:solidFill>
                  <a:latin typeface="Comic Sans MS"/>
                  <a:cs typeface="Comic Sans MS"/>
                </a:rPr>
                <a:t> interact at high density?</a:t>
              </a:r>
              <a:br>
                <a:rPr lang="en-US" b="0" dirty="0" smtClean="0">
                  <a:solidFill>
                    <a:srgbClr val="292934"/>
                  </a:solidFill>
                  <a:latin typeface="Comic Sans MS"/>
                  <a:cs typeface="Comic Sans MS"/>
                </a:rPr>
              </a:br>
              <a:r>
                <a:rPr lang="en-US" b="0" dirty="0" smtClean="0">
                  <a:solidFill>
                    <a:srgbClr val="292934"/>
                  </a:solidFill>
                  <a:latin typeface="Comic Sans MS"/>
                  <a:cs typeface="Comic Sans MS"/>
                </a:rPr>
                <a:t>Does </a:t>
              </a:r>
              <a:r>
                <a:rPr lang="en-US" b="0" dirty="0">
                  <a:solidFill>
                    <a:srgbClr val="292934"/>
                  </a:solidFill>
                  <a:latin typeface="Comic Sans MS"/>
                  <a:cs typeface="Comic Sans MS"/>
                </a:rPr>
                <a:t>it </a:t>
              </a:r>
              <a:r>
                <a:rPr lang="en-US" b="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saturate at </a:t>
              </a:r>
              <a:r>
                <a:rPr lang="en-US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low-x</a:t>
              </a:r>
              <a:r>
                <a:rPr lang="en-US" dirty="0" smtClean="0">
                  <a:solidFill>
                    <a:srgbClr val="292934"/>
                  </a:solidFill>
                  <a:latin typeface="Comic Sans MS"/>
                  <a:cs typeface="Comic Sans MS"/>
                </a:rPr>
                <a:t>?</a:t>
              </a:r>
            </a:p>
            <a:p>
              <a:pPr algn="l">
                <a:spcBef>
                  <a:spcPts val="400"/>
                </a:spcBef>
              </a:pPr>
              <a:r>
                <a:rPr lang="en-US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Saturated </a:t>
              </a:r>
              <a:r>
                <a:rPr lang="en-US" dirty="0" err="1" smtClean="0">
                  <a:solidFill>
                    <a:srgbClr val="0000FF"/>
                  </a:solidFill>
                  <a:latin typeface="Comic Sans MS"/>
                  <a:cs typeface="Comic Sans MS"/>
                </a:rPr>
                <a:t>g</a:t>
              </a:r>
              <a:r>
                <a:rPr lang="en-US" b="0" dirty="0" err="1" smtClean="0">
                  <a:solidFill>
                    <a:srgbClr val="0000FF"/>
                  </a:solidFill>
                  <a:latin typeface="Comic Sans MS"/>
                  <a:cs typeface="Comic Sans MS"/>
                </a:rPr>
                <a:t>luonic</a:t>
              </a:r>
              <a:r>
                <a:rPr lang="en-US" b="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 </a:t>
              </a:r>
              <a:r>
                <a:rPr lang="en-US" b="0" dirty="0">
                  <a:solidFill>
                    <a:srgbClr val="0000FF"/>
                  </a:solidFill>
                  <a:latin typeface="Comic Sans MS"/>
                  <a:cs typeface="Comic Sans MS"/>
                </a:rPr>
                <a:t>matter </a:t>
              </a:r>
              <a:r>
                <a:rPr lang="en-US" b="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with </a:t>
              </a:r>
              <a:r>
                <a:rPr lang="en-US" b="0" dirty="0">
                  <a:solidFill>
                    <a:srgbClr val="0000FF"/>
                  </a:solidFill>
                  <a:latin typeface="Comic Sans MS"/>
                  <a:cs typeface="Comic Sans MS"/>
                </a:rPr>
                <a:t>universal properties </a:t>
              </a:r>
              <a:r>
                <a:rPr lang="en-US" b="0" dirty="0">
                  <a:solidFill>
                    <a:srgbClr val="292934"/>
                  </a:solidFill>
                  <a:latin typeface="Comic Sans MS"/>
                  <a:cs typeface="Comic Sans MS"/>
                </a:rPr>
                <a:t>in all nuclei, even the proton?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2689" y="3619000"/>
              <a:ext cx="1674255" cy="169935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423939" y="5752266"/>
              <a:ext cx="3725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80"/>
                  </a:solidFill>
                  <a:latin typeface="Comic Sans MS"/>
                  <a:cs typeface="Comic Sans MS"/>
                </a:rPr>
                <a:t>=</a:t>
              </a:r>
              <a:endParaRPr lang="en-US" sz="2400" b="1" dirty="0" smtClean="0">
                <a:solidFill>
                  <a:srgbClr val="FF008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>
          <a:xfrm>
            <a:off x="-183259" y="762284"/>
            <a:ext cx="9340273" cy="609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Garamond" pitchFamily="18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Garamond" pitchFamily="18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Garamond" pitchFamily="18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Garamond" pitchFamily="18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Garamond" pitchFamily="18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Garamond" pitchFamily="18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Garamond" pitchFamily="18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pPr algn="ctr"/>
            <a:endParaRPr lang="en-US" sz="3600" b="1" kern="0" dirty="0">
              <a:solidFill>
                <a:srgbClr val="FF0000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-183259" y="88903"/>
            <a:ext cx="9190866" cy="673381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The objectives of the STAR Forward </a:t>
            </a:r>
            <a:r>
              <a:rPr lang="en-US" sz="3200" b="1" dirty="0" smtClean="0">
                <a:solidFill>
                  <a:srgbClr val="FF0000"/>
                </a:solidFill>
              </a:rPr>
              <a:t>upgrade (I)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3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6273" y="0"/>
            <a:ext cx="9340273" cy="6096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The objectives of the STAR Forward upgrade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848350"/>
          </a:xfrm>
        </p:spPr>
        <p:txBody>
          <a:bodyPr/>
          <a:lstStyle/>
          <a:p>
            <a:r>
              <a:rPr lang="en-US" sz="2400" dirty="0" err="1" smtClean="0"/>
              <a:t>pp</a:t>
            </a:r>
            <a:r>
              <a:rPr lang="en-US" sz="2400" dirty="0" smtClean="0"/>
              <a:t> and </a:t>
            </a:r>
            <a:r>
              <a:rPr lang="en-US" sz="2400" dirty="0" err="1" smtClean="0"/>
              <a:t>pA</a:t>
            </a:r>
            <a:r>
              <a:rPr lang="en-US" sz="2400" dirty="0" smtClean="0"/>
              <a:t>:</a:t>
            </a:r>
          </a:p>
          <a:p>
            <a:pPr marL="0" indent="0" algn="ctr">
              <a:buNone/>
            </a:pPr>
            <a:r>
              <a:rPr lang="en-US" sz="2000" dirty="0" smtClean="0"/>
              <a:t>   unique measurements to answer the hot questions in cold QCD</a:t>
            </a:r>
          </a:p>
          <a:p>
            <a:r>
              <a:rPr lang="en-US" sz="2400" dirty="0" smtClean="0"/>
              <a:t>AA:</a:t>
            </a:r>
          </a:p>
          <a:p>
            <a:pPr marL="0" indent="0">
              <a:buNone/>
            </a:pPr>
            <a:r>
              <a:rPr lang="en-US" sz="1800" dirty="0"/>
              <a:t>unique measurements to answer the </a:t>
            </a:r>
            <a:r>
              <a:rPr lang="en-US" sz="1800" dirty="0" smtClean="0"/>
              <a:t>cool questions in hot QCD</a:t>
            </a:r>
          </a:p>
          <a:p>
            <a:pPr marL="0" indent="0">
              <a:buNone/>
            </a:pPr>
            <a:r>
              <a:rPr lang="en-US" sz="1800" dirty="0" smtClean="0"/>
              <a:t>What is the longitudinal </a:t>
            </a:r>
            <a:r>
              <a:rPr lang="en-US" sz="1800" dirty="0"/>
              <a:t>structure of initial </a:t>
            </a:r>
            <a:r>
              <a:rPr lang="en-US" sz="1800" dirty="0" smtClean="0"/>
              <a:t>condition?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 </a:t>
            </a:r>
          </a:p>
          <a:p>
            <a:r>
              <a:rPr lang="en-US" sz="2400" dirty="0" smtClean="0"/>
              <a:t>Strengthen and Enhance the EIC physics program</a:t>
            </a:r>
          </a:p>
          <a:p>
            <a:pPr lvl="1"/>
            <a:r>
              <a:rPr lang="en-US" sz="1800" b="0" dirty="0" smtClean="0"/>
              <a:t>lay </a:t>
            </a:r>
            <a:r>
              <a:rPr lang="en-US" sz="1800" b="0" dirty="0"/>
              <a:t>the groundwork for the EIC, </a:t>
            </a:r>
            <a:r>
              <a:rPr lang="en-US" sz="1800" b="0" dirty="0" smtClean="0"/>
              <a:t>both scientifically and by refining </a:t>
            </a:r>
            <a:r>
              <a:rPr lang="en-US" sz="1800" b="0" dirty="0"/>
              <a:t>the experimental </a:t>
            </a:r>
            <a:r>
              <a:rPr lang="en-US" sz="1800" b="0" dirty="0" smtClean="0"/>
              <a:t>requirements</a:t>
            </a:r>
          </a:p>
          <a:p>
            <a:pPr lvl="1"/>
            <a:r>
              <a:rPr lang="en-US" sz="1800" b="0" dirty="0" smtClean="0"/>
              <a:t>Test EIC detector technologies under real conditions, </a:t>
            </a:r>
            <a:r>
              <a:rPr lang="en-US" sz="1800" b="0" dirty="0" err="1" smtClean="0"/>
              <a:t>i.e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SiPMs</a:t>
            </a:r>
            <a:endParaRPr lang="en-US" sz="1800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157" y="2746433"/>
            <a:ext cx="29210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6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7312"/>
            <a:ext cx="7848872" cy="718154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Transverse Momentum Distributions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021" y="6165304"/>
            <a:ext cx="8395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STAR </a:t>
            </a:r>
            <a:r>
              <a:rPr lang="en-US" smtClean="0">
                <a:solidFill>
                  <a:srgbClr val="0000FF"/>
                </a:solidFill>
              </a:rPr>
              <a:t>unique kinematics with polarized pp at RHIC: </a:t>
            </a:r>
            <a:r>
              <a:rPr lang="en-US" dirty="0" smtClean="0"/>
              <a:t>from high to low x at high Q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733017" y="5578887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Till today TMDs come only from fixed target data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high x @ low Q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algn="l"/>
            <a:r>
              <a:rPr lang="en-US" dirty="0" smtClean="0"/>
              <a:t>need to establish concept at high Q</a:t>
            </a:r>
            <a:r>
              <a:rPr lang="en-US" baseline="30000" dirty="0" smtClean="0"/>
              <a:t>2</a:t>
            </a:r>
            <a:r>
              <a:rPr lang="en-US" dirty="0" smtClean="0"/>
              <a:t> and wide range in x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0" r="7440" b="3578"/>
          <a:stretch/>
        </p:blipFill>
        <p:spPr>
          <a:xfrm>
            <a:off x="1169704" y="815881"/>
            <a:ext cx="6794460" cy="47672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7" r="7218" b="3687"/>
          <a:stretch/>
        </p:blipFill>
        <p:spPr>
          <a:xfrm>
            <a:off x="1166579" y="836712"/>
            <a:ext cx="6810756" cy="4742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923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568952" cy="60960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I</a:t>
            </a:r>
            <a:r>
              <a:rPr lang="en-US" sz="3600" b="1" dirty="0" smtClean="0">
                <a:solidFill>
                  <a:srgbClr val="FF0000"/>
                </a:solidFill>
              </a:rPr>
              <a:t>nitial </a:t>
            </a:r>
            <a:r>
              <a:rPr lang="en-US" sz="3600" b="1" dirty="0">
                <a:solidFill>
                  <a:srgbClr val="FF0000"/>
                </a:solidFill>
              </a:rPr>
              <a:t>S</a:t>
            </a:r>
            <a:r>
              <a:rPr lang="en-US" sz="3600" b="1" dirty="0" smtClean="0">
                <a:solidFill>
                  <a:srgbClr val="FF0000"/>
                </a:solidFill>
              </a:rPr>
              <a:t>tate in Heavy-Ion Collisions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29989" y="52341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10540" y="1385864"/>
            <a:ext cx="48766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 smtClean="0">
                <a:ea typeface="ＭＳ Ｐゴシック" charset="0"/>
                <a:cs typeface="Gill Sans" charset="0"/>
              </a:rPr>
              <a:t>What are the </a:t>
            </a:r>
            <a:r>
              <a:rPr lang="en-US" sz="1600" dirty="0" err="1" smtClean="0">
                <a:ea typeface="ＭＳ Ｐゴシック" charset="0"/>
                <a:cs typeface="Gill Sans" charset="0"/>
              </a:rPr>
              <a:t>nPDFs</a:t>
            </a:r>
            <a:r>
              <a:rPr lang="en-US" sz="1600" dirty="0" smtClean="0">
                <a:ea typeface="ＭＳ Ｐゴシック" charset="0"/>
                <a:cs typeface="Gill Sans" charset="0"/>
              </a:rPr>
              <a:t> at low-x?</a:t>
            </a:r>
          </a:p>
          <a:p>
            <a:pPr marL="342900" indent="-342900" algn="l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 smtClean="0">
                <a:ea typeface="ＭＳ Ｐゴシック" charset="0"/>
                <a:cs typeface="Gill Sans" charset="0"/>
              </a:rPr>
              <a:t>How </a:t>
            </a:r>
            <a:r>
              <a:rPr lang="en-US" sz="1600" dirty="0">
                <a:ea typeface="ＭＳ Ｐゴシック" charset="0"/>
                <a:cs typeface="Gill Sans" charset="0"/>
              </a:rPr>
              <a:t>saturated is the initial state of the nucleus?</a:t>
            </a:r>
          </a:p>
          <a:p>
            <a:pPr marL="342900" indent="-342900" algn="l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 smtClean="0">
                <a:ea typeface="ＭＳ Ｐゴシック" charset="0"/>
                <a:cs typeface="Gill Sans" charset="0"/>
              </a:rPr>
              <a:t>What </a:t>
            </a:r>
            <a:r>
              <a:rPr lang="en-US" sz="1600" dirty="0">
                <a:ea typeface="ＭＳ Ｐゴシック" charset="0"/>
                <a:cs typeface="Gill Sans" charset="0"/>
              </a:rPr>
              <a:t>is the spatial transverse </a:t>
            </a:r>
            <a:r>
              <a:rPr lang="en-US" sz="1600" dirty="0" smtClean="0">
                <a:ea typeface="ＭＳ Ｐゴシック" charset="0"/>
                <a:cs typeface="Gill Sans" charset="0"/>
              </a:rPr>
              <a:t>distributions </a:t>
            </a:r>
            <a:r>
              <a:rPr lang="en-US" sz="1600" dirty="0">
                <a:ea typeface="ＭＳ Ｐゴシック" charset="0"/>
                <a:cs typeface="Gill Sans" charset="0"/>
              </a:rPr>
              <a:t/>
            </a:r>
            <a:br>
              <a:rPr lang="en-US" sz="1600" dirty="0">
                <a:ea typeface="ＭＳ Ｐゴシック" charset="0"/>
                <a:cs typeface="Gill Sans" charset="0"/>
              </a:rPr>
            </a:br>
            <a:r>
              <a:rPr lang="en-US" sz="1600" dirty="0">
                <a:ea typeface="ＭＳ Ｐゴシック" charset="0"/>
                <a:cs typeface="Gill Sans" charset="0"/>
              </a:rPr>
              <a:t>of nucleons and gluons</a:t>
            </a:r>
            <a:r>
              <a:rPr lang="en-US" sz="1600" dirty="0" smtClean="0">
                <a:ea typeface="ＭＳ Ｐゴシック" charset="0"/>
                <a:cs typeface="Gill Sans" charset="0"/>
              </a:rPr>
              <a:t>?</a:t>
            </a:r>
            <a:endParaRPr lang="en-US" sz="1600" dirty="0">
              <a:ea typeface="ＭＳ Ｐゴシック" charset="0"/>
              <a:cs typeface="Gill Sans" charset="0"/>
            </a:endParaRPr>
          </a:p>
        </p:txBody>
      </p:sp>
      <p:pic>
        <p:nvPicPr>
          <p:cNvPr id="33" name="Picture 3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3" r="7221" b="2837"/>
          <a:stretch/>
        </p:blipFill>
        <p:spPr bwMode="auto">
          <a:xfrm>
            <a:off x="126999" y="3326771"/>
            <a:ext cx="4042833" cy="27992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40" name="Straight Connector 39"/>
          <p:cNvCxnSpPr/>
          <p:nvPr/>
        </p:nvCxnSpPr>
        <p:spPr bwMode="auto">
          <a:xfrm flipV="1">
            <a:off x="1974636" y="4713824"/>
            <a:ext cx="899796" cy="65151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579542" y="4657944"/>
            <a:ext cx="1074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00FF"/>
                </a:solidFill>
              </a:rPr>
              <a:t>direct photon</a:t>
            </a:r>
          </a:p>
          <a:p>
            <a:r>
              <a:rPr lang="en-US" sz="800" dirty="0" smtClean="0">
                <a:solidFill>
                  <a:srgbClr val="0000FF"/>
                </a:solidFill>
              </a:rPr>
              <a:t>2.8 &lt; </a:t>
            </a:r>
            <a:r>
              <a:rPr lang="en-US" sz="8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h</a:t>
            </a:r>
            <a:r>
              <a:rPr lang="en-US" sz="800" dirty="0" smtClean="0">
                <a:solidFill>
                  <a:srgbClr val="0000FF"/>
                </a:solidFill>
              </a:rPr>
              <a:t> &lt; 3.8</a:t>
            </a:r>
            <a:endParaRPr lang="en-US" sz="800" dirty="0">
              <a:solidFill>
                <a:srgbClr val="0000FF"/>
              </a:solidFill>
            </a:endParaRPr>
          </a:p>
        </p:txBody>
      </p:sp>
      <p:pic>
        <p:nvPicPr>
          <p:cNvPr id="42" name="EPS09vsEPPS16.pdf" descr="EPS09vsEPPS16.pdf"/>
          <p:cNvPicPr>
            <a:picLocks noChangeAspect="1"/>
          </p:cNvPicPr>
          <p:nvPr/>
        </p:nvPicPr>
        <p:blipFill rotWithShape="1">
          <a:blip r:embed="rId3">
            <a:extLst/>
          </a:blip>
          <a:srcRect l="1532" r="55339" b="3063"/>
          <a:stretch/>
        </p:blipFill>
        <p:spPr>
          <a:xfrm>
            <a:off x="6065519" y="958803"/>
            <a:ext cx="2573241" cy="2353357"/>
          </a:xfrm>
          <a:prstGeom prst="rect">
            <a:avLst/>
          </a:prstGeom>
          <a:ln w="12700"/>
        </p:spPr>
      </p:pic>
      <p:sp>
        <p:nvSpPr>
          <p:cNvPr id="43" name="TextBox 42"/>
          <p:cNvSpPr txBox="1"/>
          <p:nvPr/>
        </p:nvSpPr>
        <p:spPr>
          <a:xfrm>
            <a:off x="6317949" y="550691"/>
            <a:ext cx="2579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Current knowledge including 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first LHC </a:t>
            </a:r>
            <a:r>
              <a:rPr lang="en-US" sz="1400" dirty="0" err="1" smtClean="0">
                <a:solidFill>
                  <a:srgbClr val="0000FF"/>
                </a:solidFill>
              </a:rPr>
              <a:t>pA</a:t>
            </a:r>
            <a:r>
              <a:rPr lang="en-US" sz="1400" dirty="0" smtClean="0">
                <a:solidFill>
                  <a:srgbClr val="0000FF"/>
                </a:solidFill>
              </a:rPr>
              <a:t> data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9599" y="2997208"/>
            <a:ext cx="3412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pA@</a:t>
            </a:r>
            <a:r>
              <a:rPr lang="en-US" dirty="0" err="1" smtClean="0">
                <a:solidFill>
                  <a:srgbClr val="0000FF"/>
                </a:solidFill>
              </a:rPr>
              <a:t>RHIC</a:t>
            </a:r>
            <a:r>
              <a:rPr lang="en-US" dirty="0" smtClean="0">
                <a:solidFill>
                  <a:srgbClr val="0000FF"/>
                </a:solidFill>
              </a:rPr>
              <a:t>: unique kinematics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 flipH="1">
            <a:off x="1288520" y="3456524"/>
            <a:ext cx="2514600" cy="17208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 flipH="1">
            <a:off x="912282" y="5151974"/>
            <a:ext cx="400050" cy="6286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491065" y="5452541"/>
            <a:ext cx="1227667" cy="32173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 rot="900000">
            <a:off x="491064" y="5511806"/>
            <a:ext cx="965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Saturation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 rot="19560000">
            <a:off x="2315697" y="3953944"/>
            <a:ext cx="8515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0000FF"/>
                </a:solidFill>
              </a:rPr>
              <a:t>RHIC </a:t>
            </a:r>
            <a:r>
              <a:rPr lang="en-US" sz="800" dirty="0" err="1" smtClean="0">
                <a:solidFill>
                  <a:srgbClr val="0000FF"/>
                </a:solidFill>
              </a:rPr>
              <a:t>pA</a:t>
            </a:r>
            <a:r>
              <a:rPr lang="en-US" sz="800" dirty="0" smtClean="0">
                <a:solidFill>
                  <a:srgbClr val="0000FF"/>
                </a:solidFill>
              </a:rPr>
              <a:t> y≤4</a:t>
            </a:r>
            <a:endParaRPr lang="en-US" sz="800" dirty="0">
              <a:solidFill>
                <a:srgbClr val="0000FF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411083" y="3631546"/>
            <a:ext cx="474612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can measure </a:t>
            </a:r>
            <a:r>
              <a:rPr lang="en-US" dirty="0" err="1" smtClean="0"/>
              <a:t>nPDF</a:t>
            </a:r>
            <a:r>
              <a:rPr lang="en-US" dirty="0" smtClean="0"/>
              <a:t> in a x-Q</a:t>
            </a:r>
            <a:r>
              <a:rPr lang="en-US" baseline="30000" dirty="0" smtClean="0"/>
              <a:t>2</a:t>
            </a:r>
            <a:r>
              <a:rPr lang="en-US" dirty="0" smtClean="0"/>
              <a:t> region</a:t>
            </a:r>
          </a:p>
          <a:p>
            <a:pPr algn="l">
              <a:buClr>
                <a:srgbClr val="0000FF"/>
              </a:buClr>
            </a:pPr>
            <a:r>
              <a:rPr lang="en-US" dirty="0"/>
              <a:t> </a:t>
            </a:r>
            <a:r>
              <a:rPr lang="en-US" dirty="0" smtClean="0"/>
              <a:t>  where nuclear effects are large</a:t>
            </a:r>
          </a:p>
          <a:p>
            <a:pPr algn="l"/>
            <a:endParaRPr lang="en-US" sz="800" dirty="0" smtClean="0">
              <a:latin typeface="Comic Sans MS"/>
              <a:cs typeface="Comic Sans MS"/>
            </a:endParaRPr>
          </a:p>
          <a:p>
            <a:pPr marL="285750" indent="-285750" algn="l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Observables free of final state effects</a:t>
            </a:r>
          </a:p>
          <a:p>
            <a:pPr marL="285750" indent="-285750" algn="l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Scan A-dependence prediction by </a:t>
            </a:r>
          </a:p>
          <a:p>
            <a:pPr algn="l">
              <a:buClr>
                <a:srgbClr val="0000FF"/>
              </a:buClr>
            </a:pPr>
            <a:r>
              <a:rPr lang="en-US" dirty="0"/>
              <a:t> </a:t>
            </a:r>
            <a:r>
              <a:rPr lang="en-US" dirty="0" smtClean="0"/>
              <a:t>  saturation models</a:t>
            </a:r>
          </a:p>
          <a:p>
            <a:pPr lvl="1" algn="l">
              <a:buClr>
                <a:srgbClr val="0000FF"/>
              </a:buClr>
            </a:pPr>
            <a:endParaRPr lang="en-US" sz="800" dirty="0" smtClean="0"/>
          </a:p>
          <a:p>
            <a:pPr marL="285750" indent="-285750" algn="l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can access saturation regime at </a:t>
            </a:r>
          </a:p>
          <a:p>
            <a:pPr algn="l">
              <a:buClr>
                <a:srgbClr val="0000FF"/>
              </a:buClr>
            </a:pPr>
            <a:r>
              <a:rPr lang="en-US" dirty="0"/>
              <a:t> </a:t>
            </a:r>
            <a:r>
              <a:rPr lang="en-US" dirty="0" smtClean="0"/>
              <a:t>  forward </a:t>
            </a:r>
            <a:r>
              <a:rPr lang="en-US" dirty="0" err="1" smtClean="0"/>
              <a:t>rapidities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96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/>
      <p:bldP spid="50" grpId="0"/>
      <p:bldP spid="49" grpId="0"/>
      <p:bldP spid="65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99" y="23872"/>
            <a:ext cx="8842908" cy="60960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How Does The initial state IN AA Look?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563536" y="609600"/>
            <a:ext cx="8464" cy="598593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-108520" y="766987"/>
            <a:ext cx="2790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pA</a:t>
            </a:r>
            <a:r>
              <a:rPr lang="en-US" dirty="0" smtClean="0">
                <a:solidFill>
                  <a:srgbClr val="0000FF"/>
                </a:solidFill>
              </a:rPr>
              <a:t>: DY</a:t>
            </a:r>
            <a:r>
              <a:rPr lang="en-US" dirty="0">
                <a:solidFill>
                  <a:srgbClr val="0000FF"/>
                </a:solidFill>
              </a:rPr>
              <a:t>@2.5 &lt;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h</a:t>
            </a:r>
            <a:r>
              <a:rPr lang="en-US" dirty="0">
                <a:solidFill>
                  <a:srgbClr val="0000FF"/>
                </a:solidFill>
              </a:rPr>
              <a:t> &lt; 4.5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55976" y="800241"/>
            <a:ext cx="4004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pA</a:t>
            </a:r>
            <a:r>
              <a:rPr lang="en-US" dirty="0" smtClean="0">
                <a:solidFill>
                  <a:srgbClr val="0000FF"/>
                </a:solidFill>
              </a:rPr>
              <a:t>: Direct Photon@</a:t>
            </a:r>
            <a:r>
              <a:rPr lang="en-US" dirty="0">
                <a:solidFill>
                  <a:srgbClr val="0000FF"/>
                </a:solidFill>
              </a:rPr>
              <a:t>2.5 &lt;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h</a:t>
            </a:r>
            <a:r>
              <a:rPr lang="en-US" dirty="0">
                <a:solidFill>
                  <a:srgbClr val="0000FF"/>
                </a:solidFill>
              </a:rPr>
              <a:t> &lt; 4.5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7" r="8025"/>
          <a:stretch/>
        </p:blipFill>
        <p:spPr bwMode="auto">
          <a:xfrm>
            <a:off x="-10571" y="1549679"/>
            <a:ext cx="3493346" cy="28176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2" r="13364" b="2850"/>
          <a:stretch/>
        </p:blipFill>
        <p:spPr bwMode="auto">
          <a:xfrm>
            <a:off x="1576565" y="3413020"/>
            <a:ext cx="2987818" cy="28509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0" y="4533977"/>
            <a:ext cx="16033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Impact on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err="1" smtClean="0">
                <a:solidFill>
                  <a:srgbClr val="0000FF"/>
                </a:solidFill>
              </a:rPr>
              <a:t>nPDFs</a:t>
            </a:r>
            <a:r>
              <a:rPr lang="en-US" dirty="0" smtClean="0">
                <a:solidFill>
                  <a:srgbClr val="0000FF"/>
                </a:solidFill>
              </a:rPr>
              <a:t>: </a:t>
            </a:r>
          </a:p>
          <a:p>
            <a:pPr algn="l"/>
            <a:r>
              <a:rPr lang="en-US" dirty="0" smtClean="0">
                <a:solidFill>
                  <a:srgbClr val="0000FF"/>
                </a:solidFill>
                <a:sym typeface="Wingdings"/>
              </a:rPr>
              <a:t> sea quarks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2" name="Picture 2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t="2494" r="4206" b="1368"/>
          <a:stretch/>
        </p:blipFill>
        <p:spPr bwMode="auto">
          <a:xfrm>
            <a:off x="4595676" y="1648542"/>
            <a:ext cx="3257613" cy="24853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679644" y="4310459"/>
            <a:ext cx="1261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Impact on </a:t>
            </a:r>
          </a:p>
          <a:p>
            <a:pPr algn="l"/>
            <a:r>
              <a:rPr lang="en-US" dirty="0" err="1" smtClean="0">
                <a:solidFill>
                  <a:srgbClr val="0000FF"/>
                </a:solidFill>
              </a:rPr>
              <a:t>nPDFs</a:t>
            </a:r>
            <a:r>
              <a:rPr lang="en-US" dirty="0" smtClean="0">
                <a:solidFill>
                  <a:srgbClr val="0000FF"/>
                </a:solidFill>
              </a:rPr>
              <a:t>: </a:t>
            </a:r>
          </a:p>
          <a:p>
            <a:pPr algn="l"/>
            <a:r>
              <a:rPr lang="en-US" dirty="0" smtClean="0">
                <a:solidFill>
                  <a:srgbClr val="0000FF"/>
                </a:solidFill>
                <a:sym typeface="Wingdings"/>
              </a:rPr>
              <a:t> gluons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6" name="Picture 2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9" r="14645" b="2995"/>
          <a:stretch/>
        </p:blipFill>
        <p:spPr bwMode="auto">
          <a:xfrm>
            <a:off x="6164910" y="3413020"/>
            <a:ext cx="2991876" cy="28242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059874" y="1160911"/>
            <a:ext cx="3554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FF"/>
                </a:solidFill>
                <a:sym typeface="Wingdings"/>
              </a:rPr>
              <a:t>direct photon:</a:t>
            </a:r>
            <a:r>
              <a:rPr lang="en-US" dirty="0" smtClean="0">
                <a:sym typeface="Wingdings"/>
              </a:rPr>
              <a:t> </a:t>
            </a:r>
            <a:r>
              <a:rPr lang="en-US" sz="1400" dirty="0" smtClean="0">
                <a:sym typeface="Wingdings"/>
              </a:rPr>
              <a:t>Q</a:t>
            </a:r>
            <a:r>
              <a:rPr lang="en-US" sz="1400" baseline="30000" dirty="0" smtClean="0">
                <a:sym typeface="Wingdings"/>
              </a:rPr>
              <a:t>2</a:t>
            </a:r>
            <a:r>
              <a:rPr lang="en-US" sz="1400" dirty="0" smtClean="0">
                <a:sym typeface="Wingdings"/>
              </a:rPr>
              <a:t>: ~</a:t>
            </a:r>
            <a:r>
              <a:rPr lang="en-US" sz="1400" dirty="0" smtClean="0"/>
              <a:t>p</a:t>
            </a:r>
            <a:r>
              <a:rPr lang="en-US" sz="1400" baseline="-25000" dirty="0" smtClean="0"/>
              <a:t>t</a:t>
            </a:r>
            <a:r>
              <a:rPr lang="en-US" sz="1400" baseline="30000" dirty="0" smtClean="0"/>
              <a:t>2</a:t>
            </a:r>
            <a:r>
              <a:rPr lang="en-US" sz="1400" dirty="0" smtClean="0">
                <a:sym typeface="Wingdings"/>
              </a:rPr>
              <a:t>;Q</a:t>
            </a:r>
            <a:r>
              <a:rPr lang="en-US" sz="1400" baseline="30000" dirty="0" smtClean="0">
                <a:sym typeface="Wingdings"/>
              </a:rPr>
              <a:t>2</a:t>
            </a:r>
            <a:r>
              <a:rPr lang="en-US" sz="1400" dirty="0" smtClean="0">
                <a:sym typeface="Wingdings"/>
              </a:rPr>
              <a:t>&gt;5 GeV</a:t>
            </a:r>
            <a:r>
              <a:rPr lang="en-US" sz="1400" baseline="30000" dirty="0" smtClean="0">
                <a:sym typeface="Wingdings"/>
              </a:rPr>
              <a:t>2</a:t>
            </a:r>
          </a:p>
          <a:p>
            <a:pPr algn="l"/>
            <a:r>
              <a:rPr lang="en-US" sz="1400" dirty="0" smtClean="0"/>
              <a:t>Uncertainties:2015 </a:t>
            </a:r>
            <a:r>
              <a:rPr lang="en-US" sz="1400" dirty="0"/>
              <a:t>+ 2023 </a:t>
            </a:r>
            <a:r>
              <a:rPr lang="en-US" sz="1400" dirty="0" err="1"/>
              <a:t>pp&amp;pA</a:t>
            </a:r>
            <a:r>
              <a:rPr lang="en-US" sz="1400" dirty="0"/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67268" y="1063767"/>
            <a:ext cx="2466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FF"/>
                </a:solidFill>
                <a:sym typeface="Wingdings"/>
              </a:rPr>
              <a:t>DY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: </a:t>
            </a:r>
            <a:r>
              <a:rPr lang="en-US" sz="1400" dirty="0" smtClean="0">
                <a:sym typeface="Wingdings"/>
              </a:rPr>
              <a:t>Q</a:t>
            </a:r>
            <a:r>
              <a:rPr lang="en-US" sz="1400" baseline="30000" dirty="0" smtClean="0">
                <a:sym typeface="Wingdings"/>
              </a:rPr>
              <a:t>2</a:t>
            </a:r>
            <a:r>
              <a:rPr lang="en-US" sz="1400" dirty="0" smtClean="0">
                <a:sym typeface="Wingdings"/>
              </a:rPr>
              <a:t>: ~M</a:t>
            </a:r>
            <a:r>
              <a:rPr lang="en-US" sz="1400" baseline="30000" dirty="0" smtClean="0">
                <a:sym typeface="Wingdings"/>
              </a:rPr>
              <a:t>2</a:t>
            </a:r>
            <a:r>
              <a:rPr lang="en-US" sz="1400" dirty="0" smtClean="0">
                <a:sym typeface="Wingdings"/>
              </a:rPr>
              <a:t>; Q</a:t>
            </a:r>
            <a:r>
              <a:rPr lang="en-US" sz="1400" baseline="30000" dirty="0" smtClean="0">
                <a:sym typeface="Wingdings"/>
              </a:rPr>
              <a:t>2</a:t>
            </a:r>
            <a:r>
              <a:rPr lang="en-US" sz="1400" dirty="0" smtClean="0">
                <a:sym typeface="Wingdings"/>
              </a:rPr>
              <a:t>&gt;16 GeV</a:t>
            </a:r>
            <a:r>
              <a:rPr lang="en-US" sz="1400" baseline="30000" dirty="0" smtClean="0">
                <a:sym typeface="Wingdings"/>
              </a:rPr>
              <a:t>2</a:t>
            </a:r>
          </a:p>
          <a:p>
            <a:pPr algn="l"/>
            <a:r>
              <a:rPr lang="en-US" sz="1400" dirty="0" smtClean="0"/>
              <a:t>Uncertainties: 2023 pp &amp; </a:t>
            </a:r>
            <a:r>
              <a:rPr lang="en-US" sz="1400" dirty="0" err="1" smtClean="0"/>
              <a:t>pA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202443" y="120226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18533" y="5833534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118533" y="6286423"/>
            <a:ext cx="857993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01600">
              <a:schemeClr val="tx1">
                <a:lumMod val="95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/>
                <a:cs typeface="Comic Sans MS"/>
              </a:rPr>
              <a:t>Both DY and direct photon </a:t>
            </a:r>
            <a:r>
              <a:rPr lang="en-US" dirty="0" err="1" smtClean="0">
                <a:latin typeface="Comic Sans MS"/>
                <a:cs typeface="Comic Sans MS"/>
              </a:rPr>
              <a:t>R</a:t>
            </a:r>
            <a:r>
              <a:rPr lang="en-US" baseline="-25000" dirty="0" err="1" smtClean="0">
                <a:latin typeface="Comic Sans MS"/>
                <a:cs typeface="Comic Sans MS"/>
              </a:rPr>
              <a:t>pA</a:t>
            </a:r>
            <a:r>
              <a:rPr lang="en-US" dirty="0" smtClean="0">
                <a:latin typeface="Comic Sans MS"/>
                <a:cs typeface="Comic Sans MS"/>
              </a:rPr>
              <a:t> give significant constraints on </a:t>
            </a:r>
            <a:r>
              <a:rPr lang="en-US" dirty="0" err="1" smtClean="0">
                <a:latin typeface="Comic Sans MS"/>
                <a:cs typeface="Comic Sans MS"/>
              </a:rPr>
              <a:t>nPDF</a:t>
            </a:r>
            <a:endParaRPr lang="en-US" dirty="0" smtClean="0">
              <a:latin typeface="Comic Sans MS"/>
              <a:cs typeface="Comic Sans MS"/>
            </a:endParaRPr>
          </a:p>
          <a:p>
            <a:pPr algn="ctr"/>
            <a:r>
              <a:rPr lang="en-US" dirty="0" smtClean="0">
                <a:latin typeface="Comic Sans MS"/>
                <a:cs typeface="Comic Sans MS"/>
              </a:rPr>
              <a:t>alternative observables and kinematics to EIC</a:t>
            </a:r>
            <a:endParaRPr lang="en-US" baseline="-25000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5539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Rapidity (de)correlations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96" y="1417638"/>
            <a:ext cx="4248472" cy="4248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453642"/>
            <a:ext cx="4573400" cy="4176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450" y="5805264"/>
            <a:ext cx="4809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Cold QCD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 smtClean="0"/>
              <a:t>-h correlation =&gt; saturation effect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8189" y="5647770"/>
            <a:ext cx="4475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Hot QCD study 𝞰/s and dynamic 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66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72008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</a:t>
            </a:r>
            <a:r>
              <a:rPr lang="en-US" b="1" baseline="30000" dirty="0">
                <a:solidFill>
                  <a:srgbClr val="FF0000"/>
                </a:solidFill>
              </a:rPr>
              <a:t>th</a:t>
            </a:r>
            <a:r>
              <a:rPr lang="en-US" b="1" dirty="0">
                <a:solidFill>
                  <a:srgbClr val="FF0000"/>
                </a:solidFill>
              </a:rPr>
              <a:t> order Flows </a:t>
            </a:r>
            <a:r>
              <a:rPr lang="en-US" b="1" dirty="0" smtClean="0">
                <a:solidFill>
                  <a:srgbClr val="FF0000"/>
                </a:solidFill>
              </a:rPr>
              <a:t>in rapidity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s://drupal.star.bnl.gov/STAR/files/starpublications/243/v3edep_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30" y="935058"/>
            <a:ext cx="4248472" cy="288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74291" y="1196752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PRL 116(2016)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22355" y="5733256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STAR 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Preliminary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35058"/>
            <a:ext cx="4410293" cy="551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52120" y="2852936"/>
            <a:ext cx="13083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STAR Preliminary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341" y="4221088"/>
            <a:ext cx="45448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Higher harmonics sensitive to earlier stage</a:t>
            </a:r>
          </a:p>
          <a:p>
            <a:pPr algn="l"/>
            <a:r>
              <a:rPr lang="en-US" dirty="0" smtClean="0"/>
              <a:t>Study BES and small system size: </a:t>
            </a:r>
            <a:br>
              <a:rPr lang="en-US" dirty="0" smtClean="0"/>
            </a:br>
            <a:r>
              <a:rPr lang="en-US" dirty="0" smtClean="0"/>
              <a:t>Turn OFF QGP?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Multiple-Harmonics sensitive to </a:t>
            </a:r>
            <a:r>
              <a:rPr lang="en-US" dirty="0" smtClean="0">
                <a:sym typeface="Symbol"/>
              </a:rPr>
              <a:t></a:t>
            </a:r>
            <a:r>
              <a:rPr lang="en-US" dirty="0" smtClean="0"/>
              <a:t>/s</a:t>
            </a:r>
          </a:p>
        </p:txBody>
      </p:sp>
    </p:spTree>
    <p:extLst>
      <p:ext uri="{BB962C8B-B14F-4D97-AF65-F5344CB8AC3E}">
        <p14:creationId xmlns:p14="http://schemas.microsoft.com/office/powerpoint/2010/main" val="1430370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029" y="114458"/>
            <a:ext cx="8229600" cy="1143000"/>
          </a:xfrm>
        </p:spPr>
        <p:txBody>
          <a:bodyPr/>
          <a:lstStyle/>
          <a:p>
            <a:pPr algn="ctr"/>
            <a:r>
              <a:rPr lang="en-US" sz="4000" b="1" cap="none" dirty="0" err="1" smtClean="0">
                <a:solidFill>
                  <a:srgbClr val="FF0000"/>
                </a:solidFill>
              </a:rPr>
              <a:t>pp</a:t>
            </a:r>
            <a:r>
              <a:rPr lang="en-US" sz="4000" b="1" cap="none" dirty="0" smtClean="0">
                <a:solidFill>
                  <a:srgbClr val="FF0000"/>
                </a:solidFill>
              </a:rPr>
              <a:t>, </a:t>
            </a:r>
            <a:r>
              <a:rPr lang="en-US" sz="4000" b="1" cap="none" dirty="0" err="1" smtClean="0">
                <a:solidFill>
                  <a:srgbClr val="FF0000"/>
                </a:solidFill>
              </a:rPr>
              <a:t>p</a:t>
            </a:r>
            <a:r>
              <a:rPr lang="en-US" sz="4000" b="1" dirty="0" err="1" smtClean="0">
                <a:solidFill>
                  <a:srgbClr val="FF0000"/>
                </a:solidFill>
              </a:rPr>
              <a:t>A</a:t>
            </a:r>
            <a:r>
              <a:rPr lang="en-US" sz="4000" b="1" dirty="0" smtClean="0">
                <a:solidFill>
                  <a:srgbClr val="FF0000"/>
                </a:solidFill>
              </a:rPr>
              <a:t>, AA Physics At </a:t>
            </a:r>
            <a:r>
              <a:rPr lang="en-US" sz="4000" b="1" dirty="0" err="1" smtClean="0">
                <a:solidFill>
                  <a:srgbClr val="FF0000"/>
                </a:solidFill>
              </a:rPr>
              <a:t>Midrapidity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746999"/>
            <a:ext cx="83044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Rich unique program building on the strength and high rate of STAR detector</a:t>
            </a:r>
          </a:p>
          <a:p>
            <a:pPr marL="285750" indent="-285750" algn="l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measurements complement the forward physics program </a:t>
            </a:r>
          </a:p>
          <a:p>
            <a:pPr marL="742950" lvl="1" indent="-285750" algn="l">
              <a:buClr>
                <a:srgbClr val="0000FF"/>
              </a:buClr>
              <a:buFont typeface="Wingdings" charset="2"/>
              <a:buChar char="Ø"/>
            </a:pPr>
            <a:r>
              <a:rPr lang="en-US" dirty="0" smtClean="0"/>
              <a:t>extending kinematics</a:t>
            </a:r>
          </a:p>
          <a:p>
            <a:pPr marL="742950" lvl="1" indent="-285750" algn="l">
              <a:buClr>
                <a:srgbClr val="0000FF"/>
              </a:buClr>
              <a:buFont typeface="Wingdings" charset="2"/>
              <a:buChar char="Ø"/>
            </a:pPr>
            <a:r>
              <a:rPr lang="en-US" dirty="0" smtClean="0"/>
              <a:t>addressing complement physics topics</a:t>
            </a:r>
          </a:p>
          <a:p>
            <a:pPr marL="742950" lvl="1" indent="-285750" algn="l">
              <a:buClr>
                <a:srgbClr val="0000FF"/>
              </a:buClr>
              <a:buFont typeface="Wingdings" charset="2"/>
              <a:buChar char="Ø"/>
            </a:pPr>
            <a:r>
              <a:rPr lang="en-US" dirty="0" smtClean="0"/>
              <a:t>diffractive &amp; UPC program with Roman Pots, i.e. Wigner functions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4498" y="2051037"/>
            <a:ext cx="29867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err="1" smtClean="0">
                <a:solidFill>
                  <a:srgbClr val="0000FF"/>
                </a:solidFill>
              </a:rPr>
              <a:t>pp</a:t>
            </a:r>
            <a:r>
              <a:rPr lang="en-US" sz="2400" dirty="0" smtClean="0">
                <a:solidFill>
                  <a:srgbClr val="0000FF"/>
                </a:solidFill>
              </a:rPr>
              <a:t>:</a:t>
            </a:r>
          </a:p>
          <a:p>
            <a:pPr algn="l"/>
            <a:r>
              <a:rPr lang="en-US" sz="1400" dirty="0" smtClean="0"/>
              <a:t>Fragmentation functions</a:t>
            </a:r>
          </a:p>
          <a:p>
            <a:pPr algn="l"/>
            <a:r>
              <a:rPr lang="en-US" sz="1400" dirty="0" smtClean="0"/>
              <a:t>High precision TMD measurements</a:t>
            </a:r>
          </a:p>
          <a:p>
            <a:pPr algn="l"/>
            <a:r>
              <a:rPr lang="en-US" sz="1400" dirty="0" smtClean="0">
                <a:sym typeface="Wingdings"/>
              </a:rPr>
              <a:t> Universality test  EIC</a:t>
            </a:r>
            <a:endParaRPr lang="en-US" sz="1400" dirty="0"/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7" r="53115"/>
          <a:stretch/>
        </p:blipFill>
        <p:spPr bwMode="auto">
          <a:xfrm>
            <a:off x="-24498" y="3159033"/>
            <a:ext cx="2945770" cy="33663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346" y="3240401"/>
            <a:ext cx="2746375" cy="35617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97201" y="2051038"/>
            <a:ext cx="29514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err="1" smtClean="0">
                <a:solidFill>
                  <a:srgbClr val="0000FF"/>
                </a:solidFill>
              </a:rPr>
              <a:t>pA</a:t>
            </a:r>
            <a:r>
              <a:rPr lang="en-US" sz="2400" dirty="0" smtClean="0">
                <a:solidFill>
                  <a:srgbClr val="0000FF"/>
                </a:solidFill>
              </a:rPr>
              <a:t>:</a:t>
            </a:r>
          </a:p>
          <a:p>
            <a:pPr algn="l"/>
            <a:r>
              <a:rPr lang="en-US" sz="1400" dirty="0" smtClean="0"/>
              <a:t>nuclear Fragmentation functions</a:t>
            </a:r>
          </a:p>
          <a:p>
            <a:pPr algn="l"/>
            <a:r>
              <a:rPr lang="en-US" sz="1400" dirty="0" smtClean="0"/>
              <a:t>complement to </a:t>
            </a:r>
            <a:r>
              <a:rPr lang="en-US" sz="1400" dirty="0" err="1" smtClean="0"/>
              <a:t>nPDFs</a:t>
            </a:r>
            <a:endParaRPr lang="en-US" sz="1400" dirty="0" smtClean="0"/>
          </a:p>
          <a:p>
            <a:pPr algn="l"/>
            <a:r>
              <a:rPr lang="en-US" sz="1400" dirty="0" smtClean="0"/>
              <a:t>only at RHIC </a:t>
            </a:r>
            <a:r>
              <a:rPr lang="en-US" sz="1400" dirty="0" err="1" smtClean="0"/>
              <a:t>p↑A</a:t>
            </a:r>
            <a:r>
              <a:rPr lang="en-US" sz="1400" dirty="0" smtClean="0"/>
              <a:t>:</a:t>
            </a:r>
          </a:p>
          <a:p>
            <a:pPr algn="l"/>
            <a:r>
              <a:rPr lang="en-US" sz="1400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sz="1400" dirty="0" smtClean="0">
                <a:sym typeface="Wingdings"/>
              </a:rPr>
              <a:t> </a:t>
            </a:r>
            <a:r>
              <a:rPr lang="en-US" sz="1400" dirty="0" smtClean="0"/>
              <a:t>spin effects in </a:t>
            </a:r>
            <a:r>
              <a:rPr lang="en-US" sz="1400" dirty="0" err="1" smtClean="0"/>
              <a:t>nFF</a:t>
            </a:r>
            <a:r>
              <a:rPr lang="en-US" sz="1400" dirty="0" smtClean="0"/>
              <a:t> </a:t>
            </a:r>
            <a:r>
              <a:rPr lang="en-US" sz="1400" dirty="0" smtClean="0">
                <a:sym typeface="Wingdings"/>
              </a:rPr>
              <a:t> Collins FF</a:t>
            </a:r>
            <a:endParaRPr lang="en-US" sz="1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149476" y="2051037"/>
            <a:ext cx="2640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A</a:t>
            </a:r>
            <a:r>
              <a:rPr lang="en-US" sz="2400" dirty="0" smtClean="0">
                <a:solidFill>
                  <a:srgbClr val="0000FF"/>
                </a:solidFill>
              </a:rPr>
              <a:t>A:</a:t>
            </a:r>
          </a:p>
          <a:p>
            <a:pPr algn="l"/>
            <a:r>
              <a:rPr lang="en-US" sz="1400" dirty="0" smtClean="0"/>
              <a:t>a deep look into the properties </a:t>
            </a:r>
          </a:p>
          <a:p>
            <a:pPr algn="l"/>
            <a:r>
              <a:rPr lang="en-US" sz="1400" dirty="0" smtClean="0"/>
              <a:t>of the QGP: </a:t>
            </a:r>
            <a:r>
              <a:rPr lang="en-US" sz="1400" dirty="0" smtClean="0">
                <a:latin typeface="Symbol" charset="2"/>
                <a:cs typeface="Symbol" charset="2"/>
              </a:rPr>
              <a:t>g</a:t>
            </a:r>
            <a:r>
              <a:rPr lang="en-US" sz="1400" dirty="0" smtClean="0"/>
              <a:t> &amp; </a:t>
            </a:r>
            <a:r>
              <a:rPr lang="en-US" sz="1400" dirty="0" err="1" smtClean="0"/>
              <a:t>e+e</a:t>
            </a:r>
            <a:r>
              <a:rPr lang="en-US" sz="1400" dirty="0" smtClean="0"/>
              <a:t>- pairs</a:t>
            </a:r>
          </a:p>
          <a:p>
            <a:pPr marL="285750" indent="-285750" algn="l">
              <a:buFont typeface="Wingdings" charset="0"/>
              <a:buChar char="à"/>
            </a:pPr>
            <a:r>
              <a:rPr lang="en-US" sz="1400" dirty="0" smtClean="0">
                <a:effectLst/>
              </a:rPr>
              <a:t>chiral </a:t>
            </a:r>
            <a:r>
              <a:rPr lang="en-US" sz="1400" dirty="0">
                <a:effectLst/>
              </a:rPr>
              <a:t>symmetry </a:t>
            </a:r>
            <a:r>
              <a:rPr lang="en-US" sz="1400" dirty="0" smtClean="0">
                <a:effectLst/>
              </a:rPr>
              <a:t>restoration</a:t>
            </a:r>
          </a:p>
          <a:p>
            <a:pPr marL="285750" indent="-285750" algn="l">
              <a:buFont typeface="Wingdings" charset="0"/>
              <a:buChar char="à"/>
            </a:pPr>
            <a:r>
              <a:rPr lang="en-US" sz="1400" dirty="0">
                <a:effectLst/>
              </a:rPr>
              <a:t>thermal radiation </a:t>
            </a:r>
            <a:r>
              <a:rPr lang="en-US" sz="1400" dirty="0" smtClean="0">
                <a:effectLst/>
              </a:rPr>
              <a:t>of QGP </a:t>
            </a:r>
            <a:endParaRPr lang="en-US" sz="140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578" y="3388724"/>
            <a:ext cx="2941918" cy="321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5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BNL">
  <a:themeElements>
    <a:clrScheme name="SINAP-template1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SINAP-template1">
      <a:majorFont>
        <a:latin typeface="Garamond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SINAP-template1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-template1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-template1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-template1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-template1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-template1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AP-template1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AP-template1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42243</TotalTime>
  <Words>1088</Words>
  <Application>Microsoft Macintosh PowerPoint</Application>
  <PresentationFormat>On-screen Show (4:3)</PresentationFormat>
  <Paragraphs>238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Arial</vt:lpstr>
      <vt:lpstr>Comic Sans MS</vt:lpstr>
      <vt:lpstr>Comic Sans MS Bold</vt:lpstr>
      <vt:lpstr>Garamond</vt:lpstr>
      <vt:lpstr>Gill Sans</vt:lpstr>
      <vt:lpstr>Helvetica</vt:lpstr>
      <vt:lpstr>ＭＳ Ｐゴシック</vt:lpstr>
      <vt:lpstr>Symbol</vt:lpstr>
      <vt:lpstr>Times</vt:lpstr>
      <vt:lpstr>Times New Roman</vt:lpstr>
      <vt:lpstr>Verdana</vt:lpstr>
      <vt:lpstr>Wingdings</vt:lpstr>
      <vt:lpstr>宋体</vt:lpstr>
      <vt:lpstr>BNL</vt:lpstr>
      <vt:lpstr>Document</vt:lpstr>
      <vt:lpstr>PowerPoint Presentation</vt:lpstr>
      <vt:lpstr>The objectives of the STAR Forward upgrade (I)</vt:lpstr>
      <vt:lpstr>The objectives of the STAR Forward upgrade</vt:lpstr>
      <vt:lpstr>Transverse Momentum Distributions</vt:lpstr>
      <vt:lpstr>Initial State in Heavy-Ion Collisions</vt:lpstr>
      <vt:lpstr>How Does The initial state IN AA Look?</vt:lpstr>
      <vt:lpstr>Rapidity (de)correlations</vt:lpstr>
      <vt:lpstr>nth order Flows in rapidity </vt:lpstr>
      <vt:lpstr>pp, pA, AA Physics At Midrapidity</vt:lpstr>
      <vt:lpstr>PowerPoint Presentation</vt:lpstr>
      <vt:lpstr>BNL Program Advisory Committee Report</vt:lpstr>
      <vt:lpstr>Possible Implementation</vt:lpstr>
      <vt:lpstr>The STAR Forward Upgrade</vt:lpstr>
      <vt:lpstr>Summary of forward pp &amp; pA measurements</vt:lpstr>
      <vt:lpstr>Summary of forward AA measurements</vt:lpstr>
      <vt:lpstr>RHIC has been adaptable to science needs</vt:lpstr>
      <vt:lpstr>RHIC Energy nucleus low-x physics &amp; QGP rapidity correlation</vt:lpstr>
    </vt:vector>
  </TitlesOfParts>
  <Company>BNL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Zhangbu Xu</dc:creator>
  <cp:lastModifiedBy>mike poat</cp:lastModifiedBy>
  <cp:revision>4833</cp:revision>
  <cp:lastPrinted>2017-06-27T07:16:12Z</cp:lastPrinted>
  <dcterms:created xsi:type="dcterms:W3CDTF">2006-02-23T15:10:09Z</dcterms:created>
  <dcterms:modified xsi:type="dcterms:W3CDTF">2017-09-23T07:38:06Z</dcterms:modified>
</cp:coreProperties>
</file>