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5.xml" ContentType="application/vnd.openxmlformats-officedocument.theme+xml"/>
  <Override PartName="/ppt/slideLayouts/slideLayout2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5" r:id="rId3"/>
    <p:sldMasterId id="2147483677" r:id="rId4"/>
    <p:sldMasterId id="2147483702" r:id="rId5"/>
    <p:sldMasterId id="2147483705" r:id="rId6"/>
  </p:sldMasterIdLst>
  <p:notesMasterIdLst>
    <p:notesMasterId r:id="rId12"/>
  </p:notesMasterIdLst>
  <p:handoutMasterIdLst>
    <p:handoutMasterId r:id="rId13"/>
  </p:handoutMasterIdLst>
  <p:sldIdLst>
    <p:sldId id="288" r:id="rId7"/>
    <p:sldId id="419" r:id="rId8"/>
    <p:sldId id="344" r:id="rId9"/>
    <p:sldId id="398" r:id="rId10"/>
    <p:sldId id="420" r:id="rId11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89C"/>
    <a:srgbClr val="A221A5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22" autoAdjust="0"/>
    <p:restoredTop sz="90227" autoAdjust="0"/>
  </p:normalViewPr>
  <p:slideViewPr>
    <p:cSldViewPr>
      <p:cViewPr>
        <p:scale>
          <a:sx n="90" d="100"/>
          <a:sy n="90" d="100"/>
        </p:scale>
        <p:origin x="-786" y="4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49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4F784-0BFA-4FC9-80AA-3E85921CA8AB}" type="datetimeFigureOut">
              <a:rPr lang="de-DE" smtClean="0"/>
              <a:t>30.08.2017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260FF-9260-4B76-B6AC-DDB611F8C7A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5557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B1340D0-8133-4BC0-ADCD-107B74415DE3}" type="datetimeFigureOut">
              <a:rPr lang="de-DE"/>
              <a:pPr>
                <a:defRPr/>
              </a:pPr>
              <a:t>30.08.2017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CBA52FA-6C28-4981-B1E1-79E91D6FF3F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67783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BA52FA-6C28-4981-B1E1-79E91D6FF3FA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661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4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4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CD56-A837-439E-B8D4-D435C549D8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99501-9DF1-4D1E-86E4-35B61BF0FF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DA23-8350-4A9B-93F3-675E8F28194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FF443-D12D-444D-801E-E9272F1B372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A60B2-40D6-4DDF-8300-EAB1376080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DF581-62C2-4D69-BC3E-572450C0499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FB2EF-11D8-4047-AEE7-D7D607AFD1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5EEA3-C936-462F-A2D7-974E42706E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525C4-B0EA-43D1-9D4C-BF7C137D893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D46BE-96F8-40C1-8228-2D19FF866A4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 userDrawn="1"/>
        </p:nvSpPr>
        <p:spPr>
          <a:xfrm>
            <a:off x="-36512" y="623731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C3354B2-B48A-4EFF-AFE8-B1070F2292F6}" type="slidenum">
              <a:rPr lang="de-DE" smtClean="0"/>
              <a:t>‹Nr.›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33A5E-0175-49E9-AFB1-080EB14224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EDA89-AE33-4892-91E1-D4482F98BEE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76F32-83F9-4FAC-987D-0D5C322D73C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E84E4-818E-47E7-BA2A-D77BA9CE0D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63E1F-2DB2-481F-AFE9-F3B0327FA60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1187624" y="5229200"/>
            <a:ext cx="4752528" cy="504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1187451" y="5805488"/>
            <a:ext cx="4752702" cy="503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73216"/>
            <a:ext cx="1474675" cy="7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527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3"/>
          <p:cNvSpPr txBox="1">
            <a:spLocks noChangeArrowheads="1"/>
          </p:cNvSpPr>
          <p:nvPr userDrawn="1"/>
        </p:nvSpPr>
        <p:spPr bwMode="auto">
          <a:xfrm>
            <a:off x="71438" y="6215063"/>
            <a:ext cx="7143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17C479-568A-4C66-B95D-0BA463AF4C76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‹Nr.›</a:t>
            </a:fld>
            <a:endParaRPr lang="de-DE" altLang="de-DE" smtClean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373216"/>
            <a:ext cx="1474675" cy="7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921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900114" y="692150"/>
            <a:ext cx="6767512" cy="5046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900114" y="1268413"/>
            <a:ext cx="6767512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5669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C2DA6-9364-4293-82A6-1DA7108C1D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69C1B-1EDB-408A-9085-273BD83BC4F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C0428-79D4-4E3B-9095-0221D178035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943C4-E5FC-4E42-8900-F6739042887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2CEDA9-64A1-4D2B-844A-1F6AAE808A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B72D-0118-4F6A-8595-A7FC1E17594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B85B-20B8-49C2-B25A-7DA0AA94CFD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175" y="-7938"/>
            <a:ext cx="914717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-3175" y="-19275"/>
            <a:chExt cx="9144000" cy="6858000"/>
          </a:xfrm>
        </p:grpSpPr>
        <p:grpSp>
          <p:nvGrpSpPr>
            <p:cNvPr id="1031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0" y="6426200"/>
                <a:ext cx="3062288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6546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0" y="6570663"/>
                <a:ext cx="3062288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3062288" y="6711950"/>
                <a:ext cx="6081712" cy="144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/>
              </a:p>
            </p:txBody>
          </p:sp>
        </p:grpSp>
        <p:pic>
          <p:nvPicPr>
            <p:cNvPr id="1032" name="Grafi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276"/>
            <a:stretch>
              <a:fillRect/>
            </a:stretch>
          </p:blipFill>
          <p:spPr bwMode="auto">
            <a:xfrm>
              <a:off x="7077075" y="5157788"/>
              <a:ext cx="17430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944813" y="6672263"/>
            <a:ext cx="6019800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latin typeface="Arial" charset="0"/>
                <a:cs typeface="+mn-cs"/>
              </a:rPr>
              <a:t>	Jochen</a:t>
            </a:r>
            <a:r>
              <a:rPr lang="de-DE" sz="900" baseline="0" dirty="0" smtClean="0">
                <a:latin typeface="Arial" charset="0"/>
                <a:cs typeface="+mn-cs"/>
              </a:rPr>
              <a:t> Teichert</a:t>
            </a:r>
            <a:r>
              <a:rPr lang="de-DE" sz="900" dirty="0" smtClean="0">
                <a:latin typeface="Arial" charset="0"/>
                <a:cs typeface="+mn-cs"/>
              </a:rPr>
              <a:t> I HZDR</a:t>
            </a:r>
            <a:endParaRPr lang="de-DE" dirty="0" smtClean="0">
              <a:cs typeface="+mn-c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323850" cy="333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6558" y="4653136"/>
            <a:ext cx="1281906" cy="2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167063" y="6673850"/>
            <a:ext cx="5797550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>
                <a:latin typeface="Arial" charset="0"/>
              </a:rPr>
              <a:t>	                                                                   </a:t>
            </a:r>
            <a:r>
              <a:rPr lang="de-DE" sz="900" dirty="0" smtClean="0">
                <a:latin typeface="Arial" charset="0"/>
              </a:rPr>
              <a:t>Jochen</a:t>
            </a:r>
            <a:r>
              <a:rPr lang="de-DE" sz="900" baseline="0" dirty="0" smtClean="0">
                <a:latin typeface="Arial" charset="0"/>
              </a:rPr>
              <a:t> Teichert</a:t>
            </a:r>
            <a:r>
              <a:rPr lang="de-DE" sz="900" dirty="0" smtClean="0">
                <a:latin typeface="Arial" charset="0"/>
              </a:rPr>
              <a:t> </a:t>
            </a:r>
            <a:r>
              <a:rPr lang="de-DE" sz="900" baseline="0" dirty="0" smtClean="0">
                <a:latin typeface="Arial" charset="0"/>
              </a:rPr>
              <a:t> </a:t>
            </a:r>
            <a:r>
              <a:rPr lang="de-DE" sz="900" dirty="0" smtClean="0">
                <a:latin typeface="Arial" charset="0"/>
              </a:rPr>
              <a:t>I </a:t>
            </a:r>
            <a:r>
              <a:rPr lang="de-DE" sz="900" dirty="0">
                <a:latin typeface="Arial" charset="0"/>
              </a:rPr>
              <a:t>HZDR</a:t>
            </a:r>
            <a:endParaRPr lang="de-DE" sz="2400" dirty="0">
              <a:latin typeface="Times" pitchFamily="18" charset="0"/>
            </a:endParaRPr>
          </a:p>
        </p:txBody>
      </p:sp>
      <p:grpSp>
        <p:nvGrpSpPr>
          <p:cNvPr id="3075" name="Gruppieren 1"/>
          <p:cNvGrpSpPr>
            <a:grpSpLocks/>
          </p:cNvGrpSpPr>
          <p:nvPr/>
        </p:nvGrpSpPr>
        <p:grpSpPr bwMode="auto">
          <a:xfrm>
            <a:off x="0" y="6575425"/>
            <a:ext cx="9144000" cy="290513"/>
            <a:chOff x="0" y="6575425"/>
            <a:chExt cx="9144000" cy="290513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0" y="6575425"/>
              <a:ext cx="3059113" cy="144463"/>
            </a:xfrm>
            <a:prstGeom prst="rect">
              <a:avLst/>
            </a:prstGeom>
            <a:solidFill>
              <a:srgbClr val="9C9C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3057525" y="6575425"/>
              <a:ext cx="6086475" cy="144463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0" y="6718300"/>
              <a:ext cx="3059113" cy="147638"/>
            </a:xfrm>
            <a:prstGeom prst="rect">
              <a:avLst/>
            </a:prstGeom>
            <a:solidFill>
              <a:srgbClr val="00589C"/>
            </a:solidFill>
            <a:ln>
              <a:noFill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de-DE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de-DE"/>
            </a:p>
          </p:txBody>
        </p:sp>
      </p:grpSp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6443663" y="6530975"/>
            <a:ext cx="2520950" cy="233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de-DE" sz="900" dirty="0">
                <a:solidFill>
                  <a:schemeClr val="bg1"/>
                </a:solidFill>
                <a:latin typeface="Arial" charset="0"/>
              </a:rPr>
              <a:t>             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Member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of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the</a:t>
            </a:r>
            <a:r>
              <a:rPr lang="de-DE" sz="900" dirty="0" smtClean="0">
                <a:solidFill>
                  <a:schemeClr val="bg1"/>
                </a:solidFill>
                <a:latin typeface="Arial" charset="0"/>
              </a:rPr>
              <a:t> Helmholtz </a:t>
            </a:r>
            <a:r>
              <a:rPr lang="de-DE" sz="900" dirty="0" err="1" smtClean="0">
                <a:solidFill>
                  <a:schemeClr val="bg1"/>
                </a:solidFill>
                <a:latin typeface="Arial" charset="0"/>
              </a:rPr>
              <a:t>Association</a:t>
            </a:r>
            <a:endParaRPr lang="de-DE" sz="9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3077" name="Grafik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6165850"/>
            <a:ext cx="1189038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025" y="6165850"/>
            <a:ext cx="7921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 userDrawn="1"/>
        </p:nvSpPr>
        <p:spPr>
          <a:xfrm>
            <a:off x="0" y="0"/>
            <a:ext cx="323850" cy="333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512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351799-C006-4428-92EB-B06D7AD0832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21B047-C86D-48A6-BF7A-FF235036B99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ransition>
    <p:fade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9" name="Gruppieren 5"/>
          <p:cNvGrpSpPr>
            <a:grpSpLocks/>
          </p:cNvGrpSpPr>
          <p:nvPr/>
        </p:nvGrpSpPr>
        <p:grpSpPr bwMode="auto">
          <a:xfrm>
            <a:off x="-3175" y="0"/>
            <a:ext cx="9147175" cy="6858000"/>
            <a:chOff x="-1" y="25395"/>
            <a:chExt cx="9147727" cy="6856611"/>
          </a:xfrm>
        </p:grpSpPr>
        <p:grpSp>
          <p:nvGrpSpPr>
            <p:cNvPr id="1031" name="Gruppieren 3"/>
            <p:cNvGrpSpPr>
              <a:grpSpLocks/>
            </p:cNvGrpSpPr>
            <p:nvPr/>
          </p:nvGrpSpPr>
          <p:grpSpPr bwMode="auto">
            <a:xfrm>
              <a:off x="-1" y="25395"/>
              <a:ext cx="9147727" cy="6856611"/>
              <a:chOff x="-1" y="25395"/>
              <a:chExt cx="9147727" cy="6856611"/>
            </a:xfrm>
          </p:grpSpPr>
          <p:grpSp>
            <p:nvGrpSpPr>
              <p:cNvPr id="1035" name="Gruppieren 1"/>
              <p:cNvGrpSpPr>
                <a:grpSpLocks/>
              </p:cNvGrpSpPr>
              <p:nvPr/>
            </p:nvGrpSpPr>
            <p:grpSpPr bwMode="auto">
              <a:xfrm>
                <a:off x="-1" y="4733925"/>
                <a:ext cx="9147727" cy="2148081"/>
                <a:chOff x="-1" y="4733925"/>
                <a:chExt cx="9147727" cy="2148081"/>
              </a:xfrm>
            </p:grpSpPr>
            <p:sp>
              <p:nvSpPr>
                <p:cNvPr id="9" name="Rectangle 2"/>
                <p:cNvSpPr>
                  <a:spLocks noChangeArrowheads="1"/>
                </p:cNvSpPr>
                <p:nvPr/>
              </p:nvSpPr>
              <p:spPr bwMode="auto">
                <a:xfrm>
                  <a:off x="3174" y="4878987"/>
                  <a:ext cx="9144552" cy="1979212"/>
                </a:xfrm>
                <a:prstGeom prst="rect">
                  <a:avLst/>
                </a:prstGeom>
                <a:solidFill>
                  <a:srgbClr val="00589C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" name="Rectangle 22"/>
                <p:cNvSpPr>
                  <a:spLocks noChangeArrowheads="1"/>
                </p:cNvSpPr>
                <p:nvPr/>
              </p:nvSpPr>
              <p:spPr bwMode="auto">
                <a:xfrm>
                  <a:off x="-1" y="4734554"/>
                  <a:ext cx="3059298" cy="144433"/>
                </a:xfrm>
                <a:prstGeom prst="rect">
                  <a:avLst/>
                </a:prstGeom>
                <a:solidFill>
                  <a:srgbClr val="CF6800"/>
                </a:solidFill>
                <a:ln>
                  <a:noFill/>
                </a:ln>
                <a:effectLst/>
              </p:spPr>
              <p:txBody>
                <a:bodyPr wrap="none" lIns="90000" tIns="46800" rIns="90000" bIns="46800" anchor="ctr"/>
                <a:lstStyle>
                  <a:defPPr>
                    <a:defRPr lang="de-DE"/>
                  </a:defPPr>
                  <a:lvl1pPr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1pPr>
                  <a:lvl2pPr marL="4572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2pPr>
                  <a:lvl3pPr marL="9144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3pPr>
                  <a:lvl4pPr marL="13716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4pPr>
                  <a:lvl5pPr marL="1828800" algn="l" rt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de-DE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1039" name="Gruppieren 10"/>
                <p:cNvGrpSpPr>
                  <a:grpSpLocks/>
                </p:cNvGrpSpPr>
                <p:nvPr/>
              </p:nvGrpSpPr>
              <p:grpSpPr bwMode="auto">
                <a:xfrm>
                  <a:off x="0" y="6593081"/>
                  <a:ext cx="9144000" cy="288925"/>
                  <a:chOff x="0" y="6583363"/>
                  <a:chExt cx="9144000" cy="288925"/>
                </a:xfrm>
              </p:grpSpPr>
              <p:sp>
                <p:nvSpPr>
                  <p:cNvPr id="12" name="Rectangle 7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6727855"/>
                    <a:ext cx="3059298" cy="144433"/>
                  </a:xfrm>
                  <a:prstGeom prst="rect">
                    <a:avLst/>
                  </a:prstGeom>
                  <a:solidFill>
                    <a:srgbClr val="9C9C9C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3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3025957" y="6583422"/>
                    <a:ext cx="3059298" cy="144434"/>
                  </a:xfrm>
                  <a:prstGeom prst="rect">
                    <a:avLst/>
                  </a:prstGeom>
                  <a:solidFill>
                    <a:srgbClr val="B9B9B9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4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-1" y="6583422"/>
                    <a:ext cx="3059298" cy="14443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defRPr/>
                    </a:pPr>
                    <a:endParaRPr lang="de-DE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9297" y="6727855"/>
                    <a:ext cx="6085254" cy="13808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lIns="0" tIns="0" rIns="0" bIns="0">
                    <a:spAutoFit/>
                  </a:bodyPr>
                  <a:lstStyle>
                    <a:defPPr>
                      <a:defRPr lang="de-DE"/>
                    </a:defPPr>
                    <a:lvl1pPr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1pPr>
                    <a:lvl2pPr marL="4572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2pPr>
                    <a:lvl3pPr marL="9144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3pPr>
                    <a:lvl4pPr marL="13716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4pPr>
                    <a:lvl5pPr marL="1828800" algn="l" rtl="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" charset="0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spcBef>
                        <a:spcPct val="50000"/>
                      </a:spcBef>
                      <a:defRPr/>
                    </a:pPr>
                    <a:endParaRPr lang="de-DE" sz="900" dirty="0">
                      <a:solidFill>
                        <a:prstClr val="black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sp>
            <p:nvSpPr>
              <p:cNvPr id="17" name="Rectangle 4"/>
              <p:cNvSpPr>
                <a:spLocks noChangeArrowheads="1"/>
              </p:cNvSpPr>
              <p:nvPr/>
            </p:nvSpPr>
            <p:spPr bwMode="auto">
              <a:xfrm>
                <a:off x="-1" y="25395"/>
                <a:ext cx="287355" cy="287280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>
                <a:defPPr>
                  <a:defRPr lang="de-DE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32" name="Gruppieren 18"/>
            <p:cNvGrpSpPr>
              <a:grpSpLocks/>
            </p:cNvGrpSpPr>
            <p:nvPr/>
          </p:nvGrpSpPr>
          <p:grpSpPr bwMode="auto">
            <a:xfrm>
              <a:off x="6011863" y="5181543"/>
              <a:ext cx="2956340" cy="1228725"/>
              <a:chOff x="6011863" y="5181543"/>
              <a:chExt cx="2956340" cy="1228725"/>
            </a:xfrm>
          </p:grpSpPr>
          <p:pic>
            <p:nvPicPr>
              <p:cNvPr id="1033" name="Grafik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40276"/>
              <a:stretch>
                <a:fillRect/>
              </a:stretch>
            </p:blipFill>
            <p:spPr bwMode="auto">
              <a:xfrm>
                <a:off x="7225128" y="5181543"/>
                <a:ext cx="1743075" cy="12287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34" name="Bild 4" descr="DDC_Sticker_groß_Schatten_RGB.png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6011863" y="5229225"/>
                <a:ext cx="1008062" cy="10080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027" name="Rechteck 15"/>
          <p:cNvSpPr>
            <a:spLocks noChangeArrowheads="1"/>
          </p:cNvSpPr>
          <p:nvPr/>
        </p:nvSpPr>
        <p:spPr bwMode="auto">
          <a:xfrm>
            <a:off x="5724128" y="6669360"/>
            <a:ext cx="3411934" cy="2308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Jochen</a:t>
            </a:r>
            <a:r>
              <a:rPr lang="de-DE" sz="900" baseline="0" dirty="0" smtClean="0">
                <a:solidFill>
                  <a:prstClr val="black"/>
                </a:solidFill>
                <a:latin typeface="Arial" charset="0"/>
              </a:rPr>
              <a:t> Teichert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| Institute </a:t>
            </a:r>
            <a:r>
              <a:rPr lang="de-DE" sz="900" dirty="0" err="1" smtClean="0">
                <a:solidFill>
                  <a:prstClr val="black"/>
                </a:solidFill>
                <a:latin typeface="Arial" charset="0"/>
              </a:rPr>
              <a:t>of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 Radiation </a:t>
            </a:r>
            <a:r>
              <a:rPr lang="de-DE" sz="900" dirty="0" err="1" smtClean="0">
                <a:solidFill>
                  <a:prstClr val="black"/>
                </a:solidFill>
                <a:latin typeface="Arial" charset="0"/>
              </a:rPr>
              <a:t>Physics</a:t>
            </a: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 | </a:t>
            </a:r>
            <a:r>
              <a:rPr lang="de-DE" sz="900" dirty="0">
                <a:solidFill>
                  <a:prstClr val="black"/>
                </a:solidFill>
                <a:latin typeface="Arial" charset="0"/>
              </a:rPr>
              <a:t>www.hzdr.de</a:t>
            </a:r>
            <a:endParaRPr lang="de-DE" sz="900" dirty="0">
              <a:solidFill>
                <a:prstClr val="black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100"/>
          <a:stretch/>
        </p:blipFill>
        <p:spPr>
          <a:xfrm>
            <a:off x="3175" y="-27384"/>
            <a:ext cx="9140825" cy="4422775"/>
          </a:xfrm>
          <a:prstGeom prst="rect">
            <a:avLst/>
          </a:prstGeom>
          <a:effectLst/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24328" y="4598439"/>
            <a:ext cx="1368152" cy="34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882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3175" y="-7938"/>
            <a:ext cx="9147175" cy="6856413"/>
          </a:xfrm>
          <a:prstGeom prst="rect">
            <a:avLst/>
          </a:prstGeom>
          <a:solidFill>
            <a:srgbClr val="00589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grpSp>
        <p:nvGrpSpPr>
          <p:cNvPr id="1027" name="Gruppieren 18"/>
          <p:cNvGrpSpPr>
            <a:grpSpLocks/>
          </p:cNvGrpSpPr>
          <p:nvPr/>
        </p:nvGrpSpPr>
        <p:grpSpPr bwMode="auto">
          <a:xfrm>
            <a:off x="-3175" y="0"/>
            <a:ext cx="9144000" cy="6858000"/>
            <a:chOff x="-3175" y="-19275"/>
            <a:chExt cx="9144000" cy="6858000"/>
          </a:xfrm>
        </p:grpSpPr>
        <p:grpSp>
          <p:nvGrpSpPr>
            <p:cNvPr id="1031" name="Gruppieren 14"/>
            <p:cNvGrpSpPr>
              <a:grpSpLocks/>
            </p:cNvGrpSpPr>
            <p:nvPr/>
          </p:nvGrpSpPr>
          <p:grpSpPr bwMode="auto">
            <a:xfrm>
              <a:off x="-3175" y="-19275"/>
              <a:ext cx="9144000" cy="6858000"/>
              <a:chOff x="0" y="0"/>
              <a:chExt cx="9144000" cy="6858000"/>
            </a:xfrm>
          </p:grpSpPr>
          <p:sp>
            <p:nvSpPr>
              <p:cNvPr id="103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287338" cy="287338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0" y="6426200"/>
                <a:ext cx="3062288" cy="144463"/>
              </a:xfrm>
              <a:prstGeom prst="rect">
                <a:avLst/>
              </a:prstGeom>
              <a:solidFill>
                <a:srgbClr val="CF68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0" y="6713538"/>
                <a:ext cx="3065463" cy="144462"/>
              </a:xfrm>
              <a:prstGeom prst="rect">
                <a:avLst/>
              </a:prstGeom>
              <a:solidFill>
                <a:srgbClr val="9C9C9C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3057525" y="6567488"/>
                <a:ext cx="3059113" cy="144462"/>
              </a:xfrm>
              <a:prstGeom prst="rect">
                <a:avLst/>
              </a:prstGeom>
              <a:solidFill>
                <a:srgbClr val="B9B9B9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0" y="6570663"/>
                <a:ext cx="3062288" cy="1444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3062288" y="6711950"/>
                <a:ext cx="6081712" cy="1444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de-DE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032" name="Grafik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0276"/>
            <a:stretch>
              <a:fillRect/>
            </a:stretch>
          </p:blipFill>
          <p:spPr bwMode="auto">
            <a:xfrm>
              <a:off x="7077075" y="5157788"/>
              <a:ext cx="1743075" cy="1228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2944813" y="6672263"/>
            <a:ext cx="6019800" cy="230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900" dirty="0" smtClean="0">
                <a:solidFill>
                  <a:prstClr val="black"/>
                </a:solidFill>
                <a:latin typeface="Arial" charset="0"/>
              </a:rPr>
              <a:t>	 Rong Xiang I HZDR</a:t>
            </a:r>
            <a:endParaRPr lang="de-DE" dirty="0" smtClean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323850" cy="3333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66558" y="4653136"/>
            <a:ext cx="1281906" cy="27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375" y="5434428"/>
            <a:ext cx="1474675" cy="728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81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998075"/>
            <a:ext cx="64087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Jochen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Teichert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en-US" sz="16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KfB</a:t>
            </a:r>
            <a:r>
              <a: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Meeting Darmstadt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31 Aug. – 1 Sept. 2017 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de-DE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Verbundforschung in der Physik der kleinsten Teilchen </a:t>
            </a: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endParaRPr lang="en-US" sz="1600" dirty="0" smtClean="0">
              <a:solidFill>
                <a:schemeClr val="bg1"/>
              </a:solidFill>
            </a:endParaRPr>
          </a:p>
          <a:p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0" y="3284984"/>
            <a:ext cx="9144000" cy="129614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/>
          </a:p>
          <a:p>
            <a:pPr algn="ctr"/>
            <a:r>
              <a:rPr lang="en-US" sz="2400" b="1" dirty="0" smtClean="0"/>
              <a:t>Superconducting RF Photoelectron Source  -</a:t>
            </a:r>
          </a:p>
          <a:p>
            <a:pPr algn="ctr"/>
            <a:r>
              <a:rPr lang="en-US" sz="2400" b="1" dirty="0" smtClean="0"/>
              <a:t>Research for a high-brightness  &amp; continuous wave photo injector 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 at ELBE/</a:t>
            </a:r>
            <a:r>
              <a:rPr lang="en-US" sz="2400" b="1" dirty="0" smtClean="0"/>
              <a:t>HZDR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86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5" y="980728"/>
            <a:ext cx="8301426" cy="361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559174" y="607458"/>
            <a:ext cx="20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ELBE User Facility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96080" y="52115"/>
            <a:ext cx="70562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hangingPunct="0"/>
            <a:r>
              <a:rPr lang="en-GB" sz="2400" b="1" dirty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GB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Radiation </a:t>
            </a:r>
            <a:r>
              <a:rPr lang="en-GB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Source ELBE &amp; SRF Gun </a:t>
            </a:r>
            <a:endParaRPr lang="en-US" sz="2400" b="1" dirty="0" smtClean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" name="Ellipse 4"/>
          <p:cNvSpPr/>
          <p:nvPr/>
        </p:nvSpPr>
        <p:spPr bwMode="auto">
          <a:xfrm>
            <a:off x="4139952" y="1484784"/>
            <a:ext cx="4032448" cy="1728192"/>
          </a:xfrm>
          <a:prstGeom prst="ellipse">
            <a:avLst/>
          </a:prstGeom>
          <a:noFill/>
          <a:ln w="38100">
            <a:solidFill>
              <a:srgbClr val="003399"/>
            </a:solidFill>
          </a:ln>
          <a:effectLst/>
          <a:ex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9796" y="1074222"/>
            <a:ext cx="2088232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thermionic injector </a:t>
            </a:r>
            <a:endParaRPr lang="en-US" dirty="0"/>
          </a:p>
        </p:txBody>
      </p:sp>
      <p:cxnSp>
        <p:nvCxnSpPr>
          <p:cNvPr id="8" name="Gerade Verbindung mit Pfeil 7"/>
          <p:cNvCxnSpPr/>
          <p:nvPr/>
        </p:nvCxnSpPr>
        <p:spPr bwMode="auto">
          <a:xfrm>
            <a:off x="179512" y="1438037"/>
            <a:ext cx="914400" cy="914400"/>
          </a:xfrm>
          <a:prstGeom prst="straightConnector1">
            <a:avLst/>
          </a:prstGeom>
          <a:solidFill>
            <a:srgbClr val="003E89"/>
          </a:solidFill>
          <a:ln>
            <a:noFill/>
            <a:tailEnd type="arrow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Gerade Verbindung mit Pfeil 9"/>
          <p:cNvCxnSpPr/>
          <p:nvPr/>
        </p:nvCxnSpPr>
        <p:spPr bwMode="auto">
          <a:xfrm>
            <a:off x="519046" y="1412776"/>
            <a:ext cx="308538" cy="1101606"/>
          </a:xfrm>
          <a:prstGeom prst="straightConnector1">
            <a:avLst/>
          </a:prstGeom>
          <a:solidFill>
            <a:srgbClr val="003E89"/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Gerade Verbindung mit Pfeil 12"/>
          <p:cNvCxnSpPr/>
          <p:nvPr/>
        </p:nvCxnSpPr>
        <p:spPr bwMode="auto">
          <a:xfrm flipV="1">
            <a:off x="4572000" y="3135435"/>
            <a:ext cx="900580" cy="792088"/>
          </a:xfrm>
          <a:prstGeom prst="straightConnector1">
            <a:avLst/>
          </a:prstGeom>
          <a:solidFill>
            <a:srgbClr val="003E89"/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feld 16"/>
          <p:cNvSpPr txBox="1"/>
          <p:nvPr/>
        </p:nvSpPr>
        <p:spPr>
          <a:xfrm>
            <a:off x="3164040" y="3969609"/>
            <a:ext cx="42771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</a:t>
            </a:r>
            <a:r>
              <a:rPr lang="de-DE" dirty="0" smtClean="0"/>
              <a:t>ew </a:t>
            </a:r>
            <a:r>
              <a:rPr lang="de-DE" dirty="0" err="1" smtClean="0"/>
              <a:t>applications</a:t>
            </a:r>
            <a:r>
              <a:rPr lang="de-DE" dirty="0" smtClean="0"/>
              <a:t> </a:t>
            </a:r>
            <a:r>
              <a:rPr lang="de-DE" dirty="0" err="1" smtClean="0"/>
              <a:t>require</a:t>
            </a: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high </a:t>
            </a:r>
            <a:r>
              <a:rPr lang="de-DE" dirty="0" err="1" smtClean="0"/>
              <a:t>bunch</a:t>
            </a:r>
            <a:r>
              <a:rPr lang="de-DE" dirty="0" smtClean="0"/>
              <a:t> </a:t>
            </a:r>
            <a:r>
              <a:rPr lang="de-DE" dirty="0" err="1" smtClean="0"/>
              <a:t>charges</a:t>
            </a:r>
            <a:r>
              <a:rPr lang="de-DE" dirty="0" smtClean="0"/>
              <a:t>  (1 </a:t>
            </a:r>
            <a:r>
              <a:rPr lang="de-DE" dirty="0" err="1" smtClean="0"/>
              <a:t>nC</a:t>
            </a:r>
            <a:r>
              <a:rPr lang="de-DE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ultra</a:t>
            </a:r>
            <a:r>
              <a:rPr lang="de-DE" dirty="0" smtClean="0"/>
              <a:t> </a:t>
            </a:r>
            <a:r>
              <a:rPr lang="de-DE" dirty="0" err="1" smtClean="0"/>
              <a:t>short</a:t>
            </a:r>
            <a:r>
              <a:rPr lang="de-DE" dirty="0" smtClean="0"/>
              <a:t> </a:t>
            </a:r>
            <a:r>
              <a:rPr lang="de-DE" dirty="0" err="1" smtClean="0"/>
              <a:t>bunches</a:t>
            </a:r>
            <a:r>
              <a:rPr lang="de-DE" dirty="0" smtClean="0"/>
              <a:t> (&lt; 500 </a:t>
            </a:r>
            <a:r>
              <a:rPr lang="de-DE" dirty="0" err="1" smtClean="0"/>
              <a:t>fs</a:t>
            </a:r>
            <a:r>
              <a:rPr lang="de-DE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transverse</a:t>
            </a:r>
            <a:r>
              <a:rPr lang="de-DE" dirty="0" smtClean="0"/>
              <a:t> </a:t>
            </a:r>
            <a:r>
              <a:rPr lang="de-DE" dirty="0" err="1" smtClean="0"/>
              <a:t>emittance</a:t>
            </a:r>
            <a:r>
              <a:rPr lang="de-DE" dirty="0" smtClean="0"/>
              <a:t> (1 mm </a:t>
            </a:r>
            <a:r>
              <a:rPr lang="de-DE" dirty="0" err="1" smtClean="0"/>
              <a:t>mrad</a:t>
            </a:r>
            <a:r>
              <a:rPr lang="de-DE" dirty="0" smtClean="0"/>
              <a:t>) 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3060258" y="5128736"/>
            <a:ext cx="5762540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Accelerator Research and Development at ELBE:  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00589C"/>
                </a:solidFill>
              </a:rPr>
              <a:t>                  Superconducting RF Photoelectron  Injector</a:t>
            </a:r>
            <a:endParaRPr lang="en-US" sz="2000" dirty="0">
              <a:solidFill>
                <a:srgbClr val="00589C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14436" y="3595271"/>
            <a:ext cx="116480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SRF gun </a:t>
            </a:r>
            <a:endParaRPr lang="en-US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V="1">
            <a:off x="396080" y="2679791"/>
            <a:ext cx="424478" cy="915480"/>
          </a:xfrm>
          <a:prstGeom prst="straightConnector1">
            <a:avLst/>
          </a:prstGeom>
          <a:solidFill>
            <a:srgbClr val="003E89"/>
          </a:solidFill>
          <a:ln w="28575" cap="flat" cmpd="sng" algn="ctr">
            <a:solidFill>
              <a:srgbClr val="0066CC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feld 6"/>
          <p:cNvSpPr txBox="1"/>
          <p:nvPr/>
        </p:nvSpPr>
        <p:spPr>
          <a:xfrm>
            <a:off x="175738" y="5589240"/>
            <a:ext cx="37484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BMBF Verbundforschung: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bg1">
                    <a:lumMod val="65000"/>
                  </a:schemeClr>
                </a:solidFill>
              </a:rPr>
              <a:t>Erforschung kondensierter Materie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Physik der kleinsten Teilchen</a:t>
            </a:r>
            <a:endParaRPr lang="en-US" dirty="0"/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1691680" y="3595271"/>
            <a:ext cx="358289" cy="25700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14"/>
          <p:cNvCxnSpPr/>
          <p:nvPr/>
        </p:nvCxnSpPr>
        <p:spPr>
          <a:xfrm flipV="1">
            <a:off x="1870824" y="2060848"/>
            <a:ext cx="4285352" cy="41044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9428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SRF_Gun\WebPage\2014 update\3.5 cell new gun\picture\JLabFG_SRF_Gu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6138863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68313" y="73025"/>
            <a:ext cx="597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dirty="0" err="1" smtClean="0">
                <a:solidFill>
                  <a:srgbClr val="FFFFFF"/>
                </a:solidFill>
              </a:rPr>
              <a:t>CInommissioning</a:t>
            </a:r>
            <a:r>
              <a:rPr lang="en-GB" altLang="de-DE" dirty="0" smtClean="0">
                <a:solidFill>
                  <a:srgbClr val="FFFFFF"/>
                </a:solidFill>
              </a:rPr>
              <a:t> </a:t>
            </a:r>
            <a:r>
              <a:rPr lang="en-GB" altLang="de-DE" dirty="0">
                <a:solidFill>
                  <a:srgbClr val="FFFFFF"/>
                </a:solidFill>
              </a:rPr>
              <a:t>of SRF Gun II</a:t>
            </a:r>
            <a:endParaRPr lang="en-US" altLang="de-DE" b="1" dirty="0">
              <a:solidFill>
                <a:srgbClr val="FFFFFF"/>
              </a:solidFill>
            </a:endParaRP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2960283" y="4221088"/>
            <a:ext cx="622022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de-DE" sz="2000" dirty="0"/>
              <a:t>New cavity  - fine grain </a:t>
            </a:r>
            <a:r>
              <a:rPr lang="en-US" altLang="de-DE" sz="2000" dirty="0" err="1"/>
              <a:t>Nb</a:t>
            </a:r>
            <a:r>
              <a:rPr lang="en-US" altLang="de-DE" sz="2000" dirty="0" smtClean="0"/>
              <a:t>,</a:t>
            </a:r>
          </a:p>
          <a:p>
            <a:pPr marL="0" indent="0" eaLnBrk="1" hangingPunct="1"/>
            <a:r>
              <a:rPr lang="en-US" altLang="de-DE" sz="2000" dirty="0"/>
              <a:t> </a:t>
            </a:r>
            <a:r>
              <a:rPr lang="en-US" altLang="de-DE" sz="2000" dirty="0" smtClean="0"/>
              <a:t>   </a:t>
            </a:r>
            <a:r>
              <a:rPr lang="en-US" altLang="de-DE" sz="2000" dirty="0"/>
              <a:t>produced, </a:t>
            </a:r>
            <a:r>
              <a:rPr lang="en-US" altLang="de-DE" sz="2000" dirty="0" smtClean="0"/>
              <a:t>treated,</a:t>
            </a:r>
          </a:p>
          <a:p>
            <a:pPr marL="0" indent="0" eaLnBrk="1" hangingPunct="1"/>
            <a:r>
              <a:rPr lang="en-US" altLang="de-DE" sz="2000" dirty="0"/>
              <a:t> </a:t>
            </a:r>
            <a:r>
              <a:rPr lang="en-US" altLang="de-DE" sz="2000" dirty="0" smtClean="0"/>
              <a:t>   tested </a:t>
            </a:r>
            <a:r>
              <a:rPr lang="en-US" altLang="de-DE" sz="2000" dirty="0"/>
              <a:t>at </a:t>
            </a:r>
            <a:r>
              <a:rPr lang="en-US" altLang="de-DE" sz="2000" dirty="0" err="1"/>
              <a:t>JLab</a:t>
            </a:r>
            <a:endParaRPr lang="en-US" altLang="de-DE" sz="2000" dirty="0"/>
          </a:p>
          <a:p>
            <a:pPr eaLnBrk="1" hangingPunct="1">
              <a:buFont typeface="Arial" charset="0"/>
              <a:buChar char="•"/>
            </a:pPr>
            <a:r>
              <a:rPr lang="en-US" altLang="de-DE" sz="2000" dirty="0"/>
              <a:t>New </a:t>
            </a:r>
            <a:r>
              <a:rPr lang="en-US" altLang="de-DE" sz="2000" dirty="0" err="1" smtClean="0"/>
              <a:t>cryomodule</a:t>
            </a:r>
            <a:endParaRPr lang="en-US" altLang="de-DE" sz="2000" dirty="0" smtClean="0"/>
          </a:p>
          <a:p>
            <a:pPr marL="0" indent="0" eaLnBrk="1" hangingPunct="1"/>
            <a:r>
              <a:rPr lang="en-US" altLang="de-DE" sz="2000" dirty="0" smtClean="0"/>
              <a:t>    10 </a:t>
            </a:r>
            <a:r>
              <a:rPr lang="en-US" altLang="de-DE" sz="2000" dirty="0"/>
              <a:t>cm longer, fabricated and assembled at HZDR  </a:t>
            </a:r>
          </a:p>
          <a:p>
            <a:pPr eaLnBrk="1" hangingPunct="1">
              <a:buFont typeface="Arial" charset="0"/>
              <a:buChar char="•"/>
            </a:pPr>
            <a:r>
              <a:rPr lang="en-US" altLang="de-DE" sz="2000" dirty="0"/>
              <a:t>Integration of a superconducting solenoid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7544" y="58081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ELBE 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SRF Gun II </a:t>
            </a:r>
            <a:r>
              <a:rPr lang="en-US" altLang="de-DE" sz="2400" b="1" dirty="0" err="1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Cryomodule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24509" t="26667" r="25491" b="13333"/>
          <a:stretch/>
        </p:blipFill>
        <p:spPr>
          <a:xfrm>
            <a:off x="179512" y="3770492"/>
            <a:ext cx="2740913" cy="2466820"/>
          </a:xfrm>
          <a:prstGeom prst="rect">
            <a:avLst/>
          </a:prstGeom>
          <a:effectLst>
            <a:glow rad="63500">
              <a:schemeClr val="tx1">
                <a:alpha val="40000"/>
              </a:schemeClr>
            </a:glow>
          </a:effec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68" y="836712"/>
            <a:ext cx="2583320" cy="4213093"/>
          </a:xfrm>
          <a:prstGeom prst="rect">
            <a:avLst/>
          </a:prstGeom>
          <a:noFill/>
          <a:ln w="9525">
            <a:solidFill>
              <a:srgbClr val="00589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443663" y="542047"/>
            <a:ext cx="936649" cy="5259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1600" dirty="0">
                <a:solidFill>
                  <a:srgbClr val="000000"/>
                </a:solidFill>
                <a:latin typeface="Arial"/>
              </a:rPr>
              <a:t>RRR 300</a:t>
            </a:r>
          </a:p>
          <a:p>
            <a:pPr algn="ctr"/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Nb</a:t>
            </a:r>
            <a:r>
              <a:rPr lang="de-DE" alt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cavity</a:t>
            </a:r>
            <a:endParaRPr lang="de-DE" altLang="en-US" sz="16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7740352" y="526782"/>
            <a:ext cx="1074307" cy="525954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de-DE" altLang="en-US" sz="1600" dirty="0">
                <a:solidFill>
                  <a:srgbClr val="000000"/>
                </a:solidFill>
                <a:latin typeface="Arial"/>
              </a:rPr>
              <a:t>large </a:t>
            </a:r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grain</a:t>
            </a:r>
            <a:endParaRPr lang="de-DE" altLang="en-US" sz="1600" dirty="0">
              <a:solidFill>
                <a:srgbClr val="000000"/>
              </a:solidFill>
              <a:latin typeface="Arial"/>
            </a:endParaRPr>
          </a:p>
          <a:p>
            <a:pPr algn="ctr"/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Nb</a:t>
            </a:r>
            <a:r>
              <a:rPr lang="de-DE" altLang="en-US" sz="1600" dirty="0">
                <a:solidFill>
                  <a:srgbClr val="000000"/>
                </a:solidFill>
                <a:latin typeface="Arial"/>
              </a:rPr>
              <a:t> </a:t>
            </a:r>
            <a:r>
              <a:rPr lang="de-DE" altLang="en-US" sz="1600" dirty="0" err="1">
                <a:solidFill>
                  <a:srgbClr val="000000"/>
                </a:solidFill>
                <a:latin typeface="Arial"/>
              </a:rPr>
              <a:t>cavity</a:t>
            </a:r>
            <a:endParaRPr lang="de-DE" altLang="en-US" sz="160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593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ChangeArrowheads="1"/>
          </p:cNvSpPr>
          <p:nvPr/>
        </p:nvSpPr>
        <p:spPr bwMode="auto">
          <a:xfrm>
            <a:off x="468313" y="73025"/>
            <a:ext cx="59753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altLang="de-DE" dirty="0">
                <a:solidFill>
                  <a:srgbClr val="FFFFFF"/>
                </a:solidFill>
              </a:rPr>
              <a:t>Commissioning of SRF Gun II</a:t>
            </a:r>
            <a:endParaRPr lang="en-US" altLang="de-DE" b="1" dirty="0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74123" y="130089"/>
            <a:ext cx="7786309" cy="49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6148" name="Textfeld 3"/>
          <p:cNvSpPr txBox="1">
            <a:spLocks noChangeArrowheads="1"/>
          </p:cNvSpPr>
          <p:nvPr/>
        </p:nvSpPr>
        <p:spPr bwMode="auto">
          <a:xfrm>
            <a:off x="315585" y="1284941"/>
            <a:ext cx="4219196" cy="1200329"/>
          </a:xfrm>
          <a:prstGeom prst="rect">
            <a:avLst/>
          </a:prstGeom>
          <a:ln/>
          <a:ex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dirty="0" smtClean="0"/>
              <a:t>80 – 100 </a:t>
            </a:r>
            <a:r>
              <a:rPr lang="en-US" altLang="de-DE" dirty="0" err="1" smtClean="0"/>
              <a:t>pC</a:t>
            </a:r>
            <a:r>
              <a:rPr lang="en-US" altLang="de-DE" dirty="0" smtClean="0"/>
              <a:t>, </a:t>
            </a:r>
            <a:r>
              <a:rPr lang="en-US" altLang="de-DE" dirty="0" err="1" smtClean="0"/>
              <a:t>E</a:t>
            </a:r>
            <a:r>
              <a:rPr lang="en-US" altLang="de-DE" baseline="-25000" dirty="0" err="1" smtClean="0"/>
              <a:t>kin</a:t>
            </a:r>
            <a:r>
              <a:rPr lang="en-US" altLang="de-DE" dirty="0" smtClean="0"/>
              <a:t> = 4 MeV, 100 kHz </a:t>
            </a:r>
          </a:p>
          <a:p>
            <a:pPr eaLnBrk="1" fontAlgn="t" hangingPunct="1">
              <a:buFont typeface="Arial" panose="020B0604020202020204" pitchFamily="34" charset="0"/>
              <a:buChar char="•"/>
            </a:pPr>
            <a:r>
              <a:rPr lang="de-DE" dirty="0" smtClean="0"/>
              <a:t> 10 </a:t>
            </a:r>
            <a:r>
              <a:rPr lang="de-DE" dirty="0"/>
              <a:t>mW @ 1 </a:t>
            </a:r>
            <a:r>
              <a:rPr lang="de-DE" dirty="0" err="1"/>
              <a:t>THz</a:t>
            </a:r>
            <a:r>
              <a:rPr lang="de-DE" dirty="0"/>
              <a:t> </a:t>
            </a:r>
            <a:endParaRPr lang="de-DE" dirty="0" smtClean="0"/>
          </a:p>
          <a:p>
            <a:pPr marL="0" indent="0" eaLnBrk="1" fontAlgn="t" hangingPunct="1"/>
            <a:r>
              <a:rPr lang="de-DE" dirty="0"/>
              <a:t> </a:t>
            </a:r>
            <a:r>
              <a:rPr lang="de-DE" dirty="0" smtClean="0"/>
              <a:t>     32 </a:t>
            </a:r>
            <a:r>
              <a:rPr lang="de-DE" dirty="0"/>
              <a:t>mW@ 0.5 </a:t>
            </a:r>
            <a:r>
              <a:rPr lang="de-DE" dirty="0" err="1"/>
              <a:t>THz</a:t>
            </a:r>
            <a:endParaRPr lang="de-DE" dirty="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de-DE" dirty="0" smtClean="0"/>
              <a:t>next: </a:t>
            </a:r>
            <a:r>
              <a:rPr lang="en-US" altLang="de-DE" dirty="0" smtClean="0">
                <a:solidFill>
                  <a:srgbClr val="FF0000"/>
                </a:solidFill>
              </a:rPr>
              <a:t>shorter bunches</a:t>
            </a:r>
            <a:r>
              <a:rPr lang="en-US" altLang="de-DE" dirty="0" smtClean="0"/>
              <a:t> wanted</a:t>
            </a:r>
            <a:endParaRPr lang="en-US" alt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" y="4506412"/>
            <a:ext cx="8744520" cy="164932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534781" y="1221766"/>
            <a:ext cx="4429707" cy="2682740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2702" y="4526294"/>
            <a:ext cx="2601648" cy="3479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38943" y="4506412"/>
            <a:ext cx="4427701" cy="1478507"/>
          </a:xfrm>
          <a:prstGeom prst="rect">
            <a:avLst/>
          </a:prstGeom>
          <a:noFill/>
          <a:ln w="127000">
            <a:solidFill>
              <a:schemeClr val="accent1">
                <a:shade val="50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568106" y="4199716"/>
            <a:ext cx="2839294" cy="1760145"/>
          </a:xfrm>
          <a:prstGeom prst="rect">
            <a:avLst/>
          </a:prstGeom>
          <a:noFill/>
          <a:ln w="127000">
            <a:solidFill>
              <a:srgbClr val="FF0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3008" y="5549973"/>
            <a:ext cx="1007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ARD-ST1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9188" y="4330957"/>
            <a:ext cx="2731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ARD-ST3 test facility TELBE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21519" y="1221004"/>
            <a:ext cx="4342969" cy="2528533"/>
          </a:xfrm>
          <a:prstGeom prst="rect">
            <a:avLst/>
          </a:prstGeom>
          <a:noFill/>
          <a:ln>
            <a:solidFill>
              <a:srgbClr val="FF0000">
                <a:alpha val="33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43869" y="1340833"/>
            <a:ext cx="30115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THz spectrum and charge dependence</a:t>
            </a:r>
            <a:endParaRPr lang="en-US" sz="14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578" y="1738637"/>
            <a:ext cx="4286849" cy="1762371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5980359" y="3595648"/>
            <a:ext cx="1773884" cy="307777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first beam 3.12.2016!</a:t>
            </a:r>
            <a:endParaRPr lang="en-US" sz="1400" b="1" dirty="0"/>
          </a:p>
        </p:txBody>
      </p:sp>
      <p:sp>
        <p:nvSpPr>
          <p:cNvPr id="38" name="Textfeld 4"/>
          <p:cNvSpPr txBox="1"/>
          <p:nvPr/>
        </p:nvSpPr>
        <p:spPr>
          <a:xfrm>
            <a:off x="381677" y="6133015"/>
            <a:ext cx="4514954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err="1" smtClean="0"/>
              <a:t>MuT</a:t>
            </a:r>
            <a:r>
              <a:rPr lang="de-DE" dirty="0" smtClean="0"/>
              <a:t> /ARD Subtopics  ST1 „SRF“ &amp; ST3 „</a:t>
            </a:r>
            <a:r>
              <a:rPr lang="de-DE" dirty="0" err="1" smtClean="0"/>
              <a:t>ps-fs</a:t>
            </a:r>
            <a:r>
              <a:rPr lang="de-DE" dirty="0" smtClean="0"/>
              <a:t>“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4721" y="764704"/>
            <a:ext cx="4635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x 12 h user shifts for </a:t>
            </a:r>
            <a:r>
              <a:rPr lang="en-GB" b="1" dirty="0" smtClean="0">
                <a:solidFill>
                  <a:srgbClr val="FF0000"/>
                </a:solidFill>
              </a:rPr>
              <a:t>THz radiation production</a:t>
            </a:r>
            <a:endParaRPr lang="de-DE" b="1" dirty="0">
              <a:solidFill>
                <a:srgbClr val="FF0000"/>
              </a:solidFill>
            </a:endParaRPr>
          </a:p>
        </p:txBody>
      </p:sp>
      <p:pic>
        <p:nvPicPr>
          <p:cNvPr id="22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18"/>
          <a:stretch/>
        </p:blipFill>
        <p:spPr>
          <a:xfrm>
            <a:off x="1003675" y="2728894"/>
            <a:ext cx="2843015" cy="1544228"/>
          </a:xfrm>
          <a:prstGeom prst="rect">
            <a:avLst/>
          </a:prstGeom>
        </p:spPr>
      </p:pic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518430" y="-471"/>
            <a:ext cx="75771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User operation with 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SRF </a:t>
            </a: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gun II</a:t>
            </a:r>
            <a:endParaRPr lang="en-US" altLang="de-DE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623325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18430" y="-471"/>
            <a:ext cx="7577138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de-DE" sz="2400" b="1" dirty="0" smtClean="0">
                <a:solidFill>
                  <a:srgbClr val="00589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 Unicode MS" pitchFamily="34" charset="-128"/>
                <a:cs typeface="Arial Unicode MS" pitchFamily="34" charset="-128"/>
              </a:rPr>
              <a:t>Research topics </a:t>
            </a:r>
            <a:endParaRPr lang="en-US" altLang="de-DE" sz="2400" b="1" dirty="0">
              <a:solidFill>
                <a:srgbClr val="00589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794295"/>
            <a:ext cx="66315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Photocathodes</a:t>
            </a:r>
          </a:p>
          <a:p>
            <a:r>
              <a:rPr lang="en-US" b="1" dirty="0" smtClean="0"/>
              <a:t>	</a:t>
            </a:r>
            <a:r>
              <a:rPr lang="en-US" dirty="0" smtClean="0"/>
              <a:t>metallic, semiconductors PC </a:t>
            </a:r>
          </a:p>
          <a:p>
            <a:r>
              <a:rPr lang="en-US" dirty="0" smtClean="0"/>
              <a:t>                  UV  or green light, PCs for polarizes electrons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CW superconducting RF</a:t>
            </a:r>
          </a:p>
          <a:p>
            <a:r>
              <a:rPr lang="en-US" dirty="0" smtClean="0"/>
              <a:t>	high gradient and high current operation</a:t>
            </a:r>
          </a:p>
          <a:p>
            <a:r>
              <a:rPr lang="en-US" dirty="0" smtClean="0"/>
              <a:t>	LLRF, couplers, RF power 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Production of ultra-short electron bunches</a:t>
            </a:r>
          </a:p>
          <a:p>
            <a:r>
              <a:rPr lang="de-DE" b="1" dirty="0" smtClean="0"/>
              <a:t>	</a:t>
            </a:r>
            <a:r>
              <a:rPr lang="en-US" dirty="0" smtClean="0"/>
              <a:t>non-linear beam dynamics and compression</a:t>
            </a:r>
          </a:p>
          <a:p>
            <a:r>
              <a:rPr lang="de-DE" dirty="0"/>
              <a:t>	</a:t>
            </a:r>
            <a:r>
              <a:rPr lang="en-US" dirty="0" smtClean="0"/>
              <a:t>bunch-length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RF superconducting cavity design</a:t>
            </a:r>
          </a:p>
          <a:p>
            <a:r>
              <a:rPr lang="en-US" dirty="0" smtClean="0"/>
              <a:t>	RF </a:t>
            </a:r>
            <a:r>
              <a:rPr lang="en-US" dirty="0"/>
              <a:t>&amp; beam dynamic design of gun cavities</a:t>
            </a:r>
          </a:p>
          <a:p>
            <a:r>
              <a:rPr lang="en-US" dirty="0"/>
              <a:t>	multi-mode cavities 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Beam diagnostic and simulation</a:t>
            </a:r>
          </a:p>
          <a:p>
            <a:r>
              <a:rPr lang="de-DE" b="1" dirty="0"/>
              <a:t>	</a:t>
            </a:r>
            <a:r>
              <a:rPr lang="en-US" dirty="0" smtClean="0"/>
              <a:t>space charge and wake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Beam loss,  prevention of radiation damage, radiation hardness</a:t>
            </a:r>
          </a:p>
        </p:txBody>
      </p:sp>
    </p:spTree>
    <p:extLst>
      <p:ext uri="{BB962C8B-B14F-4D97-AF65-F5344CB8AC3E}">
        <p14:creationId xmlns:p14="http://schemas.microsoft.com/office/powerpoint/2010/main" val="387049191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raesentation_blau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esentation_picture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raesentation_blau_Master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Praesentation_blau_Master</Template>
  <TotalTime>0</TotalTime>
  <Words>231</Words>
  <Application>Microsoft Office PowerPoint</Application>
  <PresentationFormat>Bildschirmpräsentation (4:3)</PresentationFormat>
  <Paragraphs>63</Paragraphs>
  <Slides>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5</vt:i4>
      </vt:variant>
    </vt:vector>
  </HeadingPairs>
  <TitlesOfParts>
    <vt:vector size="11" baseType="lpstr">
      <vt:lpstr>Praesentation_blau_Master</vt:lpstr>
      <vt:lpstr>1_Benutzerdefiniertes Design</vt:lpstr>
      <vt:lpstr>Benutzerdefiniertes Design</vt:lpstr>
      <vt:lpstr>Custom Design</vt:lpstr>
      <vt:lpstr>Presentation_picture_master</vt:lpstr>
      <vt:lpstr>1_Praesentation_blau_Master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Weigl, Anja (FSPR) - 4015</dc:creator>
  <cp:lastModifiedBy>Teichert, Jochen</cp:lastModifiedBy>
  <cp:revision>677</cp:revision>
  <cp:lastPrinted>2015-12-03T16:12:04Z</cp:lastPrinted>
  <dcterms:created xsi:type="dcterms:W3CDTF">2012-01-18T16:30:32Z</dcterms:created>
  <dcterms:modified xsi:type="dcterms:W3CDTF">2017-08-30T13:47:29Z</dcterms:modified>
</cp:coreProperties>
</file>