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97" r:id="rId3"/>
    <p:sldId id="336" r:id="rId4"/>
    <p:sldId id="337" r:id="rId5"/>
    <p:sldId id="338" r:id="rId6"/>
  </p:sldIdLst>
  <p:sldSz cx="9144000" cy="6858000" type="overhead"/>
  <p:notesSz cx="7099300" cy="10234613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2878">
          <p15:clr>
            <a:srgbClr val="A4A3A4"/>
          </p15:clr>
        </p15:guide>
        <p15:guide id="3" orient="horz" pos="1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FF00"/>
    <a:srgbClr val="00FFFF"/>
    <a:srgbClr val="FF04FF"/>
    <a:srgbClr val="5F5F5F"/>
    <a:srgbClr val="000000"/>
    <a:srgbClr val="024EBE"/>
    <a:srgbClr val="000099"/>
    <a:srgbClr val="5D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608" y="80"/>
      </p:cViewPr>
      <p:guideLst>
        <p:guide orient="horz" pos="3498"/>
        <p:guide pos="2878"/>
        <p:guide orient="horz" pos="1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6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93F95D-688C-42E7-B2EC-2F838023D361}" type="datetimeFigureOut">
              <a:rPr lang="de-DE"/>
              <a:pPr>
                <a:defRPr/>
              </a:pPr>
              <a:t>30.08.2017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F42A61-E22C-4826-837C-220D1FFF9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16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13FDC-C2F8-479C-98FE-5FC55F31B773}" type="slidenum">
              <a:rPr lang="de-DE"/>
              <a:pPr/>
              <a:t>1</a:t>
            </a:fld>
            <a:endParaRPr lang="de-DE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Datumsplatzhalter 3"/>
          <p:cNvSpPr>
            <a:spLocks/>
          </p:cNvSpPr>
          <p:nvPr userDrawn="1"/>
        </p:nvSpPr>
        <p:spPr bwMode="auto">
          <a:xfrm>
            <a:off x="13749" y="6625181"/>
            <a:ext cx="1727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</a:rPr>
              <a:t>H. Podlech</a:t>
            </a: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4025900" y="6588952"/>
            <a:ext cx="1085850" cy="26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+mj-lt"/>
              </a:rPr>
              <a:pPr algn="ctr">
                <a:defRPr/>
              </a:pPr>
              <a:t>‹Nr.›</a:t>
            </a:fld>
            <a:endParaRPr lang="de-D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" name="Picture 49" descr="C:\Users\Linac\Podlech\Bilder\Logos\Linac-AG_Bildleis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772" y="53448"/>
            <a:ext cx="2479147" cy="41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Podlech\BILDER\LOGO\IAP\IAP-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586" y="35625"/>
            <a:ext cx="785963" cy="468842"/>
          </a:xfrm>
          <a:prstGeom prst="rect">
            <a:avLst/>
          </a:prstGeom>
          <a:noFill/>
        </p:spPr>
      </p:pic>
      <p:pic>
        <p:nvPicPr>
          <p:cNvPr id="18" name="Picture 2" descr="D:\Podlech\BILDER\LOGO\Goethe-Logo\GU-Logo-weiss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264" y="23750"/>
            <a:ext cx="857250" cy="460887"/>
          </a:xfrm>
          <a:prstGeom prst="rect">
            <a:avLst/>
          </a:prstGeom>
          <a:noFill/>
        </p:spPr>
      </p:pic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3682114" y="71250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</p:spTree>
    <p:extLst>
      <p:ext uri="{BB962C8B-B14F-4D97-AF65-F5344CB8AC3E}">
        <p14:creationId xmlns:p14="http://schemas.microsoft.com/office/powerpoint/2010/main" val="224470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Datumsplatzhalter 3"/>
          <p:cNvSpPr>
            <a:spLocks/>
          </p:cNvSpPr>
          <p:nvPr userDrawn="1"/>
        </p:nvSpPr>
        <p:spPr bwMode="auto">
          <a:xfrm>
            <a:off x="13749" y="6625181"/>
            <a:ext cx="1727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</a:rPr>
              <a:t>NAME</a:t>
            </a: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 userDrawn="1"/>
        </p:nvSpPr>
        <p:spPr bwMode="auto">
          <a:xfrm>
            <a:off x="4025900" y="6588952"/>
            <a:ext cx="1085850" cy="26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+mj-lt"/>
              </a:rPr>
              <a:pPr algn="ctr">
                <a:defRPr/>
              </a:pPr>
              <a:t>‹Nr.›</a:t>
            </a:fld>
            <a:endParaRPr lang="de-DE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Picture 49" descr="C:\Users\Linac\Podlech\Bilder\Logos\Linac-AG_Bildleis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772" y="53448"/>
            <a:ext cx="2479147" cy="41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odlech\BILDER\LOGO\IAP\IAP-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6586" y="35625"/>
            <a:ext cx="785963" cy="468842"/>
          </a:xfrm>
          <a:prstGeom prst="rect">
            <a:avLst/>
          </a:prstGeom>
          <a:noFill/>
        </p:spPr>
      </p:pic>
      <p:pic>
        <p:nvPicPr>
          <p:cNvPr id="2050" name="Picture 2" descr="D:\Podlech\BILDER\LOGO\Goethe-Logo\GU-Logo-weiss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1264" y="23750"/>
            <a:ext cx="857250" cy="460887"/>
          </a:xfrm>
          <a:prstGeom prst="rect">
            <a:avLst/>
          </a:prstGeom>
          <a:noFill/>
        </p:spPr>
      </p:pic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3682114" y="71250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1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ulsed@A/q=8.5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81"/>
          <a:stretch/>
        </p:blipFill>
        <p:spPr>
          <a:xfrm>
            <a:off x="1" y="527573"/>
            <a:ext cx="9144000" cy="633548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5620" y="980533"/>
            <a:ext cx="769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Development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Efficient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Hadron</a:t>
            </a:r>
            <a:r>
              <a:rPr lang="de-DE" sz="2800" b="1" dirty="0" smtClean="0"/>
              <a:t> Linear </a:t>
            </a:r>
            <a:r>
              <a:rPr lang="de-DE" sz="2800" b="1" dirty="0" err="1" smtClean="0"/>
              <a:t>Accelerators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for</a:t>
            </a:r>
            <a:r>
              <a:rPr lang="de-DE" sz="2800" b="1" dirty="0" smtClean="0"/>
              <a:t> Low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Medium </a:t>
            </a:r>
            <a:r>
              <a:rPr lang="de-DE" sz="2800" b="1" dirty="0" err="1" smtClean="0"/>
              <a:t>Energies</a:t>
            </a:r>
            <a:endParaRPr lang="de-DE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44876" y="4690555"/>
            <a:ext cx="7255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H. Podlech</a:t>
            </a:r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Institut für Angewandte Physik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Goethe Universität Frankfurt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01799" y="2387600"/>
            <a:ext cx="573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KfB</a:t>
            </a:r>
            <a:r>
              <a:rPr lang="de-DE" dirty="0" smtClean="0"/>
              <a:t> Treffen zur Verbundforschung</a:t>
            </a:r>
          </a:p>
          <a:p>
            <a:pPr algn="ctr"/>
            <a:endParaRPr lang="de-DE" dirty="0"/>
          </a:p>
          <a:p>
            <a:pPr algn="ctr"/>
            <a:r>
              <a:rPr lang="de-DE" dirty="0" smtClean="0"/>
              <a:t>31.8.2017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6307666"/>
            <a:ext cx="865155" cy="4463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0" y="6247013"/>
            <a:ext cx="613692" cy="506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565187" y="530991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Upgrade HLI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99" y="3265169"/>
            <a:ext cx="1947518" cy="26973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808" y="3634679"/>
            <a:ext cx="3298784" cy="24553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0" y="3676713"/>
            <a:ext cx="2987020" cy="21336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39" y="865989"/>
            <a:ext cx="2568113" cy="154297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44600" y="1177366"/>
            <a:ext cx="609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High Charge </a:t>
            </a:r>
            <a:r>
              <a:rPr lang="de-DE" sz="1400" dirty="0" err="1"/>
              <a:t>Injector</a:t>
            </a:r>
            <a:r>
              <a:rPr lang="de-DE" sz="1400" dirty="0"/>
              <a:t> </a:t>
            </a:r>
            <a:r>
              <a:rPr lang="de-DE" sz="1400" dirty="0" err="1"/>
              <a:t>serves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one</a:t>
            </a:r>
            <a:r>
              <a:rPr lang="de-DE" sz="1400" dirty="0"/>
              <a:t> heavy </a:t>
            </a:r>
            <a:r>
              <a:rPr lang="de-DE" sz="1400" dirty="0" err="1"/>
              <a:t>ion</a:t>
            </a:r>
            <a:r>
              <a:rPr lang="de-DE" sz="1400" dirty="0"/>
              <a:t> </a:t>
            </a:r>
            <a:r>
              <a:rPr lang="de-DE" sz="1400" dirty="0" err="1" smtClean="0"/>
              <a:t>injector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Future </a:t>
            </a:r>
            <a:r>
              <a:rPr lang="de-DE" sz="1400" dirty="0" err="1"/>
              <a:t>operation</a:t>
            </a:r>
            <a:r>
              <a:rPr lang="de-DE" sz="1400" dirty="0"/>
              <a:t>: </a:t>
            </a:r>
            <a:r>
              <a:rPr lang="de-DE" sz="1400" dirty="0" err="1"/>
              <a:t>cw@A</a:t>
            </a:r>
            <a:r>
              <a:rPr lang="de-DE" sz="1400" dirty="0"/>
              <a:t>/q=6, </a:t>
            </a:r>
            <a:r>
              <a:rPr lang="de-DE" sz="1400" dirty="0" err="1" smtClean="0">
                <a:hlinkClick r:id="rId6"/>
              </a:rPr>
              <a:t>pulsed@A</a:t>
            </a:r>
            <a:r>
              <a:rPr lang="de-DE" sz="1400" dirty="0" smtClean="0">
                <a:hlinkClick r:id="rId6"/>
              </a:rPr>
              <a:t>/q=8.5</a:t>
            </a:r>
            <a:endParaRPr lang="de-DE" sz="1400" dirty="0" smtClean="0"/>
          </a:p>
          <a:p>
            <a:r>
              <a:rPr lang="de-DE" sz="1400" dirty="0" smtClean="0"/>
              <a:t>  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Exisiting</a:t>
            </a:r>
            <a:r>
              <a:rPr lang="de-DE" sz="1400" dirty="0" smtClean="0"/>
              <a:t> RFQ </a:t>
            </a:r>
            <a:r>
              <a:rPr lang="de-DE" sz="1400" dirty="0" err="1" smtClean="0"/>
              <a:t>allows</a:t>
            </a:r>
            <a:r>
              <a:rPr lang="de-DE" sz="1400" dirty="0" smtClean="0"/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no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stable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operation</a:t>
            </a:r>
            <a:r>
              <a:rPr lang="de-DE" sz="1400" b="1" dirty="0" smtClean="0">
                <a:solidFill>
                  <a:srgbClr val="C00000"/>
                </a:solidFill>
              </a:rPr>
              <a:t> </a:t>
            </a:r>
            <a:r>
              <a:rPr lang="de-DE" sz="1400" b="1" dirty="0" smtClean="0">
                <a:sym typeface="Wingdings" panose="05000000000000000000" pitchFamily="2" charset="2"/>
              </a:rPr>
              <a:t> </a:t>
            </a:r>
            <a:r>
              <a:rPr lang="de-DE" sz="1400" b="1" dirty="0" err="1" smtClean="0">
                <a:sym typeface="Wingdings" panose="05000000000000000000" pitchFamily="2" charset="2"/>
              </a:rPr>
              <a:t>Mechanical</a:t>
            </a:r>
            <a:r>
              <a:rPr lang="de-DE" sz="1400" b="1" dirty="0" smtClean="0"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ym typeface="Wingdings" panose="05000000000000000000" pitchFamily="2" charset="2"/>
              </a:rPr>
              <a:t>vibrations</a:t>
            </a:r>
            <a:endParaRPr lang="de-DE" sz="14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ym typeface="Wingdings" panose="05000000000000000000" pitchFamily="2" charset="2"/>
              </a:rPr>
              <a:t>New </a:t>
            </a:r>
            <a:r>
              <a:rPr lang="de-DE" sz="1400" dirty="0" err="1" smtClean="0">
                <a:sym typeface="Wingdings" panose="05000000000000000000" pitchFamily="2" charset="2"/>
              </a:rPr>
              <a:t>mechanical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and</a:t>
            </a:r>
            <a:r>
              <a:rPr lang="de-DE" sz="1400" dirty="0" smtClean="0">
                <a:sym typeface="Wingdings" panose="05000000000000000000" pitchFamily="2" charset="2"/>
              </a:rPr>
              <a:t> RF design </a:t>
            </a:r>
            <a:r>
              <a:rPr lang="de-DE" sz="1400" dirty="0" err="1" smtClean="0">
                <a:sym typeface="Wingdings" panose="05000000000000000000" pitchFamily="2" charset="2"/>
              </a:rPr>
              <a:t>under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progress</a:t>
            </a:r>
            <a:endParaRPr lang="de-DE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ym typeface="Wingdings" panose="05000000000000000000" pitchFamily="2" charset="2"/>
              </a:rPr>
              <a:t>Prototype </a:t>
            </a:r>
            <a:r>
              <a:rPr lang="de-DE" sz="1400" dirty="0" err="1" smtClean="0">
                <a:sym typeface="Wingdings" panose="05000000000000000000" pitchFamily="2" charset="2"/>
              </a:rPr>
              <a:t>under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construction</a:t>
            </a:r>
            <a:r>
              <a:rPr lang="de-DE" sz="1400" dirty="0" smtClean="0">
                <a:sym typeface="Wingdings" panose="05000000000000000000" pitchFamily="2" charset="2"/>
              </a:rPr>
              <a:t>  Test </a:t>
            </a:r>
            <a:r>
              <a:rPr lang="de-DE" sz="1400" dirty="0" err="1" smtClean="0">
                <a:sym typeface="Wingdings" panose="05000000000000000000" pitchFamily="2" charset="2"/>
              </a:rPr>
              <a:t>campaign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83580" y="2408970"/>
            <a:ext cx="257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Measured</a:t>
            </a:r>
            <a:r>
              <a:rPr lang="de-DE" sz="1200" dirty="0" smtClean="0"/>
              <a:t> RF </a:t>
            </a:r>
            <a:r>
              <a:rPr lang="de-DE" sz="1200" dirty="0" err="1" smtClean="0"/>
              <a:t>signals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HLI RFQ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2685" y="6063484"/>
            <a:ext cx="309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Simulated</a:t>
            </a:r>
            <a:r>
              <a:rPr lang="de-DE" sz="1200" dirty="0" smtClean="0"/>
              <a:t> </a:t>
            </a:r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  <a:r>
              <a:rPr lang="de-DE" sz="1200" dirty="0" err="1" smtClean="0"/>
              <a:t>modes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electrodes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464972" y="6063484"/>
            <a:ext cx="278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New </a:t>
            </a:r>
            <a:r>
              <a:rPr lang="de-DE" sz="1200" dirty="0" err="1" smtClean="0"/>
              <a:t>geometry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HLI RFQ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6588483" y="6063484"/>
            <a:ext cx="254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Optimized</a:t>
            </a:r>
            <a:r>
              <a:rPr lang="de-DE" sz="1200" dirty="0" smtClean="0"/>
              <a:t> </a:t>
            </a:r>
            <a:r>
              <a:rPr lang="de-DE" sz="1200" dirty="0" err="1" smtClean="0"/>
              <a:t>cooling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cw</a:t>
            </a:r>
            <a:r>
              <a:rPr lang="de-DE" sz="1200" dirty="0" smtClean="0"/>
              <a:t> </a:t>
            </a:r>
            <a:r>
              <a:rPr lang="de-DE" sz="1200" dirty="0" err="1" smtClean="0"/>
              <a:t>operation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64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1066795" y="533400"/>
            <a:ext cx="703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88913">
              <a:spcBef>
                <a:spcPct val="50000"/>
              </a:spcBef>
            </a:pPr>
            <a:r>
              <a:rPr lang="de-DE" sz="2400" b="1" dirty="0" smtClean="0"/>
              <a:t>SRF Development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cw</a:t>
            </a:r>
            <a:r>
              <a:rPr lang="de-DE" sz="2400" b="1" dirty="0" smtClean="0"/>
              <a:t> Linac</a:t>
            </a:r>
            <a:endParaRPr lang="de-DE" sz="2400" b="1" dirty="0"/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1940468" y="1449388"/>
            <a:ext cx="1935162" cy="269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0" y="1233713"/>
            <a:ext cx="3840982" cy="2297193"/>
            <a:chOff x="-365931" y="1532604"/>
            <a:chExt cx="6786215" cy="402605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086" y="1964235"/>
              <a:ext cx="4516999" cy="337345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251442" y="1625681"/>
              <a:ext cx="1804322" cy="485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Calibri" panose="020F0502020204030204" pitchFamily="34" charset="0"/>
                </a:rPr>
                <a:t>Inclined</a:t>
              </a:r>
              <a:r>
                <a:rPr lang="de-DE" sz="1200" dirty="0" smtClean="0">
                  <a:latin typeface="Calibri" panose="020F0502020204030204" pitchFamily="34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</a:rPr>
                <a:t>stem</a:t>
              </a:r>
              <a:endParaRPr lang="de-DE" sz="1200" dirty="0">
                <a:latin typeface="Calibri" panose="020F050202020403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013237" y="5073189"/>
              <a:ext cx="1847370" cy="485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Calibri" panose="020F0502020204030204" pitchFamily="34" charset="0"/>
                </a:rPr>
                <a:t>Helium </a:t>
              </a:r>
              <a:r>
                <a:rPr lang="de-DE" sz="1200" dirty="0" err="1" smtClean="0">
                  <a:latin typeface="Calibri" panose="020F0502020204030204" pitchFamily="34" charset="0"/>
                </a:rPr>
                <a:t>vessel</a:t>
              </a:r>
              <a:endParaRPr lang="de-DE" sz="12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19652" y="1532604"/>
              <a:ext cx="1600632" cy="485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Calibri" panose="020F0502020204030204" pitchFamily="34" charset="0"/>
                </a:rPr>
                <a:t>Static</a:t>
              </a:r>
              <a:r>
                <a:rPr lang="de-DE" sz="1200" dirty="0" smtClean="0">
                  <a:latin typeface="Calibri" panose="020F0502020204030204" pitchFamily="34" charset="0"/>
                </a:rPr>
                <a:t> </a:t>
              </a:r>
              <a:r>
                <a:rPr lang="de-DE" sz="1200" dirty="0" err="1" smtClean="0">
                  <a:latin typeface="Calibri" panose="020F0502020204030204" pitchFamily="34" charset="0"/>
                </a:rPr>
                <a:t>tuner</a:t>
              </a:r>
              <a:endParaRPr lang="de-DE" sz="1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475331" y="1603048"/>
              <a:ext cx="1949102" cy="485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Calibri" panose="020F0502020204030204" pitchFamily="34" charset="0"/>
                </a:rPr>
                <a:t>Dynamic </a:t>
              </a:r>
              <a:r>
                <a:rPr lang="de-DE" sz="1200" dirty="0" err="1" smtClean="0">
                  <a:latin typeface="Calibri" panose="020F0502020204030204" pitchFamily="34" charset="0"/>
                </a:rPr>
                <a:t>tuner</a:t>
              </a:r>
              <a:endParaRPr lang="de-DE" sz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-365931" y="4528655"/>
              <a:ext cx="1620229" cy="80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 smtClean="0">
                  <a:latin typeface="Calibri" panose="020F0502020204030204" pitchFamily="34" charset="0"/>
                </a:rPr>
                <a:t>Preparation</a:t>
              </a:r>
              <a:endParaRPr lang="de-DE" sz="12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de-DE" sz="1200" dirty="0" err="1" smtClean="0">
                  <a:latin typeface="Calibri" panose="020F0502020204030204" pitchFamily="34" charset="0"/>
                </a:rPr>
                <a:t>ports</a:t>
              </a:r>
              <a:endParaRPr lang="de-DE" sz="1200" dirty="0">
                <a:latin typeface="Calibri" panose="020F0502020204030204" pitchFamily="34" charset="0"/>
              </a:endParaRPr>
            </a:p>
          </p:txBody>
        </p:sp>
        <p:cxnSp>
          <p:nvCxnSpPr>
            <p:cNvPr id="13" name="Gerade Verbindung mit Pfeil 12"/>
            <p:cNvCxnSpPr>
              <a:stCxn id="12" idx="0"/>
            </p:cNvCxnSpPr>
            <p:nvPr/>
          </p:nvCxnSpPr>
          <p:spPr>
            <a:xfrm flipV="1">
              <a:off x="444184" y="3392095"/>
              <a:ext cx="627548" cy="11365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>
              <a:stCxn id="12" idx="0"/>
            </p:cNvCxnSpPr>
            <p:nvPr/>
          </p:nvCxnSpPr>
          <p:spPr>
            <a:xfrm flipV="1">
              <a:off x="444184" y="4422556"/>
              <a:ext cx="798427" cy="1060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11" idx="2"/>
            </p:cNvCxnSpPr>
            <p:nvPr/>
          </p:nvCxnSpPr>
          <p:spPr>
            <a:xfrm flipH="1">
              <a:off x="3248034" y="2088515"/>
              <a:ext cx="201849" cy="1213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0" idx="2"/>
            </p:cNvCxnSpPr>
            <p:nvPr/>
          </p:nvCxnSpPr>
          <p:spPr>
            <a:xfrm flipH="1">
              <a:off x="4029085" y="2018071"/>
              <a:ext cx="1590883" cy="12204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8" idx="2"/>
            </p:cNvCxnSpPr>
            <p:nvPr/>
          </p:nvCxnSpPr>
          <p:spPr>
            <a:xfrm>
              <a:off x="1153603" y="2111148"/>
              <a:ext cx="655388" cy="1445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9" idx="0"/>
            </p:cNvCxnSpPr>
            <p:nvPr/>
          </p:nvCxnSpPr>
          <p:spPr>
            <a:xfrm flipH="1" flipV="1">
              <a:off x="4137220" y="4700527"/>
              <a:ext cx="799703" cy="3726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7" r="19874"/>
          <a:stretch/>
        </p:blipFill>
        <p:spPr>
          <a:xfrm>
            <a:off x="6581970" y="1202259"/>
            <a:ext cx="2387600" cy="186042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52" y="3885112"/>
            <a:ext cx="3028132" cy="227109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77" y="3160513"/>
            <a:ext cx="3950618" cy="2979513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7181770" y="4153076"/>
            <a:ext cx="1709282" cy="1320452"/>
            <a:chOff x="3332149" y="2864069"/>
            <a:chExt cx="1709282" cy="1320452"/>
          </a:xfrm>
        </p:grpSpPr>
        <p:cxnSp>
          <p:nvCxnSpPr>
            <p:cNvPr id="23" name="Gerade Verbindung mit Pfeil 34"/>
            <p:cNvCxnSpPr>
              <a:cxnSpLocks noChangeShapeType="1"/>
              <a:stCxn id="25" idx="0"/>
            </p:cNvCxnSpPr>
            <p:nvPr/>
          </p:nvCxnSpPr>
          <p:spPr bwMode="auto">
            <a:xfrm flipH="1" flipV="1">
              <a:off x="4026090" y="2864069"/>
              <a:ext cx="160700" cy="629388"/>
            </a:xfrm>
            <a:prstGeom prst="straightConnector1">
              <a:avLst/>
            </a:prstGeom>
            <a:noFill/>
            <a:ln w="25400" algn="ctr">
              <a:solidFill>
                <a:srgbClr val="00618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" name="Gruppieren 23"/>
            <p:cNvGrpSpPr/>
            <p:nvPr/>
          </p:nvGrpSpPr>
          <p:grpSpPr>
            <a:xfrm>
              <a:off x="3332149" y="3493457"/>
              <a:ext cx="1709282" cy="691064"/>
              <a:chOff x="3450650" y="5138177"/>
              <a:chExt cx="1709282" cy="691064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450650" y="5138177"/>
                <a:ext cx="1709282" cy="691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1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Picture 2" descr="E_a = 9.6\,\mathrm{MV/m}&#10;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975" y="5189301"/>
                <a:ext cx="1645127" cy="274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Q_0 = 8.14\cdot 10^8&#10;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854" y="5482407"/>
                <a:ext cx="1529968" cy="29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Ellipse 27"/>
          <p:cNvSpPr/>
          <p:nvPr/>
        </p:nvSpPr>
        <p:spPr>
          <a:xfrm rot="5400000">
            <a:off x="6147858" y="3967244"/>
            <a:ext cx="750437" cy="3704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00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395284" y="1689904"/>
            <a:ext cx="284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dirty="0" err="1" smtClean="0"/>
              <a:t>Sc</a:t>
            </a:r>
            <a:r>
              <a:rPr lang="de-DE" sz="1400" dirty="0" smtClean="0"/>
              <a:t> CH-</a:t>
            </a:r>
            <a:r>
              <a:rPr lang="de-DE" sz="1400" dirty="0" err="1" smtClean="0"/>
              <a:t>cavity</a:t>
            </a:r>
            <a:r>
              <a:rPr lang="de-DE" sz="1400" dirty="0" smtClean="0"/>
              <a:t> </a:t>
            </a:r>
            <a:r>
              <a:rPr lang="de-DE" sz="1400" dirty="0" err="1" smtClean="0"/>
              <a:t>development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a </a:t>
            </a:r>
            <a:r>
              <a:rPr lang="de-DE" sz="1400" dirty="0" err="1" smtClean="0"/>
              <a:t>future</a:t>
            </a:r>
            <a:r>
              <a:rPr lang="de-DE" sz="1400" dirty="0" smtClean="0"/>
              <a:t> </a:t>
            </a:r>
            <a:r>
              <a:rPr lang="de-DE" sz="1400" dirty="0" err="1" smtClean="0"/>
              <a:t>cw</a:t>
            </a:r>
            <a:r>
              <a:rPr lang="de-DE" sz="1400" dirty="0" smtClean="0"/>
              <a:t> HI linac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15 </a:t>
            </a:r>
            <a:r>
              <a:rPr lang="de-DE" sz="1400" dirty="0" err="1" smtClean="0"/>
              <a:t>years</a:t>
            </a:r>
            <a:r>
              <a:rPr lang="de-DE" sz="1400" dirty="0" smtClean="0"/>
              <a:t> </a:t>
            </a:r>
            <a:r>
              <a:rPr lang="de-DE" sz="1400" dirty="0" err="1" smtClean="0"/>
              <a:t>experience</a:t>
            </a:r>
            <a:r>
              <a:rPr lang="de-DE" sz="1400" dirty="0" smtClean="0"/>
              <a:t> at IAP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dirty="0" smtClean="0"/>
              <a:t>Power </a:t>
            </a:r>
            <a:r>
              <a:rPr lang="de-DE" sz="1400" dirty="0" err="1" smtClean="0"/>
              <a:t>coupler</a:t>
            </a:r>
            <a:r>
              <a:rPr lang="de-DE" sz="1400" dirty="0" smtClean="0"/>
              <a:t>, Tuner </a:t>
            </a:r>
            <a:r>
              <a:rPr lang="de-DE" sz="1400" dirty="0" err="1" smtClean="0"/>
              <a:t>systems</a:t>
            </a:r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301954" y="3484260"/>
            <a:ext cx="3141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217 MHz Demonstrator </a:t>
            </a:r>
            <a:r>
              <a:rPr lang="de-DE" sz="1200" dirty="0" err="1" smtClean="0"/>
              <a:t>cavity</a:t>
            </a:r>
            <a:r>
              <a:rPr lang="de-DE" sz="1200" dirty="0" smtClean="0"/>
              <a:t> CH-0</a:t>
            </a:r>
            <a:endParaRPr lang="de-DE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301954" y="6149837"/>
            <a:ext cx="3141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Vertical</a:t>
            </a:r>
            <a:r>
              <a:rPr lang="de-DE" sz="1200" dirty="0" smtClean="0"/>
              <a:t> </a:t>
            </a:r>
            <a:r>
              <a:rPr lang="de-DE" sz="1200" dirty="0" err="1" smtClean="0"/>
              <a:t>test</a:t>
            </a:r>
            <a:r>
              <a:rPr lang="de-DE" sz="1200" dirty="0" smtClean="0"/>
              <a:t> at IAP</a:t>
            </a:r>
            <a:endParaRPr lang="de-DE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4952319" y="6164085"/>
            <a:ext cx="3141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Test </a:t>
            </a:r>
            <a:r>
              <a:rPr lang="de-DE" sz="1200" dirty="0" err="1" smtClean="0"/>
              <a:t>results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CH-0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272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1066795" y="533400"/>
            <a:ext cx="703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88913">
              <a:spcBef>
                <a:spcPct val="50000"/>
              </a:spcBef>
            </a:pPr>
            <a:r>
              <a:rPr lang="de-DE" sz="2400" b="1" dirty="0"/>
              <a:t>SRF Development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cw</a:t>
            </a:r>
            <a:r>
              <a:rPr lang="de-DE" sz="2400" b="1" dirty="0"/>
              <a:t> Linac</a:t>
            </a: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1940468" y="1449388"/>
            <a:ext cx="1935162" cy="269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2" y="1676809"/>
            <a:ext cx="2638147" cy="288049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51" y="4442018"/>
            <a:ext cx="2686264" cy="18059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24" y="4442018"/>
            <a:ext cx="2451907" cy="17599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84" y="1027787"/>
            <a:ext cx="5968741" cy="30016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69175" y="6296628"/>
            <a:ext cx="498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CH1/2 </a:t>
            </a:r>
            <a:r>
              <a:rPr lang="de-DE" sz="1200" dirty="0" err="1" smtClean="0"/>
              <a:t>presently</a:t>
            </a:r>
            <a:r>
              <a:rPr lang="de-DE" sz="1200" dirty="0" smtClean="0"/>
              <a:t> </a:t>
            </a:r>
            <a:r>
              <a:rPr lang="de-DE" sz="1200" dirty="0" err="1" smtClean="0"/>
              <a:t>under</a:t>
            </a:r>
            <a:r>
              <a:rPr lang="de-DE" sz="1200" dirty="0" smtClean="0"/>
              <a:t> </a:t>
            </a:r>
            <a:r>
              <a:rPr lang="de-DE" sz="1200" dirty="0" err="1" smtClean="0"/>
              <a:t>construction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472405" y="4022208"/>
            <a:ext cx="5388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Preliminary</a:t>
            </a:r>
            <a:r>
              <a:rPr lang="de-DE" sz="1200" dirty="0" smtClean="0"/>
              <a:t> beam </a:t>
            </a:r>
            <a:r>
              <a:rPr lang="de-DE" sz="1200" dirty="0" err="1" smtClean="0"/>
              <a:t>dynamics</a:t>
            </a:r>
            <a:r>
              <a:rPr lang="de-DE" sz="1200" dirty="0" smtClean="0"/>
              <a:t> </a:t>
            </a:r>
            <a:r>
              <a:rPr lang="de-DE" sz="1200" dirty="0" err="1" smtClean="0"/>
              <a:t>layout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172072" y="1084810"/>
            <a:ext cx="283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 smtClean="0"/>
              <a:t>First beam </a:t>
            </a:r>
            <a:r>
              <a:rPr lang="de-DE" sz="1400" dirty="0" err="1" smtClean="0"/>
              <a:t>test</a:t>
            </a:r>
            <a:r>
              <a:rPr lang="de-DE" sz="1400" dirty="0" smtClean="0"/>
              <a:t> </a:t>
            </a:r>
            <a:r>
              <a:rPr lang="de-DE" sz="1400" dirty="0" err="1" smtClean="0"/>
              <a:t>successfully</a:t>
            </a:r>
            <a:r>
              <a:rPr lang="de-DE" sz="1400" dirty="0" smtClean="0"/>
              <a:t> </a:t>
            </a:r>
            <a:r>
              <a:rPr lang="de-DE" sz="1400" dirty="0" err="1" smtClean="0"/>
              <a:t>performed</a:t>
            </a:r>
            <a:r>
              <a:rPr lang="de-DE" sz="1400" dirty="0" smtClean="0"/>
              <a:t> at GSI in 2017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687490" y="4062155"/>
            <a:ext cx="1166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/>
              <a:t>W. </a:t>
            </a:r>
            <a:r>
              <a:rPr lang="de-DE" sz="1000" dirty="0" smtClean="0"/>
              <a:t>Barth et al.</a:t>
            </a:r>
            <a:endParaRPr lang="de-DE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9959" y="4768770"/>
            <a:ext cx="3362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Goal: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Realization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test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first</a:t>
            </a:r>
            <a:r>
              <a:rPr lang="de-DE" sz="1400" dirty="0" smtClean="0"/>
              <a:t> </a:t>
            </a:r>
            <a:r>
              <a:rPr lang="de-DE" sz="1400" dirty="0" err="1" smtClean="0"/>
              <a:t>complete</a:t>
            </a:r>
            <a:r>
              <a:rPr lang="de-DE" sz="1400" dirty="0" smtClean="0"/>
              <a:t> </a:t>
            </a:r>
            <a:r>
              <a:rPr lang="de-DE" sz="1400" dirty="0" err="1" smtClean="0"/>
              <a:t>cryo</a:t>
            </a:r>
            <a:r>
              <a:rPr lang="de-DE" sz="1400" dirty="0" smtClean="0"/>
              <a:t> </a:t>
            </a:r>
            <a:r>
              <a:rPr lang="de-DE" sz="1400" dirty="0" err="1" smtClean="0"/>
              <a:t>module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Finalization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beam </a:t>
            </a:r>
            <a:r>
              <a:rPr lang="de-DE" sz="1400" dirty="0" err="1" smtClean="0"/>
              <a:t>dynamics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Design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following</a:t>
            </a:r>
            <a:r>
              <a:rPr lang="de-DE" sz="1400" dirty="0" smtClean="0"/>
              <a:t> CH-</a:t>
            </a:r>
            <a:r>
              <a:rPr lang="de-DE" sz="1400" dirty="0" err="1" smtClean="0"/>
              <a:t>cavities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137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46571" y="529170"/>
            <a:ext cx="8229600" cy="5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Probe – Non-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destructive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endParaRPr lang="de-DE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88425" y="2559077"/>
            <a:ext cx="1985855" cy="2995586"/>
            <a:chOff x="432" y="672"/>
            <a:chExt cx="1776" cy="2976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32" y="672"/>
              <a:ext cx="1776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9" name="Picture 8" descr="D:\Shuttle\Riezlern2009\A1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732"/>
              <a:ext cx="1712" cy="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1" descr="D:\Shuttle\Riezlern2009\A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44" y="2640762"/>
            <a:ext cx="4264268" cy="21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27621" y="1304351"/>
            <a:ext cx="43057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200" b="1" dirty="0" smtClean="0">
                <a:solidFill>
                  <a:srgbClr val="006600"/>
                </a:solidFill>
              </a:rPr>
              <a:t>Independent </a:t>
            </a:r>
            <a:r>
              <a:rPr lang="de-DE" altLang="de-DE" sz="1200" b="1" dirty="0" err="1">
                <a:solidFill>
                  <a:srgbClr val="006600"/>
                </a:solidFill>
              </a:rPr>
              <a:t>of</a:t>
            </a:r>
            <a:r>
              <a:rPr lang="de-DE" altLang="de-DE" sz="1200" b="1" dirty="0">
                <a:solidFill>
                  <a:srgbClr val="006600"/>
                </a:solidFill>
              </a:rPr>
              <a:t> residual gas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pressure</a:t>
            </a:r>
            <a:endParaRPr lang="de-DE" altLang="de-DE" sz="1200" b="1" dirty="0" smtClean="0">
              <a:solidFill>
                <a:srgbClr val="006600"/>
              </a:solidFill>
            </a:endParaRP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200" b="1" dirty="0" smtClean="0">
                <a:solidFill>
                  <a:srgbClr val="006600"/>
                </a:solidFill>
              </a:rPr>
              <a:t>Time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resolution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given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by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CCD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camera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&amp;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scintilator</a:t>
            </a:r>
            <a:endParaRPr lang="de-DE" altLang="de-DE" sz="1200" b="1" dirty="0" smtClean="0">
              <a:solidFill>
                <a:srgbClr val="006600"/>
              </a:solidFill>
            </a:endParaRP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200" b="1" dirty="0" err="1" smtClean="0">
                <a:solidFill>
                  <a:srgbClr val="006600"/>
                </a:solidFill>
              </a:rPr>
              <a:t>Reconstruction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of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ion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density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is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possible</a:t>
            </a:r>
            <a:endParaRPr lang="de-DE" altLang="de-DE" sz="1200" b="1" dirty="0" smtClean="0">
              <a:solidFill>
                <a:srgbClr val="006600"/>
              </a:solidFill>
            </a:endParaRP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200" b="1" dirty="0" smtClean="0">
                <a:solidFill>
                  <a:srgbClr val="006600"/>
                </a:solidFill>
              </a:rPr>
              <a:t>SCC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processes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are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6600"/>
                </a:solidFill>
              </a:rPr>
              <a:t>detectable</a:t>
            </a:r>
            <a:r>
              <a:rPr lang="de-DE" altLang="de-DE" sz="1200" b="1" dirty="0" smtClean="0">
                <a:solidFill>
                  <a:srgbClr val="006600"/>
                </a:solidFill>
              </a:rPr>
              <a:t> </a:t>
            </a:r>
            <a:endParaRPr lang="de-DE" altLang="de-DE" b="1" dirty="0">
              <a:solidFill>
                <a:srgbClr val="006600"/>
              </a:solidFill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67" y="5165985"/>
            <a:ext cx="4086436" cy="11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6571" y="1304351"/>
            <a:ext cx="373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Beam </a:t>
            </a:r>
            <a:r>
              <a:rPr lang="de-DE" sz="1400" dirty="0" err="1" smtClean="0"/>
              <a:t>instrumentation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synchrotrons</a:t>
            </a:r>
            <a:r>
              <a:rPr lang="de-DE" sz="1400" dirty="0" smtClean="0"/>
              <a:t> (SPS @ CERN)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Case </a:t>
            </a:r>
            <a:r>
              <a:rPr lang="de-DE" sz="1400" dirty="0" err="1" smtClean="0"/>
              <a:t>study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FCC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52" y="5859645"/>
            <a:ext cx="649637" cy="6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86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Overheadfolien</PresentationFormat>
  <Paragraphs>54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Dynamics in Terms of E-Field-Asymmetries at the FRANZ / MYRRHA CH-Rebuncher</dc:title>
  <dc:creator>lpc</dc:creator>
  <cp:lastModifiedBy>Podlech</cp:lastModifiedBy>
  <cp:revision>867</cp:revision>
  <dcterms:created xsi:type="dcterms:W3CDTF">2010-08-30T14:55:50Z</dcterms:created>
  <dcterms:modified xsi:type="dcterms:W3CDTF">2017-08-30T09:09:48Z</dcterms:modified>
</cp:coreProperties>
</file>