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</p:sldMasterIdLst>
  <p:notesMasterIdLst>
    <p:notesMasterId r:id="rId9"/>
  </p:notesMasterIdLst>
  <p:handoutMasterIdLst>
    <p:handoutMasterId r:id="rId10"/>
  </p:handoutMasterIdLst>
  <p:sldIdLst>
    <p:sldId id="392" r:id="rId3"/>
    <p:sldId id="478" r:id="rId4"/>
    <p:sldId id="479" r:id="rId5"/>
    <p:sldId id="473" r:id="rId6"/>
    <p:sldId id="476" r:id="rId7"/>
    <p:sldId id="477" r:id="rId8"/>
  </p:sldIdLst>
  <p:sldSz cx="9144000" cy="6858000" type="screen4x3"/>
  <p:notesSz cx="6858000" cy="99456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rgbClr val="00589C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5" userDrawn="1">
          <p15:clr>
            <a:srgbClr val="A4A3A4"/>
          </p15:clr>
        </p15:guide>
        <p15:guide id="2" orient="horz" pos="1480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5" orient="horz" pos="2364" userDrawn="1">
          <p15:clr>
            <a:srgbClr val="A4A3A4"/>
          </p15:clr>
        </p15:guide>
        <p15:guide id="6" pos="2789" userDrawn="1">
          <p15:clr>
            <a:srgbClr val="A4A3A4"/>
          </p15:clr>
        </p15:guide>
        <p15:guide id="7" pos="4717" userDrawn="1">
          <p15:clr>
            <a:srgbClr val="A4A3A4"/>
          </p15:clr>
        </p15:guide>
        <p15:guide id="8" pos="612" userDrawn="1">
          <p15:clr>
            <a:srgbClr val="A4A3A4"/>
          </p15:clr>
        </p15:guide>
        <p15:guide id="9" pos="226" userDrawn="1">
          <p15:clr>
            <a:srgbClr val="A4A3A4"/>
          </p15:clr>
        </p15:guide>
        <p15:guide id="10" pos="1360" userDrawn="1">
          <p15:clr>
            <a:srgbClr val="A4A3A4"/>
          </p15:clr>
        </p15:guide>
        <p15:guide id="12" pos="1633" userDrawn="1">
          <p15:clr>
            <a:srgbClr val="A4A3A4"/>
          </p15:clr>
        </p15:guide>
        <p15:guide id="13" pos="37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3C87C7"/>
    <a:srgbClr val="FB8C29"/>
    <a:srgbClr val="FF0000"/>
    <a:srgbClr val="A6A6A6"/>
    <a:srgbClr val="7EBEEC"/>
    <a:srgbClr val="DDDDDD"/>
    <a:srgbClr val="CCECFF"/>
    <a:srgbClr val="00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88755" autoAdjust="0"/>
  </p:normalViewPr>
  <p:slideViewPr>
    <p:cSldViewPr snapToGrid="0" showGuides="1">
      <p:cViewPr>
        <p:scale>
          <a:sx n="72" d="100"/>
          <a:sy n="72" d="100"/>
        </p:scale>
        <p:origin x="-1410" y="204"/>
      </p:cViewPr>
      <p:guideLst>
        <p:guide orient="horz" pos="2795"/>
        <p:guide orient="horz" pos="1480"/>
        <p:guide orient="horz" pos="414"/>
        <p:guide orient="horz" pos="2364"/>
        <p:guide pos="2789"/>
        <p:guide pos="4717"/>
        <p:guide pos="612"/>
        <p:guide pos="226"/>
        <p:guide pos="1360"/>
        <p:guide pos="1633"/>
        <p:guide pos="3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30"/>
    </p:cViewPr>
  </p:sorterViewPr>
  <p:notesViewPr>
    <p:cSldViewPr snapToGrid="0" showGuides="1">
      <p:cViewPr varScale="1">
        <p:scale>
          <a:sx n="62" d="100"/>
          <a:sy n="62" d="100"/>
        </p:scale>
        <p:origin x="2179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2972335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1" rIns="92681" bIns="46341" numCol="1" anchor="t" anchorCtr="0" compatLnSpc="1">
            <a:prstTxWarp prst="textNoShape">
              <a:avLst/>
            </a:prstTxWarp>
          </a:bodyPr>
          <a:lstStyle>
            <a:lvl1pPr defTabSz="922227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70" y="2"/>
            <a:ext cx="2972335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1" rIns="92681" bIns="46341" numCol="1" anchor="t" anchorCtr="0" compatLnSpc="1">
            <a:prstTxWarp prst="textNoShape">
              <a:avLst/>
            </a:prstTxWarp>
          </a:bodyPr>
          <a:lstStyle>
            <a:lvl1pPr algn="r" defTabSz="922227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446499"/>
            <a:ext cx="2972335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1" rIns="92681" bIns="46341" numCol="1" anchor="b" anchorCtr="0" compatLnSpc="1">
            <a:prstTxWarp prst="textNoShape">
              <a:avLst/>
            </a:prstTxWarp>
          </a:bodyPr>
          <a:lstStyle>
            <a:lvl1pPr defTabSz="922227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70" y="9446499"/>
            <a:ext cx="2972335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1" rIns="92681" bIns="46341" numCol="1" anchor="b" anchorCtr="0" compatLnSpc="1">
            <a:prstTxWarp prst="textNoShape">
              <a:avLst/>
            </a:prstTxWarp>
          </a:bodyPr>
          <a:lstStyle>
            <a:lvl1pPr algn="r" defTabSz="922227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3B8D43-3C03-4186-98E9-8BDDCE12E0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731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2972335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1" rIns="92681" bIns="46341" numCol="1" anchor="t" anchorCtr="0" compatLnSpc="1">
            <a:prstTxWarp prst="textNoShape">
              <a:avLst/>
            </a:prstTxWarp>
          </a:bodyPr>
          <a:lstStyle>
            <a:lvl1pPr defTabSz="922227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70" y="2"/>
            <a:ext cx="2972335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1" rIns="92681" bIns="46341" numCol="1" anchor="t" anchorCtr="0" compatLnSpc="1">
            <a:prstTxWarp prst="textNoShape">
              <a:avLst/>
            </a:prstTxWarp>
          </a:bodyPr>
          <a:lstStyle>
            <a:lvl1pPr algn="r" defTabSz="922227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838"/>
            <a:ext cx="5486400" cy="447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1" rIns="92681" bIns="463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46499"/>
            <a:ext cx="2972335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1" rIns="92681" bIns="46341" numCol="1" anchor="b" anchorCtr="0" compatLnSpc="1">
            <a:prstTxWarp prst="textNoShape">
              <a:avLst/>
            </a:prstTxWarp>
          </a:bodyPr>
          <a:lstStyle>
            <a:lvl1pPr defTabSz="922227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70" y="9446499"/>
            <a:ext cx="2972335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1" tIns="46341" rIns="92681" bIns="46341" numCol="1" anchor="b" anchorCtr="0" compatLnSpc="1">
            <a:prstTxWarp prst="textNoShape">
              <a:avLst/>
            </a:prstTxWarp>
          </a:bodyPr>
          <a:lstStyle>
            <a:lvl1pPr algn="r" defTabSz="922227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67EC15-C9C0-44C6-9631-84946810F71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089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D1E93-ECCA-4DF7-A885-21E28BAF0675}" type="slidenum">
              <a:rPr lang="en-GB"/>
              <a:pPr/>
              <a:t>1</a:t>
            </a:fld>
            <a:endParaRPr lang="en-GB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16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86040" tIns="43200" rIns="86040" bIns="43200" anchor="b" anchorCtr="0" compatLnSpc="1"/>
          <a:lstStyle/>
          <a:p>
            <a:pPr lvl="0"/>
            <a:fld id="{97515E46-BC6C-4A1A-BC2A-15E0330E8755}" type="slidenum">
              <a:t>3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8825"/>
            <a:ext cx="4962525" cy="372268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70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44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2613" y="142875"/>
            <a:ext cx="2190750" cy="13541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7188" y="142875"/>
            <a:ext cx="6423025" cy="13541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61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00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88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5044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117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032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42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89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7411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 t="20323" r="17432" b="12402"/>
          <a:stretch>
            <a:fillRect/>
          </a:stretch>
        </p:blipFill>
        <p:spPr bwMode="auto">
          <a:xfrm>
            <a:off x="5181600" y="371061"/>
            <a:ext cx="1550504" cy="100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045" t="20323" r="17432" b="1240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865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56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32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10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25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525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88" y="1019175"/>
            <a:ext cx="4306887" cy="477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16475" y="1019175"/>
            <a:ext cx="4306888" cy="477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79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41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22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9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935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993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8" descr="Wissenschaftl_Info_a_Kopf.bmp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6" descr="Wissenschaftl_Info_ab_Willkommen.bmp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800100" y="142875"/>
            <a:ext cx="8229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STEHT EIN KOLUMNENTITEL IN VERSALIEN 14 PT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57188" y="1019175"/>
            <a:ext cx="87661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 t="20323" r="17432" b="12402"/>
          <a:stretch>
            <a:fillRect/>
          </a:stretch>
        </p:blipFill>
        <p:spPr bwMode="auto">
          <a:xfrm>
            <a:off x="5181600" y="371061"/>
            <a:ext cx="1550504" cy="100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045" t="20323" r="17432" b="1240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5156200" indent="-51562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100" b="1">
          <a:solidFill>
            <a:srgbClr val="00589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5922963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tabLst>
          <a:tab pos="1169988" algn="l"/>
        </a:tabLst>
        <a:defRPr b="1">
          <a:solidFill>
            <a:schemeClr val="tx1"/>
          </a:solidFill>
          <a:latin typeface="+mn-lt"/>
          <a:cs typeface="+mn-cs"/>
        </a:defRPr>
      </a:lvl3pPr>
      <a:lvl4pPr marL="1600200" indent="3248025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8" descr="Wissenschaftl_Info_a_Kopf.bmp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 userDrawn="1"/>
        </p:nvSpPr>
        <p:spPr bwMode="auto">
          <a:xfrm>
            <a:off x="8710822" y="6608764"/>
            <a:ext cx="48398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D031FE4A-2697-4784-80A8-66A27A4C1DC6}" type="slidenum">
              <a:rPr lang="en-GB" sz="1200" b="0"/>
              <a:pPr algn="r" eaLnBrk="1" hangingPunct="1">
                <a:defRPr/>
              </a:pPr>
              <a:t>‹Nr.›</a:t>
            </a:fld>
            <a:endParaRPr lang="en-GB" sz="1200" b="0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39511" y="6626412"/>
            <a:ext cx="4649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b="0" dirty="0" smtClean="0"/>
              <a:t>Joint Accelerator Research JGU &amp; HZB – MESA Linac Module @ bERLinPro</a:t>
            </a:r>
            <a:endParaRPr lang="en-GB" sz="10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  <p:sldLayoutId id="214748373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5156200" indent="-51562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100" b="1">
          <a:solidFill>
            <a:srgbClr val="00589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5922963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tabLst>
          <a:tab pos="1169988" algn="l"/>
        </a:tabLst>
        <a:defRPr b="1">
          <a:solidFill>
            <a:schemeClr val="tx1"/>
          </a:solidFill>
          <a:latin typeface="+mn-lt"/>
          <a:cs typeface="+mn-cs"/>
        </a:defRPr>
      </a:lvl3pPr>
      <a:lvl4pPr marL="1600200" indent="3248025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Grafik 6" descr="Wissenschaftl_Info_ab_Willkommen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311630" y="2111608"/>
            <a:ext cx="600786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MESA Linac Module @ bERLinPro</a:t>
            </a:r>
          </a:p>
          <a:p>
            <a:pPr algn="l"/>
            <a:r>
              <a:rPr lang="en-GB" sz="200" dirty="0" smtClean="0">
                <a:solidFill>
                  <a:schemeClr val="bg1"/>
                </a:solidFill>
              </a:rPr>
              <a:t> </a:t>
            </a:r>
            <a:endParaRPr lang="en-GB" sz="1200" b="0" i="1" dirty="0">
              <a:solidFill>
                <a:schemeClr val="bg1"/>
              </a:solidFill>
            </a:endParaRPr>
          </a:p>
          <a:p>
            <a:pPr algn="l"/>
            <a:r>
              <a:rPr lang="en-GB" sz="2400" b="0" dirty="0" smtClean="0">
                <a:solidFill>
                  <a:schemeClr val="bg1"/>
                </a:solidFill>
              </a:rPr>
              <a:t>Joint Accelerator Research JGU &amp; </a:t>
            </a:r>
            <a:r>
              <a:rPr lang="en-GB" sz="2400" b="0" dirty="0" smtClean="0">
                <a:solidFill>
                  <a:schemeClr val="bg1"/>
                </a:solidFill>
              </a:rPr>
              <a:t>HZB</a:t>
            </a:r>
          </a:p>
          <a:p>
            <a:pPr algn="l"/>
            <a:endParaRPr lang="en-GB" sz="2400" b="0" dirty="0">
              <a:solidFill>
                <a:schemeClr val="bg1"/>
              </a:solidFill>
            </a:endParaRPr>
          </a:p>
          <a:p>
            <a:r>
              <a:rPr lang="en-GB" sz="2400" b="0" dirty="0" smtClean="0">
                <a:solidFill>
                  <a:schemeClr val="bg1"/>
                </a:solidFill>
              </a:rPr>
              <a:t>“</a:t>
            </a:r>
            <a:r>
              <a:rPr lang="en-US" sz="2400" b="0" dirty="0" smtClean="0">
                <a:solidFill>
                  <a:schemeClr val="bg1"/>
                </a:solidFill>
              </a:rPr>
              <a:t>SRF </a:t>
            </a:r>
            <a:r>
              <a:rPr lang="en-US" sz="2400" b="0" dirty="0" err="1">
                <a:solidFill>
                  <a:schemeClr val="bg1"/>
                </a:solidFill>
              </a:rPr>
              <a:t>Cryomodule</a:t>
            </a:r>
            <a:r>
              <a:rPr lang="en-US" sz="2400" b="0" dirty="0">
                <a:solidFill>
                  <a:schemeClr val="bg1"/>
                </a:solidFill>
              </a:rPr>
              <a:t> testing for electron </a:t>
            </a:r>
          </a:p>
          <a:p>
            <a:r>
              <a:rPr lang="en-US" sz="2400" b="0" dirty="0">
                <a:solidFill>
                  <a:schemeClr val="bg1"/>
                </a:solidFill>
              </a:rPr>
              <a:t>accelerators under beam </a:t>
            </a:r>
            <a:r>
              <a:rPr lang="en-US" sz="2400" b="0" dirty="0" smtClean="0">
                <a:solidFill>
                  <a:schemeClr val="bg1"/>
                </a:solidFill>
              </a:rPr>
              <a:t>conditions”</a:t>
            </a:r>
            <a:endParaRPr lang="en-US" sz="2400" b="0" dirty="0">
              <a:solidFill>
                <a:schemeClr val="bg1"/>
              </a:solidFill>
            </a:endParaRPr>
          </a:p>
          <a:p>
            <a:pPr algn="l"/>
            <a:endParaRPr lang="en-GB" sz="2400" b="0" dirty="0" smtClean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 t="20323" r="17432" b="12402"/>
          <a:stretch>
            <a:fillRect/>
          </a:stretch>
        </p:blipFill>
        <p:spPr bwMode="auto">
          <a:xfrm>
            <a:off x="5181600" y="371061"/>
            <a:ext cx="1550504" cy="100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045" t="20323" r="17432" b="1240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8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A description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048744"/>
            <a:ext cx="856895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755576" y="1089807"/>
            <a:ext cx="51125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-360040" y="598716"/>
            <a:ext cx="9540552" cy="55418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 smtClean="0"/>
          </a:p>
          <a:p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r>
              <a:rPr lang="de-DE" altLang="zh-CN" sz="4000" kern="0" dirty="0" smtClean="0"/>
              <a:t> </a:t>
            </a:r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endParaRPr lang="de-DE" altLang="zh-CN" sz="2400" kern="0" dirty="0" smtClean="0"/>
          </a:p>
          <a:p>
            <a:endParaRPr lang="de-DE" altLang="zh-CN" sz="2400" kern="0" dirty="0"/>
          </a:p>
          <a:p>
            <a:endParaRPr lang="de-DE" altLang="zh-CN" sz="2400" kern="0" dirty="0" smtClean="0"/>
          </a:p>
          <a:p>
            <a:endParaRPr lang="de-DE" altLang="zh-CN" sz="2400" kern="0" dirty="0"/>
          </a:p>
          <a:p>
            <a:endParaRPr lang="de-DE" altLang="zh-CN" sz="2400" kern="0" dirty="0" smtClean="0"/>
          </a:p>
          <a:p>
            <a:endParaRPr lang="de-DE" altLang="zh-CN" sz="2400" kern="0" dirty="0"/>
          </a:p>
          <a:p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r>
              <a:rPr lang="de-DE" altLang="zh-CN" sz="2000" kern="0" dirty="0" smtClean="0"/>
              <a:t>due </a:t>
            </a:r>
            <a:r>
              <a:rPr lang="de-DE" altLang="zh-CN" sz="2000" kern="0" dirty="0" err="1" smtClean="0"/>
              <a:t>to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civil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construction</a:t>
            </a:r>
            <a:r>
              <a:rPr lang="de-DE" altLang="zh-CN" sz="2000" kern="0" dirty="0" smtClean="0"/>
              <a:t> time </a:t>
            </a:r>
            <a:r>
              <a:rPr lang="de-DE" altLang="zh-CN" sz="2000" kern="0" dirty="0" err="1" smtClean="0"/>
              <a:t>accelerator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construction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can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start</a:t>
            </a:r>
            <a:r>
              <a:rPr lang="de-DE" altLang="zh-CN" sz="2000" kern="0" dirty="0" smtClean="0"/>
              <a:t> </a:t>
            </a:r>
            <a:r>
              <a:rPr lang="de-DE" altLang="zh-CN" sz="2000" b="1" i="1" kern="0" dirty="0" smtClean="0"/>
              <a:t>end 2020 </a:t>
            </a:r>
            <a:endParaRPr lang="de-DE" altLang="zh-CN" sz="2000" b="1" i="1" kern="0" dirty="0" smtClean="0"/>
          </a:p>
        </p:txBody>
      </p:sp>
      <p:sp>
        <p:nvSpPr>
          <p:cNvPr id="7" name="Freihandform 6"/>
          <p:cNvSpPr/>
          <p:nvPr/>
        </p:nvSpPr>
        <p:spPr>
          <a:xfrm>
            <a:off x="7377225" y="5009184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0" i="1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Picture: D. Simon</a:t>
            </a:r>
            <a:endParaRPr lang="de-DE" b="0" i="1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graphicFrame>
        <p:nvGraphicFramePr>
          <p:cNvPr id="13" name="Group 2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101411"/>
              </p:ext>
            </p:extLst>
          </p:nvPr>
        </p:nvGraphicFramePr>
        <p:xfrm>
          <a:off x="78271" y="641364"/>
          <a:ext cx="4228686" cy="1545651"/>
        </p:xfrm>
        <a:graphic>
          <a:graphicData uri="http://schemas.openxmlformats.org/drawingml/2006/table">
            <a:tbl>
              <a:tblPr/>
              <a:tblGrid>
                <a:gridCol w="2340222"/>
                <a:gridCol w="1888464"/>
              </a:tblGrid>
              <a:tr h="26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Basic 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6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max. beam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 MeV (ERL mode)</a:t>
                      </a:r>
                      <a:b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155 MeV (external beam)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267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max. 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current in ERL operation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 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(later 10 mA) </a:t>
                      </a:r>
                      <a:b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(0.77-7.7 </a:t>
                      </a: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pC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/bunch)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70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of </a:t>
                      </a: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recirculations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(ERL mode)</a:t>
                      </a:r>
                      <a:b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(external beam)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90588" y="93663"/>
            <a:ext cx="811754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de-DE" sz="2100" dirty="0" smtClean="0">
                <a:solidFill>
                  <a:srgbClr val="FFFFFF"/>
                </a:solidFill>
              </a:rPr>
              <a:t>MESA </a:t>
            </a:r>
            <a:r>
              <a:rPr lang="en-GB" altLang="de-DE" sz="2100" dirty="0" smtClean="0">
                <a:solidFill>
                  <a:srgbClr val="FFFFFF"/>
                </a:solidFill>
              </a:rPr>
              <a:t>– </a:t>
            </a:r>
            <a:r>
              <a:rPr lang="en-US" altLang="de-DE" sz="2100" dirty="0">
                <a:solidFill>
                  <a:srgbClr val="FFFFFF"/>
                </a:solidFill>
              </a:rPr>
              <a:t>Mainz Energy Recovery </a:t>
            </a:r>
            <a:r>
              <a:rPr lang="en-US" altLang="de-DE" sz="2100" dirty="0" smtClean="0">
                <a:solidFill>
                  <a:srgbClr val="FFFFFF"/>
                </a:solidFill>
              </a:rPr>
              <a:t>Superconducting Accelerator </a:t>
            </a:r>
            <a:endParaRPr lang="en-GB" altLang="de-DE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5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4997" t="9995" r="29995" b="9995"/>
          <a:stretch>
            <a:fillRect/>
          </a:stretch>
        </p:blipFill>
        <p:spPr>
          <a:xfrm>
            <a:off x="3923928" y="764703"/>
            <a:ext cx="5278888" cy="54307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ihandform 4"/>
          <p:cNvSpPr/>
          <p:nvPr/>
        </p:nvSpPr>
        <p:spPr>
          <a:xfrm>
            <a:off x="7380312" y="5691239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0" i="1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Picture: HZDR</a:t>
            </a:r>
            <a:endParaRPr lang="de-DE" b="0" i="1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79512" y="879874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/>
              <a:t>Cryomodules</a:t>
            </a:r>
            <a:r>
              <a:rPr lang="en-US" sz="1500" dirty="0" smtClean="0"/>
              <a:t> of the '</a:t>
            </a:r>
            <a:r>
              <a:rPr lang="en-US" sz="1500" dirty="0" err="1" smtClean="0"/>
              <a:t>Rossendorf</a:t>
            </a:r>
            <a:r>
              <a:rPr lang="en-US" sz="1500" dirty="0" smtClean="0"/>
              <a:t>'-type</a:t>
            </a:r>
            <a:br>
              <a:rPr lang="en-US" sz="1500" dirty="0" smtClean="0"/>
            </a:br>
            <a:r>
              <a:rPr lang="en-US" sz="1500" dirty="0" smtClean="0"/>
              <a:t>(2 x 9-cell TESLA/XFEL cavities), which are in use at ELBE </a:t>
            </a:r>
            <a:br>
              <a:rPr lang="en-US" sz="1500" dirty="0" smtClean="0"/>
            </a:br>
            <a:r>
              <a:rPr lang="en-US" sz="1500" dirty="0"/>
              <a:t>will be used for </a:t>
            </a:r>
            <a:r>
              <a:rPr lang="en-US" sz="1500" dirty="0" smtClean="0"/>
              <a:t>MESA</a:t>
            </a:r>
          </a:p>
          <a:p>
            <a:endParaRPr lang="en-US" sz="1500" dirty="0" smtClean="0"/>
          </a:p>
          <a:p>
            <a:r>
              <a:rPr lang="en-US" sz="1500" dirty="0" smtClean="0"/>
              <a:t>→  we applied some adaptations </a:t>
            </a:r>
            <a:br>
              <a:rPr lang="en-US" sz="1500" dirty="0" smtClean="0"/>
            </a:br>
            <a:r>
              <a:rPr lang="en-US" sz="1500" dirty="0" smtClean="0"/>
              <a:t>      in order to allow 1 mA ERL operation:</a:t>
            </a:r>
          </a:p>
          <a:p>
            <a:endParaRPr lang="en-US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added tuners with piezo elements </a:t>
            </a:r>
            <a:br>
              <a:rPr lang="en-US" sz="1500" dirty="0" smtClean="0"/>
            </a:br>
            <a:r>
              <a:rPr lang="en-US" sz="1500" dirty="0" smtClean="0"/>
              <a:t>(XFEL/</a:t>
            </a:r>
            <a:r>
              <a:rPr lang="en-US" sz="1500" dirty="0" err="1" smtClean="0"/>
              <a:t>Saclay</a:t>
            </a:r>
            <a:r>
              <a:rPr lang="en-US" sz="1500" dirty="0" smtClean="0"/>
              <a:t>-type)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used sapphire windows at HOM </a:t>
            </a:r>
            <a:br>
              <a:rPr lang="en-US" sz="1500" dirty="0" smtClean="0"/>
            </a:br>
            <a:r>
              <a:rPr lang="en-US" sz="1500" dirty="0" smtClean="0"/>
              <a:t>feedthroughs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r>
              <a:rPr lang="en-US" sz="1500" dirty="0"/>
              <a:t>→  </a:t>
            </a:r>
            <a:r>
              <a:rPr lang="en-US" sz="1500" dirty="0" smtClean="0"/>
              <a:t>beam current of 10 mA </a:t>
            </a:r>
            <a:r>
              <a:rPr lang="en-US" sz="1500" dirty="0" smtClean="0"/>
              <a:t>may </a:t>
            </a:r>
            <a:r>
              <a:rPr lang="en-US" sz="1500" dirty="0" smtClean="0"/>
              <a:t>not </a:t>
            </a:r>
            <a:r>
              <a:rPr lang="en-US" sz="1500" dirty="0" smtClean="0"/>
              <a:t>be</a:t>
            </a:r>
            <a:br>
              <a:rPr lang="en-US" sz="1500" dirty="0" smtClean="0"/>
            </a:br>
            <a:r>
              <a:rPr lang="en-US" sz="1500" dirty="0" smtClean="0"/>
              <a:t>      achievable  with that type of</a:t>
            </a:r>
            <a:br>
              <a:rPr lang="en-US" sz="1500" dirty="0" smtClean="0"/>
            </a:br>
            <a:r>
              <a:rPr lang="en-US" sz="1500" dirty="0" smtClean="0"/>
              <a:t>      </a:t>
            </a:r>
            <a:r>
              <a:rPr lang="en-US" sz="1500" dirty="0" err="1" smtClean="0"/>
              <a:t>cryomodule</a:t>
            </a:r>
            <a:endParaRPr lang="en-US" sz="1500" dirty="0"/>
          </a:p>
          <a:p>
            <a:endParaRPr lang="en-US" sz="2000" dirty="0" smtClean="0"/>
          </a:p>
          <a:p>
            <a:r>
              <a:rPr lang="en-US" sz="2000" dirty="0" smtClean="0"/>
              <a:t>Just today: </a:t>
            </a:r>
            <a:r>
              <a:rPr lang="en-US" sz="2000" dirty="0" smtClean="0"/>
              <a:t>String assembly </a:t>
            </a:r>
            <a:br>
              <a:rPr lang="en-US" sz="2000" dirty="0" smtClean="0"/>
            </a:br>
            <a:r>
              <a:rPr lang="en-US" sz="2000" dirty="0" smtClean="0"/>
              <a:t>successfully completed</a:t>
            </a:r>
          </a:p>
          <a:p>
            <a:endParaRPr lang="en-US" sz="2000" dirty="0"/>
          </a:p>
          <a:p>
            <a:r>
              <a:rPr lang="en-US" sz="2000" dirty="0" smtClean="0"/>
              <a:t>2 modules will be tested at Mainz </a:t>
            </a:r>
            <a:br>
              <a:rPr lang="en-US" sz="2000" dirty="0" smtClean="0"/>
            </a:br>
            <a:r>
              <a:rPr lang="en-US" sz="2000" dirty="0" smtClean="0"/>
              <a:t>fall 2017 till spring 2018</a:t>
            </a:r>
            <a:endParaRPr lang="en-US" sz="2000" dirty="0" smtClean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90588" y="93663"/>
            <a:ext cx="274748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de-DE" sz="2100" dirty="0" smtClean="0">
                <a:solidFill>
                  <a:srgbClr val="FFFFFF"/>
                </a:solidFill>
              </a:rPr>
              <a:t>MESA </a:t>
            </a:r>
            <a:r>
              <a:rPr lang="en-GB" altLang="de-DE" sz="2100" dirty="0" err="1" smtClean="0">
                <a:solidFill>
                  <a:srgbClr val="FFFFFF"/>
                </a:solidFill>
              </a:rPr>
              <a:t>Cryomodules</a:t>
            </a:r>
            <a:endParaRPr lang="en-GB" altLang="de-DE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>
          <a:xfrm>
            <a:off x="58889" y="1286644"/>
            <a:ext cx="9090951" cy="4724312"/>
            <a:chOff x="58889" y="1445140"/>
            <a:chExt cx="9090951" cy="472431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9" y="1564472"/>
              <a:ext cx="9044574" cy="4604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ieren 16"/>
            <p:cNvGrpSpPr/>
            <p:nvPr/>
          </p:nvGrpSpPr>
          <p:grpSpPr>
            <a:xfrm>
              <a:off x="829858" y="1445140"/>
              <a:ext cx="8319982" cy="4289245"/>
              <a:chOff x="820622" y="1047979"/>
              <a:chExt cx="8319982" cy="4289245"/>
            </a:xfrm>
          </p:grpSpPr>
          <p:sp>
            <p:nvSpPr>
              <p:cNvPr id="19" name="Textfeld 18"/>
              <p:cNvSpPr txBox="1">
                <a:spLocks noChangeArrowheads="1"/>
              </p:cNvSpPr>
              <p:nvPr/>
            </p:nvSpPr>
            <p:spPr bwMode="auto">
              <a:xfrm>
                <a:off x="7375813" y="2413943"/>
                <a:ext cx="176479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589C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beam dump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b="0" kern="0" dirty="0" smtClean="0">
                    <a:solidFill>
                      <a:schemeClr val="tx1"/>
                    </a:solidFill>
                  </a:rPr>
                  <a:t>6.5 MeV, 100 mA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b="0" kern="0" dirty="0" smtClean="0">
                    <a:solidFill>
                      <a:schemeClr val="tx1"/>
                    </a:solidFill>
                  </a:rPr>
                  <a:t>= 650 kW</a:t>
                </a: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Textfeld 19"/>
              <p:cNvSpPr txBox="1">
                <a:spLocks noChangeArrowheads="1"/>
              </p:cNvSpPr>
              <p:nvPr/>
            </p:nvSpPr>
            <p:spPr bwMode="auto">
              <a:xfrm>
                <a:off x="5158634" y="2811605"/>
                <a:ext cx="221717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 dirty="0" err="1"/>
                  <a:t>l</a:t>
                </a:r>
                <a:r>
                  <a:rPr kumimoji="0" lang="en-GB" sz="160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589C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inac</a:t>
                </a:r>
                <a:r>
                  <a:rPr kumimoji="0" lang="en-GB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589C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module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3 </a:t>
                </a: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x 7 cell </a:t>
                </a:r>
                <a:r>
                  <a:rPr kumimoji="0" lang="en-GB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srf</a:t>
                </a: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cavities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44 MeV</a:t>
                </a: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Textfeld 22"/>
              <p:cNvSpPr txBox="1">
                <a:spLocks noChangeArrowheads="1"/>
              </p:cNvSpPr>
              <p:nvPr/>
            </p:nvSpPr>
            <p:spPr bwMode="auto">
              <a:xfrm>
                <a:off x="2570874" y="3784384"/>
                <a:ext cx="294249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 dirty="0" smtClean="0"/>
                  <a:t>modified </a:t>
                </a:r>
                <a:r>
                  <a:rPr kumimoji="0" lang="en-GB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589C"/>
                    </a:solidFill>
                    <a:effectLst/>
                    <a:uLnTx/>
                    <a:uFillTx/>
                  </a:rPr>
                  <a:t>Cornell booster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3 </a:t>
                </a: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x 2 cell </a:t>
                </a:r>
                <a:r>
                  <a:rPr kumimoji="0" lang="en-GB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srf</a:t>
                </a: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cavities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4.5 MeV</a:t>
                </a: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Textfeld 23"/>
              <p:cNvSpPr txBox="1">
                <a:spLocks noChangeArrowheads="1"/>
              </p:cNvSpPr>
              <p:nvPr/>
            </p:nvSpPr>
            <p:spPr bwMode="auto">
              <a:xfrm>
                <a:off x="820622" y="4506227"/>
                <a:ext cx="293913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 dirty="0" err="1" smtClean="0"/>
                  <a:t>srf</a:t>
                </a:r>
                <a:r>
                  <a:rPr kumimoji="0" lang="en-GB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589C"/>
                    </a:solidFill>
                    <a:effectLst/>
                    <a:uLnTx/>
                    <a:uFillTx/>
                  </a:rPr>
                  <a:t>-gun</a:t>
                </a:r>
                <a:endParaRPr kumimoji="0" lang="en-GB" sz="1600" i="0" u="none" strike="noStrike" kern="0" cap="none" spc="0" normalizeH="0" baseline="0" noProof="0" dirty="0">
                  <a:ln>
                    <a:noFill/>
                  </a:ln>
                  <a:solidFill>
                    <a:srgbClr val="00589C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1.4 cell </a:t>
                </a:r>
                <a:r>
                  <a:rPr kumimoji="0" lang="en-GB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srf</a:t>
                </a: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cavities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1.5-2.3 MeV, </a:t>
                </a:r>
                <a:r>
                  <a:rPr lang="en-GB" sz="1600" b="0" kern="0" dirty="0" smtClean="0">
                    <a:solidFill>
                      <a:schemeClr val="tx1"/>
                    </a:solidFill>
                  </a:rPr>
                  <a:t>s</a:t>
                </a: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ingle </a:t>
                </a: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solenoid, </a:t>
                </a:r>
              </a:p>
            </p:txBody>
          </p:sp>
          <p:sp>
            <p:nvSpPr>
              <p:cNvPr id="34" name="Textfeld 33"/>
              <p:cNvSpPr txBox="1">
                <a:spLocks noChangeArrowheads="1"/>
              </p:cNvSpPr>
              <p:nvPr/>
            </p:nvSpPr>
            <p:spPr bwMode="auto">
              <a:xfrm>
                <a:off x="3847132" y="3211408"/>
                <a:ext cx="120264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589C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 dirty="0"/>
                  <a:t>m</a:t>
                </a:r>
                <a:r>
                  <a:rPr kumimoji="0" lang="en-GB" sz="160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589C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erger</a:t>
                </a:r>
                <a:endParaRPr kumimoji="0" lang="en-GB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89C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dogleg</a:t>
                </a:r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1648014" y="1047979"/>
                <a:ext cx="24673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test and diagnostic line</a:t>
                </a:r>
              </a:p>
              <a:p>
                <a:pPr algn="ctr"/>
                <a:r>
                  <a:rPr lang="en-GB" b="0" dirty="0" smtClean="0">
                    <a:solidFill>
                      <a:schemeClr val="tx1"/>
                    </a:solidFill>
                  </a:rPr>
                  <a:t>(5mA@10MeV dump,</a:t>
                </a:r>
              </a:p>
              <a:p>
                <a:pPr algn="ctr"/>
                <a:r>
                  <a:rPr lang="en-GB" b="0" dirty="0" smtClean="0">
                    <a:solidFill>
                      <a:schemeClr val="tx1"/>
                    </a:solidFill>
                  </a:rPr>
                  <a:t>energy &amp; slice diag.)</a:t>
                </a:r>
              </a:p>
            </p:txBody>
          </p:sp>
        </p:grpSp>
      </p:grpSp>
      <p:sp>
        <p:nvSpPr>
          <p:cNvPr id="31" name="Text Box 241"/>
          <p:cNvSpPr txBox="1">
            <a:spLocks noChangeArrowheads="1"/>
          </p:cNvSpPr>
          <p:nvPr/>
        </p:nvSpPr>
        <p:spPr bwMode="auto">
          <a:xfrm>
            <a:off x="26541" y="581159"/>
            <a:ext cx="9384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dirty="0" smtClean="0"/>
              <a:t>bERL</a:t>
            </a:r>
            <a:r>
              <a:rPr lang="en-GB" sz="1600" dirty="0" smtClean="0"/>
              <a:t>inPro </a:t>
            </a:r>
            <a:r>
              <a:rPr lang="en-GB" sz="1600" dirty="0"/>
              <a:t>= Berlin Energy </a:t>
            </a:r>
            <a:r>
              <a:rPr lang="en-GB" sz="1600" dirty="0" smtClean="0"/>
              <a:t>Recovery </a:t>
            </a:r>
            <a:r>
              <a:rPr lang="en-GB" sz="1600" dirty="0"/>
              <a:t>Linac Project</a:t>
            </a:r>
          </a:p>
          <a:p>
            <a:pPr algn="l"/>
            <a:r>
              <a:rPr lang="en-GB" sz="1600" dirty="0" smtClean="0">
                <a:solidFill>
                  <a:schemeClr val="tx1"/>
                </a:solidFill>
              </a:rPr>
              <a:t>100 mA  / low emittance </a:t>
            </a:r>
            <a:r>
              <a:rPr lang="en-GB" dirty="0" smtClean="0">
                <a:solidFill>
                  <a:schemeClr val="tx1"/>
                </a:solidFill>
              </a:rPr>
              <a:t>technology</a:t>
            </a:r>
            <a:r>
              <a:rPr lang="en-GB" sz="1600" dirty="0" smtClean="0">
                <a:solidFill>
                  <a:schemeClr val="tx1"/>
                </a:solidFill>
              </a:rPr>
              <a:t> demonstrator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(covering key </a:t>
            </a:r>
            <a:r>
              <a:rPr lang="en-GB" sz="1600" dirty="0">
                <a:solidFill>
                  <a:schemeClr val="tx1"/>
                </a:solidFill>
              </a:rPr>
              <a:t>aspects </a:t>
            </a:r>
            <a:r>
              <a:rPr lang="en-GB" sz="1600" dirty="0" smtClean="0">
                <a:solidFill>
                  <a:schemeClr val="tx1"/>
                </a:solidFill>
              </a:rPr>
              <a:t>of </a:t>
            </a:r>
            <a:r>
              <a:rPr lang="en-GB" dirty="0" smtClean="0">
                <a:solidFill>
                  <a:schemeClr val="tx1"/>
                </a:solidFill>
              </a:rPr>
              <a:t>large scale ERL)</a:t>
            </a: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32" name="Group 249"/>
          <p:cNvGraphicFramePr>
            <a:graphicFrameLocks noGrp="1"/>
          </p:cNvGraphicFramePr>
          <p:nvPr>
            <p:extLst/>
          </p:nvPr>
        </p:nvGraphicFramePr>
        <p:xfrm>
          <a:off x="4968323" y="4673886"/>
          <a:ext cx="4091400" cy="1872171"/>
        </p:xfrm>
        <a:graphic>
          <a:graphicData uri="http://schemas.openxmlformats.org/drawingml/2006/table">
            <a:tbl>
              <a:tblPr/>
              <a:tblGrid>
                <a:gridCol w="2340222"/>
                <a:gridCol w="1751178"/>
              </a:tblGrid>
              <a:tr h="26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Basic 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65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max. beam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267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max. 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mA (77 </a:t>
                      </a: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pC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/bunch)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70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normalized </a:t>
                      </a: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emittance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(0.5 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m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270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bunch length (straight)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ps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or smaller 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(100 fs)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67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rep.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267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losses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10</a:t>
                      </a:r>
                      <a:r>
                        <a:rPr kumimoji="0" lang="en-GB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890588" y="93663"/>
            <a:ext cx="66784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de-DE" sz="2100" dirty="0" smtClean="0">
                <a:solidFill>
                  <a:srgbClr val="FFFFFF"/>
                </a:solidFill>
              </a:rPr>
              <a:t>bERLinPro – Berlin Energy Recovery Linac Project</a:t>
            </a:r>
            <a:endParaRPr lang="en-GB" altLang="de-DE" sz="2100" dirty="0">
              <a:solidFill>
                <a:srgbClr val="FFFFF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8162" y="5697279"/>
            <a:ext cx="2975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 smtClean="0"/>
              <a:t>project started 2011, fully funded</a:t>
            </a:r>
          </a:p>
          <a:p>
            <a:pPr algn="l"/>
            <a:r>
              <a:rPr lang="en-GB" sz="1400" dirty="0" smtClean="0"/>
              <a:t>building ready 2017</a:t>
            </a:r>
          </a:p>
          <a:p>
            <a:pPr algn="l"/>
            <a:r>
              <a:rPr lang="en-GB" sz="1400" dirty="0" smtClean="0"/>
              <a:t>first electrons 2018</a:t>
            </a:r>
          </a:p>
          <a:p>
            <a:pPr algn="l"/>
            <a:r>
              <a:rPr lang="en-GB" sz="1400" dirty="0" smtClean="0"/>
              <a:t>recirculation 2019/2020 </a:t>
            </a:r>
            <a:endParaRPr lang="en-GB" sz="1400" dirty="0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54" y="3825245"/>
            <a:ext cx="2700166" cy="8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44" y="672350"/>
            <a:ext cx="2700166" cy="80448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31" b="11888"/>
          <a:stretch/>
        </p:blipFill>
        <p:spPr bwMode="auto">
          <a:xfrm>
            <a:off x="177460" y="3316019"/>
            <a:ext cx="6337644" cy="289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72" y="719418"/>
            <a:ext cx="4303583" cy="259660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50900" y="114300"/>
            <a:ext cx="6311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solidFill>
                  <a:srgbClr val="FFFFFF"/>
                </a:solidFill>
              </a:rPr>
              <a:t>bERLinPro – Building / Infrastructure / Accelerator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23" y="4383175"/>
            <a:ext cx="2608739" cy="1956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6633710" y="5678946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0" dirty="0" smtClean="0">
                <a:solidFill>
                  <a:schemeClr val="bg1"/>
                </a:solidFill>
              </a:rPr>
              <a:t>Position to integrate</a:t>
            </a:r>
          </a:p>
          <a:p>
            <a:pPr algn="ctr"/>
            <a:r>
              <a:rPr lang="en-GB" sz="1200" b="0" dirty="0" smtClean="0">
                <a:solidFill>
                  <a:schemeClr val="bg1"/>
                </a:solidFill>
              </a:rPr>
              <a:t>MESA Linac Module</a:t>
            </a:r>
          </a:p>
          <a:p>
            <a:pPr algn="ctr"/>
            <a:r>
              <a:rPr lang="en-GB" sz="1200" b="0" dirty="0" smtClean="0">
                <a:solidFill>
                  <a:schemeClr val="bg1"/>
                </a:solidFill>
              </a:rPr>
              <a:t>(5m free space available)</a:t>
            </a:r>
            <a:endParaRPr lang="en-GB" sz="1200" b="0" dirty="0">
              <a:solidFill>
                <a:schemeClr val="bg1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5062818" y="5627594"/>
            <a:ext cx="2164982" cy="179409"/>
          </a:xfrm>
          <a:prstGeom prst="straightConnector1">
            <a:avLst/>
          </a:prstGeom>
          <a:noFill/>
          <a:ln w="349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0658" y="5361452"/>
            <a:ext cx="2013554" cy="1333608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 bwMode="auto">
          <a:xfrm flipV="1">
            <a:off x="3839135" y="4524935"/>
            <a:ext cx="67236" cy="416859"/>
          </a:xfrm>
          <a:prstGeom prst="straightConnector1">
            <a:avLst/>
          </a:prstGeom>
          <a:noFill/>
          <a:ln w="349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3119743" y="501541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0" dirty="0" smtClean="0">
                <a:solidFill>
                  <a:schemeClr val="tx1"/>
                </a:solidFill>
              </a:rPr>
              <a:t>MESA Cryomodule</a:t>
            </a:r>
          </a:p>
          <a:p>
            <a:pPr algn="ctr"/>
            <a:r>
              <a:rPr lang="en-GB" sz="1200" b="0" dirty="0" smtClean="0">
                <a:solidFill>
                  <a:schemeClr val="tx1"/>
                </a:solidFill>
              </a:rPr>
              <a:t>(modified ELBE type)</a:t>
            </a:r>
            <a:endParaRPr lang="en-GB" sz="1200" b="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93" y="1471842"/>
            <a:ext cx="3119022" cy="17553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02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50900" y="114300"/>
            <a:ext cx="70520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solidFill>
                  <a:srgbClr val="FFFFFF"/>
                </a:solidFill>
              </a:rPr>
              <a:t>MESA Cryo Module @ bERLinPro – Research Program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2218" y="1580030"/>
            <a:ext cx="7835543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Cryo &amp; RF Qualification without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Detailed HOM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Test and comparison of different LLRF systems (</a:t>
            </a:r>
            <a:r>
              <a:rPr lang="en-GB" sz="1400" b="0" dirty="0" err="1" smtClean="0">
                <a:solidFill>
                  <a:schemeClr val="tx1"/>
                </a:solidFill>
              </a:rPr>
              <a:t>uTCA</a:t>
            </a:r>
            <a:r>
              <a:rPr lang="en-GB" sz="1400" b="0" dirty="0" smtClean="0">
                <a:solidFill>
                  <a:schemeClr val="tx1"/>
                </a:solidFill>
              </a:rPr>
              <a:t> based bERLinPro ↔ MESA)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Study of BBU threshold currents in the mA range, comparison of simulations and beam tests)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Study of BBU mitigation techniques (phase advance tuning, chromaticity,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Verification of calculated / measured HOM spectra with beam driven spectra in a wide</a:t>
            </a:r>
            <a:br>
              <a:rPr lang="en-GB" sz="1400" b="0" dirty="0" smtClean="0">
                <a:solidFill>
                  <a:schemeClr val="tx1"/>
                </a:solidFill>
              </a:rPr>
            </a:br>
            <a:r>
              <a:rPr lang="en-GB" sz="1400" b="0" dirty="0" smtClean="0">
                <a:solidFill>
                  <a:schemeClr val="tx1"/>
                </a:solidFill>
              </a:rPr>
              <a:t>range of parameters (average current, peak current, pulse length)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Beam tests of LLRF systems under different operation condition (cw, variable pulse trains,</a:t>
            </a:r>
            <a:br>
              <a:rPr lang="en-GB" sz="1400" b="0" dirty="0" smtClean="0">
                <a:solidFill>
                  <a:schemeClr val="tx1"/>
                </a:solidFill>
              </a:rPr>
            </a:br>
            <a:r>
              <a:rPr lang="en-GB" sz="1400" b="0" dirty="0" smtClean="0">
                <a:solidFill>
                  <a:schemeClr val="tx1"/>
                </a:solidFill>
              </a:rPr>
              <a:t>transients,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Beam dynamics studies with respect to achievable parameters space in terms of</a:t>
            </a:r>
            <a:br>
              <a:rPr lang="en-GB" sz="1400" b="0" dirty="0" smtClean="0">
                <a:solidFill>
                  <a:schemeClr val="tx1"/>
                </a:solidFill>
              </a:rPr>
            </a:br>
            <a:r>
              <a:rPr lang="en-GB" sz="1400" b="0" dirty="0" smtClean="0">
                <a:solidFill>
                  <a:schemeClr val="tx1"/>
                </a:solidFill>
              </a:rPr>
              <a:t>emittance, bunch charge, pulse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Studies of beam halo and unwanted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Studies of Energy Recovery Efficiency at mA beam current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Studies of Energy Recovery with “internal target” mock-ups </a:t>
            </a:r>
            <a:r>
              <a:rPr lang="en-GB" sz="1400" b="0" dirty="0" smtClean="0">
                <a:solidFill>
                  <a:schemeClr val="tx1"/>
                </a:solidFill>
              </a:rPr>
              <a:t/>
            </a:r>
            <a:br>
              <a:rPr lang="en-GB" sz="1400" b="0" dirty="0" smtClean="0">
                <a:solidFill>
                  <a:schemeClr val="tx1"/>
                </a:solidFill>
              </a:rPr>
            </a:br>
            <a:r>
              <a:rPr lang="en-GB" sz="1400" b="0" dirty="0" smtClean="0">
                <a:solidFill>
                  <a:schemeClr val="tx1"/>
                </a:solidFill>
              </a:rPr>
              <a:t>(</a:t>
            </a:r>
            <a:r>
              <a:rPr lang="en-GB" sz="1400" b="0" dirty="0" smtClean="0">
                <a:solidFill>
                  <a:schemeClr val="tx1"/>
                </a:solidFill>
              </a:rPr>
              <a:t>energy width, emittance increase</a:t>
            </a:r>
            <a:r>
              <a:rPr lang="en-GB" sz="1400" b="0" dirty="0" smtClean="0">
                <a:solidFill>
                  <a:schemeClr val="tx1"/>
                </a:solidFill>
              </a:rPr>
              <a:t>, …)</a:t>
            </a:r>
            <a:endParaRPr lang="en-GB" sz="14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11582"/>
      </p:ext>
    </p:extLst>
  </p:cSld>
  <p:clrMapOvr>
    <a:masterClrMapping/>
  </p:clrMapOvr>
</p:sld>
</file>

<file path=ppt/theme/theme1.xml><?xml version="1.0" encoding="utf-8"?>
<a:theme xmlns:a="http://schemas.openxmlformats.org/drawingml/2006/main" name="1_Larissa-Design">
  <a:themeElements>
    <a:clrScheme name="1_Larissa-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rgbClr val="00589C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rgbClr val="00589C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Larissa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rgbClr val="00589C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rgbClr val="00589C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Bildschirmpräsentation (4:3)</PresentationFormat>
  <Paragraphs>98</Paragraphs>
  <Slides>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1_Larissa-Design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Institut für Kernphysik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Andreas Jankowiak</dc:creator>
  <cp:lastModifiedBy>Florian Hug</cp:lastModifiedBy>
  <cp:revision>769</cp:revision>
  <cp:lastPrinted>2015-04-11T14:21:08Z</cp:lastPrinted>
  <dcterms:created xsi:type="dcterms:W3CDTF">2010-03-26T17:52:16Z</dcterms:created>
  <dcterms:modified xsi:type="dcterms:W3CDTF">2017-08-31T09:16:39Z</dcterms:modified>
</cp:coreProperties>
</file>