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7"/>
  </p:notesMasterIdLst>
  <p:handoutMasterIdLst>
    <p:handoutMasterId r:id="rId8"/>
  </p:handoutMasterIdLst>
  <p:sldIdLst>
    <p:sldId id="258" r:id="rId2"/>
    <p:sldId id="272" r:id="rId3"/>
    <p:sldId id="302" r:id="rId4"/>
    <p:sldId id="293" r:id="rId5"/>
    <p:sldId id="283" r:id="rId6"/>
  </p:sldIdLst>
  <p:sldSz cx="9144000" cy="6858000" type="screen4x3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23" autoAdjust="0"/>
  </p:normalViewPr>
  <p:slideViewPr>
    <p:cSldViewPr showGuides="1">
      <p:cViewPr varScale="1">
        <p:scale>
          <a:sx n="115" d="100"/>
          <a:sy n="115" d="100"/>
        </p:scale>
        <p:origin x="1494" y="108"/>
      </p:cViewPr>
      <p:guideLst>
        <p:guide orient="horz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60C5-B7B3-48AE-A1A8-973FD25BF873}" type="datetimeFigureOut">
              <a:rPr lang="de-DE" smtClean="0"/>
              <a:t>31.08.2017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365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365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9002-4DA0-408A-9E5E-18C53C2D9D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19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2BA54-8822-49D7-AC17-AB57B4F51003}" type="datetimeFigureOut">
              <a:rPr lang="de-DE" smtClean="0"/>
              <a:t>31.08.2017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377317"/>
            <a:ext cx="2945659" cy="493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3D211-59C3-4152-9E2E-CF29EB437A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0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baseline="0" dirty="0"/>
          </a:p>
        </p:txBody>
      </p:sp>
      <p:sp>
        <p:nvSpPr>
          <p:cNvPr id="14339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9EB57E-422C-4AB7-8FA9-E4FB78365388}" type="slidenum">
              <a:rPr lang="de-DE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de-DE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Penning</a:t>
            </a:r>
            <a:r>
              <a:rPr lang="de-DE" dirty="0"/>
              <a:t> Vakuummeter beinhalten ebenfalls kalte Kathoden, aber </a:t>
            </a:r>
            <a:r>
              <a:rPr lang="de-DE" dirty="0" err="1"/>
              <a:t>Penning</a:t>
            </a:r>
            <a:r>
              <a:rPr lang="de-DE" dirty="0"/>
              <a:t>-Vakuummeter sind nicht für UHV</a:t>
            </a:r>
            <a:r>
              <a:rPr lang="de-DE" baseline="0" dirty="0"/>
              <a:t> geeignet! Außerdem zusätzliches Magnetfeld, schlechte Genauigkeit und Instabilität (siehe Fibel der Vakuum Druckmessung, VACOM)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3D211-59C3-4152-9E2E-CF29EB437A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74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000" y="1602000"/>
            <a:ext cx="8424000" cy="4705200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6202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488950"/>
            <a:ext cx="6875462" cy="839788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60363" y="1600200"/>
            <a:ext cx="8424862" cy="47053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1437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4E8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" name="Picture 9" descr="tud_logo"/>
          <p:cNvPicPr>
            <a:picLocks noChangeAspect="1" noChangeArrowheads="1"/>
          </p:cNvPicPr>
          <p:nvPr userDrawn="1"/>
        </p:nvPicPr>
        <p:blipFill>
          <a:blip r:embed="rId2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4" name="Picture 26" descr="EMK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6534150"/>
            <a:ext cx="3365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1450800"/>
            <a:ext cx="6735600" cy="94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>
          <a:xfrm>
            <a:off x="360000" y="691200"/>
            <a:ext cx="6735600" cy="5796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250825" y="2457450"/>
            <a:ext cx="8642350" cy="3419648"/>
          </a:xfrm>
          <a:noFill/>
        </p:spPr>
        <p:txBody>
          <a:bodyPr anchor="ctr" anchorCtr="1"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250825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29" name="Bildplatzhalter 4"/>
          <p:cNvSpPr>
            <a:spLocks noGrp="1"/>
          </p:cNvSpPr>
          <p:nvPr>
            <p:ph type="pic" sz="quarter" idx="12"/>
          </p:nvPr>
        </p:nvSpPr>
        <p:spPr>
          <a:xfrm>
            <a:off x="2412794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572794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  <p:sp>
        <p:nvSpPr>
          <p:cNvPr id="31" name="Bildplatzhalter 4"/>
          <p:cNvSpPr>
            <a:spLocks noGrp="1"/>
          </p:cNvSpPr>
          <p:nvPr>
            <p:ph type="pic" sz="quarter" idx="14"/>
          </p:nvPr>
        </p:nvSpPr>
        <p:spPr>
          <a:xfrm>
            <a:off x="6733175" y="5480694"/>
            <a:ext cx="2160000" cy="612602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7251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360000" y="1602000"/>
            <a:ext cx="8424000" cy="4705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70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66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600200"/>
            <a:ext cx="4135800" cy="4705350"/>
          </a:xfrm>
          <a:prstGeom prst="rect">
            <a:avLst/>
          </a:prstGeom>
        </p:spPr>
        <p:txBody>
          <a:bodyPr/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1pPr>
            <a:lvl2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54292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4pPr>
            <a:lvl5pPr marL="8953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5pPr>
            <a:lvl6pPr marL="1076325" indent="-180975">
              <a:buFont typeface="Wingdings" pitchFamily="2" charset="2"/>
              <a:buChar char="§"/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7025" cy="4705350"/>
          </a:xfrm>
          <a:prstGeom prst="rect">
            <a:avLst/>
          </a:prstGeo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/>
            </a:lvl1pPr>
            <a:lvl2pPr marL="361950" indent="-180975">
              <a:buFont typeface="Wingdings" pitchFamily="2" charset="2"/>
              <a:buChar char="§"/>
              <a:defRPr sz="1800"/>
            </a:lvl2pPr>
            <a:lvl3pPr marL="542925" indent="-180975">
              <a:buFont typeface="Wingdings" pitchFamily="2" charset="2"/>
              <a:buChar char="§"/>
              <a:defRPr sz="1800"/>
            </a:lvl3pPr>
            <a:lvl4pPr marL="714375" indent="-171450">
              <a:buFont typeface="Wingdings" pitchFamily="2" charset="2"/>
              <a:buChar char="§"/>
              <a:defRPr sz="1600"/>
            </a:lvl4pPr>
            <a:lvl5pPr marL="895350" indent="-180975">
              <a:buFont typeface="Wingdings" pitchFamily="2" charset="2"/>
              <a:buChar char="§"/>
              <a:defRPr sz="1600"/>
            </a:lvl5pPr>
            <a:lvl6pPr marL="895350" indent="0" defTabSz="1076325">
              <a:buFont typeface="Wingdings" pitchFamily="2" charset="2"/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77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602000"/>
            <a:ext cx="4137388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2174874"/>
            <a:ext cx="4138613" cy="41306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02000"/>
            <a:ext cx="4140200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0200" cy="41306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84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32425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020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934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5611"/>
            <a:ext cx="5486400" cy="4015077"/>
          </a:xfrm>
          <a:prstGeom prst="rect">
            <a:avLst/>
          </a:prstGeom>
        </p:spPr>
        <p:txBody>
          <a:bodyPr rtlCol="0" anchor="ctr" anchorCtr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068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23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600200"/>
            <a:ext cx="8426450" cy="47053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945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535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600200"/>
            <a:ext cx="4135800" cy="4705350"/>
          </a:xfrm>
          <a:prstGeom prst="rect">
            <a:avLst/>
          </a:prstGeom>
        </p:spPr>
        <p:txBody>
          <a:bodyPr/>
          <a:lstStyle>
            <a:lvl1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/>
            </a:lvl1pPr>
            <a:lvl2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2pPr>
            <a:lvl3pPr marL="54292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800"/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4pPr>
            <a:lvl5pPr marL="8953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600"/>
            </a:lvl5pPr>
            <a:lvl6pPr marL="1076325" indent="-180975">
              <a:buFont typeface="Wingdings" pitchFamily="2" charset="2"/>
              <a:buChar char="§"/>
              <a:defRPr sz="1600" baseline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137025" cy="4705350"/>
          </a:xfrm>
          <a:prstGeom prst="rect">
            <a:avLst/>
          </a:prstGeom>
        </p:spPr>
        <p:txBody>
          <a:bodyPr/>
          <a:lstStyle>
            <a:lvl1pPr marL="180975" indent="-180975">
              <a:buFont typeface="Wingdings" pitchFamily="2" charset="2"/>
              <a:buChar char="§"/>
              <a:defRPr sz="2000"/>
            </a:lvl1pPr>
            <a:lvl2pPr marL="361950" indent="-180975">
              <a:buFont typeface="Wingdings" pitchFamily="2" charset="2"/>
              <a:buChar char="§"/>
              <a:defRPr sz="1800"/>
            </a:lvl2pPr>
            <a:lvl3pPr marL="542925" indent="-180975">
              <a:buFont typeface="Wingdings" pitchFamily="2" charset="2"/>
              <a:buChar char="§"/>
              <a:defRPr sz="1800"/>
            </a:lvl3pPr>
            <a:lvl4pPr marL="714375" indent="-171450">
              <a:buFont typeface="Wingdings" pitchFamily="2" charset="2"/>
              <a:buChar char="§"/>
              <a:defRPr sz="1600"/>
            </a:lvl4pPr>
            <a:lvl5pPr marL="895350" indent="-180975">
              <a:buFont typeface="Wingdings" pitchFamily="2" charset="2"/>
              <a:buChar char="§"/>
              <a:defRPr sz="1600"/>
            </a:lvl5pPr>
            <a:lvl6pPr marL="895350" indent="0" defTabSz="1076325">
              <a:buFont typeface="Wingdings" pitchFamily="2" charset="2"/>
              <a:buNone/>
              <a:defRPr sz="16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946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602000"/>
            <a:ext cx="4137388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8775" y="2174874"/>
            <a:ext cx="4138613" cy="41306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02000"/>
            <a:ext cx="4140200" cy="57287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0200" cy="41306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7506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092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02000"/>
            <a:ext cx="5111750" cy="46910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020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8762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485611"/>
            <a:ext cx="5486400" cy="4015077"/>
          </a:xfrm>
          <a:prstGeom prst="rect">
            <a:avLst/>
          </a:prstGeom>
        </p:spPr>
        <p:txBody>
          <a:bodyPr rtlCol="0" anchor="ctr" anchorCtr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50068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82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1600200"/>
            <a:ext cx="8426450" cy="4705350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655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363" y="488950"/>
            <a:ext cx="6875462" cy="839788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600200"/>
            <a:ext cx="8424862" cy="4705350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err="1"/>
              <a:t>Textmasterformate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628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6"/>
          <p:cNvSpPr>
            <a:spLocks noGrp="1"/>
          </p:cNvSpPr>
          <p:nvPr>
            <p:ph type="title"/>
          </p:nvPr>
        </p:nvSpPr>
        <p:spPr bwMode="auto">
          <a:xfrm>
            <a:off x="360363" y="488950"/>
            <a:ext cx="68754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360363" y="1600200"/>
            <a:ext cx="8424862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252413" y="64897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4E8A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2" name="Picture 9" descr="tud_logo"/>
          <p:cNvPicPr>
            <a:picLocks noChangeAspect="1" noChangeArrowheads="1"/>
          </p:cNvPicPr>
          <p:nvPr/>
        </p:nvPicPr>
        <p:blipFill>
          <a:blip r:embed="rId21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4" name="Picture 26" descr="EMK_Log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556625" y="6534150"/>
            <a:ext cx="33655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 userDrawn="1"/>
        </p:nvSpPr>
        <p:spPr>
          <a:xfrm>
            <a:off x="360363" y="6508750"/>
            <a:ext cx="7466916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de-DE" sz="1200" dirty="0"/>
              <a:t> 31.08.2017  |  Institut für Elektromechanische Konstruktionen  |  Helmut F. Schlaak, Johannes Bieker</a:t>
            </a:r>
            <a:r>
              <a:rPr lang="de-DE" sz="1200" baseline="0" dirty="0"/>
              <a:t>   </a:t>
            </a:r>
            <a:r>
              <a:rPr lang="de-DE" sz="1200" dirty="0"/>
              <a:t>|  </a:t>
            </a:r>
            <a:fld id="{FDD16B8F-2115-45B6-BBF1-75FDB022B46E}" type="slidenum">
              <a:rPr lang="de-DE" sz="1200" smtClean="0"/>
              <a:pPr>
                <a:defRPr/>
              </a:pPr>
              <a:t>‹Nr.›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1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43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4" b="20941"/>
          <a:stretch/>
        </p:blipFill>
        <p:spPr>
          <a:xfrm>
            <a:off x="251520" y="2636912"/>
            <a:ext cx="8640000" cy="3672408"/>
          </a:xfrm>
          <a:prstGeom prst="rect">
            <a:avLst/>
          </a:prstGeom>
        </p:spPr>
      </p:pic>
      <p:sp>
        <p:nvSpPr>
          <p:cNvPr id="15361" name="Untertitel 4"/>
          <p:cNvSpPr>
            <a:spLocks noGrp="1"/>
          </p:cNvSpPr>
          <p:nvPr>
            <p:ph type="subTitle" idx="1"/>
          </p:nvPr>
        </p:nvSpPr>
        <p:spPr>
          <a:xfrm>
            <a:off x="360363" y="1412776"/>
            <a:ext cx="6735762" cy="596900"/>
          </a:xfrm>
        </p:spPr>
        <p:txBody>
          <a:bodyPr/>
          <a:lstStyle/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Helmut F. Schlaak, Johannes </a:t>
            </a:r>
            <a:r>
              <a:rPr lang="de-DE" dirty="0" smtClean="0"/>
              <a:t>Bieker</a:t>
            </a:r>
          </a:p>
          <a:p>
            <a:pPr eaLnBrk="1" hangingPunct="1"/>
            <a:r>
              <a:rPr lang="de-DE" dirty="0" smtClean="0"/>
              <a:t>Institut für Elektromechanische Konstruktionen (EMK)</a:t>
            </a:r>
          </a:p>
        </p:txBody>
      </p:sp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360362" y="690563"/>
            <a:ext cx="6803925" cy="760412"/>
          </a:xfrm>
        </p:spPr>
        <p:txBody>
          <a:bodyPr/>
          <a:lstStyle/>
          <a:p>
            <a:pPr eaLnBrk="1" hangingPunct="1"/>
            <a:r>
              <a:rPr lang="de-DE" sz="2300" dirty="0"/>
              <a:t>Langzeitstabile kalte Elektronenemitter für </a:t>
            </a:r>
            <a:br>
              <a:rPr lang="de-DE" sz="2300" dirty="0"/>
            </a:br>
            <a:r>
              <a:rPr lang="de-DE" sz="2300" dirty="0"/>
              <a:t>den Einsatz in </a:t>
            </a:r>
            <a:r>
              <a:rPr lang="de-DE" sz="2300" dirty="0" err="1"/>
              <a:t>kryogener</a:t>
            </a:r>
            <a:r>
              <a:rPr lang="de-DE" sz="2300" dirty="0"/>
              <a:t> Vakuummesstechnik im SIS100 bei FAIR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CEAA1AA-32BA-4745-8ACF-2661CA4855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25558" r="-11" b="13324"/>
          <a:stretch/>
        </p:blipFill>
        <p:spPr>
          <a:xfrm>
            <a:off x="252480" y="2492896"/>
            <a:ext cx="8640000" cy="396044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6300192" y="3789040"/>
            <a:ext cx="2591328" cy="10081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300192" y="3789040"/>
            <a:ext cx="2591328" cy="1008112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-233420" t="-128568" b="-164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732240" y="3945830"/>
            <a:ext cx="1860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bg1"/>
                </a:solidFill>
              </a:rPr>
              <a:t>KfB</a:t>
            </a:r>
            <a:r>
              <a:rPr lang="de-DE" b="1" dirty="0">
                <a:solidFill>
                  <a:schemeClr val="bg1"/>
                </a:solidFill>
              </a:rPr>
              <a:t>-Workshop 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31.08.2017</a:t>
            </a:r>
            <a:endParaRPr lang="de-DE" b="1" dirty="0">
              <a:solidFill>
                <a:schemeClr val="bg1"/>
              </a:solidFill>
            </a:endParaRPr>
          </a:p>
          <a:p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51520" y="1647606"/>
            <a:ext cx="8640960" cy="453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/>
              <a:t>Ziel</a:t>
            </a:r>
            <a:r>
              <a:rPr lang="en-US" dirty="0"/>
              <a:t>: </a:t>
            </a:r>
            <a:r>
              <a:rPr lang="en-US" u="sng" dirty="0"/>
              <a:t>UHV-</a:t>
            </a:r>
            <a:r>
              <a:rPr lang="en-US" u="sng" dirty="0" err="1"/>
              <a:t>Messgerät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smtClean="0"/>
              <a:t>den </a:t>
            </a:r>
            <a:r>
              <a:rPr lang="en-US" dirty="0" err="1" smtClean="0"/>
              <a:t>Einsatz</a:t>
            </a:r>
            <a:r>
              <a:rPr lang="en-US" dirty="0" smtClean="0"/>
              <a:t> in </a:t>
            </a:r>
            <a:r>
              <a:rPr lang="de-DE" dirty="0" err="1" smtClean="0"/>
              <a:t>kryogenen</a:t>
            </a:r>
            <a:r>
              <a:rPr lang="de-DE" dirty="0" smtClean="0"/>
              <a:t> Vakuumabschnitten </a:t>
            </a:r>
            <a:r>
              <a:rPr lang="de-DE" dirty="0"/>
              <a:t>im </a:t>
            </a:r>
            <a:r>
              <a:rPr lang="en-US" dirty="0" err="1"/>
              <a:t>Beschleuniger</a:t>
            </a:r>
            <a:r>
              <a:rPr lang="en-US" dirty="0"/>
              <a:t> SIS100 am FAIR </a:t>
            </a:r>
            <a:r>
              <a:rPr lang="en-US" dirty="0" smtClean="0"/>
              <a:t>(82% der </a:t>
            </a:r>
            <a:r>
              <a:rPr lang="en-US" dirty="0" err="1" smtClean="0"/>
              <a:t>gesamten</a:t>
            </a:r>
            <a:r>
              <a:rPr lang="en-US" dirty="0" smtClean="0"/>
              <a:t> </a:t>
            </a:r>
            <a:r>
              <a:rPr lang="en-US" dirty="0" err="1" smtClean="0"/>
              <a:t>Strahlführung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Bayard-Alpert-</a:t>
            </a:r>
            <a:r>
              <a:rPr lang="en-US" dirty="0" err="1" smtClean="0"/>
              <a:t>Vakuummeter</a:t>
            </a:r>
            <a:r>
              <a:rPr lang="en-US" dirty="0" smtClean="0"/>
              <a:t> nicht </a:t>
            </a:r>
            <a:r>
              <a:rPr lang="en-US" dirty="0" err="1" smtClean="0"/>
              <a:t>geeignet</a:t>
            </a:r>
            <a:endParaRPr lang="en-US" dirty="0"/>
          </a:p>
          <a:p>
            <a:pPr marL="742950" lvl="1" indent="-285750">
              <a:spcAft>
                <a:spcPts val="500"/>
              </a:spcAft>
              <a:buFontTx/>
              <a:buChar char="-"/>
            </a:pPr>
            <a:r>
              <a:rPr lang="en-US" sz="1400" dirty="0" err="1"/>
              <a:t>Hohe</a:t>
            </a:r>
            <a:r>
              <a:rPr lang="en-US" sz="1400" dirty="0"/>
              <a:t> </a:t>
            </a:r>
            <a:r>
              <a:rPr lang="en-US" sz="1400" dirty="0" err="1"/>
              <a:t>Wärmeabstrahlung</a:t>
            </a:r>
            <a:endParaRPr lang="en-US" sz="1400" dirty="0"/>
          </a:p>
          <a:p>
            <a:pPr marL="742950" lvl="1" indent="-285750">
              <a:spcAft>
                <a:spcPts val="500"/>
              </a:spcAft>
              <a:buFontTx/>
              <a:buChar char="-"/>
            </a:pPr>
            <a:r>
              <a:rPr lang="en-US" sz="1400" dirty="0" err="1" smtClean="0"/>
              <a:t>Störung</a:t>
            </a:r>
            <a:r>
              <a:rPr lang="en-US" sz="1400" dirty="0" smtClean="0"/>
              <a:t> </a:t>
            </a:r>
            <a:r>
              <a:rPr lang="en-US" sz="1400" dirty="0"/>
              <a:t>des </a:t>
            </a:r>
            <a:r>
              <a:rPr lang="en-US" sz="1400" dirty="0" err="1"/>
              <a:t>thermischen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Gleichgewichts</a:t>
            </a:r>
            <a:endParaRPr lang="en-US" sz="1400" dirty="0"/>
          </a:p>
          <a:p>
            <a:pPr marL="742950" lvl="1" indent="-285750">
              <a:spcAft>
                <a:spcPts val="500"/>
              </a:spcAft>
              <a:buFontTx/>
              <a:buChar char="-"/>
            </a:pPr>
            <a:r>
              <a:rPr lang="en-US" sz="1400" dirty="0" err="1" smtClean="0"/>
              <a:t>Thermisches</a:t>
            </a:r>
            <a:r>
              <a:rPr lang="en-US" sz="1400" dirty="0" smtClean="0"/>
              <a:t> </a:t>
            </a:r>
            <a:r>
              <a:rPr lang="en-US" sz="1400" dirty="0" err="1"/>
              <a:t>Ausgasen</a:t>
            </a:r>
            <a:r>
              <a:rPr lang="en-US" sz="1400" dirty="0"/>
              <a:t> der </a:t>
            </a:r>
            <a:r>
              <a:rPr lang="en-US" sz="1400" dirty="0" err="1" smtClean="0"/>
              <a:t>Kathode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und </a:t>
            </a:r>
            <a:r>
              <a:rPr lang="en-US" sz="1400" dirty="0" err="1" smtClean="0"/>
              <a:t>umliegender</a:t>
            </a:r>
            <a:r>
              <a:rPr lang="en-US" sz="1400" dirty="0" smtClean="0"/>
              <a:t> </a:t>
            </a:r>
            <a:r>
              <a:rPr lang="en-US" sz="1400" dirty="0" err="1" smtClean="0"/>
              <a:t>Oberflächen</a:t>
            </a:r>
            <a:endParaRPr lang="en-US" sz="1400" dirty="0"/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tieftemperaturtaugliches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UHV-</a:t>
            </a:r>
            <a:r>
              <a:rPr lang="en-US" dirty="0" err="1" smtClean="0"/>
              <a:t>Messgerät</a:t>
            </a:r>
            <a:r>
              <a:rPr lang="en-US" dirty="0" smtClean="0"/>
              <a:t> </a:t>
            </a:r>
            <a:r>
              <a:rPr lang="en-US" dirty="0" err="1" smtClean="0"/>
              <a:t>erhältlich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bisher</a:t>
            </a:r>
            <a:r>
              <a:rPr lang="en-US" dirty="0" smtClean="0"/>
              <a:t> </a:t>
            </a:r>
            <a:r>
              <a:rPr lang="en-US" dirty="0" err="1" smtClean="0"/>
              <a:t>Verzicht</a:t>
            </a:r>
            <a:r>
              <a:rPr lang="en-US" dirty="0" smtClean="0"/>
              <a:t> auf </a:t>
            </a:r>
            <a:r>
              <a:rPr lang="en-US" dirty="0" err="1" smtClean="0"/>
              <a:t>Vakuum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messtechnik</a:t>
            </a:r>
            <a:r>
              <a:rPr lang="en-US" dirty="0" smtClean="0"/>
              <a:t> in </a:t>
            </a:r>
            <a:r>
              <a:rPr lang="en-US" dirty="0" err="1" smtClean="0"/>
              <a:t>diesen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ereichen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500"/>
              </a:spcAft>
              <a:buFontTx/>
              <a:buChar char="-"/>
            </a:pPr>
            <a:r>
              <a:rPr lang="en-US" dirty="0" err="1"/>
              <a:t>dynamische</a:t>
            </a:r>
            <a:r>
              <a:rPr lang="en-US" dirty="0"/>
              <a:t> </a:t>
            </a:r>
            <a:r>
              <a:rPr lang="en-US" dirty="0" err="1"/>
              <a:t>Vakuumeffekte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Betrieb</a:t>
            </a:r>
            <a:r>
              <a:rPr lang="en-US" dirty="0"/>
              <a:t> des SIS100 </a:t>
            </a:r>
            <a:r>
              <a:rPr lang="en-US" dirty="0" err="1"/>
              <a:t>erfordern</a:t>
            </a:r>
            <a:r>
              <a:rPr lang="en-US" dirty="0"/>
              <a:t> </a:t>
            </a:r>
            <a:r>
              <a:rPr lang="en-US" dirty="0" err="1"/>
              <a:t>jedoch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Monitoring der </a:t>
            </a:r>
            <a:r>
              <a:rPr lang="en-US" dirty="0" err="1"/>
              <a:t>Druckverhältnisse</a:t>
            </a:r>
            <a:r>
              <a:rPr lang="en-US" dirty="0"/>
              <a:t> in den </a:t>
            </a:r>
            <a:r>
              <a:rPr lang="en-US" dirty="0" err="1"/>
              <a:t>kryogenen</a:t>
            </a:r>
            <a:r>
              <a:rPr lang="en-US" dirty="0"/>
              <a:t> </a:t>
            </a:r>
            <a:r>
              <a:rPr lang="en-US" dirty="0" err="1" smtClean="0"/>
              <a:t>Bereichen</a:t>
            </a:r>
            <a:endParaRPr lang="en-US" dirty="0" smtClean="0"/>
          </a:p>
          <a:p>
            <a:pPr>
              <a:spcAft>
                <a:spcPts val="500"/>
              </a:spcAft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b="1" dirty="0" smtClean="0"/>
              <a:t>Ansatz</a:t>
            </a:r>
            <a:r>
              <a:rPr lang="en-US" b="1" dirty="0"/>
              <a:t>: </a:t>
            </a:r>
            <a:r>
              <a:rPr lang="en-US" b="1" dirty="0" err="1"/>
              <a:t>Feldemission</a:t>
            </a:r>
            <a:r>
              <a:rPr lang="en-US" b="1" dirty="0"/>
              <a:t> </a:t>
            </a:r>
            <a:r>
              <a:rPr lang="en-US" b="1" dirty="0" err="1"/>
              <a:t>statt</a:t>
            </a:r>
            <a:r>
              <a:rPr lang="en-US" b="1" dirty="0"/>
              <a:t> </a:t>
            </a:r>
            <a:r>
              <a:rPr lang="en-US" b="1" dirty="0" err="1" smtClean="0"/>
              <a:t>Glühemission</a:t>
            </a:r>
            <a:endParaRPr lang="en-US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der Technik</a:t>
            </a:r>
            <a:br>
              <a:rPr lang="de-DE" dirty="0"/>
            </a:br>
            <a:r>
              <a:rPr lang="de-DE" sz="2000" dirty="0">
                <a:solidFill>
                  <a:srgbClr val="FFFFFF">
                    <a:lumMod val="50000"/>
                  </a:srgbClr>
                </a:solidFill>
              </a:rPr>
              <a:t>Vakuummesstechnik an Teilchenbeschleunigern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509042" y="6018032"/>
            <a:ext cx="38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[1]</a:t>
            </a:r>
          </a:p>
        </p:txBody>
      </p:sp>
      <p:pic>
        <p:nvPicPr>
          <p:cNvPr id="7" name="Grafik 6" descr="http://www.ancorp.com/LinePhoto/file910201222214PM63.jpg">
            <a:extLst>
              <a:ext uri="{FF2B5EF4-FFF2-40B4-BE49-F238E27FC236}">
                <a16:creationId xmlns:a16="http://schemas.microsoft.com/office/drawing/2014/main" id="{C13F6169-C2C6-4461-B33D-5057999DE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6AC7BC"/>
              </a:clrFrom>
              <a:clrTo>
                <a:srgbClr val="6AC7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20" y="2996952"/>
            <a:ext cx="2157597" cy="215759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7139EA30-9EF7-4476-B1B9-49F41E5C8A59}"/>
              </a:ext>
            </a:extLst>
          </p:cNvPr>
          <p:cNvSpPr/>
          <p:nvPr/>
        </p:nvSpPr>
        <p:spPr>
          <a:xfrm>
            <a:off x="419106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3E78B10-13E8-4537-905F-34BF4911D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6099063" y="3311710"/>
            <a:ext cx="1294558" cy="171823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30" y="3097149"/>
            <a:ext cx="1238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345769" y="5851502"/>
            <a:ext cx="360040" cy="21602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292410" y="2420581"/>
            <a:ext cx="1584647" cy="43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</a:rPr>
              <a:t>p &lt; 1∙10</a:t>
            </a:r>
            <a:r>
              <a:rPr lang="de-DE" sz="1400" baseline="30000" dirty="0" smtClean="0">
                <a:solidFill>
                  <a:schemeClr val="tx1"/>
                </a:solidFill>
              </a:rPr>
              <a:t>-12</a:t>
            </a:r>
            <a:r>
              <a:rPr lang="de-DE" sz="1400" dirty="0" smtClean="0">
                <a:solidFill>
                  <a:schemeClr val="tx1"/>
                </a:solidFill>
              </a:rPr>
              <a:t> mbar, </a:t>
            </a:r>
            <a:br>
              <a:rPr lang="de-DE" sz="1400" dirty="0" smtClean="0">
                <a:solidFill>
                  <a:schemeClr val="tx1"/>
                </a:solidFill>
              </a:rPr>
            </a:br>
            <a:r>
              <a:rPr lang="de-DE" sz="1400" dirty="0" smtClean="0">
                <a:solidFill>
                  <a:schemeClr val="tx1"/>
                </a:solidFill>
              </a:rPr>
              <a:t>T = 5…15 K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der </a:t>
            </a:r>
            <a:r>
              <a:rPr lang="de-DE" dirty="0" smtClean="0"/>
              <a:t>Forschung</a:t>
            </a:r>
            <a:r>
              <a:rPr lang="de-DE" dirty="0"/>
              <a:t/>
            </a:r>
            <a:br>
              <a:rPr lang="de-DE" dirty="0"/>
            </a:b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Kalte Kathoden 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Extraktoren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5534" y="1580599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Senkt</a:t>
            </a:r>
            <a:r>
              <a:rPr lang="en-US" dirty="0" smtClean="0"/>
              <a:t> </a:t>
            </a:r>
            <a:r>
              <a:rPr lang="en-US" dirty="0" err="1"/>
              <a:t>Temperatureintrag</a:t>
            </a:r>
            <a:r>
              <a:rPr lang="en-US" dirty="0"/>
              <a:t> </a:t>
            </a:r>
            <a:r>
              <a:rPr lang="en-US" dirty="0" err="1"/>
              <a:t>erheblich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9" descr="C:\Users\fr\Desktop\Unbenan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" y="3102792"/>
            <a:ext cx="4690407" cy="32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34526" y="594372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Marcel Lotz, GSI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1EAA300-6DC6-47F3-8B35-D99A78ABAA30}"/>
              </a:ext>
            </a:extLst>
          </p:cNvPr>
          <p:cNvSpPr/>
          <p:nvPr/>
        </p:nvSpPr>
        <p:spPr>
          <a:xfrm>
            <a:off x="3341467" y="2996952"/>
            <a:ext cx="2592288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9EF99D-4388-4480-ACB3-D7006F462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668" y="1691168"/>
            <a:ext cx="2486089" cy="2023055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509EB1C-4B9B-4983-A251-EFC72DC73891}"/>
              </a:ext>
            </a:extLst>
          </p:cNvPr>
          <p:cNvSpPr txBox="1"/>
          <p:nvPr/>
        </p:nvSpPr>
        <p:spPr>
          <a:xfrm>
            <a:off x="5624822" y="3714223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Carbon-</a:t>
            </a:r>
            <a:r>
              <a:rPr lang="de-DE" dirty="0" err="1" smtClean="0"/>
              <a:t>Nanotubes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(CNTs)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DBE47AC-FC8B-457A-BE30-77158E320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643" y="3394622"/>
            <a:ext cx="3036783" cy="1652932"/>
          </a:xfrm>
          <a:prstGeom prst="rect">
            <a:avLst/>
          </a:prstGeom>
          <a:ln w="28575">
            <a:noFill/>
          </a:ln>
        </p:spPr>
      </p:pic>
      <p:sp>
        <p:nvSpPr>
          <p:cNvPr id="2" name="Rechteck 1"/>
          <p:cNvSpPr/>
          <p:nvPr/>
        </p:nvSpPr>
        <p:spPr>
          <a:xfrm>
            <a:off x="4869903" y="3275759"/>
            <a:ext cx="238873" cy="16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409661" y="2938983"/>
            <a:ext cx="196268" cy="16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/>
          <p:cNvSpPr/>
          <p:nvPr/>
        </p:nvSpPr>
        <p:spPr>
          <a:xfrm>
            <a:off x="3366030" y="2657475"/>
            <a:ext cx="901170" cy="2600325"/>
          </a:xfrm>
          <a:custGeom>
            <a:avLst/>
            <a:gdLst>
              <a:gd name="connsiteX0" fmla="*/ 10583 w 901170"/>
              <a:gd name="connsiteY0" fmla="*/ 4763 h 2600325"/>
              <a:gd name="connsiteX1" fmla="*/ 262995 w 901170"/>
              <a:gd name="connsiteY1" fmla="*/ 0 h 2600325"/>
              <a:gd name="connsiteX2" fmla="*/ 715433 w 901170"/>
              <a:gd name="connsiteY2" fmla="*/ 547688 h 2600325"/>
              <a:gd name="connsiteX3" fmla="*/ 739245 w 901170"/>
              <a:gd name="connsiteY3" fmla="*/ 742950 h 2600325"/>
              <a:gd name="connsiteX4" fmla="*/ 848783 w 901170"/>
              <a:gd name="connsiteY4" fmla="*/ 814388 h 2600325"/>
              <a:gd name="connsiteX5" fmla="*/ 739245 w 901170"/>
              <a:gd name="connsiteY5" fmla="*/ 900113 h 2600325"/>
              <a:gd name="connsiteX6" fmla="*/ 734483 w 901170"/>
              <a:gd name="connsiteY6" fmla="*/ 990600 h 2600325"/>
              <a:gd name="connsiteX7" fmla="*/ 896408 w 901170"/>
              <a:gd name="connsiteY7" fmla="*/ 1052513 h 2600325"/>
              <a:gd name="connsiteX8" fmla="*/ 734483 w 901170"/>
              <a:gd name="connsiteY8" fmla="*/ 1152525 h 2600325"/>
              <a:gd name="connsiteX9" fmla="*/ 739245 w 901170"/>
              <a:gd name="connsiteY9" fmla="*/ 1285875 h 2600325"/>
              <a:gd name="connsiteX10" fmla="*/ 901170 w 901170"/>
              <a:gd name="connsiteY10" fmla="*/ 1366838 h 2600325"/>
              <a:gd name="connsiteX11" fmla="*/ 748770 w 901170"/>
              <a:gd name="connsiteY11" fmla="*/ 1462088 h 2600325"/>
              <a:gd name="connsiteX12" fmla="*/ 763058 w 901170"/>
              <a:gd name="connsiteY12" fmla="*/ 2600325 h 2600325"/>
              <a:gd name="connsiteX13" fmla="*/ 696383 w 901170"/>
              <a:gd name="connsiteY13" fmla="*/ 1819275 h 2600325"/>
              <a:gd name="connsiteX14" fmla="*/ 1058 w 901170"/>
              <a:gd name="connsiteY14" fmla="*/ 1452563 h 2600325"/>
              <a:gd name="connsiteX15" fmla="*/ 10583 w 901170"/>
              <a:gd name="connsiteY15" fmla="*/ 4763 h 26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170" h="2600325">
                <a:moveTo>
                  <a:pt x="10583" y="4763"/>
                </a:moveTo>
                <a:lnTo>
                  <a:pt x="262995" y="0"/>
                </a:lnTo>
                <a:lnTo>
                  <a:pt x="715433" y="547688"/>
                </a:lnTo>
                <a:lnTo>
                  <a:pt x="739245" y="742950"/>
                </a:lnTo>
                <a:lnTo>
                  <a:pt x="848783" y="814388"/>
                </a:lnTo>
                <a:lnTo>
                  <a:pt x="739245" y="900113"/>
                </a:lnTo>
                <a:lnTo>
                  <a:pt x="734483" y="990600"/>
                </a:lnTo>
                <a:lnTo>
                  <a:pt x="896408" y="1052513"/>
                </a:lnTo>
                <a:lnTo>
                  <a:pt x="734483" y="1152525"/>
                </a:lnTo>
                <a:lnTo>
                  <a:pt x="739245" y="1285875"/>
                </a:lnTo>
                <a:lnTo>
                  <a:pt x="901170" y="1366838"/>
                </a:lnTo>
                <a:lnTo>
                  <a:pt x="748770" y="1462088"/>
                </a:lnTo>
                <a:lnTo>
                  <a:pt x="763058" y="2600325"/>
                </a:lnTo>
                <a:lnTo>
                  <a:pt x="696383" y="1819275"/>
                </a:lnTo>
                <a:lnTo>
                  <a:pt x="1058" y="1452563"/>
                </a:lnTo>
                <a:cubicBezTo>
                  <a:pt x="-530" y="969963"/>
                  <a:pt x="-2117" y="487363"/>
                  <a:pt x="10583" y="47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6030" y="2689488"/>
            <a:ext cx="834301" cy="2575453"/>
          </a:xfrm>
          <a:prstGeom prst="rect">
            <a:avLst/>
          </a:prstGeom>
        </p:spPr>
      </p:pic>
      <p:cxnSp>
        <p:nvCxnSpPr>
          <p:cNvPr id="20" name="Gerader Verbinder 19"/>
          <p:cNvCxnSpPr/>
          <p:nvPr/>
        </p:nvCxnSpPr>
        <p:spPr>
          <a:xfrm flipV="1">
            <a:off x="3866803" y="4797152"/>
            <a:ext cx="0" cy="46778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3847755" y="476274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3277727" y="2395763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FE-Kathode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4397425" y="234023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Extraktions-</a:t>
            </a:r>
            <a:br>
              <a:rPr lang="de-DE" sz="1400" dirty="0" smtClean="0"/>
            </a:br>
            <a:r>
              <a:rPr lang="de-DE" sz="1400" dirty="0" err="1" smtClean="0"/>
              <a:t>gitter</a:t>
            </a:r>
            <a:endParaRPr lang="de-DE" dirty="0"/>
          </a:p>
        </p:txBody>
      </p: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16551EEB-1CD8-4688-9BD7-E0CA34E69A25}"/>
              </a:ext>
            </a:extLst>
          </p:cNvPr>
          <p:cNvSpPr/>
          <p:nvPr/>
        </p:nvSpPr>
        <p:spPr>
          <a:xfrm rot="15011745">
            <a:off x="4925134" y="2637377"/>
            <a:ext cx="212735" cy="163093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341467" y="2276872"/>
            <a:ext cx="2094629" cy="352839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2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Feldemitterherstellung</a:t>
            </a:r>
            <a:r>
              <a:rPr lang="de-DE" dirty="0"/>
              <a:t> am Institut EMK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53" y="3957774"/>
            <a:ext cx="3096344" cy="23222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6D03CD-8220-4971-9BF6-4C19D0142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987740" cy="1264861"/>
          </a:xfrm>
          <a:prstGeom prst="rect">
            <a:avLst/>
          </a:prstGeom>
        </p:spPr>
      </p:pic>
      <p:cxnSp>
        <p:nvCxnSpPr>
          <p:cNvPr id="6" name="Gerader Verbinder 5"/>
          <p:cNvCxnSpPr>
            <a:cxnSpLocks/>
          </p:cNvCxnSpPr>
          <p:nvPr/>
        </p:nvCxnSpPr>
        <p:spPr>
          <a:xfrm flipH="1">
            <a:off x="4355976" y="3957774"/>
            <a:ext cx="1296144" cy="11929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16C70157-BA31-45A3-8F2B-EE5CE4B62F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5184576" cy="3259246"/>
          </a:xfrm>
          <a:prstGeom prst="rect">
            <a:avLst/>
          </a:prstGeom>
        </p:spPr>
      </p:pic>
      <p:cxnSp>
        <p:nvCxnSpPr>
          <p:cNvPr id="8" name="Gerader Verbinder 7"/>
          <p:cNvCxnSpPr>
            <a:cxnSpLocks/>
          </p:cNvCxnSpPr>
          <p:nvPr/>
        </p:nvCxnSpPr>
        <p:spPr>
          <a:xfrm flipH="1" flipV="1">
            <a:off x="3491880" y="4380946"/>
            <a:ext cx="2160240" cy="18990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E61225C-7079-42C6-AC64-DE5ECA8F7BBD}"/>
              </a:ext>
            </a:extLst>
          </p:cNvPr>
          <p:cNvSpPr/>
          <p:nvPr/>
        </p:nvSpPr>
        <p:spPr>
          <a:xfrm>
            <a:off x="323528" y="5229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Kontrolle über 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Emitterdichte</a:t>
            </a:r>
            <a:r>
              <a:rPr lang="de-DE" dirty="0"/>
              <a:t>, -geometrie und -material</a:t>
            </a:r>
          </a:p>
          <a:p>
            <a:pPr marL="285750" indent="-285750">
              <a:buFontTx/>
              <a:buChar char="-"/>
            </a:pPr>
            <a:r>
              <a:rPr lang="de-DE" dirty="0"/>
              <a:t>Elektrodengeometrie und -größe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B94FC3F-E3AD-45A6-9AC1-4515815ACF41}"/>
              </a:ext>
            </a:extLst>
          </p:cNvPr>
          <p:cNvSpPr txBox="1"/>
          <p:nvPr/>
        </p:nvSpPr>
        <p:spPr>
          <a:xfrm>
            <a:off x="6012160" y="3573016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Goldkonen, 10</a:t>
            </a:r>
            <a:r>
              <a:rPr lang="de-DE" baseline="30000" dirty="0"/>
              <a:t>6</a:t>
            </a:r>
            <a:r>
              <a:rPr lang="de-DE" dirty="0"/>
              <a:t> Konen/cm²</a:t>
            </a:r>
          </a:p>
          <a:p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7E387BD-3B7A-42D5-A37F-3FD1E0641296}"/>
              </a:ext>
            </a:extLst>
          </p:cNvPr>
          <p:cNvSpPr/>
          <p:nvPr/>
        </p:nvSpPr>
        <p:spPr>
          <a:xfrm>
            <a:off x="6084168" y="2780482"/>
            <a:ext cx="2592288" cy="830997"/>
          </a:xfrm>
          <a:prstGeom prst="rect">
            <a:avLst/>
          </a:prstGeom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de-DE" sz="1600" dirty="0"/>
              <a:t>Erste Messungen sehr </a:t>
            </a:r>
            <a:br>
              <a:rPr lang="de-DE" sz="1600" dirty="0"/>
            </a:br>
            <a:r>
              <a:rPr lang="de-DE" sz="1600" dirty="0"/>
              <a:t>vielversprechend </a:t>
            </a:r>
            <a:br>
              <a:rPr lang="de-DE" sz="1600" dirty="0"/>
            </a:br>
            <a:r>
              <a:rPr lang="de-DE" sz="1600" dirty="0"/>
              <a:t>(stabil 14,7 µA bei 470 V)</a:t>
            </a:r>
          </a:p>
        </p:txBody>
      </p:sp>
    </p:spTree>
    <p:extLst>
      <p:ext uri="{BB962C8B-B14F-4D97-AF65-F5344CB8AC3E}">
        <p14:creationId xmlns:p14="http://schemas.microsoft.com/office/powerpoint/2010/main" val="11376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Vision für das Projekt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0363" y="1602666"/>
            <a:ext cx="78854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Robuste und kompakte on-chip Elektronenquelle </a:t>
            </a:r>
            <a:br>
              <a:rPr lang="de-DE" dirty="0"/>
            </a:br>
            <a:r>
              <a:rPr lang="de-DE" dirty="0"/>
              <a:t>(Feldemitter + Extraktionsgitter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Langzeitstabile Emissionsströme (im Bereich von 200 µA)</a:t>
            </a:r>
            <a:br>
              <a:rPr lang="de-DE" dirty="0"/>
            </a:br>
            <a:r>
              <a:rPr lang="de-DE" dirty="0"/>
              <a:t>bei </a:t>
            </a:r>
            <a:r>
              <a:rPr lang="de-DE" dirty="0" smtClean="0"/>
              <a:t>moderaten Extraktionsspannungen </a:t>
            </a:r>
            <a:r>
              <a:rPr lang="de-DE" dirty="0"/>
              <a:t>(500 V)</a:t>
            </a:r>
            <a:br>
              <a:rPr lang="de-DE" dirty="0"/>
            </a:br>
            <a:r>
              <a:rPr lang="de-DE" dirty="0" smtClean="0"/>
              <a:t>(Chipoberfläche &lt; 1 cm²)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Elektronische Regelstrecke (PI-Regler) zur Emissionsstromstabilisierung</a:t>
            </a:r>
            <a:endParaRPr lang="de-DE" dirty="0"/>
          </a:p>
        </p:txBody>
      </p:sp>
      <p:pic>
        <p:nvPicPr>
          <p:cNvPr id="5" name="Picture 9" descr="C:\Users\fr\Desktop\Unbenannt.png">
            <a:extLst>
              <a:ext uri="{FF2B5EF4-FFF2-40B4-BE49-F238E27FC236}">
                <a16:creationId xmlns:a16="http://schemas.microsoft.com/office/drawing/2014/main" id="{75BAAB13-9038-4E4D-A212-A8A2420F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77" y="3820266"/>
            <a:ext cx="31935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C708B97-1ED6-48F1-B121-BD5AA38A481F}"/>
              </a:ext>
            </a:extLst>
          </p:cNvPr>
          <p:cNvSpPr/>
          <p:nvPr/>
        </p:nvSpPr>
        <p:spPr>
          <a:xfrm>
            <a:off x="3163133" y="3748258"/>
            <a:ext cx="18002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17D492-F0E7-4CE3-A0F9-4372CCCC1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17032"/>
            <a:ext cx="2564030" cy="19230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DBE47AC-FC8B-457A-BE30-77158E320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2734" y="4028671"/>
            <a:ext cx="2283269" cy="1242792"/>
          </a:xfrm>
          <a:prstGeom prst="rect">
            <a:avLst/>
          </a:prstGeom>
          <a:ln w="28575">
            <a:noFill/>
          </a:ln>
        </p:spPr>
      </p:pic>
      <p:sp>
        <p:nvSpPr>
          <p:cNvPr id="12" name="Rechteck 11"/>
          <p:cNvSpPr/>
          <p:nvPr/>
        </p:nvSpPr>
        <p:spPr>
          <a:xfrm>
            <a:off x="4334961" y="3931616"/>
            <a:ext cx="169703" cy="12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244065" y="3744718"/>
            <a:ext cx="139435" cy="12356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1212A61-D0B6-4C67-BF62-F3C7B9BA6256}"/>
              </a:ext>
            </a:extLst>
          </p:cNvPr>
          <p:cNvCxnSpPr>
            <a:cxnSpLocks/>
          </p:cNvCxnSpPr>
          <p:nvPr/>
        </p:nvCxnSpPr>
        <p:spPr>
          <a:xfrm flipH="1">
            <a:off x="3764102" y="3717029"/>
            <a:ext cx="1767111" cy="283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1CDA338-6786-4364-8226-1A39974CB6D2}"/>
              </a:ext>
            </a:extLst>
          </p:cNvPr>
          <p:cNvCxnSpPr>
            <a:cxnSpLocks/>
          </p:cNvCxnSpPr>
          <p:nvPr/>
        </p:nvCxnSpPr>
        <p:spPr>
          <a:xfrm>
            <a:off x="3641075" y="4704977"/>
            <a:ext cx="1890138" cy="8856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3163133" y="3429000"/>
            <a:ext cx="1341531" cy="244827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0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MK_20110904_Fußzeile-Handzettel">
  <a:themeElements>
    <a:clrScheme name="TU David">
      <a:dk1>
        <a:srgbClr val="000000"/>
      </a:dk1>
      <a:lt1>
        <a:srgbClr val="FFFFFF"/>
      </a:lt1>
      <a:dk2>
        <a:srgbClr val="004E8A"/>
      </a:dk2>
      <a:lt2>
        <a:srgbClr val="E6001A"/>
      </a:lt2>
      <a:accent1>
        <a:srgbClr val="004E8A"/>
      </a:accent1>
      <a:accent2>
        <a:srgbClr val="009D81"/>
      </a:accent2>
      <a:accent3>
        <a:srgbClr val="7FAB16"/>
      </a:accent3>
      <a:accent4>
        <a:srgbClr val="FDCA00"/>
      </a:accent4>
      <a:accent5>
        <a:srgbClr val="EC6500"/>
      </a:accent5>
      <a:accent6>
        <a:srgbClr val="E6001A"/>
      </a:accent6>
      <a:hlink>
        <a:srgbClr val="0000FF"/>
      </a:hlink>
      <a:folHlink>
        <a:srgbClr val="800080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</Words>
  <Application>Microsoft Office PowerPoint</Application>
  <PresentationFormat>Bildschirmpräsentation (4:3)</PresentationFormat>
  <Paragraphs>37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1_EMK_20110904_Fußzeile-Handzettel</vt:lpstr>
      <vt:lpstr>Langzeitstabile kalte Elektronenemitter für  den Einsatz in kryogener Vakuummesstechnik im SIS100 bei FAIR</vt:lpstr>
      <vt:lpstr>Stand der Technik Vakuummesstechnik an Teilchenbeschleunigern</vt:lpstr>
      <vt:lpstr>Stand der Forschung Kalte Kathoden in Extraktoren</vt:lpstr>
      <vt:lpstr>Feldemitterherstellung am Institut EMK</vt:lpstr>
      <vt:lpstr>Vision für das Projekt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2014_06_26_DrKollogN2</dc:title>
  <dc:creator>David Lämmle</dc:creator>
  <dc:description>Untersuchung der lokalen Schichthöhe und Schichtspannung von galvanisch abgeschiedenem Nickel für elektrostatische Mikroaktoren</dc:description>
  <cp:lastModifiedBy>Johannes Bieker</cp:lastModifiedBy>
  <cp:revision>456</cp:revision>
  <cp:lastPrinted>2016-09-01T15:59:38Z</cp:lastPrinted>
  <dcterms:created xsi:type="dcterms:W3CDTF">2011-11-15T08:24:36Z</dcterms:created>
  <dcterms:modified xsi:type="dcterms:W3CDTF">2017-08-31T09:37:21Z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2014_06_26_DrKollogN2</vt:lpwstr>
  </property>
  <property fmtid="{D5CDD505-2E9C-101B-9397-08002B2CF9AE}" pid="3" name="SlideDescription">
    <vt:lpwstr>Untersuchung der lokalen Schichthöhe und Schichtspannung von galvanisch abgeschiedenem Nickel für elektrostatische Mikroaktoren</vt:lpwstr>
  </property>
</Properties>
</file>