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300"/>
    <a:srgbClr val="FDCA00"/>
    <a:srgbClr val="9C1C26"/>
    <a:srgbClr val="312C8C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1" autoAdjust="0"/>
    <p:restoredTop sz="99781" autoAdjust="0"/>
  </p:normalViewPr>
  <p:slideViewPr>
    <p:cSldViewPr snapToObjects="1">
      <p:cViewPr varScale="1">
        <p:scale>
          <a:sx n="89" d="100"/>
          <a:sy n="89" d="100"/>
        </p:scale>
        <p:origin x="1773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30. August 2017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30. August 2017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Master subtitle style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30.08.2017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Fachbereich 18  |  Institut Theorie Elektromagnetischer Felder  |  Prof. Oliver Boine-Frankenheim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2412" y="6489700"/>
            <a:ext cx="8136011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30.08.2017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Institut Theorie Elektromagnetischer Felder  |  Fachgebiet Beschleunigerphysik  |  Prof. Oliver Boine-Frankenheim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3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Landau damping for synchrotrons and colliders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FB127A9-D977-4278-A3BF-9E83132F02C1}"/>
              </a:ext>
            </a:extLst>
          </p:cNvPr>
          <p:cNvSpPr txBox="1"/>
          <p:nvPr/>
        </p:nvSpPr>
        <p:spPr>
          <a:xfrm>
            <a:off x="-43543" y="1488712"/>
            <a:ext cx="94051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Modern and future synchrotrons (SIS100) and colliders (LHC, FCC) employ </a:t>
            </a:r>
          </a:p>
          <a:p>
            <a:r>
              <a:rPr lang="en-US" dirty="0"/>
              <a:t>increasingly higher intensity and brighter hadron beams and become operationally limited </a:t>
            </a:r>
          </a:p>
          <a:p>
            <a:r>
              <a:rPr lang="en-US" dirty="0"/>
              <a:t>by coherent beam instabilities. Usual methods to control the instabilities, such as </a:t>
            </a:r>
            <a:r>
              <a:rPr lang="en-US" dirty="0" err="1"/>
              <a:t>octupole</a:t>
            </a:r>
            <a:r>
              <a:rPr lang="en-US" dirty="0"/>
              <a:t> </a:t>
            </a:r>
          </a:p>
          <a:p>
            <a:r>
              <a:rPr lang="en-US" dirty="0"/>
              <a:t>magnets, feedback dampers and chromatic effects, become less effective with </a:t>
            </a:r>
          </a:p>
          <a:p>
            <a:r>
              <a:rPr lang="en-US" dirty="0"/>
              <a:t>space charge or at higher energies.</a:t>
            </a:r>
          </a:p>
          <a:p>
            <a:endParaRPr lang="en-US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1">
            <a:extLst>
              <a:ext uri="{FF2B5EF4-FFF2-40B4-BE49-F238E27FC236}">
                <a16:creationId xmlns:a16="http://schemas.microsoft.com/office/drawing/2014/main" id="{21B3A827-86BA-4904-A5FD-0C4BA8360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068960"/>
            <a:ext cx="5045822" cy="3168000"/>
          </a:xfrm>
          <a:prstGeom prst="rect">
            <a:avLst/>
          </a:prstGeom>
        </p:spPr>
      </p:pic>
      <p:pic>
        <p:nvPicPr>
          <p:cNvPr id="5" name="Picture 4" descr="q.eps">
            <a:extLst>
              <a:ext uri="{FF2B5EF4-FFF2-40B4-BE49-F238E27FC236}">
                <a16:creationId xmlns:a16="http://schemas.microsoft.com/office/drawing/2014/main" id="{FEE0A85C-0C05-43EA-99A4-177B0B243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46" y="3442647"/>
            <a:ext cx="1542855" cy="1080000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B28D79A6-A25D-4AD9-970F-EE2CF3591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17815"/>
              </p:ext>
            </p:extLst>
          </p:nvPr>
        </p:nvGraphicFramePr>
        <p:xfrm>
          <a:off x="7096522" y="4362676"/>
          <a:ext cx="989053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5" imgW="736560" imgH="241200" progId="Equation.DSMT4">
                  <p:embed/>
                </p:oleObj>
              </mc:Choice>
              <mc:Fallback>
                <p:oleObj name="Equation" r:id="rId5" imgW="736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96522" y="4362676"/>
                        <a:ext cx="989053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6013708-4692-4474-8ED4-36DE6D1AF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87220"/>
              </p:ext>
            </p:extLst>
          </p:nvPr>
        </p:nvGraphicFramePr>
        <p:xfrm>
          <a:off x="311286" y="4974124"/>
          <a:ext cx="3517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7" imgW="2895480" imgH="444240" progId="Equation.DSMT4">
                  <p:embed/>
                </p:oleObj>
              </mc:Choice>
              <mc:Fallback>
                <p:oleObj name="Equation" r:id="rId7" imgW="2895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286" y="4974124"/>
                        <a:ext cx="35179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52" y="2761061"/>
            <a:ext cx="1710527" cy="1584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090FC81-723C-4155-9A8D-8BBD1817ED96}"/>
              </a:ext>
            </a:extLst>
          </p:cNvPr>
          <p:cNvSpPr txBox="1"/>
          <p:nvPr/>
        </p:nvSpPr>
        <p:spPr>
          <a:xfrm>
            <a:off x="5153297" y="2695390"/>
            <a:ext cx="2465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Example</a:t>
            </a:r>
            <a:r>
              <a:rPr lang="de-DE" sz="1600" dirty="0"/>
              <a:t> </a:t>
            </a:r>
            <a:r>
              <a:rPr lang="de-DE" sz="1600" dirty="0" err="1"/>
              <a:t>stability</a:t>
            </a:r>
            <a:r>
              <a:rPr lang="de-DE" sz="1600" dirty="0"/>
              <a:t> </a:t>
            </a:r>
            <a:r>
              <a:rPr lang="de-DE" sz="1600" dirty="0" err="1"/>
              <a:t>plot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</a:p>
          <a:p>
            <a:r>
              <a:rPr lang="de-DE" sz="1600" dirty="0"/>
              <a:t>LHC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octupoles</a:t>
            </a:r>
            <a:r>
              <a:rPr lang="de-DE" sz="1600" dirty="0"/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BEF6D0-0032-444F-AEE3-84D1021A2B92}"/>
              </a:ext>
            </a:extLst>
          </p:cNvPr>
          <p:cNvSpPr/>
          <p:nvPr/>
        </p:nvSpPr>
        <p:spPr>
          <a:xfrm>
            <a:off x="765331" y="3252506"/>
            <a:ext cx="2304256" cy="1434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AF3C5E5C-830C-411A-9A11-85BCCF95BB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98107"/>
              </p:ext>
            </p:extLst>
          </p:nvPr>
        </p:nvGraphicFramePr>
        <p:xfrm>
          <a:off x="1007592" y="4038976"/>
          <a:ext cx="19256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0" imgW="1358640" imgH="457200" progId="Equation.DSMT4">
                  <p:embed/>
                </p:oleObj>
              </mc:Choice>
              <mc:Fallback>
                <p:oleObj name="Equation" r:id="rId10" imgW="1358640" imgH="457200" progId="Equation.DSMT4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3C12D264-16EA-4C93-BC9F-3A95CA4254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7592" y="4038976"/>
                        <a:ext cx="1925637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295B634A-D84C-4082-8B99-5313F8FFB9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58970"/>
              </p:ext>
            </p:extLst>
          </p:nvPr>
        </p:nvGraphicFramePr>
        <p:xfrm>
          <a:off x="1166711" y="3329700"/>
          <a:ext cx="1607400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12" imgW="1193760" imgH="507960" progId="Equation.DSMT4">
                  <p:embed/>
                </p:oleObj>
              </mc:Choice>
              <mc:Fallback>
                <p:oleObj name="Equation" r:id="rId12" imgW="1193760" imgH="507960" progId="Equation.DSMT4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B46B66B-C6DE-407D-BA64-300E6ADE4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66711" y="3329700"/>
                        <a:ext cx="1607400" cy="6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A641F835-B773-4373-9DF8-C1649C499FD4}"/>
              </a:ext>
            </a:extLst>
          </p:cNvPr>
          <p:cNvSpPr txBox="1"/>
          <p:nvPr/>
        </p:nvSpPr>
        <p:spPr>
          <a:xfrm>
            <a:off x="467544" y="5667823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At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energies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 will </a:t>
            </a:r>
          </a:p>
          <a:p>
            <a:r>
              <a:rPr lang="de-DE" dirty="0" err="1"/>
              <a:t>modify</a:t>
            </a:r>
            <a:r>
              <a:rPr lang="de-DE" dirty="0"/>
              <a:t>/</a:t>
            </a:r>
            <a:r>
              <a:rPr lang="de-DE" dirty="0" err="1"/>
              <a:t>remove</a:t>
            </a:r>
            <a:r>
              <a:rPr lang="de-DE" dirty="0"/>
              <a:t> Landau </a:t>
            </a:r>
            <a:r>
              <a:rPr lang="de-DE" dirty="0" err="1"/>
              <a:t>damping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56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4" y="1467964"/>
            <a:ext cx="3809208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63515"/>
            <a:ext cx="6642117" cy="838200"/>
          </a:xfrm>
        </p:spPr>
        <p:txBody>
          <a:bodyPr/>
          <a:lstStyle/>
          <a:p>
            <a:r>
              <a:rPr lang="en-US" dirty="0"/>
              <a:t>Landau damping for intense beams at low and high energies (synchrotrons and collider)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7934" y="1449650"/>
            <a:ext cx="46260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buClr>
                <a:srgbClr val="FF0000"/>
              </a:buClr>
            </a:pPr>
            <a:r>
              <a:rPr lang="en-US" b="1" dirty="0"/>
              <a:t>Project:</a:t>
            </a:r>
            <a:endParaRPr lang="en-US" dirty="0"/>
          </a:p>
          <a:p>
            <a:pPr marL="285750" indent="-285750">
              <a:lnSpc>
                <a:spcPts val="236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Implement a analytical/numerical models for the beam interaction with e-lenses, RFQ.  </a:t>
            </a:r>
          </a:p>
          <a:p>
            <a:pPr marL="285750" indent="-285750">
              <a:lnSpc>
                <a:spcPts val="236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Identify optimum working parameters for electron lenses to provide Landau damping.  </a:t>
            </a:r>
          </a:p>
          <a:p>
            <a:pPr marL="285750" indent="-285750">
              <a:lnSpc>
                <a:spcPts val="236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Detailed simulations and predictions for FAIR/CERN accelerators of Landau damping in intense beams with (combinations) of octupoles, e-lenses, RFQs.</a:t>
            </a:r>
          </a:p>
          <a:p>
            <a:pPr marL="285750" indent="-285750">
              <a:lnSpc>
                <a:spcPts val="236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Analyze undesired effects (optics perturbations, resonances)</a:t>
            </a:r>
          </a:p>
          <a:p>
            <a:pPr marL="285750" indent="-285750">
              <a:lnSpc>
                <a:spcPts val="236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Validation and experiments with octupoles, electron lenses, RFQs.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511" y="3270128"/>
            <a:ext cx="2120900" cy="546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520" y="3727433"/>
            <a:ext cx="204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Shiltsev</a:t>
            </a:r>
            <a:r>
              <a:rPr lang="en-US" sz="1400" dirty="0"/>
              <a:t> et al PRL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944" y="2706249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Tune spread induced by a </a:t>
            </a:r>
          </a:p>
          <a:p>
            <a:r>
              <a:rPr lang="en-US" dirty="0"/>
              <a:t>counter-propagating electron beam </a:t>
            </a:r>
          </a:p>
          <a:p>
            <a:r>
              <a:rPr lang="en-US" dirty="0"/>
              <a:t>(electron-lens):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DAD24F-7E7C-496D-875F-D636E4657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700" y="4465005"/>
            <a:ext cx="1892306" cy="180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1285E1C-C416-46E1-938F-8D3F3AD73695}"/>
              </a:ext>
            </a:extLst>
          </p:cNvPr>
          <p:cNvSpPr txBox="1"/>
          <p:nvPr/>
        </p:nvSpPr>
        <p:spPr>
          <a:xfrm>
            <a:off x="368595" y="5999687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Grudiev</a:t>
            </a:r>
            <a:r>
              <a:rPr lang="de-DE" sz="1200" dirty="0"/>
              <a:t> PRAB 2014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EA9BF6C-9B31-493E-801B-32FF6353D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81737"/>
              </p:ext>
            </p:extLst>
          </p:nvPr>
        </p:nvGraphicFramePr>
        <p:xfrm>
          <a:off x="2576205" y="3810661"/>
          <a:ext cx="2000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6" imgW="1282680" imgH="253800" progId="Equation.DSMT4">
                  <p:embed/>
                </p:oleObj>
              </mc:Choice>
              <mc:Fallback>
                <p:oleObj name="Equation" r:id="rId6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76205" y="3810661"/>
                        <a:ext cx="20002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D7D2FBC-8072-4BB5-A2F7-E2D26A9487A5}"/>
              </a:ext>
            </a:extLst>
          </p:cNvPr>
          <p:cNvSpPr txBox="1"/>
          <p:nvPr/>
        </p:nvSpPr>
        <p:spPr>
          <a:xfrm>
            <a:off x="180373" y="4683987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Radio-</a:t>
            </a:r>
            <a:r>
              <a:rPr lang="de-DE" dirty="0" err="1"/>
              <a:t>Frequency</a:t>
            </a:r>
            <a:r>
              <a:rPr lang="de-DE" dirty="0"/>
              <a:t> </a:t>
            </a:r>
          </a:p>
          <a:p>
            <a:r>
              <a:rPr lang="de-DE" dirty="0"/>
              <a:t>Quadrupole (RFQ)</a:t>
            </a:r>
          </a:p>
        </p:txBody>
      </p:sp>
    </p:spTree>
    <p:extLst>
      <p:ext uri="{BB962C8B-B14F-4D97-AF65-F5344CB8AC3E}">
        <p14:creationId xmlns:p14="http://schemas.microsoft.com/office/powerpoint/2010/main" val="298172781"/>
      </p:ext>
    </p:extLst>
  </p:cSld>
  <p:clrMapOvr>
    <a:masterClrMapping/>
  </p:clrMapOvr>
</p:sld>
</file>

<file path=ppt/theme/theme1.xml><?xml version="1.0" encoding="utf-8"?>
<a:theme xmlns:a="http://schemas.openxmlformats.org/drawingml/2006/main" name="TU_Praesentation_2010_2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TU_Praesentation_2010_2.pptx</Template>
  <TotalTime>0</TotalTime>
  <Words>199</Words>
  <Application>Microsoft Office PowerPoint</Application>
  <PresentationFormat>Bildschirmpräsentation (4:3)</PresentationFormat>
  <Paragraphs>25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Arial</vt:lpstr>
      <vt:lpstr>Bitstream Charter</vt:lpstr>
      <vt:lpstr>Courier New</vt:lpstr>
      <vt:lpstr>Stafford</vt:lpstr>
      <vt:lpstr>Tahoma</vt:lpstr>
      <vt:lpstr>Wingdings</vt:lpstr>
      <vt:lpstr>TU_Praesentation_2010_2</vt:lpstr>
      <vt:lpstr>Equation</vt:lpstr>
      <vt:lpstr>MathType 6.0 Equation</vt:lpstr>
      <vt:lpstr>Advanced Landau damping for synchrotrons and colliders </vt:lpstr>
      <vt:lpstr>Landau damping for intense beams at low and high energies (synchrotrons and collider)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Oliver Boine-Frankenheim</cp:lastModifiedBy>
  <cp:revision>143</cp:revision>
  <cp:lastPrinted>2014-09-06T11:41:37Z</cp:lastPrinted>
  <dcterms:created xsi:type="dcterms:W3CDTF">2009-12-23T09:42:49Z</dcterms:created>
  <dcterms:modified xsi:type="dcterms:W3CDTF">2017-08-30T19:34:54Z</dcterms:modified>
</cp:coreProperties>
</file>