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300"/>
    <a:srgbClr val="FDCA00"/>
    <a:srgbClr val="9C1C26"/>
    <a:srgbClr val="312C8C"/>
    <a:srgbClr val="000000"/>
    <a:srgbClr val="B5B5B5"/>
    <a:srgbClr val="E95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1" autoAdjust="0"/>
    <p:restoredTop sz="99781" autoAdjust="0"/>
  </p:normalViewPr>
  <p:slideViewPr>
    <p:cSldViewPr snapToObjects="1">
      <p:cViewPr varScale="1">
        <p:scale>
          <a:sx n="89" d="100"/>
          <a:sy n="89" d="100"/>
        </p:scale>
        <p:origin x="1773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0500" y="387350"/>
            <a:ext cx="540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500" y="8567738"/>
            <a:ext cx="1330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fld id="{A32DC80D-291A-4ABB-A78B-0417274A267C}" type="datetime4">
              <a:rPr lang="de-DE"/>
              <a:pPr/>
              <a:t>30. August 2017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0825" y="8567738"/>
            <a:ext cx="4464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99163" y="8567738"/>
            <a:ext cx="669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7CC2173-B0D1-45F1-9D54-E33B7353DA19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00" y="360363"/>
            <a:ext cx="928688" cy="417512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90500" y="849630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8913" y="777875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0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463" y="360363"/>
            <a:ext cx="935037" cy="420687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8913" y="868521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fld id="{065B079B-E513-489A-8A1B-D7C78493EA86}" type="datetime4">
              <a:rPr lang="de-DE"/>
              <a:pPr/>
              <a:t>30. August 2017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923925"/>
            <a:ext cx="4194175" cy="307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08163" y="86852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8" y="8685213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0500" y="387350"/>
            <a:ext cx="54038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/>
          <a:lstStyle/>
          <a:p>
            <a:pPr>
              <a:lnSpc>
                <a:spcPts val="1300"/>
              </a:lnSpc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90500" y="78105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" y="8685213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8913" y="4103688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7874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9C1C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/>
              <a:t>Click to edit Master subtitle style</a:t>
            </a:r>
            <a:endParaRPr lang="de-DE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Click to edit Master title style</a:t>
            </a:r>
            <a:endParaRPr lang="de-DE" dirty="0"/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30.08.2017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Fachbereich 18  |  Institut Theorie Elektromagnetischer Felder  |  Prof. Oliver Boine-Frankenheim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823569" cy="4479943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0" cy="838200"/>
          </a:xfrm>
        </p:spPr>
        <p:txBody>
          <a:bodyPr/>
          <a:lstStyle/>
          <a:p>
            <a:r>
              <a:rPr lang="de-DE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Drag picture to placeholder or click icon to add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6640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10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>
          <a:xfrm>
            <a:off x="252412" y="6489700"/>
            <a:ext cx="8136011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30.08.2017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Institut Theorie Elektromagnetischer Felder  |  Fachgebiet Beschleunigerphysik  |  Prof. Oliver Boine-Frankenheim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emf"/><Relationship Id="rId1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6.emf"/><Relationship Id="rId19" Type="http://schemas.openxmlformats.org/officeDocument/2006/relationships/image" Target="../media/image12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0629" y="3863079"/>
            <a:ext cx="434145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Particle Tracking with Space Charge for the CERN and FAIR Synchrotrons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403880" y="1535680"/>
            <a:ext cx="4512704" cy="1692264"/>
            <a:chOff x="1367644" y="2060848"/>
            <a:chExt cx="6336704" cy="2376264"/>
          </a:xfrm>
        </p:grpSpPr>
        <p:sp>
          <p:nvSpPr>
            <p:cNvPr id="12" name="Oval 11"/>
            <p:cNvSpPr/>
            <p:nvPr/>
          </p:nvSpPr>
          <p:spPr>
            <a:xfrm>
              <a:off x="3131840" y="2852936"/>
              <a:ext cx="2664296" cy="648072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547664" y="2060848"/>
              <a:ext cx="5976664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47664" y="4437112"/>
              <a:ext cx="5976664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1367644" y="2060848"/>
              <a:ext cx="360040" cy="23762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344308" y="2060848"/>
              <a:ext cx="360040" cy="23762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782872"/>
              </p:ext>
            </p:extLst>
          </p:nvPr>
        </p:nvGraphicFramePr>
        <p:xfrm>
          <a:off x="6019660" y="2206824"/>
          <a:ext cx="1206000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" name="Equation" r:id="rId3" imgW="850900" imgH="203200" progId="Equation.DSMT4">
                  <p:embed/>
                </p:oleObj>
              </mc:Choice>
              <mc:Fallback>
                <p:oleObj name="Equation" r:id="rId3" imgW="850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660" y="2206824"/>
                        <a:ext cx="1206000" cy="28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>
            <a:stCxn id="12" idx="2"/>
          </p:cNvCxnSpPr>
          <p:nvPr/>
        </p:nvCxnSpPr>
        <p:spPr>
          <a:xfrm flipH="1">
            <a:off x="5227572" y="2330532"/>
            <a:ext cx="43268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672786"/>
              </p:ext>
            </p:extLst>
          </p:nvPr>
        </p:nvGraphicFramePr>
        <p:xfrm>
          <a:off x="4897334" y="2422606"/>
          <a:ext cx="660476" cy="2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" name="Equation" r:id="rId5" imgW="495300" imgH="215900" progId="Equation.DSMT4">
                  <p:embed/>
                </p:oleObj>
              </mc:Choice>
              <mc:Fallback>
                <p:oleObj name="Equation" r:id="rId5" imgW="4953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334" y="2422606"/>
                        <a:ext cx="660476" cy="28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19723" y="2659634"/>
            <a:ext cx="2539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Bunch (</a:t>
            </a:r>
            <a:r>
              <a:rPr lang="en-US" sz="1400" dirty="0" err="1"/>
              <a:t>rms</a:t>
            </a:r>
            <a:r>
              <a:rPr lang="en-US" sz="1400" dirty="0"/>
              <a:t> length: 0.1 m–dc)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536003"/>
              </p:ext>
            </p:extLst>
          </p:nvPr>
        </p:nvGraphicFramePr>
        <p:xfrm>
          <a:off x="4726582" y="2729205"/>
          <a:ext cx="1102500" cy="2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" name="Equation" r:id="rId7" imgW="889000" imgH="203200" progId="Equation.DSMT4">
                  <p:embed/>
                </p:oleObj>
              </mc:Choice>
              <mc:Fallback>
                <p:oleObj name="Equation" r:id="rId7" imgW="889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6582" y="2729205"/>
                        <a:ext cx="1102500" cy="25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00219"/>
              </p:ext>
            </p:extLst>
          </p:nvPr>
        </p:nvGraphicFramePr>
        <p:xfrm>
          <a:off x="374890" y="1939895"/>
          <a:ext cx="954947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" name="Equation" r:id="rId9" imgW="698500" imgH="241300" progId="Equation.DSMT4">
                  <p:embed/>
                </p:oleObj>
              </mc:Choice>
              <mc:Fallback>
                <p:oleObj name="Equation" r:id="rId9" imgW="698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90" y="1939895"/>
                        <a:ext cx="954947" cy="3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9981" y="1489102"/>
            <a:ext cx="2319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Incoherent space charge: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18707" y="1899027"/>
            <a:ext cx="2853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(in the rest system of the beam)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303" y="2365193"/>
            <a:ext cx="17182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-&gt; tune shift:</a:t>
            </a:r>
          </a:p>
          <a:p>
            <a:endParaRPr lang="en-US" sz="1600" dirty="0"/>
          </a:p>
          <a:p>
            <a:r>
              <a:rPr lang="en-US" sz="1600" dirty="0"/>
              <a:t>-&gt; tune spread:</a:t>
            </a:r>
          </a:p>
          <a:p>
            <a:endParaRPr lang="en-US" sz="1600" dirty="0"/>
          </a:p>
          <a:p>
            <a:r>
              <a:rPr lang="en-US" sz="1600" dirty="0"/>
              <a:t>-&gt;  intensity limit: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39479"/>
              </p:ext>
            </p:extLst>
          </p:nvPr>
        </p:nvGraphicFramePr>
        <p:xfrm>
          <a:off x="1820542" y="3339291"/>
          <a:ext cx="13620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" name="Equation" r:id="rId11" imgW="1079500" imgH="266700" progId="Equation.DSMT4">
                  <p:embed/>
                </p:oleObj>
              </mc:Choice>
              <mc:Fallback>
                <p:oleObj name="Equation" r:id="rId11" imgW="10795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20542" y="3339291"/>
                        <a:ext cx="1362075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8571" y="2897209"/>
            <a:ext cx="2587180" cy="251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629" y="3863079"/>
            <a:ext cx="4341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(incoherent) transverse space </a:t>
            </a:r>
          </a:p>
          <a:p>
            <a:r>
              <a:rPr lang="en-US" dirty="0"/>
              <a:t>charge force is the main intensity limiting</a:t>
            </a:r>
          </a:p>
          <a:p>
            <a:r>
              <a:rPr lang="en-US" dirty="0"/>
              <a:t>effect in the LHC injector chain and in </a:t>
            </a:r>
          </a:p>
          <a:p>
            <a:r>
              <a:rPr lang="en-US" dirty="0"/>
              <a:t>the FAIR synchrotrons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9102" y="2237581"/>
            <a:ext cx="2159000" cy="533400"/>
          </a:xfrm>
          <a:prstGeom prst="rect">
            <a:avLst/>
          </a:prstGeom>
        </p:spPr>
      </p:pic>
      <p:sp>
        <p:nvSpPr>
          <p:cNvPr id="30" name="Line 6"/>
          <p:cNvSpPr>
            <a:spLocks noChangeShapeType="1"/>
          </p:cNvSpPr>
          <p:nvPr/>
        </p:nvSpPr>
        <p:spPr bwMode="auto">
          <a:xfrm flipH="1" flipV="1">
            <a:off x="6676493" y="1828548"/>
            <a:ext cx="0" cy="336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432726"/>
              </p:ext>
            </p:extLst>
          </p:nvPr>
        </p:nvGraphicFramePr>
        <p:xfrm>
          <a:off x="6780009" y="1644805"/>
          <a:ext cx="2555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" name="Equation" r:id="rId15" imgW="190500" imgH="203200" progId="Equation.DSMT4">
                  <p:embed/>
                </p:oleObj>
              </mc:Choice>
              <mc:Fallback>
                <p:oleObj name="Equation" r:id="rId15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009" y="1644805"/>
                        <a:ext cx="25558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544815"/>
              </p:ext>
            </p:extLst>
          </p:nvPr>
        </p:nvGraphicFramePr>
        <p:xfrm>
          <a:off x="7468581" y="1803972"/>
          <a:ext cx="4572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" name="Equation" r:id="rId17" imgW="342900" imgH="228600" progId="Equation.DSMT4">
                  <p:embed/>
                </p:oleObj>
              </mc:Choice>
              <mc:Fallback>
                <p:oleObj name="Equation" r:id="rId17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8581" y="1803972"/>
                        <a:ext cx="45720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27572" y="3328144"/>
            <a:ext cx="3060700" cy="2794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159060" y="5860534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Tune </a:t>
            </a:r>
            <a:r>
              <a:rPr lang="en-US" sz="1400"/>
              <a:t>footprint </a:t>
            </a:r>
          </a:p>
          <a:p>
            <a:r>
              <a:rPr lang="en-US" sz="1400" dirty="0"/>
              <a:t>(CERN PS, </a:t>
            </a:r>
            <a:r>
              <a:rPr lang="en-US" sz="1400" dirty="0" err="1"/>
              <a:t>Franchetti</a:t>
            </a:r>
            <a:r>
              <a:rPr lang="en-US" sz="1400" dirty="0"/>
              <a:t> 2003)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294" y="5177115"/>
            <a:ext cx="5852884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/>
              <a:t>Time scales: </a:t>
            </a:r>
            <a:r>
              <a:rPr lang="en-US" dirty="0"/>
              <a:t>1000-10</a:t>
            </a:r>
            <a:r>
              <a:rPr lang="en-US" baseline="30000" dirty="0"/>
              <a:t>6</a:t>
            </a:r>
            <a:r>
              <a:rPr lang="en-US" dirty="0"/>
              <a:t> turns (1 </a:t>
            </a:r>
            <a:r>
              <a:rPr lang="en-US" dirty="0" err="1"/>
              <a:t>ms</a:t>
            </a:r>
            <a:r>
              <a:rPr lang="en-US" dirty="0"/>
              <a:t> - 1 s)</a:t>
            </a:r>
          </a:p>
          <a:p>
            <a:pPr algn="l"/>
            <a:r>
              <a:rPr lang="en-US" b="1" dirty="0"/>
              <a:t>-&gt; </a:t>
            </a:r>
            <a:r>
              <a:rPr lang="en-US" dirty="0"/>
              <a:t>Emittance growth, Beam loss (&lt; 1%)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Challenge: </a:t>
            </a:r>
            <a:r>
              <a:rPr lang="en-US" dirty="0"/>
              <a:t>Control numerical errors/emittance growth !</a:t>
            </a:r>
          </a:p>
        </p:txBody>
      </p:sp>
    </p:spTree>
    <p:extLst>
      <p:ext uri="{BB962C8B-B14F-4D97-AF65-F5344CB8AC3E}">
        <p14:creationId xmlns:p14="http://schemas.microsoft.com/office/powerpoint/2010/main" val="371356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54468"/>
            <a:ext cx="7093545" cy="923826"/>
          </a:xfrm>
        </p:spPr>
        <p:txBody>
          <a:bodyPr/>
          <a:lstStyle/>
          <a:p>
            <a:r>
              <a:rPr lang="en-US" dirty="0"/>
              <a:t>Fast (</a:t>
            </a:r>
            <a:r>
              <a:rPr lang="en-US" dirty="0" err="1"/>
              <a:t>symplectic</a:t>
            </a:r>
            <a:r>
              <a:rPr lang="en-US" dirty="0"/>
              <a:t>) tracking schemes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47123"/>
            <a:ext cx="818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pyOrbit</a:t>
            </a:r>
            <a:r>
              <a:rPr lang="en-US" b="1" dirty="0"/>
              <a:t>/PTC: </a:t>
            </a:r>
            <a:r>
              <a:rPr lang="en-US" dirty="0"/>
              <a:t>The present “production code” for beam quality/loss predictions.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9FF0978B-2A87-4814-9BBC-6F82833DA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703784"/>
              </p:ext>
            </p:extLst>
          </p:nvPr>
        </p:nvGraphicFramePr>
        <p:xfrm>
          <a:off x="886343" y="2009964"/>
          <a:ext cx="4044960" cy="19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3" imgW="2019240" imgH="952200" progId="Equation.DSMT4">
                  <p:embed/>
                </p:oleObj>
              </mc:Choice>
              <mc:Fallback>
                <p:oleObj name="Equation" r:id="rId3" imgW="2019240" imgH="952200" progId="Equation.DSMT4">
                  <p:embed/>
                  <p:pic>
                    <p:nvPicPr>
                      <p:cNvPr id="17" name="Objekt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6343" y="2009964"/>
                        <a:ext cx="4044960" cy="19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7E7F36A7-987E-428F-8BA1-2D147C38FE27}"/>
              </a:ext>
            </a:extLst>
          </p:cNvPr>
          <p:cNvSpPr txBox="1"/>
          <p:nvPr/>
        </p:nvSpPr>
        <p:spPr>
          <a:xfrm>
            <a:off x="1871737" y="3086197"/>
            <a:ext cx="1444113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/>
              <a:t>(map from</a:t>
            </a:r>
          </a:p>
          <a:p>
            <a:pPr algn="l"/>
            <a:r>
              <a:rPr lang="en-US" sz="1400" dirty="0"/>
              <a:t> PTC or Teapot)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6CC83E8-9893-419A-8AE1-0E7479F2692F}"/>
              </a:ext>
            </a:extLst>
          </p:cNvPr>
          <p:cNvSpPr txBox="1"/>
          <p:nvPr/>
        </p:nvSpPr>
        <p:spPr>
          <a:xfrm>
            <a:off x="-27020" y="4155470"/>
            <a:ext cx="92320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Project: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Review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/</a:t>
            </a:r>
            <a:r>
              <a:rPr lang="de-DE" dirty="0" err="1"/>
              <a:t>identfy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bottlenecks</a:t>
            </a:r>
            <a:r>
              <a:rPr lang="de-DE" dirty="0"/>
              <a:t> in </a:t>
            </a:r>
            <a:r>
              <a:rPr lang="de-DE" dirty="0" err="1"/>
              <a:t>pyorbit</a:t>
            </a:r>
            <a:r>
              <a:rPr lang="de-DE" dirty="0"/>
              <a:t>/PTC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err="1"/>
              <a:t>Develop</a:t>
            </a:r>
            <a:r>
              <a:rPr lang="de-DE" dirty="0"/>
              <a:t> fast („</a:t>
            </a:r>
            <a:r>
              <a:rPr lang="de-DE" dirty="0" err="1"/>
              <a:t>symplectic</a:t>
            </a:r>
            <a:r>
              <a:rPr lang="de-DE" dirty="0"/>
              <a:t>“) 2D/3D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charge</a:t>
            </a:r>
            <a:r>
              <a:rPr lang="de-DE" dirty="0"/>
              <a:t> </a:t>
            </a:r>
            <a:r>
              <a:rPr lang="de-DE" dirty="0" err="1"/>
              <a:t>solvers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gridless</a:t>
            </a:r>
            <a:r>
              <a:rPr lang="de-DE" dirty="0"/>
              <a:t> FMM*.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err="1"/>
              <a:t>Perform</a:t>
            </a:r>
            <a:r>
              <a:rPr lang="de-DE" dirty="0"/>
              <a:t>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comparisons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codes</a:t>
            </a:r>
            <a:r>
              <a:rPr lang="de-DE" dirty="0"/>
              <a:t> (</a:t>
            </a:r>
            <a:r>
              <a:rPr lang="de-DE" dirty="0" err="1"/>
              <a:t>performance</a:t>
            </a:r>
            <a:r>
              <a:rPr lang="de-DE" dirty="0"/>
              <a:t>, </a:t>
            </a:r>
            <a:r>
              <a:rPr lang="de-DE" dirty="0" err="1"/>
              <a:t>results</a:t>
            </a:r>
            <a:r>
              <a:rPr lang="de-DE" dirty="0"/>
              <a:t>).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The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„</a:t>
            </a:r>
            <a:r>
              <a:rPr lang="de-DE" dirty="0" err="1"/>
              <a:t>symplectic</a:t>
            </a:r>
            <a:r>
              <a:rPr lang="de-DE" dirty="0"/>
              <a:t>“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charge</a:t>
            </a:r>
            <a:r>
              <a:rPr lang="de-DE" dirty="0"/>
              <a:t> </a:t>
            </a:r>
            <a:r>
              <a:rPr lang="de-DE" dirty="0" err="1"/>
              <a:t>solver</a:t>
            </a:r>
            <a:r>
              <a:rPr lang="de-DE" dirty="0"/>
              <a:t> </a:t>
            </a:r>
            <a:r>
              <a:rPr lang="de-DE" dirty="0" err="1"/>
              <a:t>solver</a:t>
            </a:r>
            <a:r>
              <a:rPr lang="de-DE" dirty="0"/>
              <a:t>. </a:t>
            </a:r>
            <a:r>
              <a:rPr lang="de-DE" dirty="0" err="1"/>
              <a:t>Numerical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. 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err="1"/>
              <a:t>Finally</a:t>
            </a:r>
            <a:r>
              <a:rPr lang="de-DE" dirty="0"/>
              <a:t>: </a:t>
            </a:r>
            <a:r>
              <a:rPr lang="de-DE" dirty="0" err="1"/>
              <a:t>Optimization</a:t>
            </a:r>
            <a:r>
              <a:rPr lang="de-DE" dirty="0"/>
              <a:t> </a:t>
            </a:r>
            <a:r>
              <a:rPr lang="de-DE" dirty="0" err="1"/>
              <a:t>schemes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optimum</a:t>
            </a:r>
            <a:r>
              <a:rPr lang="de-DE" dirty="0"/>
              <a:t> </a:t>
            </a:r>
            <a:r>
              <a:rPr lang="de-DE" dirty="0" err="1"/>
              <a:t>tunes</a:t>
            </a:r>
            <a:r>
              <a:rPr lang="de-DE" dirty="0"/>
              <a:t> in SIS100 </a:t>
            </a:r>
            <a:r>
              <a:rPr lang="de-DE" dirty="0" err="1"/>
              <a:t>and</a:t>
            </a:r>
            <a:r>
              <a:rPr lang="de-DE" dirty="0"/>
              <a:t> PS.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Close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CERN </a:t>
            </a:r>
            <a:r>
              <a:rPr lang="de-DE" dirty="0" err="1"/>
              <a:t>and</a:t>
            </a:r>
            <a:r>
              <a:rPr lang="de-DE" dirty="0"/>
              <a:t> GSI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mr-IN" dirty="0"/>
              <a:t>…</a:t>
            </a:r>
            <a:r>
              <a:rPr lang="de-DE" dirty="0"/>
              <a:t>..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E7F36A7-987E-428F-8BA1-2D147C38FE27}"/>
              </a:ext>
            </a:extLst>
          </p:cNvPr>
          <p:cNvSpPr txBox="1"/>
          <p:nvPr/>
        </p:nvSpPr>
        <p:spPr>
          <a:xfrm>
            <a:off x="5652120" y="3799816"/>
            <a:ext cx="1826141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/>
              <a:t>(space charge kicks)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80722" y="1796164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</a:p>
          <a:p>
            <a:r>
              <a:rPr lang="de-DE" dirty="0"/>
              <a:t>       (4D)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898675"/>
              </p:ext>
            </p:extLst>
          </p:nvPr>
        </p:nvGraphicFramePr>
        <p:xfrm>
          <a:off x="5592817" y="1835123"/>
          <a:ext cx="226853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5" imgW="1536700" imgH="444500" progId="Equation.DSMT4">
                  <p:embed/>
                </p:oleObj>
              </mc:Choice>
              <mc:Fallback>
                <p:oleObj name="Equation" r:id="rId5" imgW="15367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92817" y="1835123"/>
                        <a:ext cx="2268538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456494"/>
              </p:ext>
            </p:extLst>
          </p:nvPr>
        </p:nvGraphicFramePr>
        <p:xfrm>
          <a:off x="5760168" y="2636036"/>
          <a:ext cx="16319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7" imgW="1104900" imgH="228600" progId="Equation.DSMT4">
                  <p:embed/>
                </p:oleObj>
              </mc:Choice>
              <mc:Fallback>
                <p:oleObj name="Equation" r:id="rId7" imgW="1104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60168" y="2636036"/>
                        <a:ext cx="1631950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3073" y="3175939"/>
            <a:ext cx="1877334" cy="576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4E3B2D6-B982-4F4A-9287-94BD481E3DAF}"/>
              </a:ext>
            </a:extLst>
          </p:cNvPr>
          <p:cNvSpPr txBox="1"/>
          <p:nvPr/>
        </p:nvSpPr>
        <p:spPr>
          <a:xfrm>
            <a:off x="5945689" y="6002129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*FMM: Fast Multipole Method</a:t>
            </a:r>
          </a:p>
        </p:txBody>
      </p:sp>
    </p:spTree>
    <p:extLst>
      <p:ext uri="{BB962C8B-B14F-4D97-AF65-F5344CB8AC3E}">
        <p14:creationId xmlns:p14="http://schemas.microsoft.com/office/powerpoint/2010/main" val="1193475161"/>
      </p:ext>
    </p:extLst>
  </p:cSld>
  <p:clrMapOvr>
    <a:masterClrMapping/>
  </p:clrMapOvr>
</p:sld>
</file>

<file path=ppt/theme/theme1.xml><?xml version="1.0" encoding="utf-8"?>
<a:theme xmlns:a="http://schemas.openxmlformats.org/drawingml/2006/main" name="TU_Praesentation_2010_2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TU_Praesentation_2010_2.pptx</Template>
  <TotalTime>0</TotalTime>
  <Words>236</Words>
  <Application>Microsoft Office PowerPoint</Application>
  <PresentationFormat>Bildschirmpräsentation (4:3)</PresentationFormat>
  <Paragraphs>34</Paragraphs>
  <Slides>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Arial</vt:lpstr>
      <vt:lpstr>Bitstream Charter</vt:lpstr>
      <vt:lpstr>Courier New</vt:lpstr>
      <vt:lpstr>Stafford</vt:lpstr>
      <vt:lpstr>Tahoma</vt:lpstr>
      <vt:lpstr>Wingdings</vt:lpstr>
      <vt:lpstr>TU_Praesentation_2010_2</vt:lpstr>
      <vt:lpstr>Equation</vt:lpstr>
      <vt:lpstr>Fast Particle Tracking with Space Charge for the CERN and FAIR Synchrotrons</vt:lpstr>
      <vt:lpstr>Fast (symplectic) tracking schemes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Moritz Lohse</dc:creator>
  <cp:lastModifiedBy>Oliver Boine-Frankenheim</cp:lastModifiedBy>
  <cp:revision>151</cp:revision>
  <cp:lastPrinted>2014-09-06T11:41:37Z</cp:lastPrinted>
  <dcterms:created xsi:type="dcterms:W3CDTF">2009-12-23T09:42:49Z</dcterms:created>
  <dcterms:modified xsi:type="dcterms:W3CDTF">2017-08-30T19:45:54Z</dcterms:modified>
</cp:coreProperties>
</file>