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5" r:id="rId2"/>
  </p:sldMasterIdLst>
  <p:notesMasterIdLst>
    <p:notesMasterId r:id="rId29"/>
  </p:notesMasterIdLst>
  <p:handoutMasterIdLst>
    <p:handoutMasterId r:id="rId30"/>
  </p:handoutMasterIdLst>
  <p:sldIdLst>
    <p:sldId id="256" r:id="rId3"/>
    <p:sldId id="279" r:id="rId4"/>
    <p:sldId id="280" r:id="rId5"/>
    <p:sldId id="281" r:id="rId6"/>
    <p:sldId id="285" r:id="rId7"/>
    <p:sldId id="283" r:id="rId8"/>
    <p:sldId id="282" r:id="rId9"/>
    <p:sldId id="284" r:id="rId10"/>
    <p:sldId id="287" r:id="rId11"/>
    <p:sldId id="257" r:id="rId12"/>
    <p:sldId id="269" r:id="rId13"/>
    <p:sldId id="258" r:id="rId14"/>
    <p:sldId id="268" r:id="rId15"/>
    <p:sldId id="259" r:id="rId16"/>
    <p:sldId id="286" r:id="rId17"/>
    <p:sldId id="260" r:id="rId18"/>
    <p:sldId id="288" r:id="rId19"/>
    <p:sldId id="276" r:id="rId20"/>
    <p:sldId id="275" r:id="rId21"/>
    <p:sldId id="277" r:id="rId22"/>
    <p:sldId id="274" r:id="rId23"/>
    <p:sldId id="261" r:id="rId24"/>
    <p:sldId id="289" r:id="rId25"/>
    <p:sldId id="263" r:id="rId26"/>
    <p:sldId id="272" r:id="rId27"/>
    <p:sldId id="278" r:id="rId2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du" initials="x" lastIdx="6" clrIdx="0"/>
  <p:cmAuthor id="2" name="Du, Xiaonan" initials="DX"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03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1644" y="-210"/>
      </p:cViewPr>
      <p:guideLst>
        <p:guide orient="horz" pos="2204"/>
        <p:guide pos="287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5-30T07:42:02.205" idx="5">
    <p:pos x="10" y="10"/>
    <p:text>First I will introduce the UNILAC, the FAIR projiect gave some requirements to the new post-stripper.
then I explan those two important paramters to begainers.
then follows the rf design part,
tube shape design,  cell length design, field stabilization are the main task.
those are standard design procedure, but we do have some innovations in it.</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7-05-30T07:48:56.121" idx="6">
    <p:pos x="10" y="10"/>
    <p:text>This is the layout of the UNILAC, the beam come out of the sources, bunched and accelerated by RFQ, the accelerated by IH-DTL, stripped to higher charge state, and accelerated to required output energy.
This talk will fucus on the purple cavities</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7-05-30T07:49:35.192" idx="3">
    <p:pos x="10" y="10"/>
    <p:text>there are multy reasons that we should replace those cavities,
firstly they are really old enough,
drift tubes are obviously damaged from outside to inside</p:text>
  </p:cm>
  <p:cm authorId="1" dt="2017-05-30T07:26:18.592" idx="4">
    <p:pos x="171" y="1622"/>
    <p:text>every time the cavity have a problem, we have to stop everything, open the cavity and fix it.
we are suffering from those disease!</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7-05-30T08:11:26.642" idx="1">
    <p:pos x="10" y="10"/>
    <p:text>Generally speak, TTF accounts for the finite time of particle transition through the gap.
When a particle go through the rf gap, Its energy gain could be caluculate with this fomula, finally simplified to this. here is the transent time factor,</p:text>
  </p:cm>
  <p:cm authorId="1" dt="2017-05-30T07:04:13.247" idx="2">
    <p:pos x="4627" y="2608"/>
    <p:text>It is the ratioal of effective voltage to voltage</p:text>
  </p:cm>
</p:cmLst>
</file>

<file path=ppt/comments/comment5.xml><?xml version="1.0" encoding="utf-8"?>
<p:cmLst xmlns:a="http://schemas.openxmlformats.org/drawingml/2006/main" xmlns:r="http://schemas.openxmlformats.org/officeDocument/2006/relationships" xmlns:p="http://schemas.openxmlformats.org/presentationml/2006/main">
  <p:cm authorId="2" dt="2017-05-31T11:28:32.857" idx="1">
    <p:pos x="10" y="10"/>
    <p:text>by analysis the current and electric field in the cavity, it could be modeled as a three transmission line, then the explicite equivalent curcuit for different cases, and solve the system with math, we get the field distribution and frequency spectronm (which we called dispersion curve)
The results mach very well with the behavier of the realcavity.</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10B7FF8-78CA-4269-A301-23C04A7F0808}" type="datetimeFigureOut">
              <a:rPr lang="en-US" smtClean="0"/>
              <a:t>31-May-17</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571D29C-DDD9-4DAB-BCB1-527B32571CD4}" type="slidenum">
              <a:rPr lang="en-US" smtClean="0"/>
              <a:t>‹#›</a:t>
            </a:fld>
            <a:endParaRPr lang="en-US"/>
          </a:p>
        </p:txBody>
      </p:sp>
    </p:spTree>
    <p:extLst>
      <p:ext uri="{BB962C8B-B14F-4D97-AF65-F5344CB8AC3E}">
        <p14:creationId xmlns:p14="http://schemas.microsoft.com/office/powerpoint/2010/main" val="2803720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9748" cy="54065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16573" y="0"/>
            <a:ext cx="2919748" cy="540650"/>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2017/5/31</a:t>
            </a:fld>
            <a:endParaRPr lang="zh-CN" altLang="en-US"/>
          </a:p>
        </p:txBody>
      </p:sp>
      <p:sp>
        <p:nvSpPr>
          <p:cNvPr id="4" name="幻灯片图像占位符 3"/>
          <p:cNvSpPr>
            <a:spLocks noGrp="1" noRot="1" noChangeAspect="1"/>
          </p:cNvSpPr>
          <p:nvPr>
            <p:ph type="sldImg" idx="2"/>
          </p:nvPr>
        </p:nvSpPr>
        <p:spPr>
          <a:xfrm>
            <a:off x="136269" y="1346946"/>
            <a:ext cx="6465343" cy="363675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3788" y="5185744"/>
            <a:ext cx="5390305" cy="4242881"/>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10234923"/>
            <a:ext cx="2919748" cy="540649"/>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16573" y="10234923"/>
            <a:ext cx="2919748" cy="540649"/>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142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1346200"/>
            <a:ext cx="4848225" cy="3636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63628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3080" name="Bild 6" descr="fair-mesh.jpg"/>
          <p:cNvPicPr>
            <a:picLocks noChangeAspect="1"/>
          </p:cNvPicPr>
          <p:nvPr/>
        </p:nvPicPr>
        <p:blipFill>
          <a:blip r:embed="rId2"/>
          <a:srcRect l="4773" t="11488" r="5373" b="5511"/>
          <a:stretch>
            <a:fillRect/>
          </a:stretch>
        </p:blipFill>
        <p:spPr>
          <a:xfrm>
            <a:off x="111125" y="1417638"/>
            <a:ext cx="8926513" cy="5056187"/>
          </a:xfrm>
          <a:prstGeom prst="rect">
            <a:avLst/>
          </a:prstGeom>
          <a:noFill/>
          <a:ln w="9525">
            <a:noFill/>
          </a:ln>
        </p:spPr>
      </p:pic>
      <p:grpSp>
        <p:nvGrpSpPr>
          <p:cNvPr id="3081" name="Gruppierung 11"/>
          <p:cNvGrpSpPr/>
          <p:nvPr/>
        </p:nvGrpSpPr>
        <p:grpSpPr>
          <a:xfrm>
            <a:off x="3194050" y="150813"/>
            <a:ext cx="5614988" cy="844550"/>
            <a:chOff x="3193470" y="150090"/>
            <a:chExt cx="5615712" cy="845209"/>
          </a:xfrm>
        </p:grpSpPr>
        <p:sp>
          <p:nvSpPr>
            <p:cNvPr id="9" name="Rechteck 8"/>
            <p:cNvSpPr/>
            <p:nvPr userDrawn="1"/>
          </p:nvSpPr>
          <p:spPr>
            <a:xfrm>
              <a:off x="7031182" y="150090"/>
              <a:ext cx="1778000" cy="5605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endParaRPr lang="de-DE" strike="noStrike" noProof="1"/>
            </a:p>
          </p:txBody>
        </p:sp>
        <p:sp>
          <p:nvSpPr>
            <p:cNvPr id="3083" name="Textfeld 7"/>
            <p:cNvSpPr txBox="1"/>
            <p:nvPr userDrawn="1"/>
          </p:nvSpPr>
          <p:spPr>
            <a:xfrm>
              <a:off x="3193470" y="595189"/>
              <a:ext cx="5530803" cy="400110"/>
            </a:xfrm>
            <a:prstGeom prst="rect">
              <a:avLst/>
            </a:prstGeom>
            <a:noFill/>
            <a:ln w="9525">
              <a:noFill/>
            </a:ln>
          </p:spPr>
          <p:txBody>
            <a:bodyPr wrap="square" anchor="t">
              <a:spAutoFit/>
            </a:bodyPr>
            <a:lstStyle/>
            <a:p>
              <a:pPr lvl="0" indent="0" algn="r" defTabSz="457200" fontAlgn="base">
                <a:lnSpc>
                  <a:spcPct val="100000"/>
                </a:lnSpc>
                <a:spcBef>
                  <a:spcPct val="0"/>
                </a:spcBef>
                <a:spcAft>
                  <a:spcPct val="0"/>
                </a:spcAft>
                <a:buNone/>
              </a:pPr>
              <a:r>
                <a:rPr lang="de-DE" altLang="en-US" sz="1000" dirty="0">
                  <a:solidFill>
                    <a:srgbClr val="333333"/>
                  </a:solidFill>
                  <a:latin typeface="Arial" panose="020B0604020202020204"/>
                </a:rPr>
                <a:t>GSI Helmholtzzentrum für Schwerionenforschung GmbH</a:t>
              </a:r>
            </a:p>
            <a:p>
              <a:pPr lvl="0" indent="0" algn="r" defTabSz="457200"/>
              <a:endParaRPr lang="de-DE" altLang="en-US" sz="1000" dirty="0">
                <a:solidFill>
                  <a:srgbClr val="333333"/>
                </a:solidFill>
                <a:latin typeface="Arial" panose="020B0604020202020204"/>
              </a:endParaRPr>
            </a:p>
          </p:txBody>
        </p:sp>
        <p:pic>
          <p:nvPicPr>
            <p:cNvPr id="3084" name="Bild 9" descr="GSI_Logo_rgb.png"/>
            <p:cNvPicPr>
              <a:picLocks noChangeAspect="1"/>
            </p:cNvPicPr>
            <p:nvPr userDrawn="1"/>
          </p:nvPicPr>
          <p:blipFill>
            <a:blip r:embed="rId3"/>
            <a:stretch>
              <a:fillRect/>
            </a:stretch>
          </p:blipFill>
          <p:spPr>
            <a:xfrm>
              <a:off x="7297965" y="178975"/>
              <a:ext cx="1349516" cy="449839"/>
            </a:xfrm>
            <a:prstGeom prst="rect">
              <a:avLst/>
            </a:prstGeom>
            <a:noFill/>
            <a:ln w="9525">
              <a:noFill/>
            </a:ln>
          </p:spPr>
        </p:pic>
      </p:grpSp>
      <p:sp>
        <p:nvSpPr>
          <p:cNvPr id="13" name="Rechteck 12"/>
          <p:cNvSpPr/>
          <p:nvPr/>
        </p:nvSpPr>
        <p:spPr>
          <a:xfrm>
            <a:off x="404813" y="6650038"/>
            <a:ext cx="3370263" cy="207963"/>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endParaRPr lang="de-DE" strike="noStrike" noProof="1"/>
          </a:p>
        </p:txBody>
      </p:sp>
      <p:sp>
        <p:nvSpPr>
          <p:cNvPr id="2" name="Titel 1"/>
          <p:cNvSpPr>
            <a:spLocks noGrp="1"/>
          </p:cNvSpPr>
          <p:nvPr>
            <p:ph type="ctrTitle" hasCustomPrompt="1"/>
          </p:nvPr>
        </p:nvSpPr>
        <p:spPr>
          <a:xfrm>
            <a:off x="1251563" y="3244364"/>
            <a:ext cx="6607516" cy="779866"/>
          </a:xfrm>
        </p:spPr>
        <p:txBody>
          <a:bodyPr anchor="b" anchorCtr="0">
            <a:noAutofit/>
          </a:bodyPr>
          <a:lstStyle>
            <a:lvl1pPr algn="ctr">
              <a:defRPr sz="3600">
                <a:solidFill>
                  <a:srgbClr val="333333"/>
                </a:solidFill>
              </a:defRPr>
            </a:lvl1pPr>
          </a:lstStyle>
          <a:p>
            <a:pPr fontAlgn="auto"/>
            <a:r>
              <a:rPr lang="de-DE" strike="noStrike" noProof="1" smtClean="0"/>
              <a:t>Titelmasterformat durch Klicken bearbeiten</a:t>
            </a:r>
            <a:endParaRPr lang="de-DE" strike="noStrike" noProof="1"/>
          </a:p>
        </p:txBody>
      </p:sp>
      <p:sp>
        <p:nvSpPr>
          <p:cNvPr id="3" name="Untertitel 2"/>
          <p:cNvSpPr>
            <a:spLocks noGrp="1"/>
          </p:cNvSpPr>
          <p:nvPr>
            <p:ph type="subTitle" idx="1" hasCustomPrompt="1"/>
          </p:nvPr>
        </p:nvSpPr>
        <p:spPr>
          <a:xfrm>
            <a:off x="1371600" y="4024230"/>
            <a:ext cx="64008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r>
              <a:rPr lang="de-DE" strike="noStrike" noProof="1" smtClean="0"/>
              <a:t>Formatvorlage des Untertitelmasters durch Klicken bearbeiten</a:t>
            </a:r>
            <a:endParaRPr lang="de-DE" strike="noStrike" noProof="1"/>
          </a:p>
        </p:txBody>
      </p:sp>
      <p:sp>
        <p:nvSpPr>
          <p:cNvPr id="4" name="灯片编号占位符 3"/>
          <p:cNvSpPr>
            <a:spLocks noGrp="1"/>
          </p:cNvSpPr>
          <p:nvPr>
            <p:ph type="sldNum" sz="quarter" idx="10"/>
          </p:nvPr>
        </p:nvSpPr>
        <p:spPr/>
        <p:txBody>
          <a:bodyPr/>
          <a:lstStyle/>
          <a:p>
            <a:fld id="{B6F15528-21DE-4FAA-801E-634DDDAF4B2B}" type="slidenum">
              <a:rPr lang="en-US" smtClean="0"/>
              <a:t>‹#›</a:t>
            </a:fld>
            <a:endParaRPr lang="en-US"/>
          </a:p>
        </p:txBody>
      </p:sp>
      <p:sp>
        <p:nvSpPr>
          <p:cNvPr id="5" name="日期占位符 4"/>
          <p:cNvSpPr>
            <a:spLocks noGrp="1"/>
          </p:cNvSpPr>
          <p:nvPr>
            <p:ph type="dt" sz="half" idx="11"/>
          </p:nvPr>
        </p:nvSpPr>
        <p:spPr/>
        <p:txBody>
          <a:bodyPr/>
          <a:lstStyle/>
          <a:p>
            <a:fld id="{1D8BD707-D9CF-40AE-B4C6-C98DA3205C09}" type="datetimeFigureOut">
              <a:rPr lang="en-US" smtClean="0"/>
              <a:t>31-May-17</a:t>
            </a:fld>
            <a:endParaRPr lang="en-US"/>
          </a:p>
        </p:txBody>
      </p:sp>
      <p:sp>
        <p:nvSpPr>
          <p:cNvPr id="6" name="页脚占位符 5"/>
          <p:cNvSpPr>
            <a:spLocks noGrp="1"/>
          </p:cNvSpPr>
          <p:nvPr>
            <p:ph type="ftr" sz="quarter" idx="12"/>
          </p:nvPr>
        </p:nvSpPr>
        <p:spPr>
          <a:xfrm>
            <a:off x="4203700" y="6561138"/>
            <a:ext cx="2895600" cy="357188"/>
          </a:xfrm>
        </p:spPr>
        <p:txBody>
          <a:bodyPr/>
          <a:lstStyle/>
          <a:p>
            <a:endParaRPr 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28650" y="1825625"/>
            <a:ext cx="3886200" cy="4351338"/>
          </a:xfrm>
        </p:spPr>
        <p:txBody>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t>2017/5/31</a:t>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t>‹#›</a:t>
            </a:fld>
            <a:endParaRPr lang="zh-CN" altLang="en-US" strike="noStrike" noProof="1"/>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auto"/>
            <a:r>
              <a:rPr lang="zh-CN" altLang="en-US" strike="noStrike" noProof="1" smtClean="0"/>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auto"/>
            <a:r>
              <a:rPr lang="zh-CN" altLang="en-US" strike="noStrike" noProof="1" smtClean="0"/>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t>2017/5/31</a:t>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t>‹#›</a:t>
            </a:fld>
            <a:endParaRPr lang="zh-CN" altLang="en-US" strike="noStrike" noProof="1"/>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t>2017/5/31</a:t>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t>‹#›</a:t>
            </a:fld>
            <a:endParaRPr lang="zh-CN" altLang="en-US" strike="noStrike" noProof="1"/>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t>2017/5/31</a:t>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t>‹#›</a:t>
            </a:fld>
            <a:endParaRPr lang="zh-CN" altLang="en-US" strike="noStrike" noProof="1"/>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auto"/>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t>2017/5/31</a:t>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t>‹#›</a:t>
            </a:fld>
            <a:endParaRPr lang="zh-CN" altLang="en-US" strike="noStrike" noProof="1"/>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28650" y="365125"/>
            <a:ext cx="5800725" cy="5811838"/>
          </a:xfrm>
        </p:spPr>
        <p:txBody>
          <a:bodyPr vert="eaVert"/>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t>2017/5/31</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t>‹#›</a:t>
            </a:fld>
            <a:endParaRPr lang="zh-CN" altLang="en-US" strike="noStrike" noProof="1"/>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365125"/>
            <a:ext cx="7886700" cy="5811838"/>
          </a:xfrm>
        </p:spPr>
        <p:txBody>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3" name="日期占位符 2"/>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t>2017/5/31</a:t>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t>‹#›</a:t>
            </a:fld>
            <a:endParaRPr lang="zh-CN" altLang="en-US" strike="noStrike" noProof="1"/>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22565" y="271335"/>
            <a:ext cx="6242342" cy="787557"/>
          </a:xfrm>
        </p:spPr>
        <p:txBody>
          <a:bodyPr/>
          <a:lstStyle/>
          <a:p>
            <a:pPr fontAlgn="auto"/>
            <a:r>
              <a:rPr lang="de-DE" strike="noStrike" noProof="1" smtClean="0"/>
              <a:t>Titelmasterformat durch Klicken bearbeiten</a:t>
            </a:r>
            <a:endParaRPr lang="de-DE" strike="noStrike" noProof="1"/>
          </a:p>
        </p:txBody>
      </p:sp>
      <p:sp>
        <p:nvSpPr>
          <p:cNvPr id="3" name="Inhaltsplatzhalter 2"/>
          <p:cNvSpPr>
            <a:spLocks noGrp="1"/>
          </p:cNvSpPr>
          <p:nvPr>
            <p:ph idx="1" hasCustomPrompt="1"/>
          </p:nvPr>
        </p:nvSpPr>
        <p:spPr/>
        <p:txBody>
          <a:bodyPr/>
          <a:lstStyle/>
          <a:p>
            <a:pPr lvl="0" fontAlgn="auto"/>
            <a:r>
              <a:rPr lang="de-DE" strike="noStrike" noProof="1" smtClean="0"/>
              <a:t>Textmasterformat bearbeiten</a:t>
            </a:r>
          </a:p>
          <a:p>
            <a:pPr lvl="1" fontAlgn="auto"/>
            <a:r>
              <a:rPr lang="de-DE" strike="noStrike" noProof="1" smtClean="0"/>
              <a:t>Zweite Ebene</a:t>
            </a:r>
          </a:p>
          <a:p>
            <a:pPr lvl="2" fontAlgn="auto"/>
            <a:r>
              <a:rPr lang="de-DE" strike="noStrike" noProof="1" smtClean="0"/>
              <a:t>Dritte Ebene</a:t>
            </a:r>
          </a:p>
          <a:p>
            <a:pPr lvl="3" fontAlgn="auto"/>
            <a:r>
              <a:rPr lang="de-DE" strike="noStrike" noProof="1" smtClean="0"/>
              <a:t>Vierte Ebene</a:t>
            </a:r>
          </a:p>
          <a:p>
            <a:pPr lvl="4" fontAlgn="auto"/>
            <a:r>
              <a:rPr lang="de-DE" strike="noStrike" noProof="1" smtClean="0"/>
              <a:t>Fünfte Ebene</a:t>
            </a:r>
            <a:endParaRPr lang="de-DE" strike="noStrike" noProof="1"/>
          </a:p>
        </p:txBody>
      </p:sp>
      <p:sp>
        <p:nvSpPr>
          <p:cNvPr id="6" name="Foliennummernplatzhalter 5"/>
          <p:cNvSpPr>
            <a:spLocks noGrp="1"/>
          </p:cNvSpPr>
          <p:nvPr>
            <p:ph type="sldNum" sz="quarter" idx="12"/>
          </p:nvPr>
        </p:nvSpPr>
        <p:spPr>
          <a:xfrm>
            <a:off x="7964488" y="6553200"/>
            <a:ext cx="746125" cy="365125"/>
          </a:xfrm>
          <a:prstGeom prst="rect">
            <a:avLst/>
          </a:prstGeom>
        </p:spPr>
        <p:txBody>
          <a:bodyPr vert="horz" lIns="91440" tIns="45720" rIns="91440" bIns="45720" rtlCol="0" anchor="ctr"/>
          <a:lstStyle/>
          <a:p>
            <a:fld id="{B6F15528-21DE-4FAA-801E-634DDDAF4B2B}" type="slidenum">
              <a:rPr lang="en-US" smtClean="0"/>
              <a:t>‹#›</a:t>
            </a:fld>
            <a:endParaRPr lang="en-US"/>
          </a:p>
        </p:txBody>
      </p:sp>
      <p:sp>
        <p:nvSpPr>
          <p:cNvPr id="5" name="Datumsplatzhalter 4"/>
          <p:cNvSpPr>
            <a:spLocks noGrp="1"/>
          </p:cNvSpPr>
          <p:nvPr>
            <p:ph type="dt" sz="half" idx="2"/>
          </p:nvPr>
        </p:nvSpPr>
        <p:spPr>
          <a:xfrm>
            <a:off x="7123113" y="6553200"/>
            <a:ext cx="825500" cy="365125"/>
          </a:xfrm>
          <a:prstGeom prst="rect">
            <a:avLst/>
          </a:prstGeom>
        </p:spPr>
        <p:txBody>
          <a:bodyPr vert="horz" lIns="91440" tIns="45720" rIns="91440" bIns="45720" rtlCol="0" anchor="ctr"/>
          <a:lstStyle>
            <a:lvl1pPr algn="r">
              <a:defRPr sz="1000">
                <a:solidFill>
                  <a:schemeClr val="tx1"/>
                </a:solidFill>
              </a:defRPr>
            </a:lvl1pPr>
          </a:lstStyle>
          <a:p>
            <a:fld id="{1D8BD707-D9CF-40AE-B4C6-C98DA3205C09}" type="datetimeFigureOut">
              <a:rPr lang="en-US" smtClean="0"/>
              <a:t>31-May-17</a:t>
            </a:fld>
            <a:endParaRPr lang="en-US"/>
          </a:p>
        </p:txBody>
      </p:sp>
      <p:sp>
        <p:nvSpPr>
          <p:cNvPr id="7" name="Fußzeilenplatzhalter 7"/>
          <p:cNvSpPr>
            <a:spLocks noGrp="1"/>
          </p:cNvSpPr>
          <p:nvPr>
            <p:ph type="ftr" sz="quarter" idx="3"/>
          </p:nvPr>
        </p:nvSpPr>
        <p:spPr>
          <a:xfrm>
            <a:off x="4203700" y="6561138"/>
            <a:ext cx="2895600" cy="357188"/>
          </a:xfrm>
          <a:prstGeom prst="rect">
            <a:avLst/>
          </a:prstGeom>
        </p:spPr>
        <p:txBody>
          <a:bodyPr vert="horz" lIns="91440" tIns="45720" rIns="91440" bIns="45720" rtlCol="0" anchor="ctr"/>
          <a:lstStyle>
            <a:lvl1pPr algn="ctr">
              <a:defRPr sz="1000">
                <a:solidFill>
                  <a:schemeClr val="tx1"/>
                </a:solidFill>
              </a:defRPr>
            </a:lvl1pPr>
          </a:lstStyle>
          <a:p>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pPr fontAlgn="auto"/>
            <a:r>
              <a:rPr lang="de-DE" strike="noStrike" noProof="1" smtClean="0"/>
              <a:t>Titelmasterformat durch Klicken bearbeiten</a:t>
            </a:r>
            <a:endParaRPr lang="de-DE" strike="noStrike" noProof="1"/>
          </a:p>
        </p:txBody>
      </p:sp>
      <p:sp>
        <p:nvSpPr>
          <p:cNvPr id="3" name="Inhaltsplatzhalter 2"/>
          <p:cNvSpPr>
            <a:spLocks noGrp="1"/>
          </p:cNvSpPr>
          <p:nvPr>
            <p:ph sz="half" idx="1" hasCustomPrompt="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fontAlgn="auto"/>
            <a:r>
              <a:rPr lang="de-DE" strike="noStrike" noProof="1" smtClean="0"/>
              <a:t>Textmasterformat bearbeiten</a:t>
            </a:r>
          </a:p>
          <a:p>
            <a:pPr lvl="1" fontAlgn="auto"/>
            <a:r>
              <a:rPr lang="de-DE" strike="noStrike" noProof="1" smtClean="0"/>
              <a:t>Zweite Ebene</a:t>
            </a:r>
          </a:p>
          <a:p>
            <a:pPr lvl="2" fontAlgn="auto"/>
            <a:r>
              <a:rPr lang="de-DE" strike="noStrike" noProof="1" smtClean="0"/>
              <a:t>Dritte Ebene</a:t>
            </a:r>
          </a:p>
          <a:p>
            <a:pPr lvl="3" fontAlgn="auto"/>
            <a:r>
              <a:rPr lang="de-DE" strike="noStrike" noProof="1" smtClean="0"/>
              <a:t>Vierte Ebene</a:t>
            </a:r>
          </a:p>
          <a:p>
            <a:pPr lvl="4" fontAlgn="auto"/>
            <a:r>
              <a:rPr lang="de-DE" strike="noStrike" noProof="1" smtClean="0"/>
              <a:t>Fünfte Ebene</a:t>
            </a:r>
            <a:endParaRPr lang="de-DE" strike="noStrike" noProof="1"/>
          </a:p>
        </p:txBody>
      </p:sp>
      <p:sp>
        <p:nvSpPr>
          <p:cNvPr id="4" name="Inhaltsplatzhalter 3"/>
          <p:cNvSpPr>
            <a:spLocks noGrp="1"/>
          </p:cNvSpPr>
          <p:nvPr>
            <p:ph sz="half" idx="2" hasCustomPrompt="1"/>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fontAlgn="auto"/>
            <a:r>
              <a:rPr lang="de-DE" strike="noStrike" noProof="1" smtClean="0"/>
              <a:t>Textmasterformat bearbeiten</a:t>
            </a:r>
          </a:p>
          <a:p>
            <a:pPr lvl="1" fontAlgn="auto"/>
            <a:r>
              <a:rPr lang="de-DE" strike="noStrike" noProof="1" smtClean="0"/>
              <a:t>Zweite Ebene</a:t>
            </a:r>
          </a:p>
          <a:p>
            <a:pPr lvl="2" fontAlgn="auto"/>
            <a:r>
              <a:rPr lang="de-DE" strike="noStrike" noProof="1" smtClean="0"/>
              <a:t>Dritte Ebene</a:t>
            </a:r>
          </a:p>
          <a:p>
            <a:pPr lvl="3" fontAlgn="auto"/>
            <a:r>
              <a:rPr lang="de-DE" strike="noStrike" noProof="1" smtClean="0"/>
              <a:t>Vierte Ebene</a:t>
            </a:r>
          </a:p>
          <a:p>
            <a:pPr lvl="4" fontAlgn="auto"/>
            <a:r>
              <a:rPr lang="de-DE" strike="noStrike" noProof="1" smtClean="0"/>
              <a:t>Fünfte Ebene</a:t>
            </a:r>
            <a:endParaRPr lang="de-DE" strike="noStrike" noProof="1"/>
          </a:p>
        </p:txBody>
      </p:sp>
      <p:sp>
        <p:nvSpPr>
          <p:cNvPr id="7" name="Foliennummernplatzhalter 6"/>
          <p:cNvSpPr>
            <a:spLocks noGrp="1"/>
          </p:cNvSpPr>
          <p:nvPr>
            <p:ph type="sldNum" sz="quarter" idx="12"/>
          </p:nvPr>
        </p:nvSpPr>
        <p:spPr>
          <a:xfrm>
            <a:off x="7964488" y="6553200"/>
            <a:ext cx="746125" cy="365125"/>
          </a:xfrm>
          <a:prstGeom prst="rect">
            <a:avLst/>
          </a:prstGeom>
        </p:spPr>
        <p:txBody>
          <a:bodyPr vert="horz" lIns="91440" tIns="45720" rIns="91440" bIns="45720" rtlCol="0" anchor="ctr"/>
          <a:lstStyle/>
          <a:p>
            <a:fld id="{B6F15528-21DE-4FAA-801E-634DDDAF4B2B}" type="slidenum">
              <a:rPr lang="en-US" smtClean="0"/>
              <a:t>‹#›</a:t>
            </a:fld>
            <a:endParaRPr lang="en-US"/>
          </a:p>
        </p:txBody>
      </p:sp>
      <p:sp>
        <p:nvSpPr>
          <p:cNvPr id="6" name="Datumsplatzhalter 4"/>
          <p:cNvSpPr>
            <a:spLocks noGrp="1"/>
          </p:cNvSpPr>
          <p:nvPr>
            <p:ph type="dt" sz="half" idx="13"/>
          </p:nvPr>
        </p:nvSpPr>
        <p:spPr>
          <a:xfrm>
            <a:off x="7099300" y="6553200"/>
            <a:ext cx="849313" cy="365125"/>
          </a:xfrm>
          <a:prstGeom prst="rect">
            <a:avLst/>
          </a:prstGeom>
        </p:spPr>
        <p:txBody>
          <a:bodyPr vert="horz" lIns="91440" tIns="45720" rIns="91440" bIns="45720" rtlCol="0" anchor="ctr"/>
          <a:lstStyle>
            <a:lvl1pPr algn="r">
              <a:defRPr sz="1000">
                <a:solidFill>
                  <a:schemeClr val="tx1"/>
                </a:solidFill>
              </a:defRPr>
            </a:lvl1pPr>
          </a:lstStyle>
          <a:p>
            <a:fld id="{1D8BD707-D9CF-40AE-B4C6-C98DA3205C09}" type="datetimeFigureOut">
              <a:rPr lang="en-US" smtClean="0"/>
              <a:t>31-May-17</a:t>
            </a:fld>
            <a:endParaRPr lang="en-US"/>
          </a:p>
        </p:txBody>
      </p:sp>
      <p:sp>
        <p:nvSpPr>
          <p:cNvPr id="8" name="Fußzeilenplatzhalter 7"/>
          <p:cNvSpPr>
            <a:spLocks noGrp="1"/>
          </p:cNvSpPr>
          <p:nvPr>
            <p:ph type="ftr" sz="quarter" idx="3"/>
          </p:nvPr>
        </p:nvSpPr>
        <p:spPr>
          <a:xfrm>
            <a:off x="4203700" y="6561138"/>
            <a:ext cx="2895600" cy="357188"/>
          </a:xfrm>
          <a:prstGeom prst="rect">
            <a:avLst/>
          </a:prstGeom>
        </p:spPr>
        <p:txBody>
          <a:bodyPr vert="horz" lIns="91440" tIns="45720" rIns="91440" bIns="45720" rtlCol="0" anchor="ctr"/>
          <a:lstStyle>
            <a:lvl1pPr algn="ctr">
              <a:defRPr sz="1000">
                <a:solidFill>
                  <a:schemeClr val="tx1"/>
                </a:solidFill>
              </a:defRPr>
            </a:lvl1pPr>
          </a:lstStyle>
          <a:p>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pPr fontAlgn="auto"/>
            <a:r>
              <a:rPr lang="de-DE" strike="noStrike" noProof="1" smtClean="0"/>
              <a:t>Titelmasterformat durch Klicken bearbeiten</a:t>
            </a:r>
            <a:endParaRPr lang="de-DE" strike="noStrike" noProof="1"/>
          </a:p>
        </p:txBody>
      </p:sp>
      <p:sp>
        <p:nvSpPr>
          <p:cNvPr id="5" name="Foliennummernplatzhalter 4"/>
          <p:cNvSpPr>
            <a:spLocks noGrp="1"/>
          </p:cNvSpPr>
          <p:nvPr>
            <p:ph type="sldNum" sz="quarter" idx="12"/>
          </p:nvPr>
        </p:nvSpPr>
        <p:spPr>
          <a:xfrm>
            <a:off x="7964488" y="6553200"/>
            <a:ext cx="746125" cy="365125"/>
          </a:xfrm>
          <a:prstGeom prst="rect">
            <a:avLst/>
          </a:prstGeom>
        </p:spPr>
        <p:txBody>
          <a:bodyPr vert="horz" lIns="91440" tIns="45720" rIns="91440" bIns="45720" rtlCol="0" anchor="ctr"/>
          <a:lstStyle/>
          <a:p>
            <a:fld id="{B6F15528-21DE-4FAA-801E-634DDDAF4B2B}" type="slidenum">
              <a:rPr lang="en-US" smtClean="0"/>
              <a:t>‹#›</a:t>
            </a:fld>
            <a:endParaRPr lang="en-US"/>
          </a:p>
        </p:txBody>
      </p:sp>
      <p:sp>
        <p:nvSpPr>
          <p:cNvPr id="4" name="Datumsplatzhalter 4"/>
          <p:cNvSpPr>
            <a:spLocks noGrp="1"/>
          </p:cNvSpPr>
          <p:nvPr>
            <p:ph type="dt" sz="half" idx="2"/>
          </p:nvPr>
        </p:nvSpPr>
        <p:spPr>
          <a:xfrm>
            <a:off x="7099300" y="6553200"/>
            <a:ext cx="849313" cy="365125"/>
          </a:xfrm>
          <a:prstGeom prst="rect">
            <a:avLst/>
          </a:prstGeom>
        </p:spPr>
        <p:txBody>
          <a:bodyPr vert="horz" lIns="91440" tIns="45720" rIns="91440" bIns="45720" rtlCol="0" anchor="ctr"/>
          <a:lstStyle>
            <a:lvl1pPr algn="r">
              <a:defRPr sz="1000">
                <a:solidFill>
                  <a:schemeClr val="tx1"/>
                </a:solidFill>
              </a:defRPr>
            </a:lvl1pPr>
          </a:lstStyle>
          <a:p>
            <a:fld id="{1D8BD707-D9CF-40AE-B4C6-C98DA3205C09}" type="datetimeFigureOut">
              <a:rPr lang="en-US" smtClean="0"/>
              <a:t>31-May-17</a:t>
            </a:fld>
            <a:endParaRPr lang="en-US"/>
          </a:p>
        </p:txBody>
      </p:sp>
      <p:sp>
        <p:nvSpPr>
          <p:cNvPr id="6" name="Fußzeilenplatzhalter 7"/>
          <p:cNvSpPr>
            <a:spLocks noGrp="1"/>
          </p:cNvSpPr>
          <p:nvPr>
            <p:ph type="ftr" sz="quarter" idx="3"/>
          </p:nvPr>
        </p:nvSpPr>
        <p:spPr>
          <a:xfrm>
            <a:off x="4203700" y="6561138"/>
            <a:ext cx="2895600" cy="357188"/>
          </a:xfrm>
          <a:prstGeom prst="rect">
            <a:avLst/>
          </a:prstGeom>
        </p:spPr>
        <p:txBody>
          <a:bodyPr vert="horz" lIns="91440" tIns="45720" rIns="91440" bIns="45720" rtlCol="0" anchor="ctr"/>
          <a:lstStyle>
            <a:lvl1pPr algn="ctr">
              <a:defRPr sz="1000">
                <a:solidFill>
                  <a:schemeClr val="tx1"/>
                </a:solidFill>
              </a:defRPr>
            </a:lvl1pPr>
          </a:lstStyle>
          <a:p>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7100888" y="6553200"/>
            <a:ext cx="847725" cy="365125"/>
          </a:xfrm>
          <a:prstGeom prst="rect">
            <a:avLst/>
          </a:prstGeom>
        </p:spPr>
        <p:txBody>
          <a:bodyPr vert="horz" lIns="91440" tIns="45720" rIns="91440" bIns="45720" rtlCol="0" anchor="ctr"/>
          <a:lstStyle/>
          <a:p>
            <a:fld id="{1D8BD707-D9CF-40AE-B4C6-C98DA3205C09}" type="datetimeFigureOut">
              <a:rPr lang="en-US" smtClean="0"/>
              <a:t>31-May-17</a:t>
            </a:fld>
            <a:endParaRPr lang="en-US"/>
          </a:p>
        </p:txBody>
      </p:sp>
      <p:sp>
        <p:nvSpPr>
          <p:cNvPr id="3" name="Fußzeilenplatzhalter 2"/>
          <p:cNvSpPr>
            <a:spLocks noGrp="1"/>
          </p:cNvSpPr>
          <p:nvPr>
            <p:ph type="ftr" sz="quarter" idx="11"/>
          </p:nvPr>
        </p:nvSpPr>
        <p:spPr>
          <a:xfrm>
            <a:off x="4203700" y="6561138"/>
            <a:ext cx="2895600" cy="357188"/>
          </a:xfrm>
          <a:prstGeom prst="rect">
            <a:avLst/>
          </a:prstGeom>
        </p:spPr>
        <p:txBody>
          <a:bodyPr vert="horz" lIns="91440" tIns="45720" rIns="91440" bIns="45720" rtlCol="0" anchor="ctr"/>
          <a:lstStyle/>
          <a:p>
            <a:endParaRPr lang="en-US"/>
          </a:p>
        </p:txBody>
      </p:sp>
      <p:sp>
        <p:nvSpPr>
          <p:cNvPr id="4" name="Foliennummernplatzhalter 3"/>
          <p:cNvSpPr>
            <a:spLocks noGrp="1"/>
          </p:cNvSpPr>
          <p:nvPr>
            <p:ph type="sldNum" sz="quarter" idx="12"/>
          </p:nvPr>
        </p:nvSpPr>
        <p:spPr>
          <a:xfrm>
            <a:off x="7964488" y="6553200"/>
            <a:ext cx="746125" cy="365125"/>
          </a:xfrm>
          <a:prstGeom prst="rect">
            <a:avLst/>
          </a:prstGeom>
        </p:spPr>
        <p:txBody>
          <a:bodyPr vert="horz" lIns="91440" tIns="45720" rIns="91440" bIns="45720" rtlCol="0" anchor="ctr"/>
          <a:lstStyle/>
          <a:p>
            <a:fld id="{B6F15528-21DE-4FAA-801E-634DDDAF4B2B}" type="slidenum">
              <a:rPr lang="en-US" smtClean="0"/>
              <a:t>‹#›</a:t>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灯片编号占位符 2"/>
          <p:cNvSpPr>
            <a:spLocks noGrp="1"/>
          </p:cNvSpPr>
          <p:nvPr>
            <p:ph type="sldNum" sz="quarter" idx="10"/>
          </p:nvPr>
        </p:nvSpPr>
        <p:spPr/>
        <p:txBody>
          <a:bodyPr/>
          <a:lstStyle/>
          <a:p>
            <a:pPr fontAlgn="auto"/>
            <a:fld id="{125CBDDA-5CCF-8748-8988-9DC6C8981774}" type="slidenum">
              <a:rPr lang="de-DE" strike="noStrike" noProof="1" smtClean="0">
                <a:latin typeface="Arial" panose="020B0604020202020204"/>
                <a:ea typeface="+mn-ea"/>
                <a:cs typeface="Arial" panose="020B0604020202020204"/>
              </a:rPr>
              <a:t>‹#›</a:t>
            </a:fld>
            <a:endParaRPr lang="de-DE" strike="noStrike" noProof="1"/>
          </a:p>
        </p:txBody>
      </p:sp>
      <p:sp>
        <p:nvSpPr>
          <p:cNvPr id="4" name="日期占位符 3"/>
          <p:cNvSpPr>
            <a:spLocks noGrp="1"/>
          </p:cNvSpPr>
          <p:nvPr>
            <p:ph type="dt" sz="half" idx="11"/>
          </p:nvPr>
        </p:nvSpPr>
        <p:spPr/>
        <p:txBody>
          <a:bodyPr/>
          <a:lstStyle/>
          <a:p>
            <a:pPr fontAlgn="auto"/>
            <a:r>
              <a:rPr lang="de-DE" strike="noStrike" noProof="1" smtClean="0">
                <a:latin typeface="+mn-lt"/>
                <a:ea typeface="+mn-ea"/>
                <a:cs typeface="+mn-cs"/>
              </a:rPr>
              <a:t>31.03.14</a:t>
            </a:r>
            <a:endParaRPr lang="de-DE" strike="noStrike" noProof="1"/>
          </a:p>
        </p:txBody>
      </p:sp>
      <p:sp>
        <p:nvSpPr>
          <p:cNvPr id="5" name="页脚占位符 4"/>
          <p:cNvSpPr>
            <a:spLocks noGrp="1"/>
          </p:cNvSpPr>
          <p:nvPr>
            <p:ph type="ftr" sz="quarter" idx="12"/>
          </p:nvPr>
        </p:nvSpPr>
        <p:spPr>
          <a:xfrm>
            <a:off x="4203700" y="6561138"/>
            <a:ext cx="2895600" cy="357188"/>
          </a:xfrm>
        </p:spPr>
        <p:txBody>
          <a:bodyPr/>
          <a:lstStyle/>
          <a:p>
            <a:pPr algn="l" fontAlgn="auto"/>
            <a:r>
              <a:rPr lang="de-DE" strike="noStrike" noProof="1" smtClean="0">
                <a:latin typeface="+mn-lt"/>
                <a:ea typeface="+mn-ea"/>
                <a:cs typeface="+mn-cs"/>
              </a:rPr>
              <a:t>Name/Vortragstitel</a:t>
            </a:r>
            <a:endParaRPr lang="de-DE" strike="noStrike" noProof="1"/>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t>2017/5/31</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t>‹#›</a:t>
            </a:fld>
            <a:endParaRPr lang="zh-CN" altLang="en-US" strike="noStrike" noProof="1"/>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t>2017/5/31</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t>‹#›</a:t>
            </a:fld>
            <a:endParaRPr lang="zh-CN" altLang="en-US" strike="noStrike" noProof="1"/>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fontAlgn="auto"/>
            <a:fld id="{82F288E0-7875-42C4-84C8-98DBBD3BF4D2}" type="datetimeFigureOut">
              <a:rPr lang="zh-CN" altLang="en-US" strike="noStrike" noProof="1" smtClean="0">
                <a:latin typeface="+mn-lt"/>
                <a:ea typeface="+mn-ea"/>
                <a:cs typeface="+mn-cs"/>
              </a:rPr>
              <a:t>2017/5/31</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7D9BB5D0-35E4-459D-AEF3-FE4D7C45CC19}" type="slidenum">
              <a:rPr lang="zh-CN" altLang="en-US" strike="noStrike" noProof="1" smtClean="0">
                <a:latin typeface="+mn-lt"/>
                <a:ea typeface="+mn-ea"/>
                <a:cs typeface="+mn-cs"/>
              </a:rPr>
              <a:t>‹#›</a:t>
            </a:fld>
            <a:endParaRPr lang="zh-CN" altLang="en-US" strike="noStrike" noProof="1"/>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1938"/>
            <a:ext cx="9144000" cy="25558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endParaRPr lang="de-DE" strike="noStrike" noProof="1"/>
          </a:p>
        </p:txBody>
      </p:sp>
      <p:sp>
        <p:nvSpPr>
          <p:cNvPr id="1027" name="Textplatzhalter 2"/>
          <p:cNvSpPr>
            <a:spLocks noGrp="1"/>
          </p:cNvSpPr>
          <p:nvPr>
            <p:ph type="body"/>
          </p:nvPr>
        </p:nvSpPr>
        <p:spPr>
          <a:xfrm>
            <a:off x="422275" y="1450975"/>
            <a:ext cx="8212138" cy="4903788"/>
          </a:xfrm>
          <a:prstGeom prst="rect">
            <a:avLst/>
          </a:prstGeom>
          <a:noFill/>
          <a:ln w="9525">
            <a:noFill/>
          </a:ln>
        </p:spPr>
        <p:txBody>
          <a:bodyPr lIns="91440" tIns="45720" rIns="91440" bIns="45720" anchor="t"/>
          <a:lstStyle/>
          <a:p>
            <a:pPr lvl="0" indent="-342900"/>
            <a:r>
              <a:rPr lang="de-DE" altLang="en-US" dirty="0"/>
              <a:t>Mastertextformat bearbeiten</a:t>
            </a:r>
          </a:p>
          <a:p>
            <a:pPr lvl="1" indent="-285750"/>
            <a:r>
              <a:rPr lang="de-DE" altLang="en-US" dirty="0"/>
              <a:t>Zweite Ebene</a:t>
            </a:r>
          </a:p>
          <a:p>
            <a:pPr lvl="2" indent="-228600"/>
            <a:r>
              <a:rPr lang="de-DE" altLang="en-US" dirty="0"/>
              <a:t>Dritte Ebene</a:t>
            </a:r>
          </a:p>
          <a:p>
            <a:pPr lvl="3" indent="-228600"/>
            <a:r>
              <a:rPr lang="de-DE" altLang="en-US" dirty="0"/>
              <a:t>Vierte Ebene</a:t>
            </a:r>
          </a:p>
          <a:p>
            <a:pPr lvl="4" indent="-228600"/>
            <a:r>
              <a:rPr lang="de-DE" altLang="en-US" dirty="0"/>
              <a:t>Fünfte Ebene</a:t>
            </a:r>
          </a:p>
        </p:txBody>
      </p:sp>
      <p:sp>
        <p:nvSpPr>
          <p:cNvPr id="6" name="Foliennummernplatzhalter 5"/>
          <p:cNvSpPr>
            <a:spLocks noGrp="1"/>
          </p:cNvSpPr>
          <p:nvPr>
            <p:ph type="sldNum" sz="quarter" idx="4"/>
          </p:nvPr>
        </p:nvSpPr>
        <p:spPr>
          <a:xfrm>
            <a:off x="7964488" y="6553200"/>
            <a:ext cx="746125" cy="365125"/>
          </a:xfrm>
          <a:prstGeom prst="rect">
            <a:avLst/>
          </a:prstGeom>
        </p:spPr>
        <p:txBody>
          <a:bodyPr vert="horz" lIns="91440" tIns="45720" rIns="91440" bIns="45720" rtlCol="0" anchor="ctr"/>
          <a:lstStyle>
            <a:lvl1pPr algn="r">
              <a:defRPr sz="1000">
                <a:solidFill>
                  <a:srgbClr val="333333"/>
                </a:solidFill>
                <a:latin typeface="Arial" panose="020B0604020202020204"/>
                <a:cs typeface="Arial" panose="020B0604020202020204"/>
              </a:defRPr>
            </a:lvl1pPr>
          </a:lstStyle>
          <a:p>
            <a:pPr fontAlgn="auto"/>
            <a:fld id="{125CBDDA-5CCF-8748-8988-9DC6C8981774}" type="slidenum">
              <a:rPr lang="de-DE" strike="noStrike" noProof="1" smtClean="0">
                <a:latin typeface="Arial" panose="020B0604020202020204"/>
                <a:ea typeface="+mn-ea"/>
                <a:cs typeface="Arial" panose="020B0604020202020204"/>
              </a:rPr>
              <a:t>‹#›</a:t>
            </a:fld>
            <a:endParaRPr lang="de-DE" strike="noStrike" noProof="1"/>
          </a:p>
        </p:txBody>
      </p:sp>
      <p:pic>
        <p:nvPicPr>
          <p:cNvPr id="1029" name="Bild 6" descr="GSI_Logo_rgb.png"/>
          <p:cNvPicPr>
            <a:picLocks noChangeAspect="1"/>
          </p:cNvPicPr>
          <p:nvPr/>
        </p:nvPicPr>
        <p:blipFill>
          <a:blip r:embed="rId8"/>
          <a:stretch>
            <a:fillRect/>
          </a:stretch>
        </p:blipFill>
        <p:spPr>
          <a:xfrm>
            <a:off x="7297738" y="260350"/>
            <a:ext cx="1349375" cy="449263"/>
          </a:xfrm>
          <a:prstGeom prst="rect">
            <a:avLst/>
          </a:prstGeom>
          <a:noFill/>
          <a:ln w="9525">
            <a:noFill/>
          </a:ln>
        </p:spPr>
      </p:pic>
      <p:cxnSp>
        <p:nvCxnSpPr>
          <p:cNvPr id="9" name="Gerade Verbindung 8"/>
          <p:cNvCxnSpPr/>
          <p:nvPr/>
        </p:nvCxnSpPr>
        <p:spPr>
          <a:xfrm>
            <a:off x="0" y="1068388"/>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032" name="Titelplatzhalter 1"/>
          <p:cNvSpPr>
            <a:spLocks noGrp="1"/>
          </p:cNvSpPr>
          <p:nvPr>
            <p:ph type="title"/>
          </p:nvPr>
        </p:nvSpPr>
        <p:spPr>
          <a:xfrm>
            <a:off x="422275" y="260350"/>
            <a:ext cx="6242050" cy="787400"/>
          </a:xfrm>
          <a:prstGeom prst="rect">
            <a:avLst/>
          </a:prstGeom>
          <a:noFill/>
          <a:ln w="9525">
            <a:noFill/>
          </a:ln>
        </p:spPr>
        <p:txBody>
          <a:bodyPr lIns="91440" tIns="45720" rIns="91440" bIns="45720" anchor="b"/>
          <a:lstStyle/>
          <a:p>
            <a:pPr lvl="0"/>
            <a:r>
              <a:rPr lang="de-DE" altLang="en-US" dirty="0"/>
              <a:t>Mastertitelformat bearbeiten</a:t>
            </a:r>
          </a:p>
        </p:txBody>
      </p:sp>
      <p:sp>
        <p:nvSpPr>
          <p:cNvPr id="4" name="Rechteck 3"/>
          <p:cNvSpPr/>
          <p:nvPr/>
        </p:nvSpPr>
        <p:spPr>
          <a:xfrm>
            <a:off x="0" y="939800"/>
            <a:ext cx="255588" cy="255588"/>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endParaRPr lang="de-DE" strike="noStrike" noProof="1"/>
          </a:p>
        </p:txBody>
      </p:sp>
      <p:sp>
        <p:nvSpPr>
          <p:cNvPr id="12" name="Rechteck 11"/>
          <p:cNvSpPr/>
          <p:nvPr/>
        </p:nvSpPr>
        <p:spPr>
          <a:xfrm>
            <a:off x="0" y="6610350"/>
            <a:ext cx="255588" cy="255588"/>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endParaRPr lang="de-DE" strike="noStrike" noProof="1"/>
          </a:p>
        </p:txBody>
      </p:sp>
      <p:sp>
        <p:nvSpPr>
          <p:cNvPr id="5" name="Datumsplatzhalter 4"/>
          <p:cNvSpPr>
            <a:spLocks noGrp="1"/>
          </p:cNvSpPr>
          <p:nvPr>
            <p:ph type="dt" sz="half" idx="2"/>
          </p:nvPr>
        </p:nvSpPr>
        <p:spPr>
          <a:xfrm>
            <a:off x="7100888" y="6553200"/>
            <a:ext cx="847725" cy="365125"/>
          </a:xfrm>
          <a:prstGeom prst="rect">
            <a:avLst/>
          </a:prstGeom>
        </p:spPr>
        <p:txBody>
          <a:bodyPr vert="horz" lIns="91440" tIns="45720" rIns="91440" bIns="45720" rtlCol="0" anchor="ctr"/>
          <a:lstStyle>
            <a:lvl1pPr algn="r">
              <a:defRPr sz="1000">
                <a:solidFill>
                  <a:srgbClr val="333333"/>
                </a:solidFill>
              </a:defRPr>
            </a:lvl1pPr>
          </a:lstStyle>
          <a:p>
            <a:pPr fontAlgn="auto"/>
            <a:r>
              <a:rPr lang="en-US" altLang="de-DE" strike="noStrike" noProof="1" smtClean="0">
                <a:latin typeface="+mn-lt"/>
                <a:ea typeface="+mn-ea"/>
                <a:cs typeface="+mn-cs"/>
              </a:rPr>
              <a:t>01</a:t>
            </a:r>
            <a:r>
              <a:rPr lang="de-DE" strike="noStrike" noProof="1" smtClean="0">
                <a:latin typeface="+mn-lt"/>
                <a:ea typeface="+mn-ea"/>
                <a:cs typeface="+mn-cs"/>
              </a:rPr>
              <a:t>.0</a:t>
            </a:r>
            <a:r>
              <a:rPr lang="en-US" altLang="de-DE" strike="noStrike" noProof="1" smtClean="0">
                <a:latin typeface="+mn-lt"/>
                <a:ea typeface="+mn-ea"/>
                <a:cs typeface="+mn-cs"/>
              </a:rPr>
              <a:t>6</a:t>
            </a:r>
            <a:r>
              <a:rPr lang="de-DE" strike="noStrike" noProof="1" smtClean="0">
                <a:latin typeface="+mn-lt"/>
                <a:ea typeface="+mn-ea"/>
                <a:cs typeface="+mn-cs"/>
              </a:rPr>
              <a:t>.1</a:t>
            </a:r>
            <a:r>
              <a:rPr lang="en-US" altLang="de-DE" strike="noStrike" noProof="1" smtClean="0">
                <a:latin typeface="+mn-lt"/>
                <a:ea typeface="+mn-ea"/>
                <a:cs typeface="+mn-cs"/>
              </a:rPr>
              <a:t>7</a:t>
            </a:r>
            <a:endParaRPr lang="en-US" altLang="de-DE" strike="noStrike" noProof="1"/>
          </a:p>
        </p:txBody>
      </p:sp>
      <p:sp>
        <p:nvSpPr>
          <p:cNvPr id="2" name="Textfeld 7"/>
          <p:cNvSpPr txBox="1"/>
          <p:nvPr userDrawn="1"/>
        </p:nvSpPr>
        <p:spPr>
          <a:xfrm>
            <a:off x="255905" y="6610350"/>
            <a:ext cx="6248400" cy="246221"/>
          </a:xfrm>
          <a:prstGeom prst="rect">
            <a:avLst/>
          </a:prstGeom>
          <a:noFill/>
        </p:spPr>
        <p:txBody>
          <a:bodyPr wrap="square" rtlCol="0">
            <a:spAutoFit/>
          </a:bodyPr>
          <a:lstStyle/>
          <a:p>
            <a:r>
              <a:rPr lang="de-DE" sz="1000" dirty="0" smtClean="0"/>
              <a:t>RF-CAVITY</a:t>
            </a:r>
            <a:r>
              <a:rPr lang="de-DE" sz="1000" baseline="0" dirty="0" smtClean="0"/>
              <a:t> DESIGN OF THE NEW FAIR POST-STRIPPER LINAC, Xiaonan Du, </a:t>
            </a:r>
            <a:r>
              <a:rPr lang="de-DE" sz="1000" baseline="0" dirty="0" err="1" smtClean="0"/>
              <a:t>Linac</a:t>
            </a:r>
            <a:r>
              <a:rPr lang="de-DE" sz="1000" baseline="0" dirty="0" smtClean="0"/>
              <a:t>-Department</a:t>
            </a:r>
            <a:endParaRPr lang="en-US" sz="100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l" defTabSz="457200" rtl="0" eaLnBrk="1" latinLnBrk="0" hangingPunct="1">
        <a:spcBef>
          <a:spcPct val="0"/>
        </a:spcBef>
        <a:buNone/>
        <a:defRPr sz="2400" b="1" kern="1200">
          <a:solidFill>
            <a:srgbClr val="333333"/>
          </a:solidFill>
          <a:latin typeface="Arial" panose="020B0604020202020204"/>
          <a:ea typeface="+mj-ea"/>
          <a:cs typeface="Arial" panose="020B0604020202020204"/>
        </a:defRPr>
      </a:lvl1pPr>
    </p:titleStyle>
    <p:bodyStyle>
      <a:lvl1pPr marL="342900" indent="-342900" algn="l" defTabSz="457200" rtl="0" eaLnBrk="1" latinLnBrk="0" hangingPunct="1">
        <a:spcBef>
          <a:spcPct val="20000"/>
        </a:spcBef>
        <a:buClr>
          <a:srgbClr val="FDBB63"/>
        </a:buClr>
        <a:buFont typeface="Wingdings" panose="05000000000000000000" pitchFamily="2" charset="2"/>
        <a:buChar char="§"/>
        <a:defRPr sz="2400" kern="1200">
          <a:solidFill>
            <a:srgbClr val="333333"/>
          </a:solidFill>
          <a:latin typeface="Arial" panose="020B0604020202020204"/>
          <a:ea typeface="+mn-ea"/>
          <a:cs typeface="Arial" panose="020B0604020202020204"/>
        </a:defRPr>
      </a:lvl1pPr>
      <a:lvl2pPr marL="742950" indent="-285750" algn="l" defTabSz="457200" rtl="0" eaLnBrk="1" latinLnBrk="0" hangingPunct="1">
        <a:spcBef>
          <a:spcPct val="20000"/>
        </a:spcBef>
        <a:buClr>
          <a:srgbClr val="FDBB63"/>
        </a:buClr>
        <a:buFont typeface="Wingdings" panose="05000000000000000000" pitchFamily="2" charset="2"/>
        <a:buChar char="§"/>
        <a:defRPr sz="2000" kern="1200">
          <a:solidFill>
            <a:srgbClr val="333333"/>
          </a:solidFill>
          <a:latin typeface="Arial" panose="020B0604020202020204"/>
          <a:ea typeface="+mn-ea"/>
          <a:cs typeface="Arial" panose="020B0604020202020204"/>
        </a:defRPr>
      </a:lvl2pPr>
      <a:lvl3pPr marL="1143000" indent="-228600" algn="l" defTabSz="457200" rtl="0" eaLnBrk="1" latinLnBrk="0" hangingPunct="1">
        <a:spcBef>
          <a:spcPct val="20000"/>
        </a:spcBef>
        <a:buClr>
          <a:srgbClr val="FDBB63"/>
        </a:buClr>
        <a:buFont typeface="Wingdings" panose="05000000000000000000" pitchFamily="2" charset="2"/>
        <a:buChar char="§"/>
        <a:defRPr sz="1800" kern="1200">
          <a:solidFill>
            <a:srgbClr val="333333"/>
          </a:solidFill>
          <a:latin typeface="Arial" panose="020B0604020202020204"/>
          <a:ea typeface="+mn-ea"/>
          <a:cs typeface="Arial" panose="020B0604020202020204"/>
        </a:defRPr>
      </a:lvl3pPr>
      <a:lvl4pPr marL="1600200" indent="-228600" algn="l" defTabSz="457200" rtl="0" eaLnBrk="1" latinLnBrk="0" hangingPunct="1">
        <a:spcBef>
          <a:spcPct val="20000"/>
        </a:spcBef>
        <a:buClr>
          <a:srgbClr val="FDBB63"/>
        </a:buClr>
        <a:buFont typeface="Wingdings" panose="05000000000000000000" pitchFamily="2" charset="2"/>
        <a:buChar char="§"/>
        <a:defRPr sz="1600" kern="1200">
          <a:solidFill>
            <a:srgbClr val="333333"/>
          </a:solidFill>
          <a:latin typeface="Arial" panose="020B0604020202020204"/>
          <a:ea typeface="+mn-ea"/>
          <a:cs typeface="Arial" panose="020B0604020202020204"/>
        </a:defRPr>
      </a:lvl4pPr>
      <a:lvl5pPr marL="2057400" indent="-228600" algn="l" defTabSz="457200" rtl="0" eaLnBrk="1" latinLnBrk="0" hangingPunct="1">
        <a:spcBef>
          <a:spcPct val="20000"/>
        </a:spcBef>
        <a:buClr>
          <a:srgbClr val="FDBB63"/>
        </a:buClr>
        <a:buFont typeface="Wingdings" panose="05000000000000000000" pitchFamily="2" charset="2"/>
        <a:buChar char="§"/>
        <a:defRPr sz="1400" kern="1200">
          <a:solidFill>
            <a:srgbClr val="333333"/>
          </a:solidFill>
          <a:latin typeface="Arial" panose="020B0604020202020204"/>
          <a:ea typeface="+mn-ea"/>
          <a:cs typeface="Arial" panose="020B0604020202020204"/>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628650" y="365125"/>
            <a:ext cx="7886700" cy="1325563"/>
          </a:xfrm>
          <a:prstGeom prst="rect">
            <a:avLst/>
          </a:prstGeom>
          <a:noFill/>
          <a:ln w="9525">
            <a:noFill/>
          </a:ln>
        </p:spPr>
        <p:txBody>
          <a:bodyPr lIns="91440" tIns="45720" rIns="91440" bIns="45720" anchor="ctr"/>
          <a:lstStyle/>
          <a:p>
            <a:pPr lvl="0"/>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fld id="{82F288E0-7875-42C4-84C8-98DBBD3BF4D2}" type="datetimeFigureOut">
              <a:rPr lang="zh-CN" altLang="en-US" strike="noStrike" noProof="1" smtClean="0">
                <a:latin typeface="+mn-lt"/>
                <a:ea typeface="+mn-ea"/>
                <a:cs typeface="+mn-cs"/>
              </a:rPr>
              <a:t>2017/5/31</a:t>
            </a:fld>
            <a:endParaRPr lang="zh-CN" altLang="en-US" strike="noStrike" noProof="1"/>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fld id="{7D9BB5D0-35E4-459D-AEF3-FE4D7C45CC19}" type="slidenum">
              <a:rPr lang="zh-CN" altLang="en-US" strike="noStrike" noProof="1" smtClean="0">
                <a:latin typeface="+mn-lt"/>
                <a:ea typeface="+mn-ea"/>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0815"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081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0815"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emf"/><Relationship Id="rId4" Type="http://schemas.openxmlformats.org/officeDocument/2006/relationships/image" Target="../media/image24.jpe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0.png"/><Relationship Id="rId2"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0.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emf"/><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comments" Target="../comments/comment5.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comments" Target="../comments/comment3.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comments" Target="../comments/comment4.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err="1"/>
              <a:t>Rf</a:t>
            </a:r>
            <a:r>
              <a:rPr lang="en-US" sz="3200" dirty="0"/>
              <a:t>-Cavity Design of </a:t>
            </a:r>
            <a:r>
              <a:rPr lang="en-US" sz="3200" dirty="0" smtClean="0"/>
              <a:t/>
            </a:r>
            <a:br>
              <a:rPr lang="en-US" sz="3200" dirty="0" smtClean="0"/>
            </a:br>
            <a:r>
              <a:rPr lang="en-US" sz="3200" dirty="0" smtClean="0"/>
              <a:t>the </a:t>
            </a:r>
            <a:r>
              <a:rPr lang="en-US" sz="3200" dirty="0"/>
              <a:t>new FAIR post-Stripper </a:t>
            </a:r>
            <a:r>
              <a:rPr lang="en-US" sz="3200" dirty="0" err="1"/>
              <a:t>Linac</a:t>
            </a:r>
            <a:endParaRPr lang="en-US" sz="3200" dirty="0"/>
          </a:p>
        </p:txBody>
      </p:sp>
      <p:sp>
        <p:nvSpPr>
          <p:cNvPr id="3" name="Subtitle 2"/>
          <p:cNvSpPr>
            <a:spLocks noGrp="1"/>
          </p:cNvSpPr>
          <p:nvPr>
            <p:ph type="subTitle" idx="1"/>
          </p:nvPr>
        </p:nvSpPr>
        <p:spPr/>
        <p:txBody>
          <a:bodyPr>
            <a:normAutofit/>
          </a:bodyPr>
          <a:lstStyle/>
          <a:p>
            <a:pPr algn="ctr"/>
            <a:r>
              <a:rPr lang="en-US" sz="1600" dirty="0" smtClean="0"/>
              <a:t>Xiaonan Du, </a:t>
            </a:r>
            <a:r>
              <a:rPr lang="en-US" sz="1600" dirty="0" err="1" smtClean="0"/>
              <a:t>Linac</a:t>
            </a:r>
            <a:r>
              <a:rPr lang="en-US" sz="1600" dirty="0" smtClean="0"/>
              <a:t>-Department</a:t>
            </a:r>
            <a:endParaRPr 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95135"/>
            <a:ext cx="6242342" cy="787557"/>
          </a:xfrm>
        </p:spPr>
        <p:txBody>
          <a:bodyPr>
            <a:normAutofit/>
          </a:bodyPr>
          <a:lstStyle/>
          <a:p>
            <a:r>
              <a:rPr lang="en-US" sz="3600" dirty="0" smtClean="0"/>
              <a:t>New Cavity Design</a:t>
            </a:r>
            <a:endParaRPr lang="en-US" sz="3600" dirty="0"/>
          </a:p>
        </p:txBody>
      </p:sp>
      <p:pic>
        <p:nvPicPr>
          <p:cNvPr id="5" name="Picture 3" descr="C:\Users\nxiao\AppData\Local\Microsoft\Windows\Temporary Internet Files\Content.Outlook\J6ESUS0X\UNILAC_Legen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592118"/>
            <a:ext cx="4676725" cy="119412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7856" y="3992834"/>
            <a:ext cx="1091071" cy="225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415778" y="3172618"/>
            <a:ext cx="7988494" cy="1323182"/>
            <a:chOff x="415778" y="3172618"/>
            <a:chExt cx="7988494" cy="1323182"/>
          </a:xfrm>
        </p:grpSpPr>
        <p:grpSp>
          <p:nvGrpSpPr>
            <p:cNvPr id="6" name="Group 5"/>
            <p:cNvGrpSpPr/>
            <p:nvPr/>
          </p:nvGrpSpPr>
          <p:grpSpPr>
            <a:xfrm>
              <a:off x="415778" y="3172618"/>
              <a:ext cx="7988494" cy="1323182"/>
              <a:chOff x="87086" y="4662044"/>
              <a:chExt cx="7988494" cy="1323182"/>
            </a:xfrm>
          </p:grpSpPr>
          <p:grpSp>
            <p:nvGrpSpPr>
              <p:cNvPr id="4" name="Group 3"/>
              <p:cNvGrpSpPr>
                <a:grpSpLocks noChangeAspect="1"/>
              </p:cNvGrpSpPr>
              <p:nvPr/>
            </p:nvGrpSpPr>
            <p:grpSpPr>
              <a:xfrm>
                <a:off x="3049113" y="4662044"/>
                <a:ext cx="5026467" cy="595758"/>
                <a:chOff x="4267201" y="5079343"/>
                <a:chExt cx="3657599" cy="433514"/>
              </a:xfrm>
            </p:grpSpPr>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1" y="5095727"/>
                  <a:ext cx="1015114" cy="417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5079343"/>
                  <a:ext cx="2514600" cy="426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86" y="5489507"/>
                <a:ext cx="2962026" cy="49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600" y="5482260"/>
                <a:ext cx="3002058" cy="49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4070" y="3195134"/>
              <a:ext cx="2666330" cy="54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1421" y="4876800"/>
            <a:ext cx="2209800" cy="153518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43716" y="844932"/>
            <a:ext cx="2497727" cy="16651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09800" y="2057400"/>
            <a:ext cx="1791621" cy="228600"/>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 name="Straight Connector 8"/>
          <p:cNvCxnSpPr/>
          <p:nvPr/>
        </p:nvCxnSpPr>
        <p:spPr>
          <a:xfrm flipH="1">
            <a:off x="533400" y="2286000"/>
            <a:ext cx="1676400" cy="9091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01421" y="2286000"/>
            <a:ext cx="4402851" cy="8866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324600" y="3990317"/>
            <a:ext cx="282750" cy="505483"/>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2" name="Straight Connector 21"/>
          <p:cNvCxnSpPr/>
          <p:nvPr/>
        </p:nvCxnSpPr>
        <p:spPr>
          <a:xfrm flipH="1" flipV="1">
            <a:off x="6607350" y="4495800"/>
            <a:ext cx="590507" cy="1676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6607350" y="3967994"/>
            <a:ext cx="590506" cy="320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391400" y="4901514"/>
            <a:ext cx="381000" cy="380999"/>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8" name="Straight Connector 27"/>
          <p:cNvCxnSpPr/>
          <p:nvPr/>
        </p:nvCxnSpPr>
        <p:spPr>
          <a:xfrm flipH="1" flipV="1">
            <a:off x="5943600" y="4800600"/>
            <a:ext cx="1447800" cy="1019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211221" y="5282514"/>
            <a:ext cx="1180179" cy="11944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3380" y="4724400"/>
            <a:ext cx="3772820" cy="1323439"/>
          </a:xfrm>
          <a:prstGeom prst="rect">
            <a:avLst/>
          </a:prstGeom>
          <a:noFill/>
        </p:spPr>
        <p:txBody>
          <a:bodyPr wrap="square" rtlCol="0">
            <a:spAutoFit/>
          </a:bodyPr>
          <a:lstStyle/>
          <a:p>
            <a:r>
              <a:rPr lang="en-US" sz="1600" dirty="0" smtClean="0"/>
              <a:t>Compared with existing cavities</a:t>
            </a:r>
          </a:p>
          <a:p>
            <a:pPr marL="285750" indent="-285750">
              <a:buFont typeface="Arial" panose="020B0604020202020204" pitchFamily="34" charset="0"/>
              <a:buChar char="•"/>
            </a:pPr>
            <a:r>
              <a:rPr lang="en-US" sz="1600" dirty="0" smtClean="0"/>
              <a:t>new &amp; advanced design tools</a:t>
            </a:r>
          </a:p>
          <a:p>
            <a:pPr marL="285750" indent="-285750">
              <a:buFont typeface="Arial" panose="020B0604020202020204" pitchFamily="34" charset="0"/>
              <a:buChar char="•"/>
            </a:pPr>
            <a:r>
              <a:rPr lang="en-US" sz="1600" dirty="0" smtClean="0"/>
              <a:t>optimized drift tube shape</a:t>
            </a:r>
          </a:p>
          <a:p>
            <a:pPr marL="285750" indent="-285750">
              <a:buFont typeface="Arial" panose="020B0604020202020204" pitchFamily="34" charset="0"/>
              <a:buChar char="•"/>
            </a:pPr>
            <a:r>
              <a:rPr lang="en-US" sz="1600" dirty="0" smtClean="0"/>
              <a:t>novel field stabilization scheme</a:t>
            </a:r>
          </a:p>
          <a:p>
            <a:pPr marL="285750" indent="-285750">
              <a:buFont typeface="Arial" panose="020B0604020202020204" pitchFamily="34" charset="0"/>
              <a:buChar char="•"/>
            </a:pPr>
            <a:r>
              <a:rPr lang="en-US" sz="1600" dirty="0" smtClean="0"/>
              <a:t>improved manufacturing  technology</a:t>
            </a:r>
            <a:endParaRPr lang="en-US" sz="1600" dirty="0"/>
          </a:p>
        </p:txBody>
      </p:sp>
      <p:sp>
        <p:nvSpPr>
          <p:cNvPr id="10" name="灯片编号占位符 9"/>
          <p:cNvSpPr>
            <a:spLocks noGrp="1"/>
          </p:cNvSpPr>
          <p:nvPr>
            <p:ph type="sldNum" sz="quarter" idx="12"/>
          </p:nvPr>
        </p:nvSpPr>
        <p:spPr/>
        <p:txBody>
          <a:bodyPr/>
          <a:lstStyle/>
          <a:p>
            <a:fld id="{B6F15528-21DE-4FAA-801E-634DDDAF4B2B}" type="slidenum">
              <a:rPr lang="en-US" smtClean="0"/>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95135"/>
            <a:ext cx="6242342" cy="787557"/>
          </a:xfrm>
        </p:spPr>
        <p:txBody>
          <a:bodyPr>
            <a:normAutofit/>
          </a:bodyPr>
          <a:lstStyle/>
          <a:p>
            <a:r>
              <a:rPr lang="en-US" dirty="0" smtClean="0"/>
              <a:t>Drift Tube </a:t>
            </a:r>
            <a:r>
              <a:rPr lang="en-US" dirty="0"/>
              <a:t>S</a:t>
            </a:r>
            <a:r>
              <a:rPr lang="en-US" dirty="0" smtClean="0"/>
              <a:t>hape </a:t>
            </a:r>
            <a:r>
              <a:rPr lang="en-US" dirty="0"/>
              <a:t>D</a:t>
            </a:r>
            <a:r>
              <a:rPr lang="en-US" dirty="0" smtClean="0"/>
              <a:t>esign</a:t>
            </a:r>
            <a:endParaRPr lang="en-US" dirty="0"/>
          </a:p>
        </p:txBody>
      </p:sp>
      <p:sp>
        <p:nvSpPr>
          <p:cNvPr id="4" name="TextBox 3"/>
          <p:cNvSpPr txBox="1"/>
          <p:nvPr/>
        </p:nvSpPr>
        <p:spPr>
          <a:xfrm>
            <a:off x="2447362" y="3316111"/>
            <a:ext cx="4466351" cy="861774"/>
          </a:xfrm>
          <a:prstGeom prst="rect">
            <a:avLst/>
          </a:prstGeom>
          <a:noFill/>
        </p:spPr>
        <p:txBody>
          <a:bodyPr wrap="none" rtlCol="0">
            <a:spAutoFit/>
          </a:bodyPr>
          <a:lstStyle/>
          <a:p>
            <a:r>
              <a:rPr lang="en-US" sz="1600" dirty="0" smtClean="0"/>
              <a:t>at corners with large curvature of the surface,</a:t>
            </a:r>
          </a:p>
          <a:p>
            <a:r>
              <a:rPr lang="en-US" sz="1600" dirty="0" smtClean="0"/>
              <a:t>the surface field is higher w.r.t. the nearby area</a:t>
            </a:r>
          </a:p>
          <a:p>
            <a:r>
              <a:rPr lang="en-US" sz="1600" dirty="0" smtClean="0">
                <a:solidFill>
                  <a:srgbClr val="0070C0"/>
                </a:solidFill>
                <a:latin typeface="Arial Unicode MS" panose="020B0604020202020204" charset="-122"/>
                <a:ea typeface="Arial Unicode MS" panose="020B0604020202020204" charset="-122"/>
                <a:cs typeface="Arial Unicode MS" panose="020B0604020202020204" charset="-122"/>
              </a:rPr>
              <a:t>→ </a:t>
            </a:r>
            <a:r>
              <a:rPr lang="en-US" sz="1600" dirty="0" smtClean="0">
                <a:solidFill>
                  <a:srgbClr val="0070C0"/>
                </a:solidFill>
              </a:rPr>
              <a:t>optimized shape design with CST-MWS</a:t>
            </a:r>
            <a:endParaRPr lang="en-US" sz="1600" dirty="0">
              <a:solidFill>
                <a:srgbClr val="0070C0"/>
              </a:solidFill>
            </a:endParaRPr>
          </a:p>
        </p:txBody>
      </p:sp>
      <p:sp>
        <p:nvSpPr>
          <p:cNvPr id="9" name="TextBox 8"/>
          <p:cNvSpPr txBox="1"/>
          <p:nvPr/>
        </p:nvSpPr>
        <p:spPr>
          <a:xfrm>
            <a:off x="3352800" y="4610780"/>
            <a:ext cx="5715000" cy="1077218"/>
          </a:xfrm>
          <a:prstGeom prst="rect">
            <a:avLst/>
          </a:prstGeom>
          <a:noFill/>
        </p:spPr>
        <p:txBody>
          <a:bodyPr wrap="square" rtlCol="0">
            <a:spAutoFit/>
          </a:bodyPr>
          <a:lstStyle/>
          <a:p>
            <a:r>
              <a:rPr lang="en-US" sz="1600" dirty="0"/>
              <a:t>i</a:t>
            </a:r>
            <a:r>
              <a:rPr lang="en-US" sz="1600" dirty="0" smtClean="0"/>
              <a:t>rregular surface of the copper under microscope, there are metal whiskers and protruding on which the surface field is much higher than at nearby surfaces</a:t>
            </a:r>
          </a:p>
          <a:p>
            <a:r>
              <a:rPr lang="en-US" sz="1600" dirty="0">
                <a:solidFill>
                  <a:srgbClr val="0070C0"/>
                </a:solidFill>
                <a:latin typeface="Arial Unicode MS" panose="020B0604020202020204" charset="-122"/>
                <a:ea typeface="Arial Unicode MS" panose="020B0604020202020204" charset="-122"/>
                <a:cs typeface="Arial Unicode MS" panose="020B0604020202020204" charset="-122"/>
              </a:rPr>
              <a:t>→ </a:t>
            </a:r>
            <a:r>
              <a:rPr lang="en-US" sz="1600" dirty="0" smtClean="0">
                <a:solidFill>
                  <a:srgbClr val="0070C0"/>
                </a:solidFill>
              </a:rPr>
              <a:t>need high surface quality with Cu-plating</a:t>
            </a:r>
            <a:endParaRPr lang="en-US" sz="1600" dirty="0">
              <a:solidFill>
                <a:srgbClr val="0070C0"/>
              </a:solidFill>
            </a:endParaRPr>
          </a:p>
        </p:txBody>
      </p:sp>
      <p:grpSp>
        <p:nvGrpSpPr>
          <p:cNvPr id="16" name="Group 15"/>
          <p:cNvGrpSpPr/>
          <p:nvPr/>
        </p:nvGrpSpPr>
        <p:grpSpPr>
          <a:xfrm>
            <a:off x="533400" y="1524000"/>
            <a:ext cx="3723555" cy="4935537"/>
            <a:chOff x="533400" y="1524000"/>
            <a:chExt cx="3723555" cy="4935537"/>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58" y="1524000"/>
              <a:ext cx="1304925" cy="151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49" y="3200400"/>
              <a:ext cx="130492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880" y="5715000"/>
              <a:ext cx="854075"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436914" y="2218509"/>
              <a:ext cx="152400" cy="15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700358" y="2370909"/>
              <a:ext cx="736556" cy="829491"/>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a:stCxn id="8" idx="2"/>
            </p:cNvCxnSpPr>
            <p:nvPr/>
          </p:nvCxnSpPr>
          <p:spPr>
            <a:xfrm>
              <a:off x="1513114" y="2370909"/>
              <a:ext cx="477611" cy="829491"/>
            </a:xfrm>
            <a:prstGeom prst="line">
              <a:avLst/>
            </a:prstGeom>
          </p:spPr>
          <p:style>
            <a:lnRef idx="1">
              <a:schemeClr val="dk1"/>
            </a:lnRef>
            <a:fillRef idx="0">
              <a:schemeClr val="dk1"/>
            </a:fillRef>
            <a:effectRef idx="0">
              <a:schemeClr val="dk1"/>
            </a:effectRef>
            <a:fontRef idx="minor">
              <a:schemeClr val="tx1"/>
            </a:fontRef>
          </p:style>
        </p:cxnSp>
        <p:sp>
          <p:nvSpPr>
            <p:cNvPr id="18" name="Rectangle 17"/>
            <p:cNvSpPr/>
            <p:nvPr/>
          </p:nvSpPr>
          <p:spPr>
            <a:xfrm>
              <a:off x="1219200" y="3657600"/>
              <a:ext cx="76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a:off x="533400" y="3733800"/>
              <a:ext cx="685801" cy="87698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1295400" y="3745774"/>
              <a:ext cx="1828800" cy="865006"/>
            </a:xfrm>
            <a:prstGeom prst="line">
              <a:avLst/>
            </a:prstGeom>
          </p:spPr>
          <p:style>
            <a:lnRef idx="1">
              <a:schemeClr val="dk1"/>
            </a:lnRef>
            <a:fillRef idx="0">
              <a:schemeClr val="dk1"/>
            </a:fillRef>
            <a:effectRef idx="0">
              <a:schemeClr val="dk1"/>
            </a:effectRef>
            <a:fontRef idx="minor">
              <a:schemeClr val="tx1"/>
            </a:fontRef>
          </p:style>
        </p:cxnSp>
      </p:grpSp>
      <p:sp>
        <p:nvSpPr>
          <p:cNvPr id="25" name="TextBox 24"/>
          <p:cNvSpPr txBox="1"/>
          <p:nvPr/>
        </p:nvSpPr>
        <p:spPr>
          <a:xfrm>
            <a:off x="2438400" y="1756844"/>
            <a:ext cx="6400800" cy="861774"/>
          </a:xfrm>
          <a:prstGeom prst="rect">
            <a:avLst/>
          </a:prstGeom>
          <a:noFill/>
        </p:spPr>
        <p:txBody>
          <a:bodyPr wrap="square" rtlCol="0">
            <a:spAutoFit/>
          </a:bodyPr>
          <a:lstStyle/>
          <a:p>
            <a:r>
              <a:rPr lang="en-US" sz="1600" dirty="0" smtClean="0"/>
              <a:t>the tube must provide for sufficient gap voltage w/o dark currents and/or HV-sparking </a:t>
            </a:r>
          </a:p>
          <a:p>
            <a:r>
              <a:rPr lang="en-US" sz="1600" dirty="0" smtClean="0">
                <a:solidFill>
                  <a:srgbClr val="0070C0"/>
                </a:solidFill>
                <a:latin typeface="Arial Unicode MS" panose="020B0604020202020204" charset="-122"/>
                <a:ea typeface="Arial Unicode MS" panose="020B0604020202020204" charset="-122"/>
                <a:cs typeface="Arial Unicode MS" panose="020B0604020202020204" charset="-122"/>
              </a:rPr>
              <a:t>→ </a:t>
            </a:r>
            <a:r>
              <a:rPr lang="en-US" sz="1600" dirty="0" smtClean="0">
                <a:solidFill>
                  <a:srgbClr val="0070C0"/>
                </a:solidFill>
              </a:rPr>
              <a:t>optimized shape design with CST-MWS</a:t>
            </a:r>
            <a:endParaRPr lang="en-US" sz="1600" dirty="0">
              <a:solidFill>
                <a:srgbClr val="0070C0"/>
              </a:solidFill>
            </a:endParaRPr>
          </a:p>
        </p:txBody>
      </p:sp>
      <p:sp>
        <p:nvSpPr>
          <p:cNvPr id="5" name="灯片编号占位符 4"/>
          <p:cNvSpPr>
            <a:spLocks noGrp="1"/>
          </p:cNvSpPr>
          <p:nvPr>
            <p:ph type="sldNum" sz="quarter" idx="12"/>
          </p:nvPr>
        </p:nvSpPr>
        <p:spPr/>
        <p:txBody>
          <a:bodyPr/>
          <a:lstStyle/>
          <a:p>
            <a:fld id="{B6F15528-21DE-4FAA-801E-634DDDAF4B2B}" type="slidenum">
              <a:rPr lang="en-US" smtClean="0"/>
              <a:t>11</a:t>
            </a:fld>
            <a:endParaRPr lang="en-US"/>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4684" t="20032" r="1452" b="44990"/>
          <a:stretch/>
        </p:blipFill>
        <p:spPr bwMode="auto">
          <a:xfrm>
            <a:off x="533400" y="4610780"/>
            <a:ext cx="2665563" cy="159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95135"/>
            <a:ext cx="6242342" cy="787557"/>
          </a:xfrm>
        </p:spPr>
        <p:txBody>
          <a:bodyPr/>
          <a:lstStyle/>
          <a:p>
            <a:r>
              <a:rPr lang="en-US" dirty="0"/>
              <a:t>S</a:t>
            </a:r>
            <a:r>
              <a:rPr lang="en-US" dirty="0" smtClean="0"/>
              <a:t>hape </a:t>
            </a:r>
            <a:r>
              <a:rPr lang="en-US" dirty="0"/>
              <a:t>D</a:t>
            </a:r>
            <a:r>
              <a:rPr lang="en-US" dirty="0" smtClean="0"/>
              <a:t>esign</a:t>
            </a:r>
            <a:endParaRPr lang="en-US" dirty="0"/>
          </a:p>
        </p:txBody>
      </p:sp>
      <p:grpSp>
        <p:nvGrpSpPr>
          <p:cNvPr id="5" name="组合 14"/>
          <p:cNvGrpSpPr/>
          <p:nvPr/>
        </p:nvGrpSpPr>
        <p:grpSpPr>
          <a:xfrm>
            <a:off x="740552" y="1762397"/>
            <a:ext cx="4520499" cy="1510297"/>
            <a:chOff x="20069233" y="12960292"/>
            <a:chExt cx="8956273" cy="2577012"/>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15059" y="12960292"/>
              <a:ext cx="2240904" cy="2552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92872" y="13090396"/>
              <a:ext cx="3432634" cy="2446908"/>
            </a:xfrm>
            <a:prstGeom prst="rect">
              <a:avLst/>
            </a:prstGeom>
            <a:noFill/>
          </p:spPr>
        </p:pic>
        <p:pic>
          <p:nvPicPr>
            <p:cNvPr id="8" name="Picture 7"/>
            <p:cNvPicPr/>
            <p:nvPr/>
          </p:nvPicPr>
          <p:blipFill rotWithShape="1">
            <a:blip r:embed="rId4" cstate="print">
              <a:extLst>
                <a:ext uri="{28A0092B-C50C-407E-A947-70E740481C1C}">
                  <a14:useLocalDpi xmlns:a14="http://schemas.microsoft.com/office/drawing/2010/main" val="0"/>
                </a:ext>
              </a:extLst>
            </a:blip>
            <a:srcRect r="29412"/>
            <a:stretch>
              <a:fillRect/>
            </a:stretch>
          </p:blipFill>
          <p:spPr bwMode="auto">
            <a:xfrm>
              <a:off x="20069233" y="13062070"/>
              <a:ext cx="2371793" cy="2381398"/>
            </a:xfrm>
            <a:prstGeom prst="rect">
              <a:avLst/>
            </a:prstGeom>
            <a:noFill/>
            <a:ln>
              <a:noFill/>
            </a:ln>
          </p:spPr>
        </p:pic>
        <p:cxnSp>
          <p:nvCxnSpPr>
            <p:cNvPr id="9" name="Straight Arrow Connector 8"/>
            <p:cNvCxnSpPr/>
            <p:nvPr/>
          </p:nvCxnSpPr>
          <p:spPr>
            <a:xfrm flipH="1">
              <a:off x="22009008" y="14236628"/>
              <a:ext cx="2769534" cy="525486"/>
            </a:xfrm>
            <a:prstGeom prst="straightConnector1">
              <a:avLst/>
            </a:prstGeom>
            <a:ln w="28575">
              <a:tailEnd type="arrow"/>
            </a:ln>
          </p:spPr>
          <p:style>
            <a:lnRef idx="3">
              <a:schemeClr val="accent6"/>
            </a:lnRef>
            <a:fillRef idx="0">
              <a:schemeClr val="accent6"/>
            </a:fillRef>
            <a:effectRef idx="2">
              <a:schemeClr val="accent6"/>
            </a:effectRef>
            <a:fontRef idx="minor">
              <a:schemeClr val="tx1"/>
            </a:fontRef>
          </p:style>
        </p:cxnSp>
        <p:cxnSp>
          <p:nvCxnSpPr>
            <p:cNvPr id="10" name="Straight Arrow Connector 9"/>
            <p:cNvCxnSpPr/>
            <p:nvPr/>
          </p:nvCxnSpPr>
          <p:spPr>
            <a:xfrm>
              <a:off x="24806820" y="13489330"/>
              <a:ext cx="1512168" cy="264673"/>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660" y="4389060"/>
            <a:ext cx="4301307" cy="205740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1663" y="1275730"/>
            <a:ext cx="2803424" cy="324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 y="3733800"/>
            <a:ext cx="5503430" cy="307777"/>
          </a:xfrm>
          <a:prstGeom prst="rect">
            <a:avLst/>
          </a:prstGeom>
          <a:noFill/>
        </p:spPr>
        <p:txBody>
          <a:bodyPr wrap="none" rtlCol="0">
            <a:spAutoFit/>
          </a:bodyPr>
          <a:lstStyle/>
          <a:p>
            <a:r>
              <a:rPr lang="en-US" sz="1400" dirty="0" smtClean="0"/>
              <a:t>the re-designed tube shape produces a homogeneous surface field</a:t>
            </a:r>
            <a:endParaRPr lang="en-US" sz="1400" dirty="0"/>
          </a:p>
        </p:txBody>
      </p:sp>
      <p:sp>
        <p:nvSpPr>
          <p:cNvPr id="4" name="TextBox 3"/>
          <p:cNvSpPr txBox="1"/>
          <p:nvPr/>
        </p:nvSpPr>
        <p:spPr>
          <a:xfrm>
            <a:off x="740552" y="3200400"/>
            <a:ext cx="1140056" cy="276999"/>
          </a:xfrm>
          <a:prstGeom prst="rect">
            <a:avLst/>
          </a:prstGeom>
          <a:noFill/>
        </p:spPr>
        <p:txBody>
          <a:bodyPr wrap="none" rtlCol="0">
            <a:spAutoFit/>
          </a:bodyPr>
          <a:lstStyle/>
          <a:p>
            <a:r>
              <a:rPr lang="en-US" sz="1200" dirty="0" smtClean="0"/>
              <a:t>Former shape</a:t>
            </a:r>
            <a:endParaRPr lang="en-US" sz="1200" dirty="0"/>
          </a:p>
        </p:txBody>
      </p:sp>
      <p:sp>
        <p:nvSpPr>
          <p:cNvPr id="14" name="TextBox 13"/>
          <p:cNvSpPr txBox="1"/>
          <p:nvPr/>
        </p:nvSpPr>
        <p:spPr>
          <a:xfrm>
            <a:off x="3657600" y="3272694"/>
            <a:ext cx="925253" cy="276999"/>
          </a:xfrm>
          <a:prstGeom prst="rect">
            <a:avLst/>
          </a:prstGeom>
          <a:noFill/>
        </p:spPr>
        <p:txBody>
          <a:bodyPr wrap="none" rtlCol="0">
            <a:spAutoFit/>
          </a:bodyPr>
          <a:lstStyle/>
          <a:p>
            <a:r>
              <a:rPr lang="en-US" sz="1200" dirty="0" smtClean="0"/>
              <a:t>new shape</a:t>
            </a:r>
            <a:endParaRPr lang="en-US" sz="1200" dirty="0"/>
          </a:p>
        </p:txBody>
      </p:sp>
      <p:sp>
        <p:nvSpPr>
          <p:cNvPr id="12" name="TextBox 11"/>
          <p:cNvSpPr txBox="1"/>
          <p:nvPr/>
        </p:nvSpPr>
        <p:spPr>
          <a:xfrm>
            <a:off x="5638800" y="4518854"/>
            <a:ext cx="3048000" cy="307777"/>
          </a:xfrm>
          <a:prstGeom prst="rect">
            <a:avLst/>
          </a:prstGeom>
          <a:noFill/>
        </p:spPr>
        <p:txBody>
          <a:bodyPr wrap="square" rtlCol="0">
            <a:spAutoFit/>
          </a:bodyPr>
          <a:lstStyle/>
          <a:p>
            <a:r>
              <a:rPr lang="en-US" sz="1400" dirty="0"/>
              <a:t>t</a:t>
            </a:r>
            <a:r>
              <a:rPr lang="en-US" sz="1400" dirty="0" smtClean="0"/>
              <a:t>ube shape profile for the five tanks</a:t>
            </a:r>
            <a:endParaRPr lang="en-US" sz="1400" dirty="0"/>
          </a:p>
        </p:txBody>
      </p:sp>
      <p:sp>
        <p:nvSpPr>
          <p:cNvPr id="13" name="TextBox 12"/>
          <p:cNvSpPr txBox="1"/>
          <p:nvPr/>
        </p:nvSpPr>
        <p:spPr>
          <a:xfrm>
            <a:off x="5124272" y="4953000"/>
            <a:ext cx="3714925" cy="1569660"/>
          </a:xfrm>
          <a:prstGeom prst="rect">
            <a:avLst/>
          </a:prstGeom>
          <a:noFill/>
        </p:spPr>
        <p:txBody>
          <a:bodyPr wrap="square" rtlCol="0">
            <a:spAutoFit/>
          </a:bodyPr>
          <a:lstStyle/>
          <a:p>
            <a:r>
              <a:rPr lang="en-US" sz="1200" dirty="0" smtClean="0"/>
              <a:t>It is possible to design an individual shaped curve for each tube, but it is not mandatory:</a:t>
            </a:r>
          </a:p>
          <a:p>
            <a:endParaRPr lang="en-US" sz="1200" dirty="0" smtClean="0"/>
          </a:p>
          <a:p>
            <a:pPr marL="285750" indent="-285750">
              <a:buFont typeface="Arial" panose="020B0604020202020204" pitchFamily="34" charset="0"/>
              <a:buChar char="•"/>
            </a:pPr>
            <a:r>
              <a:rPr lang="en-US" sz="1200" dirty="0" smtClean="0"/>
              <a:t>entrance cells have highest </a:t>
            </a:r>
            <a:r>
              <a:rPr lang="en-US" sz="1200" dirty="0" err="1" smtClean="0"/>
              <a:t>E</a:t>
            </a:r>
            <a:r>
              <a:rPr lang="en-US" sz="1000" dirty="0" err="1" smtClean="0"/>
              <a:t>peak</a:t>
            </a:r>
            <a:r>
              <a:rPr lang="en-US" sz="1200" dirty="0" smtClean="0"/>
              <a:t> in one cavity</a:t>
            </a:r>
          </a:p>
          <a:p>
            <a:pPr marL="285750" indent="-285750">
              <a:buFont typeface="Arial" panose="020B0604020202020204" pitchFamily="34" charset="0"/>
              <a:buChar char="•"/>
            </a:pPr>
            <a:r>
              <a:rPr lang="en-US" sz="1200" dirty="0" smtClean="0"/>
              <a:t>one tube shape is suitable for others with similar cell length</a:t>
            </a:r>
          </a:p>
          <a:p>
            <a:pPr marL="285750" indent="-285750">
              <a:buFont typeface="Arial" panose="020B0604020202020204" pitchFamily="34" charset="0"/>
              <a:buChar char="•"/>
            </a:pPr>
            <a:r>
              <a:rPr lang="en-US" sz="1200" dirty="0" smtClean="0"/>
              <a:t>unified tube shapes reduce the fabrication cost</a:t>
            </a:r>
          </a:p>
          <a:p>
            <a:pPr marL="285750" indent="-285750">
              <a:buFont typeface="Arial" panose="020B0604020202020204" pitchFamily="34" charset="0"/>
              <a:buChar char="•"/>
            </a:pPr>
            <a:endParaRPr lang="en-US" sz="1200" dirty="0"/>
          </a:p>
        </p:txBody>
      </p:sp>
      <p:sp>
        <p:nvSpPr>
          <p:cNvPr id="16" name="灯片编号占位符 15"/>
          <p:cNvSpPr>
            <a:spLocks noGrp="1"/>
          </p:cNvSpPr>
          <p:nvPr>
            <p:ph type="sldNum" sz="quarter" idx="12"/>
          </p:nvPr>
        </p:nvSpPr>
        <p:spPr/>
        <p:txBody>
          <a:bodyPr/>
          <a:lstStyle/>
          <a:p>
            <a:fld id="{B6F15528-21DE-4FAA-801E-634DDDAF4B2B}" type="slidenum">
              <a:rPr lang="en-US" smtClean="0"/>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499935"/>
            <a:ext cx="6242342" cy="787557"/>
          </a:xfrm>
        </p:spPr>
        <p:txBody>
          <a:bodyPr anchor="t">
            <a:noAutofit/>
          </a:bodyPr>
          <a:lstStyle/>
          <a:p>
            <a:r>
              <a:rPr lang="en-US" dirty="0"/>
              <a:t>S</a:t>
            </a:r>
            <a:r>
              <a:rPr lang="en-US" dirty="0" smtClean="0"/>
              <a:t>hape </a:t>
            </a:r>
            <a:r>
              <a:rPr lang="en-US" dirty="0"/>
              <a:t>D</a:t>
            </a:r>
            <a:r>
              <a:rPr lang="en-US" dirty="0" smtClean="0"/>
              <a:t>esign: Curvature is the Key</a:t>
            </a:r>
            <a:endParaRPr lang="en-US"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mc:AlternateContent xmlns:mc="http://schemas.openxmlformats.org/markup-compatibility/2006" xmlns:a14="http://schemas.microsoft.com/office/drawing/2010/main">
        <mc:Choice Requires="a14">
          <p:sp>
            <p:nvSpPr>
              <p:cNvPr id="1024" name="TextBox 1023"/>
              <p:cNvSpPr txBox="1"/>
              <p:nvPr/>
            </p:nvSpPr>
            <p:spPr>
              <a:xfrm>
                <a:off x="4082225" y="3238535"/>
                <a:ext cx="2362200" cy="6075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a:ea typeface="Cambria Math"/>
                        </a:rPr>
                        <m:t>𝜃</m:t>
                      </m:r>
                      <m:d>
                        <m:dPr>
                          <m:ctrlPr>
                            <a:rPr lang="en-US" sz="1400" b="0" i="1" smtClean="0">
                              <a:latin typeface="Cambria Math"/>
                              <a:ea typeface="Cambria Math"/>
                            </a:rPr>
                          </m:ctrlPr>
                        </m:dPr>
                        <m:e>
                          <m:r>
                            <a:rPr lang="en-US" sz="1400" b="0" i="1" smtClean="0">
                              <a:latin typeface="Cambria Math"/>
                              <a:ea typeface="Cambria Math"/>
                            </a:rPr>
                            <m:t>𝑛</m:t>
                          </m:r>
                        </m:e>
                      </m:d>
                      <m:r>
                        <a:rPr lang="en-US" sz="1400" b="0" i="1" smtClean="0">
                          <a:latin typeface="Cambria Math"/>
                          <a:ea typeface="Cambria Math"/>
                        </a:rPr>
                        <m:t>   </m:t>
                      </m:r>
                      <m:groupChr>
                        <m:groupChrPr>
                          <m:chr m:val="→"/>
                          <m:vertJc m:val="bot"/>
                          <m:ctrlPr>
                            <a:rPr lang="en-US" sz="1400" b="0" i="1" smtClean="0">
                              <a:latin typeface="Cambria Math"/>
                              <a:ea typeface="Cambria Math"/>
                            </a:rPr>
                          </m:ctrlPr>
                        </m:groupChrPr>
                        <m:e>
                          <m:r>
                            <m:rPr>
                              <m:nor/>
                            </m:rPr>
                            <a:rPr lang="en-US" sz="1400" b="0" i="0" smtClean="0">
                              <a:latin typeface="Cambria Math"/>
                              <a:ea typeface="Cambria Math"/>
                            </a:rPr>
                            <m:t>yields</m:t>
                          </m:r>
                        </m:e>
                      </m:groupChr>
                      <m:r>
                        <a:rPr lang="en-US" sz="1400" b="0" i="1" smtClean="0">
                          <a:latin typeface="Cambria Math"/>
                          <a:ea typeface="Cambria Math"/>
                        </a:rPr>
                        <m:t>  </m:t>
                      </m:r>
                      <m:sSub>
                        <m:sSubPr>
                          <m:ctrlPr>
                            <a:rPr lang="en-US" sz="1400" i="1" smtClean="0">
                              <a:latin typeface="Cambria Math"/>
                            </a:rPr>
                          </m:ctrlPr>
                        </m:sSubPr>
                        <m:e>
                          <m:r>
                            <a:rPr lang="en-US" sz="1400" b="0" i="1" smtClean="0">
                              <a:latin typeface="Cambria Math"/>
                            </a:rPr>
                            <m:t>  </m:t>
                          </m:r>
                          <m:d>
                            <m:dPr>
                              <m:begChr m:val=""/>
                              <m:endChr m:val="|"/>
                              <m:ctrlPr>
                                <a:rPr lang="en-US" sz="1400" i="1">
                                  <a:latin typeface="Cambria Math"/>
                                </a:rPr>
                              </m:ctrlPr>
                            </m:dPr>
                            <m:e>
                              <m:f>
                                <m:fPr>
                                  <m:ctrlPr>
                                    <a:rPr lang="en-US" sz="1400" i="1">
                                      <a:latin typeface="Cambria Math"/>
                                    </a:rPr>
                                  </m:ctrlPr>
                                </m:fPr>
                                <m:num>
                                  <m:sSup>
                                    <m:sSupPr>
                                      <m:ctrlPr>
                                        <a:rPr lang="en-US" sz="1400" i="1">
                                          <a:latin typeface="Cambria Math"/>
                                        </a:rPr>
                                      </m:ctrlPr>
                                    </m:sSupPr>
                                    <m:e>
                                      <m:r>
                                        <a:rPr lang="en-US" sz="1400" i="1">
                                          <a:latin typeface="Cambria Math"/>
                                        </a:rPr>
                                        <m:t>𝜕</m:t>
                                      </m:r>
                                    </m:e>
                                    <m:sup>
                                      <m:r>
                                        <a:rPr lang="en-US" sz="1400" i="1">
                                          <a:latin typeface="Cambria Math"/>
                                        </a:rPr>
                                        <m:t>2</m:t>
                                      </m:r>
                                    </m:sup>
                                  </m:sSup>
                                  <m:r>
                                    <a:rPr lang="de-DE" sz="1400" i="1">
                                      <a:latin typeface="Cambria Math"/>
                                    </a:rPr>
                                    <m:t>𝐸</m:t>
                                  </m:r>
                                </m:num>
                                <m:den>
                                  <m:r>
                                    <a:rPr lang="en-US" sz="1400" i="1">
                                      <a:latin typeface="Cambria Math"/>
                                    </a:rPr>
                                    <m:t>𝜕</m:t>
                                  </m:r>
                                  <m:sSup>
                                    <m:sSupPr>
                                      <m:ctrlPr>
                                        <a:rPr lang="en-US" sz="1400" i="1">
                                          <a:latin typeface="Cambria Math"/>
                                        </a:rPr>
                                      </m:ctrlPr>
                                    </m:sSupPr>
                                    <m:e>
                                      <m:r>
                                        <a:rPr lang="de-DE" sz="1400" i="1">
                                          <a:latin typeface="Cambria Math"/>
                                        </a:rPr>
                                        <m:t>𝑙</m:t>
                                      </m:r>
                                    </m:e>
                                    <m:sup>
                                      <m:r>
                                        <a:rPr lang="en-US" sz="1400" i="1">
                                          <a:latin typeface="Cambria Math"/>
                                        </a:rPr>
                                        <m:t>2</m:t>
                                      </m:r>
                                    </m:sup>
                                  </m:sSup>
                                </m:den>
                              </m:f>
                            </m:e>
                          </m:d>
                        </m:e>
                        <m:sub>
                          <m:r>
                            <a:rPr lang="en-US" sz="1400" b="0" i="1" smtClean="0">
                              <a:latin typeface="Cambria Math"/>
                            </a:rPr>
                            <m:t>𝑙</m:t>
                          </m:r>
                          <m:r>
                            <a:rPr lang="en-US" sz="1400" b="0" i="1" smtClean="0">
                              <a:latin typeface="Cambria Math"/>
                            </a:rPr>
                            <m:t>=</m:t>
                          </m:r>
                          <m:r>
                            <a:rPr lang="en-US" sz="1400" b="0" i="1" smtClean="0">
                              <a:latin typeface="Cambria Math"/>
                            </a:rPr>
                            <m:t>𝑛</m:t>
                          </m:r>
                          <m:r>
                            <a:rPr lang="en-US" sz="1400" b="0" i="1" smtClean="0">
                              <a:latin typeface="Cambria Math"/>
                            </a:rPr>
                            <m:t>∗</m:t>
                          </m:r>
                          <m:r>
                            <a:rPr lang="en-US" sz="1400" b="0" i="1" smtClean="0">
                              <a:latin typeface="Cambria Math"/>
                            </a:rPr>
                            <m:t>𝑑𝑠</m:t>
                          </m:r>
                        </m:sub>
                      </m:sSub>
                    </m:oMath>
                  </m:oMathPara>
                </a14:m>
                <a:endParaRPr lang="en-US" sz="1400" dirty="0"/>
              </a:p>
            </p:txBody>
          </p:sp>
        </mc:Choice>
        <mc:Fallback xmlns="">
          <p:sp>
            <p:nvSpPr>
              <p:cNvPr id="1024" name="TextBox 1023"/>
              <p:cNvSpPr txBox="1">
                <a:spLocks noRot="1" noChangeAspect="1" noMove="1" noResize="1" noEditPoints="1" noAdjustHandles="1" noChangeArrowheads="1" noChangeShapeType="1" noTextEdit="1"/>
              </p:cNvSpPr>
              <p:nvPr/>
            </p:nvSpPr>
            <p:spPr>
              <a:xfrm>
                <a:off x="4082225" y="3238535"/>
                <a:ext cx="2362200" cy="607539"/>
              </a:xfrm>
              <a:prstGeom prst="rect">
                <a:avLst/>
              </a:prstGeom>
              <a:blipFill rotWithShape="1">
                <a:blip r:embed="rId2"/>
                <a:stretch>
                  <a:fillRect/>
                </a:stretch>
              </a:blipFill>
            </p:spPr>
            <p:txBody>
              <a:bodyPr/>
              <a:lstStyle/>
              <a:p>
                <a:r>
                  <a:rPr lang="en-US">
                    <a:noFill/>
                  </a:rPr>
                  <a:t> </a:t>
                </a:r>
              </a:p>
            </p:txBody>
          </p:sp>
        </mc:Fallback>
      </mc:AlternateContent>
      <p:grpSp>
        <p:nvGrpSpPr>
          <p:cNvPr id="42" name="Group 41"/>
          <p:cNvGrpSpPr/>
          <p:nvPr/>
        </p:nvGrpSpPr>
        <p:grpSpPr>
          <a:xfrm>
            <a:off x="3510134" y="3842960"/>
            <a:ext cx="5100465" cy="2631388"/>
            <a:chOff x="3514052" y="1752601"/>
            <a:chExt cx="4720360" cy="262630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052" y="1752601"/>
              <a:ext cx="4720360" cy="262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33"/>
            <p:cNvGrpSpPr/>
            <p:nvPr/>
          </p:nvGrpSpPr>
          <p:grpSpPr>
            <a:xfrm>
              <a:off x="5334000" y="2090988"/>
              <a:ext cx="1880318" cy="1372566"/>
              <a:chOff x="5459428" y="2272232"/>
              <a:chExt cx="1880318" cy="1372566"/>
            </a:xfrm>
          </p:grpSpPr>
          <p:sp>
            <p:nvSpPr>
              <p:cNvPr id="1029" name="TextBox 1028"/>
              <p:cNvSpPr txBox="1"/>
              <p:nvPr/>
            </p:nvSpPr>
            <p:spPr>
              <a:xfrm>
                <a:off x="5795309" y="2272232"/>
                <a:ext cx="1544437" cy="36622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l-GR" sz="1400" dirty="0"/>
                  <a:t>θ</a:t>
                </a:r>
                <a:r>
                  <a:rPr lang="de-DE" sz="1400" dirty="0"/>
                  <a:t> </a:t>
                </a:r>
                <a:r>
                  <a:rPr lang="de-DE" sz="1400" dirty="0" err="1" smtClean="0"/>
                  <a:t>to</a:t>
                </a:r>
                <a:r>
                  <a:rPr lang="de-DE" sz="1400" dirty="0" smtClean="0"/>
                  <a:t> </a:t>
                </a:r>
                <a:r>
                  <a:rPr lang="de-DE" sz="1400" dirty="0" err="1"/>
                  <a:t>be</a:t>
                </a:r>
                <a:r>
                  <a:rPr lang="de-DE" sz="1400" dirty="0"/>
                  <a:t> </a:t>
                </a:r>
                <a:r>
                  <a:rPr lang="de-DE" sz="1400" dirty="0" smtClean="0"/>
                  <a:t>reduced</a:t>
                </a:r>
                <a:endParaRPr lang="en-US" sz="1200" dirty="0"/>
              </a:p>
            </p:txBody>
          </p:sp>
          <p:cxnSp>
            <p:nvCxnSpPr>
              <p:cNvPr id="1033" name="Straight Arrow Connector 1032"/>
              <p:cNvCxnSpPr/>
              <p:nvPr/>
            </p:nvCxnSpPr>
            <p:spPr>
              <a:xfrm>
                <a:off x="6553200" y="2646463"/>
                <a:ext cx="685800" cy="5063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5" name="Straight Arrow Connector 1034"/>
              <p:cNvCxnSpPr/>
              <p:nvPr/>
            </p:nvCxnSpPr>
            <p:spPr>
              <a:xfrm>
                <a:off x="6553200" y="2660775"/>
                <a:ext cx="228600" cy="9840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0" name="Straight Arrow Connector 1039"/>
              <p:cNvCxnSpPr/>
              <p:nvPr/>
            </p:nvCxnSpPr>
            <p:spPr>
              <a:xfrm flipH="1">
                <a:off x="5459428" y="2660775"/>
                <a:ext cx="1093772" cy="4656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6145228" y="2660775"/>
                <a:ext cx="407972" cy="9313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3" name="TextBox 32"/>
              <p:cNvSpPr txBox="1"/>
              <p:nvPr/>
            </p:nvSpPr>
            <p:spPr>
              <a:xfrm>
                <a:off x="4507198" y="2070605"/>
                <a:ext cx="1595117" cy="368242"/>
              </a:xfrm>
              <a:prstGeom prst="rect">
                <a:avLst/>
              </a:prstGeom>
              <a:noFill/>
            </p:spPr>
            <p:txBody>
              <a:bodyPr wrap="none" rtlCol="0">
                <a:spAutoFit/>
              </a:bodyPr>
              <a:lstStyle/>
              <a:p>
                <a14:m>
                  <m:oMath xmlns:m="http://schemas.openxmlformats.org/officeDocument/2006/math">
                    <m:nary>
                      <m:naryPr>
                        <m:chr m:val="∑"/>
                        <m:ctrlPr>
                          <a:rPr lang="pt-BR" sz="1600" i="1" smtClean="0">
                            <a:latin typeface="Cambria Math"/>
                          </a:rPr>
                        </m:ctrlPr>
                      </m:naryPr>
                      <m:sub>
                        <m:r>
                          <a:rPr lang="pt-BR" sz="1600" i="1" smtClean="0">
                            <a:latin typeface="Cambria Math"/>
                          </a:rPr>
                          <m:t>𝑛</m:t>
                        </m:r>
                        <m:r>
                          <a:rPr lang="pt-BR" sz="1600" i="1" smtClean="0">
                            <a:latin typeface="Cambria Math"/>
                          </a:rPr>
                          <m:t>=1</m:t>
                        </m:r>
                      </m:sub>
                      <m:sup>
                        <m:sSub>
                          <m:sSubPr>
                            <m:ctrlPr>
                              <a:rPr lang="pt-BR" sz="1600" i="1" smtClean="0">
                                <a:latin typeface="Cambria Math"/>
                              </a:rPr>
                            </m:ctrlPr>
                          </m:sSubPr>
                          <m:e>
                            <m:r>
                              <a:rPr lang="en-US" sz="1600" b="0" i="1" smtClean="0">
                                <a:latin typeface="Cambria Math"/>
                              </a:rPr>
                              <m:t>𝑛</m:t>
                            </m:r>
                          </m:e>
                          <m:sub>
                            <m:r>
                              <a:rPr lang="en-US" sz="1600" b="0" i="1" smtClean="0">
                                <a:latin typeface="Cambria Math"/>
                              </a:rPr>
                              <m:t>𝑚𝑎𝑥</m:t>
                            </m:r>
                          </m:sub>
                        </m:sSub>
                      </m:sup>
                      <m:e>
                        <m:sSub>
                          <m:sSubPr>
                            <m:ctrlPr>
                              <a:rPr lang="pt-BR" sz="1600" i="1" smtClean="0">
                                <a:latin typeface="Cambria Math"/>
                              </a:rPr>
                            </m:ctrlPr>
                          </m:sSubPr>
                          <m:e>
                            <m:r>
                              <a:rPr lang="en-US" sz="1600" i="1">
                                <a:latin typeface="Cambria Math"/>
                                <a:ea typeface="Cambria Math"/>
                              </a:rPr>
                              <m:t>𝜃</m:t>
                            </m:r>
                          </m:e>
                          <m:sub>
                            <m:r>
                              <a:rPr lang="en-US" sz="1600" b="0" i="1" smtClean="0">
                                <a:latin typeface="Cambria Math"/>
                              </a:rPr>
                              <m:t>𝑛</m:t>
                            </m:r>
                          </m:sub>
                        </m:sSub>
                      </m:e>
                    </m:nary>
                    <m:r>
                      <a:rPr lang="pt-BR" sz="1600" i="1">
                        <a:latin typeface="Cambria Math"/>
                      </a:rPr>
                      <m:t>=</m:t>
                    </m:r>
                  </m:oMath>
                </a14:m>
                <a:r>
                  <a:rPr lang="en-US" sz="1600" dirty="0" smtClean="0"/>
                  <a:t>180</a:t>
                </a:r>
                <a14:m>
                  <m:oMath xmlns:m="http://schemas.openxmlformats.org/officeDocument/2006/math">
                    <m:r>
                      <a:rPr lang="en-US" sz="1600" i="1" dirty="0" smtClean="0">
                        <a:latin typeface="Cambria Math"/>
                        <a:ea typeface="Cambria Math"/>
                      </a:rPr>
                      <m:t>°</m:t>
                    </m:r>
                  </m:oMath>
                </a14:m>
                <a:endParaRPr lang="en-US" sz="1600" dirty="0"/>
              </a:p>
            </p:txBody>
          </p:sp>
        </mc:Choice>
        <mc:Fallback xmlns="">
          <p:sp>
            <p:nvSpPr>
              <p:cNvPr id="33" name="TextBox 32"/>
              <p:cNvSpPr txBox="1">
                <a:spLocks noRot="1" noChangeAspect="1" noMove="1" noResize="1" noEditPoints="1" noAdjustHandles="1" noChangeArrowheads="1" noChangeShapeType="1" noTextEdit="1"/>
              </p:cNvSpPr>
              <p:nvPr/>
            </p:nvSpPr>
            <p:spPr>
              <a:xfrm>
                <a:off x="4507198" y="2070605"/>
                <a:ext cx="1595117" cy="368242"/>
              </a:xfrm>
              <a:prstGeom prst="rect">
                <a:avLst/>
              </a:prstGeom>
              <a:blipFill rotWithShape="1">
                <a:blip r:embed="rId4"/>
                <a:stretch>
                  <a:fillRect l="-17176" t="-95000" b="-156667"/>
                </a:stretch>
              </a:blipFill>
            </p:spPr>
            <p:txBody>
              <a:bodyPr/>
              <a:lstStyle/>
              <a:p>
                <a:r>
                  <a:rPr lang="en-US">
                    <a:noFill/>
                  </a:rPr>
                  <a:t> </a:t>
                </a:r>
              </a:p>
            </p:txBody>
          </p:sp>
        </mc:Fallback>
      </mc:AlternateContent>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245" y="4182698"/>
            <a:ext cx="2645217" cy="2101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33936" y="1487269"/>
            <a:ext cx="5100463" cy="584775"/>
          </a:xfrm>
          <a:prstGeom prst="rect">
            <a:avLst/>
          </a:prstGeom>
          <a:noFill/>
        </p:spPr>
        <p:txBody>
          <a:bodyPr wrap="square" rtlCol="0">
            <a:spAutoFit/>
          </a:bodyPr>
          <a:lstStyle/>
          <a:p>
            <a:r>
              <a:rPr lang="en-US" sz="1600" dirty="0"/>
              <a:t>c</a:t>
            </a:r>
            <a:r>
              <a:rPr lang="en-US" sz="1600" dirty="0" smtClean="0"/>
              <a:t>reate the curve that </a:t>
            </a:r>
            <a:r>
              <a:rPr lang="en-US" sz="1600" dirty="0"/>
              <a:t>connects smoothly the </a:t>
            </a:r>
            <a:r>
              <a:rPr lang="en-US" sz="1600" dirty="0" smtClean="0"/>
              <a:t>inner and outer radii of the tube:</a:t>
            </a:r>
            <a:endParaRPr lang="en-US" sz="1600" dirty="0"/>
          </a:p>
        </p:txBody>
      </p:sp>
      <p:sp>
        <p:nvSpPr>
          <p:cNvPr id="31" name="TextBox 30"/>
          <p:cNvSpPr txBox="1"/>
          <p:nvPr/>
        </p:nvSpPr>
        <p:spPr>
          <a:xfrm>
            <a:off x="3478280" y="2474031"/>
            <a:ext cx="4948063" cy="861774"/>
          </a:xfrm>
          <a:prstGeom prst="rect">
            <a:avLst/>
          </a:prstGeom>
          <a:noFill/>
        </p:spPr>
        <p:txBody>
          <a:bodyPr wrap="square" rtlCol="0">
            <a:spAutoFit/>
          </a:bodyPr>
          <a:lstStyle/>
          <a:p>
            <a:r>
              <a:rPr lang="en-US" sz="1600" dirty="0" smtClean="0"/>
              <a:t>build tube with this curve and evaluate the surface field along this curve.</a:t>
            </a:r>
          </a:p>
          <a:p>
            <a:r>
              <a:rPr lang="en-US" sz="1600" dirty="0"/>
              <a:t>a</a:t>
            </a:r>
            <a:r>
              <a:rPr lang="en-US" sz="1600" dirty="0" smtClean="0"/>
              <a:t>djust this curve according to the field.</a:t>
            </a:r>
            <a:endParaRPr lang="en-US" sz="1600" dirty="0"/>
          </a:p>
        </p:txBody>
      </p:sp>
      <p:grpSp>
        <p:nvGrpSpPr>
          <p:cNvPr id="7" name="Group 6"/>
          <p:cNvGrpSpPr/>
          <p:nvPr/>
        </p:nvGrpSpPr>
        <p:grpSpPr>
          <a:xfrm>
            <a:off x="403555" y="1485832"/>
            <a:ext cx="2796596" cy="2555558"/>
            <a:chOff x="460491" y="1485832"/>
            <a:chExt cx="2796596" cy="2555558"/>
          </a:xfrm>
        </p:grpSpPr>
        <p:grpSp>
          <p:nvGrpSpPr>
            <p:cNvPr id="30" name="Group 29"/>
            <p:cNvGrpSpPr/>
            <p:nvPr/>
          </p:nvGrpSpPr>
          <p:grpSpPr>
            <a:xfrm>
              <a:off x="460491" y="1485832"/>
              <a:ext cx="2796596" cy="2555558"/>
              <a:chOff x="556204" y="1940242"/>
              <a:chExt cx="4320596" cy="3469958"/>
            </a:xfrm>
          </p:grpSpPr>
          <p:grpSp>
            <p:nvGrpSpPr>
              <p:cNvPr id="24" name="Group 23"/>
              <p:cNvGrpSpPr/>
              <p:nvPr/>
            </p:nvGrpSpPr>
            <p:grpSpPr>
              <a:xfrm>
                <a:off x="556204" y="1940242"/>
                <a:ext cx="4320596" cy="3469958"/>
                <a:chOff x="1676400" y="1981200"/>
                <a:chExt cx="4219575" cy="4048125"/>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981200"/>
                  <a:ext cx="4219575"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3429000" y="3429000"/>
                  <a:ext cx="2286000" cy="2454445"/>
                  <a:chOff x="3429000" y="3429000"/>
                  <a:chExt cx="2286000" cy="2454445"/>
                </a:xfrm>
              </p:grpSpPr>
              <p:cxnSp>
                <p:nvCxnSpPr>
                  <p:cNvPr id="5" name="Straight Connector 4"/>
                  <p:cNvCxnSpPr/>
                  <p:nvPr/>
                </p:nvCxnSpPr>
                <p:spPr>
                  <a:xfrm>
                    <a:off x="3429000" y="5715000"/>
                    <a:ext cx="685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3581400" y="3429000"/>
                    <a:ext cx="2133600" cy="2454445"/>
                    <a:chOff x="3581400" y="3429000"/>
                    <a:chExt cx="2133600" cy="2454445"/>
                  </a:xfrm>
                </p:grpSpPr>
                <p:sp>
                  <p:nvSpPr>
                    <p:cNvPr id="17" name="Arc 16"/>
                    <p:cNvSpPr/>
                    <p:nvPr/>
                  </p:nvSpPr>
                  <p:spPr>
                    <a:xfrm>
                      <a:off x="3786187" y="5530447"/>
                      <a:ext cx="217416" cy="352998"/>
                    </a:xfrm>
                    <a:prstGeom prst="arc">
                      <a:avLst>
                        <a:gd name="adj1" fmla="val 16763137"/>
                        <a:gd name="adj2" fmla="val 106515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a:off x="4800600" y="4676202"/>
                      <a:ext cx="304800" cy="352998"/>
                    </a:xfrm>
                    <a:prstGeom prst="arc">
                      <a:avLst>
                        <a:gd name="adj1" fmla="val 16346981"/>
                        <a:gd name="adj2" fmla="val 15216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7"/>
                    <p:cNvGrpSpPr/>
                    <p:nvPr/>
                  </p:nvGrpSpPr>
                  <p:grpSpPr>
                    <a:xfrm>
                      <a:off x="3581400" y="3429000"/>
                      <a:ext cx="2133600" cy="2286000"/>
                      <a:chOff x="3581400" y="3429000"/>
                      <a:chExt cx="2133600" cy="2286000"/>
                    </a:xfrm>
                  </p:grpSpPr>
                  <p:cxnSp>
                    <p:nvCxnSpPr>
                      <p:cNvPr id="8" name="Straight Connector 7"/>
                      <p:cNvCxnSpPr/>
                      <p:nvPr/>
                    </p:nvCxnSpPr>
                    <p:spPr>
                      <a:xfrm flipV="1">
                        <a:off x="3581400" y="4762500"/>
                        <a:ext cx="1637944" cy="9525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762144" y="3429000"/>
                        <a:ext cx="952856" cy="1600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03603" y="5319058"/>
                        <a:ext cx="630301" cy="307777"/>
                      </a:xfrm>
                      <a:prstGeom prst="rect">
                        <a:avLst/>
                      </a:prstGeom>
                      <a:noFill/>
                    </p:spPr>
                    <p:txBody>
                      <a:bodyPr wrap="none" rtlCol="0">
                        <a:spAutoFit/>
                      </a:bodyPr>
                      <a:lstStyle/>
                      <a:p>
                        <a:r>
                          <a:rPr lang="el-GR" sz="1400" dirty="0" smtClean="0"/>
                          <a:t>θ</a:t>
                        </a:r>
                        <a:r>
                          <a:rPr lang="de-DE" sz="1400" dirty="0" smtClean="0"/>
                          <a:t>(n-1)</a:t>
                        </a:r>
                        <a:endParaRPr lang="en-US" sz="1400" dirty="0"/>
                      </a:p>
                    </p:txBody>
                  </p:sp>
                  <p:sp>
                    <p:nvSpPr>
                      <p:cNvPr id="20" name="TextBox 19"/>
                      <p:cNvSpPr txBox="1"/>
                      <p:nvPr/>
                    </p:nvSpPr>
                    <p:spPr>
                      <a:xfrm>
                        <a:off x="4996357" y="4353423"/>
                        <a:ext cx="484428" cy="307777"/>
                      </a:xfrm>
                      <a:prstGeom prst="rect">
                        <a:avLst/>
                      </a:prstGeom>
                      <a:noFill/>
                    </p:spPr>
                    <p:txBody>
                      <a:bodyPr wrap="none" rtlCol="0">
                        <a:spAutoFit/>
                      </a:bodyPr>
                      <a:lstStyle/>
                      <a:p>
                        <a:r>
                          <a:rPr lang="el-GR" sz="1400" dirty="0" smtClean="0"/>
                          <a:t>θ</a:t>
                        </a:r>
                        <a:r>
                          <a:rPr lang="de-DE" sz="1400" dirty="0" smtClean="0"/>
                          <a:t>(n)</a:t>
                        </a:r>
                        <a:endParaRPr lang="en-US" sz="1400" dirty="0"/>
                      </a:p>
                    </p:txBody>
                  </p:sp>
                </p:grpSp>
              </p:grpSp>
            </p:grpSp>
          </p:grpSp>
          <p:cxnSp>
            <p:nvCxnSpPr>
              <p:cNvPr id="27" name="Straight Arrow Connector 26"/>
              <p:cNvCxnSpPr/>
              <p:nvPr/>
            </p:nvCxnSpPr>
            <p:spPr>
              <a:xfrm flipV="1">
                <a:off x="2350763" y="4250334"/>
                <a:ext cx="1233751" cy="62661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9942687">
                <a:off x="2652924" y="4247736"/>
                <a:ext cx="349776" cy="307777"/>
              </a:xfrm>
              <a:prstGeom prst="rect">
                <a:avLst/>
              </a:prstGeom>
              <a:noFill/>
            </p:spPr>
            <p:txBody>
              <a:bodyPr wrap="none" rtlCol="0">
                <a:spAutoFit/>
              </a:bodyPr>
              <a:lstStyle/>
              <a:p>
                <a:r>
                  <a:rPr lang="de-DE" sz="1400" dirty="0" smtClean="0"/>
                  <a:t>ds</a:t>
                </a:r>
                <a:endParaRPr lang="en-US" sz="1400" dirty="0"/>
              </a:p>
            </p:txBody>
          </p:sp>
        </p:grpSp>
        <mc:AlternateContent xmlns:mc="http://schemas.openxmlformats.org/markup-compatibility/2006" xmlns:a14="http://schemas.microsoft.com/office/drawing/2010/main">
          <mc:Choice Requires="a14">
            <p:sp>
              <p:nvSpPr>
                <p:cNvPr id="6" name="TextBox 5"/>
                <p:cNvSpPr txBox="1"/>
                <p:nvPr/>
              </p:nvSpPr>
              <p:spPr>
                <a:xfrm>
                  <a:off x="982932" y="2133599"/>
                  <a:ext cx="154817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a:rPr>
                            </m:ctrlPr>
                          </m:sSubPr>
                          <m:e>
                            <m:r>
                              <a:rPr lang="en-US" sz="1600" b="0" i="1" smtClean="0">
                                <a:latin typeface="Cambria Math"/>
                              </a:rPr>
                              <m:t>𝑛</m:t>
                            </m:r>
                          </m:e>
                          <m:sub>
                            <m:r>
                              <a:rPr lang="en-US" sz="1600" b="0" i="1" smtClean="0">
                                <a:latin typeface="Cambria Math"/>
                              </a:rPr>
                              <m:t>𝑚𝑎𝑥</m:t>
                            </m:r>
                          </m:sub>
                        </m:sSub>
                        <m:r>
                          <a:rPr lang="en-US" sz="1600" b="0" i="1" smtClean="0">
                            <a:latin typeface="Cambria Math"/>
                          </a:rPr>
                          <m:t>=200</m:t>
                        </m:r>
                      </m:oMath>
                    </m:oMathPara>
                  </a14:m>
                  <a:endParaRPr lang="en-US"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982932" y="2133599"/>
                  <a:ext cx="1548177" cy="338554"/>
                </a:xfrm>
                <a:prstGeom prst="rect">
                  <a:avLst/>
                </a:prstGeom>
                <a:blipFill rotWithShape="1">
                  <a:blip r:embed="rId7"/>
                  <a:stretch>
                    <a:fillRect/>
                  </a:stretch>
                </a:blipFill>
              </p:spPr>
              <p:txBody>
                <a:bodyPr/>
                <a:lstStyle/>
                <a:p>
                  <a:r>
                    <a:rPr lang="en-US">
                      <a:noFill/>
                    </a:rPr>
                    <a:t> </a:t>
                  </a:r>
                  <a:endParaRPr lang="en-US">
                    <a:noFill/>
                  </a:endParaRPr>
                </a:p>
              </p:txBody>
            </p:sp>
          </mc:Fallback>
        </mc:AlternateContent>
      </p:grpSp>
      <p:sp>
        <p:nvSpPr>
          <p:cNvPr id="10" name="灯片编号占位符 9"/>
          <p:cNvSpPr>
            <a:spLocks noGrp="1"/>
          </p:cNvSpPr>
          <p:nvPr>
            <p:ph type="sldNum" sz="quarter" idx="12"/>
          </p:nvPr>
        </p:nvSpPr>
        <p:spPr/>
        <p:txBody>
          <a:bodyPr/>
          <a:lstStyle/>
          <a:p>
            <a:fld id="{B6F15528-21DE-4FAA-801E-634DDDAF4B2B}" type="slidenum">
              <a:rPr lang="en-US" smtClean="0"/>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95135"/>
            <a:ext cx="6242342" cy="787557"/>
          </a:xfrm>
        </p:spPr>
        <p:txBody>
          <a:bodyPr>
            <a:normAutofit/>
          </a:bodyPr>
          <a:lstStyle/>
          <a:p>
            <a:r>
              <a:rPr lang="en-US" dirty="0" smtClean="0"/>
              <a:t>Two Options to Profit from new </a:t>
            </a:r>
            <a:r>
              <a:rPr lang="en-US" dirty="0"/>
              <a:t>S</a:t>
            </a:r>
            <a:r>
              <a:rPr lang="en-US" dirty="0" smtClean="0"/>
              <a:t>hape</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457" y="2454215"/>
            <a:ext cx="5061554" cy="3302584"/>
          </a:xfrm>
          <a:prstGeom prst="roundRect">
            <a:avLst>
              <a:gd name="adj" fmla="val 8594"/>
            </a:avLst>
          </a:prstGeom>
          <a:solidFill>
            <a:srgbClr val="FFFFFF">
              <a:shade val="85000"/>
            </a:srgbClr>
          </a:solidFill>
          <a:ln w="9525">
            <a:solidFill>
              <a:schemeClr val="bg1"/>
            </a:solidFill>
            <a:miter lim="800000"/>
            <a:headEnd/>
            <a:tailEnd/>
          </a:ln>
          <a:effectLst/>
          <a:extLst/>
        </p:spPr>
      </p:pic>
      <p:sp>
        <p:nvSpPr>
          <p:cNvPr id="3" name="Rectangle 2"/>
          <p:cNvSpPr/>
          <p:nvPr/>
        </p:nvSpPr>
        <p:spPr>
          <a:xfrm>
            <a:off x="362481" y="1458197"/>
            <a:ext cx="6577470" cy="338554"/>
          </a:xfrm>
          <a:prstGeom prst="rect">
            <a:avLst/>
          </a:prstGeom>
        </p:spPr>
        <p:txBody>
          <a:bodyPr wrap="square">
            <a:spAutoFit/>
          </a:bodyPr>
          <a:lstStyle/>
          <a:p>
            <a:pPr algn="just"/>
            <a:r>
              <a:rPr lang="en-US" sz="1600" dirty="0" smtClean="0"/>
              <a:t>profit </a:t>
            </a:r>
            <a:r>
              <a:rPr lang="en-US" sz="1600" dirty="0"/>
              <a:t>from this improvement: </a:t>
            </a:r>
            <a:r>
              <a:rPr lang="en-US" sz="1600" dirty="0" smtClean="0"/>
              <a:t>lower </a:t>
            </a:r>
            <a:r>
              <a:rPr lang="en-US" sz="1600" dirty="0" err="1"/>
              <a:t>E</a:t>
            </a:r>
            <a:r>
              <a:rPr lang="en-US" sz="1100" baseline="-25000" dirty="0" err="1"/>
              <a:t>peak</a:t>
            </a:r>
            <a:r>
              <a:rPr lang="en-US" sz="1600" dirty="0"/>
              <a:t> </a:t>
            </a:r>
            <a:r>
              <a:rPr lang="en-US" sz="1600" dirty="0" smtClean="0"/>
              <a:t>per shunt </a:t>
            </a:r>
            <a:r>
              <a:rPr lang="en-US" sz="1600" dirty="0"/>
              <a:t>impedance</a:t>
            </a:r>
          </a:p>
        </p:txBody>
      </p:sp>
      <p:sp>
        <p:nvSpPr>
          <p:cNvPr id="5" name="TextBox 4"/>
          <p:cNvSpPr txBox="1"/>
          <p:nvPr/>
        </p:nvSpPr>
        <p:spPr>
          <a:xfrm>
            <a:off x="5334000" y="3283789"/>
            <a:ext cx="3657600" cy="1384995"/>
          </a:xfrm>
          <a:prstGeom prst="rect">
            <a:avLst/>
          </a:prstGeom>
          <a:noFill/>
        </p:spPr>
        <p:txBody>
          <a:bodyPr wrap="square" rtlCol="0">
            <a:spAutoFit/>
          </a:bodyPr>
          <a:lstStyle/>
          <a:p>
            <a:pPr marL="228600" indent="-228600">
              <a:buFont typeface="+mj-lt"/>
              <a:buAutoNum type="arabicPeriod"/>
            </a:pPr>
            <a:r>
              <a:rPr lang="en-US" sz="1200" dirty="0"/>
              <a:t>k</a:t>
            </a:r>
            <a:r>
              <a:rPr lang="en-US" sz="1200" dirty="0" smtClean="0"/>
              <a:t>eep the peak surface field (</a:t>
            </a:r>
            <a:r>
              <a:rPr lang="en-US" sz="1200" dirty="0" err="1" smtClean="0"/>
              <a:t>E</a:t>
            </a:r>
            <a:r>
              <a:rPr lang="en-US" sz="1200" baseline="-25000" dirty="0" err="1" smtClean="0"/>
              <a:t>peak</a:t>
            </a:r>
            <a:r>
              <a:rPr lang="en-US" sz="1200" dirty="0" smtClean="0"/>
              <a:t>) as today (1 </a:t>
            </a:r>
            <a:r>
              <a:rPr lang="en-US" sz="1200" dirty="0" err="1" smtClean="0"/>
              <a:t>Kilp</a:t>
            </a:r>
            <a:r>
              <a:rPr lang="en-US" sz="1200" dirty="0" smtClean="0"/>
              <a:t>.) and get 12% more shunt impedance </a:t>
            </a:r>
            <a:r>
              <a:rPr lang="en-US" sz="1200" dirty="0" smtClean="0">
                <a:solidFill>
                  <a:srgbClr val="00B0F0"/>
                </a:solidFill>
              </a:rPr>
              <a:t>(preferred)</a:t>
            </a:r>
          </a:p>
          <a:p>
            <a:pPr marL="228600" indent="-228600">
              <a:buFont typeface="+mj-lt"/>
              <a:buAutoNum type="arabicPeriod"/>
            </a:pPr>
            <a:endParaRPr lang="en-US" sz="1200" dirty="0" smtClean="0">
              <a:solidFill>
                <a:srgbClr val="00B0F0"/>
              </a:solidFill>
            </a:endParaRPr>
          </a:p>
          <a:p>
            <a:pPr marL="228600" indent="-228600">
              <a:buFont typeface="+mj-lt"/>
              <a:buAutoNum type="arabicPeriod"/>
            </a:pPr>
            <a:r>
              <a:rPr lang="en-US" sz="1200" dirty="0" smtClean="0"/>
              <a:t>keep shunt impedance as today and reduce </a:t>
            </a:r>
            <a:r>
              <a:rPr lang="en-US" sz="1200" dirty="0" err="1" smtClean="0"/>
              <a:t>E</a:t>
            </a:r>
            <a:r>
              <a:rPr lang="en-US" sz="1200" baseline="-25000" dirty="0" err="1" smtClean="0"/>
              <a:t>peak</a:t>
            </a:r>
            <a:r>
              <a:rPr lang="en-US" sz="1200" dirty="0" smtClean="0"/>
              <a:t> by 17%, further reducing the break down probability</a:t>
            </a:r>
            <a:endParaRPr lang="en-US" sz="1200" dirty="0"/>
          </a:p>
        </p:txBody>
      </p:sp>
      <p:sp>
        <p:nvSpPr>
          <p:cNvPr id="6" name="Textfeld 5"/>
          <p:cNvSpPr txBox="1"/>
          <p:nvPr/>
        </p:nvSpPr>
        <p:spPr>
          <a:xfrm>
            <a:off x="5486400" y="2362200"/>
            <a:ext cx="2362200" cy="369332"/>
          </a:xfrm>
          <a:prstGeom prst="rect">
            <a:avLst/>
          </a:prstGeom>
          <a:noFill/>
        </p:spPr>
        <p:txBody>
          <a:bodyPr wrap="square" rtlCol="0">
            <a:spAutoFit/>
          </a:bodyPr>
          <a:lstStyle/>
          <a:p>
            <a:r>
              <a:rPr lang="de-DE" u="sng" dirty="0"/>
              <a:t>d</a:t>
            </a:r>
            <a:r>
              <a:rPr lang="de-DE" u="sng" dirty="0" smtClean="0"/>
              <a:t>esign </a:t>
            </a:r>
            <a:r>
              <a:rPr lang="de-DE" u="sng" dirty="0" err="1" smtClean="0"/>
              <a:t>options</a:t>
            </a:r>
            <a:r>
              <a:rPr lang="de-DE" u="sng" dirty="0" smtClean="0"/>
              <a:t>:</a:t>
            </a:r>
            <a:endParaRPr lang="en-US" u="sng" dirty="0"/>
          </a:p>
        </p:txBody>
      </p:sp>
      <p:sp>
        <p:nvSpPr>
          <p:cNvPr id="8" name="灯片编号占位符 7"/>
          <p:cNvSpPr>
            <a:spLocks noGrp="1"/>
          </p:cNvSpPr>
          <p:nvPr>
            <p:ph type="sldNum" sz="quarter" idx="12"/>
          </p:nvPr>
        </p:nvSpPr>
        <p:spPr/>
        <p:txBody>
          <a:bodyPr/>
          <a:lstStyle/>
          <a:p>
            <a:fld id="{B6F15528-21DE-4FAA-801E-634DDDAF4B2B}" type="slidenum">
              <a:rPr lang="en-US" smtClean="0"/>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95135"/>
            <a:ext cx="6242342" cy="787557"/>
          </a:xfrm>
        </p:spPr>
        <p:txBody>
          <a:bodyPr>
            <a:normAutofit fontScale="90000"/>
          </a:bodyPr>
          <a:lstStyle/>
          <a:p>
            <a:r>
              <a:rPr lang="en-US" dirty="0" smtClean="0">
                <a:sym typeface="+mn-ea"/>
              </a:rPr>
              <a:t>Beta Profiles design</a:t>
            </a:r>
            <a:r>
              <a:rPr lang="en-US" dirty="0"/>
              <a:t/>
            </a:r>
            <a:br>
              <a:rPr lang="en-US" dirty="0"/>
            </a:br>
            <a:r>
              <a:rPr lang="en-US" dirty="0" smtClean="0"/>
              <a:t>		Boundaries</a:t>
            </a:r>
            <a:endParaRPr lang="en-US" dirty="0"/>
          </a:p>
        </p:txBody>
      </p:sp>
      <p:sp>
        <p:nvSpPr>
          <p:cNvPr id="6" name="TextBox 5"/>
          <p:cNvSpPr txBox="1"/>
          <p:nvPr/>
        </p:nvSpPr>
        <p:spPr>
          <a:xfrm>
            <a:off x="459550" y="1225689"/>
            <a:ext cx="8677261" cy="5516895"/>
          </a:xfrm>
          <a:prstGeom prst="rect">
            <a:avLst/>
          </a:prstGeom>
          <a:noFill/>
        </p:spPr>
        <p:txBody>
          <a:bodyPr wrap="square" rtlCol="0">
            <a:spAutoFit/>
          </a:bodyPr>
          <a:lstStyle/>
          <a:p>
            <a:pPr>
              <a:lnSpc>
                <a:spcPct val="150000"/>
              </a:lnSpc>
            </a:pPr>
            <a:r>
              <a:rPr lang="de-DE" sz="1600" dirty="0" err="1">
                <a:solidFill>
                  <a:srgbClr val="1903BD"/>
                </a:solidFill>
              </a:rPr>
              <a:t>Boundaries</a:t>
            </a:r>
            <a:r>
              <a:rPr lang="de-DE" sz="1600" dirty="0">
                <a:solidFill>
                  <a:srgbClr val="1903BD"/>
                </a:solidFill>
              </a:rPr>
              <a:t> </a:t>
            </a:r>
            <a:r>
              <a:rPr lang="de-DE" sz="1600" dirty="0" err="1">
                <a:solidFill>
                  <a:srgbClr val="1903BD"/>
                </a:solidFill>
              </a:rPr>
              <a:t>from</a:t>
            </a:r>
            <a:r>
              <a:rPr lang="de-DE" sz="1600" dirty="0">
                <a:solidFill>
                  <a:srgbClr val="1903BD"/>
                </a:solidFill>
              </a:rPr>
              <a:t> </a:t>
            </a:r>
            <a:r>
              <a:rPr lang="de-DE" sz="1600" dirty="0" err="1" smtClean="0">
                <a:solidFill>
                  <a:srgbClr val="1903BD"/>
                </a:solidFill>
              </a:rPr>
              <a:t>Rf</a:t>
            </a:r>
            <a:r>
              <a:rPr lang="de-DE" sz="1600" dirty="0" smtClean="0">
                <a:solidFill>
                  <a:srgbClr val="1903BD"/>
                </a:solidFill>
              </a:rPr>
              <a:t>-Alimentation:</a:t>
            </a:r>
            <a:endParaRPr lang="en-US" sz="1600" dirty="0" smtClean="0">
              <a:solidFill>
                <a:srgbClr val="1903BD"/>
              </a:solidFill>
            </a:endParaRPr>
          </a:p>
          <a:p>
            <a:pPr marL="285750" indent="-285750">
              <a:lnSpc>
                <a:spcPct val="150000"/>
              </a:lnSpc>
              <a:buFont typeface="Wingdings" panose="05000000000000000000" pitchFamily="2" charset="2"/>
              <a:buChar char="§"/>
            </a:pPr>
            <a:r>
              <a:rPr lang="en-US" sz="1600" dirty="0" smtClean="0"/>
              <a:t>amplifiers </a:t>
            </a:r>
            <a:r>
              <a:rPr lang="en-US" sz="1600" dirty="0"/>
              <a:t>reliably provide </a:t>
            </a:r>
            <a:r>
              <a:rPr lang="en-US" sz="1600" dirty="0" smtClean="0"/>
              <a:t>1.35 MW (</a:t>
            </a:r>
            <a:r>
              <a:rPr lang="en-US" sz="1600" dirty="0" err="1"/>
              <a:t>P</a:t>
            </a:r>
            <a:r>
              <a:rPr lang="en-US" sz="1100" dirty="0" err="1" smtClean="0"/>
              <a:t>max</a:t>
            </a:r>
            <a:r>
              <a:rPr lang="en-US" sz="1600" dirty="0" smtClean="0"/>
              <a:t>) power </a:t>
            </a:r>
            <a:r>
              <a:rPr lang="en-US" sz="1600" dirty="0"/>
              <a:t>for every </a:t>
            </a:r>
            <a:r>
              <a:rPr lang="en-US" sz="1600" dirty="0" smtClean="0"/>
              <a:t>tank after few reflection and safety margin(1.8MW-1.35MW)</a:t>
            </a:r>
          </a:p>
          <a:p>
            <a:pPr marL="285750" indent="-285750">
              <a:lnSpc>
                <a:spcPct val="150000"/>
              </a:lnSpc>
              <a:buFont typeface="Wingdings" panose="05000000000000000000" pitchFamily="2" charset="2"/>
              <a:buChar char="§"/>
            </a:pPr>
            <a:r>
              <a:rPr lang="en-US" sz="1600" dirty="0" err="1" smtClean="0"/>
              <a:t>rf</a:t>
            </a:r>
            <a:r>
              <a:rPr lang="en-US" sz="1600" dirty="0" smtClean="0"/>
              <a:t>-power </a:t>
            </a:r>
            <a:r>
              <a:rPr lang="en-US" sz="1600" dirty="0"/>
              <a:t>loss of the cavity from simulation </a:t>
            </a:r>
            <a:r>
              <a:rPr lang="en-US" sz="1600" dirty="0" smtClean="0"/>
              <a:t>: P</a:t>
            </a:r>
            <a:r>
              <a:rPr lang="en-US" sz="1100" dirty="0" smtClean="0"/>
              <a:t>s</a:t>
            </a:r>
            <a:r>
              <a:rPr lang="en-US" sz="1600" dirty="0" smtClean="0"/>
              <a:t> </a:t>
            </a:r>
            <a:r>
              <a:rPr lang="en-US" sz="1100" dirty="0" smtClean="0"/>
              <a:t>( 0.85 MW e.g.)</a:t>
            </a:r>
            <a:endParaRPr lang="en-US" sz="1600" dirty="0" smtClean="0"/>
          </a:p>
          <a:p>
            <a:pPr marL="285750" indent="-285750">
              <a:lnSpc>
                <a:spcPct val="150000"/>
              </a:lnSpc>
              <a:buFont typeface="Wingdings" panose="05000000000000000000" pitchFamily="2" charset="2"/>
              <a:buChar char="§"/>
            </a:pPr>
            <a:r>
              <a:rPr lang="en-US" sz="1600" dirty="0" err="1" smtClean="0"/>
              <a:t>rf</a:t>
            </a:r>
            <a:r>
              <a:rPr lang="en-US" sz="1600" dirty="0" smtClean="0"/>
              <a:t>-power </a:t>
            </a:r>
            <a:r>
              <a:rPr lang="en-US" sz="1600" dirty="0"/>
              <a:t>loss for real cavity with </a:t>
            </a:r>
            <a:r>
              <a:rPr lang="en-US" sz="1600" dirty="0" smtClean="0"/>
              <a:t>20</a:t>
            </a:r>
            <a:r>
              <a:rPr lang="en-US" sz="1600" dirty="0"/>
              <a:t>% </a:t>
            </a:r>
            <a:r>
              <a:rPr lang="en-US" sz="1600" dirty="0" smtClean="0"/>
              <a:t>lower Q factor w.r.t. simulated Q: </a:t>
            </a:r>
            <a:r>
              <a:rPr lang="en-US" sz="1600" dirty="0" err="1" smtClean="0"/>
              <a:t>P</a:t>
            </a:r>
            <a:r>
              <a:rPr lang="en-US" sz="1100" dirty="0" err="1" smtClean="0"/>
              <a:t>r</a:t>
            </a:r>
            <a:r>
              <a:rPr lang="en-US" sz="1600" dirty="0" smtClean="0"/>
              <a:t>=Ps/0.8</a:t>
            </a:r>
          </a:p>
          <a:p>
            <a:pPr marL="285750" indent="-285750">
              <a:lnSpc>
                <a:spcPct val="150000"/>
              </a:lnSpc>
              <a:buFont typeface="Wingdings" panose="05000000000000000000" pitchFamily="2" charset="2"/>
              <a:buChar char="§"/>
            </a:pPr>
            <a:r>
              <a:rPr lang="en-US" sz="1600" dirty="0" smtClean="0"/>
              <a:t>beam power increase </a:t>
            </a:r>
            <a:r>
              <a:rPr lang="en-US" sz="1600" dirty="0" err="1" smtClean="0"/>
              <a:t>P</a:t>
            </a:r>
            <a:r>
              <a:rPr lang="en-US" sz="1100" dirty="0" err="1" smtClean="0"/>
              <a:t>b</a:t>
            </a:r>
            <a:r>
              <a:rPr lang="en-US" sz="1600" dirty="0"/>
              <a:t> </a:t>
            </a:r>
            <a:r>
              <a:rPr lang="en-US" sz="1100" dirty="0"/>
              <a:t>(0.3 MW e.g</a:t>
            </a:r>
            <a:r>
              <a:rPr lang="en-US" sz="1100" dirty="0" smtClean="0"/>
              <a:t>.)</a:t>
            </a:r>
            <a:endParaRPr lang="en-US" sz="1600" dirty="0"/>
          </a:p>
          <a:p>
            <a:pPr>
              <a:lnSpc>
                <a:spcPct val="150000"/>
              </a:lnSpc>
            </a:pPr>
            <a:r>
              <a:rPr lang="en-US" sz="1600" dirty="0" smtClean="0"/>
              <a:t>all cavities were designed with the boundary </a:t>
            </a:r>
            <a:r>
              <a:rPr lang="en-US" sz="1600" dirty="0" err="1" smtClean="0"/>
              <a:t>P</a:t>
            </a:r>
            <a:r>
              <a:rPr lang="en-US" sz="1100" dirty="0" err="1" smtClean="0"/>
              <a:t>r</a:t>
            </a:r>
            <a:r>
              <a:rPr lang="en-US" sz="1600" dirty="0" smtClean="0"/>
              <a:t> + </a:t>
            </a:r>
            <a:r>
              <a:rPr lang="en-US" sz="1600" dirty="0" err="1" smtClean="0"/>
              <a:t>P</a:t>
            </a:r>
            <a:r>
              <a:rPr lang="en-US" sz="1100" dirty="0" err="1" smtClean="0"/>
              <a:t>b</a:t>
            </a:r>
            <a:r>
              <a:rPr lang="en-US" sz="1600" dirty="0" smtClean="0"/>
              <a:t> ≤ </a:t>
            </a:r>
            <a:r>
              <a:rPr lang="en-US" sz="1600" dirty="0" err="1" smtClean="0"/>
              <a:t>P</a:t>
            </a:r>
            <a:r>
              <a:rPr lang="en-US" sz="1100" dirty="0" err="1" smtClean="0"/>
              <a:t>max</a:t>
            </a:r>
            <a:endParaRPr lang="en-US" sz="1100" dirty="0" smtClean="0"/>
          </a:p>
          <a:p>
            <a:pPr>
              <a:lnSpc>
                <a:spcPct val="150000"/>
              </a:lnSpc>
            </a:pPr>
            <a:endParaRPr lang="en-US" sz="1100" dirty="0" smtClean="0"/>
          </a:p>
          <a:p>
            <a:pPr>
              <a:lnSpc>
                <a:spcPct val="150000"/>
              </a:lnSpc>
            </a:pPr>
            <a:r>
              <a:rPr lang="en-US" sz="1600" dirty="0" smtClean="0">
                <a:solidFill>
                  <a:srgbClr val="1903BD"/>
                </a:solidFill>
              </a:rPr>
              <a:t>Other </a:t>
            </a:r>
            <a:r>
              <a:rPr lang="en-US" sz="1600" dirty="0">
                <a:solidFill>
                  <a:srgbClr val="1903BD"/>
                </a:solidFill>
              </a:rPr>
              <a:t>boundary conditions</a:t>
            </a:r>
            <a:r>
              <a:rPr lang="en-US" sz="1600" dirty="0" smtClean="0">
                <a:solidFill>
                  <a:srgbClr val="1903BD"/>
                </a:solidFill>
              </a:rPr>
              <a:t>:</a:t>
            </a:r>
            <a:endParaRPr lang="en-US" sz="1600" dirty="0">
              <a:solidFill>
                <a:srgbClr val="1903BD"/>
              </a:solidFill>
            </a:endParaRPr>
          </a:p>
          <a:p>
            <a:pPr marL="285750" indent="-285750" eaLnBrk="0" hangingPunct="0">
              <a:lnSpc>
                <a:spcPct val="150000"/>
              </a:lnSpc>
              <a:buFont typeface="Wingdings" panose="05000000000000000000" pitchFamily="2" charset="2"/>
              <a:buChar char="§"/>
            </a:pPr>
            <a:r>
              <a:rPr lang="en-US" altLang="en-US" sz="1600" dirty="0"/>
              <a:t>average accelerating field ( </a:t>
            </a:r>
            <a:r>
              <a:rPr lang="zh-CN" altLang="en-US" sz="1600" dirty="0"/>
              <a:t>≈ </a:t>
            </a:r>
            <a:r>
              <a:rPr lang="en-US" altLang="en-US" sz="1600" dirty="0"/>
              <a:t>2 </a:t>
            </a:r>
            <a:r>
              <a:rPr lang="en-US" altLang="zh-CN" sz="1600" dirty="0"/>
              <a:t>MV/m </a:t>
            </a:r>
            <a:r>
              <a:rPr lang="en-US" altLang="en-US" sz="1600" dirty="0"/>
              <a:t>)</a:t>
            </a:r>
          </a:p>
          <a:p>
            <a:pPr marL="285750" indent="-285750" eaLnBrk="0" hangingPunct="0">
              <a:lnSpc>
                <a:spcPct val="150000"/>
              </a:lnSpc>
              <a:buFont typeface="Wingdings" panose="05000000000000000000" pitchFamily="2" charset="2"/>
              <a:buChar char="§"/>
            </a:pPr>
            <a:r>
              <a:rPr lang="en-US" altLang="en-US" sz="1600" dirty="0"/>
              <a:t>maximum surface field ( </a:t>
            </a:r>
            <a:r>
              <a:rPr lang="zh-CN" altLang="en-US" sz="1600" dirty="0"/>
              <a:t>≈ </a:t>
            </a:r>
            <a:r>
              <a:rPr lang="en-US" altLang="zh-CN" sz="1600" dirty="0"/>
              <a:t>1 </a:t>
            </a:r>
            <a:r>
              <a:rPr lang="en-US" altLang="zh-CN" sz="1600" dirty="0" err="1"/>
              <a:t>Kilp</a:t>
            </a:r>
            <a:r>
              <a:rPr lang="en-US" altLang="zh-CN" sz="1600" dirty="0"/>
              <a:t>.</a:t>
            </a:r>
            <a:r>
              <a:rPr lang="en-US" altLang="en-US" sz="1600" dirty="0"/>
              <a:t>)</a:t>
            </a:r>
          </a:p>
          <a:p>
            <a:pPr marL="285750" lvl="0" indent="-285750" eaLnBrk="0" hangingPunct="0">
              <a:lnSpc>
                <a:spcPct val="150000"/>
              </a:lnSpc>
              <a:buFont typeface="Wingdings" panose="05000000000000000000" pitchFamily="2" charset="2"/>
              <a:buChar char="§"/>
            </a:pPr>
            <a:r>
              <a:rPr lang="en-US" sz="1600" dirty="0"/>
              <a:t>input/output energy(1.4 /11.4 MeV)</a:t>
            </a:r>
          </a:p>
          <a:p>
            <a:pPr marL="285750" indent="-285750" eaLnBrk="0" hangingPunct="0">
              <a:lnSpc>
                <a:spcPct val="150000"/>
              </a:lnSpc>
              <a:buFont typeface="Wingdings" panose="05000000000000000000" pitchFamily="2" charset="2"/>
              <a:buChar char="§"/>
            </a:pPr>
            <a:r>
              <a:rPr lang="en-US" altLang="en-US" sz="1600" dirty="0"/>
              <a:t>total length (fit into existing tunnel, about 55 m)</a:t>
            </a:r>
          </a:p>
          <a:p>
            <a:pPr marL="285750" indent="-285750" eaLnBrk="0" hangingPunct="0">
              <a:lnSpc>
                <a:spcPct val="150000"/>
              </a:lnSpc>
              <a:buFont typeface="Wingdings" panose="05000000000000000000" pitchFamily="2" charset="2"/>
              <a:buChar char="§"/>
            </a:pPr>
            <a:r>
              <a:rPr lang="en-US" altLang="en-US" sz="1600" dirty="0"/>
              <a:t>constant tank diameter (1.8 m</a:t>
            </a:r>
            <a:r>
              <a:rPr lang="zh-CN" altLang="en-US" sz="1600" dirty="0"/>
              <a:t> </a:t>
            </a:r>
            <a:r>
              <a:rPr lang="de-DE" altLang="zh-CN" sz="1600" dirty="0"/>
              <a:t>- </a:t>
            </a:r>
            <a:r>
              <a:rPr lang="en-US" altLang="zh-CN" sz="1600" dirty="0"/>
              <a:t>2 m</a:t>
            </a:r>
            <a:r>
              <a:rPr lang="en-US" altLang="en-US" sz="1600" dirty="0"/>
              <a:t>)</a:t>
            </a:r>
          </a:p>
          <a:p>
            <a:pPr>
              <a:lnSpc>
                <a:spcPct val="150000"/>
              </a:lnSpc>
            </a:pPr>
            <a:endParaRPr lang="en-US" sz="1600" dirty="0"/>
          </a:p>
        </p:txBody>
      </p:sp>
      <p:sp>
        <p:nvSpPr>
          <p:cNvPr id="4" name="灯片编号占位符 3"/>
          <p:cNvSpPr>
            <a:spLocks noGrp="1"/>
          </p:cNvSpPr>
          <p:nvPr>
            <p:ph type="sldNum" sz="quarter" idx="12"/>
          </p:nvPr>
        </p:nvSpPr>
        <p:spPr/>
        <p:txBody>
          <a:bodyPr/>
          <a:lstStyle/>
          <a:p>
            <a:fld id="{B6F15528-21DE-4FAA-801E-634DDDAF4B2B}" type="slidenum">
              <a:rPr lang="en-US" smtClean="0"/>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95135"/>
            <a:ext cx="6242342" cy="787557"/>
          </a:xfrm>
        </p:spPr>
        <p:txBody>
          <a:bodyPr/>
          <a:lstStyle/>
          <a:p>
            <a:r>
              <a:rPr lang="en-US" dirty="0" smtClean="0"/>
              <a:t>Beta Profiles</a:t>
            </a:r>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1981200"/>
            <a:ext cx="4562802" cy="2436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 y="5334000"/>
            <a:ext cx="7460411" cy="1077218"/>
          </a:xfrm>
          <a:prstGeom prst="rect">
            <a:avLst/>
          </a:prstGeom>
          <a:noFill/>
        </p:spPr>
        <p:txBody>
          <a:bodyPr wrap="square" rtlCol="0">
            <a:spAutoFit/>
          </a:bodyPr>
          <a:lstStyle/>
          <a:p>
            <a:r>
              <a:rPr lang="en-US" sz="1600" dirty="0"/>
              <a:t>d</a:t>
            </a:r>
            <a:r>
              <a:rPr lang="en-US" sz="1600" dirty="0" smtClean="0"/>
              <a:t>esign of beta profile using CST-MWS to:</a:t>
            </a:r>
          </a:p>
          <a:p>
            <a:endParaRPr lang="en-US" sz="1600" dirty="0" smtClean="0"/>
          </a:p>
          <a:p>
            <a:pPr marL="285750" indent="-285750">
              <a:buFont typeface="Arial" panose="020B0604020202020204" pitchFamily="34" charset="0"/>
              <a:buChar char="•"/>
            </a:pPr>
            <a:r>
              <a:rPr lang="en-US" sz="1600" dirty="0" smtClean="0"/>
              <a:t>obtain accurate TTF from </a:t>
            </a:r>
            <a:r>
              <a:rPr lang="en-US" sz="1600" dirty="0"/>
              <a:t>simulation instead </a:t>
            </a:r>
            <a:r>
              <a:rPr lang="en-US" sz="1600" dirty="0" smtClean="0"/>
              <a:t>from approximate formula</a:t>
            </a:r>
          </a:p>
          <a:p>
            <a:pPr marL="285750" indent="-285750">
              <a:buFont typeface="Arial" panose="020B0604020202020204" pitchFamily="34" charset="0"/>
              <a:buChar char="•"/>
            </a:pPr>
            <a:r>
              <a:rPr lang="en-US" sz="1600" dirty="0" smtClean="0"/>
              <a:t>plug </a:t>
            </a:r>
            <a:r>
              <a:rPr lang="en-US" sz="1600" dirty="0" err="1" smtClean="0"/>
              <a:t>rf</a:t>
            </a:r>
            <a:r>
              <a:rPr lang="en-US" sz="1600" dirty="0" smtClean="0"/>
              <a:t>-parameters into the design process</a:t>
            </a:r>
            <a:endParaRPr lang="en-US" sz="1600" dirty="0"/>
          </a:p>
        </p:txBody>
      </p:sp>
      <p:sp>
        <p:nvSpPr>
          <p:cNvPr id="5" name="灯片编号占位符 4"/>
          <p:cNvSpPr>
            <a:spLocks noGrp="1"/>
          </p:cNvSpPr>
          <p:nvPr>
            <p:ph type="sldNum" sz="quarter" idx="12"/>
          </p:nvPr>
        </p:nvSpPr>
        <p:spPr/>
        <p:txBody>
          <a:bodyPr/>
          <a:lstStyle/>
          <a:p>
            <a:fld id="{B6F15528-21DE-4FAA-801E-634DDDAF4B2B}" type="slidenum">
              <a:rPr lang="en-US" smtClean="0"/>
              <a:t>16</a:t>
            </a:fld>
            <a:endParaRPr lang="en-US"/>
          </a:p>
        </p:txBody>
      </p:sp>
      <p:sp>
        <p:nvSpPr>
          <p:cNvPr id="4" name="TextBox 3"/>
          <p:cNvSpPr txBox="1"/>
          <p:nvPr/>
        </p:nvSpPr>
        <p:spPr>
          <a:xfrm>
            <a:off x="381000" y="1524000"/>
            <a:ext cx="5237331" cy="369332"/>
          </a:xfrm>
          <a:prstGeom prst="rect">
            <a:avLst/>
          </a:prstGeom>
        </p:spPr>
        <p:txBody>
          <a:bodyPr vert="horz" wrap="none" lIns="91440" tIns="45720" rIns="91440" bIns="45720" rtlCol="0" anchor="t">
            <a:spAutoFit/>
          </a:bodyPr>
          <a:lstStyle/>
          <a:p>
            <a:pPr algn="l"/>
            <a:r>
              <a:rPr lang="en-US" dirty="0" smtClean="0">
                <a:solidFill>
                  <a:srgbClr val="1903BD"/>
                </a:solidFill>
              </a:rPr>
              <a:t>Basic beta profiles design by analytical approach:</a:t>
            </a:r>
          </a:p>
        </p:txBody>
      </p:sp>
      <p:sp>
        <p:nvSpPr>
          <p:cNvPr id="7" name="TextBox 6"/>
          <p:cNvSpPr txBox="1"/>
          <p:nvPr/>
        </p:nvSpPr>
        <p:spPr>
          <a:xfrm>
            <a:off x="355768" y="2015706"/>
            <a:ext cx="3749744" cy="369332"/>
          </a:xfrm>
          <a:prstGeom prst="rect">
            <a:avLst/>
          </a:prstGeom>
        </p:spPr>
        <p:txBody>
          <a:bodyPr vert="horz" wrap="none" lIns="91440" tIns="45720" rIns="91440" bIns="45720" rtlCol="0" anchor="t">
            <a:spAutoFit/>
          </a:bodyPr>
          <a:lstStyle/>
          <a:p>
            <a:pPr algn="l"/>
            <a:r>
              <a:rPr lang="en-US" dirty="0" smtClean="0"/>
              <a:t>input energy → first cell---------------</a:t>
            </a:r>
          </a:p>
        </p:txBody>
      </p:sp>
      <p:sp>
        <p:nvSpPr>
          <p:cNvPr id="9" name="TextBox 8"/>
          <p:cNvSpPr txBox="1"/>
          <p:nvPr/>
        </p:nvSpPr>
        <p:spPr>
          <a:xfrm>
            <a:off x="355768" y="2769079"/>
            <a:ext cx="3828933" cy="369332"/>
          </a:xfrm>
          <a:prstGeom prst="rect">
            <a:avLst/>
          </a:prstGeom>
        </p:spPr>
        <p:txBody>
          <a:bodyPr vert="horz" wrap="none" lIns="91440" tIns="45720" rIns="91440" bIns="45720" rtlCol="0" anchor="t">
            <a:spAutoFit/>
          </a:bodyPr>
          <a:lstStyle/>
          <a:p>
            <a:r>
              <a:rPr lang="en-US" dirty="0" smtClean="0"/>
              <a:t>get TTF with </a:t>
            </a:r>
            <a:r>
              <a:rPr lang="en-US" dirty="0"/>
              <a:t>approximate </a:t>
            </a:r>
            <a:r>
              <a:rPr lang="en-US" dirty="0" smtClean="0"/>
              <a:t>formula -</a:t>
            </a:r>
          </a:p>
        </p:txBody>
      </p:sp>
      <p:sp>
        <p:nvSpPr>
          <p:cNvPr id="10" name="TextBox 9"/>
          <p:cNvSpPr txBox="1"/>
          <p:nvPr/>
        </p:nvSpPr>
        <p:spPr>
          <a:xfrm>
            <a:off x="354330" y="3222377"/>
            <a:ext cx="3736920" cy="369332"/>
          </a:xfrm>
          <a:prstGeom prst="rect">
            <a:avLst/>
          </a:prstGeom>
        </p:spPr>
        <p:txBody>
          <a:bodyPr vert="horz" wrap="none" lIns="91440" tIns="45720" rIns="91440" bIns="45720" rtlCol="0" anchor="t">
            <a:spAutoFit/>
          </a:bodyPr>
          <a:lstStyle/>
          <a:p>
            <a:r>
              <a:rPr lang="en-US" dirty="0" smtClean="0"/>
              <a:t>calculate energy gain -----------------</a:t>
            </a:r>
          </a:p>
        </p:txBody>
      </p:sp>
      <p:sp>
        <p:nvSpPr>
          <p:cNvPr id="11" name="TextBox 10"/>
          <p:cNvSpPr txBox="1"/>
          <p:nvPr/>
        </p:nvSpPr>
        <p:spPr>
          <a:xfrm>
            <a:off x="354330" y="3610811"/>
            <a:ext cx="3788217" cy="369332"/>
          </a:xfrm>
          <a:prstGeom prst="rect">
            <a:avLst/>
          </a:prstGeom>
        </p:spPr>
        <p:txBody>
          <a:bodyPr vert="horz" wrap="none" lIns="91440" tIns="45720" rIns="91440" bIns="45720" rtlCol="0" anchor="t">
            <a:spAutoFit/>
          </a:bodyPr>
          <a:lstStyle/>
          <a:p>
            <a:r>
              <a:rPr lang="en-US" dirty="0" smtClean="0"/>
              <a:t>calculate speed increase ------------</a:t>
            </a:r>
          </a:p>
        </p:txBody>
      </p:sp>
      <p:sp>
        <p:nvSpPr>
          <p:cNvPr id="12" name="TextBox 11"/>
          <p:cNvSpPr txBox="1"/>
          <p:nvPr/>
        </p:nvSpPr>
        <p:spPr>
          <a:xfrm>
            <a:off x="354329" y="4005095"/>
            <a:ext cx="3711272" cy="646331"/>
          </a:xfrm>
          <a:prstGeom prst="rect">
            <a:avLst/>
          </a:prstGeom>
        </p:spPr>
        <p:txBody>
          <a:bodyPr vert="horz" wrap="none" lIns="91440" tIns="45720" rIns="91440" bIns="45720" rtlCol="0" anchor="t">
            <a:spAutoFit/>
          </a:bodyPr>
          <a:lstStyle/>
          <a:p>
            <a:r>
              <a:rPr lang="en-US" dirty="0" smtClean="0"/>
              <a:t>info for second cell --------------------</a:t>
            </a:r>
          </a:p>
          <a:p>
            <a:r>
              <a:rPr lang="en-US" dirty="0" smtClean="0"/>
              <a:t>......</a:t>
            </a:r>
          </a:p>
        </p:txBody>
      </p:sp>
      <p:sp>
        <p:nvSpPr>
          <p:cNvPr id="13" name="TextBox 12"/>
          <p:cNvSpPr txBox="1"/>
          <p:nvPr/>
        </p:nvSpPr>
        <p:spPr>
          <a:xfrm>
            <a:off x="381000" y="4804913"/>
            <a:ext cx="6006773" cy="369332"/>
          </a:xfrm>
          <a:prstGeom prst="rect">
            <a:avLst/>
          </a:prstGeom>
        </p:spPr>
        <p:txBody>
          <a:bodyPr vert="horz" wrap="none" lIns="91440" tIns="45720" rIns="91440" bIns="45720" rtlCol="0" anchor="t">
            <a:spAutoFit/>
          </a:bodyPr>
          <a:lstStyle/>
          <a:p>
            <a:pPr algn="l"/>
            <a:r>
              <a:rPr lang="en-US" dirty="0" smtClean="0">
                <a:solidFill>
                  <a:srgbClr val="1903BD"/>
                </a:solidFill>
              </a:rPr>
              <a:t>Advanced design method is combined with </a:t>
            </a:r>
            <a:r>
              <a:rPr lang="en-US" dirty="0" err="1" smtClean="0">
                <a:solidFill>
                  <a:srgbClr val="1903BD"/>
                </a:solidFill>
              </a:rPr>
              <a:t>rf</a:t>
            </a:r>
            <a:r>
              <a:rPr lang="en-US" dirty="0" smtClean="0">
                <a:solidFill>
                  <a:srgbClr val="1903BD"/>
                </a:solidFill>
              </a:rPr>
              <a:t> simulation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95135"/>
            <a:ext cx="6242342" cy="787557"/>
          </a:xfrm>
        </p:spPr>
        <p:txBody>
          <a:bodyPr/>
          <a:lstStyle/>
          <a:p>
            <a:r>
              <a:rPr lang="en-US" dirty="0"/>
              <a:t>Beta Profiles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1552" y="1617947"/>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48677" y="2928870"/>
            <a:ext cx="6561721" cy="3416320"/>
          </a:xfrm>
          <a:prstGeom prst="rect">
            <a:avLst/>
          </a:prstGeom>
        </p:spPr>
        <p:txBody>
          <a:bodyPr wrap="square">
            <a:spAutoFit/>
          </a:bodyPr>
          <a:lstStyle/>
          <a:p>
            <a:pPr lvl="0" eaLnBrk="0" hangingPunct="0"/>
            <a:r>
              <a:rPr lang="en-US" altLang="en-US" sz="1400" dirty="0"/>
              <a:t>prepare the universal flexible model of single </a:t>
            </a:r>
            <a:r>
              <a:rPr lang="en-US" altLang="en-US" sz="1400" dirty="0" smtClean="0"/>
              <a:t>cell (figure on right side).</a:t>
            </a:r>
            <a:r>
              <a:rPr lang="en-US" altLang="en-US" sz="1400" dirty="0"/>
              <a:t>	</a:t>
            </a:r>
          </a:p>
          <a:p>
            <a:pPr lvl="0" eaLnBrk="0" hangingPunct="0"/>
            <a:r>
              <a:rPr lang="en-US" altLang="en-US" sz="1600" dirty="0" smtClean="0">
                <a:solidFill>
                  <a:srgbClr val="FF0000"/>
                </a:solidFill>
                <a:latin typeface="Calibri" panose="020F0502020204030204" charset="0"/>
                <a:ea typeface="宋体" panose="02010600030101010101" pitchFamily="2" charset="-122"/>
                <a:cs typeface="SFRM1200"/>
              </a:rPr>
              <a:t>	loop</a:t>
            </a:r>
            <a:r>
              <a:rPr lang="en-US" altLang="en-US" sz="1600" dirty="0">
                <a:solidFill>
                  <a:srgbClr val="FF0000"/>
                </a:solidFill>
                <a:latin typeface="Calibri" panose="020F0502020204030204" charset="0"/>
                <a:ea typeface="宋体" panose="02010600030101010101" pitchFamily="2" charset="-122"/>
                <a:cs typeface="SFRM1200"/>
              </a:rPr>
              <a:t>&gt;&gt;&gt;</a:t>
            </a:r>
          </a:p>
          <a:p>
            <a:pPr marL="171450" indent="-171450" eaLnBrk="0" hangingPunct="0">
              <a:buFont typeface="Wingdings" panose="05000000000000000000" pitchFamily="2" charset="2"/>
              <a:buChar char="q"/>
            </a:pPr>
            <a:r>
              <a:rPr lang="en-US" altLang="en-US"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assume  the beta increase after this cell :  </a:t>
            </a:r>
            <a:r>
              <a:rPr lang="en-US" altLang="zh-CN"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Δβa(n)≈ Δβ(n-1)</a:t>
            </a:r>
          </a:p>
          <a:p>
            <a:pPr marL="171450" indent="-171450" eaLnBrk="0" hangingPunct="0">
              <a:buFont typeface="Wingdings" panose="05000000000000000000" pitchFamily="2" charset="2"/>
              <a:buChar char="q"/>
            </a:pPr>
            <a:r>
              <a:rPr lang="en-US" altLang="en-US"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calculate the cell length for this cell: </a:t>
            </a:r>
            <a:r>
              <a:rPr lang="en-US" altLang="en-US" sz="1400" b="1" dirty="0" err="1">
                <a:solidFill>
                  <a:srgbClr val="4F81BD"/>
                </a:solidFill>
                <a:latin typeface="Cambria" panose="02040503050406030204" pitchFamily="18" charset="0"/>
                <a:ea typeface="宋体" panose="02010600030101010101" pitchFamily="2" charset="-122"/>
                <a:cs typeface="Times New Roman" panose="02020603050405020304" pitchFamily="18" charset="0"/>
              </a:rPr>
              <a:t>Lc</a:t>
            </a:r>
            <a:r>
              <a:rPr lang="en-US" altLang="en-US"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(n)=(</a:t>
            </a:r>
            <a:r>
              <a:rPr lang="en-US" altLang="zh-CN"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β(n)+Δβa(n)/2)λ</a:t>
            </a:r>
          </a:p>
          <a:p>
            <a:pPr lvl="1" eaLnBrk="0" hangingPunct="0"/>
            <a:r>
              <a:rPr lang="en-US" altLang="en-US" sz="1200" dirty="0"/>
              <a:t>use average beta. could be more accurate if use particle </a:t>
            </a:r>
            <a:r>
              <a:rPr lang="en-US" altLang="en-US" sz="1200" dirty="0" smtClean="0"/>
              <a:t>tracing</a:t>
            </a:r>
          </a:p>
          <a:p>
            <a:pPr lvl="1" eaLnBrk="0" hangingPunct="0"/>
            <a:r>
              <a:rPr lang="en-US" altLang="zh-CN" sz="1200" dirty="0"/>
              <a:t>Δβ(n-1</a:t>
            </a:r>
            <a:r>
              <a:rPr lang="en-US" altLang="zh-CN" sz="1200" dirty="0" smtClean="0"/>
              <a:t>) is β increase of last cell, </a:t>
            </a:r>
            <a:r>
              <a:rPr lang="en-US" altLang="zh-CN" sz="1200" dirty="0"/>
              <a:t>β(n</a:t>
            </a:r>
            <a:r>
              <a:rPr lang="en-US" altLang="zh-CN" sz="1200" dirty="0" smtClean="0"/>
              <a:t>) is input beta of this cell</a:t>
            </a:r>
            <a:endParaRPr lang="en-US" altLang="en-US" sz="1200" dirty="0"/>
          </a:p>
          <a:p>
            <a:pPr marL="171450" indent="-171450" eaLnBrk="0" hangingPunct="0">
              <a:buFont typeface="Wingdings" panose="05000000000000000000" pitchFamily="2" charset="2"/>
              <a:buChar char="q"/>
            </a:pPr>
            <a:r>
              <a:rPr lang="en-US" altLang="en-US"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update model with this cell length  and guessed </a:t>
            </a:r>
            <a:r>
              <a:rPr lang="en-US" altLang="en-US" sz="1400" b="1" dirty="0" err="1">
                <a:solidFill>
                  <a:srgbClr val="4F81BD"/>
                </a:solidFill>
                <a:latin typeface="Cambria" panose="02040503050406030204" pitchFamily="18" charset="0"/>
                <a:ea typeface="宋体" panose="02010600030101010101" pitchFamily="2" charset="-122"/>
                <a:cs typeface="Times New Roman" panose="02020603050405020304" pitchFamily="18" charset="0"/>
              </a:rPr>
              <a:t>Lg</a:t>
            </a:r>
            <a:r>
              <a:rPr lang="en-US" altLang="en-US"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a:t>
            </a:r>
            <a:r>
              <a:rPr lang="en-US" altLang="en-US" sz="1400" b="1" dirty="0" err="1">
                <a:solidFill>
                  <a:srgbClr val="4F81BD"/>
                </a:solidFill>
                <a:latin typeface="Cambria" panose="02040503050406030204" pitchFamily="18" charset="0"/>
                <a:ea typeface="宋体" panose="02010600030101010101" pitchFamily="2" charset="-122"/>
                <a:cs typeface="Times New Roman" panose="02020603050405020304" pitchFamily="18" charset="0"/>
              </a:rPr>
              <a:t>Lc</a:t>
            </a:r>
            <a:endParaRPr lang="en-US" altLang="en-US"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endParaRPr>
          </a:p>
          <a:p>
            <a:pPr marL="171450" indent="-171450" eaLnBrk="0" hangingPunct="0">
              <a:buFont typeface="Wingdings" panose="05000000000000000000" pitchFamily="2" charset="2"/>
              <a:buChar char="q"/>
            </a:pPr>
            <a:r>
              <a:rPr lang="en-US" altLang="en-US" sz="12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r</a:t>
            </a:r>
            <a:r>
              <a:rPr lang="en-US" altLang="en-US" sz="1200" b="1" dirty="0" smtClean="0">
                <a:solidFill>
                  <a:srgbClr val="4F81BD"/>
                </a:solidFill>
                <a:latin typeface="Cambria" panose="02040503050406030204" pitchFamily="18" charset="0"/>
                <a:ea typeface="宋体" panose="02010600030101010101" pitchFamily="2" charset="-122"/>
                <a:cs typeface="Times New Roman" panose="02020603050405020304" pitchFamily="18" charset="0"/>
              </a:rPr>
              <a:t>un </a:t>
            </a:r>
            <a:r>
              <a:rPr lang="en-US" altLang="en-US" sz="12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the automatic optimization</a:t>
            </a:r>
          </a:p>
          <a:p>
            <a:pPr lvl="1" eaLnBrk="0" hangingPunct="0"/>
            <a:r>
              <a:rPr lang="en-US" altLang="en-US" sz="1200" dirty="0"/>
              <a:t>optimize </a:t>
            </a:r>
            <a:r>
              <a:rPr lang="en-US" altLang="en-US" sz="1200" dirty="0" err="1"/>
              <a:t>Lg</a:t>
            </a:r>
            <a:r>
              <a:rPr lang="en-US" altLang="en-US" sz="1200" dirty="0"/>
              <a:t>/</a:t>
            </a:r>
            <a:r>
              <a:rPr lang="en-US" altLang="en-US" sz="1200" dirty="0" err="1"/>
              <a:t>Lc</a:t>
            </a:r>
            <a:r>
              <a:rPr lang="en-US" altLang="en-US" sz="1200" dirty="0"/>
              <a:t> to get </a:t>
            </a:r>
            <a:r>
              <a:rPr lang="en-US" altLang="en-US" sz="1200" dirty="0" smtClean="0"/>
              <a:t>108.4 MHz </a:t>
            </a:r>
            <a:r>
              <a:rPr lang="en-US" altLang="en-US" sz="1200" dirty="0"/>
              <a:t>local frequency, the maximum </a:t>
            </a:r>
            <a:r>
              <a:rPr lang="en-US" altLang="en-US" sz="1200" dirty="0" err="1"/>
              <a:t>E</a:t>
            </a:r>
            <a:r>
              <a:rPr lang="en-US" altLang="en-US" sz="1200" baseline="-25000" dirty="0" err="1"/>
              <a:t>surf</a:t>
            </a:r>
            <a:r>
              <a:rPr lang="en-US" altLang="en-US" sz="1200" dirty="0"/>
              <a:t> will not </a:t>
            </a:r>
            <a:r>
              <a:rPr lang="en-US" altLang="en-US" sz="1200" dirty="0" smtClean="0"/>
              <a:t>be exceeded in </a:t>
            </a:r>
            <a:r>
              <a:rPr lang="en-US" altLang="en-US" sz="1200" dirty="0"/>
              <a:t>first </a:t>
            </a:r>
            <a:r>
              <a:rPr lang="en-US" altLang="en-US" sz="1200" dirty="0" smtClean="0"/>
              <a:t>gap.</a:t>
            </a:r>
            <a:endParaRPr lang="en-US" altLang="en-US" sz="1200" dirty="0"/>
          </a:p>
          <a:p>
            <a:pPr marL="171450" indent="-171450" eaLnBrk="0" hangingPunct="0">
              <a:buFont typeface="Wingdings" panose="05000000000000000000" pitchFamily="2" charset="2"/>
              <a:buChar char="q"/>
            </a:pPr>
            <a:r>
              <a:rPr lang="en-US" altLang="en-US"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s</a:t>
            </a:r>
            <a:r>
              <a:rPr lang="en-US" altLang="en-US" sz="1400" b="1" dirty="0" smtClean="0">
                <a:solidFill>
                  <a:srgbClr val="4F81BD"/>
                </a:solidFill>
                <a:latin typeface="Cambria" panose="02040503050406030204" pitchFamily="18" charset="0"/>
                <a:ea typeface="宋体" panose="02010600030101010101" pitchFamily="2" charset="-122"/>
                <a:cs typeface="Times New Roman" panose="02020603050405020304" pitchFamily="18" charset="0"/>
              </a:rPr>
              <a:t>tore </a:t>
            </a:r>
            <a:r>
              <a:rPr lang="en-US" altLang="en-US"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results</a:t>
            </a:r>
          </a:p>
          <a:p>
            <a:pPr lvl="1" eaLnBrk="0" hangingPunct="0"/>
            <a:r>
              <a:rPr lang="en-US" altLang="en-US" sz="1200" dirty="0" smtClean="0"/>
              <a:t>geometric </a:t>
            </a:r>
            <a:r>
              <a:rPr lang="en-US" altLang="en-US" sz="1200" dirty="0"/>
              <a:t>and RF parameters of every cell is stored .</a:t>
            </a:r>
          </a:p>
          <a:p>
            <a:pPr marL="171450" marR="0" lvl="0" indent="-171450" defTabSz="-635" eaLnBrk="0" hangingPunct="0">
              <a:lnSpc>
                <a:spcPct val="100000"/>
              </a:lnSpc>
              <a:buClrTx/>
              <a:buSzTx/>
              <a:buFont typeface="Wingdings" panose="05000000000000000000" pitchFamily="2" charset="2"/>
              <a:buChar char="q"/>
            </a:pPr>
            <a:r>
              <a:rPr lang="en-US" altLang="en-US"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u</a:t>
            </a:r>
            <a:r>
              <a:rPr lang="en-US" altLang="en-US" sz="1400" b="1" dirty="0" smtClean="0">
                <a:solidFill>
                  <a:srgbClr val="4F81BD"/>
                </a:solidFill>
                <a:latin typeface="Cambria" panose="02040503050406030204" pitchFamily="18" charset="0"/>
                <a:ea typeface="宋体" panose="02010600030101010101" pitchFamily="2" charset="-122"/>
                <a:cs typeface="Times New Roman" panose="02020603050405020304" pitchFamily="18" charset="0"/>
              </a:rPr>
              <a:t>se </a:t>
            </a:r>
            <a:r>
              <a:rPr lang="en-US" altLang="en-US"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output beta as input beta of next cell (</a:t>
            </a:r>
            <a:r>
              <a:rPr lang="en-US" altLang="zh-CN"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β(n+1))</a:t>
            </a:r>
            <a:r>
              <a:rPr lang="en-US" altLang="en-US"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rPr>
              <a:t>.</a:t>
            </a:r>
          </a:p>
          <a:p>
            <a:pPr marR="0" lvl="0" defTabSz="-635" eaLnBrk="0" hangingPunct="0">
              <a:lnSpc>
                <a:spcPct val="100000"/>
              </a:lnSpc>
              <a:buClrTx/>
              <a:buSzTx/>
              <a:buFontTx/>
              <a:buNone/>
            </a:pPr>
            <a:endParaRPr lang="en-US" altLang="en-US" sz="1400" b="1" dirty="0">
              <a:solidFill>
                <a:srgbClr val="4F81BD"/>
              </a:solidFill>
              <a:latin typeface="Cambria" panose="02040503050406030204" pitchFamily="18" charset="0"/>
              <a:ea typeface="宋体" panose="02010600030101010101" pitchFamily="2" charset="-122"/>
              <a:cs typeface="Times New Roman" panose="02020603050405020304" pitchFamily="18" charset="0"/>
            </a:endParaRPr>
          </a:p>
          <a:p>
            <a:pPr lvl="0" indent="457200" eaLnBrk="0" hangingPunct="0"/>
            <a:r>
              <a:rPr lang="en-US" altLang="en-US" sz="1600" dirty="0">
                <a:solidFill>
                  <a:srgbClr val="FF0000"/>
                </a:solidFill>
                <a:latin typeface="Calibri" panose="020F0502020204030204" charset="0"/>
                <a:ea typeface="宋体" panose="02010600030101010101" pitchFamily="2" charset="-122"/>
                <a:cs typeface="SFRM1200"/>
              </a:rPr>
              <a:t>	e</a:t>
            </a:r>
            <a:r>
              <a:rPr lang="en-US" altLang="en-US" sz="1600" dirty="0" smtClean="0">
                <a:solidFill>
                  <a:srgbClr val="FF0000"/>
                </a:solidFill>
                <a:latin typeface="Calibri" panose="020F0502020204030204" charset="0"/>
                <a:ea typeface="宋体" panose="02010600030101010101" pitchFamily="2" charset="-122"/>
                <a:cs typeface="SFRM1200"/>
              </a:rPr>
              <a:t>nd loop</a:t>
            </a:r>
            <a:r>
              <a:rPr lang="en-US" altLang="en-US" sz="1600" dirty="0">
                <a:solidFill>
                  <a:srgbClr val="FF0000"/>
                </a:solidFill>
                <a:latin typeface="Calibri" panose="020F0502020204030204" charset="0"/>
                <a:ea typeface="宋体" panose="02010600030101010101" pitchFamily="2" charset="-122"/>
                <a:cs typeface="SFRM1200"/>
              </a:rPr>
              <a:t>&lt;&lt;&lt;</a:t>
            </a:r>
            <a:r>
              <a:rPr lang="en-US" altLang="en-US" sz="1200" dirty="0">
                <a:latin typeface="Calibri" panose="020F0502020204030204" charset="0"/>
                <a:ea typeface="宋体" panose="02010600030101010101" pitchFamily="2" charset="-122"/>
                <a:cs typeface="SFRM1200"/>
              </a:rPr>
              <a:t>  </a:t>
            </a:r>
            <a:r>
              <a:rPr lang="en-US" altLang="en-US" sz="1400" dirty="0"/>
              <a:t>If  </a:t>
            </a:r>
            <a:r>
              <a:rPr lang="el-GR" altLang="en-US" sz="1400" dirty="0"/>
              <a:t>β</a:t>
            </a:r>
            <a:r>
              <a:rPr lang="en-US" altLang="en-US" sz="1400" dirty="0"/>
              <a:t>max or cell number or total power limit achieved.</a:t>
            </a:r>
          </a:p>
        </p:txBody>
      </p:sp>
      <p:grpSp>
        <p:nvGrpSpPr>
          <p:cNvPr id="3" name="Group 2"/>
          <p:cNvGrpSpPr/>
          <p:nvPr/>
        </p:nvGrpSpPr>
        <p:grpSpPr>
          <a:xfrm>
            <a:off x="1066800" y="1333058"/>
            <a:ext cx="3624649" cy="1474536"/>
            <a:chOff x="1295400" y="1600200"/>
            <a:chExt cx="3624649" cy="147453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00200"/>
              <a:ext cx="3624649" cy="120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1855572" y="2590800"/>
              <a:ext cx="1219200" cy="0"/>
            </a:xfrm>
            <a:prstGeom prst="straightConnector1">
              <a:avLst/>
            </a:prstGeom>
            <a:ln w="19050">
              <a:solidFill>
                <a:srgbClr val="1903BD"/>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074770" y="2586764"/>
              <a:ext cx="1219200" cy="0"/>
            </a:xfrm>
            <a:prstGeom prst="straightConnector1">
              <a:avLst/>
            </a:prstGeom>
            <a:ln w="19050">
              <a:solidFill>
                <a:srgbClr val="1903BD"/>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55018" y="2705404"/>
              <a:ext cx="420308" cy="369332"/>
            </a:xfrm>
            <a:prstGeom prst="rect">
              <a:avLst/>
            </a:prstGeom>
            <a:noFill/>
          </p:spPr>
          <p:txBody>
            <a:bodyPr wrap="none" rtlCol="0">
              <a:spAutoFit/>
            </a:bodyPr>
            <a:lstStyle/>
            <a:p>
              <a:r>
                <a:rPr lang="el-GR" dirty="0" smtClean="0">
                  <a:latin typeface="Calibri" panose="020F0502020204030204"/>
                </a:rPr>
                <a:t>β</a:t>
              </a:r>
              <a:r>
                <a:rPr lang="el-GR" dirty="0" smtClean="0">
                  <a:latin typeface="Cambria Math" panose="02040503050406030204"/>
                  <a:ea typeface="Cambria Math" panose="02040503050406030204"/>
                </a:rPr>
                <a:t>λ</a:t>
              </a:r>
              <a:endParaRPr lang="en-US" dirty="0"/>
            </a:p>
          </p:txBody>
        </p:sp>
        <p:sp>
          <p:nvSpPr>
            <p:cNvPr id="13" name="TextBox 12"/>
            <p:cNvSpPr txBox="1"/>
            <p:nvPr/>
          </p:nvSpPr>
          <p:spPr>
            <a:xfrm>
              <a:off x="3199302" y="2702418"/>
              <a:ext cx="970137" cy="369332"/>
            </a:xfrm>
            <a:prstGeom prst="rect">
              <a:avLst/>
            </a:prstGeom>
            <a:noFill/>
          </p:spPr>
          <p:txBody>
            <a:bodyPr wrap="none" rtlCol="0">
              <a:spAutoFit/>
            </a:bodyPr>
            <a:lstStyle/>
            <a:p>
              <a:r>
                <a:rPr lang="en-US" dirty="0" smtClean="0">
                  <a:latin typeface="Calibri" panose="020F0502020204030204"/>
                </a:rPr>
                <a:t>(</a:t>
              </a:r>
              <a:r>
                <a:rPr lang="el-GR" dirty="0" smtClean="0">
                  <a:latin typeface="Calibri" panose="020F0502020204030204"/>
                </a:rPr>
                <a:t>β</a:t>
              </a:r>
              <a:r>
                <a:rPr lang="en-US" dirty="0" smtClean="0">
                  <a:latin typeface="Calibri" panose="020F0502020204030204"/>
                </a:rPr>
                <a:t>+</a:t>
              </a:r>
              <a:r>
                <a:rPr lang="en-US" altLang="zh-CN" dirty="0" smtClean="0"/>
                <a:t>Δβ)</a:t>
              </a:r>
              <a:r>
                <a:rPr lang="el-GR" dirty="0" smtClean="0">
                  <a:latin typeface="Cambria Math" panose="02040503050406030204"/>
                  <a:ea typeface="Cambria Math" panose="02040503050406030204"/>
                </a:rPr>
                <a:t>λ</a:t>
              </a:r>
              <a:endParaRPr lang="en-US" dirty="0"/>
            </a:p>
          </p:txBody>
        </p:sp>
        <p:cxnSp>
          <p:nvCxnSpPr>
            <p:cNvPr id="12" name="Straight Arrow Connector 3"/>
            <p:cNvCxnSpPr/>
            <p:nvPr/>
          </p:nvCxnSpPr>
          <p:spPr>
            <a:xfrm>
              <a:off x="2287880" y="2019742"/>
              <a:ext cx="420308" cy="0"/>
            </a:xfrm>
            <a:prstGeom prst="straightConnector1">
              <a:avLst/>
            </a:prstGeom>
            <a:ln w="19050">
              <a:solidFill>
                <a:srgbClr val="1903BD"/>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7"/>
            <p:cNvSpPr txBox="1"/>
            <p:nvPr/>
          </p:nvSpPr>
          <p:spPr>
            <a:xfrm>
              <a:off x="2287880" y="1600200"/>
              <a:ext cx="354584" cy="369332"/>
            </a:xfrm>
            <a:prstGeom prst="rect">
              <a:avLst/>
            </a:prstGeom>
            <a:noFill/>
          </p:spPr>
          <p:txBody>
            <a:bodyPr wrap="none" rtlCol="0">
              <a:spAutoFit/>
            </a:bodyPr>
            <a:lstStyle/>
            <a:p>
              <a:r>
                <a:rPr lang="de-DE" dirty="0" smtClean="0">
                  <a:latin typeface="Calibri" panose="020F0502020204030204"/>
                </a:rPr>
                <a:t>L</a:t>
              </a:r>
              <a:r>
                <a:rPr lang="de-DE" baseline="-25000" dirty="0" smtClean="0">
                  <a:latin typeface="Calibri" panose="020F0502020204030204"/>
                </a:rPr>
                <a:t>g</a:t>
              </a:r>
              <a:endParaRPr lang="en-US" baseline="-25000" dirty="0"/>
            </a:p>
          </p:txBody>
        </p:sp>
      </p:grpSp>
      <p:sp>
        <p:nvSpPr>
          <p:cNvPr id="5" name="灯片编号占位符 4"/>
          <p:cNvSpPr>
            <a:spLocks noGrp="1"/>
          </p:cNvSpPr>
          <p:nvPr>
            <p:ph type="sldNum" sz="quarter" idx="12"/>
          </p:nvPr>
        </p:nvSpPr>
        <p:spPr/>
        <p:txBody>
          <a:bodyPr/>
          <a:lstStyle/>
          <a:p>
            <a:fld id="{B6F15528-21DE-4FAA-801E-634DDDAF4B2B}" type="slidenum">
              <a:rPr lang="en-US" smtClean="0"/>
              <a:t>17</a:t>
            </a:fld>
            <a:endParaRPr lang="en-US"/>
          </a:p>
        </p:txBody>
      </p:sp>
      <p:sp>
        <p:nvSpPr>
          <p:cNvPr id="7" name="TextBox 6"/>
          <p:cNvSpPr txBox="1"/>
          <p:nvPr/>
        </p:nvSpPr>
        <p:spPr>
          <a:xfrm>
            <a:off x="6724945" y="5737196"/>
            <a:ext cx="2185214" cy="369332"/>
          </a:xfrm>
          <a:prstGeom prst="rect">
            <a:avLst/>
          </a:prstGeom>
        </p:spPr>
        <p:txBody>
          <a:bodyPr vert="horz" wrap="none" lIns="91440" tIns="45720" rIns="91440" bIns="45720" rtlCol="0" anchor="t">
            <a:spAutoFit/>
          </a:bodyPr>
          <a:lstStyle/>
          <a:p>
            <a:pPr algn="l"/>
            <a:r>
              <a:rPr lang="en-US" dirty="0" smtClean="0"/>
              <a:t>model of single gap</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374" y="3200400"/>
            <a:ext cx="2193759" cy="256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95135"/>
            <a:ext cx="6242342" cy="787557"/>
          </a:xfrm>
        </p:spPr>
        <p:txBody>
          <a:bodyPr/>
          <a:lstStyle/>
          <a:p>
            <a:r>
              <a:rPr lang="de-DE" dirty="0" smtClean="0"/>
              <a:t>All </a:t>
            </a:r>
            <a:r>
              <a:rPr lang="de-DE" dirty="0" err="1" smtClean="0"/>
              <a:t>beta</a:t>
            </a:r>
            <a:r>
              <a:rPr lang="de-DE" dirty="0" smtClean="0"/>
              <a:t> </a:t>
            </a:r>
            <a:r>
              <a:rPr lang="de-DE" dirty="0" err="1"/>
              <a:t>P</a:t>
            </a:r>
            <a:r>
              <a:rPr lang="de-DE" dirty="0" err="1" smtClean="0"/>
              <a:t>rofiles</a:t>
            </a:r>
            <a:r>
              <a:rPr lang="de-DE" dirty="0" smtClean="0"/>
              <a:t> </a:t>
            </a:r>
            <a:r>
              <a:rPr lang="de-DE" dirty="0" err="1" smtClean="0"/>
              <a:t>available</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120" y="2819400"/>
            <a:ext cx="4113059" cy="3352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76800" y="1752600"/>
            <a:ext cx="3884397" cy="4616648"/>
          </a:xfrm>
          <a:prstGeom prst="rect">
            <a:avLst/>
          </a:prstGeom>
          <a:noFill/>
        </p:spPr>
        <p:txBody>
          <a:bodyPr wrap="none" rtlCol="0">
            <a:spAutoFit/>
          </a:bodyPr>
          <a:lstStyle/>
          <a:p>
            <a:r>
              <a:rPr lang="en-US" sz="2400" dirty="0" smtClean="0"/>
              <a:t>parameter list:</a:t>
            </a:r>
          </a:p>
          <a:p>
            <a:pPr marL="285750" indent="-285750">
              <a:buFont typeface="Arial" panose="020B0604020202020204" pitchFamily="34" charset="0"/>
              <a:buChar char="•"/>
            </a:pPr>
            <a:r>
              <a:rPr lang="en-US" dirty="0"/>
              <a:t>c</a:t>
            </a:r>
            <a:r>
              <a:rPr lang="en-US" dirty="0" smtClean="0"/>
              <a:t>ell number</a:t>
            </a:r>
          </a:p>
          <a:p>
            <a:pPr marL="285750" indent="-285750">
              <a:buFont typeface="Arial" panose="020B0604020202020204" pitchFamily="34" charset="0"/>
              <a:buChar char="•"/>
            </a:pPr>
            <a:r>
              <a:rPr lang="en-US" dirty="0"/>
              <a:t>c</a:t>
            </a:r>
            <a:r>
              <a:rPr lang="en-US" dirty="0" smtClean="0"/>
              <a:t>ell lengths</a:t>
            </a:r>
          </a:p>
          <a:p>
            <a:pPr marL="285750" indent="-285750">
              <a:buFont typeface="Arial" panose="020B0604020202020204" pitchFamily="34" charset="0"/>
              <a:buChar char="•"/>
            </a:pPr>
            <a:r>
              <a:rPr lang="en-US" dirty="0"/>
              <a:t>i</a:t>
            </a:r>
            <a:r>
              <a:rPr lang="en-US" dirty="0" smtClean="0"/>
              <a:t>nput energy</a:t>
            </a:r>
          </a:p>
          <a:p>
            <a:pPr marL="285750" indent="-285750">
              <a:buFont typeface="Arial" panose="020B0604020202020204" pitchFamily="34" charset="0"/>
              <a:buChar char="•"/>
            </a:pPr>
            <a:r>
              <a:rPr lang="en-US" dirty="0"/>
              <a:t>i</a:t>
            </a:r>
            <a:r>
              <a:rPr lang="en-US" dirty="0" smtClean="0"/>
              <a:t>nput beta</a:t>
            </a:r>
          </a:p>
          <a:p>
            <a:pPr marL="285750" indent="-285750">
              <a:buFont typeface="Arial" panose="020B0604020202020204" pitchFamily="34" charset="0"/>
              <a:buChar char="•"/>
            </a:pPr>
            <a:r>
              <a:rPr lang="en-US" dirty="0" err="1" smtClean="0"/>
              <a:t>V</a:t>
            </a:r>
            <a:r>
              <a:rPr lang="en-US" sz="1100" dirty="0" err="1" smtClean="0"/>
              <a:t>eff</a:t>
            </a:r>
            <a:endParaRPr lang="en-US" sz="1100" dirty="0" smtClean="0"/>
          </a:p>
          <a:p>
            <a:pPr marL="285750" indent="-285750">
              <a:buFont typeface="Arial" panose="020B0604020202020204" pitchFamily="34" charset="0"/>
              <a:buChar char="•"/>
            </a:pPr>
            <a:r>
              <a:rPr lang="en-US" dirty="0" err="1" smtClean="0"/>
              <a:t>Z</a:t>
            </a:r>
            <a:r>
              <a:rPr lang="en-US" sz="1100" dirty="0" err="1" smtClean="0"/>
              <a:t>eff</a:t>
            </a:r>
            <a:endParaRPr lang="en-US" sz="1100" dirty="0" smtClean="0"/>
          </a:p>
          <a:p>
            <a:pPr marL="285750" indent="-285750">
              <a:buFont typeface="Arial" panose="020B0604020202020204" pitchFamily="34" charset="0"/>
              <a:buChar char="•"/>
            </a:pPr>
            <a:r>
              <a:rPr lang="en-US" dirty="0" smtClean="0"/>
              <a:t>TTF</a:t>
            </a:r>
          </a:p>
          <a:p>
            <a:pPr marL="285750" indent="-285750">
              <a:buFont typeface="Arial" panose="020B0604020202020204" pitchFamily="34" charset="0"/>
              <a:buChar char="•"/>
            </a:pPr>
            <a:r>
              <a:rPr lang="en-US" dirty="0" err="1" smtClean="0"/>
              <a:t>E</a:t>
            </a:r>
            <a:r>
              <a:rPr lang="en-US" sz="1100" baseline="-25000" dirty="0" err="1" smtClean="0"/>
              <a:t>peak</a:t>
            </a:r>
            <a:r>
              <a:rPr lang="en-US" dirty="0" smtClean="0"/>
              <a:t>(surface)</a:t>
            </a:r>
          </a:p>
          <a:p>
            <a:pPr marL="285750" indent="-285750">
              <a:buFont typeface="Arial" panose="020B0604020202020204" pitchFamily="34" charset="0"/>
              <a:buChar char="•"/>
            </a:pPr>
            <a:r>
              <a:rPr lang="en-US" dirty="0"/>
              <a:t>l</a:t>
            </a:r>
            <a:r>
              <a:rPr lang="en-US" dirty="0" smtClean="0"/>
              <a:t>ocal frequencies (108.408 MHz)</a:t>
            </a:r>
          </a:p>
          <a:p>
            <a:pPr marL="285750" indent="-285750">
              <a:buFont typeface="Arial" panose="020B0604020202020204" pitchFamily="34" charset="0"/>
              <a:buChar char="•"/>
            </a:pPr>
            <a:r>
              <a:rPr lang="en-US" dirty="0" smtClean="0"/>
              <a:t>power loss</a:t>
            </a:r>
          </a:p>
          <a:p>
            <a:pPr marL="285750" indent="-285750">
              <a:buFont typeface="Arial" panose="020B0604020202020204" pitchFamily="34" charset="0"/>
              <a:buChar char="•"/>
            </a:pPr>
            <a:r>
              <a:rPr lang="en-US" dirty="0" smtClean="0"/>
              <a:t>total power (include beam power)</a:t>
            </a:r>
          </a:p>
          <a:p>
            <a:pPr marL="285750" indent="-285750">
              <a:buFont typeface="Arial" panose="020B0604020202020204" pitchFamily="34" charset="0"/>
              <a:buChar char="•"/>
            </a:pPr>
            <a:r>
              <a:rPr lang="en-US" dirty="0" smtClean="0"/>
              <a:t>L</a:t>
            </a:r>
            <a:r>
              <a:rPr lang="en-US" sz="1100" dirty="0" smtClean="0"/>
              <a:t>g </a:t>
            </a:r>
            <a:r>
              <a:rPr lang="en-US" dirty="0" smtClean="0"/>
              <a:t>/ </a:t>
            </a:r>
            <a:r>
              <a:rPr lang="en-US" dirty="0" err="1" smtClean="0"/>
              <a:t>L</a:t>
            </a:r>
            <a:r>
              <a:rPr lang="en-US" sz="1100" dirty="0" err="1" smtClean="0"/>
              <a:t>tube</a:t>
            </a:r>
            <a:endParaRPr lang="en-US" sz="1100" dirty="0" smtClean="0"/>
          </a:p>
          <a:p>
            <a:pPr marL="285750" indent="-285750">
              <a:buFont typeface="Arial" panose="020B0604020202020204" pitchFamily="34" charset="0"/>
              <a:buChar char="•"/>
            </a:pPr>
            <a:r>
              <a:rPr lang="en-US" dirty="0"/>
              <a:t>t</a:t>
            </a:r>
            <a:r>
              <a:rPr lang="en-US" dirty="0" smtClean="0"/>
              <a:t>ube </a:t>
            </a:r>
            <a:r>
              <a:rPr lang="en-US" dirty="0"/>
              <a:t>shape curve for this </a:t>
            </a:r>
            <a:r>
              <a:rPr lang="en-US" dirty="0" smtClean="0"/>
              <a:t>cavity</a:t>
            </a:r>
          </a:p>
          <a:p>
            <a:pPr marL="285750" indent="-285750">
              <a:buFont typeface="Arial" panose="020B0604020202020204" pitchFamily="34" charset="0"/>
              <a:buChar char="•"/>
            </a:pPr>
            <a:r>
              <a:rPr lang="en-US" dirty="0" smtClean="0"/>
              <a:t>...</a:t>
            </a:r>
            <a:endParaRPr lang="en-US" dirty="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757" y="1600200"/>
            <a:ext cx="2400300"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灯片编号占位符 5"/>
          <p:cNvSpPr>
            <a:spLocks noGrp="1"/>
          </p:cNvSpPr>
          <p:nvPr>
            <p:ph type="sldNum" sz="quarter" idx="12"/>
          </p:nvPr>
        </p:nvSpPr>
        <p:spPr/>
        <p:txBody>
          <a:bodyPr/>
          <a:lstStyle/>
          <a:p>
            <a:fld id="{B6F15528-21DE-4FAA-801E-634DDDAF4B2B}" type="slidenum">
              <a:rPr lang="en-US" smtClean="0"/>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95135"/>
            <a:ext cx="6242342" cy="787557"/>
          </a:xfrm>
        </p:spPr>
        <p:txBody>
          <a:bodyPr/>
          <a:lstStyle/>
          <a:p>
            <a:r>
              <a:rPr lang="en-US" dirty="0" smtClean="0"/>
              <a:t>Summary of </a:t>
            </a:r>
            <a:r>
              <a:rPr lang="en-US" dirty="0"/>
              <a:t>L</a:t>
            </a:r>
            <a:r>
              <a:rPr lang="en-US" dirty="0" smtClean="0"/>
              <a:t>atest </a:t>
            </a:r>
            <a:r>
              <a:rPr lang="en-US" dirty="0"/>
              <a:t>D</a:t>
            </a:r>
            <a:r>
              <a:rPr lang="en-US" dirty="0" smtClean="0"/>
              <a:t>esign</a:t>
            </a:r>
            <a:endParaRPr lang="en-US" dirty="0"/>
          </a:p>
        </p:txBody>
      </p:sp>
      <p:graphicFrame>
        <p:nvGraphicFramePr>
          <p:cNvPr id="4" name="Tabelle 12"/>
          <p:cNvGraphicFramePr>
            <a:graphicFrameLocks noGrp="1"/>
          </p:cNvGraphicFramePr>
          <p:nvPr>
            <p:extLst>
              <p:ext uri="{D42A27DB-BD31-4B8C-83A1-F6EECF244321}">
                <p14:modId xmlns:p14="http://schemas.microsoft.com/office/powerpoint/2010/main" val="4151722579"/>
              </p:ext>
            </p:extLst>
          </p:nvPr>
        </p:nvGraphicFramePr>
        <p:xfrm>
          <a:off x="685800" y="1447800"/>
          <a:ext cx="7620000" cy="4601941"/>
        </p:xfrm>
        <a:graphic>
          <a:graphicData uri="http://schemas.openxmlformats.org/drawingml/2006/table">
            <a:tbl>
              <a:tblPr firstRow="1" bandRow="1">
                <a:tableStyleId>{5940675A-B579-460E-94D1-54222C63F5DA}</a:tableStyleId>
              </a:tblPr>
              <a:tblGrid>
                <a:gridCol w="1712035"/>
                <a:gridCol w="1169698"/>
                <a:gridCol w="1159784"/>
                <a:gridCol w="1199437"/>
                <a:gridCol w="1149872"/>
                <a:gridCol w="1229174"/>
              </a:tblGrid>
              <a:tr h="435196">
                <a:tc>
                  <a:txBody>
                    <a:bodyPr/>
                    <a:lstStyle/>
                    <a:p>
                      <a:pPr algn="ctr"/>
                      <a:r>
                        <a:rPr lang="de-DE" sz="1800" b="1" dirty="0" smtClean="0">
                          <a:solidFill>
                            <a:schemeClr val="tx1">
                              <a:lumMod val="95000"/>
                              <a:lumOff val="5000"/>
                            </a:schemeClr>
                          </a:solidFill>
                        </a:rPr>
                        <a:t>Design V5</a:t>
                      </a:r>
                      <a:endParaRPr lang="en-US" sz="1800" b="1"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tank I</a:t>
                      </a:r>
                    </a:p>
                    <a:p>
                      <a:pPr marL="0" marR="0" indent="0" algn="ctr" defTabSz="914400" rtl="0" eaLnBrk="1" fontAlgn="auto" latinLnBrk="0" hangingPunct="1">
                        <a:lnSpc>
                          <a:spcPct val="100000"/>
                        </a:lnSpc>
                        <a:spcBef>
                          <a:spcPts val="0"/>
                        </a:spcBef>
                        <a:spcAft>
                          <a:spcPts val="0"/>
                        </a:spcAft>
                        <a:buClrTx/>
                        <a:buSzTx/>
                        <a:buFontTx/>
                        <a:buNone/>
                        <a:defRPr/>
                      </a:pPr>
                      <a:r>
                        <a:rPr lang="de-DE" sz="1050" b="0" i="0" dirty="0" smtClean="0">
                          <a:solidFill>
                            <a:schemeClr val="tx1">
                              <a:lumMod val="95000"/>
                              <a:lumOff val="5000"/>
                            </a:schemeClr>
                          </a:solidFill>
                        </a:rPr>
                        <a:t>20160713</a:t>
                      </a:r>
                    </a:p>
                  </a:txBody>
                  <a:tcPr/>
                </a:tc>
                <a:tc>
                  <a:txBody>
                    <a:bodyPr/>
                    <a:lstStyle/>
                    <a:p>
                      <a:pPr algn="ctr"/>
                      <a:r>
                        <a:rPr lang="de-DE" sz="1200" b="0" dirty="0" smtClean="0">
                          <a:solidFill>
                            <a:schemeClr val="tx1">
                              <a:lumMod val="95000"/>
                              <a:lumOff val="5000"/>
                            </a:schemeClr>
                          </a:solidFill>
                        </a:rPr>
                        <a:t>tank II</a:t>
                      </a:r>
                    </a:p>
                    <a:p>
                      <a:pPr marL="0" marR="0" indent="0" algn="ctr" defTabSz="914400" rtl="0" eaLnBrk="1" fontAlgn="auto" latinLnBrk="0" hangingPunct="1">
                        <a:lnSpc>
                          <a:spcPct val="100000"/>
                        </a:lnSpc>
                        <a:spcBef>
                          <a:spcPts val="0"/>
                        </a:spcBef>
                        <a:spcAft>
                          <a:spcPts val="0"/>
                        </a:spcAft>
                        <a:buClrTx/>
                        <a:buSzTx/>
                        <a:buFontTx/>
                        <a:buNone/>
                        <a:defRPr/>
                      </a:pPr>
                      <a:r>
                        <a:rPr lang="de-DE" sz="1050" b="0" i="0" dirty="0" smtClean="0">
                          <a:solidFill>
                            <a:schemeClr val="tx1">
                              <a:lumMod val="95000"/>
                              <a:lumOff val="5000"/>
                            </a:schemeClr>
                          </a:solidFill>
                        </a:rPr>
                        <a:t>20160713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de-DE" sz="1200" b="0" i="0" dirty="0" smtClean="0">
                          <a:solidFill>
                            <a:schemeClr val="tx1">
                              <a:lumMod val="95000"/>
                              <a:lumOff val="5000"/>
                            </a:schemeClr>
                          </a:solidFill>
                        </a:rPr>
                        <a:t>tank III</a:t>
                      </a:r>
                    </a:p>
                    <a:p>
                      <a:pPr marL="0" marR="0" indent="0" algn="ctr" defTabSz="914400" rtl="0" eaLnBrk="1" fontAlgn="auto" latinLnBrk="0" hangingPunct="1">
                        <a:lnSpc>
                          <a:spcPct val="100000"/>
                        </a:lnSpc>
                        <a:spcBef>
                          <a:spcPts val="0"/>
                        </a:spcBef>
                        <a:spcAft>
                          <a:spcPts val="0"/>
                        </a:spcAft>
                        <a:buClrTx/>
                        <a:buSzTx/>
                        <a:buFontTx/>
                        <a:buNone/>
                        <a:defRPr/>
                      </a:pPr>
                      <a:r>
                        <a:rPr lang="de-DE" sz="1050" b="0" i="0" dirty="0" smtClean="0">
                          <a:solidFill>
                            <a:schemeClr val="tx1">
                              <a:lumMod val="95000"/>
                              <a:lumOff val="5000"/>
                            </a:schemeClr>
                          </a:solidFill>
                        </a:rPr>
                        <a:t>20160713</a:t>
                      </a:r>
                    </a:p>
                  </a:txBody>
                  <a:tcPr/>
                </a:tc>
                <a:tc>
                  <a:txBody>
                    <a:bodyPr/>
                    <a:lstStyle/>
                    <a:p>
                      <a:pPr algn="ctr"/>
                      <a:r>
                        <a:rPr lang="de-DE" sz="1200" b="0" i="0" dirty="0" smtClean="0">
                          <a:solidFill>
                            <a:schemeClr val="tx1">
                              <a:lumMod val="95000"/>
                              <a:lumOff val="5000"/>
                            </a:schemeClr>
                          </a:solidFill>
                        </a:rPr>
                        <a:t>tank IV</a:t>
                      </a:r>
                    </a:p>
                    <a:p>
                      <a:pPr marL="0" marR="0" indent="0" algn="ctr" defTabSz="914400" rtl="0" eaLnBrk="1" fontAlgn="auto" latinLnBrk="0" hangingPunct="1">
                        <a:lnSpc>
                          <a:spcPct val="100000"/>
                        </a:lnSpc>
                        <a:spcBef>
                          <a:spcPts val="0"/>
                        </a:spcBef>
                        <a:spcAft>
                          <a:spcPts val="0"/>
                        </a:spcAft>
                        <a:buClrTx/>
                        <a:buSzTx/>
                        <a:buFontTx/>
                        <a:buNone/>
                        <a:defRPr/>
                      </a:pPr>
                      <a:r>
                        <a:rPr lang="de-DE" sz="1050" b="0" i="0" dirty="0" smtClean="0">
                          <a:solidFill>
                            <a:schemeClr val="tx1">
                              <a:lumMod val="95000"/>
                              <a:lumOff val="5000"/>
                            </a:schemeClr>
                          </a:solidFill>
                        </a:rPr>
                        <a:t>20160713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de-DE" sz="1200" b="0" i="0" dirty="0" smtClean="0">
                          <a:solidFill>
                            <a:schemeClr val="tx1">
                              <a:lumMod val="95000"/>
                              <a:lumOff val="5000"/>
                            </a:schemeClr>
                          </a:solidFill>
                        </a:rPr>
                        <a:t>tank V</a:t>
                      </a:r>
                      <a:endParaRPr lang="en-US" sz="1200" b="0" i="0" dirty="0" smtClean="0">
                        <a:solidFill>
                          <a:schemeClr val="tx1">
                            <a:lumMod val="95000"/>
                            <a:lumOff val="5000"/>
                          </a:schemeClr>
                        </a:solidFill>
                      </a:endParaRPr>
                    </a:p>
                    <a:p>
                      <a:pPr marL="0" marR="0" indent="0" algn="ctr" defTabSz="914400" rtl="0" eaLnBrk="1" fontAlgn="auto" latinLnBrk="0" hangingPunct="1">
                        <a:lnSpc>
                          <a:spcPct val="100000"/>
                        </a:lnSpc>
                        <a:spcBef>
                          <a:spcPts val="0"/>
                        </a:spcBef>
                        <a:spcAft>
                          <a:spcPts val="0"/>
                        </a:spcAft>
                        <a:buClrTx/>
                        <a:buSzTx/>
                        <a:buFontTx/>
                        <a:buNone/>
                        <a:defRPr/>
                      </a:pPr>
                      <a:r>
                        <a:rPr lang="de-DE" sz="1050" b="0" i="0" dirty="0" smtClean="0">
                          <a:solidFill>
                            <a:schemeClr val="tx1">
                              <a:lumMod val="95000"/>
                              <a:lumOff val="5000"/>
                            </a:schemeClr>
                          </a:solidFill>
                        </a:rPr>
                        <a:t>20160713</a:t>
                      </a:r>
                    </a:p>
                  </a:txBody>
                  <a:tcPr/>
                </a:tc>
              </a:tr>
              <a:tr h="458101">
                <a:tc>
                  <a:txBody>
                    <a:bodyPr/>
                    <a:lstStyle/>
                    <a:p>
                      <a:r>
                        <a:rPr lang="de-DE" sz="1200" b="0" dirty="0" err="1" smtClean="0">
                          <a:solidFill>
                            <a:schemeClr val="tx1">
                              <a:lumMod val="95000"/>
                              <a:lumOff val="5000"/>
                            </a:schemeClr>
                          </a:solidFill>
                        </a:rPr>
                        <a:t>energy</a:t>
                      </a:r>
                      <a:r>
                        <a:rPr lang="de-DE" sz="1200" b="0" baseline="0" dirty="0" smtClean="0">
                          <a:solidFill>
                            <a:schemeClr val="tx1">
                              <a:lumMod val="95000"/>
                              <a:lumOff val="5000"/>
                            </a:schemeClr>
                          </a:solidFill>
                        </a:rPr>
                        <a:t> </a:t>
                      </a:r>
                      <a:r>
                        <a:rPr lang="de-DE" sz="1200" b="0" dirty="0" smtClean="0">
                          <a:solidFill>
                            <a:schemeClr val="tx1">
                              <a:lumMod val="95000"/>
                              <a:lumOff val="5000"/>
                            </a:schemeClr>
                          </a:solidFill>
                        </a:rPr>
                        <a:t>[</a:t>
                      </a:r>
                      <a:r>
                        <a:rPr lang="de-DE" sz="1200" b="0" dirty="0" err="1" smtClean="0">
                          <a:solidFill>
                            <a:schemeClr val="tx1">
                              <a:lumMod val="95000"/>
                              <a:lumOff val="5000"/>
                            </a:schemeClr>
                          </a:solidFill>
                        </a:rPr>
                        <a:t>MeV</a:t>
                      </a:r>
                      <a:r>
                        <a:rPr lang="de-DE" sz="1200" b="0" dirty="0" smtClean="0">
                          <a:solidFill>
                            <a:schemeClr val="tx1">
                              <a:lumMod val="95000"/>
                              <a:lumOff val="5000"/>
                            </a:schemeClr>
                          </a:solidFill>
                        </a:rPr>
                        <a:t>/u]</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1.392 – 3.316</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3.316</a:t>
                      </a:r>
                      <a:r>
                        <a:rPr lang="de-DE" sz="1200" b="0" baseline="0" dirty="0" smtClean="0">
                          <a:solidFill>
                            <a:schemeClr val="tx1">
                              <a:lumMod val="95000"/>
                              <a:lumOff val="5000"/>
                            </a:schemeClr>
                          </a:solidFill>
                        </a:rPr>
                        <a:t> – 4.351</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4.351 - 6.621</a:t>
                      </a:r>
                      <a:endParaRPr lang="en-US" sz="1200" b="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6.621 – 8.966</a:t>
                      </a:r>
                      <a:endParaRPr lang="en-US" sz="1200" b="0" i="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8.966 – 11.341</a:t>
                      </a:r>
                      <a:endParaRPr lang="en-US" sz="1200" b="0" i="0" dirty="0">
                        <a:solidFill>
                          <a:schemeClr val="tx1">
                            <a:lumMod val="95000"/>
                            <a:lumOff val="5000"/>
                          </a:schemeClr>
                        </a:solidFill>
                      </a:endParaRPr>
                    </a:p>
                  </a:txBody>
                  <a:tcPr/>
                </a:tc>
              </a:tr>
              <a:tr h="458101">
                <a:tc>
                  <a:txBody>
                    <a:bodyPr/>
                    <a:lstStyle/>
                    <a:p>
                      <a:r>
                        <a:rPr lang="de-DE" sz="1200" b="0" dirty="0" err="1" smtClean="0">
                          <a:solidFill>
                            <a:schemeClr val="tx1">
                              <a:lumMod val="95000"/>
                              <a:lumOff val="5000"/>
                            </a:schemeClr>
                          </a:solidFill>
                        </a:rPr>
                        <a:t>apperture</a:t>
                      </a:r>
                      <a:r>
                        <a:rPr lang="de-DE" sz="1200" b="0" dirty="0" smtClean="0">
                          <a:solidFill>
                            <a:schemeClr val="tx1">
                              <a:lumMod val="95000"/>
                              <a:lumOff val="5000"/>
                            </a:schemeClr>
                          </a:solidFill>
                        </a:rPr>
                        <a:t> </a:t>
                      </a:r>
                      <a:r>
                        <a:rPr lang="de-DE" sz="1200" b="0" dirty="0" err="1" smtClean="0">
                          <a:solidFill>
                            <a:schemeClr val="tx1">
                              <a:lumMod val="95000"/>
                              <a:lumOff val="5000"/>
                            </a:schemeClr>
                          </a:solidFill>
                        </a:rPr>
                        <a:t>radius</a:t>
                      </a:r>
                      <a:r>
                        <a:rPr lang="de-DE" sz="1200" b="0" dirty="0" smtClean="0">
                          <a:solidFill>
                            <a:schemeClr val="tx1">
                              <a:lumMod val="95000"/>
                              <a:lumOff val="5000"/>
                            </a:schemeClr>
                          </a:solidFill>
                        </a:rPr>
                        <a:t> [mm]</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15</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17.5</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17.5</a:t>
                      </a:r>
                      <a:endParaRPr lang="en-US" sz="1200" b="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17.5</a:t>
                      </a:r>
                      <a:endParaRPr lang="en-US" sz="1200" b="0" i="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17.5</a:t>
                      </a:r>
                      <a:endParaRPr lang="en-US" sz="1200" b="0" i="0" dirty="0">
                        <a:solidFill>
                          <a:schemeClr val="tx1">
                            <a:lumMod val="95000"/>
                            <a:lumOff val="5000"/>
                          </a:schemeClr>
                        </a:solidFill>
                      </a:endParaRPr>
                    </a:p>
                  </a:txBody>
                  <a:tcPr/>
                </a:tc>
              </a:tr>
              <a:tr h="339119">
                <a:tc>
                  <a:txBody>
                    <a:bodyPr/>
                    <a:lstStyle/>
                    <a:p>
                      <a:r>
                        <a:rPr lang="de-DE" sz="1200" b="0" dirty="0" err="1" smtClean="0">
                          <a:solidFill>
                            <a:schemeClr val="tx1">
                              <a:lumMod val="95000"/>
                              <a:lumOff val="5000"/>
                            </a:schemeClr>
                          </a:solidFill>
                        </a:rPr>
                        <a:t>rf</a:t>
                      </a:r>
                      <a:r>
                        <a:rPr lang="de-DE" sz="1200" b="0" dirty="0" smtClean="0">
                          <a:solidFill>
                            <a:schemeClr val="tx1">
                              <a:lumMod val="95000"/>
                              <a:lumOff val="5000"/>
                            </a:schemeClr>
                          </a:solidFill>
                        </a:rPr>
                        <a:t>-phase [</a:t>
                      </a:r>
                      <a:r>
                        <a:rPr lang="de-DE" sz="1200" b="0" dirty="0" err="1" smtClean="0">
                          <a:solidFill>
                            <a:schemeClr val="tx1">
                              <a:lumMod val="95000"/>
                              <a:lumOff val="5000"/>
                            </a:schemeClr>
                          </a:solidFill>
                        </a:rPr>
                        <a:t>deg</a:t>
                      </a:r>
                      <a:r>
                        <a:rPr lang="de-DE" sz="1200" b="0" dirty="0" smtClean="0">
                          <a:solidFill>
                            <a:schemeClr val="tx1">
                              <a:lumMod val="95000"/>
                              <a:lumOff val="5000"/>
                            </a:schemeClr>
                          </a:solidFill>
                        </a:rPr>
                        <a:t>]</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-30</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-30</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-30</a:t>
                      </a:r>
                      <a:endParaRPr lang="en-US" sz="1200" b="0" dirty="0">
                        <a:solidFill>
                          <a:schemeClr val="tx1">
                            <a:lumMod val="95000"/>
                            <a:lumOff val="5000"/>
                          </a:schemeClr>
                        </a:solidFill>
                      </a:endParaRPr>
                    </a:p>
                  </a:txBody>
                  <a:tcPr/>
                </a:tc>
                <a:tc>
                  <a:txBody>
                    <a:bodyPr/>
                    <a:lstStyle/>
                    <a:p>
                      <a:pPr algn="ctr"/>
                      <a:r>
                        <a:rPr lang="de-DE" sz="1200" b="0" i="0" dirty="0" smtClean="0">
                          <a:solidFill>
                            <a:schemeClr val="tx1"/>
                          </a:solidFill>
                        </a:rPr>
                        <a:t>-25</a:t>
                      </a:r>
                      <a:endParaRPr lang="en-US" sz="1200" b="0" i="0" dirty="0">
                        <a:solidFill>
                          <a:schemeClr val="tx1"/>
                        </a:solidFill>
                      </a:endParaRPr>
                    </a:p>
                  </a:txBody>
                  <a:tcPr/>
                </a:tc>
                <a:tc>
                  <a:txBody>
                    <a:bodyPr/>
                    <a:lstStyle/>
                    <a:p>
                      <a:pPr algn="ctr"/>
                      <a:r>
                        <a:rPr lang="de-DE" sz="1200" b="0" i="0" dirty="0" smtClean="0">
                          <a:solidFill>
                            <a:schemeClr val="tx1">
                              <a:lumMod val="95000"/>
                              <a:lumOff val="5000"/>
                            </a:schemeClr>
                          </a:solidFill>
                        </a:rPr>
                        <a:t>-25</a:t>
                      </a:r>
                      <a:endParaRPr lang="en-US" sz="1200" b="0" i="0" dirty="0">
                        <a:solidFill>
                          <a:schemeClr val="tx1">
                            <a:lumMod val="95000"/>
                            <a:lumOff val="5000"/>
                          </a:schemeClr>
                        </a:solidFill>
                      </a:endParaRPr>
                    </a:p>
                  </a:txBody>
                  <a:tcPr/>
                </a:tc>
              </a:tr>
              <a:tr h="339119">
                <a:tc>
                  <a:txBody>
                    <a:bodyPr/>
                    <a:lstStyle/>
                    <a:p>
                      <a:r>
                        <a:rPr lang="de-DE" sz="1200" b="0" dirty="0" smtClean="0">
                          <a:solidFill>
                            <a:schemeClr val="tx1">
                              <a:lumMod val="95000"/>
                              <a:lumOff val="5000"/>
                            </a:schemeClr>
                          </a:solidFill>
                        </a:rPr>
                        <a:t># </a:t>
                      </a:r>
                      <a:r>
                        <a:rPr lang="de-DE" sz="1200" b="0" dirty="0" err="1" smtClean="0">
                          <a:solidFill>
                            <a:schemeClr val="tx1">
                              <a:lumMod val="95000"/>
                              <a:lumOff val="5000"/>
                            </a:schemeClr>
                          </a:solidFill>
                        </a:rPr>
                        <a:t>cells</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55</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20</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43</a:t>
                      </a:r>
                      <a:endParaRPr lang="en-US" sz="1200" b="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35</a:t>
                      </a:r>
                      <a:endParaRPr lang="en-US" sz="1200" b="0" i="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31</a:t>
                      </a:r>
                      <a:endParaRPr lang="en-US" sz="1200" b="0" i="0" dirty="0">
                        <a:solidFill>
                          <a:schemeClr val="tx1">
                            <a:lumMod val="95000"/>
                            <a:lumOff val="5000"/>
                          </a:schemeClr>
                        </a:solidFill>
                      </a:endParaRPr>
                    </a:p>
                  </a:txBody>
                  <a:tcPr/>
                </a:tc>
              </a:tr>
              <a:tr h="339119">
                <a:tc>
                  <a:txBody>
                    <a:bodyPr/>
                    <a:lstStyle/>
                    <a:p>
                      <a:r>
                        <a:rPr lang="de-DE" sz="1200" b="0" dirty="0" err="1" smtClean="0">
                          <a:solidFill>
                            <a:schemeClr val="tx1">
                              <a:lumMod val="95000"/>
                              <a:lumOff val="5000"/>
                            </a:schemeClr>
                          </a:solidFill>
                        </a:rPr>
                        <a:t>L</a:t>
                      </a:r>
                      <a:r>
                        <a:rPr lang="de-DE" sz="1200" b="0" baseline="-25000" dirty="0" err="1" smtClean="0">
                          <a:solidFill>
                            <a:schemeClr val="tx1">
                              <a:lumMod val="95000"/>
                              <a:lumOff val="5000"/>
                            </a:schemeClr>
                          </a:solidFill>
                        </a:rPr>
                        <a:t>gap</a:t>
                      </a:r>
                      <a:r>
                        <a:rPr lang="de-DE" sz="1200" b="0" dirty="0" smtClean="0">
                          <a:solidFill>
                            <a:schemeClr val="tx1">
                              <a:lumMod val="95000"/>
                              <a:lumOff val="5000"/>
                            </a:schemeClr>
                          </a:solidFill>
                        </a:rPr>
                        <a:t> / </a:t>
                      </a:r>
                      <a:r>
                        <a:rPr lang="de-DE" sz="1200" b="0" dirty="0" err="1" smtClean="0">
                          <a:solidFill>
                            <a:schemeClr val="tx1">
                              <a:lumMod val="95000"/>
                              <a:lumOff val="5000"/>
                            </a:schemeClr>
                          </a:solidFill>
                        </a:rPr>
                        <a:t>L</a:t>
                      </a:r>
                      <a:r>
                        <a:rPr lang="de-DE" sz="1200" b="0" baseline="-25000" dirty="0" err="1" smtClean="0">
                          <a:solidFill>
                            <a:schemeClr val="tx1">
                              <a:lumMod val="95000"/>
                              <a:lumOff val="5000"/>
                            </a:schemeClr>
                          </a:solidFill>
                        </a:rPr>
                        <a:t>cell</a:t>
                      </a:r>
                      <a:endParaRPr lang="en-US" sz="1200" b="0" baseline="-2500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0.27</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0.27 – 0.28</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0.23 – 0.25</a:t>
                      </a:r>
                      <a:endParaRPr lang="en-US" sz="1200" b="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0.22 – 0.23</a:t>
                      </a:r>
                      <a:endParaRPr lang="en-US" sz="1200" b="0" i="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0.22 - 0.23</a:t>
                      </a:r>
                      <a:endParaRPr lang="en-US" sz="1200" b="0" i="0" dirty="0">
                        <a:solidFill>
                          <a:schemeClr val="tx1">
                            <a:lumMod val="95000"/>
                            <a:lumOff val="5000"/>
                          </a:schemeClr>
                        </a:solidFill>
                      </a:endParaRPr>
                    </a:p>
                  </a:txBody>
                  <a:tcPr/>
                </a:tc>
              </a:tr>
              <a:tr h="339119">
                <a:tc>
                  <a:txBody>
                    <a:bodyPr/>
                    <a:lstStyle/>
                    <a:p>
                      <a:r>
                        <a:rPr lang="de-DE" sz="1200" b="0" dirty="0" err="1" smtClean="0">
                          <a:solidFill>
                            <a:schemeClr val="tx1">
                              <a:lumMod val="95000"/>
                              <a:lumOff val="5000"/>
                            </a:schemeClr>
                          </a:solidFill>
                        </a:rPr>
                        <a:t>rf-length</a:t>
                      </a:r>
                      <a:r>
                        <a:rPr lang="de-DE" sz="1200" b="0" dirty="0" smtClean="0">
                          <a:solidFill>
                            <a:schemeClr val="tx1">
                              <a:lumMod val="95000"/>
                              <a:lumOff val="5000"/>
                            </a:schemeClr>
                          </a:solidFill>
                        </a:rPr>
                        <a:t> [m]</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10.54</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4.99</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12.78</a:t>
                      </a:r>
                      <a:endParaRPr lang="en-US" sz="1200" b="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12.41</a:t>
                      </a:r>
                      <a:endParaRPr lang="en-US" sz="1200" b="0" i="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12.53</a:t>
                      </a:r>
                      <a:endParaRPr lang="en-US" sz="1200" b="0" i="0" dirty="0">
                        <a:solidFill>
                          <a:schemeClr val="tx1">
                            <a:lumMod val="95000"/>
                            <a:lumOff val="5000"/>
                          </a:schemeClr>
                        </a:solidFill>
                      </a:endParaRPr>
                    </a:p>
                  </a:txBody>
                  <a:tcPr/>
                </a:tc>
              </a:tr>
              <a:tr h="339119">
                <a:tc>
                  <a:txBody>
                    <a:bodyPr/>
                    <a:lstStyle/>
                    <a:p>
                      <a:r>
                        <a:rPr lang="de-DE" sz="1200" b="0" dirty="0" err="1" smtClean="0">
                          <a:solidFill>
                            <a:schemeClr val="tx1">
                              <a:lumMod val="95000"/>
                              <a:lumOff val="5000"/>
                            </a:schemeClr>
                          </a:solidFill>
                        </a:rPr>
                        <a:t>E</a:t>
                      </a:r>
                      <a:r>
                        <a:rPr lang="de-DE" sz="1200" b="0" baseline="-25000" dirty="0" err="1" smtClean="0">
                          <a:solidFill>
                            <a:schemeClr val="tx1">
                              <a:lumMod val="95000"/>
                              <a:lumOff val="5000"/>
                            </a:schemeClr>
                          </a:solidFill>
                        </a:rPr>
                        <a:t>surf,max</a:t>
                      </a:r>
                      <a:r>
                        <a:rPr lang="de-DE" sz="1200" b="0" dirty="0" smtClean="0">
                          <a:solidFill>
                            <a:schemeClr val="tx1">
                              <a:lumMod val="95000"/>
                              <a:lumOff val="5000"/>
                            </a:schemeClr>
                          </a:solidFill>
                        </a:rPr>
                        <a:t> [E</a:t>
                      </a:r>
                      <a:r>
                        <a:rPr lang="de-DE" sz="1200" b="0" baseline="-25000" dirty="0" smtClean="0">
                          <a:solidFill>
                            <a:schemeClr val="tx1">
                              <a:lumMod val="95000"/>
                              <a:lumOff val="5000"/>
                            </a:schemeClr>
                          </a:solidFill>
                        </a:rPr>
                        <a:t>K</a:t>
                      </a:r>
                      <a:r>
                        <a:rPr lang="de-DE" sz="1200" b="0" dirty="0" smtClean="0">
                          <a:solidFill>
                            <a:schemeClr val="tx1">
                              <a:lumMod val="95000"/>
                              <a:lumOff val="5000"/>
                            </a:schemeClr>
                          </a:solidFill>
                        </a:rPr>
                        <a:t>]</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1.00</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1.00</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solidFill>
                        </a:rPr>
                        <a:t>0.96</a:t>
                      </a:r>
                      <a:endParaRPr lang="en-US" sz="1200" b="0" dirty="0">
                        <a:solidFill>
                          <a:schemeClr val="tx1"/>
                        </a:solidFill>
                      </a:endParaRPr>
                    </a:p>
                  </a:txBody>
                  <a:tcPr/>
                </a:tc>
                <a:tc>
                  <a:txBody>
                    <a:bodyPr/>
                    <a:lstStyle/>
                    <a:p>
                      <a:pPr algn="ctr"/>
                      <a:r>
                        <a:rPr lang="de-DE" sz="1200" b="0" i="0" dirty="0" smtClean="0">
                          <a:solidFill>
                            <a:schemeClr val="tx1">
                              <a:lumMod val="95000"/>
                              <a:lumOff val="5000"/>
                            </a:schemeClr>
                          </a:solidFill>
                        </a:rPr>
                        <a:t>0.98</a:t>
                      </a:r>
                      <a:endParaRPr lang="en-US" sz="1200" b="0" i="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0.96</a:t>
                      </a:r>
                      <a:endParaRPr lang="en-US" sz="1200" b="0" i="0" dirty="0">
                        <a:solidFill>
                          <a:schemeClr val="tx1">
                            <a:lumMod val="95000"/>
                            <a:lumOff val="5000"/>
                          </a:schemeClr>
                        </a:solidFill>
                      </a:endParaRPr>
                    </a:p>
                  </a:txBody>
                  <a:tcPr/>
                </a:tc>
              </a:tr>
              <a:tr h="302909">
                <a:tc>
                  <a:txBody>
                    <a:bodyPr/>
                    <a:lstStyle/>
                    <a:p>
                      <a:r>
                        <a:rPr lang="de-DE" sz="1200" b="0" dirty="0" err="1" smtClean="0">
                          <a:solidFill>
                            <a:schemeClr val="tx1">
                              <a:lumMod val="95000"/>
                              <a:lumOff val="5000"/>
                            </a:schemeClr>
                          </a:solidFill>
                        </a:rPr>
                        <a:t>P</a:t>
                      </a:r>
                      <a:r>
                        <a:rPr lang="de-DE" sz="1200" b="0" baseline="-25000" dirty="0" err="1" smtClean="0">
                          <a:solidFill>
                            <a:schemeClr val="tx1">
                              <a:lumMod val="95000"/>
                              <a:lumOff val="5000"/>
                            </a:schemeClr>
                          </a:solidFill>
                        </a:rPr>
                        <a:t>loss,MWS</a:t>
                      </a:r>
                      <a:r>
                        <a:rPr lang="de-DE" sz="1200" b="0" dirty="0" smtClean="0">
                          <a:solidFill>
                            <a:schemeClr val="tx1">
                              <a:lumMod val="95000"/>
                              <a:lumOff val="5000"/>
                            </a:schemeClr>
                          </a:solidFill>
                        </a:rPr>
                        <a:t> [MW]</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0.885</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0.555</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0.870</a:t>
                      </a:r>
                      <a:endParaRPr lang="en-US" sz="1200" b="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0.842</a:t>
                      </a:r>
                      <a:endParaRPr lang="en-US" sz="1200" b="0" i="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0.853</a:t>
                      </a:r>
                      <a:endParaRPr lang="en-US" sz="1200" b="0" i="0" dirty="0">
                        <a:solidFill>
                          <a:schemeClr val="tx1">
                            <a:lumMod val="95000"/>
                            <a:lumOff val="5000"/>
                          </a:schemeClr>
                        </a:solidFill>
                      </a:endParaRPr>
                    </a:p>
                  </a:txBody>
                  <a:tcPr/>
                </a:tc>
              </a:tr>
              <a:tr h="287049">
                <a:tc>
                  <a:txBody>
                    <a:bodyPr/>
                    <a:lstStyle/>
                    <a:p>
                      <a:r>
                        <a:rPr lang="de-DE" sz="1200" b="0" dirty="0" err="1" smtClean="0">
                          <a:solidFill>
                            <a:schemeClr val="tx1">
                              <a:lumMod val="95000"/>
                              <a:lumOff val="5000"/>
                            </a:schemeClr>
                          </a:solidFill>
                        </a:rPr>
                        <a:t>P</a:t>
                      </a:r>
                      <a:r>
                        <a:rPr lang="de-DE" sz="1200" b="0" baseline="-25000" dirty="0" err="1" smtClean="0">
                          <a:solidFill>
                            <a:schemeClr val="tx1">
                              <a:lumMod val="95000"/>
                              <a:lumOff val="5000"/>
                            </a:schemeClr>
                          </a:solidFill>
                        </a:rPr>
                        <a:t>beam</a:t>
                      </a:r>
                      <a:r>
                        <a:rPr lang="de-DE" sz="1200" b="0" dirty="0" smtClean="0">
                          <a:solidFill>
                            <a:schemeClr val="tx1">
                              <a:lumMod val="95000"/>
                              <a:lumOff val="5000"/>
                            </a:schemeClr>
                          </a:solidFill>
                        </a:rPr>
                        <a:t> [MW]</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0.245</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0.132</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0.289</a:t>
                      </a:r>
                      <a:endParaRPr lang="en-US" sz="1200" b="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0.299</a:t>
                      </a:r>
                      <a:endParaRPr lang="en-US" sz="1200" b="0" i="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0.303</a:t>
                      </a:r>
                      <a:endParaRPr lang="en-US" sz="1200" b="0" i="0" dirty="0">
                        <a:solidFill>
                          <a:schemeClr val="tx1">
                            <a:lumMod val="95000"/>
                            <a:lumOff val="5000"/>
                          </a:schemeClr>
                        </a:solidFill>
                      </a:endParaRPr>
                    </a:p>
                  </a:txBody>
                  <a:tcPr/>
                </a:tc>
              </a:tr>
              <a:tr h="274860">
                <a:tc>
                  <a:txBody>
                    <a:bodyPr/>
                    <a:lstStyle/>
                    <a:p>
                      <a:r>
                        <a:rPr lang="de-DE" sz="1200" b="0" dirty="0" smtClean="0">
                          <a:solidFill>
                            <a:schemeClr val="tx1">
                              <a:lumMod val="95000"/>
                              <a:lumOff val="5000"/>
                            </a:schemeClr>
                          </a:solidFill>
                        </a:rPr>
                        <a:t>&lt;</a:t>
                      </a:r>
                      <a:r>
                        <a:rPr lang="de-DE" sz="1200" b="0" dirty="0" err="1" smtClean="0">
                          <a:solidFill>
                            <a:schemeClr val="tx1">
                              <a:lumMod val="95000"/>
                              <a:lumOff val="5000"/>
                            </a:schemeClr>
                          </a:solidFill>
                        </a:rPr>
                        <a:t>Z</a:t>
                      </a:r>
                      <a:r>
                        <a:rPr lang="de-DE" sz="1200" b="0" baseline="-25000" dirty="0" err="1" smtClean="0">
                          <a:solidFill>
                            <a:schemeClr val="tx1">
                              <a:lumMod val="95000"/>
                              <a:lumOff val="5000"/>
                            </a:schemeClr>
                          </a:solidFill>
                        </a:rPr>
                        <a:t>eff</a:t>
                      </a:r>
                      <a:r>
                        <a:rPr lang="de-DE" sz="1200" b="0" dirty="0" smtClean="0">
                          <a:solidFill>
                            <a:schemeClr val="tx1">
                              <a:lumMod val="95000"/>
                              <a:lumOff val="5000"/>
                            </a:schemeClr>
                          </a:solidFill>
                        </a:rPr>
                        <a:t>&gt; [M</a:t>
                      </a:r>
                      <a:r>
                        <a:rPr lang="el-GR" sz="1200" b="0" dirty="0" smtClean="0">
                          <a:solidFill>
                            <a:schemeClr val="tx1">
                              <a:lumMod val="95000"/>
                              <a:lumOff val="5000"/>
                            </a:schemeClr>
                          </a:solidFill>
                        </a:rPr>
                        <a:t>Ω</a:t>
                      </a:r>
                      <a:r>
                        <a:rPr lang="de-DE" sz="1200" b="0" dirty="0" smtClean="0">
                          <a:solidFill>
                            <a:schemeClr val="tx1">
                              <a:lumMod val="95000"/>
                              <a:lumOff val="5000"/>
                            </a:schemeClr>
                          </a:solidFill>
                        </a:rPr>
                        <a:t>/m]</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28.67</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27.95</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33.48</a:t>
                      </a:r>
                      <a:endParaRPr lang="en-US" sz="1200" b="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38.02</a:t>
                      </a:r>
                      <a:endParaRPr lang="en-US" sz="1200" b="0" i="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38.13</a:t>
                      </a:r>
                      <a:endParaRPr lang="en-US" sz="1200" b="0" i="0" dirty="0">
                        <a:solidFill>
                          <a:schemeClr val="tx1">
                            <a:lumMod val="95000"/>
                            <a:lumOff val="5000"/>
                          </a:schemeClr>
                        </a:solidFill>
                      </a:endParaRPr>
                    </a:p>
                  </a:txBody>
                  <a:tcPr/>
                </a:tc>
              </a:tr>
              <a:tr h="274860">
                <a:tc>
                  <a:txBody>
                    <a:bodyPr/>
                    <a:lstStyle/>
                    <a:p>
                      <a:r>
                        <a:rPr lang="de-DE" sz="1200" b="0" dirty="0" err="1" smtClean="0">
                          <a:solidFill>
                            <a:schemeClr val="tx1">
                              <a:lumMod val="95000"/>
                              <a:lumOff val="5000"/>
                            </a:schemeClr>
                          </a:solidFill>
                        </a:rPr>
                        <a:t>E</a:t>
                      </a:r>
                      <a:r>
                        <a:rPr lang="de-DE" sz="1200" b="0" baseline="-25000" dirty="0" err="1" smtClean="0">
                          <a:solidFill>
                            <a:schemeClr val="tx1">
                              <a:lumMod val="95000"/>
                              <a:lumOff val="5000"/>
                            </a:schemeClr>
                          </a:solidFill>
                        </a:rPr>
                        <a:t>eff</a:t>
                      </a:r>
                      <a:r>
                        <a:rPr lang="de-DE" sz="1200" b="0" dirty="0" err="1" smtClean="0">
                          <a:solidFill>
                            <a:schemeClr val="tx1">
                              <a:lumMod val="95000"/>
                              <a:lumOff val="5000"/>
                            </a:schemeClr>
                          </a:solidFill>
                        </a:rPr>
                        <a:t>,</a:t>
                      </a:r>
                      <a:r>
                        <a:rPr lang="de-DE" sz="1200" b="0" baseline="-25000" dirty="0" err="1" smtClean="0">
                          <a:solidFill>
                            <a:schemeClr val="tx1">
                              <a:lumMod val="95000"/>
                              <a:lumOff val="5000"/>
                            </a:schemeClr>
                          </a:solidFill>
                        </a:rPr>
                        <a:t>mean</a:t>
                      </a:r>
                      <a:r>
                        <a:rPr lang="de-DE" sz="1200" b="0" dirty="0" smtClean="0">
                          <a:solidFill>
                            <a:schemeClr val="tx1">
                              <a:lumMod val="95000"/>
                              <a:lumOff val="5000"/>
                            </a:schemeClr>
                          </a:solidFill>
                        </a:rPr>
                        <a:t> (MV/m)</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1.55</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1.76</a:t>
                      </a:r>
                      <a:endParaRPr lang="en-US" sz="1200" b="0" dirty="0">
                        <a:solidFill>
                          <a:schemeClr val="tx1">
                            <a:lumMod val="95000"/>
                            <a:lumOff val="5000"/>
                          </a:schemeClr>
                        </a:solidFill>
                      </a:endParaRPr>
                    </a:p>
                  </a:txBody>
                  <a:tcPr/>
                </a:tc>
                <a:tc>
                  <a:txBody>
                    <a:bodyPr/>
                    <a:lstStyle/>
                    <a:p>
                      <a:pPr algn="ctr"/>
                      <a:r>
                        <a:rPr lang="de-DE" sz="1200" b="0" dirty="0" smtClean="0">
                          <a:solidFill>
                            <a:schemeClr val="tx1">
                              <a:lumMod val="95000"/>
                              <a:lumOff val="5000"/>
                            </a:schemeClr>
                          </a:solidFill>
                        </a:rPr>
                        <a:t>1.51</a:t>
                      </a:r>
                      <a:endParaRPr lang="en-US" sz="1200" b="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1.61</a:t>
                      </a:r>
                      <a:endParaRPr lang="en-US" sz="1200" b="0" i="0" dirty="0">
                        <a:solidFill>
                          <a:schemeClr val="tx1">
                            <a:lumMod val="95000"/>
                            <a:lumOff val="5000"/>
                          </a:schemeClr>
                        </a:solidFill>
                      </a:endParaRPr>
                    </a:p>
                  </a:txBody>
                  <a:tcPr/>
                </a:tc>
                <a:tc>
                  <a:txBody>
                    <a:bodyPr/>
                    <a:lstStyle/>
                    <a:p>
                      <a:pPr algn="ctr"/>
                      <a:r>
                        <a:rPr lang="de-DE" sz="1200" b="0" i="0" dirty="0" smtClean="0">
                          <a:solidFill>
                            <a:schemeClr val="tx1">
                              <a:lumMod val="95000"/>
                              <a:lumOff val="5000"/>
                            </a:schemeClr>
                          </a:solidFill>
                        </a:rPr>
                        <a:t>1.61</a:t>
                      </a:r>
                      <a:endParaRPr lang="en-US" sz="1200" b="0" i="0" dirty="0">
                        <a:solidFill>
                          <a:schemeClr val="tx1">
                            <a:lumMod val="95000"/>
                            <a:lumOff val="5000"/>
                          </a:schemeClr>
                        </a:solidFill>
                      </a:endParaRPr>
                    </a:p>
                  </a:txBody>
                  <a:tcPr/>
                </a:tc>
              </a:tr>
              <a:tr h="415270">
                <a:tc>
                  <a:txBody>
                    <a:bodyPr/>
                    <a:lstStyle/>
                    <a:p>
                      <a:r>
                        <a:rPr lang="en-US" sz="1200" b="0" dirty="0" smtClean="0">
                          <a:solidFill>
                            <a:schemeClr val="tx1">
                              <a:lumMod val="95000"/>
                              <a:lumOff val="5000"/>
                            </a:schemeClr>
                          </a:solidFill>
                        </a:rPr>
                        <a:t>Q</a:t>
                      </a:r>
                      <a:endParaRPr lang="en-US" sz="1200" b="0" dirty="0">
                        <a:solidFill>
                          <a:schemeClr val="tx1">
                            <a:lumMod val="95000"/>
                            <a:lumOff val="5000"/>
                          </a:schemeClr>
                        </a:solidFill>
                      </a:endParaRPr>
                    </a:p>
                  </a:txBody>
                  <a:tcPr/>
                </a:tc>
                <a:tc>
                  <a:txBody>
                    <a:bodyPr/>
                    <a:lstStyle/>
                    <a:p>
                      <a:r>
                        <a:rPr lang="en-US" sz="1200" b="0" kern="1200" smtClean="0">
                          <a:solidFill>
                            <a:schemeClr val="tx1">
                              <a:lumMod val="95000"/>
                              <a:lumOff val="5000"/>
                            </a:schemeClr>
                          </a:solidFill>
                          <a:latin typeface="+mn-lt"/>
                          <a:ea typeface="+mn-ea"/>
                          <a:cs typeface="+mn-cs"/>
                        </a:rPr>
                        <a:t>115968       </a:t>
                      </a:r>
                      <a:endParaRPr lang="en-US" sz="1200" b="0" kern="1200">
                        <a:solidFill>
                          <a:schemeClr val="tx1">
                            <a:lumMod val="95000"/>
                            <a:lumOff val="5000"/>
                          </a:schemeClr>
                        </a:solidFill>
                        <a:latin typeface="+mn-lt"/>
                        <a:ea typeface="+mn-ea"/>
                        <a:cs typeface="+mn-cs"/>
                      </a:endParaRPr>
                    </a:p>
                  </a:txBody>
                  <a:tcPr/>
                </a:tc>
                <a:tc>
                  <a:txBody>
                    <a:bodyPr/>
                    <a:lstStyle/>
                    <a:p>
                      <a:r>
                        <a:rPr lang="en-US" sz="1200" b="0" kern="1200" dirty="0" smtClean="0">
                          <a:solidFill>
                            <a:schemeClr val="tx1">
                              <a:lumMod val="95000"/>
                              <a:lumOff val="5000"/>
                            </a:schemeClr>
                          </a:solidFill>
                          <a:latin typeface="+mn-lt"/>
                          <a:ea typeface="+mn-ea"/>
                          <a:cs typeface="+mn-cs"/>
                        </a:rPr>
                        <a:t>113382</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1200" b="0" kern="1200" dirty="0" smtClean="0">
                          <a:solidFill>
                            <a:schemeClr val="tx1">
                              <a:lumMod val="95000"/>
                              <a:lumOff val="5000"/>
                            </a:schemeClr>
                          </a:solidFill>
                          <a:latin typeface="+mn-lt"/>
                          <a:ea typeface="+mn-ea"/>
                          <a:cs typeface="+mn-cs"/>
                        </a:rPr>
                        <a:t>118403</a:t>
                      </a:r>
                      <a:endParaRPr lang="en-US" sz="1200" b="0" dirty="0" smtClean="0">
                        <a:solidFill>
                          <a:schemeClr val="tx1">
                            <a:lumMod val="95000"/>
                            <a:lumOff val="5000"/>
                          </a:schemeClr>
                        </a:solidFill>
                      </a:endParaRPr>
                    </a:p>
                  </a:txBody>
                  <a:tcPr/>
                </a:tc>
                <a:tc>
                  <a:txBody>
                    <a:bodyPr/>
                    <a:lstStyle/>
                    <a:p>
                      <a:r>
                        <a:rPr lang="en-US" sz="1200" b="0" kern="1200" dirty="0" smtClean="0">
                          <a:solidFill>
                            <a:schemeClr val="tx1">
                              <a:lumMod val="95000"/>
                              <a:lumOff val="5000"/>
                            </a:schemeClr>
                          </a:solidFill>
                          <a:latin typeface="+mn-lt"/>
                          <a:ea typeface="+mn-ea"/>
                          <a:cs typeface="+mn-cs"/>
                        </a:rPr>
                        <a:t>116668</a:t>
                      </a:r>
                    </a:p>
                  </a:txBody>
                  <a:tcPr/>
                </a:tc>
                <a:tc>
                  <a:txBody>
                    <a:bodyPr/>
                    <a:lstStyle/>
                    <a:p>
                      <a:r>
                        <a:rPr lang="en-US" sz="1200" b="0" kern="1200" dirty="0" smtClean="0">
                          <a:solidFill>
                            <a:schemeClr val="tx1">
                              <a:lumMod val="95000"/>
                              <a:lumOff val="5000"/>
                            </a:schemeClr>
                          </a:solidFill>
                          <a:latin typeface="+mn-lt"/>
                          <a:ea typeface="+mn-ea"/>
                          <a:cs typeface="+mn-cs"/>
                        </a:rPr>
                        <a:t>114150</a:t>
                      </a:r>
                      <a:endParaRPr lang="en-US" sz="1200" b="0" kern="1200" dirty="0">
                        <a:solidFill>
                          <a:schemeClr val="tx1">
                            <a:lumMod val="95000"/>
                            <a:lumOff val="5000"/>
                          </a:schemeClr>
                        </a:solidFill>
                        <a:latin typeface="+mn-lt"/>
                        <a:ea typeface="+mn-ea"/>
                        <a:cs typeface="+mn-cs"/>
                      </a:endParaRPr>
                    </a:p>
                  </a:txBody>
                  <a:tcPr/>
                </a:tc>
              </a:tr>
            </a:tbl>
          </a:graphicData>
        </a:graphic>
      </p:graphicFrame>
      <p:sp>
        <p:nvSpPr>
          <p:cNvPr id="5" name="灯片编号占位符 4"/>
          <p:cNvSpPr>
            <a:spLocks noGrp="1"/>
          </p:cNvSpPr>
          <p:nvPr>
            <p:ph type="sldNum" sz="quarter" idx="12"/>
          </p:nvPr>
        </p:nvSpPr>
        <p:spPr/>
        <p:txBody>
          <a:bodyPr/>
          <a:lstStyle/>
          <a:p>
            <a:fld id="{B6F15528-21DE-4FAA-801E-634DDDAF4B2B}" type="slidenum">
              <a:rPr lang="en-US" smtClean="0"/>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356360" y="1670685"/>
            <a:ext cx="5867400" cy="3657600"/>
          </a:xfrm>
          <a:prstGeom prst="rect">
            <a:avLst/>
          </a:prstGeom>
          <a:noFill/>
        </p:spPr>
        <p:txBody>
          <a:bodyPr wrap="square" rtlCol="0">
            <a:spAutoFit/>
          </a:bodyPr>
          <a:lstStyle/>
          <a:p>
            <a:endParaRPr lang="de-DE" dirty="0"/>
          </a:p>
          <a:p>
            <a:pPr marL="285750" indent="-285750">
              <a:buFont typeface="Arial" panose="020B0604020202020204" pitchFamily="34" charset="0"/>
              <a:buChar char="•"/>
            </a:pPr>
            <a:r>
              <a:rPr lang="de-DE" dirty="0" err="1"/>
              <a:t>I</a:t>
            </a:r>
            <a:r>
              <a:rPr lang="de-DE" dirty="0" err="1" smtClean="0"/>
              <a:t>ntroduction</a:t>
            </a:r>
            <a:r>
              <a:rPr lang="de-DE" dirty="0" smtClean="0"/>
              <a:t> </a:t>
            </a:r>
            <a:r>
              <a:rPr lang="de-DE" dirty="0" err="1" smtClean="0"/>
              <a:t>to</a:t>
            </a:r>
            <a:r>
              <a:rPr lang="de-DE" dirty="0" smtClean="0"/>
              <a:t> UNILAC</a:t>
            </a:r>
          </a:p>
          <a:p>
            <a:endParaRPr lang="de-DE" dirty="0" smtClean="0"/>
          </a:p>
          <a:p>
            <a:pPr marL="285750" indent="-285750">
              <a:buFont typeface="Arial" panose="020B0604020202020204" pitchFamily="34" charset="0"/>
              <a:buChar char="•"/>
            </a:pPr>
            <a:r>
              <a:rPr lang="de-DE" dirty="0" err="1"/>
              <a:t>R</a:t>
            </a:r>
            <a:r>
              <a:rPr lang="de-DE" dirty="0" err="1" smtClean="0"/>
              <a:t>equirements</a:t>
            </a:r>
            <a:r>
              <a:rPr lang="de-DE" dirty="0" smtClean="0"/>
              <a:t> </a:t>
            </a:r>
            <a:r>
              <a:rPr lang="de-DE" dirty="0" err="1" smtClean="0"/>
              <a:t>to</a:t>
            </a:r>
            <a:r>
              <a:rPr lang="de-DE" dirty="0" smtClean="0"/>
              <a:t> </a:t>
            </a:r>
            <a:r>
              <a:rPr lang="de-DE" dirty="0" err="1" smtClean="0"/>
              <a:t>new</a:t>
            </a:r>
            <a:r>
              <a:rPr lang="de-DE" dirty="0" smtClean="0"/>
              <a:t> post-stripper</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Basics: </a:t>
            </a:r>
            <a:r>
              <a:rPr lang="de-DE" dirty="0" err="1" smtClean="0"/>
              <a:t>shunt-impedance</a:t>
            </a:r>
            <a:r>
              <a:rPr lang="de-DE" dirty="0"/>
              <a:t> </a:t>
            </a:r>
            <a:r>
              <a:rPr lang="de-DE" dirty="0" err="1" smtClean="0"/>
              <a:t>and</a:t>
            </a:r>
            <a:r>
              <a:rPr lang="de-DE" dirty="0" smtClean="0"/>
              <a:t> time-transient </a:t>
            </a:r>
            <a:r>
              <a:rPr lang="de-DE" dirty="0" err="1"/>
              <a:t>f</a:t>
            </a:r>
            <a:r>
              <a:rPr lang="de-DE" dirty="0" err="1" smtClean="0"/>
              <a:t>actor</a:t>
            </a:r>
            <a:endParaRPr lang="de-DE" dirty="0" smtClean="0"/>
          </a:p>
          <a:p>
            <a:endParaRPr lang="de-DE" dirty="0" smtClean="0"/>
          </a:p>
          <a:p>
            <a:pPr marL="285750" indent="-285750">
              <a:buFont typeface="Arial" panose="020B0604020202020204" pitchFamily="34" charset="0"/>
              <a:buChar char="•"/>
            </a:pPr>
            <a:r>
              <a:rPr lang="de-DE" dirty="0"/>
              <a:t>N</a:t>
            </a:r>
            <a:r>
              <a:rPr lang="de-DE" dirty="0" smtClean="0"/>
              <a:t>ew </a:t>
            </a:r>
            <a:r>
              <a:rPr lang="de-DE" dirty="0" err="1" smtClean="0"/>
              <a:t>drift</a:t>
            </a:r>
            <a:r>
              <a:rPr lang="de-DE" dirty="0" smtClean="0"/>
              <a:t> </a:t>
            </a:r>
            <a:r>
              <a:rPr lang="de-DE" dirty="0" err="1" smtClean="0"/>
              <a:t>tube</a:t>
            </a:r>
            <a:r>
              <a:rPr lang="de-DE" dirty="0" smtClean="0"/>
              <a:t> </a:t>
            </a:r>
            <a:r>
              <a:rPr lang="de-DE" dirty="0" err="1" smtClean="0"/>
              <a:t>shape</a:t>
            </a:r>
            <a:r>
              <a:rPr lang="de-DE" dirty="0" smtClean="0"/>
              <a:t> design</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r>
              <a:rPr lang="de-DE" dirty="0"/>
              <a:t>D</a:t>
            </a:r>
            <a:r>
              <a:rPr lang="de-DE" dirty="0" smtClean="0"/>
              <a:t>esign </a:t>
            </a:r>
            <a:r>
              <a:rPr lang="de-DE" dirty="0" err="1" smtClean="0"/>
              <a:t>of</a:t>
            </a:r>
            <a:r>
              <a:rPr lang="de-DE" dirty="0" smtClean="0"/>
              <a:t> DTL </a:t>
            </a:r>
            <a:r>
              <a:rPr lang="de-DE" dirty="0" err="1" smtClean="0"/>
              <a:t>cell</a:t>
            </a:r>
            <a:r>
              <a:rPr lang="de-DE" dirty="0" smtClean="0"/>
              <a:t> </a:t>
            </a:r>
            <a:r>
              <a:rPr lang="de-DE" dirty="0" err="1" smtClean="0"/>
              <a:t>lengths</a:t>
            </a:r>
            <a:endParaRPr lang="de-DE" dirty="0" smtClean="0"/>
          </a:p>
          <a:p>
            <a:endParaRPr lang="de-DE" dirty="0" smtClean="0"/>
          </a:p>
          <a:p>
            <a:pPr marL="285750" indent="-285750">
              <a:buFont typeface="Arial" panose="020B0604020202020204" pitchFamily="34" charset="0"/>
              <a:buChar char="•"/>
            </a:pPr>
            <a:r>
              <a:rPr lang="de-DE" dirty="0"/>
              <a:t>F</a:t>
            </a:r>
            <a:r>
              <a:rPr lang="de-DE" dirty="0" smtClean="0"/>
              <a:t>ield </a:t>
            </a:r>
            <a:r>
              <a:rPr lang="de-DE" dirty="0" err="1" smtClean="0"/>
              <a:t>stabilization</a:t>
            </a:r>
            <a:endParaRPr lang="de-DE" dirty="0" smtClean="0"/>
          </a:p>
          <a:p>
            <a:pPr marL="285750" indent="-285750">
              <a:buFont typeface="Arial" panose="020B0604020202020204" pitchFamily="34" charset="0"/>
              <a:buChar char="•"/>
            </a:pPr>
            <a:endParaRPr lang="en-US" dirty="0"/>
          </a:p>
        </p:txBody>
      </p:sp>
      <p:sp>
        <p:nvSpPr>
          <p:cNvPr id="3" name="灯片编号占位符 2"/>
          <p:cNvSpPr>
            <a:spLocks noGrp="1"/>
          </p:cNvSpPr>
          <p:nvPr>
            <p:ph type="sldNum" sz="quarter" idx="12"/>
          </p:nvPr>
        </p:nvSpPr>
        <p:spPr/>
        <p:txBody>
          <a:bodyPr/>
          <a:lstStyle/>
          <a:p>
            <a:fld id="{B6F15528-21DE-4FAA-801E-634DDDAF4B2B}" type="slidenum">
              <a:rPr lang="en-US" smtClean="0"/>
              <a:t>2</a:t>
            </a:fld>
            <a:endParaRPr lang="en-US"/>
          </a:p>
        </p:txBody>
      </p:sp>
      <p:sp>
        <p:nvSpPr>
          <p:cNvPr id="4" name="Title 1"/>
          <p:cNvSpPr>
            <a:spLocks noGrp="1"/>
          </p:cNvSpPr>
          <p:nvPr/>
        </p:nvSpPr>
        <p:spPr>
          <a:xfrm>
            <a:off x="422565" y="106235"/>
            <a:ext cx="6242342" cy="787557"/>
          </a:xfrm>
          <a:prstGeom prst="rect">
            <a:avLst/>
          </a:prstGeom>
          <a:noFill/>
          <a:ln w="9525">
            <a:noFill/>
          </a:ln>
        </p:spPr>
        <p:txBody>
          <a:bodyPr lIns="91440" tIns="45720" rIns="91440" bIns="45720" anchor="b">
            <a:normAutofit/>
          </a:bodyPr>
          <a:lstStyle>
            <a:lvl1pPr algn="l" defTabSz="457200" rtl="0" eaLnBrk="1" latinLnBrk="0" hangingPunct="1">
              <a:spcBef>
                <a:spcPct val="0"/>
              </a:spcBef>
              <a:buNone/>
              <a:defRPr sz="2400" b="1" kern="1200">
                <a:solidFill>
                  <a:srgbClr val="333333"/>
                </a:solidFill>
                <a:latin typeface="Arial" panose="020B0604020202020204"/>
                <a:ea typeface="+mj-ea"/>
                <a:cs typeface="Arial" panose="020B0604020202020204"/>
              </a:defRPr>
            </a:lvl1pPr>
          </a:lstStyle>
          <a:p>
            <a:r>
              <a:rPr lang="de-DE" u="sng" dirty="0" smtClean="0">
                <a:sym typeface="+mn-ea"/>
              </a:rPr>
              <a:t>Outline: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850" y="158940"/>
            <a:ext cx="6242342" cy="787557"/>
          </a:xfrm>
        </p:spPr>
        <p:txBody>
          <a:bodyPr/>
          <a:lstStyle/>
          <a:p>
            <a:r>
              <a:rPr lang="en-US" dirty="0" smtClean="0"/>
              <a:t>Need of Field Stabilization</a:t>
            </a:r>
            <a:endParaRPr lang="en-US"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1" y="1828801"/>
            <a:ext cx="2436864" cy="1178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7563" y="1814385"/>
            <a:ext cx="2511674" cy="120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925519"/>
            <a:ext cx="3962405" cy="186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073887" y="2694800"/>
            <a:ext cx="1820178" cy="276999"/>
          </a:xfrm>
          <a:prstGeom prst="rect">
            <a:avLst/>
          </a:prstGeom>
          <a:noFill/>
        </p:spPr>
        <p:txBody>
          <a:bodyPr wrap="none" rtlCol="0">
            <a:spAutoFit/>
          </a:bodyPr>
          <a:lstStyle/>
          <a:p>
            <a:r>
              <a:rPr lang="en-US" sz="1200" dirty="0" smtClean="0"/>
              <a:t>Magnetic field of TM</a:t>
            </a:r>
            <a:r>
              <a:rPr lang="en-US" sz="1000" dirty="0" smtClean="0"/>
              <a:t>010</a:t>
            </a:r>
            <a:endParaRPr lang="en-US" sz="1000" dirty="0"/>
          </a:p>
        </p:txBody>
      </p:sp>
      <p:sp>
        <p:nvSpPr>
          <p:cNvPr id="9" name="TextBox 8"/>
          <p:cNvSpPr txBox="1"/>
          <p:nvPr/>
        </p:nvSpPr>
        <p:spPr>
          <a:xfrm>
            <a:off x="4911653" y="2694801"/>
            <a:ext cx="619080" cy="276999"/>
          </a:xfrm>
          <a:prstGeom prst="rect">
            <a:avLst/>
          </a:prstGeom>
          <a:noFill/>
        </p:spPr>
        <p:txBody>
          <a:bodyPr wrap="none" rtlCol="0">
            <a:spAutoFit/>
          </a:bodyPr>
          <a:lstStyle/>
          <a:p>
            <a:r>
              <a:rPr lang="en-US" sz="1200" dirty="0" smtClean="0"/>
              <a:t>TM</a:t>
            </a:r>
            <a:r>
              <a:rPr lang="en-US" sz="1000" dirty="0" smtClean="0"/>
              <a:t>011</a:t>
            </a:r>
            <a:endParaRPr lang="en-US" sz="1000" dirty="0"/>
          </a:p>
        </p:txBody>
      </p:sp>
      <p:sp>
        <p:nvSpPr>
          <p:cNvPr id="10" name="TextBox 9"/>
          <p:cNvSpPr txBox="1"/>
          <p:nvPr/>
        </p:nvSpPr>
        <p:spPr>
          <a:xfrm>
            <a:off x="5867400" y="2694801"/>
            <a:ext cx="1334468" cy="276999"/>
          </a:xfrm>
          <a:prstGeom prst="rect">
            <a:avLst/>
          </a:prstGeom>
          <a:noFill/>
        </p:spPr>
        <p:txBody>
          <a:bodyPr wrap="none" rtlCol="0">
            <a:spAutoFit/>
          </a:bodyPr>
          <a:lstStyle/>
          <a:p>
            <a:r>
              <a:rPr lang="en-US" sz="1200" dirty="0" smtClean="0"/>
              <a:t>TM</a:t>
            </a:r>
            <a:r>
              <a:rPr lang="en-US" sz="1000" dirty="0" smtClean="0"/>
              <a:t>012</a:t>
            </a:r>
            <a:r>
              <a:rPr lang="en-US" sz="1200" dirty="0" smtClean="0"/>
              <a:t>, TM</a:t>
            </a:r>
            <a:r>
              <a:rPr lang="en-US" sz="1000" dirty="0" smtClean="0"/>
              <a:t>013</a:t>
            </a:r>
            <a:r>
              <a:rPr lang="en-US" sz="1200" dirty="0" smtClean="0"/>
              <a:t>....</a:t>
            </a:r>
            <a:endParaRPr lang="en-US" sz="1200" dirty="0"/>
          </a:p>
        </p:txBody>
      </p:sp>
      <p:sp>
        <p:nvSpPr>
          <p:cNvPr id="3" name="TextBox 2"/>
          <p:cNvSpPr txBox="1"/>
          <p:nvPr/>
        </p:nvSpPr>
        <p:spPr>
          <a:xfrm>
            <a:off x="457201" y="1447800"/>
            <a:ext cx="5673413" cy="369332"/>
          </a:xfrm>
          <a:prstGeom prst="rect">
            <a:avLst/>
          </a:prstGeom>
          <a:noFill/>
        </p:spPr>
        <p:txBody>
          <a:bodyPr wrap="none" rtlCol="0">
            <a:spAutoFit/>
          </a:bodyPr>
          <a:lstStyle/>
          <a:p>
            <a:r>
              <a:rPr lang="en-US" dirty="0" smtClean="0"/>
              <a:t>The modes of Alvarez cavity in ideal case (simulation)</a:t>
            </a:r>
            <a:endParaRPr lang="en-US" dirty="0"/>
          </a:p>
        </p:txBody>
      </p:sp>
      <p:sp>
        <p:nvSpPr>
          <p:cNvPr id="11" name="TextBox 10"/>
          <p:cNvSpPr txBox="1"/>
          <p:nvPr/>
        </p:nvSpPr>
        <p:spPr>
          <a:xfrm>
            <a:off x="342900" y="3355649"/>
            <a:ext cx="8001000" cy="584775"/>
          </a:xfrm>
          <a:prstGeom prst="rect">
            <a:avLst/>
          </a:prstGeom>
          <a:noFill/>
        </p:spPr>
        <p:txBody>
          <a:bodyPr wrap="square" rtlCol="0">
            <a:spAutoFit/>
          </a:bodyPr>
          <a:lstStyle/>
          <a:p>
            <a:r>
              <a:rPr lang="en-US" sz="1600" dirty="0"/>
              <a:t>i</a:t>
            </a:r>
            <a:r>
              <a:rPr lang="en-US" sz="1600" dirty="0" smtClean="0"/>
              <a:t>n the real cavity the accelerating field from the operational mode may be disturbed by different kind of perturbations </a:t>
            </a:r>
            <a:endParaRPr lang="en-US" sz="1600" dirty="0"/>
          </a:p>
        </p:txBody>
      </p:sp>
      <p:sp>
        <p:nvSpPr>
          <p:cNvPr id="12" name="TextBox 11"/>
          <p:cNvSpPr txBox="1"/>
          <p:nvPr/>
        </p:nvSpPr>
        <p:spPr>
          <a:xfrm>
            <a:off x="3752852" y="5715000"/>
            <a:ext cx="4991100" cy="738664"/>
          </a:xfrm>
          <a:prstGeom prst="rect">
            <a:avLst/>
          </a:prstGeom>
          <a:noFill/>
        </p:spPr>
        <p:txBody>
          <a:bodyPr wrap="square" rtlCol="0">
            <a:spAutoFit/>
          </a:bodyPr>
          <a:lstStyle>
            <a:defPPr>
              <a:defRPr lang="en-US"/>
            </a:defPPr>
            <a:lvl1pPr>
              <a:defRPr sz="1400"/>
            </a:lvl1pPr>
          </a:lstStyle>
          <a:p>
            <a:r>
              <a:rPr lang="en-US" dirty="0"/>
              <a:t>if  gap error occurs somewhere, the field of the entire cavity will be disturbed. The field deviation comprises fields from other modes</a:t>
            </a:r>
          </a:p>
        </p:txBody>
      </p:sp>
      <p:sp>
        <p:nvSpPr>
          <p:cNvPr id="13" name="TextBox 12"/>
          <p:cNvSpPr txBox="1"/>
          <p:nvPr/>
        </p:nvSpPr>
        <p:spPr>
          <a:xfrm>
            <a:off x="447137" y="4038600"/>
            <a:ext cx="2987350" cy="2308324"/>
          </a:xfrm>
          <a:prstGeom prst="rect">
            <a:avLst/>
          </a:prstGeom>
          <a:noFill/>
        </p:spPr>
        <p:txBody>
          <a:bodyPr wrap="square" rtlCol="0">
            <a:spAutoFit/>
          </a:bodyPr>
          <a:lstStyle/>
          <a:p>
            <a:r>
              <a:rPr lang="en-US" sz="1600" dirty="0"/>
              <a:t>sources of perturbations:</a:t>
            </a:r>
          </a:p>
          <a:p>
            <a:pPr marL="285750" indent="-285750">
              <a:buFont typeface="Arial" panose="020B0604020202020204" pitchFamily="34" charset="0"/>
              <a:buChar char="•"/>
            </a:pPr>
            <a:r>
              <a:rPr lang="en-US" sz="1600" dirty="0"/>
              <a:t>mechanical errors</a:t>
            </a:r>
          </a:p>
          <a:p>
            <a:pPr marL="285750" indent="-285750">
              <a:buFont typeface="Arial" panose="020B0604020202020204" pitchFamily="34" charset="0"/>
              <a:buChar char="•"/>
            </a:pPr>
            <a:r>
              <a:rPr lang="en-US" sz="1600" dirty="0"/>
              <a:t>heat deformation</a:t>
            </a:r>
          </a:p>
          <a:p>
            <a:pPr marL="285750" indent="-285750">
              <a:buFont typeface="Arial" panose="020B0604020202020204" pitchFamily="34" charset="0"/>
              <a:buChar char="•"/>
            </a:pPr>
            <a:r>
              <a:rPr lang="en-US" sz="1600" dirty="0"/>
              <a:t>tuners, couplers</a:t>
            </a:r>
          </a:p>
          <a:p>
            <a:pPr marL="285750" indent="-285750">
              <a:buFont typeface="Arial" panose="020B0604020202020204" pitchFamily="34" charset="0"/>
              <a:buChar char="•"/>
            </a:pPr>
            <a:r>
              <a:rPr lang="en-US" sz="1600" dirty="0"/>
              <a:t>ports on the cavity wall</a:t>
            </a:r>
          </a:p>
          <a:p>
            <a:pPr marL="285750" indent="-285750">
              <a:buFont typeface="Arial" panose="020B0604020202020204" pitchFamily="34" charset="0"/>
              <a:buChar char="•"/>
            </a:pPr>
            <a:r>
              <a:rPr lang="en-US" sz="1600" dirty="0"/>
              <a:t>beam loading</a:t>
            </a:r>
          </a:p>
          <a:p>
            <a:pPr marL="285750" indent="-285750">
              <a:buFont typeface="Arial" panose="020B0604020202020204" pitchFamily="34" charset="0"/>
              <a:buChar char="•"/>
            </a:pPr>
            <a:r>
              <a:rPr lang="en-US" sz="1600" dirty="0"/>
              <a:t>dark current between gaps</a:t>
            </a:r>
          </a:p>
          <a:p>
            <a:pPr marL="285750" indent="-285750">
              <a:buFont typeface="Arial" panose="020B0604020202020204" pitchFamily="34" charset="0"/>
              <a:buChar char="•"/>
            </a:pPr>
            <a:r>
              <a:rPr lang="de-DE" sz="1600" dirty="0"/>
              <a:t>alignment </a:t>
            </a:r>
            <a:r>
              <a:rPr lang="de-DE" sz="1600" dirty="0" err="1"/>
              <a:t>errors</a:t>
            </a:r>
            <a:endParaRPr lang="de-DE" sz="1600" dirty="0"/>
          </a:p>
          <a:p>
            <a:pPr marL="285750" indent="-285750">
              <a:buFont typeface="Arial" panose="020B0604020202020204" pitchFamily="34" charset="0"/>
              <a:buChar char="•"/>
            </a:pPr>
            <a:r>
              <a:rPr lang="de-DE" sz="1600" dirty="0"/>
              <a:t>...</a:t>
            </a:r>
            <a:endParaRPr lang="en-US" sz="1600" dirty="0"/>
          </a:p>
        </p:txBody>
      </p:sp>
      <p:sp>
        <p:nvSpPr>
          <p:cNvPr id="14" name="灯片编号占位符 13"/>
          <p:cNvSpPr>
            <a:spLocks noGrp="1"/>
          </p:cNvSpPr>
          <p:nvPr>
            <p:ph type="sldNum" sz="quarter" idx="12"/>
          </p:nvPr>
        </p:nvSpPr>
        <p:spPr/>
        <p:txBody>
          <a:bodyPr/>
          <a:lstStyle/>
          <a:p>
            <a:fld id="{B6F15528-21DE-4FAA-801E-634DDDAF4B2B}" type="slidenum">
              <a:rPr lang="en-US" smtClean="0"/>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372" y="1173192"/>
            <a:ext cx="8619602" cy="338554"/>
          </a:xfrm>
          <a:prstGeom prst="rect">
            <a:avLst/>
          </a:prstGeom>
          <a:noFill/>
        </p:spPr>
        <p:txBody>
          <a:bodyPr wrap="square" rtlCol="0">
            <a:spAutoFit/>
          </a:bodyPr>
          <a:lstStyle/>
          <a:p>
            <a:r>
              <a:rPr lang="en-US" sz="1600" dirty="0"/>
              <a:t>h</a:t>
            </a:r>
            <a:r>
              <a:rPr lang="en-US" sz="1600" dirty="0" smtClean="0"/>
              <a:t>ow does the current flows inside an Alvarez cavity?</a:t>
            </a:r>
            <a:r>
              <a:rPr lang="en-US" sz="1600" dirty="0"/>
              <a:t> </a:t>
            </a:r>
            <a:r>
              <a:rPr lang="en-US" sz="1600" dirty="0" smtClean="0"/>
              <a:t>   answer: along three transmission lines</a:t>
            </a:r>
            <a:endParaRPr lang="en-US"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90600" y="1559862"/>
            <a:ext cx="62406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571" y="3803690"/>
            <a:ext cx="1368709" cy="75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871000" y="4647302"/>
            <a:ext cx="641275" cy="305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592" y="4560064"/>
            <a:ext cx="2927364" cy="47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81000" y="5050275"/>
            <a:ext cx="3489999" cy="276999"/>
          </a:xfrm>
          <a:prstGeom prst="rect">
            <a:avLst/>
          </a:prstGeom>
        </p:spPr>
        <p:txBody>
          <a:bodyPr wrap="square">
            <a:spAutoFit/>
          </a:bodyPr>
          <a:lstStyle/>
          <a:p>
            <a:r>
              <a:rPr lang="en-US" sz="1200" dirty="0"/>
              <a:t>s</a:t>
            </a:r>
            <a:r>
              <a:rPr lang="en-US" sz="1200" dirty="0" smtClean="0"/>
              <a:t>tanding </a:t>
            </a:r>
            <a:r>
              <a:rPr lang="en-US" sz="1200" dirty="0"/>
              <a:t>wave solution</a:t>
            </a:r>
            <a:r>
              <a:rPr lang="en-US" sz="1200" dirty="0" smtClean="0"/>
              <a:t>:</a:t>
            </a:r>
            <a:endParaRPr lang="en-US" sz="1200" dirty="0"/>
          </a:p>
        </p:txBody>
      </p:sp>
      <p:sp>
        <p:nvSpPr>
          <p:cNvPr id="11" name="Rectangle 10"/>
          <p:cNvSpPr/>
          <p:nvPr/>
        </p:nvSpPr>
        <p:spPr>
          <a:xfrm>
            <a:off x="360066" y="3526795"/>
            <a:ext cx="2321918" cy="276999"/>
          </a:xfrm>
          <a:prstGeom prst="rect">
            <a:avLst/>
          </a:prstGeom>
        </p:spPr>
        <p:txBody>
          <a:bodyPr wrap="none">
            <a:spAutoFit/>
          </a:bodyPr>
          <a:lstStyle/>
          <a:p>
            <a:r>
              <a:rPr lang="en-US" sz="1200" dirty="0"/>
              <a:t>differential equation for voltage:</a:t>
            </a:r>
          </a:p>
        </p:txBody>
      </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5982704"/>
            <a:ext cx="3259137" cy="44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6600" y="4181877"/>
            <a:ext cx="1879226" cy="165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a:spLocks noGrp="1"/>
          </p:cNvSpPr>
          <p:nvPr>
            <p:ph type="title"/>
          </p:nvPr>
        </p:nvSpPr>
        <p:spPr>
          <a:xfrm>
            <a:off x="422565" y="195135"/>
            <a:ext cx="6242342" cy="787557"/>
          </a:xfrm>
        </p:spPr>
        <p:txBody>
          <a:bodyPr/>
          <a:lstStyle/>
          <a:p>
            <a:r>
              <a:rPr lang="en-US" dirty="0" smtClean="0"/>
              <a:t>Stabilization: Equivalent Circuit</a:t>
            </a:r>
            <a:endParaRPr lang="en-US" dirty="0"/>
          </a:p>
        </p:txBody>
      </p:sp>
      <p:pic>
        <p:nvPicPr>
          <p:cNvPr id="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2817" y="5306470"/>
            <a:ext cx="1435499" cy="53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83715" y="5441065"/>
            <a:ext cx="835485" cy="261610"/>
          </a:xfrm>
          <a:prstGeom prst="rect">
            <a:avLst/>
          </a:prstGeom>
        </p:spPr>
        <p:txBody>
          <a:bodyPr wrap="none">
            <a:spAutoFit/>
          </a:bodyPr>
          <a:lstStyle/>
          <a:p>
            <a:r>
              <a:rPr lang="en-US" sz="1100" dirty="0" smtClean="0">
                <a:solidFill>
                  <a:srgbClr val="1903BD"/>
                </a:solidFill>
              </a:rPr>
              <a:t>about field</a:t>
            </a:r>
            <a:endParaRPr lang="en-US" sz="1100" dirty="0">
              <a:solidFill>
                <a:srgbClr val="1903BD"/>
              </a:solidFill>
            </a:endParaRPr>
          </a:p>
        </p:txBody>
      </p:sp>
      <p:sp>
        <p:nvSpPr>
          <p:cNvPr id="15" name="Rectangle 14"/>
          <p:cNvSpPr/>
          <p:nvPr/>
        </p:nvSpPr>
        <p:spPr>
          <a:xfrm>
            <a:off x="371235" y="6211470"/>
            <a:ext cx="1305165" cy="261610"/>
          </a:xfrm>
          <a:prstGeom prst="rect">
            <a:avLst/>
          </a:prstGeom>
        </p:spPr>
        <p:txBody>
          <a:bodyPr wrap="none">
            <a:spAutoFit/>
          </a:bodyPr>
          <a:lstStyle/>
          <a:p>
            <a:r>
              <a:rPr lang="en-US" sz="1100" dirty="0" smtClean="0">
                <a:solidFill>
                  <a:srgbClr val="1903BD"/>
                </a:solidFill>
              </a:rPr>
              <a:t>about frequencies</a:t>
            </a:r>
            <a:endParaRPr lang="en-US" sz="1100" dirty="0">
              <a:solidFill>
                <a:srgbClr val="1903BD"/>
              </a:solidFill>
            </a:endParaRPr>
          </a:p>
        </p:txBody>
      </p:sp>
      <p:sp>
        <p:nvSpPr>
          <p:cNvPr id="5" name="灯片编号占位符 4"/>
          <p:cNvSpPr>
            <a:spLocks noGrp="1"/>
          </p:cNvSpPr>
          <p:nvPr>
            <p:ph type="sldNum" sz="quarter" idx="12"/>
          </p:nvPr>
        </p:nvSpPr>
        <p:spPr/>
        <p:txBody>
          <a:bodyPr/>
          <a:lstStyle/>
          <a:p>
            <a:fld id="{B6F15528-21DE-4FAA-801E-634DDDAF4B2B}" type="slidenum">
              <a:rPr lang="en-US" smtClean="0"/>
              <a:t>21</a:t>
            </a:fld>
            <a:endParaRPr lang="en-US"/>
          </a:p>
        </p:txBody>
      </p:sp>
      <p:sp>
        <p:nvSpPr>
          <p:cNvPr id="16" name="Rectangle 11"/>
          <p:cNvSpPr/>
          <p:nvPr/>
        </p:nvSpPr>
        <p:spPr>
          <a:xfrm>
            <a:off x="5029200" y="6305623"/>
            <a:ext cx="3352800" cy="246221"/>
          </a:xfrm>
          <a:prstGeom prst="rect">
            <a:avLst/>
          </a:prstGeom>
        </p:spPr>
        <p:txBody>
          <a:bodyPr wrap="square">
            <a:spAutoFit/>
          </a:bodyPr>
          <a:lstStyle/>
          <a:p>
            <a:r>
              <a:rPr lang="en-US" altLang="zh-CN" sz="1000" dirty="0" smtClean="0"/>
              <a:t>X. Du, et al., Phys</a:t>
            </a:r>
            <a:r>
              <a:rPr lang="en-US" altLang="zh-CN" sz="1000" dirty="0"/>
              <a:t>. Rev. </a:t>
            </a:r>
            <a:r>
              <a:rPr lang="en-US" altLang="zh-CN" sz="1000" dirty="0" err="1"/>
              <a:t>Accel</a:t>
            </a:r>
            <a:r>
              <a:rPr lang="en-US" altLang="zh-CN" sz="1000" dirty="0"/>
              <a:t>. Beams </a:t>
            </a:r>
            <a:r>
              <a:rPr lang="en-US" altLang="zh-CN" sz="1000" b="1" dirty="0"/>
              <a:t>20</a:t>
            </a:r>
            <a:r>
              <a:rPr lang="en-US" altLang="zh-CN" sz="1000" dirty="0"/>
              <a:t>, </a:t>
            </a:r>
            <a:r>
              <a:rPr lang="en-US" altLang="zh-CN" sz="1000" dirty="0" smtClean="0"/>
              <a:t>032001 (2017)</a:t>
            </a:r>
            <a:endParaRPr lang="en-US" sz="1000" dirty="0"/>
          </a:p>
        </p:txBody>
      </p:sp>
      <p:cxnSp>
        <p:nvCxnSpPr>
          <p:cNvPr id="22" name="Straight Arrow Connector 21"/>
          <p:cNvCxnSpPr/>
          <p:nvPr/>
        </p:nvCxnSpPr>
        <p:spPr>
          <a:xfrm>
            <a:off x="4419600" y="2438400"/>
            <a:ext cx="1066800" cy="2121664"/>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2505" y="5208270"/>
            <a:ext cx="377380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2286000"/>
            <a:ext cx="2392392" cy="2058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27007" y="1295400"/>
            <a:ext cx="7543800" cy="584775"/>
          </a:xfrm>
          <a:prstGeom prst="rect">
            <a:avLst/>
          </a:prstGeom>
        </p:spPr>
        <p:txBody>
          <a:bodyPr wrap="square">
            <a:spAutoFit/>
          </a:bodyPr>
          <a:lstStyle/>
          <a:p>
            <a:r>
              <a:rPr lang="en-US" sz="1600" dirty="0" smtClean="0"/>
              <a:t>The key is </a:t>
            </a:r>
            <a:r>
              <a:rPr lang="en-US" sz="1600" dirty="0"/>
              <a:t>to locally adjust </a:t>
            </a:r>
            <a:r>
              <a:rPr lang="en-US" sz="1600" dirty="0" smtClean="0"/>
              <a:t>the stem configuration until  </a:t>
            </a:r>
            <a:endParaRPr lang="en-US" sz="1600" dirty="0"/>
          </a:p>
          <a:p>
            <a:r>
              <a:rPr lang="en-US" sz="1600" dirty="0" smtClean="0"/>
              <a:t> transverse admittance (Y) along z axis as small as possible</a:t>
            </a:r>
            <a:endParaRPr lang="en-US" sz="1600" dirty="0"/>
          </a:p>
        </p:txBody>
      </p:sp>
      <p:sp>
        <p:nvSpPr>
          <p:cNvPr id="2" name="TextBox 1"/>
          <p:cNvSpPr txBox="1"/>
          <p:nvPr/>
        </p:nvSpPr>
        <p:spPr>
          <a:xfrm>
            <a:off x="5338692" y="4722167"/>
            <a:ext cx="3642792" cy="461665"/>
          </a:xfrm>
          <a:prstGeom prst="rect">
            <a:avLst/>
          </a:prstGeom>
          <a:noFill/>
        </p:spPr>
        <p:txBody>
          <a:bodyPr wrap="none" rtlCol="0">
            <a:spAutoFit/>
          </a:bodyPr>
          <a:lstStyle/>
          <a:p>
            <a:r>
              <a:rPr lang="en-US" sz="1200" dirty="0" smtClean="0"/>
              <a:t>section by section simulation and adjustment until</a:t>
            </a:r>
          </a:p>
          <a:p>
            <a:r>
              <a:rPr lang="en-US" sz="1200" dirty="0" smtClean="0"/>
              <a:t>frequency of TE</a:t>
            </a:r>
            <a:r>
              <a:rPr lang="en-US" sz="1200" baseline="-25000" dirty="0" smtClean="0"/>
              <a:t>010</a:t>
            </a:r>
            <a:r>
              <a:rPr lang="en-US" sz="1200" dirty="0" smtClean="0"/>
              <a:t> mode is modified to 108.4 </a:t>
            </a:r>
            <a:r>
              <a:rPr lang="en-US" sz="1200" dirty="0" err="1" smtClean="0"/>
              <a:t>MHz.</a:t>
            </a:r>
            <a:endParaRPr lang="en-US" sz="1200" dirty="0"/>
          </a:p>
        </p:txBody>
      </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8555" y="2149798"/>
            <a:ext cx="3483018" cy="164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838200" y="4114800"/>
            <a:ext cx="4351289" cy="646331"/>
          </a:xfrm>
          <a:prstGeom prst="rect">
            <a:avLst/>
          </a:prstGeom>
        </p:spPr>
        <p:txBody>
          <a:bodyPr wrap="square">
            <a:spAutoFit/>
          </a:bodyPr>
          <a:lstStyle/>
          <a:p>
            <a:r>
              <a:rPr lang="en-US" sz="1200" dirty="0"/>
              <a:t>(a): current path inductance Ls; (b): capacitance C </a:t>
            </a:r>
            <a:r>
              <a:rPr lang="en-US" sz="1200" dirty="0" smtClean="0"/>
              <a:t>from the </a:t>
            </a:r>
            <a:r>
              <a:rPr lang="en-US" sz="1200" dirty="0"/>
              <a:t>electric </a:t>
            </a:r>
            <a:r>
              <a:rPr lang="en-US" sz="1200" dirty="0" smtClean="0"/>
              <a:t>field </a:t>
            </a:r>
            <a:r>
              <a:rPr lang="en-US" sz="1200" dirty="0"/>
              <a:t>between </a:t>
            </a:r>
            <a:r>
              <a:rPr lang="en-US" sz="1200" dirty="0" smtClean="0"/>
              <a:t>tank </a:t>
            </a:r>
            <a:r>
              <a:rPr lang="en-US" sz="1200" dirty="0"/>
              <a:t>wall area </a:t>
            </a:r>
            <a:r>
              <a:rPr lang="en-US" sz="1200" dirty="0" smtClean="0"/>
              <a:t>(red) and drift </a:t>
            </a:r>
            <a:r>
              <a:rPr lang="en-US" sz="1200" dirty="0"/>
              <a:t>tube </a:t>
            </a:r>
            <a:r>
              <a:rPr lang="en-US" sz="1200" dirty="0" smtClean="0"/>
              <a:t>area (blue)</a:t>
            </a:r>
            <a:endParaRPr lang="en-US" sz="1200" dirty="0"/>
          </a:p>
        </p:txBody>
      </p:sp>
      <p:sp>
        <p:nvSpPr>
          <p:cNvPr id="15" name="Title 1"/>
          <p:cNvSpPr>
            <a:spLocks noGrp="1"/>
          </p:cNvSpPr>
          <p:nvPr>
            <p:ph type="title"/>
          </p:nvPr>
        </p:nvSpPr>
        <p:spPr>
          <a:xfrm>
            <a:off x="422565" y="179895"/>
            <a:ext cx="6242342" cy="787557"/>
          </a:xfrm>
        </p:spPr>
        <p:txBody>
          <a:bodyPr/>
          <a:lstStyle/>
          <a:p>
            <a:r>
              <a:rPr lang="en-US" dirty="0" smtClean="0"/>
              <a:t>Stabilization: Use Stem Orientation</a:t>
            </a:r>
            <a:endParaRPr lang="en-US" dirty="0"/>
          </a:p>
        </p:txBody>
      </p:sp>
      <p:sp>
        <p:nvSpPr>
          <p:cNvPr id="9" name="TextBox 8"/>
          <p:cNvSpPr txBox="1"/>
          <p:nvPr/>
        </p:nvSpPr>
        <p:spPr>
          <a:xfrm>
            <a:off x="681806" y="5925394"/>
            <a:ext cx="4664075" cy="276999"/>
          </a:xfrm>
          <a:prstGeom prst="rect">
            <a:avLst/>
          </a:prstGeom>
          <a:noFill/>
        </p:spPr>
        <p:txBody>
          <a:bodyPr wrap="square" rtlCol="0">
            <a:spAutoFit/>
          </a:bodyPr>
          <a:lstStyle/>
          <a:p>
            <a:r>
              <a:rPr lang="en-US" sz="1200" dirty="0" smtClean="0"/>
              <a:t>designed stem configuration E with section by section simulation </a:t>
            </a:r>
            <a:endParaRPr lang="en-US" sz="1200" dirty="0"/>
          </a:p>
        </p:txBody>
      </p:sp>
      <p:sp>
        <p:nvSpPr>
          <p:cNvPr id="3" name="灯片编号占位符 2"/>
          <p:cNvSpPr>
            <a:spLocks noGrp="1"/>
          </p:cNvSpPr>
          <p:nvPr>
            <p:ph type="sldNum" sz="quarter" idx="12"/>
          </p:nvPr>
        </p:nvSpPr>
        <p:spPr/>
        <p:txBody>
          <a:bodyPr/>
          <a:lstStyle/>
          <a:p>
            <a:fld id="{B6F15528-21DE-4FAA-801E-634DDDAF4B2B}" type="slidenum">
              <a:rPr lang="en-US" smtClean="0"/>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440" y="145605"/>
            <a:ext cx="6242342" cy="787557"/>
          </a:xfrm>
        </p:spPr>
        <p:txBody>
          <a:bodyPr/>
          <a:lstStyle/>
          <a:p>
            <a:r>
              <a:rPr lang="en-US" dirty="0"/>
              <a:t>Stabilization: Use Stem Orientation</a:t>
            </a:r>
          </a:p>
        </p:txBody>
      </p:sp>
      <p:sp>
        <p:nvSpPr>
          <p:cNvPr id="5" name="TextBox 4"/>
          <p:cNvSpPr txBox="1"/>
          <p:nvPr/>
        </p:nvSpPr>
        <p:spPr>
          <a:xfrm>
            <a:off x="369938" y="1282461"/>
            <a:ext cx="6808709" cy="1938992"/>
          </a:xfrm>
          <a:prstGeom prst="rect">
            <a:avLst/>
          </a:prstGeom>
          <a:noFill/>
        </p:spPr>
        <p:txBody>
          <a:bodyPr wrap="square" rtlCol="0">
            <a:spAutoFit/>
          </a:bodyPr>
          <a:lstStyle/>
          <a:p>
            <a:pPr>
              <a:lnSpc>
                <a:spcPct val="150000"/>
              </a:lnSpc>
            </a:pPr>
            <a:r>
              <a:rPr lang="en-US" sz="1600" dirty="0" smtClean="0"/>
              <a:t>for operational mode Y (f = 108.4 MHz) ≈ Y ( f= 109 MHz) ,</a:t>
            </a:r>
          </a:p>
          <a:p>
            <a:pPr>
              <a:lnSpc>
                <a:spcPct val="150000"/>
              </a:lnSpc>
            </a:pPr>
            <a:r>
              <a:rPr lang="en-US" sz="1600" dirty="0"/>
              <a:t>I</a:t>
            </a:r>
            <a:r>
              <a:rPr lang="en-US" sz="1600" dirty="0" smtClean="0"/>
              <a:t>f we adjust the field distribution of TM</a:t>
            </a:r>
            <a:r>
              <a:rPr lang="en-US" sz="1600" baseline="-25000" dirty="0" smtClean="0"/>
              <a:t>011</a:t>
            </a:r>
            <a:r>
              <a:rPr lang="en-US" sz="1600" dirty="0" smtClean="0"/>
              <a:t>(109MHz) mode to two flat sections (slope of field depends on Y) ,</a:t>
            </a:r>
          </a:p>
          <a:p>
            <a:pPr>
              <a:lnSpc>
                <a:spcPct val="150000"/>
              </a:lnSpc>
            </a:pPr>
            <a:r>
              <a:rPr lang="en-US" sz="1600" dirty="0" smtClean="0"/>
              <a:t>Y (f = 109 MHz) could be minimized</a:t>
            </a:r>
          </a:p>
          <a:p>
            <a:pPr>
              <a:lnSpc>
                <a:spcPct val="150000"/>
              </a:lnSpc>
            </a:pPr>
            <a:r>
              <a:rPr lang="en-US" sz="1600" dirty="0" smtClean="0"/>
              <a:t>Y (f = 108.4 MHz) may also be close to zero.</a:t>
            </a:r>
            <a:endParaRPr lang="en-US" sz="1600" dirty="0"/>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113666"/>
            <a:ext cx="4191001" cy="308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49791" y="5359568"/>
            <a:ext cx="3962400" cy="1015663"/>
          </a:xfrm>
          <a:prstGeom prst="rect">
            <a:avLst/>
          </a:prstGeom>
          <a:noFill/>
        </p:spPr>
        <p:txBody>
          <a:bodyPr wrap="square" rtlCol="0">
            <a:spAutoFit/>
          </a:bodyPr>
          <a:lstStyle/>
          <a:p>
            <a:r>
              <a:rPr lang="en-US" sz="1200" dirty="0" smtClean="0"/>
              <a:t>rotating one of the stems towards the lower side of the cavity will reverse the field slope. Choice of specific stems to be rotated will change cosine-type field distribution towards step function. </a:t>
            </a:r>
          </a:p>
          <a:p>
            <a:r>
              <a:rPr lang="en-US" sz="1200" dirty="0" smtClean="0">
                <a:latin typeface="Arial Unicode MS" panose="020B0604020202020204" charset="-122"/>
                <a:ea typeface="Arial Unicode MS" panose="020B0604020202020204" charset="-122"/>
                <a:cs typeface="Arial Unicode MS" panose="020B0604020202020204" charset="-122"/>
              </a:rPr>
              <a:t>→</a:t>
            </a:r>
            <a:r>
              <a:rPr lang="en-US" sz="1200" dirty="0" smtClean="0"/>
              <a:t> slope is cancelled by small Y</a:t>
            </a:r>
            <a:endParaRPr lang="en-US" sz="1200" dirty="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5105399"/>
            <a:ext cx="3810000" cy="62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436" y="3657600"/>
            <a:ext cx="3908763" cy="620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971549" y="4382944"/>
            <a:ext cx="3162300" cy="276999"/>
          </a:xfrm>
          <a:prstGeom prst="rect">
            <a:avLst/>
          </a:prstGeom>
          <a:noFill/>
        </p:spPr>
        <p:txBody>
          <a:bodyPr wrap="square" rtlCol="0">
            <a:spAutoFit/>
          </a:bodyPr>
          <a:lstStyle/>
          <a:p>
            <a:r>
              <a:rPr lang="en-US" sz="1200" dirty="0" smtClean="0"/>
              <a:t>electric field map of original TM_011 field</a:t>
            </a:r>
            <a:endParaRPr lang="en-US" sz="1200" dirty="0"/>
          </a:p>
        </p:txBody>
      </p:sp>
      <p:sp>
        <p:nvSpPr>
          <p:cNvPr id="10" name="TextBox 9"/>
          <p:cNvSpPr txBox="1"/>
          <p:nvPr/>
        </p:nvSpPr>
        <p:spPr>
          <a:xfrm>
            <a:off x="695324" y="5867400"/>
            <a:ext cx="3876676" cy="276999"/>
          </a:xfrm>
          <a:prstGeom prst="rect">
            <a:avLst/>
          </a:prstGeom>
          <a:noFill/>
        </p:spPr>
        <p:txBody>
          <a:bodyPr wrap="square" rtlCol="0">
            <a:spAutoFit/>
          </a:bodyPr>
          <a:lstStyle/>
          <a:p>
            <a:r>
              <a:rPr lang="en-US" sz="1200" dirty="0" smtClean="0"/>
              <a:t>designed stem configuration M with step function field </a:t>
            </a:r>
            <a:endParaRPr lang="en-US" sz="1200" dirty="0"/>
          </a:p>
        </p:txBody>
      </p:sp>
      <p:sp>
        <p:nvSpPr>
          <p:cNvPr id="4" name="灯片编号占位符 3"/>
          <p:cNvSpPr>
            <a:spLocks noGrp="1"/>
          </p:cNvSpPr>
          <p:nvPr>
            <p:ph type="sldNum" sz="quarter" idx="12"/>
          </p:nvPr>
        </p:nvSpPr>
        <p:spPr/>
        <p:txBody>
          <a:bodyPr/>
          <a:lstStyle/>
          <a:p>
            <a:fld id="{B6F15528-21DE-4FAA-801E-634DDDAF4B2B}" type="slidenum">
              <a:rPr lang="en-US" smtClean="0"/>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384373"/>
            <a:ext cx="4818907" cy="3492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9170" y="1965317"/>
            <a:ext cx="1295400" cy="62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1070" y="3567903"/>
            <a:ext cx="1371600" cy="582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428915" y="192595"/>
            <a:ext cx="6242342" cy="787557"/>
          </a:xfrm>
        </p:spPr>
        <p:txBody>
          <a:bodyPr>
            <a:normAutofit fontScale="90000"/>
          </a:bodyPr>
          <a:lstStyle/>
          <a:p>
            <a:r>
              <a:rPr lang="en-US" dirty="0"/>
              <a:t>S</a:t>
            </a:r>
            <a:r>
              <a:rPr lang="en-US" dirty="0" smtClean="0"/>
              <a:t>tabilization Scheme verified by CST-MWS Simulations</a:t>
            </a:r>
            <a:endParaRPr lang="en-US" dirty="0"/>
          </a:p>
        </p:txBody>
      </p:sp>
      <p:sp>
        <p:nvSpPr>
          <p:cNvPr id="5" name="TextBox 4"/>
          <p:cNvSpPr txBox="1"/>
          <p:nvPr/>
        </p:nvSpPr>
        <p:spPr>
          <a:xfrm>
            <a:off x="441324" y="4876800"/>
            <a:ext cx="7959964" cy="1600438"/>
          </a:xfrm>
          <a:prstGeom prst="rect">
            <a:avLst/>
          </a:prstGeom>
          <a:noFill/>
        </p:spPr>
        <p:txBody>
          <a:bodyPr wrap="square" rtlCol="0">
            <a:spAutoFit/>
          </a:bodyPr>
          <a:lstStyle/>
          <a:p>
            <a:r>
              <a:rPr lang="en-US" sz="1600" dirty="0"/>
              <a:t>if the field is stabilized :</a:t>
            </a:r>
          </a:p>
          <a:p>
            <a:pPr marL="285750" indent="-285750">
              <a:buFont typeface="Arial" panose="020B0604020202020204" pitchFamily="34" charset="0"/>
              <a:buChar char="•"/>
            </a:pPr>
            <a:r>
              <a:rPr lang="en-US" sz="1600" dirty="0"/>
              <a:t>acceleration field is more stable</a:t>
            </a:r>
          </a:p>
          <a:p>
            <a:pPr marL="285750" indent="-285750">
              <a:buFont typeface="Arial" panose="020B0604020202020204" pitchFamily="34" charset="0"/>
              <a:buChar char="•"/>
            </a:pPr>
            <a:r>
              <a:rPr lang="en-US" sz="1600" dirty="0"/>
              <a:t>mode frequency of TM</a:t>
            </a:r>
            <a:r>
              <a:rPr lang="en-US" sz="1100" dirty="0"/>
              <a:t>011</a:t>
            </a:r>
            <a:r>
              <a:rPr lang="en-US" sz="1600" dirty="0"/>
              <a:t> pushed away form operational mode (108.4 + 4 MHz)</a:t>
            </a:r>
          </a:p>
          <a:p>
            <a:pPr marL="285750" indent="-285750">
              <a:buFont typeface="Arial" panose="020B0604020202020204" pitchFamily="34" charset="0"/>
              <a:buChar char="•"/>
            </a:pPr>
            <a:r>
              <a:rPr lang="en-US" sz="1600" dirty="0"/>
              <a:t>slope of dispersion curve is increased</a:t>
            </a:r>
          </a:p>
          <a:p>
            <a:pPr marL="285750" indent="-285750">
              <a:buFont typeface="Arial" panose="020B0604020202020204" pitchFamily="34" charset="0"/>
              <a:buChar char="•"/>
            </a:pPr>
            <a:r>
              <a:rPr lang="en-US" sz="1600" dirty="0"/>
              <a:t>mode frequency of TE</a:t>
            </a:r>
            <a:r>
              <a:rPr lang="en-US" sz="1100" dirty="0"/>
              <a:t>010</a:t>
            </a:r>
            <a:r>
              <a:rPr lang="en-US" sz="1600" dirty="0"/>
              <a:t> mode very close to 108.4 MHz</a:t>
            </a:r>
          </a:p>
          <a:p>
            <a:pPr marL="285750" indent="-285750">
              <a:buFont typeface="Arial" panose="020B0604020202020204" pitchFamily="34" charset="0"/>
              <a:buChar char="•"/>
            </a:pPr>
            <a:endParaRPr lang="en-US" dirty="0"/>
          </a:p>
        </p:txBody>
      </p:sp>
      <p:sp>
        <p:nvSpPr>
          <p:cNvPr id="3" name="灯片编号占位符 2"/>
          <p:cNvSpPr>
            <a:spLocks noGrp="1"/>
          </p:cNvSpPr>
          <p:nvPr>
            <p:ph type="sldNum" sz="quarter" idx="12"/>
          </p:nvPr>
        </p:nvSpPr>
        <p:spPr/>
        <p:txBody>
          <a:bodyPr/>
          <a:lstStyle/>
          <a:p>
            <a:fld id="{B6F15528-21DE-4FAA-801E-634DDDAF4B2B}" type="slidenum">
              <a:rPr lang="en-US" smtClean="0"/>
              <a:t>24</a:t>
            </a:fld>
            <a:endParaRPr lang="en-US"/>
          </a:p>
        </p:txBody>
      </p:sp>
      <p:sp>
        <p:nvSpPr>
          <p:cNvPr id="2" name="TextBox 1"/>
          <p:cNvSpPr txBox="1"/>
          <p:nvPr/>
        </p:nvSpPr>
        <p:spPr>
          <a:xfrm>
            <a:off x="5276563" y="1590234"/>
            <a:ext cx="1595309" cy="369332"/>
          </a:xfrm>
          <a:prstGeom prst="rect">
            <a:avLst/>
          </a:prstGeom>
        </p:spPr>
        <p:txBody>
          <a:bodyPr vert="horz" wrap="none" lIns="91440" tIns="45720" rIns="91440" bIns="45720" rtlCol="0" anchor="t">
            <a:spAutoFit/>
          </a:bodyPr>
          <a:lstStyle/>
          <a:p>
            <a:pPr algn="l"/>
            <a:r>
              <a:rPr lang="en-US" dirty="0" smtClean="0"/>
              <a:t>not stabilized:</a:t>
            </a:r>
          </a:p>
        </p:txBody>
      </p:sp>
      <p:sp>
        <p:nvSpPr>
          <p:cNvPr id="9" name="TextBox 8"/>
          <p:cNvSpPr txBox="1"/>
          <p:nvPr/>
        </p:nvSpPr>
        <p:spPr>
          <a:xfrm>
            <a:off x="5276563" y="3056767"/>
            <a:ext cx="1210588" cy="369332"/>
          </a:xfrm>
          <a:prstGeom prst="rect">
            <a:avLst/>
          </a:prstGeom>
        </p:spPr>
        <p:txBody>
          <a:bodyPr vert="horz" wrap="none" lIns="91440" tIns="45720" rIns="91440" bIns="45720" rtlCol="0" anchor="t">
            <a:spAutoFit/>
          </a:bodyPr>
          <a:lstStyle/>
          <a:p>
            <a:pPr algn="l"/>
            <a:r>
              <a:rPr lang="en-US" dirty="0" smtClean="0"/>
              <a:t>stabilized: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84975"/>
            <a:ext cx="6242342" cy="787557"/>
          </a:xfrm>
        </p:spPr>
        <p:txBody>
          <a:bodyPr>
            <a:normAutofit/>
          </a:bodyPr>
          <a:lstStyle/>
          <a:p>
            <a:r>
              <a:rPr lang="en-US" dirty="0" smtClean="0"/>
              <a:t>1:3 Scaled Model Cavity</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7072" y="2133600"/>
            <a:ext cx="1728328" cy="1292051"/>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3179" y="3516327"/>
            <a:ext cx="4022221" cy="312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28484" y="1442307"/>
            <a:ext cx="8586916" cy="338554"/>
          </a:xfrm>
          <a:prstGeom prst="rect">
            <a:avLst/>
          </a:prstGeom>
          <a:noFill/>
        </p:spPr>
        <p:txBody>
          <a:bodyPr wrap="square" rtlCol="0">
            <a:spAutoFit/>
          </a:bodyPr>
          <a:lstStyle/>
          <a:p>
            <a:r>
              <a:rPr lang="en-US" sz="1600" dirty="0" smtClean="0"/>
              <a:t>model Alvarez-cavity was built to measure the novel stabilization scheme (A. Seibel)</a:t>
            </a:r>
            <a:endParaRPr lang="en-US" sz="1600" dirty="0"/>
          </a:p>
        </p:txBody>
      </p:sp>
      <p:pic>
        <p:nvPicPr>
          <p:cNvPr id="17" name="Picture 2" descr="I:\Promotion\Störkörpermessung\IMG_315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273" t="14449" r="8150" b="3974"/>
          <a:stretch>
            <a:fillRect/>
          </a:stretch>
        </p:blipFill>
        <p:spPr bwMode="auto">
          <a:xfrm>
            <a:off x="5181600" y="2133600"/>
            <a:ext cx="1727199" cy="1295400"/>
          </a:xfrm>
          <a:prstGeom prst="rect">
            <a:avLst/>
          </a:prstGeom>
          <a:noFill/>
          <a:ln w="25400">
            <a:solidFill>
              <a:srgbClr val="1903BD"/>
            </a:solidFill>
          </a:ln>
          <a:extLst>
            <a:ext uri="{909E8E84-426E-40DD-AFC4-6F175D3DCCD1}">
              <a14:hiddenFill xmlns:a14="http://schemas.microsoft.com/office/drawing/2010/main">
                <a:solidFill>
                  <a:srgbClr val="FFFFFF"/>
                </a:solidFill>
              </a14:hiddenFill>
            </a:ext>
          </a:extLst>
        </p:spPr>
      </p:pic>
      <p:pic>
        <p:nvPicPr>
          <p:cNvPr id="19" name="Grafik 18"/>
          <p:cNvPicPr>
            <a:picLocks noChangeAspect="1"/>
          </p:cNvPicPr>
          <p:nvPr/>
        </p:nvPicPr>
        <p:blipFill rotWithShape="1">
          <a:blip r:embed="rId5" cstate="print">
            <a:extLst>
              <a:ext uri="{28A0092B-C50C-407E-A947-70E740481C1C}">
                <a14:useLocalDpi xmlns:a14="http://schemas.microsoft.com/office/drawing/2010/main" val="0"/>
              </a:ext>
            </a:extLst>
          </a:blip>
          <a:srcRect l="19551" t="4850" r="6950" b="19551"/>
          <a:stretch>
            <a:fillRect/>
          </a:stretch>
        </p:blipFill>
        <p:spPr>
          <a:xfrm>
            <a:off x="193342" y="2057860"/>
            <a:ext cx="4200000" cy="4320000"/>
          </a:xfrm>
          <a:prstGeom prst="rect">
            <a:avLst/>
          </a:prstGeom>
        </p:spPr>
      </p:pic>
      <p:cxnSp>
        <p:nvCxnSpPr>
          <p:cNvPr id="21" name="Gerade Verbindung mit Pfeil 20"/>
          <p:cNvCxnSpPr/>
          <p:nvPr/>
        </p:nvCxnSpPr>
        <p:spPr>
          <a:xfrm flipH="1">
            <a:off x="569252" y="2229254"/>
            <a:ext cx="2935948"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990600" y="2208336"/>
            <a:ext cx="1153217" cy="276999"/>
          </a:xfrm>
          <a:prstGeom prst="rect">
            <a:avLst/>
          </a:prstGeom>
          <a:noFill/>
        </p:spPr>
        <p:txBody>
          <a:bodyPr wrap="square" rtlCol="0">
            <a:spAutoFit/>
          </a:bodyPr>
          <a:lstStyle/>
          <a:p>
            <a:pPr algn="ctr"/>
            <a:r>
              <a:rPr lang="de-DE" sz="1200" b="1" dirty="0" smtClean="0">
                <a:latin typeface="+mj-lt"/>
              </a:rPr>
              <a:t>1154 mm</a:t>
            </a:r>
            <a:endParaRPr lang="de-DE" sz="1200" b="1" dirty="0">
              <a:latin typeface="+mj-lt"/>
            </a:endParaRPr>
          </a:p>
        </p:txBody>
      </p:sp>
      <p:sp>
        <p:nvSpPr>
          <p:cNvPr id="24" name="Rectangle 11"/>
          <p:cNvSpPr/>
          <p:nvPr/>
        </p:nvSpPr>
        <p:spPr>
          <a:xfrm>
            <a:off x="5510672" y="5920490"/>
            <a:ext cx="3352800" cy="246221"/>
          </a:xfrm>
          <a:prstGeom prst="rect">
            <a:avLst/>
          </a:prstGeom>
        </p:spPr>
        <p:txBody>
          <a:bodyPr wrap="square">
            <a:spAutoFit/>
          </a:bodyPr>
          <a:lstStyle/>
          <a:p>
            <a:r>
              <a:rPr lang="en-US" altLang="zh-CN" sz="1000" dirty="0" smtClean="0"/>
              <a:t>X. Du, et al., Phys</a:t>
            </a:r>
            <a:r>
              <a:rPr lang="en-US" altLang="zh-CN" sz="1000" dirty="0"/>
              <a:t>. Rev. </a:t>
            </a:r>
            <a:r>
              <a:rPr lang="en-US" altLang="zh-CN" sz="1000" dirty="0" err="1"/>
              <a:t>Accel</a:t>
            </a:r>
            <a:r>
              <a:rPr lang="en-US" altLang="zh-CN" sz="1000" dirty="0"/>
              <a:t>. Beams </a:t>
            </a:r>
            <a:r>
              <a:rPr lang="en-US" altLang="zh-CN" sz="1000" b="1" dirty="0"/>
              <a:t>20</a:t>
            </a:r>
            <a:r>
              <a:rPr lang="en-US" altLang="zh-CN" sz="1000" dirty="0"/>
              <a:t>, </a:t>
            </a:r>
            <a:r>
              <a:rPr lang="en-US" altLang="zh-CN" sz="1000" dirty="0" smtClean="0"/>
              <a:t>032001 (2017)</a:t>
            </a:r>
            <a:endParaRPr lang="en-US" sz="1000" dirty="0"/>
          </a:p>
        </p:txBody>
      </p:sp>
      <p:sp>
        <p:nvSpPr>
          <p:cNvPr id="14" name="Rectangle 13"/>
          <p:cNvSpPr/>
          <p:nvPr/>
        </p:nvSpPr>
        <p:spPr>
          <a:xfrm>
            <a:off x="1907518" y="6048710"/>
            <a:ext cx="2371974" cy="246221"/>
          </a:xfrm>
          <a:prstGeom prst="rect">
            <a:avLst/>
          </a:prstGeom>
          <a:solidFill>
            <a:schemeClr val="bg1"/>
          </a:solidFill>
        </p:spPr>
        <p:txBody>
          <a:bodyPr wrap="square">
            <a:spAutoFit/>
          </a:bodyPr>
          <a:lstStyle/>
          <a:p>
            <a:r>
              <a:rPr lang="en-GB" sz="1000" dirty="0"/>
              <a:t>A. Seibel et al., </a:t>
            </a:r>
            <a:r>
              <a:rPr lang="en-GB" sz="1000" dirty="0" smtClean="0"/>
              <a:t>IPAC 2015, </a:t>
            </a:r>
            <a:r>
              <a:rPr lang="en-GB" sz="1000" dirty="0"/>
              <a:t>THPF027</a:t>
            </a:r>
            <a:endParaRPr lang="en-US" sz="1000" dirty="0"/>
          </a:p>
        </p:txBody>
      </p:sp>
      <p:sp>
        <p:nvSpPr>
          <p:cNvPr id="4" name="灯片编号占位符 3"/>
          <p:cNvSpPr>
            <a:spLocks noGrp="1"/>
          </p:cNvSpPr>
          <p:nvPr>
            <p:ph type="sldNum" sz="quarter" idx="12"/>
          </p:nvPr>
        </p:nvSpPr>
        <p:spPr/>
        <p:txBody>
          <a:bodyPr/>
          <a:lstStyle/>
          <a:p>
            <a:fld id="{B6F15528-21DE-4FAA-801E-634DDDAF4B2B}" type="slidenum">
              <a:rPr lang="en-US" smtClean="0"/>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05600"/>
            <a:ext cx="6242342" cy="787557"/>
          </a:xfrm>
        </p:spPr>
        <p:txBody>
          <a:bodyPr/>
          <a:lstStyle/>
          <a:p>
            <a:r>
              <a:rPr lang="en-US" dirty="0" smtClean="0"/>
              <a:t>Summary and Outlook</a:t>
            </a:r>
            <a:endParaRPr lang="en-US" dirty="0"/>
          </a:p>
        </p:txBody>
      </p:sp>
      <p:sp>
        <p:nvSpPr>
          <p:cNvPr id="3" name="Content Placeholder 2"/>
          <p:cNvSpPr>
            <a:spLocks noGrp="1"/>
          </p:cNvSpPr>
          <p:nvPr>
            <p:ph idx="1"/>
          </p:nvPr>
        </p:nvSpPr>
        <p:spPr/>
        <p:txBody>
          <a:bodyPr/>
          <a:lstStyle/>
          <a:p>
            <a:r>
              <a:rPr lang="de-DE" sz="1600" dirty="0" err="1" smtClean="0"/>
              <a:t>rf</a:t>
            </a:r>
            <a:r>
              <a:rPr lang="de-DE" sz="1600" dirty="0" smtClean="0"/>
              <a:t>-design </a:t>
            </a:r>
            <a:r>
              <a:rPr lang="de-DE" sz="1600" dirty="0" err="1" smtClean="0"/>
              <a:t>of</a:t>
            </a:r>
            <a:r>
              <a:rPr lang="de-DE" sz="1600" dirty="0" smtClean="0"/>
              <a:t> </a:t>
            </a:r>
            <a:r>
              <a:rPr lang="de-DE" sz="1600" dirty="0" err="1" smtClean="0"/>
              <a:t>new</a:t>
            </a:r>
            <a:r>
              <a:rPr lang="de-DE" sz="1600" dirty="0" smtClean="0"/>
              <a:t> post-stripper DTL </a:t>
            </a:r>
            <a:r>
              <a:rPr lang="de-DE" sz="1600" dirty="0" err="1" smtClean="0"/>
              <a:t>available</a:t>
            </a:r>
            <a:endParaRPr lang="de-DE" sz="1600" dirty="0" smtClean="0"/>
          </a:p>
          <a:p>
            <a:endParaRPr lang="de-DE" sz="1600" dirty="0"/>
          </a:p>
          <a:p>
            <a:r>
              <a:rPr lang="de-DE" sz="1600" dirty="0" smtClean="0"/>
              <a:t>all </a:t>
            </a:r>
            <a:r>
              <a:rPr lang="de-DE" sz="1600" dirty="0" err="1" smtClean="0"/>
              <a:t>input</a:t>
            </a:r>
            <a:r>
              <a:rPr lang="de-DE" sz="1600" dirty="0" smtClean="0"/>
              <a:t> </a:t>
            </a:r>
            <a:r>
              <a:rPr lang="de-DE" sz="1600" dirty="0" err="1" smtClean="0"/>
              <a:t>for</a:t>
            </a:r>
            <a:r>
              <a:rPr lang="de-DE" sz="1600" dirty="0" smtClean="0"/>
              <a:t> beam </a:t>
            </a:r>
            <a:r>
              <a:rPr lang="de-DE" sz="1600" dirty="0" err="1" smtClean="0"/>
              <a:t>dynamics</a:t>
            </a:r>
            <a:r>
              <a:rPr lang="de-DE" sz="1600" dirty="0" smtClean="0"/>
              <a:t> design </a:t>
            </a:r>
            <a:r>
              <a:rPr lang="de-DE" sz="1600" dirty="0" err="1" smtClean="0"/>
              <a:t>available</a:t>
            </a:r>
            <a:r>
              <a:rPr lang="de-DE" sz="1600" dirty="0" smtClean="0"/>
              <a:t> (</a:t>
            </a:r>
            <a:r>
              <a:rPr lang="de-DE" sz="1600" dirty="0" err="1" smtClean="0"/>
              <a:t>see</a:t>
            </a:r>
            <a:r>
              <a:rPr lang="de-DE" sz="1600" dirty="0" smtClean="0"/>
              <a:t> </a:t>
            </a:r>
            <a:r>
              <a:rPr lang="de-DE" sz="1600" dirty="0" err="1" smtClean="0"/>
              <a:t>talk</a:t>
            </a:r>
            <a:r>
              <a:rPr lang="de-DE" sz="1600" dirty="0" smtClean="0"/>
              <a:t> </a:t>
            </a:r>
            <a:r>
              <a:rPr lang="de-DE" sz="1600" dirty="0" err="1" smtClean="0"/>
              <a:t>of</a:t>
            </a:r>
            <a:r>
              <a:rPr lang="de-DE" sz="1600" dirty="0" smtClean="0"/>
              <a:t> A. Rubin on June 8</a:t>
            </a:r>
            <a:r>
              <a:rPr lang="de-DE" sz="1600" baseline="30000" dirty="0" smtClean="0"/>
              <a:t>th</a:t>
            </a:r>
            <a:r>
              <a:rPr lang="de-DE" sz="1600" dirty="0" smtClean="0"/>
              <a:t>, </a:t>
            </a:r>
            <a:r>
              <a:rPr lang="de-DE" sz="1600" dirty="0" err="1" smtClean="0"/>
              <a:t>this</a:t>
            </a:r>
            <a:r>
              <a:rPr lang="de-DE" sz="1600" dirty="0" smtClean="0"/>
              <a:t> </a:t>
            </a:r>
            <a:r>
              <a:rPr lang="de-DE" sz="1600" dirty="0" err="1" smtClean="0"/>
              <a:t>seminar</a:t>
            </a:r>
            <a:r>
              <a:rPr lang="de-DE" sz="1600" dirty="0" smtClean="0"/>
              <a:t>)</a:t>
            </a:r>
          </a:p>
          <a:p>
            <a:endParaRPr lang="de-DE" sz="1600" dirty="0"/>
          </a:p>
          <a:p>
            <a:r>
              <a:rPr lang="de-DE" sz="1600" dirty="0" err="1" smtClean="0"/>
              <a:t>new</a:t>
            </a:r>
            <a:r>
              <a:rPr lang="de-DE" sz="1600" dirty="0" smtClean="0"/>
              <a:t> </a:t>
            </a:r>
            <a:r>
              <a:rPr lang="de-DE" sz="1600" dirty="0" err="1" smtClean="0"/>
              <a:t>drift</a:t>
            </a:r>
            <a:r>
              <a:rPr lang="de-DE" sz="1600" dirty="0" smtClean="0"/>
              <a:t> </a:t>
            </a:r>
            <a:r>
              <a:rPr lang="de-DE" sz="1600" dirty="0" err="1" smtClean="0"/>
              <a:t>tube</a:t>
            </a:r>
            <a:r>
              <a:rPr lang="de-DE" sz="1600" dirty="0" smtClean="0"/>
              <a:t> </a:t>
            </a:r>
            <a:r>
              <a:rPr lang="de-DE" sz="1600" dirty="0" err="1" smtClean="0"/>
              <a:t>shape</a:t>
            </a:r>
            <a:r>
              <a:rPr lang="de-DE" sz="1600" dirty="0" smtClean="0"/>
              <a:t> </a:t>
            </a:r>
            <a:r>
              <a:rPr lang="de-DE" sz="1600" dirty="0" err="1" smtClean="0"/>
              <a:t>with</a:t>
            </a:r>
            <a:r>
              <a:rPr lang="de-DE" sz="1600" dirty="0" smtClean="0"/>
              <a:t> </a:t>
            </a:r>
            <a:r>
              <a:rPr lang="de-DE" sz="1600" dirty="0" err="1" smtClean="0"/>
              <a:t>improved</a:t>
            </a:r>
            <a:r>
              <a:rPr lang="de-DE" sz="1600" dirty="0" smtClean="0"/>
              <a:t> </a:t>
            </a:r>
            <a:r>
              <a:rPr lang="de-DE" sz="1600" dirty="0" err="1" smtClean="0"/>
              <a:t>shunt</a:t>
            </a:r>
            <a:r>
              <a:rPr lang="de-DE" sz="1600" dirty="0" smtClean="0"/>
              <a:t> </a:t>
            </a:r>
            <a:r>
              <a:rPr lang="de-DE" sz="1600" dirty="0" err="1" smtClean="0"/>
              <a:t>impedance</a:t>
            </a:r>
            <a:endParaRPr lang="de-DE" sz="1600" dirty="0" smtClean="0"/>
          </a:p>
          <a:p>
            <a:endParaRPr lang="de-DE" sz="1600" dirty="0"/>
          </a:p>
          <a:p>
            <a:r>
              <a:rPr lang="de-DE" sz="1600" dirty="0" err="1" smtClean="0"/>
              <a:t>novel</a:t>
            </a:r>
            <a:r>
              <a:rPr lang="de-DE" sz="1600" dirty="0" smtClean="0"/>
              <a:t> </a:t>
            </a:r>
            <a:r>
              <a:rPr lang="de-DE" sz="1600" dirty="0" err="1" smtClean="0"/>
              <a:t>scheme</a:t>
            </a:r>
            <a:r>
              <a:rPr lang="de-DE" sz="1600" dirty="0" smtClean="0"/>
              <a:t> </a:t>
            </a:r>
            <a:r>
              <a:rPr lang="de-DE" sz="1600" dirty="0" err="1" smtClean="0"/>
              <a:t>of</a:t>
            </a:r>
            <a:r>
              <a:rPr lang="de-DE" sz="1600" dirty="0" smtClean="0"/>
              <a:t> </a:t>
            </a:r>
            <a:r>
              <a:rPr lang="de-DE" sz="1600" dirty="0" err="1" smtClean="0"/>
              <a:t>field</a:t>
            </a:r>
            <a:r>
              <a:rPr lang="de-DE" sz="1600" dirty="0" smtClean="0"/>
              <a:t> </a:t>
            </a:r>
            <a:r>
              <a:rPr lang="de-DE" sz="1600" dirty="0" err="1" smtClean="0"/>
              <a:t>stabilization</a:t>
            </a:r>
            <a:endParaRPr lang="en-US" sz="1600" dirty="0" smtClean="0"/>
          </a:p>
          <a:p>
            <a:pPr marL="0" indent="0">
              <a:buNone/>
            </a:pPr>
            <a:endParaRPr lang="en-US" sz="1600" dirty="0" smtClean="0"/>
          </a:p>
          <a:p>
            <a:r>
              <a:rPr lang="en-US" sz="1600" dirty="0" smtClean="0"/>
              <a:t>Alvarez-prototype </a:t>
            </a:r>
            <a:r>
              <a:rPr lang="en-US" sz="1600" dirty="0"/>
              <a:t>with 11 drift tubes </a:t>
            </a:r>
            <a:r>
              <a:rPr lang="en-US" sz="1600" dirty="0" smtClean="0"/>
              <a:t>and </a:t>
            </a:r>
            <a:r>
              <a:rPr lang="en-US" sz="1600" dirty="0"/>
              <a:t>a total </a:t>
            </a:r>
            <a:r>
              <a:rPr lang="en-US" sz="1600" dirty="0" smtClean="0"/>
              <a:t>cavity section </a:t>
            </a:r>
            <a:r>
              <a:rPr lang="en-US" sz="1600" dirty="0"/>
              <a:t>length of </a:t>
            </a:r>
            <a:r>
              <a:rPr lang="en-US" sz="1600" dirty="0" smtClean="0"/>
              <a:t>1.9 m </a:t>
            </a:r>
            <a:r>
              <a:rPr lang="en-US" sz="1600" dirty="0"/>
              <a:t>will be </a:t>
            </a:r>
            <a:r>
              <a:rPr lang="en-US" sz="1600" dirty="0" smtClean="0"/>
              <a:t>manufactured and tested at nominal </a:t>
            </a:r>
            <a:r>
              <a:rPr lang="en-US" sz="1600" dirty="0" err="1" smtClean="0"/>
              <a:t>rf</a:t>
            </a:r>
            <a:r>
              <a:rPr lang="en-US" sz="1600" dirty="0" smtClean="0"/>
              <a:t>-power (talk of M. Heilmann on June 22</a:t>
            </a:r>
            <a:r>
              <a:rPr lang="en-US" sz="1600" baseline="30000" dirty="0" smtClean="0"/>
              <a:t>nd</a:t>
            </a:r>
            <a:r>
              <a:rPr lang="en-US" sz="1600" dirty="0" smtClean="0"/>
              <a:t>, this seminar)</a:t>
            </a:r>
          </a:p>
        </p:txBody>
      </p:sp>
      <p:sp>
        <p:nvSpPr>
          <p:cNvPr id="4" name="Rectangle 3"/>
          <p:cNvSpPr/>
          <p:nvPr/>
        </p:nvSpPr>
        <p:spPr>
          <a:xfrm>
            <a:off x="4419600" y="5334000"/>
            <a:ext cx="3877986" cy="923330"/>
          </a:xfrm>
          <a:prstGeom prst="rect">
            <a:avLst/>
          </a:prstGeom>
          <a:noFill/>
        </p:spPr>
        <p:txBody>
          <a:bodyPr wrap="none" lIns="91440" tIns="45720" rIns="91440" bIns="45720">
            <a:spAutoFit/>
          </a:bodyPr>
          <a:lstStyle/>
          <a:p>
            <a:pPr algn="ctr"/>
            <a:r>
              <a:rPr lang="en-US" sz="54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Thank you!</a:t>
            </a:r>
            <a:endPar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5" name="灯片编号占位符 4"/>
          <p:cNvSpPr>
            <a:spLocks noGrp="1"/>
          </p:cNvSpPr>
          <p:nvPr>
            <p:ph type="sldNum" sz="quarter" idx="12"/>
          </p:nvPr>
        </p:nvSpPr>
        <p:spPr/>
        <p:txBody>
          <a:bodyPr/>
          <a:lstStyle/>
          <a:p>
            <a:fld id="{B6F15528-21DE-4FAA-801E-634DDDAF4B2B}" type="slidenum">
              <a:rPr lang="en-US" smtClean="0"/>
              <a:t>26</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06235"/>
            <a:ext cx="6242342" cy="787557"/>
          </a:xfrm>
        </p:spPr>
        <p:txBody>
          <a:bodyPr>
            <a:normAutofit/>
          </a:bodyPr>
          <a:lstStyle/>
          <a:p>
            <a:r>
              <a:rPr lang="en-US" dirty="0" err="1" smtClean="0"/>
              <a:t>UNIversal</a:t>
            </a:r>
            <a:r>
              <a:rPr lang="en-US" dirty="0" smtClean="0"/>
              <a:t> Linear Accelerator UNILAC</a:t>
            </a:r>
            <a:endParaRPr lang="en-US" dirty="0"/>
          </a:p>
        </p:txBody>
      </p:sp>
      <p:pic>
        <p:nvPicPr>
          <p:cNvPr id="1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6632" r="38507" b="4320"/>
          <a:stretch>
            <a:fillRect/>
          </a:stretch>
        </p:blipFill>
        <p:spPr bwMode="auto">
          <a:xfrm>
            <a:off x="94589" y="3889023"/>
            <a:ext cx="8923283" cy="855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Gerade Verbindung 19"/>
          <p:cNvCxnSpPr/>
          <p:nvPr/>
        </p:nvCxnSpPr>
        <p:spPr>
          <a:xfrm>
            <a:off x="2822029" y="2442515"/>
            <a:ext cx="0" cy="1655391"/>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2" name="Textfeld 21"/>
          <p:cNvSpPr txBox="1"/>
          <p:nvPr/>
        </p:nvSpPr>
        <p:spPr>
          <a:xfrm>
            <a:off x="94590" y="1906499"/>
            <a:ext cx="2333300" cy="954107"/>
          </a:xfrm>
          <a:prstGeom prst="rect">
            <a:avLst/>
          </a:prstGeom>
        </p:spPr>
        <p:txBody>
          <a:bodyPr vert="horz" wrap="square" lIns="91440" tIns="45720" rIns="91440" bIns="45720" rtlCol="0" anchor="t">
            <a:spAutoFit/>
          </a:bodyPr>
          <a:lstStyle/>
          <a:p>
            <a:pPr algn="ctr"/>
            <a:r>
              <a:rPr lang="de-DE" sz="1400" dirty="0" err="1" smtClean="0"/>
              <a:t>pre</a:t>
            </a:r>
            <a:r>
              <a:rPr lang="de-DE" sz="1400" dirty="0" smtClean="0"/>
              <a:t>-stripper HSI</a:t>
            </a:r>
          </a:p>
          <a:p>
            <a:pPr algn="ctr"/>
            <a:r>
              <a:rPr lang="de-DE" sz="1400" dirty="0" smtClean="0"/>
              <a:t>(Hoch-Strom-Injektor)</a:t>
            </a:r>
          </a:p>
          <a:p>
            <a:pPr algn="ctr"/>
            <a:endParaRPr lang="de-DE" sz="1400" dirty="0"/>
          </a:p>
          <a:p>
            <a:pPr algn="ctr"/>
            <a:r>
              <a:rPr lang="de-DE" sz="1400" dirty="0" err="1" smtClean="0"/>
              <a:t>acceleration</a:t>
            </a:r>
            <a:r>
              <a:rPr lang="de-DE" sz="1400" dirty="0" smtClean="0"/>
              <a:t> </a:t>
            </a:r>
            <a:r>
              <a:rPr lang="de-DE" sz="1400" dirty="0" err="1" smtClean="0"/>
              <a:t>to</a:t>
            </a:r>
            <a:r>
              <a:rPr lang="de-DE" sz="1400" dirty="0" smtClean="0"/>
              <a:t> 1.4 </a:t>
            </a:r>
            <a:r>
              <a:rPr lang="de-DE" sz="1400" dirty="0" err="1" smtClean="0"/>
              <a:t>MeV</a:t>
            </a:r>
            <a:r>
              <a:rPr lang="de-DE" sz="1400" dirty="0" smtClean="0"/>
              <a:t>/u</a:t>
            </a:r>
            <a:endParaRPr lang="en-US" sz="1400" dirty="0" smtClean="0"/>
          </a:p>
        </p:txBody>
      </p:sp>
      <p:cxnSp>
        <p:nvCxnSpPr>
          <p:cNvPr id="23" name="Gerade Verbindung 22"/>
          <p:cNvCxnSpPr/>
          <p:nvPr/>
        </p:nvCxnSpPr>
        <p:spPr>
          <a:xfrm>
            <a:off x="3857325" y="2468787"/>
            <a:ext cx="0" cy="1655391"/>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4" name="Textfeld 23"/>
          <p:cNvSpPr txBox="1"/>
          <p:nvPr/>
        </p:nvSpPr>
        <p:spPr>
          <a:xfrm>
            <a:off x="4473613" y="1880216"/>
            <a:ext cx="2727440" cy="954107"/>
          </a:xfrm>
          <a:prstGeom prst="rect">
            <a:avLst/>
          </a:prstGeom>
        </p:spPr>
        <p:txBody>
          <a:bodyPr vert="horz" wrap="square" lIns="91440" tIns="45720" rIns="91440" bIns="45720" rtlCol="0" anchor="t">
            <a:spAutoFit/>
          </a:bodyPr>
          <a:lstStyle/>
          <a:p>
            <a:pPr algn="ctr"/>
            <a:r>
              <a:rPr lang="de-DE" sz="1400" dirty="0" smtClean="0"/>
              <a:t>post-stripper</a:t>
            </a:r>
          </a:p>
          <a:p>
            <a:pPr algn="ctr"/>
            <a:endParaRPr lang="de-DE" sz="1400" dirty="0"/>
          </a:p>
          <a:p>
            <a:pPr algn="ctr"/>
            <a:endParaRPr lang="de-DE" sz="1400" dirty="0" smtClean="0"/>
          </a:p>
          <a:p>
            <a:pPr algn="ctr"/>
            <a:r>
              <a:rPr lang="de-DE" sz="1400" dirty="0" err="1" smtClean="0"/>
              <a:t>acceleration</a:t>
            </a:r>
            <a:r>
              <a:rPr lang="de-DE" sz="1400" dirty="0" smtClean="0"/>
              <a:t> </a:t>
            </a:r>
            <a:r>
              <a:rPr lang="de-DE" sz="1400" dirty="0" err="1" smtClean="0"/>
              <a:t>up</a:t>
            </a:r>
            <a:r>
              <a:rPr lang="de-DE" sz="1400" dirty="0" smtClean="0"/>
              <a:t> </a:t>
            </a:r>
            <a:r>
              <a:rPr lang="de-DE" sz="1400" dirty="0" err="1" smtClean="0"/>
              <a:t>to</a:t>
            </a:r>
            <a:r>
              <a:rPr lang="de-DE" sz="1400" dirty="0" smtClean="0"/>
              <a:t> 11.4 </a:t>
            </a:r>
            <a:r>
              <a:rPr lang="de-DE" sz="1400" dirty="0" err="1" smtClean="0"/>
              <a:t>MeV</a:t>
            </a:r>
            <a:r>
              <a:rPr lang="de-DE" sz="1400" dirty="0" smtClean="0"/>
              <a:t>/u</a:t>
            </a:r>
            <a:endParaRPr lang="en-US" sz="1400" dirty="0" smtClean="0"/>
          </a:p>
        </p:txBody>
      </p:sp>
      <p:cxnSp>
        <p:nvCxnSpPr>
          <p:cNvPr id="26" name="Gerade Verbindung 25"/>
          <p:cNvCxnSpPr/>
          <p:nvPr/>
        </p:nvCxnSpPr>
        <p:spPr>
          <a:xfrm>
            <a:off x="7966868" y="2555486"/>
            <a:ext cx="0" cy="1655391"/>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7" name="Textfeld 26"/>
          <p:cNvSpPr txBox="1"/>
          <p:nvPr/>
        </p:nvSpPr>
        <p:spPr>
          <a:xfrm>
            <a:off x="8001570" y="1828800"/>
            <a:ext cx="1182418" cy="1169551"/>
          </a:xfrm>
          <a:prstGeom prst="rect">
            <a:avLst/>
          </a:prstGeom>
        </p:spPr>
        <p:txBody>
          <a:bodyPr vert="horz" wrap="square" lIns="91440" tIns="45720" rIns="91440" bIns="45720" rtlCol="0" anchor="t">
            <a:spAutoFit/>
          </a:bodyPr>
          <a:lstStyle/>
          <a:p>
            <a:pPr algn="l"/>
            <a:r>
              <a:rPr lang="de-DE" sz="1400" dirty="0" smtClean="0"/>
              <a:t>single-</a:t>
            </a:r>
            <a:r>
              <a:rPr lang="de-DE" sz="1400" dirty="0" err="1" smtClean="0"/>
              <a:t>gap</a:t>
            </a:r>
            <a:endParaRPr lang="de-DE" sz="1400" dirty="0"/>
          </a:p>
          <a:p>
            <a:pPr algn="l"/>
            <a:r>
              <a:rPr lang="de-DE" sz="1400" dirty="0" err="1" smtClean="0"/>
              <a:t>resonators</a:t>
            </a:r>
            <a:endParaRPr lang="de-DE" sz="1400" dirty="0" smtClean="0"/>
          </a:p>
          <a:p>
            <a:pPr algn="l"/>
            <a:endParaRPr lang="de-DE" sz="1400" dirty="0"/>
          </a:p>
          <a:p>
            <a:pPr algn="l"/>
            <a:r>
              <a:rPr lang="de-DE" sz="1400" dirty="0" err="1" smtClean="0"/>
              <a:t>energy</a:t>
            </a:r>
            <a:r>
              <a:rPr lang="de-DE" sz="1400" dirty="0" smtClean="0"/>
              <a:t> </a:t>
            </a:r>
            <a:r>
              <a:rPr lang="de-DE" sz="1400" dirty="0" err="1" smtClean="0"/>
              <a:t>fine</a:t>
            </a:r>
            <a:r>
              <a:rPr lang="de-DE" sz="1400" dirty="0" smtClean="0"/>
              <a:t> </a:t>
            </a:r>
            <a:r>
              <a:rPr lang="de-DE" sz="1400" dirty="0" err="1" smtClean="0"/>
              <a:t>tuning</a:t>
            </a:r>
            <a:endParaRPr lang="en-US" sz="1400" dirty="0" smtClean="0"/>
          </a:p>
        </p:txBody>
      </p:sp>
      <p:sp>
        <p:nvSpPr>
          <p:cNvPr id="28" name="Textfeld 27"/>
          <p:cNvSpPr txBox="1"/>
          <p:nvPr/>
        </p:nvSpPr>
        <p:spPr>
          <a:xfrm>
            <a:off x="2784891" y="1880208"/>
            <a:ext cx="1100994" cy="954107"/>
          </a:xfrm>
          <a:prstGeom prst="rect">
            <a:avLst/>
          </a:prstGeom>
        </p:spPr>
        <p:txBody>
          <a:bodyPr vert="horz" wrap="square" lIns="91440" tIns="45720" rIns="91440" bIns="45720" rtlCol="0" anchor="t">
            <a:spAutoFit/>
          </a:bodyPr>
          <a:lstStyle/>
          <a:p>
            <a:pPr algn="ctr"/>
            <a:r>
              <a:rPr lang="de-DE" sz="1400" dirty="0" err="1" smtClean="0"/>
              <a:t>stripper</a:t>
            </a:r>
            <a:endParaRPr lang="de-DE" sz="1400" dirty="0" smtClean="0"/>
          </a:p>
          <a:p>
            <a:pPr algn="ctr"/>
            <a:endParaRPr lang="de-DE" sz="1400" dirty="0"/>
          </a:p>
          <a:p>
            <a:pPr algn="ctr"/>
            <a:endParaRPr lang="de-DE" sz="1400" dirty="0" smtClean="0"/>
          </a:p>
          <a:p>
            <a:pPr algn="ctr"/>
            <a:r>
              <a:rPr lang="de-DE" sz="1400" dirty="0" err="1" smtClean="0"/>
              <a:t>increase</a:t>
            </a:r>
            <a:r>
              <a:rPr lang="de-DE" sz="1400" dirty="0" smtClean="0"/>
              <a:t> q</a:t>
            </a:r>
            <a:endParaRPr lang="en-US" sz="1400" dirty="0" smtClean="0"/>
          </a:p>
        </p:txBody>
      </p:sp>
      <p:sp>
        <p:nvSpPr>
          <p:cNvPr id="29" name="Textfeld 28"/>
          <p:cNvSpPr txBox="1"/>
          <p:nvPr/>
        </p:nvSpPr>
        <p:spPr>
          <a:xfrm>
            <a:off x="63064" y="5773157"/>
            <a:ext cx="1876097" cy="523220"/>
          </a:xfrm>
          <a:prstGeom prst="rect">
            <a:avLst/>
          </a:prstGeom>
          <a:ln w="12700">
            <a:solidFill>
              <a:schemeClr val="tx1"/>
            </a:solidFill>
          </a:ln>
        </p:spPr>
        <p:txBody>
          <a:bodyPr vert="horz" wrap="square" lIns="91440" tIns="45720" rIns="91440" bIns="45720" rtlCol="0" anchor="t">
            <a:spAutoFit/>
          </a:bodyPr>
          <a:lstStyle/>
          <a:p>
            <a:pPr algn="ctr"/>
            <a:r>
              <a:rPr lang="de-DE" sz="1400" dirty="0" err="1" smtClean="0"/>
              <a:t>sources</a:t>
            </a:r>
            <a:r>
              <a:rPr lang="de-DE" sz="1400" dirty="0" smtClean="0"/>
              <a:t> </a:t>
            </a:r>
            <a:r>
              <a:rPr lang="de-DE" sz="1400" dirty="0" err="1" smtClean="0"/>
              <a:t>and</a:t>
            </a:r>
            <a:r>
              <a:rPr lang="de-DE" sz="1400" dirty="0" smtClean="0"/>
              <a:t> LEBTs</a:t>
            </a:r>
          </a:p>
          <a:p>
            <a:pPr algn="ctr"/>
            <a:r>
              <a:rPr lang="de-DE" sz="1400" dirty="0" smtClean="0"/>
              <a:t>2.2 </a:t>
            </a:r>
            <a:r>
              <a:rPr lang="de-DE" sz="1400" dirty="0" err="1" smtClean="0"/>
              <a:t>keV</a:t>
            </a:r>
            <a:r>
              <a:rPr lang="de-DE" sz="1400" dirty="0" smtClean="0"/>
              <a:t>/u</a:t>
            </a:r>
            <a:endParaRPr lang="en-US" sz="1400" dirty="0" smtClean="0"/>
          </a:p>
        </p:txBody>
      </p:sp>
      <p:sp>
        <p:nvSpPr>
          <p:cNvPr id="30" name="Textfeld 29"/>
          <p:cNvSpPr txBox="1"/>
          <p:nvPr/>
        </p:nvSpPr>
        <p:spPr>
          <a:xfrm>
            <a:off x="402018" y="4476279"/>
            <a:ext cx="1008997" cy="523220"/>
          </a:xfrm>
          <a:prstGeom prst="rect">
            <a:avLst/>
          </a:prstGeom>
          <a:ln w="12700">
            <a:solidFill>
              <a:schemeClr val="tx1"/>
            </a:solidFill>
          </a:ln>
        </p:spPr>
        <p:txBody>
          <a:bodyPr vert="horz" wrap="square" lIns="91440" tIns="45720" rIns="91440" bIns="45720" rtlCol="0" anchor="t">
            <a:spAutoFit/>
          </a:bodyPr>
          <a:lstStyle/>
          <a:p>
            <a:pPr algn="ctr"/>
            <a:r>
              <a:rPr lang="de-DE" sz="1400" dirty="0" smtClean="0"/>
              <a:t>RFQ</a:t>
            </a:r>
          </a:p>
          <a:p>
            <a:pPr algn="ctr"/>
            <a:r>
              <a:rPr lang="de-DE" sz="1400" dirty="0" smtClean="0"/>
              <a:t>120 </a:t>
            </a:r>
            <a:r>
              <a:rPr lang="de-DE" sz="1400" dirty="0" err="1" smtClean="0"/>
              <a:t>keV</a:t>
            </a:r>
            <a:r>
              <a:rPr lang="de-DE" sz="1400" dirty="0" smtClean="0"/>
              <a:t>/u</a:t>
            </a:r>
            <a:endParaRPr lang="en-US" sz="1400" dirty="0" smtClean="0"/>
          </a:p>
        </p:txBody>
      </p:sp>
      <p:sp>
        <p:nvSpPr>
          <p:cNvPr id="31" name="Textfeld 30"/>
          <p:cNvSpPr txBox="1"/>
          <p:nvPr/>
        </p:nvSpPr>
        <p:spPr>
          <a:xfrm>
            <a:off x="1635657" y="4477426"/>
            <a:ext cx="1008997" cy="523220"/>
          </a:xfrm>
          <a:prstGeom prst="rect">
            <a:avLst/>
          </a:prstGeom>
          <a:ln w="12700">
            <a:solidFill>
              <a:schemeClr val="tx1"/>
            </a:solidFill>
          </a:ln>
        </p:spPr>
        <p:txBody>
          <a:bodyPr vert="horz" wrap="square" lIns="91440" tIns="45720" rIns="91440" bIns="45720" rtlCol="0" anchor="t">
            <a:spAutoFit/>
          </a:bodyPr>
          <a:lstStyle/>
          <a:p>
            <a:pPr algn="ctr"/>
            <a:r>
              <a:rPr lang="de-DE" sz="1400" dirty="0" smtClean="0"/>
              <a:t>IH-DTL</a:t>
            </a:r>
          </a:p>
          <a:p>
            <a:pPr algn="ctr"/>
            <a:r>
              <a:rPr lang="de-DE" sz="1400" dirty="0" smtClean="0"/>
              <a:t>1.4 </a:t>
            </a:r>
            <a:r>
              <a:rPr lang="de-DE" sz="1400" dirty="0" err="1"/>
              <a:t>M</a:t>
            </a:r>
            <a:r>
              <a:rPr lang="de-DE" sz="1400" dirty="0" err="1" smtClean="0"/>
              <a:t>eV</a:t>
            </a:r>
            <a:r>
              <a:rPr lang="de-DE" sz="1400" dirty="0" smtClean="0"/>
              <a:t>/u</a:t>
            </a:r>
            <a:endParaRPr lang="en-US" sz="1400" dirty="0" smtClean="0"/>
          </a:p>
        </p:txBody>
      </p:sp>
      <p:cxnSp>
        <p:nvCxnSpPr>
          <p:cNvPr id="32" name="Gerade Verbindung 31"/>
          <p:cNvCxnSpPr/>
          <p:nvPr/>
        </p:nvCxnSpPr>
        <p:spPr>
          <a:xfrm flipH="1" flipV="1">
            <a:off x="173419" y="4316658"/>
            <a:ext cx="236487" cy="1456499"/>
          </a:xfrm>
          <a:prstGeom prst="line">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feld 32"/>
          <p:cNvSpPr txBox="1"/>
          <p:nvPr/>
        </p:nvSpPr>
        <p:spPr>
          <a:xfrm>
            <a:off x="2860103" y="4492041"/>
            <a:ext cx="1008997" cy="307777"/>
          </a:xfrm>
          <a:prstGeom prst="rect">
            <a:avLst/>
          </a:prstGeom>
          <a:ln w="12700">
            <a:solidFill>
              <a:schemeClr val="tx1"/>
            </a:solidFill>
          </a:ln>
        </p:spPr>
        <p:txBody>
          <a:bodyPr vert="horz" wrap="square" lIns="91440" tIns="45720" rIns="91440" bIns="45720" rtlCol="0" anchor="t">
            <a:spAutoFit/>
          </a:bodyPr>
          <a:lstStyle/>
          <a:p>
            <a:pPr algn="ctr"/>
            <a:r>
              <a:rPr lang="de-DE" sz="1400" dirty="0" smtClean="0"/>
              <a:t>U</a:t>
            </a:r>
            <a:r>
              <a:rPr lang="de-DE" sz="1400" baseline="30000" dirty="0" smtClean="0"/>
              <a:t>4+ </a:t>
            </a:r>
            <a:r>
              <a:rPr lang="de-DE" sz="1400" dirty="0" smtClean="0">
                <a:latin typeface="Arial Unicode MS" panose="020B0604020202020204" charset="-122"/>
                <a:ea typeface="Arial Unicode MS" panose="020B0604020202020204" charset="-122"/>
                <a:cs typeface="Arial Unicode MS" panose="020B0604020202020204" charset="-122"/>
              </a:rPr>
              <a:t>→ U</a:t>
            </a:r>
            <a:r>
              <a:rPr lang="de-DE" sz="1400" baseline="30000" dirty="0" smtClean="0">
                <a:latin typeface="Arial Unicode MS" panose="020B0604020202020204" charset="-122"/>
                <a:ea typeface="Arial Unicode MS" panose="020B0604020202020204" charset="-122"/>
                <a:cs typeface="Arial Unicode MS" panose="020B0604020202020204" charset="-122"/>
              </a:rPr>
              <a:t>28+</a:t>
            </a:r>
            <a:endParaRPr lang="en-US" sz="1400" baseline="30000" dirty="0" smtClean="0"/>
          </a:p>
        </p:txBody>
      </p:sp>
      <p:sp>
        <p:nvSpPr>
          <p:cNvPr id="34" name="Textfeld 33"/>
          <p:cNvSpPr txBox="1"/>
          <p:nvPr/>
        </p:nvSpPr>
        <p:spPr>
          <a:xfrm>
            <a:off x="4508932" y="4538208"/>
            <a:ext cx="2806261" cy="523220"/>
          </a:xfrm>
          <a:prstGeom prst="rect">
            <a:avLst/>
          </a:prstGeom>
          <a:ln w="12700">
            <a:solidFill>
              <a:schemeClr val="tx1"/>
            </a:solidFill>
          </a:ln>
        </p:spPr>
        <p:txBody>
          <a:bodyPr vert="horz" wrap="square" lIns="91440" tIns="45720" rIns="91440" bIns="45720" rtlCol="0" anchor="t">
            <a:spAutoFit/>
          </a:bodyPr>
          <a:lstStyle/>
          <a:p>
            <a:pPr algn="ctr"/>
            <a:r>
              <a:rPr lang="de-DE" sz="1400" dirty="0" smtClean="0"/>
              <a:t>Alvarez-DTL</a:t>
            </a:r>
          </a:p>
          <a:p>
            <a:pPr algn="ctr"/>
            <a:r>
              <a:rPr lang="de-DE" sz="1400" dirty="0" smtClean="0"/>
              <a:t>3.6 / 4.8 / 5.9 / 8.6 / 11.4 </a:t>
            </a:r>
            <a:r>
              <a:rPr lang="de-DE" sz="1400" dirty="0" err="1"/>
              <a:t>M</a:t>
            </a:r>
            <a:r>
              <a:rPr lang="de-DE" sz="1400" dirty="0" err="1" smtClean="0"/>
              <a:t>eV</a:t>
            </a:r>
            <a:r>
              <a:rPr lang="de-DE" sz="1400" dirty="0" smtClean="0"/>
              <a:t>/u</a:t>
            </a:r>
            <a:endParaRPr lang="en-US" sz="1400" dirty="0" smtClean="0"/>
          </a:p>
        </p:txBody>
      </p:sp>
      <p:sp>
        <p:nvSpPr>
          <p:cNvPr id="35" name="Textfeld 34"/>
          <p:cNvSpPr txBox="1"/>
          <p:nvPr/>
        </p:nvSpPr>
        <p:spPr>
          <a:xfrm>
            <a:off x="7010540" y="5774305"/>
            <a:ext cx="2002231" cy="523220"/>
          </a:xfrm>
          <a:prstGeom prst="rect">
            <a:avLst/>
          </a:prstGeom>
          <a:ln w="12700">
            <a:solidFill>
              <a:schemeClr val="tx1"/>
            </a:solidFill>
          </a:ln>
        </p:spPr>
        <p:txBody>
          <a:bodyPr vert="horz" wrap="square" lIns="91440" tIns="45720" rIns="91440" bIns="45720" rtlCol="0" anchor="t">
            <a:spAutoFit/>
          </a:bodyPr>
          <a:lstStyle/>
          <a:p>
            <a:pPr algn="ctr"/>
            <a:r>
              <a:rPr lang="de-DE" sz="1400" dirty="0"/>
              <a:t>6</a:t>
            </a:r>
            <a:r>
              <a:rPr lang="de-DE" sz="1400" dirty="0" smtClean="0"/>
              <a:t> SGRs</a:t>
            </a:r>
          </a:p>
          <a:p>
            <a:pPr algn="ctr"/>
            <a:r>
              <a:rPr lang="de-DE" sz="1400" dirty="0" smtClean="0"/>
              <a:t>|</a:t>
            </a:r>
            <a:r>
              <a:rPr lang="el-GR" sz="1400" dirty="0" smtClean="0"/>
              <a:t>Δ</a:t>
            </a:r>
            <a:r>
              <a:rPr lang="de-DE" sz="1400" dirty="0" smtClean="0"/>
              <a:t>E| ≤ </a:t>
            </a:r>
            <a:r>
              <a:rPr lang="de-DE" sz="1400" dirty="0"/>
              <a:t>5</a:t>
            </a:r>
            <a:r>
              <a:rPr lang="de-DE" sz="1400" dirty="0" smtClean="0"/>
              <a:t>*(q/A) </a:t>
            </a:r>
            <a:r>
              <a:rPr lang="de-DE" sz="1400" dirty="0" err="1" smtClean="0"/>
              <a:t>MeV</a:t>
            </a:r>
            <a:r>
              <a:rPr lang="de-DE" sz="1400" dirty="0" smtClean="0"/>
              <a:t>/u</a:t>
            </a:r>
            <a:endParaRPr lang="en-US" sz="1400" dirty="0" smtClean="0"/>
          </a:p>
        </p:txBody>
      </p:sp>
      <p:cxnSp>
        <p:nvCxnSpPr>
          <p:cNvPr id="36" name="Gerade Verbindung 35"/>
          <p:cNvCxnSpPr>
            <a:stCxn id="35" idx="0"/>
          </p:cNvCxnSpPr>
          <p:nvPr/>
        </p:nvCxnSpPr>
        <p:spPr>
          <a:xfrm flipV="1">
            <a:off x="8011656" y="4492041"/>
            <a:ext cx="407130" cy="1282264"/>
          </a:xfrm>
          <a:prstGeom prst="line">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灯片编号占位符 3"/>
          <p:cNvSpPr>
            <a:spLocks noGrp="1"/>
          </p:cNvSpPr>
          <p:nvPr>
            <p:ph type="sldNum" sz="quarter" idx="12"/>
          </p:nvPr>
        </p:nvSpPr>
        <p:spPr/>
        <p:txBody>
          <a:bodyPr/>
          <a:lstStyle/>
          <a:p>
            <a:fld id="{B6F15528-21DE-4FAA-801E-634DDDAF4B2B}" type="slidenum">
              <a:rPr lang="en-US" smtClean="0"/>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18935"/>
            <a:ext cx="6242342" cy="787557"/>
          </a:xfrm>
        </p:spPr>
        <p:txBody>
          <a:bodyPr>
            <a:normAutofit/>
          </a:bodyPr>
          <a:lstStyle/>
          <a:p>
            <a:r>
              <a:rPr lang="de-DE" dirty="0" err="1" smtClean="0"/>
              <a:t>Today‘s</a:t>
            </a:r>
            <a:r>
              <a:rPr lang="de-DE" dirty="0" smtClean="0"/>
              <a:t> post-Stripper DTL</a:t>
            </a:r>
            <a:endParaRPr lang="en-US" dirty="0"/>
          </a:p>
        </p:txBody>
      </p:sp>
      <p:pic>
        <p:nvPicPr>
          <p:cNvPr id="13" name="Picture 6" descr="Driftröhre 0 Ausgang (halb)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69" y="2971800"/>
            <a:ext cx="2276821" cy="170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57 Eingang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99" y="2971799"/>
            <a:ext cx="2157697" cy="168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Blase 002 Innentank 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6999" y="4831680"/>
            <a:ext cx="2161555" cy="170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17"/>
          <p:cNvSpPr txBox="1"/>
          <p:nvPr/>
        </p:nvSpPr>
        <p:spPr>
          <a:xfrm>
            <a:off x="197600" y="1244575"/>
            <a:ext cx="6279400" cy="1323439"/>
          </a:xfrm>
          <a:prstGeom prst="rect">
            <a:avLst/>
          </a:prstGeom>
          <a:noFill/>
        </p:spPr>
        <p:txBody>
          <a:bodyPr wrap="square" rtlCol="0">
            <a:spAutoFit/>
          </a:bodyPr>
          <a:lstStyle/>
          <a:p>
            <a:pPr marL="285750" indent="-285750">
              <a:buFont typeface="Arial" panose="020B0604020202020204" pitchFamily="34" charset="0"/>
              <a:buChar char="•"/>
            </a:pPr>
            <a:r>
              <a:rPr lang="de-DE" sz="1600" dirty="0" smtClean="0"/>
              <a:t>Alvarez </a:t>
            </a:r>
            <a:r>
              <a:rPr lang="de-DE" sz="1600" dirty="0" err="1" smtClean="0"/>
              <a:t>tanks</a:t>
            </a:r>
            <a:r>
              <a:rPr lang="de-DE" sz="1600" dirty="0" smtClean="0"/>
              <a:t> </a:t>
            </a:r>
            <a:r>
              <a:rPr lang="en-GB" sz="1600" dirty="0" smtClean="0"/>
              <a:t> </a:t>
            </a:r>
            <a:r>
              <a:rPr lang="en-GB" sz="1600" dirty="0"/>
              <a:t>A1, A2a, </a:t>
            </a:r>
            <a:r>
              <a:rPr lang="en-GB" sz="1600" dirty="0" smtClean="0"/>
              <a:t>A2b </a:t>
            </a:r>
            <a:r>
              <a:rPr lang="de-DE" sz="1600" dirty="0" smtClean="0"/>
              <a:t>in </a:t>
            </a:r>
            <a:r>
              <a:rPr lang="de-DE" sz="1600" dirty="0" err="1" smtClean="0"/>
              <a:t>operation</a:t>
            </a:r>
            <a:r>
              <a:rPr lang="de-DE" sz="1600" dirty="0" smtClean="0"/>
              <a:t> </a:t>
            </a:r>
            <a:r>
              <a:rPr lang="de-DE" sz="1600" dirty="0" err="1" smtClean="0"/>
              <a:t>since</a:t>
            </a:r>
            <a:r>
              <a:rPr lang="de-DE" sz="1600" dirty="0" smtClean="0"/>
              <a:t> &gt; 40 </a:t>
            </a:r>
            <a:r>
              <a:rPr lang="de-DE" sz="1600" dirty="0" err="1" smtClean="0"/>
              <a:t>years</a:t>
            </a:r>
            <a:endParaRPr lang="de-DE" sz="1600" dirty="0" smtClean="0"/>
          </a:p>
          <a:p>
            <a:pPr marL="285750" indent="-285750">
              <a:buFont typeface="Arial" panose="020B0604020202020204" pitchFamily="34" charset="0"/>
              <a:buChar char="•"/>
            </a:pPr>
            <a:r>
              <a:rPr lang="de-DE" sz="1600" dirty="0" smtClean="0"/>
              <a:t>25 </a:t>
            </a:r>
            <a:r>
              <a:rPr lang="de-DE" sz="1600" dirty="0" err="1" smtClean="0"/>
              <a:t>years</a:t>
            </a:r>
            <a:r>
              <a:rPr lang="de-DE" sz="1600" dirty="0" smtClean="0"/>
              <a:t> </a:t>
            </a:r>
            <a:r>
              <a:rPr lang="de-DE" sz="1600" dirty="0" err="1" smtClean="0"/>
              <a:t>expected</a:t>
            </a:r>
            <a:r>
              <a:rPr lang="de-DE" sz="1600" dirty="0" smtClean="0"/>
              <a:t> </a:t>
            </a:r>
            <a:r>
              <a:rPr lang="de-DE" sz="1600" dirty="0" err="1" smtClean="0"/>
              <a:t>lifetime</a:t>
            </a:r>
            <a:endParaRPr lang="de-DE" sz="1600" dirty="0" smtClean="0"/>
          </a:p>
          <a:p>
            <a:pPr marL="285750" indent="-285750">
              <a:buFont typeface="Arial" panose="020B0604020202020204" pitchFamily="34" charset="0"/>
              <a:buChar char="•"/>
            </a:pPr>
            <a:r>
              <a:rPr lang="de-DE" sz="1600" dirty="0" err="1" smtClean="0"/>
              <a:t>drift</a:t>
            </a:r>
            <a:r>
              <a:rPr lang="de-DE" sz="1600" dirty="0" smtClean="0"/>
              <a:t> </a:t>
            </a:r>
            <a:r>
              <a:rPr lang="de-DE" sz="1600" dirty="0" err="1" smtClean="0"/>
              <a:t>tubes</a:t>
            </a:r>
            <a:r>
              <a:rPr lang="de-DE" sz="1600" dirty="0" smtClean="0"/>
              <a:t> </a:t>
            </a:r>
            <a:r>
              <a:rPr lang="de-DE" sz="1600" dirty="0" err="1" smtClean="0"/>
              <a:t>are</a:t>
            </a:r>
            <a:r>
              <a:rPr lang="de-DE" sz="1600" dirty="0" smtClean="0"/>
              <a:t> </a:t>
            </a:r>
            <a:r>
              <a:rPr lang="de-DE" sz="1600" dirty="0" err="1" smtClean="0"/>
              <a:t>obviously</a:t>
            </a:r>
            <a:r>
              <a:rPr lang="de-DE" sz="1600" dirty="0" smtClean="0"/>
              <a:t> </a:t>
            </a:r>
            <a:r>
              <a:rPr lang="de-DE" sz="1600" dirty="0" err="1" smtClean="0"/>
              <a:t>damaged</a:t>
            </a:r>
            <a:endParaRPr lang="de-DE" sz="1600" dirty="0" smtClean="0"/>
          </a:p>
          <a:p>
            <a:pPr marL="285750" indent="-285750">
              <a:buFont typeface="Arial" panose="020B0604020202020204" pitchFamily="34" charset="0"/>
              <a:buChar char="•"/>
            </a:pPr>
            <a:r>
              <a:rPr lang="de-DE" sz="1600" dirty="0" err="1" smtClean="0"/>
              <a:t>copper</a:t>
            </a:r>
            <a:r>
              <a:rPr lang="de-DE" sz="1600" dirty="0" smtClean="0"/>
              <a:t> </a:t>
            </a:r>
            <a:r>
              <a:rPr lang="en-US" sz="1600" noProof="1" smtClean="0"/>
              <a:t>plating</a:t>
            </a:r>
            <a:r>
              <a:rPr lang="de-DE" sz="1600" dirty="0" smtClean="0"/>
              <a:t> </a:t>
            </a:r>
            <a:r>
              <a:rPr lang="de-DE" sz="1600" dirty="0" err="1" smtClean="0"/>
              <a:t>shows</a:t>
            </a:r>
            <a:r>
              <a:rPr lang="de-DE" sz="1600" dirty="0" smtClean="0"/>
              <a:t> </a:t>
            </a:r>
            <a:r>
              <a:rPr lang="de-DE" sz="1600" dirty="0" err="1" smtClean="0"/>
              <a:t>bubbles</a:t>
            </a:r>
            <a:r>
              <a:rPr lang="de-DE" sz="1600" dirty="0" smtClean="0"/>
              <a:t> &amp; </a:t>
            </a:r>
            <a:r>
              <a:rPr lang="de-DE" sz="1600" dirty="0" err="1" smtClean="0"/>
              <a:t>bumps</a:t>
            </a:r>
            <a:endParaRPr lang="de-DE" sz="1600" dirty="0" smtClean="0"/>
          </a:p>
          <a:p>
            <a:pPr marL="285750" indent="-285750">
              <a:buFont typeface="Arial" panose="020B0604020202020204" pitchFamily="34" charset="0"/>
              <a:buChar char="•"/>
            </a:pPr>
            <a:r>
              <a:rPr lang="de-DE" sz="1600" dirty="0" err="1" smtClean="0"/>
              <a:t>resources</a:t>
            </a:r>
            <a:r>
              <a:rPr lang="de-DE" sz="1600" dirty="0" smtClean="0"/>
              <a:t> </a:t>
            </a:r>
            <a:r>
              <a:rPr lang="de-DE" sz="1600" dirty="0" err="1" smtClean="0"/>
              <a:t>for</a:t>
            </a:r>
            <a:r>
              <a:rPr lang="de-DE" sz="1600" dirty="0" smtClean="0"/>
              <a:t> </a:t>
            </a:r>
            <a:r>
              <a:rPr lang="de-DE" sz="1600" dirty="0" err="1" smtClean="0"/>
              <a:t>maintanance</a:t>
            </a:r>
            <a:r>
              <a:rPr lang="de-DE" sz="1600" dirty="0" smtClean="0"/>
              <a:t> </a:t>
            </a:r>
            <a:r>
              <a:rPr lang="de-DE" sz="1600" dirty="0" err="1" smtClean="0"/>
              <a:t>increase</a:t>
            </a:r>
            <a:r>
              <a:rPr lang="de-DE" sz="1600" dirty="0" smtClean="0"/>
              <a:t> </a:t>
            </a:r>
            <a:r>
              <a:rPr lang="de-DE" sz="1600" dirty="0" err="1" smtClean="0"/>
              <a:t>rapidly</a:t>
            </a:r>
            <a:endParaRPr lang="de-DE" sz="1600" dirty="0" smtClean="0"/>
          </a:p>
        </p:txBody>
      </p:sp>
      <p:pic>
        <p:nvPicPr>
          <p:cNvPr id="19" name="Picture 5" descr="IMG_45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226" y="4831680"/>
            <a:ext cx="2276821" cy="170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A1_Zerlegu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3284480"/>
            <a:ext cx="3200400" cy="240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灯片编号占位符 3"/>
          <p:cNvSpPr>
            <a:spLocks noGrp="1"/>
          </p:cNvSpPr>
          <p:nvPr>
            <p:ph type="sldNum" sz="quarter" idx="12"/>
          </p:nvPr>
        </p:nvSpPr>
        <p:spPr/>
        <p:txBody>
          <a:bodyPr/>
          <a:lstStyle/>
          <a:p>
            <a:fld id="{B6F15528-21DE-4FAA-801E-634DDDAF4B2B}" type="slidenum">
              <a:rPr lang="en-US" smtClean="0"/>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p:cNvGrpSpPr/>
          <p:nvPr/>
        </p:nvGrpSpPr>
        <p:grpSpPr>
          <a:xfrm>
            <a:off x="2170632" y="2173773"/>
            <a:ext cx="5068368" cy="3465027"/>
            <a:chOff x="1789632" y="2028597"/>
            <a:chExt cx="4077768" cy="3084027"/>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901" t="22578" r="28833" b="34038"/>
            <a:stretch>
              <a:fillRect/>
            </a:stretch>
          </p:blipFill>
          <p:spPr bwMode="auto">
            <a:xfrm>
              <a:off x="1789632" y="2028597"/>
              <a:ext cx="4077768" cy="3084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Gerade Verbindung 4"/>
            <p:cNvCxnSpPr/>
            <p:nvPr/>
          </p:nvCxnSpPr>
          <p:spPr>
            <a:xfrm>
              <a:off x="3293692" y="3124200"/>
              <a:ext cx="0" cy="1295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feld 7"/>
          <p:cNvSpPr txBox="1"/>
          <p:nvPr/>
        </p:nvSpPr>
        <p:spPr>
          <a:xfrm>
            <a:off x="2286000" y="1414082"/>
            <a:ext cx="3886200" cy="523220"/>
          </a:xfrm>
          <a:prstGeom prst="rect">
            <a:avLst/>
          </a:prstGeom>
          <a:noFill/>
        </p:spPr>
        <p:txBody>
          <a:bodyPr wrap="square" rtlCol="0">
            <a:spAutoFit/>
          </a:bodyPr>
          <a:lstStyle/>
          <a:p>
            <a:pPr algn="ctr"/>
            <a:r>
              <a:rPr lang="de-DE" sz="1400" dirty="0" smtClean="0">
                <a:solidFill>
                  <a:srgbClr val="FF0000"/>
                </a:solidFill>
              </a:rPr>
              <a:t>DTL </a:t>
            </a:r>
            <a:r>
              <a:rPr lang="de-DE" sz="1400" dirty="0" err="1" smtClean="0">
                <a:solidFill>
                  <a:srgbClr val="FF0000"/>
                </a:solidFill>
              </a:rPr>
              <a:t>quadrupole</a:t>
            </a:r>
            <a:r>
              <a:rPr lang="de-DE" sz="1400" dirty="0" smtClean="0">
                <a:solidFill>
                  <a:srgbClr val="FF0000"/>
                </a:solidFill>
              </a:rPr>
              <a:t> </a:t>
            </a:r>
            <a:r>
              <a:rPr lang="de-DE" sz="1400" dirty="0" err="1" smtClean="0">
                <a:solidFill>
                  <a:srgbClr val="FF0000"/>
                </a:solidFill>
              </a:rPr>
              <a:t>strengths</a:t>
            </a:r>
            <a:r>
              <a:rPr lang="de-DE" sz="1400" dirty="0" smtClean="0">
                <a:solidFill>
                  <a:srgbClr val="FF0000"/>
                </a:solidFill>
              </a:rPr>
              <a:t> </a:t>
            </a:r>
            <a:r>
              <a:rPr lang="de-DE" sz="1400" dirty="0" err="1" smtClean="0">
                <a:solidFill>
                  <a:srgbClr val="FF0000"/>
                </a:solidFill>
              </a:rPr>
              <a:t>cannot</a:t>
            </a:r>
            <a:r>
              <a:rPr lang="de-DE" sz="1400" dirty="0" smtClean="0">
                <a:solidFill>
                  <a:srgbClr val="FF0000"/>
                </a:solidFill>
              </a:rPr>
              <a:t> deal </a:t>
            </a:r>
            <a:r>
              <a:rPr lang="de-DE" sz="1400" dirty="0" err="1" smtClean="0">
                <a:solidFill>
                  <a:srgbClr val="FF0000"/>
                </a:solidFill>
              </a:rPr>
              <a:t>with</a:t>
            </a:r>
            <a:r>
              <a:rPr lang="de-DE" sz="1400" dirty="0" smtClean="0">
                <a:solidFill>
                  <a:srgbClr val="FF0000"/>
                </a:solidFill>
              </a:rPr>
              <a:t> high </a:t>
            </a:r>
            <a:r>
              <a:rPr lang="de-DE" sz="1400" dirty="0" err="1" smtClean="0">
                <a:solidFill>
                  <a:srgbClr val="FF0000"/>
                </a:solidFill>
              </a:rPr>
              <a:t>intensity</a:t>
            </a:r>
            <a:r>
              <a:rPr lang="de-DE" sz="1400" dirty="0" smtClean="0">
                <a:solidFill>
                  <a:srgbClr val="FF0000"/>
                </a:solidFill>
              </a:rPr>
              <a:t> </a:t>
            </a:r>
            <a:r>
              <a:rPr lang="de-DE" sz="1400" dirty="0" err="1" smtClean="0">
                <a:solidFill>
                  <a:srgbClr val="FF0000"/>
                </a:solidFill>
              </a:rPr>
              <a:t>uranium</a:t>
            </a:r>
            <a:r>
              <a:rPr lang="de-DE" sz="1400" dirty="0" smtClean="0">
                <a:solidFill>
                  <a:srgbClr val="FF0000"/>
                </a:solidFill>
              </a:rPr>
              <a:t> </a:t>
            </a:r>
            <a:r>
              <a:rPr lang="de-DE" sz="1400" dirty="0" err="1" smtClean="0">
                <a:solidFill>
                  <a:srgbClr val="FF0000"/>
                </a:solidFill>
              </a:rPr>
              <a:t>beams</a:t>
            </a:r>
            <a:r>
              <a:rPr lang="de-DE" sz="1400" dirty="0" smtClean="0">
                <a:solidFill>
                  <a:srgbClr val="FF0000"/>
                </a:solidFill>
              </a:rPr>
              <a:t> </a:t>
            </a:r>
            <a:r>
              <a:rPr lang="de-DE" sz="1400" dirty="0" err="1" smtClean="0">
                <a:solidFill>
                  <a:srgbClr val="FF0000"/>
                </a:solidFill>
              </a:rPr>
              <a:t>for</a:t>
            </a:r>
            <a:r>
              <a:rPr lang="de-DE" sz="1400" dirty="0" smtClean="0">
                <a:solidFill>
                  <a:srgbClr val="FF0000"/>
                </a:solidFill>
              </a:rPr>
              <a:t> FAIR</a:t>
            </a:r>
            <a:endParaRPr lang="en-US" sz="1400" dirty="0">
              <a:solidFill>
                <a:srgbClr val="FF0000"/>
              </a:solidFill>
            </a:endParaRPr>
          </a:p>
        </p:txBody>
      </p:sp>
      <p:sp>
        <p:nvSpPr>
          <p:cNvPr id="9" name="Textfeld 8"/>
          <p:cNvSpPr txBox="1"/>
          <p:nvPr/>
        </p:nvSpPr>
        <p:spPr>
          <a:xfrm>
            <a:off x="1676400" y="5860211"/>
            <a:ext cx="6667500" cy="338554"/>
          </a:xfrm>
          <a:prstGeom prst="rect">
            <a:avLst/>
          </a:prstGeom>
          <a:noFill/>
          <a:ln w="19050">
            <a:solidFill>
              <a:srgbClr val="C00000"/>
            </a:solidFill>
          </a:ln>
        </p:spPr>
        <p:txBody>
          <a:bodyPr wrap="square" rtlCol="0">
            <a:spAutoFit/>
          </a:bodyPr>
          <a:lstStyle/>
          <a:p>
            <a:pPr algn="ctr"/>
            <a:r>
              <a:rPr lang="de-DE" sz="1600" dirty="0" err="1" smtClean="0"/>
              <a:t>To</a:t>
            </a:r>
            <a:r>
              <a:rPr lang="de-DE" sz="1600" dirty="0" smtClean="0"/>
              <a:t> </a:t>
            </a:r>
            <a:r>
              <a:rPr lang="de-DE" sz="1600" dirty="0" err="1" smtClean="0"/>
              <a:t>operate</a:t>
            </a:r>
            <a:r>
              <a:rPr lang="de-DE" sz="1600" dirty="0" smtClean="0"/>
              <a:t> FAIR, </a:t>
            </a:r>
            <a:r>
              <a:rPr lang="de-DE" sz="1600" dirty="0" err="1" smtClean="0"/>
              <a:t>the</a:t>
            </a:r>
            <a:r>
              <a:rPr lang="de-DE" sz="1600" dirty="0" smtClean="0"/>
              <a:t> </a:t>
            </a:r>
            <a:r>
              <a:rPr lang="de-DE" sz="1600" dirty="0" err="1" smtClean="0"/>
              <a:t>replacement</a:t>
            </a:r>
            <a:r>
              <a:rPr lang="de-DE" sz="1600" dirty="0" smtClean="0"/>
              <a:t> </a:t>
            </a:r>
            <a:r>
              <a:rPr lang="de-DE" sz="1600" dirty="0" err="1" smtClean="0"/>
              <a:t>of</a:t>
            </a:r>
            <a:r>
              <a:rPr lang="de-DE" sz="1600" dirty="0" smtClean="0"/>
              <a:t> </a:t>
            </a:r>
            <a:r>
              <a:rPr lang="de-DE" sz="1600" dirty="0" err="1" smtClean="0"/>
              <a:t>the</a:t>
            </a:r>
            <a:r>
              <a:rPr lang="de-DE" sz="1600" dirty="0" smtClean="0"/>
              <a:t> post-stripper DTL </a:t>
            </a:r>
            <a:r>
              <a:rPr lang="de-DE" sz="1600" dirty="0" err="1" smtClean="0"/>
              <a:t>is</a:t>
            </a:r>
            <a:r>
              <a:rPr lang="de-DE" sz="1600" dirty="0" smtClean="0"/>
              <a:t> </a:t>
            </a:r>
            <a:r>
              <a:rPr lang="de-DE" sz="1600" dirty="0" err="1" smtClean="0"/>
              <a:t>mandatory</a:t>
            </a:r>
            <a:endParaRPr lang="en-US" sz="1600" dirty="0"/>
          </a:p>
        </p:txBody>
      </p:sp>
      <p:sp>
        <p:nvSpPr>
          <p:cNvPr id="4" name="灯片编号占位符 3"/>
          <p:cNvSpPr>
            <a:spLocks noGrp="1"/>
          </p:cNvSpPr>
          <p:nvPr>
            <p:ph type="sldNum" sz="quarter" idx="12"/>
          </p:nvPr>
        </p:nvSpPr>
        <p:spPr/>
        <p:txBody>
          <a:bodyPr/>
          <a:lstStyle/>
          <a:p>
            <a:fld id="{B6F15528-21DE-4FAA-801E-634DDDAF4B2B}" type="slidenum">
              <a:rPr lang="en-US" smtClean="0"/>
              <a:t>5</a:t>
            </a:fld>
            <a:endParaRPr lang="en-US"/>
          </a:p>
        </p:txBody>
      </p:sp>
      <p:sp>
        <p:nvSpPr>
          <p:cNvPr id="6" name="Title 1"/>
          <p:cNvSpPr>
            <a:spLocks noGrp="1"/>
          </p:cNvSpPr>
          <p:nvPr/>
        </p:nvSpPr>
        <p:spPr>
          <a:xfrm>
            <a:off x="422565" y="118935"/>
            <a:ext cx="6242342" cy="787557"/>
          </a:xfrm>
          <a:prstGeom prst="rect">
            <a:avLst/>
          </a:prstGeom>
          <a:noFill/>
          <a:ln w="9525">
            <a:noFill/>
          </a:ln>
        </p:spPr>
        <p:txBody>
          <a:bodyPr lIns="91440" tIns="45720" rIns="91440" bIns="45720" anchor="b">
            <a:normAutofit/>
          </a:bodyPr>
          <a:lstStyle>
            <a:lvl1pPr algn="l" defTabSz="457200" rtl="0" eaLnBrk="1" latinLnBrk="0" hangingPunct="1">
              <a:spcBef>
                <a:spcPct val="0"/>
              </a:spcBef>
              <a:buNone/>
              <a:defRPr sz="2400" b="1" kern="1200">
                <a:solidFill>
                  <a:srgbClr val="333333"/>
                </a:solidFill>
                <a:latin typeface="Arial" panose="020B0604020202020204"/>
                <a:ea typeface="+mj-ea"/>
                <a:cs typeface="Arial" panose="020B0604020202020204"/>
              </a:defRPr>
            </a:lvl1pPr>
          </a:lstStyle>
          <a:p>
            <a:r>
              <a:rPr lang="de-DE" dirty="0" err="1" smtClean="0"/>
              <a:t>Today‘s</a:t>
            </a:r>
            <a:r>
              <a:rPr lang="de-DE" dirty="0" smtClean="0"/>
              <a:t> post-Stripper DTL</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95135"/>
            <a:ext cx="6242342" cy="787557"/>
          </a:xfrm>
        </p:spPr>
        <p:txBody>
          <a:bodyPr>
            <a:normAutofit/>
          </a:bodyPr>
          <a:lstStyle/>
          <a:p>
            <a:r>
              <a:rPr lang="de-DE" dirty="0" err="1" smtClean="0"/>
              <a:t>Requirements</a:t>
            </a:r>
            <a:r>
              <a:rPr lang="de-DE" dirty="0" smtClean="0"/>
              <a:t> </a:t>
            </a:r>
            <a:r>
              <a:rPr lang="de-DE" dirty="0" err="1" smtClean="0"/>
              <a:t>to</a:t>
            </a:r>
            <a:r>
              <a:rPr lang="de-DE" dirty="0" smtClean="0"/>
              <a:t> </a:t>
            </a:r>
            <a:r>
              <a:rPr lang="de-DE" dirty="0" err="1" smtClean="0"/>
              <a:t>Upgraded</a:t>
            </a:r>
            <a:r>
              <a:rPr lang="de-DE" dirty="0" smtClean="0"/>
              <a:t> UNILAC</a:t>
            </a:r>
            <a:endParaRPr lang="en-US" dirty="0"/>
          </a:p>
        </p:txBody>
      </p:sp>
      <p:graphicFrame>
        <p:nvGraphicFramePr>
          <p:cNvPr id="3" name="Tabelle 2"/>
          <p:cNvGraphicFramePr>
            <a:graphicFrameLocks noGrp="1"/>
          </p:cNvGraphicFramePr>
          <p:nvPr>
            <p:extLst>
              <p:ext uri="{D42A27DB-BD31-4B8C-83A1-F6EECF244321}">
                <p14:modId xmlns:p14="http://schemas.microsoft.com/office/powerpoint/2010/main" val="1122994692"/>
              </p:ext>
            </p:extLst>
          </p:nvPr>
        </p:nvGraphicFramePr>
        <p:xfrm>
          <a:off x="1066800" y="1905000"/>
          <a:ext cx="6696744" cy="3291840"/>
        </p:xfrm>
        <a:graphic>
          <a:graphicData uri="http://schemas.openxmlformats.org/drawingml/2006/table">
            <a:tbl>
              <a:tblPr firstRow="1" firstCol="1" lastRow="1" lastCol="1" bandRow="1" bandCol="1">
                <a:tableStyleId>{5940675A-B579-460E-94D1-54222C63F5DA}</a:tableStyleId>
              </a:tblPr>
              <a:tblGrid>
                <a:gridCol w="3979436"/>
                <a:gridCol w="1656184"/>
                <a:gridCol w="1061124"/>
              </a:tblGrid>
              <a:tr h="0">
                <a:tc>
                  <a:txBody>
                    <a:bodyPr/>
                    <a:lstStyle/>
                    <a:p>
                      <a:pPr>
                        <a:lnSpc>
                          <a:spcPct val="200000"/>
                        </a:lnSpc>
                        <a:spcAft>
                          <a:spcPts val="0"/>
                        </a:spcAft>
                      </a:pPr>
                      <a:r>
                        <a:rPr lang="en-GB" sz="1200" dirty="0" smtClean="0">
                          <a:effectLst/>
                        </a:rPr>
                        <a:t>   ion </a:t>
                      </a:r>
                      <a:r>
                        <a:rPr lang="en-GB" sz="1200" dirty="0">
                          <a:effectLst/>
                        </a:rPr>
                        <a:t>A/q</a:t>
                      </a:r>
                      <a:endParaRPr lang="en-US" sz="1200" dirty="0">
                        <a:effectLst/>
                        <a:latin typeface="Times New Roman" panose="02020603050405020304"/>
                        <a:ea typeface="Times New Roman" panose="02020603050405020304"/>
                      </a:endParaRPr>
                    </a:p>
                  </a:txBody>
                  <a:tcPr marL="68580" marR="68580" marT="0" marB="0"/>
                </a:tc>
                <a:tc>
                  <a:txBody>
                    <a:bodyPr/>
                    <a:lstStyle/>
                    <a:p>
                      <a:pPr algn="r">
                        <a:lnSpc>
                          <a:spcPct val="200000"/>
                        </a:lnSpc>
                        <a:spcAft>
                          <a:spcPts val="0"/>
                        </a:spcAft>
                      </a:pPr>
                      <a:r>
                        <a:rPr lang="en-GB" sz="1200" dirty="0">
                          <a:effectLst/>
                        </a:rPr>
                        <a:t> ≤ 8.5, i.e.  </a:t>
                      </a:r>
                      <a:r>
                        <a:rPr lang="en-GB" sz="1200" baseline="30000" dirty="0">
                          <a:effectLst/>
                        </a:rPr>
                        <a:t>238</a:t>
                      </a:r>
                      <a:r>
                        <a:rPr lang="en-GB" sz="1200" dirty="0">
                          <a:effectLst/>
                        </a:rPr>
                        <a:t>U</a:t>
                      </a:r>
                      <a:r>
                        <a:rPr lang="en-GB" sz="1200" baseline="30000" dirty="0">
                          <a:effectLst/>
                        </a:rPr>
                        <a:t>28+</a:t>
                      </a:r>
                      <a:endParaRPr lang="en-US" sz="1200" dirty="0">
                        <a:effectLst/>
                        <a:latin typeface="Times New Roman" panose="02020603050405020304"/>
                        <a:ea typeface="Times New Roman" panose="02020603050405020304"/>
                      </a:endParaRPr>
                    </a:p>
                  </a:txBody>
                  <a:tcPr marL="68580" marR="68580" marT="0" marB="0"/>
                </a:tc>
                <a:tc>
                  <a:txBody>
                    <a:bodyPr/>
                    <a:lstStyle/>
                    <a:p>
                      <a:pPr>
                        <a:lnSpc>
                          <a:spcPct val="200000"/>
                        </a:lnSpc>
                        <a:spcAft>
                          <a:spcPts val="0"/>
                        </a:spcAft>
                      </a:pPr>
                      <a:r>
                        <a:rPr lang="en-GB" sz="1200">
                          <a:effectLst/>
                        </a:rPr>
                        <a:t> </a:t>
                      </a:r>
                      <a:endParaRPr lang="en-US" sz="1200">
                        <a:effectLst/>
                        <a:latin typeface="Times New Roman" panose="02020603050405020304"/>
                        <a:ea typeface="Times New Roman" panose="02020603050405020304"/>
                      </a:endParaRPr>
                    </a:p>
                  </a:txBody>
                  <a:tcPr marL="68580" marR="68580" marT="0" marB="0"/>
                </a:tc>
              </a:tr>
              <a:tr h="0">
                <a:tc>
                  <a:txBody>
                    <a:bodyPr/>
                    <a:lstStyle/>
                    <a:p>
                      <a:pPr indent="118745" algn="l">
                        <a:lnSpc>
                          <a:spcPct val="200000"/>
                        </a:lnSpc>
                        <a:spcAft>
                          <a:spcPts val="0"/>
                        </a:spcAft>
                      </a:pPr>
                      <a:r>
                        <a:rPr lang="en-GB" sz="1200" dirty="0">
                          <a:effectLst/>
                        </a:rPr>
                        <a:t>b</a:t>
                      </a:r>
                      <a:r>
                        <a:rPr lang="en-GB" sz="1200" dirty="0" smtClean="0">
                          <a:effectLst/>
                        </a:rPr>
                        <a:t>eam </a:t>
                      </a:r>
                      <a:r>
                        <a:rPr lang="en-GB" sz="1200" dirty="0">
                          <a:effectLst/>
                        </a:rPr>
                        <a:t>c</a:t>
                      </a:r>
                      <a:r>
                        <a:rPr lang="en-GB" sz="1200" dirty="0" smtClean="0">
                          <a:effectLst/>
                        </a:rPr>
                        <a:t>urrent (pulse) * A/q</a:t>
                      </a:r>
                      <a:endParaRPr lang="en-US" sz="1000" dirty="0">
                        <a:effectLst/>
                        <a:latin typeface="Times New Roman" panose="02020603050405020304"/>
                        <a:ea typeface="Times New Roman" panose="02020603050405020304"/>
                      </a:endParaRPr>
                    </a:p>
                  </a:txBody>
                  <a:tcPr marL="68580" marR="68580" marT="0" marB="0"/>
                </a:tc>
                <a:tc>
                  <a:txBody>
                    <a:bodyPr/>
                    <a:lstStyle/>
                    <a:p>
                      <a:pPr algn="r">
                        <a:lnSpc>
                          <a:spcPct val="200000"/>
                        </a:lnSpc>
                        <a:spcAft>
                          <a:spcPts val="0"/>
                        </a:spcAft>
                      </a:pPr>
                      <a:r>
                        <a:rPr lang="en-GB" sz="1200" dirty="0" smtClean="0">
                          <a:effectLst/>
                        </a:rPr>
                        <a:t>1.76 (0.5% duty cycle)</a:t>
                      </a:r>
                      <a:endParaRPr lang="en-US" sz="1200" dirty="0">
                        <a:effectLst/>
                        <a:latin typeface="Times New Roman" panose="02020603050405020304"/>
                        <a:ea typeface="Times New Roman" panose="02020603050405020304"/>
                      </a:endParaRPr>
                    </a:p>
                  </a:txBody>
                  <a:tcPr marL="68580" marR="68580" marT="0" marB="0"/>
                </a:tc>
                <a:tc>
                  <a:txBody>
                    <a:bodyPr/>
                    <a:lstStyle/>
                    <a:p>
                      <a:pPr>
                        <a:lnSpc>
                          <a:spcPct val="200000"/>
                        </a:lnSpc>
                        <a:spcAft>
                          <a:spcPts val="0"/>
                        </a:spcAft>
                      </a:pPr>
                      <a:r>
                        <a:rPr lang="en-GB" sz="1200" dirty="0" smtClean="0">
                          <a:effectLst/>
                        </a:rPr>
                        <a:t>  mA</a:t>
                      </a:r>
                      <a:endParaRPr lang="en-US" sz="1200" dirty="0">
                        <a:effectLst/>
                        <a:latin typeface="Times New Roman" panose="02020603050405020304"/>
                        <a:ea typeface="Times New Roman" panose="02020603050405020304"/>
                      </a:endParaRPr>
                    </a:p>
                  </a:txBody>
                  <a:tcPr marL="68580" marR="68580" marT="0" marB="0"/>
                </a:tc>
              </a:tr>
              <a:tr h="0">
                <a:tc>
                  <a:txBody>
                    <a:bodyPr/>
                    <a:lstStyle/>
                    <a:p>
                      <a:pPr indent="118745" algn="l">
                        <a:lnSpc>
                          <a:spcPct val="200000"/>
                        </a:lnSpc>
                        <a:spcAft>
                          <a:spcPts val="0"/>
                        </a:spcAft>
                      </a:pPr>
                      <a:r>
                        <a:rPr lang="en-GB" sz="1200" dirty="0">
                          <a:effectLst/>
                        </a:rPr>
                        <a:t>i</a:t>
                      </a:r>
                      <a:r>
                        <a:rPr lang="en-GB" sz="1200" dirty="0" smtClean="0">
                          <a:effectLst/>
                        </a:rPr>
                        <a:t>nput </a:t>
                      </a:r>
                      <a:r>
                        <a:rPr lang="en-GB" sz="1200" dirty="0">
                          <a:effectLst/>
                        </a:rPr>
                        <a:t>b</a:t>
                      </a:r>
                      <a:r>
                        <a:rPr lang="en-GB" sz="1200" dirty="0" smtClean="0">
                          <a:effectLst/>
                        </a:rPr>
                        <a:t>eam energy</a:t>
                      </a:r>
                      <a:endParaRPr lang="en-US" sz="1000" dirty="0">
                        <a:effectLst/>
                        <a:latin typeface="Times New Roman" panose="02020603050405020304"/>
                        <a:ea typeface="Times New Roman" panose="02020603050405020304"/>
                      </a:endParaRPr>
                    </a:p>
                  </a:txBody>
                  <a:tcPr marL="68580" marR="68580" marT="0" marB="0"/>
                </a:tc>
                <a:tc>
                  <a:txBody>
                    <a:bodyPr/>
                    <a:lstStyle/>
                    <a:p>
                      <a:pPr algn="r">
                        <a:lnSpc>
                          <a:spcPct val="200000"/>
                        </a:lnSpc>
                        <a:spcAft>
                          <a:spcPts val="0"/>
                        </a:spcAft>
                      </a:pPr>
                      <a:r>
                        <a:rPr lang="en-GB" sz="1200" dirty="0" smtClean="0">
                          <a:effectLst/>
                          <a:latin typeface="+mn-lt"/>
                          <a:ea typeface="+mn-ea"/>
                        </a:rPr>
                        <a:t>2.2</a:t>
                      </a:r>
                      <a:endParaRPr lang="en-US" sz="1200" dirty="0">
                        <a:effectLst/>
                        <a:latin typeface="Times New Roman" panose="02020603050405020304"/>
                        <a:ea typeface="Times New Roman" panose="02020603050405020304"/>
                      </a:endParaRPr>
                    </a:p>
                  </a:txBody>
                  <a:tcPr marL="68580" marR="68580" marT="0" marB="0"/>
                </a:tc>
                <a:tc>
                  <a:txBody>
                    <a:bodyPr/>
                    <a:lstStyle/>
                    <a:p>
                      <a:pPr>
                        <a:lnSpc>
                          <a:spcPct val="200000"/>
                        </a:lnSpc>
                        <a:spcAft>
                          <a:spcPts val="0"/>
                        </a:spcAft>
                      </a:pPr>
                      <a:r>
                        <a:rPr lang="en-GB" sz="1200" dirty="0" smtClean="0">
                          <a:effectLst/>
                        </a:rPr>
                        <a:t>  </a:t>
                      </a:r>
                      <a:r>
                        <a:rPr lang="en-GB" sz="1200" dirty="0" err="1" smtClean="0">
                          <a:effectLst/>
                        </a:rPr>
                        <a:t>keV</a:t>
                      </a:r>
                      <a:r>
                        <a:rPr lang="en-GB" sz="1200" dirty="0" smtClean="0">
                          <a:effectLst/>
                        </a:rPr>
                        <a:t>/u</a:t>
                      </a:r>
                      <a:endParaRPr lang="en-US" sz="1200" dirty="0">
                        <a:effectLst/>
                        <a:latin typeface="Times New Roman" panose="02020603050405020304"/>
                        <a:ea typeface="Times New Roman" panose="02020603050405020304"/>
                      </a:endParaRPr>
                    </a:p>
                  </a:txBody>
                  <a:tcPr marL="68580" marR="68580" marT="0" marB="0"/>
                </a:tc>
              </a:tr>
              <a:tr h="0">
                <a:tc>
                  <a:txBody>
                    <a:bodyPr/>
                    <a:lstStyle/>
                    <a:p>
                      <a:pPr indent="118745" algn="l">
                        <a:lnSpc>
                          <a:spcPct val="200000"/>
                        </a:lnSpc>
                        <a:spcAft>
                          <a:spcPts val="0"/>
                        </a:spcAft>
                      </a:pPr>
                      <a:r>
                        <a:rPr lang="en-GB" sz="1200" dirty="0">
                          <a:effectLst/>
                        </a:rPr>
                        <a:t>o</a:t>
                      </a:r>
                      <a:r>
                        <a:rPr lang="en-GB" sz="1200" dirty="0" smtClean="0">
                          <a:effectLst/>
                        </a:rPr>
                        <a:t>utput </a:t>
                      </a:r>
                      <a:r>
                        <a:rPr lang="en-GB" sz="1200" dirty="0">
                          <a:effectLst/>
                        </a:rPr>
                        <a:t>b</a:t>
                      </a:r>
                      <a:r>
                        <a:rPr lang="en-GB" sz="1200" dirty="0" smtClean="0">
                          <a:effectLst/>
                        </a:rPr>
                        <a:t>eam </a:t>
                      </a:r>
                      <a:r>
                        <a:rPr lang="en-GB" sz="1200" dirty="0">
                          <a:effectLst/>
                        </a:rPr>
                        <a:t>e</a:t>
                      </a:r>
                      <a:r>
                        <a:rPr lang="en-GB" sz="1200" dirty="0" smtClean="0">
                          <a:effectLst/>
                        </a:rPr>
                        <a:t>nergy</a:t>
                      </a:r>
                      <a:endParaRPr lang="en-US" sz="1000" dirty="0">
                        <a:effectLst/>
                        <a:latin typeface="Times New Roman" panose="02020603050405020304"/>
                        <a:ea typeface="Times New Roman" panose="02020603050405020304"/>
                      </a:endParaRPr>
                    </a:p>
                  </a:txBody>
                  <a:tcPr marL="68580" marR="68580" marT="0" marB="0"/>
                </a:tc>
                <a:tc>
                  <a:txBody>
                    <a:bodyPr/>
                    <a:lstStyle/>
                    <a:p>
                      <a:pPr algn="r">
                        <a:lnSpc>
                          <a:spcPct val="200000"/>
                        </a:lnSpc>
                        <a:spcAft>
                          <a:spcPts val="0"/>
                        </a:spcAft>
                      </a:pPr>
                      <a:r>
                        <a:rPr lang="en-GB" sz="1200" dirty="0" smtClean="0">
                          <a:effectLst/>
                        </a:rPr>
                        <a:t>3.0 - 11.4 </a:t>
                      </a:r>
                      <a:endParaRPr lang="en-US" sz="1200" dirty="0">
                        <a:effectLst/>
                        <a:latin typeface="Times New Roman" panose="02020603050405020304"/>
                        <a:ea typeface="Times New Roman" panose="02020603050405020304"/>
                      </a:endParaRPr>
                    </a:p>
                  </a:txBody>
                  <a:tcPr marL="68580" marR="68580" marT="0" marB="0"/>
                </a:tc>
                <a:tc>
                  <a:txBody>
                    <a:bodyPr/>
                    <a:lstStyle/>
                    <a:p>
                      <a:pPr>
                        <a:lnSpc>
                          <a:spcPct val="200000"/>
                        </a:lnSpc>
                        <a:spcAft>
                          <a:spcPts val="0"/>
                        </a:spcAft>
                      </a:pPr>
                      <a:r>
                        <a:rPr lang="en-GB" sz="1200" dirty="0" smtClean="0">
                          <a:effectLst/>
                        </a:rPr>
                        <a:t>  MeV/u</a:t>
                      </a:r>
                      <a:endParaRPr lang="en-US" sz="1200" dirty="0">
                        <a:effectLst/>
                        <a:latin typeface="Times New Roman" panose="02020603050405020304"/>
                        <a:ea typeface="Times New Roman" panose="02020603050405020304"/>
                      </a:endParaRPr>
                    </a:p>
                  </a:txBody>
                  <a:tcPr marL="68580" marR="68580" marT="0" marB="0"/>
                </a:tc>
              </a:tr>
              <a:tr h="0">
                <a:tc>
                  <a:txBody>
                    <a:bodyPr/>
                    <a:lstStyle/>
                    <a:p>
                      <a:pPr indent="118745" algn="l">
                        <a:lnSpc>
                          <a:spcPct val="200000"/>
                        </a:lnSpc>
                        <a:spcAft>
                          <a:spcPts val="0"/>
                        </a:spcAft>
                      </a:pPr>
                      <a:r>
                        <a:rPr lang="en-GB" sz="1200" dirty="0" smtClean="0">
                          <a:effectLst/>
                        </a:rPr>
                        <a:t>normalized </a:t>
                      </a:r>
                      <a:r>
                        <a:rPr lang="en-GB" sz="1200" dirty="0">
                          <a:effectLst/>
                        </a:rPr>
                        <a:t>total output e</a:t>
                      </a:r>
                      <a:r>
                        <a:rPr lang="en-GB" sz="1200" dirty="0" smtClean="0">
                          <a:effectLst/>
                        </a:rPr>
                        <a:t>mittance</a:t>
                      </a:r>
                      <a:r>
                        <a:rPr lang="en-GB" sz="1200" dirty="0">
                          <a:effectLst/>
                        </a:rPr>
                        <a:t>, horizontal/vertical</a:t>
                      </a:r>
                      <a:endParaRPr lang="en-US" sz="1000" dirty="0">
                        <a:effectLst/>
                        <a:latin typeface="Times New Roman" panose="02020603050405020304"/>
                        <a:ea typeface="Times New Roman" panose="02020603050405020304"/>
                      </a:endParaRPr>
                    </a:p>
                  </a:txBody>
                  <a:tcPr marL="68580" marR="68580" marT="0" marB="0"/>
                </a:tc>
                <a:tc>
                  <a:txBody>
                    <a:bodyPr/>
                    <a:lstStyle/>
                    <a:p>
                      <a:pPr indent="118745" algn="r">
                        <a:lnSpc>
                          <a:spcPct val="200000"/>
                        </a:lnSpc>
                        <a:spcAft>
                          <a:spcPts val="0"/>
                        </a:spcAft>
                      </a:pPr>
                      <a:r>
                        <a:rPr lang="en-GB" sz="1200" dirty="0">
                          <a:effectLst/>
                        </a:rPr>
                        <a:t>0.8 / 2.5</a:t>
                      </a:r>
                      <a:endParaRPr lang="en-US" sz="1000" dirty="0">
                        <a:effectLst/>
                        <a:latin typeface="Times New Roman" panose="02020603050405020304"/>
                        <a:ea typeface="Times New Roman" panose="02020603050405020304"/>
                      </a:endParaRPr>
                    </a:p>
                  </a:txBody>
                  <a:tcPr marL="68580" marR="68580" marT="0" marB="0"/>
                </a:tc>
                <a:tc>
                  <a:txBody>
                    <a:bodyPr/>
                    <a:lstStyle/>
                    <a:p>
                      <a:pPr indent="118745" algn="l">
                        <a:lnSpc>
                          <a:spcPct val="200000"/>
                        </a:lnSpc>
                        <a:spcAft>
                          <a:spcPts val="0"/>
                        </a:spcAft>
                      </a:pPr>
                      <a:r>
                        <a:rPr lang="en-GB" sz="1200" dirty="0">
                          <a:effectLst/>
                        </a:rPr>
                        <a:t>mm </a:t>
                      </a:r>
                      <a:r>
                        <a:rPr lang="en-GB" sz="1200" dirty="0" err="1">
                          <a:effectLst/>
                        </a:rPr>
                        <a:t>mrad</a:t>
                      </a:r>
                      <a:endParaRPr lang="en-US" sz="1000" dirty="0">
                        <a:effectLst/>
                        <a:latin typeface="Times New Roman" panose="02020603050405020304"/>
                        <a:ea typeface="Times New Roman" panose="02020603050405020304"/>
                      </a:endParaRPr>
                    </a:p>
                  </a:txBody>
                  <a:tcPr marL="68580" marR="68580" marT="0" marB="0"/>
                </a:tc>
              </a:tr>
              <a:tr h="0">
                <a:tc>
                  <a:txBody>
                    <a:bodyPr/>
                    <a:lstStyle/>
                    <a:p>
                      <a:pPr indent="118745" algn="l">
                        <a:lnSpc>
                          <a:spcPct val="200000"/>
                        </a:lnSpc>
                        <a:spcAft>
                          <a:spcPts val="0"/>
                        </a:spcAft>
                      </a:pPr>
                      <a:r>
                        <a:rPr lang="en-GB" sz="1200" dirty="0">
                          <a:effectLst/>
                        </a:rPr>
                        <a:t>b</a:t>
                      </a:r>
                      <a:r>
                        <a:rPr lang="en-GB" sz="1200" dirty="0" smtClean="0">
                          <a:effectLst/>
                        </a:rPr>
                        <a:t>eam </a:t>
                      </a:r>
                      <a:r>
                        <a:rPr lang="en-GB" sz="1200" dirty="0">
                          <a:effectLst/>
                        </a:rPr>
                        <a:t>p</a:t>
                      </a:r>
                      <a:r>
                        <a:rPr lang="en-GB" sz="1200" dirty="0" smtClean="0">
                          <a:effectLst/>
                        </a:rPr>
                        <a:t>ulse duration</a:t>
                      </a:r>
                      <a:endParaRPr lang="en-US" sz="1000" dirty="0">
                        <a:effectLst/>
                        <a:latin typeface="Times New Roman" panose="02020603050405020304"/>
                        <a:ea typeface="Times New Roman" panose="02020603050405020304"/>
                      </a:endParaRPr>
                    </a:p>
                  </a:txBody>
                  <a:tcPr marL="68580" marR="68580" marT="0" marB="0"/>
                </a:tc>
                <a:tc>
                  <a:txBody>
                    <a:bodyPr/>
                    <a:lstStyle/>
                    <a:p>
                      <a:pPr indent="118745" algn="r">
                        <a:lnSpc>
                          <a:spcPct val="200000"/>
                        </a:lnSpc>
                        <a:spcAft>
                          <a:spcPts val="0"/>
                        </a:spcAft>
                      </a:pPr>
                      <a:r>
                        <a:rPr lang="en-GB" sz="1200" dirty="0">
                          <a:effectLst/>
                          <a:sym typeface="Symbol" panose="05050102010706020507"/>
                        </a:rPr>
                        <a:t></a:t>
                      </a:r>
                      <a:r>
                        <a:rPr lang="en-GB" sz="1200" dirty="0">
                          <a:effectLst/>
                        </a:rPr>
                        <a:t> </a:t>
                      </a:r>
                      <a:r>
                        <a:rPr lang="en-GB" sz="1200" dirty="0" smtClean="0">
                          <a:effectLst/>
                        </a:rPr>
                        <a:t>1000</a:t>
                      </a:r>
                      <a:endParaRPr lang="en-US" sz="1000" dirty="0">
                        <a:effectLst/>
                        <a:latin typeface="Times New Roman" panose="02020603050405020304"/>
                        <a:ea typeface="Times New Roman" panose="02020603050405020304"/>
                      </a:endParaRPr>
                    </a:p>
                  </a:txBody>
                  <a:tcPr marL="68580" marR="68580" marT="0" marB="0"/>
                </a:tc>
                <a:tc>
                  <a:txBody>
                    <a:bodyPr/>
                    <a:lstStyle/>
                    <a:p>
                      <a:pPr indent="118745" algn="l">
                        <a:lnSpc>
                          <a:spcPct val="200000"/>
                        </a:lnSpc>
                        <a:spcAft>
                          <a:spcPts val="0"/>
                        </a:spcAft>
                      </a:pPr>
                      <a:r>
                        <a:rPr lang="en-GB" sz="1200" dirty="0">
                          <a:effectLst/>
                        </a:rPr>
                        <a:t>µ</a:t>
                      </a:r>
                      <a:r>
                        <a:rPr lang="en-GB" sz="1200" dirty="0" smtClean="0">
                          <a:effectLst/>
                        </a:rPr>
                        <a:t>s</a:t>
                      </a:r>
                      <a:endParaRPr lang="en-US" sz="1000" dirty="0">
                        <a:effectLst/>
                        <a:latin typeface="Times New Roman" panose="02020603050405020304"/>
                        <a:ea typeface="Times New Roman" panose="02020603050405020304"/>
                      </a:endParaRPr>
                    </a:p>
                  </a:txBody>
                  <a:tcPr marL="68580" marR="68580" marT="0" marB="0"/>
                </a:tc>
              </a:tr>
              <a:tr h="0">
                <a:tc>
                  <a:txBody>
                    <a:bodyPr/>
                    <a:lstStyle/>
                    <a:p>
                      <a:pPr>
                        <a:lnSpc>
                          <a:spcPct val="200000"/>
                        </a:lnSpc>
                        <a:spcAft>
                          <a:spcPts val="0"/>
                        </a:spcAft>
                      </a:pPr>
                      <a:r>
                        <a:rPr lang="en-US" sz="1200" dirty="0" smtClean="0">
                          <a:effectLst/>
                        </a:rPr>
                        <a:t>   beam </a:t>
                      </a:r>
                      <a:r>
                        <a:rPr lang="en-US" sz="1200" dirty="0">
                          <a:effectLst/>
                        </a:rPr>
                        <a:t>r</a:t>
                      </a:r>
                      <a:r>
                        <a:rPr lang="en-US" sz="1200" dirty="0" smtClean="0">
                          <a:effectLst/>
                        </a:rPr>
                        <a:t>epetition </a:t>
                      </a:r>
                      <a:r>
                        <a:rPr lang="en-US" sz="1200" dirty="0">
                          <a:effectLst/>
                        </a:rPr>
                        <a:t>r</a:t>
                      </a:r>
                      <a:r>
                        <a:rPr lang="en-US" sz="1200" dirty="0" smtClean="0">
                          <a:effectLst/>
                        </a:rPr>
                        <a:t>ate</a:t>
                      </a:r>
                      <a:endParaRPr lang="en-US" sz="1200" dirty="0">
                        <a:effectLst/>
                        <a:latin typeface="Times New Roman" panose="02020603050405020304"/>
                        <a:ea typeface="Times New Roman" panose="02020603050405020304"/>
                      </a:endParaRPr>
                    </a:p>
                  </a:txBody>
                  <a:tcPr marL="68580" marR="68580" marT="0" marB="0"/>
                </a:tc>
                <a:tc>
                  <a:txBody>
                    <a:bodyPr/>
                    <a:lstStyle/>
                    <a:p>
                      <a:pPr indent="118745" algn="r">
                        <a:lnSpc>
                          <a:spcPct val="200000"/>
                        </a:lnSpc>
                        <a:spcAft>
                          <a:spcPts val="0"/>
                        </a:spcAft>
                      </a:pPr>
                      <a:r>
                        <a:rPr lang="en-GB" sz="1200" dirty="0">
                          <a:effectLst/>
                          <a:sym typeface="Symbol" panose="05050102010706020507"/>
                        </a:rPr>
                        <a:t></a:t>
                      </a:r>
                      <a:r>
                        <a:rPr lang="en-GB" sz="1200" dirty="0">
                          <a:effectLst/>
                        </a:rPr>
                        <a:t> </a:t>
                      </a:r>
                      <a:r>
                        <a:rPr lang="en-GB" sz="1200" dirty="0" smtClean="0">
                          <a:effectLst/>
                        </a:rPr>
                        <a:t>10</a:t>
                      </a:r>
                      <a:endParaRPr lang="en-US" sz="1000" dirty="0">
                        <a:effectLst/>
                        <a:latin typeface="Times New Roman" panose="02020603050405020304"/>
                        <a:ea typeface="Times New Roman" panose="02020603050405020304"/>
                      </a:endParaRPr>
                    </a:p>
                  </a:txBody>
                  <a:tcPr marL="68580" marR="68580" marT="0" marB="0"/>
                </a:tc>
                <a:tc>
                  <a:txBody>
                    <a:bodyPr/>
                    <a:lstStyle/>
                    <a:p>
                      <a:pPr indent="118745" algn="l">
                        <a:lnSpc>
                          <a:spcPct val="200000"/>
                        </a:lnSpc>
                        <a:spcAft>
                          <a:spcPts val="0"/>
                        </a:spcAft>
                      </a:pPr>
                      <a:r>
                        <a:rPr lang="en-GB" sz="1200" dirty="0">
                          <a:effectLst/>
                        </a:rPr>
                        <a:t>Hz</a:t>
                      </a:r>
                      <a:endParaRPr lang="en-US" sz="1000" dirty="0">
                        <a:effectLst/>
                        <a:latin typeface="Times New Roman" panose="02020603050405020304"/>
                        <a:ea typeface="Times New Roman" panose="02020603050405020304"/>
                      </a:endParaRPr>
                    </a:p>
                  </a:txBody>
                  <a:tcPr marL="68580" marR="68580" marT="0" marB="0"/>
                </a:tc>
              </a:tr>
              <a:tr h="0">
                <a:tc>
                  <a:txBody>
                    <a:bodyPr/>
                    <a:lstStyle/>
                    <a:p>
                      <a:pPr indent="118745" algn="l">
                        <a:lnSpc>
                          <a:spcPct val="200000"/>
                        </a:lnSpc>
                        <a:spcAft>
                          <a:spcPts val="0"/>
                        </a:spcAft>
                      </a:pPr>
                      <a:r>
                        <a:rPr lang="en-GB" sz="1200" dirty="0">
                          <a:effectLst/>
                        </a:rPr>
                        <a:t>o</a:t>
                      </a:r>
                      <a:r>
                        <a:rPr lang="en-GB" sz="1200" dirty="0" smtClean="0">
                          <a:effectLst/>
                        </a:rPr>
                        <a:t>perating frequency</a:t>
                      </a:r>
                      <a:endParaRPr lang="en-US" sz="1000" dirty="0">
                        <a:effectLst/>
                        <a:latin typeface="Times New Roman" panose="02020603050405020304"/>
                        <a:ea typeface="Times New Roman" panose="02020603050405020304"/>
                      </a:endParaRPr>
                    </a:p>
                  </a:txBody>
                  <a:tcPr marL="68580" marR="68580" marT="0" marB="0"/>
                </a:tc>
                <a:tc>
                  <a:txBody>
                    <a:bodyPr/>
                    <a:lstStyle/>
                    <a:p>
                      <a:pPr algn="r">
                        <a:lnSpc>
                          <a:spcPct val="200000"/>
                        </a:lnSpc>
                        <a:spcAft>
                          <a:spcPts val="0"/>
                        </a:spcAft>
                      </a:pPr>
                      <a:r>
                        <a:rPr lang="en-GB" sz="1200" dirty="0" smtClean="0">
                          <a:effectLst/>
                        </a:rPr>
                        <a:t>36.136 / 108.408</a:t>
                      </a:r>
                      <a:endParaRPr lang="en-US" sz="1200" dirty="0">
                        <a:effectLst/>
                        <a:latin typeface="Times New Roman" panose="02020603050405020304"/>
                        <a:ea typeface="Times New Roman" panose="02020603050405020304"/>
                      </a:endParaRPr>
                    </a:p>
                  </a:txBody>
                  <a:tcPr marL="68580" marR="68580" marT="0" marB="0"/>
                </a:tc>
                <a:tc>
                  <a:txBody>
                    <a:bodyPr/>
                    <a:lstStyle/>
                    <a:p>
                      <a:pPr>
                        <a:lnSpc>
                          <a:spcPct val="200000"/>
                        </a:lnSpc>
                        <a:spcAft>
                          <a:spcPts val="0"/>
                        </a:spcAft>
                      </a:pPr>
                      <a:r>
                        <a:rPr lang="en-GB" sz="1200" dirty="0" smtClean="0">
                          <a:effectLst/>
                        </a:rPr>
                        <a:t>   MHz</a:t>
                      </a:r>
                      <a:endParaRPr lang="en-US" sz="1200" dirty="0">
                        <a:effectLst/>
                        <a:latin typeface="Times New Roman" panose="02020603050405020304"/>
                        <a:ea typeface="Times New Roman" panose="02020603050405020304"/>
                      </a:endParaRPr>
                    </a:p>
                  </a:txBody>
                  <a:tcPr marL="68580" marR="68580" marT="0" marB="0"/>
                </a:tc>
              </a:tr>
              <a:tr h="0">
                <a:tc>
                  <a:txBody>
                    <a:bodyPr/>
                    <a:lstStyle/>
                    <a:p>
                      <a:pPr indent="118745" algn="l">
                        <a:lnSpc>
                          <a:spcPct val="200000"/>
                        </a:lnSpc>
                        <a:spcAft>
                          <a:spcPts val="0"/>
                        </a:spcAft>
                      </a:pPr>
                      <a:r>
                        <a:rPr lang="en-GB" sz="1200" dirty="0">
                          <a:effectLst/>
                        </a:rPr>
                        <a:t>l</a:t>
                      </a:r>
                      <a:r>
                        <a:rPr lang="en-GB" sz="1200" dirty="0" smtClean="0">
                          <a:effectLst/>
                        </a:rPr>
                        <a:t>ength</a:t>
                      </a:r>
                      <a:endParaRPr lang="en-US" sz="1000" dirty="0">
                        <a:effectLst/>
                        <a:latin typeface="Times New Roman" panose="02020603050405020304"/>
                        <a:ea typeface="Times New Roman" panose="02020603050405020304"/>
                      </a:endParaRPr>
                    </a:p>
                  </a:txBody>
                  <a:tcPr marL="68580" marR="68580" marT="0" marB="0"/>
                </a:tc>
                <a:tc>
                  <a:txBody>
                    <a:bodyPr/>
                    <a:lstStyle/>
                    <a:p>
                      <a:pPr algn="r">
                        <a:lnSpc>
                          <a:spcPct val="200000"/>
                        </a:lnSpc>
                        <a:spcAft>
                          <a:spcPts val="0"/>
                        </a:spcAft>
                      </a:pPr>
                      <a:r>
                        <a:rPr lang="en-GB" sz="1200" dirty="0">
                          <a:effectLst/>
                          <a:sym typeface="Symbol" panose="05050102010706020507"/>
                        </a:rPr>
                        <a:t></a:t>
                      </a:r>
                      <a:r>
                        <a:rPr lang="en-GB" sz="1200" dirty="0">
                          <a:effectLst/>
                        </a:rPr>
                        <a:t> </a:t>
                      </a:r>
                      <a:r>
                        <a:rPr lang="en-GB" sz="1200" dirty="0" smtClean="0">
                          <a:effectLst/>
                        </a:rPr>
                        <a:t>115</a:t>
                      </a:r>
                      <a:endParaRPr lang="en-US" sz="1200" dirty="0">
                        <a:effectLst/>
                        <a:latin typeface="Times New Roman" panose="02020603050405020304"/>
                        <a:ea typeface="Times New Roman" panose="02020603050405020304"/>
                      </a:endParaRPr>
                    </a:p>
                  </a:txBody>
                  <a:tcPr marL="68580" marR="68580" marT="0" marB="0"/>
                </a:tc>
                <a:tc>
                  <a:txBody>
                    <a:bodyPr/>
                    <a:lstStyle/>
                    <a:p>
                      <a:pPr>
                        <a:lnSpc>
                          <a:spcPct val="200000"/>
                        </a:lnSpc>
                        <a:spcAft>
                          <a:spcPts val="0"/>
                        </a:spcAft>
                      </a:pPr>
                      <a:r>
                        <a:rPr lang="en-GB" sz="1200" dirty="0" smtClean="0">
                          <a:effectLst/>
                        </a:rPr>
                        <a:t>   m</a:t>
                      </a:r>
                      <a:endParaRPr lang="en-US" sz="1200" dirty="0">
                        <a:effectLst/>
                        <a:latin typeface="Times New Roman" panose="02020603050405020304"/>
                        <a:ea typeface="Times New Roman" panose="02020603050405020304"/>
                      </a:endParaRPr>
                    </a:p>
                  </a:txBody>
                  <a:tcPr marL="68580" marR="68580" marT="0" marB="0"/>
                </a:tc>
              </a:tr>
            </a:tbl>
          </a:graphicData>
        </a:graphic>
      </p:graphicFrame>
      <p:sp>
        <p:nvSpPr>
          <p:cNvPr id="4" name="Textfeld 3"/>
          <p:cNvSpPr txBox="1"/>
          <p:nvPr/>
        </p:nvSpPr>
        <p:spPr>
          <a:xfrm>
            <a:off x="1050985" y="1393115"/>
            <a:ext cx="3597215" cy="338554"/>
          </a:xfrm>
          <a:prstGeom prst="rect">
            <a:avLst/>
          </a:prstGeom>
          <a:noFill/>
        </p:spPr>
        <p:txBody>
          <a:bodyPr wrap="square" rtlCol="0">
            <a:spAutoFit/>
          </a:bodyPr>
          <a:lstStyle/>
          <a:p>
            <a:pPr algn="ctr"/>
            <a:r>
              <a:rPr lang="de-DE" sz="1600" dirty="0" smtClean="0"/>
              <a:t>design </a:t>
            </a:r>
            <a:r>
              <a:rPr lang="de-DE" sz="1600" dirty="0" err="1" smtClean="0"/>
              <a:t>parameters</a:t>
            </a:r>
            <a:r>
              <a:rPr lang="de-DE" sz="1600" dirty="0" smtClean="0"/>
              <a:t> after upgrade</a:t>
            </a:r>
            <a:endParaRPr lang="en-US" sz="1600" dirty="0"/>
          </a:p>
        </p:txBody>
      </p:sp>
      <p:sp>
        <p:nvSpPr>
          <p:cNvPr id="6" name="Textfeld 5"/>
          <p:cNvSpPr txBox="1"/>
          <p:nvPr/>
        </p:nvSpPr>
        <p:spPr>
          <a:xfrm>
            <a:off x="1066800" y="5427445"/>
            <a:ext cx="5882985" cy="830997"/>
          </a:xfrm>
          <a:prstGeom prst="rect">
            <a:avLst/>
          </a:prstGeom>
        </p:spPr>
        <p:txBody>
          <a:bodyPr vert="horz" wrap="square" lIns="91440" tIns="45720" rIns="91440" bIns="45720" rtlCol="0" anchor="t">
            <a:spAutoFit/>
          </a:bodyPr>
          <a:lstStyle/>
          <a:p>
            <a:pPr marL="171450" indent="-171450" algn="l">
              <a:buFont typeface="Arial" panose="020B0604020202020204" pitchFamily="34" charset="0"/>
              <a:buChar char="•"/>
            </a:pPr>
            <a:r>
              <a:rPr lang="de-DE" sz="1600" dirty="0" err="1" smtClean="0"/>
              <a:t>main</a:t>
            </a:r>
            <a:r>
              <a:rPr lang="de-DE" sz="1600" dirty="0" smtClean="0"/>
              <a:t> </a:t>
            </a:r>
            <a:r>
              <a:rPr lang="de-DE" sz="1600" dirty="0" err="1" smtClean="0"/>
              <a:t>task</a:t>
            </a:r>
            <a:r>
              <a:rPr lang="de-DE" sz="1600" dirty="0" smtClean="0"/>
              <a:t> </a:t>
            </a:r>
            <a:r>
              <a:rPr lang="de-DE" sz="1600" dirty="0" err="1" smtClean="0"/>
              <a:t>of</a:t>
            </a:r>
            <a:r>
              <a:rPr lang="de-DE" sz="1600" dirty="0" smtClean="0"/>
              <a:t> UNILAC </a:t>
            </a:r>
            <a:r>
              <a:rPr lang="de-DE" sz="1600" dirty="0" err="1" smtClean="0"/>
              <a:t>is</a:t>
            </a:r>
            <a:r>
              <a:rPr lang="de-DE" sz="1600" dirty="0" smtClean="0"/>
              <a:t> </a:t>
            </a:r>
            <a:r>
              <a:rPr lang="de-DE" sz="1600" dirty="0" err="1" smtClean="0"/>
              <a:t>to</a:t>
            </a:r>
            <a:r>
              <a:rPr lang="de-DE" sz="1600" dirty="0" smtClean="0"/>
              <a:t> </a:t>
            </a:r>
            <a:r>
              <a:rPr lang="de-DE" sz="1600" dirty="0" err="1" smtClean="0"/>
              <a:t>serve</a:t>
            </a:r>
            <a:r>
              <a:rPr lang="de-DE" sz="1600" dirty="0" smtClean="0"/>
              <a:t> </a:t>
            </a:r>
            <a:r>
              <a:rPr lang="de-DE" sz="1600" dirty="0" err="1" smtClean="0"/>
              <a:t>as</a:t>
            </a:r>
            <a:r>
              <a:rPr lang="de-DE" sz="1600" dirty="0" smtClean="0"/>
              <a:t> </a:t>
            </a:r>
            <a:r>
              <a:rPr lang="de-DE" sz="1600" dirty="0" err="1" smtClean="0"/>
              <a:t>injector</a:t>
            </a:r>
            <a:r>
              <a:rPr lang="de-DE" sz="1600" dirty="0" smtClean="0"/>
              <a:t> </a:t>
            </a:r>
            <a:r>
              <a:rPr lang="de-DE" sz="1600" dirty="0" err="1" smtClean="0"/>
              <a:t>for</a:t>
            </a:r>
            <a:r>
              <a:rPr lang="de-DE" sz="1600" dirty="0" smtClean="0"/>
              <a:t> FAIR</a:t>
            </a:r>
          </a:p>
          <a:p>
            <a:pPr marL="171450" indent="-171450" algn="l">
              <a:buFont typeface="Arial" panose="020B0604020202020204" pitchFamily="34" charset="0"/>
              <a:buChar char="•"/>
            </a:pPr>
            <a:endParaRPr lang="de-DE" sz="1600" dirty="0"/>
          </a:p>
          <a:p>
            <a:pPr marL="171450" indent="-171450" algn="l">
              <a:buFont typeface="Arial" panose="020B0604020202020204" pitchFamily="34" charset="0"/>
              <a:buChar char="•"/>
            </a:pPr>
            <a:r>
              <a:rPr lang="de-DE" sz="1600" dirty="0" smtClean="0"/>
              <a:t>all </a:t>
            </a:r>
            <a:r>
              <a:rPr lang="de-DE" sz="1600" dirty="0" err="1" smtClean="0"/>
              <a:t>ions</a:t>
            </a:r>
            <a:r>
              <a:rPr lang="de-DE" sz="1600" dirty="0" smtClean="0"/>
              <a:t> </a:t>
            </a:r>
            <a:r>
              <a:rPr lang="de-DE" sz="1600" dirty="0" err="1" smtClean="0"/>
              <a:t>with</a:t>
            </a:r>
            <a:r>
              <a:rPr lang="de-DE" sz="1600" dirty="0" smtClean="0"/>
              <a:t> A&gt;1 will pass </a:t>
            </a:r>
            <a:r>
              <a:rPr lang="de-DE" sz="1600" dirty="0" err="1" smtClean="0"/>
              <a:t>the</a:t>
            </a:r>
            <a:r>
              <a:rPr lang="de-DE" sz="1600" dirty="0" smtClean="0"/>
              <a:t> </a:t>
            </a:r>
            <a:r>
              <a:rPr lang="de-DE" sz="1600" dirty="0" err="1" smtClean="0"/>
              <a:t>UNILAC`s</a:t>
            </a:r>
            <a:r>
              <a:rPr lang="de-DE" sz="1600" dirty="0" smtClean="0"/>
              <a:t> post-stripper DTL</a:t>
            </a:r>
          </a:p>
        </p:txBody>
      </p:sp>
      <p:sp>
        <p:nvSpPr>
          <p:cNvPr id="7" name="灯片编号占位符 6"/>
          <p:cNvSpPr>
            <a:spLocks noGrp="1"/>
          </p:cNvSpPr>
          <p:nvPr>
            <p:ph type="sldNum" sz="quarter" idx="12"/>
          </p:nvPr>
        </p:nvSpPr>
        <p:spPr/>
        <p:txBody>
          <a:bodyPr/>
          <a:lstStyle/>
          <a:p>
            <a:fld id="{B6F15528-21DE-4FAA-801E-634DDDAF4B2B}" type="slidenum">
              <a:rPr lang="en-US" smtClean="0"/>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95135"/>
            <a:ext cx="6242342" cy="787557"/>
          </a:xfrm>
        </p:spPr>
        <p:txBody>
          <a:bodyPr>
            <a:normAutofit/>
          </a:bodyPr>
          <a:lstStyle/>
          <a:p>
            <a:r>
              <a:rPr lang="de-DE" dirty="0" smtClean="0"/>
              <a:t>Choice </a:t>
            </a:r>
            <a:r>
              <a:rPr lang="de-DE" dirty="0" err="1" smtClean="0"/>
              <a:t>of</a:t>
            </a:r>
            <a:r>
              <a:rPr lang="de-DE" dirty="0" smtClean="0"/>
              <a:t> “Alvarez“ Technology</a:t>
            </a:r>
            <a:endParaRPr lang="en-US" dirty="0"/>
          </a:p>
        </p:txBody>
      </p:sp>
      <p:sp>
        <p:nvSpPr>
          <p:cNvPr id="3" name="Textfeld 2"/>
          <p:cNvSpPr txBox="1"/>
          <p:nvPr/>
        </p:nvSpPr>
        <p:spPr>
          <a:xfrm>
            <a:off x="310491" y="1828800"/>
            <a:ext cx="8305800"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several</a:t>
            </a:r>
            <a:r>
              <a:rPr lang="de-DE" dirty="0" smtClean="0"/>
              <a:t> design </a:t>
            </a:r>
            <a:r>
              <a:rPr lang="de-DE" dirty="0" err="1" smtClean="0"/>
              <a:t>options</a:t>
            </a:r>
            <a:r>
              <a:rPr lang="de-DE" dirty="0" smtClean="0"/>
              <a:t> </a:t>
            </a:r>
            <a:r>
              <a:rPr lang="de-DE" dirty="0" err="1" smtClean="0"/>
              <a:t>were</a:t>
            </a:r>
            <a:r>
              <a:rPr lang="de-DE" dirty="0" smtClean="0"/>
              <a:t> </a:t>
            </a:r>
            <a:r>
              <a:rPr lang="de-DE" dirty="0" err="1" smtClean="0"/>
              <a:t>proposed</a:t>
            </a:r>
            <a:endParaRPr lang="de-DE" dirty="0" smtClean="0"/>
          </a:p>
          <a:p>
            <a:pPr marL="285750" indent="-285750">
              <a:buFont typeface="Arial" panose="020B0604020202020204" pitchFamily="34" charset="0"/>
              <a:buChar char="•"/>
            </a:pPr>
            <a:endParaRPr lang="de-DE" dirty="0" err="1" smtClean="0"/>
          </a:p>
          <a:p>
            <a:pPr marL="285750" indent="-285750">
              <a:buFont typeface="Arial" panose="020B0604020202020204" pitchFamily="34" charset="0"/>
              <a:buChar char="•"/>
            </a:pPr>
            <a:r>
              <a:rPr lang="de-DE" dirty="0" err="1" smtClean="0"/>
              <a:t>they</a:t>
            </a:r>
            <a:r>
              <a:rPr lang="de-DE" dirty="0" smtClean="0"/>
              <a:t> </a:t>
            </a:r>
            <a:r>
              <a:rPr lang="de-DE" dirty="0" err="1" smtClean="0"/>
              <a:t>were</a:t>
            </a:r>
            <a:r>
              <a:rPr lang="de-DE" dirty="0" smtClean="0"/>
              <a:t> </a:t>
            </a:r>
            <a:r>
              <a:rPr lang="de-DE" dirty="0" err="1" smtClean="0"/>
              <a:t>systematically</a:t>
            </a:r>
            <a:r>
              <a:rPr lang="de-DE" dirty="0" smtClean="0"/>
              <a:t> </a:t>
            </a:r>
            <a:r>
              <a:rPr lang="de-DE" dirty="0" err="1" smtClean="0"/>
              <a:t>evaluated</a:t>
            </a:r>
            <a:r>
              <a:rPr lang="de-DE" dirty="0" smtClean="0"/>
              <a:t> </a:t>
            </a:r>
            <a:r>
              <a:rPr lang="de-DE" dirty="0" err="1" smtClean="0"/>
              <a:t>and</a:t>
            </a:r>
            <a:r>
              <a:rPr lang="de-DE" dirty="0" smtClean="0"/>
              <a:t> </a:t>
            </a:r>
            <a:r>
              <a:rPr lang="de-DE" dirty="0" err="1" smtClean="0"/>
              <a:t>benchmarked</a:t>
            </a:r>
          </a:p>
          <a:p>
            <a:pPr marL="285750" indent="-285750">
              <a:buFont typeface="Arial" panose="020B0604020202020204" pitchFamily="34" charset="0"/>
              <a:buChar char="•"/>
            </a:pPr>
            <a:endParaRPr lang="de-DE" dirty="0" err="1" smtClean="0"/>
          </a:p>
          <a:p>
            <a:pPr marL="285750" indent="-285750" algn="l">
              <a:buFont typeface="Arial" panose="020B0604020202020204" pitchFamily="34" charset="0"/>
              <a:buChar char="•"/>
            </a:pPr>
            <a:r>
              <a:rPr lang="de-DE" dirty="0" err="1" smtClean="0"/>
              <a:t>decision process was defined by directorate and accompanied by external Committees</a:t>
            </a:r>
            <a:endParaRPr lang="de-DE" dirty="0" smtClean="0"/>
          </a:p>
          <a:p>
            <a:pPr marL="285750" indent="-285750">
              <a:buFont typeface="Arial" panose="020B0604020202020204" pitchFamily="34" charset="0"/>
              <a:buChar char="•"/>
            </a:pPr>
            <a:endParaRPr lang="de-DE" dirty="0" err="1" smtClean="0"/>
          </a:p>
          <a:p>
            <a:pPr marL="285750" indent="-285750">
              <a:buFont typeface="Arial" panose="020B0604020202020204" pitchFamily="34" charset="0"/>
              <a:buChar char="•"/>
            </a:pPr>
            <a:r>
              <a:rPr lang="de-DE" dirty="0" err="1" smtClean="0"/>
              <a:t>the</a:t>
            </a:r>
            <a:r>
              <a:rPr lang="de-DE" dirty="0" smtClean="0"/>
              <a:t> </a:t>
            </a:r>
            <a:r>
              <a:rPr lang="de-DE" dirty="0" err="1" smtClean="0"/>
              <a:t>decision</a:t>
            </a:r>
            <a:r>
              <a:rPr lang="de-DE" dirty="0" smtClean="0"/>
              <a:t> was </a:t>
            </a:r>
            <a:r>
              <a:rPr lang="de-DE" dirty="0" err="1" smtClean="0"/>
              <a:t>taken</a:t>
            </a:r>
            <a:r>
              <a:rPr lang="de-DE" dirty="0" smtClean="0"/>
              <a:t> </a:t>
            </a:r>
            <a:r>
              <a:rPr lang="de-DE" dirty="0" err="1" smtClean="0"/>
              <a:t>to</a:t>
            </a:r>
            <a:r>
              <a:rPr lang="de-DE" dirty="0" smtClean="0"/>
              <a:t> </a:t>
            </a:r>
            <a:r>
              <a:rPr lang="de-DE" dirty="0" err="1" smtClean="0"/>
              <a:t>chose</a:t>
            </a:r>
            <a:r>
              <a:rPr lang="de-DE" dirty="0" smtClean="0"/>
              <a:t> </a:t>
            </a:r>
            <a:r>
              <a:rPr lang="de-DE" dirty="0" err="1" smtClean="0"/>
              <a:t>the</a:t>
            </a:r>
            <a:r>
              <a:rPr lang="de-DE" dirty="0" smtClean="0"/>
              <a:t> “Alvarez“ </a:t>
            </a:r>
            <a:r>
              <a:rPr lang="de-DE" dirty="0" err="1" smtClean="0"/>
              <a:t>technology</a:t>
            </a:r>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err="1" smtClean="0"/>
              <a:t>the</a:t>
            </a:r>
            <a:r>
              <a:rPr lang="de-DE" dirty="0" smtClean="0"/>
              <a:t> </a:t>
            </a:r>
            <a:r>
              <a:rPr lang="de-DE" dirty="0" err="1" smtClean="0"/>
              <a:t>other</a:t>
            </a:r>
            <a:r>
              <a:rPr lang="de-DE" dirty="0" smtClean="0"/>
              <a:t> </a:t>
            </a:r>
            <a:r>
              <a:rPr lang="de-DE" dirty="0" err="1" smtClean="0"/>
              <a:t>options</a:t>
            </a:r>
            <a:r>
              <a:rPr lang="de-DE" dirty="0" smtClean="0"/>
              <a:t> </a:t>
            </a:r>
            <a:r>
              <a:rPr lang="de-DE" dirty="0" err="1" smtClean="0"/>
              <a:t>did</a:t>
            </a:r>
            <a:r>
              <a:rPr lang="de-DE" dirty="0" smtClean="0"/>
              <a:t> not </a:t>
            </a:r>
            <a:r>
              <a:rPr lang="de-DE" dirty="0" err="1" smtClean="0"/>
              <a:t>meet</a:t>
            </a:r>
            <a:r>
              <a:rPr lang="de-DE" dirty="0" smtClean="0"/>
              <a:t> FAIR </a:t>
            </a:r>
            <a:r>
              <a:rPr lang="de-DE" dirty="0" err="1" smtClean="0"/>
              <a:t>requirements</a:t>
            </a:r>
            <a:r>
              <a:rPr lang="de-DE" dirty="0" smtClean="0"/>
              <a:t> w.r.t. beam </a:t>
            </a:r>
            <a:r>
              <a:rPr lang="de-DE" dirty="0" err="1" smtClean="0"/>
              <a:t>quality</a:t>
            </a:r>
            <a:r>
              <a:rPr lang="de-DE" dirty="0" smtClean="0"/>
              <a:t>, budget </a:t>
            </a:r>
            <a:r>
              <a:rPr lang="de-DE" dirty="0" err="1" smtClean="0"/>
              <a:t>restrictions</a:t>
            </a:r>
            <a:r>
              <a:rPr lang="de-DE" dirty="0" smtClean="0"/>
              <a:t>, </a:t>
            </a:r>
            <a:r>
              <a:rPr lang="de-DE" dirty="0" err="1" smtClean="0"/>
              <a:t>maturity</a:t>
            </a:r>
            <a:r>
              <a:rPr lang="de-DE" dirty="0" smtClean="0"/>
              <a:t> </a:t>
            </a:r>
            <a:r>
              <a:rPr lang="de-DE" dirty="0" err="1" smtClean="0"/>
              <a:t>of</a:t>
            </a:r>
            <a:r>
              <a:rPr lang="de-DE" dirty="0" smtClean="0"/>
              <a:t> </a:t>
            </a:r>
            <a:r>
              <a:rPr lang="de-DE" dirty="0" err="1" smtClean="0"/>
              <a:t>technology</a:t>
            </a:r>
            <a:endParaRPr lang="de-DE" dirty="0" smtClean="0"/>
          </a:p>
        </p:txBody>
      </p:sp>
      <p:sp>
        <p:nvSpPr>
          <p:cNvPr id="5" name="灯片编号占位符 4"/>
          <p:cNvSpPr>
            <a:spLocks noGrp="1"/>
          </p:cNvSpPr>
          <p:nvPr>
            <p:ph type="sldNum" sz="quarter" idx="12"/>
          </p:nvPr>
        </p:nvSpPr>
        <p:spPr/>
        <p:txBody>
          <a:bodyPr/>
          <a:lstStyle/>
          <a:p>
            <a:fld id="{B6F15528-21DE-4FAA-801E-634DDDAF4B2B}" type="slidenum">
              <a:rPr lang="en-US" smtClean="0"/>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51320"/>
            <a:ext cx="6242342" cy="787557"/>
          </a:xfrm>
        </p:spPr>
        <p:txBody>
          <a:bodyPr>
            <a:normAutofit/>
          </a:bodyPr>
          <a:lstStyle/>
          <a:p>
            <a:r>
              <a:rPr lang="de-DE" dirty="0" smtClean="0"/>
              <a:t>Basics I: Shunt </a:t>
            </a:r>
            <a:r>
              <a:rPr lang="de-DE" dirty="0" err="1" smtClean="0"/>
              <a:t>Impedance</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01" y="2141610"/>
            <a:ext cx="366712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615" y="2520554"/>
            <a:ext cx="1381125"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299874" y="1374272"/>
            <a:ext cx="3306452" cy="338554"/>
          </a:xfrm>
          <a:prstGeom prst="rect">
            <a:avLst/>
          </a:prstGeom>
          <a:noFill/>
        </p:spPr>
        <p:txBody>
          <a:bodyPr wrap="square" rtlCol="0">
            <a:spAutoFit/>
          </a:bodyPr>
          <a:lstStyle/>
          <a:p>
            <a:r>
              <a:rPr lang="de-DE" sz="1600" dirty="0" err="1" smtClean="0"/>
              <a:t>cavity</a:t>
            </a:r>
            <a:r>
              <a:rPr lang="de-DE" sz="1600" dirty="0" smtClean="0"/>
              <a:t> </a:t>
            </a:r>
            <a:r>
              <a:rPr lang="de-DE" sz="1600" dirty="0" err="1" smtClean="0"/>
              <a:t>modeled</a:t>
            </a:r>
            <a:r>
              <a:rPr lang="de-DE" sz="1600" dirty="0" smtClean="0"/>
              <a:t> </a:t>
            </a:r>
            <a:r>
              <a:rPr lang="de-DE" sz="1600" dirty="0" err="1" smtClean="0"/>
              <a:t>by</a:t>
            </a:r>
            <a:r>
              <a:rPr lang="de-DE" sz="1600" dirty="0" smtClean="0"/>
              <a:t> “</a:t>
            </a:r>
            <a:r>
              <a:rPr lang="de-DE" sz="1600" dirty="0" err="1" smtClean="0"/>
              <a:t>lumped</a:t>
            </a:r>
            <a:r>
              <a:rPr lang="de-DE" sz="1600" dirty="0" smtClean="0"/>
              <a:t> </a:t>
            </a:r>
            <a:r>
              <a:rPr lang="de-DE" sz="1600" dirty="0" err="1" smtClean="0"/>
              <a:t>circuit</a:t>
            </a:r>
            <a:r>
              <a:rPr lang="de-DE" sz="1600" dirty="0" smtClean="0"/>
              <a:t>“</a:t>
            </a:r>
            <a:endParaRPr lang="en-US" sz="1600" dirty="0"/>
          </a:p>
        </p:txBody>
      </p:sp>
      <p:cxnSp>
        <p:nvCxnSpPr>
          <p:cNvPr id="7" name="Gerade Verbindung mit Pfeil 6"/>
          <p:cNvCxnSpPr/>
          <p:nvPr/>
        </p:nvCxnSpPr>
        <p:spPr bwMode="auto">
          <a:xfrm flipV="1">
            <a:off x="503548" y="2195616"/>
            <a:ext cx="0" cy="2177988"/>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feld 7"/>
          <p:cNvSpPr txBox="1"/>
          <p:nvPr/>
        </p:nvSpPr>
        <p:spPr>
          <a:xfrm>
            <a:off x="128889" y="1905000"/>
            <a:ext cx="720080" cy="307777"/>
          </a:xfrm>
          <a:prstGeom prst="rect">
            <a:avLst/>
          </a:prstGeom>
          <a:noFill/>
        </p:spPr>
        <p:txBody>
          <a:bodyPr wrap="square" rtlCol="0">
            <a:spAutoFit/>
          </a:bodyPr>
          <a:lstStyle/>
          <a:p>
            <a:pPr algn="ctr"/>
            <a:r>
              <a:rPr lang="de-DE" sz="1400" dirty="0" smtClean="0">
                <a:solidFill>
                  <a:srgbClr val="FF0000"/>
                </a:solidFill>
              </a:rPr>
              <a:t>beam</a:t>
            </a:r>
            <a:endParaRPr lang="en-US" sz="1400" dirty="0">
              <a:solidFill>
                <a:srgbClr val="FF0000"/>
              </a:solidFill>
            </a:endParaRPr>
          </a:p>
        </p:txBody>
      </p:sp>
      <p:cxnSp>
        <p:nvCxnSpPr>
          <p:cNvPr id="9" name="Gerade Verbindung mit Pfeil 8"/>
          <p:cNvCxnSpPr/>
          <p:nvPr/>
        </p:nvCxnSpPr>
        <p:spPr bwMode="auto">
          <a:xfrm>
            <a:off x="6491329" y="2988606"/>
            <a:ext cx="1872208" cy="0"/>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feld 9"/>
          <p:cNvSpPr txBox="1"/>
          <p:nvPr/>
        </p:nvSpPr>
        <p:spPr>
          <a:xfrm>
            <a:off x="8113365" y="3093132"/>
            <a:ext cx="720080" cy="307777"/>
          </a:xfrm>
          <a:prstGeom prst="rect">
            <a:avLst/>
          </a:prstGeom>
          <a:noFill/>
        </p:spPr>
        <p:txBody>
          <a:bodyPr wrap="square" rtlCol="0">
            <a:spAutoFit/>
          </a:bodyPr>
          <a:lstStyle/>
          <a:p>
            <a:pPr algn="ctr"/>
            <a:r>
              <a:rPr lang="de-DE" sz="1400" dirty="0" smtClean="0">
                <a:solidFill>
                  <a:srgbClr val="FF0000"/>
                </a:solidFill>
              </a:rPr>
              <a:t>beam</a:t>
            </a:r>
            <a:endParaRPr lang="en-US" sz="1400" dirty="0">
              <a:solidFill>
                <a:srgbClr val="FF0000"/>
              </a:solidFill>
            </a:endParaRPr>
          </a:p>
        </p:txBody>
      </p:sp>
      <p:sp>
        <p:nvSpPr>
          <p:cNvPr id="11" name="Ellipse 10"/>
          <p:cNvSpPr/>
          <p:nvPr/>
        </p:nvSpPr>
        <p:spPr bwMode="auto">
          <a:xfrm>
            <a:off x="2226477" y="2895472"/>
            <a:ext cx="576064" cy="847837"/>
          </a:xfrm>
          <a:prstGeom prst="ellipse">
            <a:avLst/>
          </a:prstGeom>
          <a:no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600" b="0" i="0" u="none" strike="noStrike" cap="none" normalizeH="0" baseline="0" smtClean="0">
              <a:ln>
                <a:noFill/>
              </a:ln>
              <a:solidFill>
                <a:schemeClr val="tx1"/>
              </a:solidFill>
              <a:effectLst/>
              <a:latin typeface="Arial Unicode MS" panose="020B0604020202020204" pitchFamily="34" charset="-128"/>
            </a:endParaRPr>
          </a:p>
        </p:txBody>
      </p:sp>
      <p:cxnSp>
        <p:nvCxnSpPr>
          <p:cNvPr id="12" name="Gerade Verbindung 11"/>
          <p:cNvCxnSpPr/>
          <p:nvPr/>
        </p:nvCxnSpPr>
        <p:spPr bwMode="auto">
          <a:xfrm flipV="1">
            <a:off x="6791615" y="2909107"/>
            <a:ext cx="0" cy="468052"/>
          </a:xfrm>
          <a:prstGeom prst="line">
            <a:avLst/>
          </a:prstGeom>
          <a:solidFill>
            <a:schemeClr val="accent1"/>
          </a:solidFill>
          <a:ln w="190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12"/>
          <p:cNvCxnSpPr/>
          <p:nvPr/>
        </p:nvCxnSpPr>
        <p:spPr bwMode="auto">
          <a:xfrm flipV="1">
            <a:off x="8076642" y="2909107"/>
            <a:ext cx="0" cy="468052"/>
          </a:xfrm>
          <a:prstGeom prst="line">
            <a:avLst/>
          </a:prstGeom>
          <a:solidFill>
            <a:schemeClr val="accent1"/>
          </a:solidFill>
          <a:ln w="190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13"/>
          <p:cNvCxnSpPr/>
          <p:nvPr/>
        </p:nvCxnSpPr>
        <p:spPr bwMode="auto">
          <a:xfrm>
            <a:off x="6791615" y="2920982"/>
            <a:ext cx="1273152" cy="0"/>
          </a:xfrm>
          <a:prstGeom prst="line">
            <a:avLst/>
          </a:prstGeom>
          <a:solidFill>
            <a:schemeClr val="accent1"/>
          </a:solidFill>
          <a:ln w="190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Freihandform 14"/>
          <p:cNvSpPr/>
          <p:nvPr/>
        </p:nvSpPr>
        <p:spPr bwMode="auto">
          <a:xfrm>
            <a:off x="2615240" y="2248001"/>
            <a:ext cx="4814389" cy="684856"/>
          </a:xfrm>
          <a:custGeom>
            <a:avLst/>
            <a:gdLst>
              <a:gd name="connsiteX0" fmla="*/ 40509 w 4814389"/>
              <a:gd name="connsiteY0" fmla="*/ 651454 h 684856"/>
              <a:gd name="connsiteX1" fmla="*/ 159262 w 4814389"/>
              <a:gd name="connsiteY1" fmla="*/ 615828 h 684856"/>
              <a:gd name="connsiteX2" fmla="*/ 1323044 w 4814389"/>
              <a:gd name="connsiteY2" fmla="*/ 33937 h 684856"/>
              <a:gd name="connsiteX3" fmla="*/ 3864363 w 4814389"/>
              <a:gd name="connsiteY3" fmla="*/ 93314 h 684856"/>
              <a:gd name="connsiteX4" fmla="*/ 4814389 w 4814389"/>
              <a:gd name="connsiteY4" fmla="*/ 295194 h 68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389" h="684856">
                <a:moveTo>
                  <a:pt x="40509" y="651454"/>
                </a:moveTo>
                <a:cubicBezTo>
                  <a:pt x="-6993" y="685101"/>
                  <a:pt x="-54494" y="718748"/>
                  <a:pt x="159262" y="615828"/>
                </a:cubicBezTo>
                <a:cubicBezTo>
                  <a:pt x="373018" y="512908"/>
                  <a:pt x="705527" y="121023"/>
                  <a:pt x="1323044" y="33937"/>
                </a:cubicBezTo>
                <a:cubicBezTo>
                  <a:pt x="1940561" y="-53149"/>
                  <a:pt x="3282472" y="49771"/>
                  <a:pt x="3864363" y="93314"/>
                </a:cubicBezTo>
                <a:cubicBezTo>
                  <a:pt x="4446254" y="136857"/>
                  <a:pt x="4630321" y="216025"/>
                  <a:pt x="4814389" y="295194"/>
                </a:cubicBezTo>
              </a:path>
            </a:pathLst>
          </a:custGeom>
          <a:noFill/>
          <a:ln w="19050" cap="flat" cmpd="sng" algn="ctr">
            <a:solidFill>
              <a:srgbClr val="008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600" b="0" i="0" u="none" strike="noStrike" cap="none" normalizeH="0" baseline="0" smtClean="0">
              <a:ln>
                <a:noFill/>
              </a:ln>
              <a:solidFill>
                <a:schemeClr val="tx1"/>
              </a:solidFill>
              <a:effectLst/>
              <a:latin typeface="Arial Unicode MS" panose="020B0604020202020204" pitchFamily="34" charset="-128"/>
            </a:endParaRPr>
          </a:p>
        </p:txBody>
      </p:sp>
      <p:sp>
        <p:nvSpPr>
          <p:cNvPr id="16" name="Textfeld 15"/>
          <p:cNvSpPr txBox="1"/>
          <p:nvPr/>
        </p:nvSpPr>
        <p:spPr>
          <a:xfrm>
            <a:off x="4716016" y="2212777"/>
            <a:ext cx="1080120" cy="307777"/>
          </a:xfrm>
          <a:prstGeom prst="rect">
            <a:avLst/>
          </a:prstGeom>
          <a:noFill/>
        </p:spPr>
        <p:txBody>
          <a:bodyPr wrap="square" rtlCol="0">
            <a:spAutoFit/>
          </a:bodyPr>
          <a:lstStyle/>
          <a:p>
            <a:pPr algn="ctr"/>
            <a:r>
              <a:rPr lang="de-DE" sz="1400" dirty="0" err="1" smtClean="0">
                <a:solidFill>
                  <a:srgbClr val="008000"/>
                </a:solidFill>
              </a:rPr>
              <a:t>inductivity</a:t>
            </a:r>
            <a:endParaRPr lang="en-US" sz="1400" dirty="0">
              <a:solidFill>
                <a:srgbClr val="008000"/>
              </a:solidFill>
            </a:endParaRPr>
          </a:p>
        </p:txBody>
      </p:sp>
      <mc:AlternateContent xmlns:mc="http://schemas.openxmlformats.org/markup-compatibility/2006" xmlns:a14="http://schemas.microsoft.com/office/drawing/2010/main">
        <mc:Choice Requires="a14">
          <p:sp>
            <p:nvSpPr>
              <p:cNvPr id="17" name="Textfeld 16"/>
              <p:cNvSpPr txBox="1"/>
              <p:nvPr/>
            </p:nvSpPr>
            <p:spPr>
              <a:xfrm>
                <a:off x="23680" y="5181601"/>
                <a:ext cx="4597156" cy="1461426"/>
              </a:xfrm>
              <a:prstGeom prst="rect">
                <a:avLst/>
              </a:prstGeom>
              <a:noFill/>
            </p:spPr>
            <p:txBody>
              <a:bodyPr wrap="square" rtlCol="0">
                <a:spAutoFit/>
              </a:bodyPr>
              <a:lstStyle/>
              <a:p>
                <a:pPr marL="285750" indent="-285750">
                  <a:buFont typeface="Arial" panose="020B0604020202020204" pitchFamily="34" charset="0"/>
                  <a:buChar char="•"/>
                </a:pPr>
                <a:r>
                  <a:rPr lang="de-DE" sz="1600" dirty="0" smtClean="0"/>
                  <a:t>O</a:t>
                </a:r>
                <a:r>
                  <a:rPr lang="de-DE" sz="1600" dirty="0" err="1" smtClean="0"/>
                  <a:t>hmic</a:t>
                </a:r>
                <a:r>
                  <a:rPr lang="de-DE" sz="1600" dirty="0" smtClean="0"/>
                  <a:t> </a:t>
                </a:r>
                <a:r>
                  <a:rPr lang="de-DE" sz="1600" dirty="0" err="1" smtClean="0"/>
                  <a:t>losses</a:t>
                </a:r>
                <a:r>
                  <a:rPr lang="de-DE" sz="1600" dirty="0" smtClean="0"/>
                  <a:t> (</a:t>
                </a:r>
                <a:r>
                  <a:rPr lang="de-DE" sz="1600" dirty="0" err="1" smtClean="0"/>
                  <a:t>surface</a:t>
                </a:r>
                <a:r>
                  <a:rPr lang="de-DE" sz="1600" dirty="0" smtClean="0"/>
                  <a:t> </a:t>
                </a:r>
                <a:r>
                  <a:rPr lang="de-DE" sz="1600" dirty="0" err="1" smtClean="0"/>
                  <a:t>currents</a:t>
                </a:r>
                <a:r>
                  <a:rPr lang="de-DE" sz="1600" dirty="0" smtClean="0"/>
                  <a:t>)</a:t>
                </a:r>
              </a:p>
              <a:p>
                <a:pPr marL="285750" indent="-285750">
                  <a:buFont typeface="Arial" panose="020B0604020202020204" pitchFamily="34" charset="0"/>
                  <a:buChar char="•"/>
                </a:pPr>
                <a:endParaRPr lang="de-DE" sz="1600" dirty="0" smtClean="0"/>
              </a:p>
              <a:p>
                <a:pPr marL="285750" indent="-285750">
                  <a:buFont typeface="Arial" panose="020B0604020202020204" pitchFamily="34" charset="0"/>
                  <a:buChar char="•"/>
                </a:pPr>
                <a14:m>
                  <m:oMath xmlns:m="http://schemas.openxmlformats.org/officeDocument/2006/math">
                    <m:r>
                      <a:rPr lang="en-US" sz="1600" b="0" i="1" smtClean="0">
                        <a:solidFill>
                          <a:schemeClr val="tx1"/>
                        </a:solidFill>
                        <a:latin typeface="Cambria Math"/>
                      </a:rPr>
                      <m:t>𝑅</m:t>
                    </m:r>
                    <m:r>
                      <a:rPr lang="en-US" sz="1600" b="0" i="1" smtClean="0">
                        <a:solidFill>
                          <a:schemeClr val="tx1"/>
                        </a:solidFill>
                        <a:latin typeface="Cambria Math"/>
                      </a:rPr>
                      <m:t>=</m:t>
                    </m:r>
                    <m:f>
                      <m:fPr>
                        <m:ctrlPr>
                          <a:rPr lang="en-US" sz="1600" b="0" i="1" smtClean="0">
                            <a:solidFill>
                              <a:schemeClr val="tx1"/>
                            </a:solidFill>
                            <a:latin typeface="Cambria Math"/>
                          </a:rPr>
                        </m:ctrlPr>
                      </m:fPr>
                      <m:num>
                        <m:sSup>
                          <m:sSupPr>
                            <m:ctrlPr>
                              <a:rPr lang="en-US" sz="1600" b="0" i="1" smtClean="0">
                                <a:solidFill>
                                  <a:schemeClr val="tx1"/>
                                </a:solidFill>
                                <a:latin typeface="Cambria Math"/>
                              </a:rPr>
                            </m:ctrlPr>
                          </m:sSupPr>
                          <m:e>
                            <m:r>
                              <a:rPr lang="en-US" sz="1600" b="0" i="1" smtClean="0">
                                <a:solidFill>
                                  <a:schemeClr val="tx1"/>
                                </a:solidFill>
                                <a:latin typeface="Cambria Math"/>
                              </a:rPr>
                              <m:t>𝐴𝑐𝑐𝑒𝑙𝑒𝑟𝑎𝑡𝑖𝑜𝑛</m:t>
                            </m:r>
                            <m:r>
                              <a:rPr lang="en-US" sz="1600" b="0" i="1" smtClean="0">
                                <a:solidFill>
                                  <a:schemeClr val="tx1"/>
                                </a:solidFill>
                                <a:latin typeface="Cambria Math"/>
                              </a:rPr>
                              <m:t> </m:t>
                            </m:r>
                            <m:r>
                              <a:rPr lang="en-US" sz="1600" b="0" i="1" smtClean="0">
                                <a:solidFill>
                                  <a:schemeClr val="tx1"/>
                                </a:solidFill>
                                <a:latin typeface="Cambria Math"/>
                              </a:rPr>
                              <m:t>𝑉𝑜𝑙𝑡𝑎𝑔𝑒</m:t>
                            </m:r>
                          </m:e>
                          <m:sup>
                            <m:r>
                              <a:rPr lang="en-US" sz="1600" b="0" i="1" smtClean="0">
                                <a:solidFill>
                                  <a:schemeClr val="tx1"/>
                                </a:solidFill>
                                <a:latin typeface="Cambria Math"/>
                              </a:rPr>
                              <m:t>2</m:t>
                            </m:r>
                          </m:sup>
                        </m:sSup>
                      </m:num>
                      <m:den>
                        <m:r>
                          <a:rPr lang="en-US" sz="1600" b="0" i="1" smtClean="0">
                            <a:solidFill>
                              <a:schemeClr val="tx1"/>
                            </a:solidFill>
                            <a:latin typeface="Cambria Math"/>
                          </a:rPr>
                          <m:t>𝑂h𝑚𝑖𝑐</m:t>
                        </m:r>
                        <m:r>
                          <a:rPr lang="en-US" sz="1600" b="0" i="1" smtClean="0">
                            <a:solidFill>
                              <a:schemeClr val="tx1"/>
                            </a:solidFill>
                            <a:latin typeface="Cambria Math"/>
                          </a:rPr>
                          <m:t> </m:t>
                        </m:r>
                        <m:r>
                          <a:rPr lang="en-US" sz="1600" b="0" i="1" smtClean="0">
                            <a:solidFill>
                              <a:schemeClr val="tx1"/>
                            </a:solidFill>
                            <a:latin typeface="Cambria Math"/>
                          </a:rPr>
                          <m:t>𝑙𝑜𝑠𝑠</m:t>
                        </m:r>
                      </m:den>
                    </m:f>
                  </m:oMath>
                </a14:m>
                <a:r>
                  <a:rPr lang="de-DE" sz="1600" dirty="0" smtClean="0">
                    <a:solidFill>
                      <a:schemeClr val="tx1"/>
                    </a:solidFill>
                  </a:rPr>
                  <a:t> </a:t>
                </a:r>
                <a:r>
                  <a:rPr lang="de-DE" sz="1600" dirty="0" err="1" smtClean="0">
                    <a:solidFill>
                      <a:schemeClr val="tx1"/>
                    </a:solidFill>
                  </a:rPr>
                  <a:t>is</a:t>
                </a:r>
                <a:r>
                  <a:rPr lang="de-DE" sz="1600" dirty="0" smtClean="0">
                    <a:solidFill>
                      <a:schemeClr val="tx1"/>
                    </a:solidFill>
                  </a:rPr>
                  <a:t> “</a:t>
                </a:r>
                <a:r>
                  <a:rPr lang="de-DE" sz="1600" dirty="0" err="1" smtClean="0">
                    <a:solidFill>
                      <a:schemeClr val="tx1"/>
                    </a:solidFill>
                  </a:rPr>
                  <a:t>shunt</a:t>
                </a:r>
                <a:r>
                  <a:rPr lang="de-DE" sz="1600" dirty="0" smtClean="0">
                    <a:solidFill>
                      <a:schemeClr val="tx1"/>
                    </a:solidFill>
                  </a:rPr>
                  <a:t> </a:t>
                </a:r>
                <a:r>
                  <a:rPr lang="de-DE" sz="1600" dirty="0" err="1" smtClean="0">
                    <a:solidFill>
                      <a:schemeClr val="tx1"/>
                    </a:solidFill>
                  </a:rPr>
                  <a:t>impedance</a:t>
                </a:r>
                <a:r>
                  <a:rPr lang="de-DE" sz="1600" dirty="0" smtClean="0">
                    <a:solidFill>
                      <a:schemeClr val="tx1"/>
                    </a:solidFill>
                  </a:rPr>
                  <a:t>“</a:t>
                </a:r>
              </a:p>
              <a:p>
                <a:pPr marL="285750" indent="-285750">
                  <a:buFont typeface="Arial" panose="020B0604020202020204" pitchFamily="34" charset="0"/>
                  <a:buChar char="•"/>
                </a:pPr>
                <a:endParaRPr lang="de-DE" sz="1600" dirty="0" smtClean="0">
                  <a:solidFill>
                    <a:srgbClr val="C00000"/>
                  </a:solidFill>
                </a:endParaRPr>
              </a:p>
              <a:p>
                <a:pPr marL="285750" indent="-285750">
                  <a:buFont typeface="Arial" panose="020B0604020202020204" pitchFamily="34" charset="0"/>
                  <a:buChar char="•"/>
                </a:pPr>
                <a:r>
                  <a:rPr lang="de-DE" sz="1600" dirty="0" smtClean="0"/>
                  <a:t>R</a:t>
                </a:r>
                <a:r>
                  <a:rPr lang="de-DE" sz="1600" dirty="0"/>
                  <a:t>: </a:t>
                </a:r>
                <a:r>
                  <a:rPr lang="de-DE" sz="1600" dirty="0" err="1"/>
                  <a:t>the</a:t>
                </a:r>
                <a:r>
                  <a:rPr lang="de-DE" sz="1600" dirty="0"/>
                  <a:t> </a:t>
                </a:r>
                <a:r>
                  <a:rPr lang="de-DE" sz="1600" dirty="0" err="1"/>
                  <a:t>higher</a:t>
                </a:r>
                <a:r>
                  <a:rPr lang="de-DE" sz="1600" dirty="0"/>
                  <a:t>, </a:t>
                </a:r>
                <a:r>
                  <a:rPr lang="de-DE" sz="1600" dirty="0" err="1"/>
                  <a:t>the</a:t>
                </a:r>
                <a:r>
                  <a:rPr lang="de-DE" sz="1600" dirty="0"/>
                  <a:t> </a:t>
                </a:r>
                <a:r>
                  <a:rPr lang="de-DE" sz="1600" dirty="0" err="1"/>
                  <a:t>better</a:t>
                </a:r>
                <a:r>
                  <a:rPr lang="de-DE" sz="1600" dirty="0"/>
                  <a:t> !!</a:t>
                </a:r>
              </a:p>
            </p:txBody>
          </p:sp>
        </mc:Choice>
        <mc:Fallback xmlns="">
          <p:sp>
            <p:nvSpPr>
              <p:cNvPr id="17" name="Textfeld 16"/>
              <p:cNvSpPr txBox="1">
                <a:spLocks noRot="1" noChangeAspect="1" noMove="1" noResize="1" noEditPoints="1" noAdjustHandles="1" noChangeArrowheads="1" noChangeShapeType="1" noTextEdit="1"/>
              </p:cNvSpPr>
              <p:nvPr/>
            </p:nvSpPr>
            <p:spPr>
              <a:xfrm>
                <a:off x="23680" y="5181601"/>
                <a:ext cx="4597156" cy="1461426"/>
              </a:xfrm>
              <a:prstGeom prst="rect">
                <a:avLst/>
              </a:prstGeom>
              <a:blipFill rotWithShape="1">
                <a:blip r:embed="rId4"/>
                <a:stretch>
                  <a:fillRect l="-531" t="-1250" b="-4583"/>
                </a:stretch>
              </a:blipFill>
            </p:spPr>
            <p:txBody>
              <a:bodyPr/>
              <a:lstStyle/>
              <a:p>
                <a:r>
                  <a:rPr lang="en-US">
                    <a:noFill/>
                  </a:rPr>
                  <a:t> </a:t>
                </a:r>
              </a:p>
            </p:txBody>
          </p:sp>
        </mc:Fallback>
      </mc:AlternateContent>
      <p:cxnSp>
        <p:nvCxnSpPr>
          <p:cNvPr id="18" name="Gerade Verbindung mit Pfeil 17"/>
          <p:cNvCxnSpPr/>
          <p:nvPr/>
        </p:nvCxnSpPr>
        <p:spPr bwMode="auto">
          <a:xfrm flipV="1">
            <a:off x="1371600" y="3377159"/>
            <a:ext cx="373933" cy="1564667"/>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feld 18"/>
          <p:cNvSpPr txBox="1"/>
          <p:nvPr/>
        </p:nvSpPr>
        <p:spPr>
          <a:xfrm>
            <a:off x="4551838" y="4588875"/>
            <a:ext cx="4346426" cy="1323439"/>
          </a:xfrm>
          <a:prstGeom prst="rect">
            <a:avLst/>
          </a:prstGeom>
          <a:noFill/>
        </p:spPr>
        <p:txBody>
          <a:bodyPr wrap="square" rtlCol="0">
            <a:spAutoFit/>
          </a:bodyPr>
          <a:lstStyle/>
          <a:p>
            <a:pPr algn="ctr"/>
            <a:r>
              <a:rPr lang="de-DE" sz="1600" b="1" dirty="0" err="1" smtClean="0"/>
              <a:t>external</a:t>
            </a:r>
            <a:r>
              <a:rPr lang="de-DE" sz="1600" b="1" dirty="0" smtClean="0"/>
              <a:t> </a:t>
            </a:r>
            <a:r>
              <a:rPr lang="de-DE" sz="1600" b="1" dirty="0" err="1" smtClean="0"/>
              <a:t>rf</a:t>
            </a:r>
            <a:r>
              <a:rPr lang="de-DE" sz="1600" b="1" dirty="0" smtClean="0"/>
              <a:t>-power </a:t>
            </a:r>
            <a:r>
              <a:rPr lang="de-DE" sz="1600" b="1" dirty="0" err="1" smtClean="0"/>
              <a:t>source</a:t>
            </a:r>
            <a:r>
              <a:rPr lang="de-DE" sz="1600" b="1" dirty="0" smtClean="0"/>
              <a:t> </a:t>
            </a:r>
            <a:r>
              <a:rPr lang="de-DE" sz="1600" b="1" dirty="0" err="1" smtClean="0"/>
              <a:t>providing</a:t>
            </a:r>
            <a:r>
              <a:rPr lang="de-DE" sz="1600" b="1" dirty="0" smtClean="0"/>
              <a:t>:</a:t>
            </a:r>
          </a:p>
          <a:p>
            <a:endParaRPr lang="de-DE" sz="1600" dirty="0"/>
          </a:p>
          <a:p>
            <a:pPr marL="285750" indent="-285750">
              <a:buFont typeface="Arial" panose="020B0604020202020204" pitchFamily="34" charset="0"/>
              <a:buChar char="•"/>
            </a:pPr>
            <a:r>
              <a:rPr lang="de-DE" sz="1600" dirty="0" err="1" smtClean="0"/>
              <a:t>compensation</a:t>
            </a:r>
            <a:r>
              <a:rPr lang="de-DE" sz="1600" dirty="0" smtClean="0"/>
              <a:t> </a:t>
            </a:r>
            <a:r>
              <a:rPr lang="de-DE" sz="1600" dirty="0" err="1" smtClean="0"/>
              <a:t>of</a:t>
            </a:r>
            <a:r>
              <a:rPr lang="de-DE" sz="1600" dirty="0" smtClean="0"/>
              <a:t> </a:t>
            </a:r>
            <a:r>
              <a:rPr lang="de-DE" sz="1600" dirty="0" err="1"/>
              <a:t>O</a:t>
            </a:r>
            <a:r>
              <a:rPr lang="de-DE" sz="1600" dirty="0" err="1" smtClean="0"/>
              <a:t>hmic</a:t>
            </a:r>
            <a:r>
              <a:rPr lang="de-DE" sz="1600" dirty="0" smtClean="0"/>
              <a:t> </a:t>
            </a:r>
            <a:r>
              <a:rPr lang="de-DE" sz="1600" dirty="0" err="1" smtClean="0"/>
              <a:t>losses</a:t>
            </a:r>
            <a:endParaRPr lang="de-DE" sz="1600" dirty="0" smtClean="0"/>
          </a:p>
          <a:p>
            <a:pPr marL="285750" indent="-285750">
              <a:buFont typeface="Arial" panose="020B0604020202020204" pitchFamily="34" charset="0"/>
              <a:buChar char="•"/>
            </a:pPr>
            <a:endParaRPr lang="de-DE" sz="1600" dirty="0" smtClean="0"/>
          </a:p>
          <a:p>
            <a:pPr marL="285750" indent="-285750">
              <a:buFont typeface="Arial" panose="020B0604020202020204" pitchFamily="34" charset="0"/>
              <a:buChar char="•"/>
            </a:pPr>
            <a:r>
              <a:rPr lang="de-DE" sz="1600" dirty="0" err="1" smtClean="0"/>
              <a:t>energy</a:t>
            </a:r>
            <a:r>
              <a:rPr lang="de-DE" sz="1600" dirty="0" smtClean="0"/>
              <a:t> </a:t>
            </a:r>
            <a:r>
              <a:rPr lang="de-DE" sz="1600" dirty="0" err="1" smtClean="0"/>
              <a:t>gain</a:t>
            </a:r>
            <a:r>
              <a:rPr lang="de-DE" sz="1600" dirty="0" smtClean="0"/>
              <a:t> </a:t>
            </a:r>
            <a:r>
              <a:rPr lang="de-DE" sz="1600" dirty="0" err="1" smtClean="0"/>
              <a:t>of</a:t>
            </a:r>
            <a:r>
              <a:rPr lang="de-DE" sz="1600" dirty="0" smtClean="0"/>
              <a:t> </a:t>
            </a:r>
            <a:r>
              <a:rPr lang="de-DE" sz="1600" dirty="0" err="1" smtClean="0"/>
              <a:t>particle</a:t>
            </a:r>
            <a:r>
              <a:rPr lang="de-DE" sz="1600" dirty="0" smtClean="0"/>
              <a:t> beam</a:t>
            </a:r>
            <a:endParaRPr lang="en-US" sz="1600" dirty="0"/>
          </a:p>
        </p:txBody>
      </p:sp>
      <p:cxnSp>
        <p:nvCxnSpPr>
          <p:cNvPr id="20" name="Gerade Verbindung mit Pfeil 19"/>
          <p:cNvCxnSpPr/>
          <p:nvPr/>
        </p:nvCxnSpPr>
        <p:spPr bwMode="auto">
          <a:xfrm flipH="1" flipV="1">
            <a:off x="3257702" y="3320295"/>
            <a:ext cx="2609698" cy="1053309"/>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灯片编号占位符 20"/>
          <p:cNvSpPr>
            <a:spLocks noGrp="1"/>
          </p:cNvSpPr>
          <p:nvPr>
            <p:ph type="sldNum" sz="quarter" idx="12"/>
          </p:nvPr>
        </p:nvSpPr>
        <p:spPr/>
        <p:txBody>
          <a:bodyPr/>
          <a:lstStyle/>
          <a:p>
            <a:fld id="{B6F15528-21DE-4FAA-801E-634DDDAF4B2B}" type="slidenum">
              <a:rPr lang="en-US" smtClean="0"/>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195135"/>
            <a:ext cx="6242342" cy="787557"/>
          </a:xfrm>
        </p:spPr>
        <p:txBody>
          <a:bodyPr>
            <a:normAutofit/>
          </a:bodyPr>
          <a:lstStyle/>
          <a:p>
            <a:r>
              <a:rPr lang="de-DE" dirty="0" smtClean="0"/>
              <a:t>Basics II: Time-Transient-</a:t>
            </a:r>
            <a:r>
              <a:rPr lang="en-US" dirty="0" smtClean="0"/>
              <a:t>Factor</a:t>
            </a:r>
            <a:r>
              <a:rPr lang="de-DE" dirty="0" smtClean="0"/>
              <a:t> TTF</a:t>
            </a:r>
            <a:endParaRPr lang="en-US" dirty="0"/>
          </a:p>
        </p:txBody>
      </p:sp>
      <p:sp>
        <p:nvSpPr>
          <p:cNvPr id="3" name="Textfeld 2"/>
          <p:cNvSpPr txBox="1"/>
          <p:nvPr/>
        </p:nvSpPr>
        <p:spPr>
          <a:xfrm>
            <a:off x="381000" y="1366117"/>
            <a:ext cx="6477000" cy="338554"/>
          </a:xfrm>
          <a:prstGeom prst="rect">
            <a:avLst/>
          </a:prstGeom>
          <a:noFill/>
        </p:spPr>
        <p:txBody>
          <a:bodyPr wrap="square" rtlCol="0">
            <a:spAutoFit/>
          </a:bodyPr>
          <a:lstStyle/>
          <a:p>
            <a:r>
              <a:rPr lang="de-DE" sz="1600" dirty="0" smtClean="0"/>
              <a:t>TTF </a:t>
            </a:r>
            <a:r>
              <a:rPr lang="de-DE" sz="1600" dirty="0" err="1"/>
              <a:t>accounts</a:t>
            </a:r>
            <a:r>
              <a:rPr lang="de-DE" sz="1600" dirty="0"/>
              <a:t> </a:t>
            </a:r>
            <a:r>
              <a:rPr lang="de-DE" sz="1600" dirty="0" err="1"/>
              <a:t>for</a:t>
            </a:r>
            <a:r>
              <a:rPr lang="de-DE" sz="1600" dirty="0"/>
              <a:t> </a:t>
            </a:r>
            <a:r>
              <a:rPr lang="de-DE" sz="1600" dirty="0" err="1"/>
              <a:t>the</a:t>
            </a:r>
            <a:r>
              <a:rPr lang="de-DE" sz="1600" dirty="0"/>
              <a:t> finite time </a:t>
            </a:r>
            <a:r>
              <a:rPr lang="de-DE" sz="1600" dirty="0" err="1"/>
              <a:t>of</a:t>
            </a:r>
            <a:r>
              <a:rPr lang="de-DE" sz="1600" dirty="0"/>
              <a:t> </a:t>
            </a:r>
            <a:r>
              <a:rPr lang="en-US" sz="1600" dirty="0" smtClean="0"/>
              <a:t>particle</a:t>
            </a:r>
            <a:r>
              <a:rPr lang="de-DE" sz="1600" dirty="0" smtClean="0"/>
              <a:t> </a:t>
            </a:r>
            <a:r>
              <a:rPr lang="de-DE" sz="1600" dirty="0" err="1"/>
              <a:t>transition</a:t>
            </a:r>
            <a:r>
              <a:rPr lang="de-DE" sz="1600" dirty="0"/>
              <a:t> </a:t>
            </a:r>
            <a:r>
              <a:rPr lang="de-DE" sz="1600" dirty="0" err="1"/>
              <a:t>through</a:t>
            </a:r>
            <a:r>
              <a:rPr lang="de-DE" sz="1600" dirty="0"/>
              <a:t> </a:t>
            </a:r>
            <a:r>
              <a:rPr lang="de-DE" sz="1600" dirty="0" err="1"/>
              <a:t>the</a:t>
            </a:r>
            <a:r>
              <a:rPr lang="de-DE" sz="1600" dirty="0"/>
              <a:t> </a:t>
            </a:r>
            <a:r>
              <a:rPr lang="de-DE" sz="1600" dirty="0" err="1"/>
              <a:t>gap</a:t>
            </a:r>
            <a:endParaRPr lang="en-US" sz="16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325" y="2052332"/>
            <a:ext cx="3233515" cy="110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558" y="3276600"/>
            <a:ext cx="3229082" cy="179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3384" y="3628486"/>
            <a:ext cx="2569461" cy="389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342" y="4091052"/>
            <a:ext cx="1716657" cy="304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6636589" y="4088007"/>
            <a:ext cx="609600" cy="307777"/>
          </a:xfrm>
          <a:prstGeom prst="rect">
            <a:avLst/>
          </a:prstGeom>
          <a:solidFill>
            <a:schemeClr val="bg1"/>
          </a:solidFill>
        </p:spPr>
        <p:txBody>
          <a:bodyPr wrap="square" rtlCol="0">
            <a:spAutoFit/>
          </a:bodyPr>
          <a:lstStyle/>
          <a:p>
            <a:r>
              <a:rPr lang="de-DE" sz="1400" b="1" dirty="0" smtClean="0">
                <a:solidFill>
                  <a:srgbClr val="C00000"/>
                </a:solidFill>
                <a:latin typeface="Times New Roman" panose="02020603050405020304" pitchFamily="18" charset="0"/>
                <a:cs typeface="Times New Roman" panose="02020603050405020304" pitchFamily="18" charset="0"/>
              </a:rPr>
              <a:t>TTF</a:t>
            </a:r>
            <a:endParaRPr lang="en-US" sz="14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85799" y="6019800"/>
            <a:ext cx="3280513" cy="461665"/>
          </a:xfrm>
          <a:prstGeom prst="rect">
            <a:avLst/>
          </a:prstGeom>
          <a:noFill/>
        </p:spPr>
        <p:txBody>
          <a:bodyPr wrap="none" rtlCol="0">
            <a:spAutoFit/>
          </a:bodyPr>
          <a:lstStyle/>
          <a:p>
            <a:r>
              <a:rPr lang="en-US" sz="1200" dirty="0" err="1" smtClean="0">
                <a:solidFill>
                  <a:srgbClr val="1903BD"/>
                </a:solidFill>
              </a:rPr>
              <a:t>Ez</a:t>
            </a:r>
            <a:r>
              <a:rPr lang="en-US" sz="1200" dirty="0" smtClean="0"/>
              <a:t>: the acceleration field</a:t>
            </a:r>
            <a:endParaRPr lang="en-US" sz="1200" dirty="0"/>
          </a:p>
          <a:p>
            <a:r>
              <a:rPr lang="en-US" sz="1200" dirty="0" err="1" smtClean="0">
                <a:solidFill>
                  <a:srgbClr val="1903BD"/>
                </a:solidFill>
              </a:rPr>
              <a:t>Ez</a:t>
            </a:r>
            <a:r>
              <a:rPr lang="en-US" sz="1200" dirty="0" smtClean="0">
                <a:solidFill>
                  <a:srgbClr val="1903BD"/>
                </a:solidFill>
              </a:rPr>
              <a:t>*cos(PI*z/L): </a:t>
            </a:r>
            <a:r>
              <a:rPr lang="en-US" sz="1200" dirty="0" smtClean="0"/>
              <a:t>the effective acceleration field</a:t>
            </a:r>
            <a:endParaRPr lang="en-US" sz="1200" dirty="0"/>
          </a:p>
        </p:txBody>
      </p:sp>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3309" y="4820379"/>
            <a:ext cx="1846649" cy="110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a:endCxn id="10" idx="1"/>
          </p:cNvCxnSpPr>
          <p:nvPr/>
        </p:nvCxnSpPr>
        <p:spPr>
          <a:xfrm flipV="1">
            <a:off x="6181463" y="4913993"/>
            <a:ext cx="447937" cy="308181"/>
          </a:xfrm>
          <a:prstGeom prst="line">
            <a:avLst/>
          </a:prstGeom>
          <a:ln>
            <a:solidFill>
              <a:srgbClr val="1903BD"/>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29400" y="4621605"/>
            <a:ext cx="2012089" cy="584775"/>
          </a:xfrm>
          <a:prstGeom prst="rect">
            <a:avLst/>
          </a:prstGeom>
          <a:noFill/>
        </p:spPr>
        <p:txBody>
          <a:bodyPr wrap="none" rtlCol="0">
            <a:spAutoFit/>
          </a:bodyPr>
          <a:lstStyle/>
          <a:p>
            <a:r>
              <a:rPr lang="en-US" sz="1600" dirty="0" smtClean="0"/>
              <a:t>Integral of red curve</a:t>
            </a:r>
          </a:p>
          <a:p>
            <a:r>
              <a:rPr lang="en-US" sz="1600" dirty="0"/>
              <a:t>(</a:t>
            </a:r>
            <a:r>
              <a:rPr lang="en-US" sz="1600" dirty="0">
                <a:solidFill>
                  <a:srgbClr val="FF0000"/>
                </a:solidFill>
              </a:rPr>
              <a:t>effective voltage</a:t>
            </a:r>
            <a:r>
              <a:rPr lang="en-US" sz="1600" dirty="0"/>
              <a:t>)</a:t>
            </a:r>
          </a:p>
        </p:txBody>
      </p:sp>
      <p:sp>
        <p:nvSpPr>
          <p:cNvPr id="18" name="TextBox 17"/>
          <p:cNvSpPr txBox="1"/>
          <p:nvPr/>
        </p:nvSpPr>
        <p:spPr>
          <a:xfrm>
            <a:off x="6616982" y="5533199"/>
            <a:ext cx="2239716" cy="584775"/>
          </a:xfrm>
          <a:prstGeom prst="rect">
            <a:avLst/>
          </a:prstGeom>
          <a:noFill/>
        </p:spPr>
        <p:txBody>
          <a:bodyPr wrap="none" rtlCol="0">
            <a:spAutoFit/>
          </a:bodyPr>
          <a:lstStyle/>
          <a:p>
            <a:r>
              <a:rPr lang="en-US" sz="1600" dirty="0" smtClean="0"/>
              <a:t>Integral of green curve</a:t>
            </a:r>
          </a:p>
          <a:p>
            <a:r>
              <a:rPr lang="en-US" sz="1600" dirty="0"/>
              <a:t>(</a:t>
            </a:r>
            <a:r>
              <a:rPr lang="en-US" sz="1600" dirty="0">
                <a:solidFill>
                  <a:srgbClr val="00B050"/>
                </a:solidFill>
              </a:rPr>
              <a:t>voltage</a:t>
            </a:r>
            <a:r>
              <a:rPr lang="en-US" sz="1600" dirty="0"/>
              <a:t>)</a:t>
            </a:r>
          </a:p>
        </p:txBody>
      </p:sp>
      <p:cxnSp>
        <p:nvCxnSpPr>
          <p:cNvPr id="19" name="Straight Connector 18"/>
          <p:cNvCxnSpPr>
            <a:endCxn id="18" idx="1"/>
          </p:cNvCxnSpPr>
          <p:nvPr/>
        </p:nvCxnSpPr>
        <p:spPr>
          <a:xfrm>
            <a:off x="6021276" y="5805965"/>
            <a:ext cx="595706" cy="19622"/>
          </a:xfrm>
          <a:prstGeom prst="line">
            <a:avLst/>
          </a:prstGeom>
          <a:ln>
            <a:solidFill>
              <a:srgbClr val="1903BD"/>
            </a:solidFill>
          </a:ln>
        </p:spPr>
        <p:style>
          <a:lnRef idx="1">
            <a:schemeClr val="accent1"/>
          </a:lnRef>
          <a:fillRef idx="0">
            <a:schemeClr val="accent1"/>
          </a:fillRef>
          <a:effectRef idx="0">
            <a:schemeClr val="accent1"/>
          </a:effectRef>
          <a:fontRef idx="minor">
            <a:schemeClr val="tx1"/>
          </a:fontRef>
        </p:style>
      </p:cxnSp>
      <p:sp>
        <p:nvSpPr>
          <p:cNvPr id="8" name="灯片编号占位符 7"/>
          <p:cNvSpPr>
            <a:spLocks noGrp="1"/>
          </p:cNvSpPr>
          <p:nvPr>
            <p:ph type="sldNum" sz="quarter" idx="12"/>
          </p:nvPr>
        </p:nvSpPr>
        <p:spPr/>
        <p:txBody>
          <a:bodyPr/>
          <a:lstStyle/>
          <a:p>
            <a:fld id="{B6F15528-21DE-4FAA-801E-634DDDAF4B2B}" type="slidenum">
              <a:rPr lang="en-US" smtClean="0"/>
              <a:t>9</a:t>
            </a:fld>
            <a:endParaRPr lang="en-US"/>
          </a:p>
        </p:txBody>
      </p:sp>
      <p:grpSp>
        <p:nvGrpSpPr>
          <p:cNvPr id="26" name="Group 25"/>
          <p:cNvGrpSpPr/>
          <p:nvPr/>
        </p:nvGrpSpPr>
        <p:grpSpPr>
          <a:xfrm>
            <a:off x="1278019" y="1966522"/>
            <a:ext cx="1600200" cy="1966764"/>
            <a:chOff x="1219200" y="1995636"/>
            <a:chExt cx="1600200" cy="1966764"/>
          </a:xfrm>
        </p:grpSpPr>
        <p:grpSp>
          <p:nvGrpSpPr>
            <p:cNvPr id="16" name="Group 15"/>
            <p:cNvGrpSpPr/>
            <p:nvPr/>
          </p:nvGrpSpPr>
          <p:grpSpPr>
            <a:xfrm>
              <a:off x="1219200" y="1995636"/>
              <a:ext cx="1600200" cy="1869991"/>
              <a:chOff x="1219200" y="1995636"/>
              <a:chExt cx="1600200" cy="1869991"/>
            </a:xfrm>
          </p:grpSpPr>
          <p:grpSp>
            <p:nvGrpSpPr>
              <p:cNvPr id="15" name="Group 14"/>
              <p:cNvGrpSpPr/>
              <p:nvPr/>
            </p:nvGrpSpPr>
            <p:grpSpPr>
              <a:xfrm>
                <a:off x="1219200" y="2022259"/>
                <a:ext cx="1600200" cy="1843368"/>
                <a:chOff x="1219200" y="2022259"/>
                <a:chExt cx="1600200" cy="1843368"/>
              </a:xfrm>
            </p:grpSpPr>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9200" y="2022259"/>
                  <a:ext cx="1600200" cy="1843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a:xfrm>
                  <a:off x="1828800" y="2398567"/>
                  <a:ext cx="381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3" name="TextBox 12"/>
                  <p:cNvSpPr txBox="1"/>
                  <p:nvPr/>
                </p:nvSpPr>
                <p:spPr>
                  <a:xfrm>
                    <a:off x="1795045" y="1995636"/>
                    <a:ext cx="402097" cy="402931"/>
                  </a:xfrm>
                  <a:prstGeom prst="rect">
                    <a:avLst/>
                  </a:prstGeom>
                </p:spPr>
                <p:txBody>
                  <a:bodyPr vert="horz" wrap="none" lIns="91440" tIns="45720" rIns="91440" bIns="45720" rtlCol="0" anchor="t">
                    <a:spAutoFit/>
                  </a:bodyPr>
                  <a:lstStyle/>
                  <a:p>
                    <a:pPr algn="l"/>
                    <a14:m>
                      <m:oMathPara xmlns:m="http://schemas.openxmlformats.org/officeDocument/2006/math">
                        <m:oMathParaPr>
                          <m:jc m:val="centerGroup"/>
                        </m:oMathParaPr>
                        <m:oMath xmlns:m="http://schemas.openxmlformats.org/officeDocument/2006/math">
                          <m:acc>
                            <m:accPr>
                              <m:chr m:val="⃗"/>
                              <m:ctrlPr>
                                <a:rPr lang="en-US" i="1" smtClean="0">
                                  <a:latin typeface="Cambria Math"/>
                                </a:rPr>
                              </m:ctrlPr>
                            </m:accPr>
                            <m:e>
                              <m:r>
                                <a:rPr lang="en-US" b="0" i="1" smtClean="0">
                                  <a:latin typeface="Cambria Math"/>
                                </a:rPr>
                                <m:t>𝐸</m:t>
                              </m:r>
                            </m:e>
                          </m:acc>
                        </m:oMath>
                      </m:oMathPara>
                    </a14:m>
                    <a:endParaRPr lang="en-US" dirty="0" smtClean="0"/>
                  </a:p>
                </p:txBody>
              </p:sp>
            </mc:Choice>
            <mc:Fallback xmlns="">
              <p:sp>
                <p:nvSpPr>
                  <p:cNvPr id="13" name="TextBox 12"/>
                  <p:cNvSpPr txBox="1">
                    <a:spLocks noRot="1" noChangeAspect="1" noMove="1" noResize="1" noEditPoints="1" noAdjustHandles="1" noChangeArrowheads="1" noChangeShapeType="1" noTextEdit="1"/>
                  </p:cNvSpPr>
                  <p:nvPr/>
                </p:nvSpPr>
                <p:spPr>
                  <a:xfrm>
                    <a:off x="1795045" y="1995636"/>
                    <a:ext cx="402097" cy="402931"/>
                  </a:xfrm>
                  <a:prstGeom prst="rect">
                    <a:avLst/>
                  </a:prstGeom>
                  <a:blipFill rotWithShape="1">
                    <a:blip r:embed="rId9"/>
                    <a:stretch>
                      <a:fillRect/>
                    </a:stretch>
                  </a:blipFill>
                </p:spPr>
                <p:txBody>
                  <a:bodyPr/>
                  <a:lstStyle/>
                  <a:p>
                    <a:r>
                      <a:rPr lang="en-US">
                        <a:noFill/>
                      </a:rPr>
                      <a:t> </a:t>
                    </a:r>
                  </a:p>
                </p:txBody>
              </p:sp>
            </mc:Fallback>
          </mc:AlternateContent>
        </p:grpSp>
        <p:cxnSp>
          <p:nvCxnSpPr>
            <p:cNvPr id="20" name="Straight Arrow Connector 19"/>
            <p:cNvCxnSpPr/>
            <p:nvPr/>
          </p:nvCxnSpPr>
          <p:spPr>
            <a:xfrm>
              <a:off x="1828800" y="3276600"/>
              <a:ext cx="381000"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a:off x="1371600" y="3657600"/>
              <a:ext cx="13716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871973" y="3249224"/>
              <a:ext cx="412292" cy="369332"/>
            </a:xfrm>
            <a:prstGeom prst="rect">
              <a:avLst/>
            </a:prstGeom>
          </p:spPr>
          <p:txBody>
            <a:bodyPr vert="horz" wrap="none" lIns="91440" tIns="45720" rIns="91440" bIns="45720" rtlCol="0" anchor="t">
              <a:spAutoFit/>
            </a:bodyPr>
            <a:lstStyle/>
            <a:p>
              <a:pPr algn="l"/>
              <a:r>
                <a:rPr lang="en-US" dirty="0" smtClean="0"/>
                <a:t>L</a:t>
              </a:r>
              <a:r>
                <a:rPr lang="en-US" sz="1200" dirty="0" smtClean="0"/>
                <a:t>g</a:t>
              </a:r>
            </a:p>
          </p:txBody>
        </p:sp>
        <p:sp>
          <p:nvSpPr>
            <p:cNvPr id="33" name="TextBox 32"/>
            <p:cNvSpPr txBox="1"/>
            <p:nvPr/>
          </p:nvSpPr>
          <p:spPr>
            <a:xfrm>
              <a:off x="1748609" y="3593068"/>
              <a:ext cx="383438" cy="369332"/>
            </a:xfrm>
            <a:prstGeom prst="rect">
              <a:avLst/>
            </a:prstGeom>
          </p:spPr>
          <p:txBody>
            <a:bodyPr vert="horz" wrap="none" lIns="91440" tIns="45720" rIns="91440" bIns="45720" rtlCol="0" anchor="t">
              <a:spAutoFit/>
            </a:bodyPr>
            <a:lstStyle/>
            <a:p>
              <a:pPr algn="l"/>
              <a:r>
                <a:rPr lang="en-US" dirty="0" smtClean="0"/>
                <a:t>L</a:t>
              </a:r>
              <a:r>
                <a:rPr lang="en-US" sz="1100" dirty="0" smtClean="0"/>
                <a:t>c</a:t>
              </a:r>
              <a:endParaRPr lang="en-US" sz="1000" dirty="0" smtClean="0"/>
            </a:p>
          </p:txBody>
        </p:sp>
      </p:grpSp>
      <p:sp>
        <p:nvSpPr>
          <p:cNvPr id="27" name="TextBox 26"/>
          <p:cNvSpPr txBox="1"/>
          <p:nvPr/>
        </p:nvSpPr>
        <p:spPr>
          <a:xfrm>
            <a:off x="116572" y="2101334"/>
            <a:ext cx="1027845" cy="338554"/>
          </a:xfrm>
          <a:prstGeom prst="rect">
            <a:avLst/>
          </a:prstGeom>
        </p:spPr>
        <p:txBody>
          <a:bodyPr vert="horz" wrap="none" lIns="91440" tIns="45720" rIns="91440" bIns="45720" rtlCol="0" anchor="t">
            <a:spAutoFit/>
          </a:bodyPr>
          <a:lstStyle/>
          <a:p>
            <a:pPr algn="l"/>
            <a:r>
              <a:rPr lang="en-US" sz="1600" dirty="0" smtClean="0"/>
              <a:t>one “cell”</a:t>
            </a:r>
          </a:p>
        </p:txBody>
      </p:sp>
      <p:sp>
        <p:nvSpPr>
          <p:cNvPr id="28" name="TextBox 27"/>
          <p:cNvSpPr txBox="1"/>
          <p:nvPr/>
        </p:nvSpPr>
        <p:spPr>
          <a:xfrm>
            <a:off x="3776203" y="1786217"/>
            <a:ext cx="1454244" cy="369332"/>
          </a:xfrm>
          <a:prstGeom prst="rect">
            <a:avLst/>
          </a:prstGeom>
        </p:spPr>
        <p:txBody>
          <a:bodyPr vert="horz" wrap="none" lIns="91440" tIns="45720" rIns="91440" bIns="45720" rtlCol="0" anchor="t">
            <a:spAutoFit/>
          </a:bodyPr>
          <a:lstStyle/>
          <a:p>
            <a:pPr algn="l"/>
            <a:r>
              <a:rPr lang="en-US" dirty="0" smtClean="0"/>
              <a:t>energy gain:</a:t>
            </a:r>
          </a:p>
        </p:txBody>
      </p:sp>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816" y="3978093"/>
            <a:ext cx="3744536" cy="201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r="37594" b="6809"/>
          <a:stretch/>
        </p:blipFill>
        <p:spPr bwMode="auto">
          <a:xfrm>
            <a:off x="4124632" y="5222174"/>
            <a:ext cx="433926" cy="346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gsi-folienmaster-2014-II">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0</TotalTime>
  <Words>1752</Words>
  <Application>Microsoft Office PowerPoint</Application>
  <PresentationFormat>On-screen Show (4:3)</PresentationFormat>
  <Paragraphs>399</Paragraphs>
  <Slides>26</Slides>
  <Notes>1</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gsi-folienmaster-2014-II</vt:lpstr>
      <vt:lpstr>自定义设计方案</vt:lpstr>
      <vt:lpstr>Rf-Cavity Design of  the new FAIR post-Stripper Linac</vt:lpstr>
      <vt:lpstr>PowerPoint Presentation</vt:lpstr>
      <vt:lpstr>UNIversal Linear Accelerator UNILAC</vt:lpstr>
      <vt:lpstr>Today‘s post-Stripper DTL</vt:lpstr>
      <vt:lpstr>PowerPoint Presentation</vt:lpstr>
      <vt:lpstr>Requirements to Upgraded UNILAC</vt:lpstr>
      <vt:lpstr>Choice of “Alvarez“ Technology</vt:lpstr>
      <vt:lpstr>Basics I: Shunt Impedance</vt:lpstr>
      <vt:lpstr>Basics II: Time-Transient-Factor TTF</vt:lpstr>
      <vt:lpstr>New Cavity Design</vt:lpstr>
      <vt:lpstr>Drift Tube Shape Design</vt:lpstr>
      <vt:lpstr>Shape Design</vt:lpstr>
      <vt:lpstr>Shape Design: Curvature is the Key</vt:lpstr>
      <vt:lpstr>Two Options to Profit from new Shape</vt:lpstr>
      <vt:lpstr>Beta Profiles design   Boundaries</vt:lpstr>
      <vt:lpstr>Beta Profiles</vt:lpstr>
      <vt:lpstr>Beta Profiles</vt:lpstr>
      <vt:lpstr>All beta Profiles available</vt:lpstr>
      <vt:lpstr>Summary of Latest Design</vt:lpstr>
      <vt:lpstr>Need of Field Stabilization</vt:lpstr>
      <vt:lpstr>Stabilization: Equivalent Circuit</vt:lpstr>
      <vt:lpstr>Stabilization: Use Stem Orientation</vt:lpstr>
      <vt:lpstr>Stabilization: Use Stem Orientation</vt:lpstr>
      <vt:lpstr>Stabilization Scheme verified by CST-MWS Simulations</vt:lpstr>
      <vt:lpstr>1:3 Scaled Model Cavity</vt:lpstr>
      <vt:lpstr>Summary and Outlook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 Xiaonan</dc:creator>
  <cp:lastModifiedBy>Du, Xiaonan</cp:lastModifiedBy>
  <cp:revision>215</cp:revision>
  <cp:lastPrinted>2017-05-29T08:11:00Z</cp:lastPrinted>
  <dcterms:created xsi:type="dcterms:W3CDTF">2006-08-16T00:00:00Z</dcterms:created>
  <dcterms:modified xsi:type="dcterms:W3CDTF">2017-05-31T14:01:54Z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2052-10.1.0.6391</vt:lpwstr>
  </property>
</Properties>
</file>