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783" r:id="rId4"/>
    <p:sldMasterId id="2147483819" r:id="rId5"/>
    <p:sldMasterId id="2147483934" r:id="rId6"/>
    <p:sldMasterId id="2147483989" r:id="rId7"/>
    <p:sldMasterId id="2147484052" r:id="rId8"/>
    <p:sldMasterId id="2147484112" r:id="rId9"/>
    <p:sldMasterId id="2147484137" r:id="rId10"/>
    <p:sldMasterId id="2147484161" r:id="rId11"/>
    <p:sldMasterId id="2147484185" r:id="rId12"/>
    <p:sldMasterId id="2147484211" r:id="rId13"/>
    <p:sldMasterId id="2147484226" r:id="rId14"/>
    <p:sldMasterId id="2147484238" r:id="rId15"/>
    <p:sldMasterId id="2147484250" r:id="rId16"/>
    <p:sldMasterId id="2147484263" r:id="rId17"/>
    <p:sldMasterId id="2147484275" r:id="rId18"/>
  </p:sldMasterIdLst>
  <p:notesMasterIdLst>
    <p:notesMasterId r:id="rId86"/>
  </p:notesMasterIdLst>
  <p:sldIdLst>
    <p:sldId id="331" r:id="rId19"/>
    <p:sldId id="655" r:id="rId20"/>
    <p:sldId id="656" r:id="rId21"/>
    <p:sldId id="657" r:id="rId22"/>
    <p:sldId id="658" r:id="rId23"/>
    <p:sldId id="659" r:id="rId24"/>
    <p:sldId id="660" r:id="rId25"/>
    <p:sldId id="661" r:id="rId26"/>
    <p:sldId id="662" r:id="rId27"/>
    <p:sldId id="663" r:id="rId28"/>
    <p:sldId id="665" r:id="rId29"/>
    <p:sldId id="712" r:id="rId30"/>
    <p:sldId id="713" r:id="rId31"/>
    <p:sldId id="597" r:id="rId32"/>
    <p:sldId id="670" r:id="rId33"/>
    <p:sldId id="592" r:id="rId34"/>
    <p:sldId id="668" r:id="rId35"/>
    <p:sldId id="705" r:id="rId36"/>
    <p:sldId id="707" r:id="rId37"/>
    <p:sldId id="706" r:id="rId38"/>
    <p:sldId id="708" r:id="rId39"/>
    <p:sldId id="599" r:id="rId40"/>
    <p:sldId id="631" r:id="rId41"/>
    <p:sldId id="632" r:id="rId42"/>
    <p:sldId id="719" r:id="rId43"/>
    <p:sldId id="267" r:id="rId44"/>
    <p:sldId id="642" r:id="rId45"/>
    <p:sldId id="701" r:id="rId46"/>
    <p:sldId id="671" r:id="rId47"/>
    <p:sldId id="672" r:id="rId48"/>
    <p:sldId id="673" r:id="rId49"/>
    <p:sldId id="674" r:id="rId50"/>
    <p:sldId id="675" r:id="rId51"/>
    <p:sldId id="676" r:id="rId52"/>
    <p:sldId id="677" r:id="rId53"/>
    <p:sldId id="678" r:id="rId54"/>
    <p:sldId id="679" r:id="rId55"/>
    <p:sldId id="680" r:id="rId56"/>
    <p:sldId id="681" r:id="rId57"/>
    <p:sldId id="682" r:id="rId58"/>
    <p:sldId id="437" r:id="rId59"/>
    <p:sldId id="627" r:id="rId60"/>
    <p:sldId id="290" r:id="rId61"/>
    <p:sldId id="471" r:id="rId62"/>
    <p:sldId id="690" r:id="rId63"/>
    <p:sldId id="691" r:id="rId64"/>
    <p:sldId id="692" r:id="rId65"/>
    <p:sldId id="693" r:id="rId66"/>
    <p:sldId id="694" r:id="rId67"/>
    <p:sldId id="695" r:id="rId68"/>
    <p:sldId id="696" r:id="rId69"/>
    <p:sldId id="698" r:id="rId70"/>
    <p:sldId id="715" r:id="rId71"/>
    <p:sldId id="635" r:id="rId72"/>
    <p:sldId id="700" r:id="rId73"/>
    <p:sldId id="683" r:id="rId74"/>
    <p:sldId id="684" r:id="rId75"/>
    <p:sldId id="685" r:id="rId76"/>
    <p:sldId id="686" r:id="rId77"/>
    <p:sldId id="687" r:id="rId78"/>
    <p:sldId id="716" r:id="rId79"/>
    <p:sldId id="717" r:id="rId80"/>
    <p:sldId id="718" r:id="rId81"/>
    <p:sldId id="634" r:id="rId82"/>
    <p:sldId id="636" r:id="rId83"/>
    <p:sldId id="702" r:id="rId84"/>
    <p:sldId id="374" r:id="rId8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00"/>
    <a:srgbClr val="CC0066"/>
    <a:srgbClr val="6699FF"/>
    <a:srgbClr val="0033CC"/>
    <a:srgbClr val="155F2E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>
        <p:scale>
          <a:sx n="90" d="100"/>
          <a:sy n="90" d="100"/>
        </p:scale>
        <p:origin x="-732" y="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tableStyles" Target="tableStyles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8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6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1790A0-6513-46FA-9489-BDD7F3DDB61B}" type="slidenum">
              <a:rPr lang="de-DE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14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43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56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56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56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56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6125" cy="34178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B36C6A-5DF1-48B7-A9AD-4DE7053740F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57</a:t>
            </a:fld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3D83-68B3-44AE-8CD9-2E90AA5217E4}" type="slidenum">
              <a:rPr lang="de-DE" smtClean="0">
                <a:solidFill>
                  <a:prstClr val="black"/>
                </a:solidFill>
              </a:rPr>
              <a:pPr/>
              <a:t>60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7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28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623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42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69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95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47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6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286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679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766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609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34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29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077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494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032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699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402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4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946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108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647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329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435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234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409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232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564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52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375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E7A6D-ECA3-46DC-852B-E61A16F535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09994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134108-FB36-43B7-9633-864E078C40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72775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19D06C-4125-4607-AE60-17D87723C65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969137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EE24FA-E6D3-4924-ABE3-DD30CC29055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083731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510228-5525-46A2-A618-4CBEC9B4449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39144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A3A6CD-86FB-4637-8655-A99551D3098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82670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363590-B069-4FE9-B263-8D65A3A37FB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59734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F73616-E8F8-47BC-A5A0-C4BF7BFE78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29114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F8F05E-9A0C-4E60-B07B-50BF48967FE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205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B958CC-45CA-42E4-93A6-316A66C847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38474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B4A28-0081-4FA8-B42A-E008E3F9675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37573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CA6BFBB9-D92B-4EB4-B6AF-968A89F11ED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205581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470FFECB-732F-4111-97EB-257A413BC7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41539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634FDC14-D69A-4418-941D-E283571A5A5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14572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1683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3306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4269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9810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952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6509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0764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3077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222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6230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4536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42A52C-49CD-47A8-B664-6B4BCC6C863C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1EB8FA-3D4A-46B6-A9AD-E3ADCBFF4A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7623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B00013-F5DB-4ABC-AB83-6B71498B51EB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420A57D-4014-4279-A7B8-313DB587C2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836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AEF49C-237A-49F3-B3CF-31E55E10A68C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E123E4-9121-43E9-9828-00BD7907B0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1171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B78D4DB-2684-44DD-A36F-5B8A94CB75ED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1068E7-B5DC-4D81-A5E6-37D5E14CD1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65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7FF487-D079-44DB-A481-B8E94299A5DB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4DE171-F6DD-4ED2-B5AE-6EFBA653349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6024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6D0FA9-64C7-4D9B-9F6D-03DEA4A8E7FD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4393A8-2AF5-47CA-BBAA-5FDC1D87FE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7281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0C2386-35CC-4212-81AE-22B320EEEAD0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C68B88-DD1E-4FEC-B390-EABAABED08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6404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063111-554E-442C-ADBE-83C412CA5917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C514386-4185-4D99-A8DE-91FF1B4724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6738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0CBCC0-2E39-4383-ADC6-5B2F52A44F34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2FA693F-E062-4732-88F8-3A5F9B5100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3850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F001E6-D447-4AEE-B9E5-291995721BD1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74F2B0-275B-48B2-B53A-20D4BA693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3900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7351DDD-5129-4189-9101-37D622BC1683}" type="datetimeFigureOut">
              <a:rPr lang="de-DE"/>
              <a:pPr>
                <a:defRPr/>
              </a:pPr>
              <a:t>01.10.2017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1DE880-F473-4BF2-9AE7-6AAEB66D61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57070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0AC84-1542-4BF8-AC2F-4133BA83DB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4777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C3E2-0AA2-4A9C-B7B8-2FF9F2FCDC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9541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A9B26-3B6A-461A-964D-9924172BF0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540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D677A-F406-4C98-9582-C5AAAF413E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1093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B075C-4E8B-4968-B372-F108DD1078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7143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B39CD-73A4-4715-ADAE-19995A42FC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1583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A0003-7979-4B03-B9ED-E94D226F8B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949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8C713-2F4A-4D19-9CB8-12CE8B7C61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8727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71103-49F5-4CB9-AD7D-FBC7A27068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96807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5891-986D-43B0-98CB-A6B1E56B8B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7816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6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6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7FD9C-3F3A-419C-9078-2EA7BB379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95684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42" y="225426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5175C-61D3-4071-82E6-D125FFFB8C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0185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0BC5-1F8B-4A1A-8A31-F6AD1644CB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696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E3A48-693C-4A49-B405-84A8D5D082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4146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6089-7754-4ABF-8B10-39E5788329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95263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50F4-2BF9-4DAC-9005-81261EA928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13371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16BD-0C48-4961-8DFC-E4F976C7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6717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4B701-D656-44FD-B39E-2220B2DF9F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9441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1972-E0EF-4FED-BEB8-9DAA0E40A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5431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96E3-6D41-4929-AAC1-F52523143D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8412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D330-475D-4577-95D4-50D47771FD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142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4B09-4165-4B2D-B788-CD26C60728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175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6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6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693C4-8242-4F14-A432-59A508257B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33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80B64-033A-4060-9ABD-DCC7718A85B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759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7E9A-F5F0-401B-B525-0330BB122FD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815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7B863-C664-43D1-BA88-55004CB5AC5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494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95EA3-DAAF-4D86-B080-384C4471133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1012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0EAC-E036-4B60-BEE0-9ECB09B1325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6474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709F-2509-4299-9476-083A5F12A6B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078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5F5CC-9C67-405F-A70F-C1D48855F5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2726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846D-1140-4B55-8A53-647CC2DEED0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056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D671-DB57-44AB-B098-5CBBA0CF3C3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7359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639B3-B7B3-4EAF-A8C8-87B355668B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60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F1FA5-3A59-4D79-AC56-3437199FEB0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64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84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422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088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423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73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659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125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102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643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609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4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0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4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0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31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30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6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22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78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1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6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0A8BF-8B7E-459F-8356-BE81D1F2BDB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448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EED5-C195-4885-9D62-B237092E3B9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8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D42C2-D2FC-4403-98A6-66865101948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7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909BC-16EB-44CD-AED2-2FA0E2AE2C6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0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8383-0044-4B2B-A975-CBFDC46A23D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16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CFD61-948A-41A3-BBF6-E680AA2E735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2542-3423-4AEB-A2D7-C4A6F06AC18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11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48DA3-7495-4B7D-8551-3508BF6BB2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521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16886-9647-4A7A-B728-240C756BEC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4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35F82-46A9-42E1-A19A-5C33CA54652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07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5146F-A82D-48A1-AC08-2F62C6D0BE7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076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55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10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893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40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06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047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69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85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87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46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53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89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7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7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6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7F46B9-762A-40CC-87BB-AB67DEE7C581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90738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  <p:sldLayoutId id="2147484225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76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021">
              <a:defRPr/>
            </a:pPr>
            <a:fld id="{2C78BEB2-1BAA-4034-9850-0A22016AE051}" type="datetimeFigureOut">
              <a:rPr lang="de-DE"/>
              <a:pPr defTabSz="914021">
                <a:defRPr/>
              </a:pPr>
              <a:t>01.10.2017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021"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021">
              <a:defRPr/>
            </a:pPr>
            <a:fld id="{2F8E4B53-EE88-4811-8DCD-29F4613CCDA2}" type="slidenum">
              <a:rPr lang="de-DE"/>
              <a:pPr defTabSz="914021"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1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1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0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0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0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58" indent="-3427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0" rIns="9140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defTabSz="914021" fontAlgn="base">
              <a:spcBef>
                <a:spcPct val="0"/>
              </a:spcBef>
              <a:spcAft>
                <a:spcPct val="0"/>
              </a:spcAft>
              <a:defRPr/>
            </a:pPr>
            <a:fld id="{72846B3E-BA07-4AAD-AE0D-47A3DA3CAA7F}" type="slidenum">
              <a:rPr lang="de-DE"/>
              <a:pPr defTabSz="9140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807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02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03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04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689" indent="-85689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927" indent="-26659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138" indent="39988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079" indent="-2063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2237" indent="-1247258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9246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625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326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0279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0" rIns="9140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defTabSz="914021" fontAlgn="base">
              <a:spcBef>
                <a:spcPct val="0"/>
              </a:spcBef>
              <a:spcAft>
                <a:spcPct val="0"/>
              </a:spcAft>
              <a:defRPr/>
            </a:pPr>
            <a:fld id="{96B4496A-0DAF-4BE7-BD7F-4794E20EA782}" type="slidenum">
              <a:rPr lang="de-DE"/>
              <a:pPr defTabSz="9140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62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02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03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04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689" indent="-85689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927" indent="-26659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138" indent="39988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079" indent="-2063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2237" indent="-1247258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9246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625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326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0279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109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l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defTabSz="1023938">
              <a:defRPr sz="16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r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82DC50-F0CE-405F-84B9-2CC22009109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4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txStyles>
    <p:titleStyle>
      <a:lvl1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4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6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8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84175" indent="-384175" algn="l" defTabSz="102393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1850" indent="-320675" algn="l" defTabSz="1023938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9525" indent="-255588" algn="l" defTabSz="102393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92288" indent="-255588" algn="l" defTabSz="1023938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303463" indent="-255588" algn="l" defTabSz="102393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06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178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50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322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5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GB" sz="2000">
              <a:latin typeface="Times New Roman" pitchFamily="1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2000">
              <a:latin typeface="Times New Roman" pitchFamily="1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9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229E-49A7-4011-A81C-3E91C329F591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microsoft.com/office/2007/relationships/hdphoto" Target="../media/hdphoto2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85.jpeg"/><Relationship Id="rId5" Type="http://schemas.microsoft.com/office/2007/relationships/hdphoto" Target="../media/hdphoto1.wdp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9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9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12.emf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1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alt.gsi.de/documents/DOC-2015-Apr-43-1.pdf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2459" name="Text Box 11"/>
          <p:cNvSpPr txBox="1">
            <a:spLocks noChangeArrowheads="1"/>
          </p:cNvSpPr>
          <p:nvPr/>
        </p:nvSpPr>
        <p:spPr bwMode="auto">
          <a:xfrm>
            <a:off x="108718" y="6577607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School: Lectures on Dense Baryonic 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Matter, Sept. 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– 23 2017, CCNU, Wuhan, China   </a:t>
            </a:r>
            <a:endParaRPr lang="de-DE" sz="14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52844" y="5445224"/>
            <a:ext cx="1210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  <a:r>
              <a:rPr lang="en-US" altLang="de-DE" sz="3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1280163" y="1084674"/>
            <a:ext cx="6840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      GSI and Univ. Frankfurt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763688" y="5550912"/>
            <a:ext cx="7092206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99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9900"/>
                </a:solidFill>
                <a:latin typeface="Tahoma" pitchFamily="34" charset="0"/>
                <a:sym typeface="Wingdings" pitchFamily="2" charset="2"/>
              </a:rPr>
              <a:t>  Cosmic matter</a:t>
            </a:r>
            <a:endParaRPr lang="en-US" altLang="de-DE" dirty="0">
              <a:solidFill>
                <a:srgbClr val="FF0000"/>
              </a:solidFill>
              <a:latin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FF9900"/>
                </a:solidFill>
                <a:latin typeface="Tahoma" pitchFamily="34" charset="0"/>
              </a:rPr>
              <a:t>The </a:t>
            </a:r>
            <a:r>
              <a:rPr lang="en-US" altLang="de-DE" dirty="0">
                <a:solidFill>
                  <a:srgbClr val="FF9900"/>
                </a:solidFill>
                <a:latin typeface="Tahoma" pitchFamily="34" charset="0"/>
              </a:rPr>
              <a:t>Facility of Antiproton and Ion Research </a:t>
            </a:r>
            <a:endParaRPr lang="en-US" altLang="de-DE" dirty="0" smtClean="0">
              <a:solidFill>
                <a:srgbClr val="FF9900"/>
              </a:solidFill>
              <a:latin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altLang="de-DE" dirty="0" smtClean="0">
                <a:solidFill>
                  <a:srgbClr val="FF9900"/>
                </a:solidFill>
                <a:latin typeface="Tahoma" pitchFamily="34" charset="0"/>
              </a:rPr>
              <a:t>The Compressed </a:t>
            </a:r>
            <a:r>
              <a:rPr lang="de-DE" altLang="de-DE" dirty="0" err="1" smtClean="0">
                <a:solidFill>
                  <a:srgbClr val="FF9900"/>
                </a:solidFill>
                <a:latin typeface="Tahoma" pitchFamily="34" charset="0"/>
              </a:rPr>
              <a:t>Baryonic</a:t>
            </a:r>
            <a:r>
              <a:rPr lang="de-DE" altLang="de-DE" dirty="0" smtClean="0">
                <a:solidFill>
                  <a:srgbClr val="FF9900"/>
                </a:solidFill>
                <a:latin typeface="Tahoma" pitchFamily="34" charset="0"/>
              </a:rPr>
              <a:t> Matter </a:t>
            </a:r>
            <a:r>
              <a:rPr lang="de-DE" altLang="de-DE" dirty="0" err="1" smtClean="0">
                <a:solidFill>
                  <a:srgbClr val="FF9900"/>
                </a:solidFill>
                <a:latin typeface="Tahoma" pitchFamily="34" charset="0"/>
              </a:rPr>
              <a:t>experiment</a:t>
            </a:r>
            <a:endParaRPr lang="en-US" altLang="de-DE" dirty="0" smtClean="0">
              <a:solidFill>
                <a:srgbClr val="FF99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30437" y="72227"/>
            <a:ext cx="86007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Cosmic Matter in the Laboratory –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Baryonic Matter experiment at FAIR</a:t>
            </a:r>
          </a:p>
        </p:txBody>
      </p:sp>
      <p:pic>
        <p:nvPicPr>
          <p:cNvPr id="3" name="Picture 2" descr="C:\Users\senger\AppData\Local\Temp\QCD_PD_v3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56" y="1556792"/>
            <a:ext cx="5755372" cy="41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847602" y="1260156"/>
            <a:ext cx="6912768" cy="5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itchFamily="34" charset="0"/>
                <a:cs typeface="Tahoma" pitchFamily="34" charset="0"/>
              </a:rPr>
              <a:t>Quark matter in massive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74554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a/Carved_by_Massive_St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633"/>
            <a:ext cx="9144000" cy="91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771" name="Text Box 3"/>
          <p:cNvSpPr txBox="1">
            <a:spLocks noChangeArrowheads="1"/>
          </p:cNvSpPr>
          <p:nvPr/>
        </p:nvSpPr>
        <p:spPr bwMode="auto">
          <a:xfrm>
            <a:off x="0" y="334397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Fundamental </a:t>
            </a:r>
            <a:r>
              <a:rPr lang="de-DE" altLang="de-DE" sz="3600" dirty="0" err="1" smtClean="0">
                <a:solidFill>
                  <a:srgbClr val="FFFF00"/>
                </a:solidFill>
                <a:latin typeface="Tahoma" pitchFamily="34" charset="0"/>
              </a:rPr>
              <a:t>questions</a:t>
            </a: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56772" name="Text Box 4"/>
          <p:cNvSpPr txBox="1">
            <a:spLocks noChangeArrowheads="1"/>
          </p:cNvSpPr>
          <p:nvPr/>
        </p:nvSpPr>
        <p:spPr bwMode="auto">
          <a:xfrm>
            <a:off x="423491" y="1124744"/>
            <a:ext cx="86805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mass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universe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3" name="Text Box 5"/>
          <p:cNvSpPr txBox="1">
            <a:spLocks noChangeArrowheads="1"/>
          </p:cNvSpPr>
          <p:nvPr/>
        </p:nvSpPr>
        <p:spPr bwMode="auto">
          <a:xfrm>
            <a:off x="544698" y="4869160"/>
            <a:ext cx="7904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Why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do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not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observe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individual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quarks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</a:t>
            </a:r>
          </a:p>
        </p:txBody>
      </p:sp>
      <p:sp>
        <p:nvSpPr>
          <p:cNvPr id="1056774" name="Text Box 6"/>
          <p:cNvSpPr txBox="1">
            <a:spLocks noChangeArrowheads="1"/>
          </p:cNvSpPr>
          <p:nvPr/>
        </p:nvSpPr>
        <p:spPr bwMode="auto">
          <a:xfrm>
            <a:off x="865188" y="3286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56775" name="Text Box 7"/>
          <p:cNvSpPr txBox="1">
            <a:spLocks noChangeArrowheads="1"/>
          </p:cNvSpPr>
          <p:nvPr/>
        </p:nvSpPr>
        <p:spPr bwMode="auto">
          <a:xfrm>
            <a:off x="755650" y="2636912"/>
            <a:ext cx="7269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structure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neutron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stars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6" name="Text Box 8"/>
          <p:cNvSpPr txBox="1">
            <a:spLocks noChangeArrowheads="1"/>
          </p:cNvSpPr>
          <p:nvPr/>
        </p:nvSpPr>
        <p:spPr bwMode="auto">
          <a:xfrm>
            <a:off x="820738" y="1844824"/>
            <a:ext cx="67452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elements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</a:t>
            </a:r>
          </a:p>
        </p:txBody>
      </p:sp>
      <p:sp>
        <p:nvSpPr>
          <p:cNvPr id="1056777" name="Text Box 9"/>
          <p:cNvSpPr txBox="1">
            <a:spLocks noChangeArrowheads="1"/>
          </p:cNvSpPr>
          <p:nvPr/>
        </p:nvSpPr>
        <p:spPr bwMode="auto">
          <a:xfrm>
            <a:off x="842963" y="3429000"/>
            <a:ext cx="7237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Can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ignite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solar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fire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on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earth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 </a:t>
            </a:r>
          </a:p>
        </p:txBody>
      </p:sp>
      <p:sp>
        <p:nvSpPr>
          <p:cNvPr id="1056778" name="Text Box 10"/>
          <p:cNvSpPr txBox="1">
            <a:spLocks noChangeArrowheads="1"/>
          </p:cNvSpPr>
          <p:nvPr/>
        </p:nvSpPr>
        <p:spPr bwMode="auto">
          <a:xfrm>
            <a:off x="831850" y="4149080"/>
            <a:ext cx="6980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Does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matter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differ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from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antimatter ?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4043" y="5661248"/>
            <a:ext cx="86504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international </a:t>
            </a:r>
          </a:p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Ion Research (FAIR)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72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2" grpId="0"/>
      <p:bldP spid="1056773" grpId="0"/>
      <p:bldP spid="1056775" grpId="0"/>
      <p:bldP spid="1056776" grpId="0"/>
      <p:bldP spid="1056777" grpId="0"/>
      <p:bldP spid="105677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7282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395535" y="235687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895624" y="413322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54016" y="609205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52751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5724128" y="4119463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491880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60963" y="2251961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3348" y="3501008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sz="16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706" y="4875779"/>
            <a:ext cx="3366830" cy="929485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to</a:t>
            </a:r>
            <a:b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1.5 - 2 GeV/u; </a:t>
            </a:r>
            <a:endParaRPr lang="en-GB" sz="16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9512" y="3058334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7504" y="4426486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5995" y="5794638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127" y="6253223"/>
            <a:ext cx="4034797" cy="56015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dynamical vacuum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54016" y="645333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4037924" y="652051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pic>
        <p:nvPicPr>
          <p:cNvPr id="23" name="Picture 2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18654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4" name="Picture 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3420" y="609260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5" name="Picture 1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6392" y="609777"/>
            <a:ext cx="479425" cy="306664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6" name="Picture 3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785" y="624341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27" name="Objek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459643"/>
              </p:ext>
            </p:extLst>
          </p:nvPr>
        </p:nvGraphicFramePr>
        <p:xfrm>
          <a:off x="3079294" y="627532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hoto Editor Photo" r:id="rId8" imgW="2723810" imgH="1695687" progId="">
                  <p:embed/>
                </p:oleObj>
              </mc:Choice>
              <mc:Fallback>
                <p:oleObj name="Photo Editor Photo" r:id="rId8" imgW="2723810" imgH="169568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294" y="627532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pic>
        <p:nvPicPr>
          <p:cNvPr id="34" name="Picture 19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584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5" name="Picture 40" descr="800px-Flag_of_Slovenia_svg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4657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6" name="Picture 16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393" y="999697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7" name="Picture 4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0785" y="1001284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85804" y="978025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94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5287" y="4841275"/>
            <a:ext cx="4073231" cy="7201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3" y="5674603"/>
            <a:ext cx="3708382" cy="11387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luonic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02565" y="914061"/>
            <a:ext cx="4595894" cy="12187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496" y="3698796"/>
            <a:ext cx="3036169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93" y="3486916"/>
            <a:ext cx="1131278" cy="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59030"/>
            <a:ext cx="1493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3294485"/>
            <a:ext cx="7810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86" y="2819367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1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9808"/>
            <a:ext cx="9289032" cy="589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 bwMode="auto">
          <a:xfrm>
            <a:off x="5364088" y="6368658"/>
            <a:ext cx="4032448" cy="4989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000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116632"/>
            <a:ext cx="309700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</a:t>
            </a:r>
          </a:p>
          <a:p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-2509" y="769808"/>
            <a:ext cx="4926643" cy="224491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z="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</a:t>
            </a: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onstruction started July 2017</a:t>
            </a:r>
          </a:p>
          <a:p>
            <a:pPr lvl="0"/>
            <a:endParaRPr lang="en-US" sz="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incl. commissioning of </a:t>
            </a:r>
            <a:endParaRPr lang="en-US" sz="2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experiments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planned during 2021-2024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altLang="en-US" sz="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Full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completion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FAIR </a:t>
            </a: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by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2025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64006"/>
            <a:ext cx="2450950" cy="368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32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1S-3S-BUI-COM_130410_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-214313"/>
            <a:ext cx="8604250" cy="64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SIS100-300-S5-07110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1" b="41011"/>
          <a:stretch>
            <a:fillRect/>
          </a:stretch>
        </p:blipFill>
        <p:spPr bwMode="auto">
          <a:xfrm>
            <a:off x="-180975" y="5540375"/>
            <a:ext cx="94329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20784" r="25577" b="13988"/>
          <a:stretch>
            <a:fillRect/>
          </a:stretch>
        </p:blipFill>
        <p:spPr bwMode="auto">
          <a:xfrm>
            <a:off x="2628900" y="1758950"/>
            <a:ext cx="3455988" cy="25336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  <a:extLst/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for SIS100/300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08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5287" y="4841275"/>
            <a:ext cx="4073231" cy="7201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3" y="5674603"/>
            <a:ext cx="3708382" cy="11387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luonic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02565" y="914061"/>
            <a:ext cx="4595894" cy="12187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496" y="3698796"/>
            <a:ext cx="3036169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93" y="3486916"/>
            <a:ext cx="1131278" cy="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59030"/>
            <a:ext cx="1493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3294485"/>
            <a:ext cx="7810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86" y="2819367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0" name="Picture 2" descr="C:\Users\senger\AppData\Local\Microsoft\Windows\Temporary Internet Files\Content.Outlook\JE4H31NI\FAIR_GSI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7384"/>
            <a:ext cx="10081120" cy="700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122" name="Picture 2" descr="\\winfilesvl\bilder\FAIR\Spatenstich\57_040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1827584"/>
            <a:ext cx="14761082" cy="913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7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8" y="1628800"/>
            <a:ext cx="9244868" cy="51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62866" y="5892"/>
            <a:ext cx="5717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FAIR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August 25, 2017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1268760"/>
            <a:ext cx="4173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SIS18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adaptation works for FAIR </a:t>
            </a:r>
          </a:p>
        </p:txBody>
      </p:sp>
    </p:spTree>
    <p:extLst>
      <p:ext uri="{BB962C8B-B14F-4D97-AF65-F5344CB8AC3E}">
        <p14:creationId xmlns:p14="http://schemas.microsoft.com/office/powerpoint/2010/main" val="414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772817"/>
            <a:ext cx="923029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662866" y="5892"/>
            <a:ext cx="5717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FAIR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August 25, 2017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7504" y="1268760"/>
            <a:ext cx="4173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SIS18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adaptation works for FAIR </a:t>
            </a:r>
          </a:p>
        </p:txBody>
      </p:sp>
    </p:spTree>
    <p:extLst>
      <p:ext uri="{BB962C8B-B14F-4D97-AF65-F5344CB8AC3E}">
        <p14:creationId xmlns:p14="http://schemas.microsoft.com/office/powerpoint/2010/main" val="373366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5031457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428216" y="4725144"/>
            <a:ext cx="236475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Explicit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Higgs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mechanism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)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</a:rPr>
              <a:t>u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5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150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3333CC"/>
                </a:solidFill>
                <a:latin typeface="Tahoma" pitchFamily="34" charset="0"/>
                <a:sym typeface="Symbol" pitchFamily="18" charset="2"/>
              </a:rPr>
              <a:t> </a:t>
            </a:r>
            <a:endParaRPr lang="de-DE" altLang="de-DE" sz="2000" dirty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endParaRPr lang="de-DE" altLang="de-DE" sz="2000" dirty="0">
              <a:solidFill>
                <a:srgbClr val="3333CC"/>
              </a:solidFill>
              <a:latin typeface="Tahoma" pitchFamily="34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1662866" y="5892"/>
            <a:ext cx="5717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FAIR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August 25, 2017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7504" y="1156682"/>
            <a:ext cx="3992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Preparatory works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excavation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089"/>
            <a:ext cx="2713700" cy="483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6912"/>
            <a:ext cx="3903724" cy="21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07" y="4830934"/>
            <a:ext cx="3791109" cy="212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88"/>
          <a:stretch/>
        </p:blipFill>
        <p:spPr bwMode="auto">
          <a:xfrm>
            <a:off x="4947789" y="1384191"/>
            <a:ext cx="4448747" cy="550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1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1662866" y="5892"/>
            <a:ext cx="5717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FAIR </a:t>
            </a:r>
            <a:r>
              <a:rPr lang="de-DE" sz="3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de-DE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28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de-DE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August 25, 2017</a:t>
            </a:r>
            <a:endParaRPr lang="en-US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2951" y="1156682"/>
            <a:ext cx="5942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Piping for ventilation and ground water lowering </a:t>
            </a: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t="18531" r="-23145" b="5244"/>
          <a:stretch/>
        </p:blipFill>
        <p:spPr bwMode="auto">
          <a:xfrm>
            <a:off x="611560" y="3501007"/>
            <a:ext cx="10774362" cy="45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58"/>
          <a:stretch/>
        </p:blipFill>
        <p:spPr bwMode="auto">
          <a:xfrm>
            <a:off x="574413" y="1512490"/>
            <a:ext cx="8318067" cy="299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6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088" y="1430375"/>
            <a:ext cx="9689616" cy="50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7558" y="116632"/>
            <a:ext cx="8330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(CBM)</a:t>
            </a:r>
          </a:p>
          <a:p>
            <a:pPr algn="ctr"/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7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7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251520" y="4555182"/>
            <a:ext cx="1856509" cy="233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49" y="552449"/>
            <a:ext cx="1208903" cy="12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 rot="16200000">
            <a:off x="-660172" y="2381623"/>
            <a:ext cx="3862486" cy="4846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74290" y="4584847"/>
            <a:ext cx="6268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Situation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ALICE, ATLAS, CMS at LHC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 STAR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endParaRPr lang="de-DE" sz="2000" dirty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</p:spTree>
    <p:extLst>
      <p:ext uri="{BB962C8B-B14F-4D97-AF65-F5344CB8AC3E}">
        <p14:creationId xmlns:p14="http://schemas.microsoft.com/office/powerpoint/2010/main" val="273116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4683" y="4263975"/>
            <a:ext cx="2829125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9918" y="1774946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feil nach rechts 10"/>
          <p:cNvSpPr/>
          <p:nvPr/>
        </p:nvSpPr>
        <p:spPr bwMode="auto">
          <a:xfrm rot="18892862">
            <a:off x="1376641" y="3487227"/>
            <a:ext cx="3700829" cy="484632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02889" y="4383142"/>
            <a:ext cx="64434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BES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RHIC, NA61 at CERN SPS, </a:t>
            </a:r>
            <a:endParaRPr lang="de-DE" sz="2000" dirty="0" smtClean="0">
              <a:solidFill>
                <a:srgbClr val="0000FF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CBM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FAIR, NICA at JINR, J-PARC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2"/>
          <p:cNvSpPr txBox="1">
            <a:spLocks noChangeArrowheads="1"/>
          </p:cNvSpPr>
          <p:nvPr/>
        </p:nvSpPr>
        <p:spPr bwMode="auto">
          <a:xfrm>
            <a:off x="250825" y="730250"/>
            <a:ext cx="68427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Tahoma" pitchFamily="34" charset="0"/>
              </a:rPr>
              <a:t>Atomic</a:t>
            </a:r>
            <a:r>
              <a:rPr lang="de-DE" altLang="de-DE" sz="20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Tahoma" pitchFamily="34" charset="0"/>
              </a:rPr>
              <a:t>nucleus</a:t>
            </a:r>
            <a:r>
              <a:rPr lang="de-DE" altLang="de-DE" sz="2000" dirty="0" smtClean="0">
                <a:solidFill>
                  <a:srgbClr val="FF3300"/>
                </a:solidFill>
                <a:latin typeface="Tahoma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Radius    R = 1.2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A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1/3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 (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σ</a:t>
            </a:r>
            <a:r>
              <a:rPr lang="de-DE" altLang="de-DE" sz="2000" baseline="-25000" dirty="0" err="1" smtClean="0">
                <a:solidFill>
                  <a:srgbClr val="000000"/>
                </a:solidFill>
                <a:latin typeface="Tahoma" pitchFamily="34" charset="0"/>
              </a:rPr>
              <a:t>reac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= 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R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el-GR" altLang="de-DE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Volume V = 4/3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R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= 4/3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1.2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A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density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</a:t>
            </a:r>
            <a:r>
              <a:rPr lang="de-DE" altLang="de-DE" sz="2000" baseline="-25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= A/V = 3/ (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4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1.2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)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-3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0.14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-3</a:t>
            </a:r>
            <a:endParaRPr lang="de-DE" altLang="de-DE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m = 1.67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 10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-24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cold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nuclear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matter </a:t>
            </a:r>
            <a:r>
              <a:rPr lang="de-DE" altLang="de-DE" sz="2000" baseline="-25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 m  270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Mio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t/cm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  <a:endParaRPr lang="de-DE" altLang="de-DE" sz="2000" dirty="0">
              <a:solidFill>
                <a:srgbClr val="FF33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429059" name="Text Box 3"/>
          <p:cNvSpPr txBox="1">
            <a:spLocks noChangeArrowheads="1"/>
          </p:cNvSpPr>
          <p:nvPr/>
        </p:nvSpPr>
        <p:spPr bwMode="auto">
          <a:xfrm>
            <a:off x="234195" y="2924944"/>
            <a:ext cx="605133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Limits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density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Au-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nucleus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:  R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7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   V 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 1400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     R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0.8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 V  2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200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Nucleons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V  400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At 3 – 4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ρ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nucleons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overlap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Fermi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see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quarks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?</a:t>
            </a:r>
            <a:endParaRPr lang="el-GR" altLang="de-DE" sz="2000" dirty="0" smtClean="0">
              <a:solidFill>
                <a:srgbClr val="000000"/>
              </a:solidFill>
              <a:latin typeface="Tahoma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Density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estimates</a:t>
            </a:r>
            <a:endParaRPr lang="de-DE" alt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429061" name="Picture 5" descr="20081203192317%21Neutron_star_cross-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5"/>
          <a:stretch>
            <a:fillRect/>
          </a:stretch>
        </p:blipFill>
        <p:spPr bwMode="auto">
          <a:xfrm>
            <a:off x="7236296" y="4725143"/>
            <a:ext cx="1816348" cy="18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2" name="Picture 6" descr="ANd9GcSE5xdi2mjJhdU5grBs16ot5xMMvTW_IXiVE6DxhG5R3OGpetv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836613"/>
            <a:ext cx="17303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3910" y="2865512"/>
            <a:ext cx="1989138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4725144"/>
            <a:ext cx="7113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</a:t>
            </a:r>
            <a:r>
              <a:rPr lang="de-DE" altLang="de-DE" sz="2000" dirty="0" err="1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star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Radius R  10 km,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Volume V  4200 km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M  2 solar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masses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= 2  2  10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33 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Average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 = M/V  1000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Mio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t/cm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 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3.6 </a:t>
            </a:r>
            <a:r>
              <a:rPr lang="el-GR" altLang="de-DE" sz="2000" dirty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ρ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0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 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Core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 5 – 10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times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nuclear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endParaRPr lang="de-DE" altLang="de-DE" sz="2000" dirty="0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70935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14614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imes New Roman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imes New Roman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imes New Roman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34137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8" y="3682702"/>
            <a:ext cx="4237834" cy="3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3710077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1399309" y="5153891"/>
            <a:ext cx="2715491" cy="1260764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25091" y="5749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5532271" y="5420318"/>
            <a:ext cx="2826327" cy="1066801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43960" y="5784273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5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692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Messengers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from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dense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fireball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CBM at FAIR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dirty="0" smtClean="0">
              <a:solidFill>
                <a:srgbClr val="CCFF66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UrQMD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transport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calculation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Au+Au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10.7 A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GeV</a:t>
            </a:r>
            <a:endParaRPr lang="de-DE" altLang="de-DE" sz="2000" dirty="0" smtClean="0">
              <a:solidFill>
                <a:srgbClr val="CCFF66"/>
              </a:solidFill>
              <a:latin typeface="Tahoma" pitchFamily="34" charset="0"/>
            </a:endParaRPr>
          </a:p>
        </p:txBody>
      </p:sp>
      <p:pic>
        <p:nvPicPr>
          <p:cNvPr id="39939" name="Picture 4" descr="coll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2414" r="35577" b="19571"/>
          <a:stretch>
            <a:fillRect/>
          </a:stretch>
        </p:blipFill>
        <p:spPr bwMode="auto">
          <a:xfrm>
            <a:off x="0" y="2708275"/>
            <a:ext cx="17954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col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1884" r="28867" b="18512"/>
          <a:stretch>
            <a:fillRect/>
          </a:stretch>
        </p:blipFill>
        <p:spPr bwMode="auto">
          <a:xfrm>
            <a:off x="1531938" y="2565400"/>
            <a:ext cx="28733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coll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878263" y="1989138"/>
            <a:ext cx="52657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Line 7"/>
          <p:cNvSpPr>
            <a:spLocks noChangeShapeType="1"/>
          </p:cNvSpPr>
          <p:nvPr/>
        </p:nvSpPr>
        <p:spPr bwMode="auto">
          <a:xfrm flipV="1">
            <a:off x="2986088" y="2205038"/>
            <a:ext cx="433387" cy="143986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184525" y="1570038"/>
            <a:ext cx="1293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φ</a:t>
            </a:r>
            <a:endParaRPr lang="el-GR" altLang="de-DE" sz="2400" baseline="30000" dirty="0" smtClean="0">
              <a:solidFill>
                <a:srgbClr val="FFC000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9944" name="Line 9"/>
          <p:cNvSpPr>
            <a:spLocks noChangeShapeType="1"/>
          </p:cNvSpPr>
          <p:nvPr/>
        </p:nvSpPr>
        <p:spPr bwMode="auto">
          <a:xfrm>
            <a:off x="2987675" y="3862388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2771775" y="50847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de-DE" altLang="de-DE" sz="2400" dirty="0" err="1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dirty="0" err="1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dirty="0" err="1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dirty="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 flipV="1">
            <a:off x="900113" y="2276475"/>
            <a:ext cx="433387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395288" y="1792288"/>
            <a:ext cx="2322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</a:rPr>
              <a:t>p,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de-DE" sz="2400" dirty="0" smtClean="0">
                <a:solidFill>
                  <a:srgbClr val="FF0000"/>
                </a:solidFill>
                <a:cs typeface="Arial" pitchFamily="34" charset="0"/>
              </a:rPr>
              <a:t>J/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>
            <a:off x="468313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827088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V="1">
            <a:off x="6588125" y="1989138"/>
            <a:ext cx="433388" cy="143986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6711950" y="1484313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π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K, </a:t>
            </a: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...</a:t>
            </a:r>
            <a:endParaRPr lang="el-GR" altLang="de-DE" sz="2400" smtClean="0">
              <a:solidFill>
                <a:srgbClr val="00FFCC"/>
              </a:solidFill>
              <a:cs typeface="Arial" pitchFamily="34" charset="0"/>
            </a:endParaRPr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>
            <a:off x="6804025" y="4076700"/>
            <a:ext cx="863600" cy="11525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6443663" y="5084763"/>
            <a:ext cx="2700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FF00"/>
                </a:solidFill>
              </a:rPr>
              <a:t>resonance decays</a:t>
            </a:r>
          </a:p>
        </p:txBody>
      </p:sp>
      <p:sp>
        <p:nvSpPr>
          <p:cNvPr id="39954" name="Line 19"/>
          <p:cNvSpPr>
            <a:spLocks noChangeShapeType="1"/>
          </p:cNvSpPr>
          <p:nvPr/>
        </p:nvSpPr>
        <p:spPr bwMode="auto">
          <a:xfrm>
            <a:off x="900113" y="4221163"/>
            <a:ext cx="144462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5" name="Text Box 20"/>
          <p:cNvSpPr txBox="1">
            <a:spLocks noChangeArrowheads="1"/>
          </p:cNvSpPr>
          <p:nvPr/>
        </p:nvSpPr>
        <p:spPr bwMode="auto">
          <a:xfrm>
            <a:off x="250825" y="55165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6" name="Text Box 21"/>
          <p:cNvSpPr txBox="1">
            <a:spLocks noChangeArrowheads="1"/>
          </p:cNvSpPr>
          <p:nvPr/>
        </p:nvSpPr>
        <p:spPr bwMode="auto">
          <a:xfrm>
            <a:off x="5795963" y="5661025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7" name="Line 22"/>
          <p:cNvSpPr>
            <a:spLocks noChangeShapeType="1"/>
          </p:cNvSpPr>
          <p:nvPr/>
        </p:nvSpPr>
        <p:spPr bwMode="auto">
          <a:xfrm>
            <a:off x="5940425" y="4438650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0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5" y="2796897"/>
            <a:ext cx="3775134" cy="36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564" y="6436522"/>
            <a:ext cx="42482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kern="0" dirty="0" smtClean="0">
                <a:solidFill>
                  <a:srgbClr val="000000"/>
                </a:solidFill>
              </a:rPr>
              <a:t>P. </a:t>
            </a:r>
            <a:r>
              <a:rPr lang="en-US" altLang="en-US" sz="1100" kern="0" dirty="0" err="1" smtClean="0">
                <a:solidFill>
                  <a:srgbClr val="000000"/>
                </a:solidFill>
              </a:rPr>
              <a:t>Danielewicz</a:t>
            </a:r>
            <a:r>
              <a:rPr lang="en-US" altLang="en-US" sz="1100" kern="0" dirty="0" smtClean="0">
                <a:solidFill>
                  <a:srgbClr val="000000"/>
                </a:solidFill>
              </a:rPr>
              <a:t>, R. Lacey, W.G. Lynch, </a:t>
            </a:r>
            <a:r>
              <a:rPr lang="de-DE" altLang="en-US" sz="1100" kern="0" dirty="0" smtClean="0">
                <a:solidFill>
                  <a:srgbClr val="000000"/>
                </a:solidFill>
              </a:rPr>
              <a:t>Science 298 (2002) 1592 </a:t>
            </a:r>
            <a:endParaRPr lang="en-US" altLang="en-US" sz="1100" kern="0" dirty="0" smtClean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45465" y="2458343"/>
            <a:ext cx="364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AGS: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proton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flow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9" descr="Schematic of Collision Z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7904"/>
            <a:ext cx="3024336" cy="21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36504" y="2420888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Azimuthal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angle </a:t>
            </a:r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distribution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/d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C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(1 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cos(2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...)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2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4653136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6416996" y="4606096"/>
            <a:ext cx="2547492" cy="1631216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The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soup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of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the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first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microsecond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antiquarks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electrons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positrons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gluons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photons</a:t>
            </a:r>
            <a:endParaRPr lang="de-DE" altLang="de-DE" sz="2000" dirty="0" smtClean="0">
              <a:solidFill>
                <a:srgbClr val="FF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Ellipse 93"/>
          <p:cNvSpPr/>
          <p:nvPr/>
        </p:nvSpPr>
        <p:spPr bwMode="auto">
          <a:xfrm>
            <a:off x="4444797" y="2996952"/>
            <a:ext cx="3830524" cy="3788273"/>
          </a:xfrm>
          <a:prstGeom prst="ellipse">
            <a:avLst/>
          </a:prstGeom>
          <a:solidFill>
            <a:srgbClr val="6699FF">
              <a:alpha val="37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 smtClean="0">
                <a:solidFill>
                  <a:srgbClr val="000000"/>
                </a:solidFill>
              </a:rPr>
              <a:t>K</a:t>
            </a:r>
            <a:r>
              <a:rPr lang="en-GB" baseline="30000" dirty="0" err="1" smtClean="0">
                <a:solidFill>
                  <a:srgbClr val="000000"/>
                </a:solidFill>
              </a:rPr>
              <a:t>+</a:t>
            </a:r>
            <a:r>
              <a:rPr lang="en-GB" dirty="0" err="1" smtClean="0">
                <a:solidFill>
                  <a:srgbClr val="000000"/>
                </a:solidFill>
              </a:rPr>
              <a:t>K</a:t>
            </a:r>
            <a:r>
              <a:rPr lang="en-GB" baseline="30000" dirty="0" err="1" smtClean="0">
                <a:solidFill>
                  <a:srgbClr val="000000"/>
                </a:solidFill>
              </a:rPr>
              <a:t>+</a:t>
            </a:r>
            <a:r>
              <a:rPr lang="en-GB" dirty="0" err="1" smtClean="0">
                <a:solidFill>
                  <a:srgbClr val="000000"/>
                </a:solidFill>
              </a:rPr>
              <a:t>K</a:t>
            </a:r>
            <a:r>
              <a:rPr lang="en-GB" baseline="30000" dirty="0" err="1" smtClean="0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n</a:t>
            </a:r>
            <a:r>
              <a:rPr lang="en-GB" dirty="0" smtClean="0">
                <a:solidFill>
                  <a:srgbClr val="000000"/>
                </a:solidFill>
              </a:rPr>
              <a:t>  </a:t>
            </a:r>
            <a:r>
              <a:rPr lang="en-GB" dirty="0">
                <a:solidFill>
                  <a:srgbClr val="000000"/>
                </a:solidFill>
              </a:rPr>
              <a:t>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GeV)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pp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Ellipse 20"/>
          <p:cNvSpPr/>
          <p:nvPr/>
        </p:nvSpPr>
        <p:spPr bwMode="auto">
          <a:xfrm>
            <a:off x="5036996" y="3857094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6294336" y="3855629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502033" y="3473739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6319257" y="4270107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8445522" y="5119610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4159246" y="4854680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27" name="Gerade Verbindung mit Pfeil 26"/>
          <p:cNvCxnSpPr/>
          <p:nvPr/>
        </p:nvCxnSpPr>
        <p:spPr bwMode="auto">
          <a:xfrm>
            <a:off x="5166396" y="3936863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/>
          <p:cNvCxnSpPr/>
          <p:nvPr/>
        </p:nvCxnSpPr>
        <p:spPr bwMode="auto">
          <a:xfrm flipH="1">
            <a:off x="5496154" y="4152450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6608579" y="3633277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>
            <a:stCxn id="22" idx="2"/>
          </p:cNvCxnSpPr>
          <p:nvPr/>
        </p:nvCxnSpPr>
        <p:spPr bwMode="auto">
          <a:xfrm flipH="1">
            <a:off x="5881136" y="3935398"/>
            <a:ext cx="413200" cy="606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Explosion 2 30"/>
          <p:cNvSpPr/>
          <p:nvPr/>
        </p:nvSpPr>
        <p:spPr bwMode="auto">
          <a:xfrm>
            <a:off x="5642675" y="3818433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32" name="Gerade Verbindung mit Pfeil 31"/>
          <p:cNvCxnSpPr/>
          <p:nvPr/>
        </p:nvCxnSpPr>
        <p:spPr bwMode="auto">
          <a:xfrm flipH="1" flipV="1">
            <a:off x="5613836" y="3633277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/>
          <p:cNvSpPr txBox="1"/>
          <p:nvPr/>
        </p:nvSpPr>
        <p:spPr>
          <a:xfrm>
            <a:off x="4716016" y="350991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412619" y="3498467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 bwMode="auto">
          <a:xfrm flipH="1">
            <a:off x="4288148" y="4002166"/>
            <a:ext cx="1466748" cy="9208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 Verbindung mit Pfeil 35"/>
          <p:cNvCxnSpPr/>
          <p:nvPr/>
        </p:nvCxnSpPr>
        <p:spPr bwMode="auto">
          <a:xfrm>
            <a:off x="5856213" y="4016632"/>
            <a:ext cx="463043" cy="3055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5652245" y="3140968"/>
            <a:ext cx="43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6452453" y="4005064"/>
            <a:ext cx="63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 flipH="1">
            <a:off x="3703159" y="4690997"/>
            <a:ext cx="67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40" name="Ellipse 39"/>
          <p:cNvSpPr/>
          <p:nvPr/>
        </p:nvSpPr>
        <p:spPr bwMode="auto">
          <a:xfrm>
            <a:off x="5081866" y="4828492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1" name="Ellipse 40"/>
          <p:cNvSpPr/>
          <p:nvPr/>
        </p:nvSpPr>
        <p:spPr bwMode="auto">
          <a:xfrm>
            <a:off x="6281996" y="5255036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2" name="Ellipse 41"/>
          <p:cNvSpPr/>
          <p:nvPr/>
        </p:nvSpPr>
        <p:spPr bwMode="auto">
          <a:xfrm>
            <a:off x="5546904" y="4445137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3" name="Ellipse 42"/>
          <p:cNvSpPr/>
          <p:nvPr/>
        </p:nvSpPr>
        <p:spPr bwMode="auto">
          <a:xfrm>
            <a:off x="6324659" y="4774834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4" name="Ellipse 43"/>
          <p:cNvSpPr/>
          <p:nvPr/>
        </p:nvSpPr>
        <p:spPr bwMode="auto">
          <a:xfrm>
            <a:off x="4315372" y="5396058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45" name="Gerade Verbindung mit Pfeil 44"/>
          <p:cNvCxnSpPr/>
          <p:nvPr/>
        </p:nvCxnSpPr>
        <p:spPr bwMode="auto">
          <a:xfrm>
            <a:off x="5211266" y="4908262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45"/>
          <p:cNvCxnSpPr/>
          <p:nvPr/>
        </p:nvCxnSpPr>
        <p:spPr bwMode="auto">
          <a:xfrm flipH="1">
            <a:off x="5541024" y="5123848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rade Verbindung mit Pfeil 46"/>
          <p:cNvCxnSpPr/>
          <p:nvPr/>
        </p:nvCxnSpPr>
        <p:spPr bwMode="auto">
          <a:xfrm>
            <a:off x="6653449" y="4604676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/>
          <p:cNvCxnSpPr>
            <a:stCxn id="41" idx="1"/>
          </p:cNvCxnSpPr>
          <p:nvPr/>
        </p:nvCxnSpPr>
        <p:spPr bwMode="auto">
          <a:xfrm flipH="1" flipV="1">
            <a:off x="5939527" y="4971349"/>
            <a:ext cx="365332" cy="30705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Explosion 2 48"/>
          <p:cNvSpPr/>
          <p:nvPr/>
        </p:nvSpPr>
        <p:spPr bwMode="auto">
          <a:xfrm>
            <a:off x="5687544" y="4789831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50" name="Gerade Verbindung mit Pfeil 49"/>
          <p:cNvCxnSpPr/>
          <p:nvPr/>
        </p:nvCxnSpPr>
        <p:spPr bwMode="auto">
          <a:xfrm flipH="1" flipV="1">
            <a:off x="5658706" y="4604676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/>
          <p:cNvSpPr txBox="1"/>
          <p:nvPr/>
        </p:nvSpPr>
        <p:spPr>
          <a:xfrm>
            <a:off x="4849072" y="4789500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371822" y="5158076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53" name="Gerade Verbindung mit Pfeil 52"/>
          <p:cNvCxnSpPr/>
          <p:nvPr/>
        </p:nvCxnSpPr>
        <p:spPr bwMode="auto">
          <a:xfrm flipH="1">
            <a:off x="4483792" y="5023365"/>
            <a:ext cx="1257213" cy="40584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mit Pfeil 53"/>
          <p:cNvCxnSpPr>
            <a:endCxn id="43" idx="2"/>
          </p:cNvCxnSpPr>
          <p:nvPr/>
        </p:nvCxnSpPr>
        <p:spPr bwMode="auto">
          <a:xfrm flipV="1">
            <a:off x="5939527" y="4854602"/>
            <a:ext cx="385132" cy="4375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feld 54"/>
          <p:cNvSpPr txBox="1"/>
          <p:nvPr/>
        </p:nvSpPr>
        <p:spPr>
          <a:xfrm>
            <a:off x="5724128" y="4077072"/>
            <a:ext cx="56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6314880" y="4797152"/>
            <a:ext cx="65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 flipH="1">
            <a:off x="3779912" y="5341762"/>
            <a:ext cx="706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4989105" y="5812297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6054031" y="6222598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5454143" y="5428942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6475659" y="5741427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4483792" y="6417311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63" name="Gerade Verbindung mit Pfeil 62"/>
          <p:cNvCxnSpPr/>
          <p:nvPr/>
        </p:nvCxnSpPr>
        <p:spPr bwMode="auto">
          <a:xfrm>
            <a:off x="5118505" y="5892066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Gerade Verbindung 63"/>
          <p:cNvCxnSpPr/>
          <p:nvPr/>
        </p:nvCxnSpPr>
        <p:spPr bwMode="auto">
          <a:xfrm flipH="1">
            <a:off x="5448264" y="6107653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Gerade Verbindung mit Pfeil 64"/>
          <p:cNvCxnSpPr/>
          <p:nvPr/>
        </p:nvCxnSpPr>
        <p:spPr bwMode="auto">
          <a:xfrm>
            <a:off x="6560688" y="5588480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Gerade Verbindung mit Pfeil 65"/>
          <p:cNvCxnSpPr>
            <a:stCxn id="59" idx="1"/>
          </p:cNvCxnSpPr>
          <p:nvPr/>
        </p:nvCxnSpPr>
        <p:spPr bwMode="auto">
          <a:xfrm flipH="1" flipV="1">
            <a:off x="5778435" y="5900966"/>
            <a:ext cx="298459" cy="34499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Explosion 2 66"/>
          <p:cNvSpPr/>
          <p:nvPr/>
        </p:nvSpPr>
        <p:spPr bwMode="auto">
          <a:xfrm>
            <a:off x="5594783" y="5773636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68" name="Gerade Verbindung mit Pfeil 67"/>
          <p:cNvCxnSpPr/>
          <p:nvPr/>
        </p:nvCxnSpPr>
        <p:spPr bwMode="auto">
          <a:xfrm flipH="1" flipV="1">
            <a:off x="5565945" y="5588480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feld 68"/>
          <p:cNvSpPr txBox="1"/>
          <p:nvPr/>
        </p:nvSpPr>
        <p:spPr>
          <a:xfrm>
            <a:off x="4756311" y="5773305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6220991" y="617900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71" name="Gerade Verbindung mit Pfeil 70"/>
          <p:cNvCxnSpPr>
            <a:endCxn id="62" idx="6"/>
          </p:cNvCxnSpPr>
          <p:nvPr/>
        </p:nvCxnSpPr>
        <p:spPr bwMode="auto">
          <a:xfrm flipH="1">
            <a:off x="4639917" y="6007169"/>
            <a:ext cx="1008327" cy="48991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Gerade Verbindung mit Pfeil 71"/>
          <p:cNvCxnSpPr>
            <a:endCxn id="61" idx="2"/>
          </p:cNvCxnSpPr>
          <p:nvPr/>
        </p:nvCxnSpPr>
        <p:spPr bwMode="auto">
          <a:xfrm flipV="1">
            <a:off x="5881136" y="5821197"/>
            <a:ext cx="594524" cy="4805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feld 72"/>
          <p:cNvSpPr txBox="1"/>
          <p:nvPr/>
        </p:nvSpPr>
        <p:spPr>
          <a:xfrm>
            <a:off x="5580112" y="5085184"/>
            <a:ext cx="36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6404028" y="5793018"/>
            <a:ext cx="59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 flipH="1">
            <a:off x="3974444" y="6278335"/>
            <a:ext cx="74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cxnSp>
        <p:nvCxnSpPr>
          <p:cNvPr id="76" name="Gerade Verbindung mit Pfeil 75"/>
          <p:cNvCxnSpPr/>
          <p:nvPr/>
        </p:nvCxnSpPr>
        <p:spPr bwMode="auto">
          <a:xfrm>
            <a:off x="6461981" y="4420573"/>
            <a:ext cx="463043" cy="3055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Gerade Verbindung mit Pfeil 76"/>
          <p:cNvCxnSpPr>
            <a:stCxn id="43" idx="6"/>
          </p:cNvCxnSpPr>
          <p:nvPr/>
        </p:nvCxnSpPr>
        <p:spPr bwMode="auto">
          <a:xfrm flipV="1">
            <a:off x="6480784" y="4828493"/>
            <a:ext cx="444241" cy="2611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xplosion 2 77"/>
          <p:cNvSpPr/>
          <p:nvPr/>
        </p:nvSpPr>
        <p:spPr bwMode="auto">
          <a:xfrm>
            <a:off x="6855681" y="4648265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79" name="Gerade Verbindung mit Pfeil 78"/>
          <p:cNvCxnSpPr/>
          <p:nvPr/>
        </p:nvCxnSpPr>
        <p:spPr bwMode="auto">
          <a:xfrm flipV="1">
            <a:off x="7068416" y="4322222"/>
            <a:ext cx="623819" cy="3761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 Verbindung mit Pfeil 79"/>
          <p:cNvCxnSpPr/>
          <p:nvPr/>
        </p:nvCxnSpPr>
        <p:spPr bwMode="auto">
          <a:xfrm>
            <a:off x="7057913" y="4847820"/>
            <a:ext cx="401582" cy="4372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Ellipse 81"/>
          <p:cNvSpPr/>
          <p:nvPr/>
        </p:nvSpPr>
        <p:spPr bwMode="auto">
          <a:xfrm>
            <a:off x="8627702" y="6437546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7327177" y="4836853"/>
            <a:ext cx="70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Ξ</a:t>
            </a:r>
            <a:r>
              <a:rPr lang="de-DE" sz="2800" baseline="30000" dirty="0" smtClean="0">
                <a:solidFill>
                  <a:srgbClr val="C00000"/>
                </a:solidFill>
              </a:rPr>
              <a:t>-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85" name="Ellipse 84"/>
          <p:cNvSpPr/>
          <p:nvPr/>
        </p:nvSpPr>
        <p:spPr bwMode="auto">
          <a:xfrm>
            <a:off x="7437822" y="5263092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86" name="Gerade Verbindung mit Pfeil 85"/>
          <p:cNvCxnSpPr>
            <a:stCxn id="61" idx="6"/>
            <a:endCxn id="91" idx="1"/>
          </p:cNvCxnSpPr>
          <p:nvPr/>
        </p:nvCxnSpPr>
        <p:spPr bwMode="auto">
          <a:xfrm flipV="1">
            <a:off x="6631785" y="5712006"/>
            <a:ext cx="1120712" cy="10919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/>
          <p:cNvCxnSpPr>
            <a:endCxn id="25" idx="3"/>
          </p:cNvCxnSpPr>
          <p:nvPr/>
        </p:nvCxnSpPr>
        <p:spPr bwMode="auto">
          <a:xfrm flipV="1">
            <a:off x="7950018" y="5255784"/>
            <a:ext cx="518367" cy="34685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/>
          <p:cNvCxnSpPr/>
          <p:nvPr/>
        </p:nvCxnSpPr>
        <p:spPr bwMode="auto">
          <a:xfrm>
            <a:off x="7563219" y="5397391"/>
            <a:ext cx="253886" cy="23467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Textfeld 88"/>
          <p:cNvSpPr txBox="1"/>
          <p:nvPr/>
        </p:nvSpPr>
        <p:spPr>
          <a:xfrm>
            <a:off x="8569412" y="4952607"/>
            <a:ext cx="574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Ω</a:t>
            </a:r>
            <a:r>
              <a:rPr lang="de-DE" sz="2800" baseline="30000" dirty="0" smtClean="0">
                <a:solidFill>
                  <a:srgbClr val="C00000"/>
                </a:solidFill>
              </a:rPr>
              <a:t>-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8783828" y="6393956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n</a:t>
            </a:r>
            <a:endParaRPr lang="de-DE" sz="2800" dirty="0">
              <a:solidFill>
                <a:srgbClr val="C00000"/>
              </a:solidFill>
            </a:endParaRPr>
          </a:p>
        </p:txBody>
      </p:sp>
      <p:sp>
        <p:nvSpPr>
          <p:cNvPr id="91" name="Explosion 2 90"/>
          <p:cNvSpPr/>
          <p:nvPr/>
        </p:nvSpPr>
        <p:spPr bwMode="auto">
          <a:xfrm>
            <a:off x="7752497" y="5560188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92" name="Gerade Verbindung mit Pfeil 91"/>
          <p:cNvCxnSpPr>
            <a:endCxn id="82" idx="1"/>
          </p:cNvCxnSpPr>
          <p:nvPr/>
        </p:nvCxnSpPr>
        <p:spPr bwMode="auto">
          <a:xfrm>
            <a:off x="7987533" y="5758446"/>
            <a:ext cx="663034" cy="70246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feld 92"/>
          <p:cNvSpPr txBox="1"/>
          <p:nvPr/>
        </p:nvSpPr>
        <p:spPr>
          <a:xfrm>
            <a:off x="6856774" y="4077072"/>
            <a:ext cx="95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5" name="Textfeld 94"/>
          <p:cNvSpPr txBox="1"/>
          <p:nvPr/>
        </p:nvSpPr>
        <p:spPr>
          <a:xfrm>
            <a:off x="6588224" y="4973106"/>
            <a:ext cx="110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6804733" y="5867392"/>
            <a:ext cx="121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7647358" y="4839543"/>
            <a:ext cx="110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dss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8460432" y="533480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sss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7667501" y="4209839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3" name="Textfeld 82"/>
          <p:cNvSpPr txBox="1"/>
          <p:nvPr/>
        </p:nvSpPr>
        <p:spPr>
          <a:xfrm flipH="1">
            <a:off x="7786740" y="3933056"/>
            <a:ext cx="3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p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805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4337843" y="2673897"/>
            <a:ext cx="4690533" cy="3419399"/>
            <a:chOff x="4574888" y="3481388"/>
            <a:chExt cx="4679950" cy="326072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888" y="3481388"/>
              <a:ext cx="4679950" cy="30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4787900" y="3554413"/>
              <a:ext cx="3911600" cy="522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2800" dirty="0" smtClean="0">
                  <a:solidFill>
                    <a:srgbClr val="000000"/>
                  </a:solidFill>
                  <a:cs typeface="Arial" charset="0"/>
                </a:rPr>
                <a:t>Ω</a:t>
              </a:r>
              <a:r>
                <a:rPr lang="de-DE" sz="2800" baseline="30000" dirty="0" smtClean="0">
                  <a:solidFill>
                    <a:srgbClr val="000000"/>
                  </a:solidFill>
                  <a:cs typeface="Arial" charset="0"/>
                </a:rPr>
                <a:t>-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production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in 4 A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GeV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Au+Au</a:t>
              </a:r>
              <a:endParaRPr lang="el-GR" sz="2000" baseline="300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889500" y="6402388"/>
              <a:ext cx="3930650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600" smtClean="0">
                  <a:solidFill>
                    <a:srgbClr val="000000"/>
                  </a:solidFill>
                  <a:latin typeface="Tahoma" pitchFamily="34" charset="0"/>
                </a:rPr>
                <a:t>HYPQGSM calculations , K. Gudima et al. </a:t>
              </a:r>
            </a:p>
          </p:txBody>
        </p: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260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1288" b="2689"/>
          <a:stretch>
            <a:fillRect/>
          </a:stretch>
        </p:blipFill>
        <p:spPr bwMode="auto">
          <a:xfrm>
            <a:off x="4680507" y="2520280"/>
            <a:ext cx="2195749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087428" y="2583113"/>
            <a:ext cx="204652" cy="3863797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787162" y="4215326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Gerade Verbindung 19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20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536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44222" y="2977207"/>
            <a:ext cx="345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Jour. Phys. G38 (2011)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58" y="1814815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5" y="3267067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0" name="Rechteck 9"/>
          <p:cNvSpPr/>
          <p:nvPr/>
        </p:nvSpPr>
        <p:spPr>
          <a:xfrm>
            <a:off x="107504" y="692696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1941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002711" y="2988241"/>
            <a:ext cx="3304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G. </a:t>
            </a:r>
            <a:r>
              <a:rPr lang="de-DE" sz="1600" dirty="0" err="1" smtClean="0">
                <a:solidFill>
                  <a:prstClr val="black"/>
                </a:solidFill>
                <a:latin typeface="Calibri"/>
              </a:rPr>
              <a:t>Agakishiev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et al., arXiv:1512.07070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41033" y="1887795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 rot="20979268">
            <a:off x="3750355" y="2243184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8170853" y="4415314"/>
            <a:ext cx="585944" cy="6263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6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69269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401020" cy="309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88024" y="278092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</a:rPr>
              <a:t>S</a:t>
            </a:r>
            <a:r>
              <a:rPr lang="de-DE" sz="1600" dirty="0" err="1" smtClean="0">
                <a:solidFill>
                  <a:srgbClr val="000000"/>
                </a:solidFill>
              </a:rPr>
              <a:t>lope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</a:rPr>
              <a:t> invariant </a:t>
            </a:r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spectrum</a:t>
            </a:r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1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&lt; </a:t>
            </a:r>
            <a:r>
              <a:rPr lang="de-DE" sz="1600" dirty="0" err="1" smtClean="0">
                <a:solidFill>
                  <a:srgbClr val="000000"/>
                </a:solidFill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inv</a:t>
            </a:r>
            <a:r>
              <a:rPr lang="de-DE" sz="1600" dirty="0" smtClean="0">
                <a:solidFill>
                  <a:srgbClr val="000000"/>
                </a:solidFill>
              </a:rPr>
              <a:t> &lt; 2.5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79356" y="2780928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210436" y="4655233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57296" y="6472156"/>
            <a:ext cx="364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The CBM </a:t>
            </a:r>
            <a:r>
              <a:rPr lang="de-DE" sz="1400" dirty="0" err="1" smtClean="0">
                <a:solidFill>
                  <a:srgbClr val="000000"/>
                </a:solidFill>
              </a:rPr>
              <a:t>Collaboration</a:t>
            </a:r>
            <a:r>
              <a:rPr lang="de-DE" sz="1400" dirty="0">
                <a:solidFill>
                  <a:srgbClr val="000000"/>
                </a:solidFill>
              </a:rPr>
              <a:t>,</a:t>
            </a:r>
            <a:r>
              <a:rPr lang="de-DE" sz="1400" dirty="0" smtClean="0">
                <a:solidFill>
                  <a:srgbClr val="000000"/>
                </a:solidFill>
              </a:rPr>
              <a:t> arXiv:1607.01487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421410" y="2996952"/>
            <a:ext cx="872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Spinodal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decomposition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mixed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phase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baryon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number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density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692696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25149" y="4509120"/>
            <a:ext cx="2850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Jan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Jorgen Randrup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Phys</a:t>
            </a:r>
            <a:r>
              <a:rPr lang="en-US" sz="1400" dirty="0">
                <a:solidFill>
                  <a:srgbClr val="000000"/>
                </a:solidFill>
              </a:rPr>
              <a:t>. Rev. C 87, 054903 (2013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de-DE" sz="1400" dirty="0" smtClean="0">
                <a:solidFill>
                  <a:srgbClr val="000000"/>
                </a:solidFill>
              </a:rPr>
              <a:t>Eur. Phys. J. A (2016)  52: 239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80345"/>
            <a:ext cx="4440171" cy="32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18062" y="3779167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C. </a:t>
            </a:r>
            <a:r>
              <a:rPr lang="en-US" sz="1400" dirty="0" smtClean="0">
                <a:solidFill>
                  <a:srgbClr val="000000"/>
                </a:solidFill>
              </a:rPr>
              <a:t>Herold, M. </a:t>
            </a:r>
            <a:r>
              <a:rPr lang="en-US" sz="1400" dirty="0" err="1" smtClean="0">
                <a:solidFill>
                  <a:srgbClr val="000000"/>
                </a:solidFill>
              </a:rPr>
              <a:t>Nahrgang</a:t>
            </a:r>
            <a:r>
              <a:rPr lang="en-US" sz="1400" i="1" dirty="0" smtClean="0">
                <a:solidFill>
                  <a:srgbClr val="000000"/>
                </a:solidFill>
              </a:rPr>
              <a:t>,</a:t>
            </a:r>
            <a:r>
              <a:rPr lang="en-US" sz="1400" dirty="0" smtClean="0">
                <a:solidFill>
                  <a:srgbClr val="000000"/>
                </a:solidFill>
              </a:rPr>
              <a:t> I. </a:t>
            </a:r>
            <a:r>
              <a:rPr lang="en-US" sz="1400" dirty="0" err="1" smtClean="0">
                <a:solidFill>
                  <a:srgbClr val="000000"/>
                </a:solidFill>
              </a:rPr>
              <a:t>Mishustin</a:t>
            </a:r>
            <a:r>
              <a:rPr lang="en-US" sz="1400" i="1" dirty="0" smtClean="0">
                <a:solidFill>
                  <a:srgbClr val="000000"/>
                </a:solidFill>
              </a:rPr>
              <a:t>,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M.Bleicher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Nuclear </a:t>
            </a:r>
            <a:r>
              <a:rPr lang="en-US" sz="1400" dirty="0">
                <a:solidFill>
                  <a:srgbClr val="000000"/>
                </a:solidFill>
              </a:rPr>
              <a:t>Physics A 925 (2014) </a:t>
            </a:r>
            <a:r>
              <a:rPr lang="en-US" sz="1400" dirty="0" smtClean="0">
                <a:solidFill>
                  <a:srgbClr val="000000"/>
                </a:solidFill>
              </a:rPr>
              <a:t>14 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8" y="3717033"/>
            <a:ext cx="45248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75110" y="3933056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critical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20979268">
            <a:off x="5642809" y="5333267"/>
            <a:ext cx="283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7504" y="692696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Critical point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 (B,S,Q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“critical opalescence”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75856" y="4953558"/>
            <a:ext cx="1789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8" name="Picture 11" descr="quarkmas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0" y="2564904"/>
            <a:ext cx="3528392" cy="348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14" y="2551415"/>
            <a:ext cx="3925644" cy="34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169430" y="227525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masses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41838" y="2222531"/>
            <a:ext cx="367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Orange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condensate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37" y="2273734"/>
            <a:ext cx="5861867" cy="453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 rot="20979268">
            <a:off x="4266220" y="3422077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1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3815" y="692696"/>
            <a:ext cx="96488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matter?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(double-) lambda 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eta-stable objects (e.g. strange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80832" y="2276872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Double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lambda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hypernuclei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central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at 10 A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764836"/>
              </p:ext>
            </p:extLst>
          </p:nvPr>
        </p:nvGraphicFramePr>
        <p:xfrm>
          <a:off x="4932040" y="2997083"/>
          <a:ext cx="4032448" cy="1112520"/>
        </p:xfrm>
        <a:graphic>
          <a:graphicData uri="http://schemas.openxmlformats.org/drawingml/2006/table">
            <a:tbl>
              <a:tblPr firstRow="1" bandRow="1"/>
              <a:tblGrid>
                <a:gridCol w="804905"/>
                <a:gridCol w="1376584"/>
                <a:gridCol w="1850959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Multiplicity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in 1 </a:t>
                      </a:r>
                      <a:r>
                        <a:rPr lang="de-DE" dirty="0" err="1" smtClean="0"/>
                        <a:t>week</a:t>
                      </a:r>
                      <a:r>
                        <a:rPr lang="de-DE" dirty="0" smtClean="0"/>
                        <a:t>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5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dirty="0" smtClean="0">
                          <a:solidFill>
                            <a:srgbClr val="FF0000"/>
                          </a:solidFill>
                          <a:sym typeface="Symbol"/>
                        </a:rPr>
                        <a:t> 10</a:t>
                      </a:r>
                      <a:r>
                        <a:rPr lang="de-DE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-6</a:t>
                      </a:r>
                      <a:endParaRPr 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6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 10</a:t>
                      </a:r>
                      <a:r>
                        <a:rPr kumimoji="0" lang="de-DE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-7</a:t>
                      </a:r>
                      <a:endParaRPr kumimoji="0" lang="en-US" sz="1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0033CC"/>
                          </a:solidFill>
                        </a:rPr>
                        <a:t>60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4892989" y="4437111"/>
            <a:ext cx="3458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Assumption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yield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calculation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Reaction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Rate 1 MHz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BR 10% (2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sequential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weak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decays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Efficiency 1%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358503" y="785028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747741" y="4221088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Rectangle 422"/>
          <p:cNvSpPr>
            <a:spLocks noChangeArrowheads="1"/>
          </p:cNvSpPr>
          <p:nvPr/>
        </p:nvSpPr>
        <p:spPr bwMode="auto">
          <a:xfrm>
            <a:off x="5868144" y="4653136"/>
            <a:ext cx="338437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Spontaneous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/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dynamical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Hadrons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acquire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coupling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to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virtual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quark-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antiquark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pairs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condensate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0" y="2090631"/>
            <a:ext cx="6315306" cy="442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67544" y="6433591"/>
            <a:ext cx="8676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J.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A. </a:t>
            </a:r>
            <a:r>
              <a:rPr lang="de-DE" sz="1400" dirty="0" err="1" smtClean="0">
                <a:solidFill>
                  <a:srgbClr val="000000"/>
                </a:solidFill>
              </a:rPr>
              <a:t>Botvina</a:t>
            </a:r>
            <a:r>
              <a:rPr lang="de-DE" sz="1400" dirty="0" smtClean="0">
                <a:solidFill>
                  <a:srgbClr val="000000"/>
                </a:solidFill>
              </a:rPr>
              <a:t>, M</a:t>
            </a:r>
            <a:r>
              <a:rPr lang="de-DE" sz="1400" dirty="0">
                <a:solidFill>
                  <a:srgbClr val="000000"/>
                </a:solidFill>
              </a:rPr>
              <a:t>. </a:t>
            </a:r>
            <a:r>
              <a:rPr lang="de-DE" sz="1400" dirty="0" smtClean="0">
                <a:solidFill>
                  <a:srgbClr val="000000"/>
                </a:solidFill>
              </a:rPr>
              <a:t>Bleicher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Phys. </a:t>
            </a:r>
            <a:r>
              <a:rPr lang="de-DE" sz="1400" dirty="0" err="1">
                <a:solidFill>
                  <a:srgbClr val="000000"/>
                </a:solidFill>
              </a:rPr>
              <a:t>Rev</a:t>
            </a:r>
            <a:r>
              <a:rPr lang="de-DE" sz="1400" dirty="0">
                <a:solidFill>
                  <a:srgbClr val="000000"/>
                </a:solidFill>
              </a:rPr>
              <a:t>. C 95, 014911 (2017</a:t>
            </a:r>
            <a:r>
              <a:rPr lang="de-DE" sz="1400" dirty="0" smtClean="0">
                <a:solidFill>
                  <a:srgbClr val="000000"/>
                </a:solidFill>
              </a:rPr>
              <a:t>), </a:t>
            </a:r>
            <a:r>
              <a:rPr lang="en-US" sz="1400" dirty="0" smtClean="0">
                <a:solidFill>
                  <a:srgbClr val="000000"/>
                </a:solidFill>
              </a:rPr>
              <a:t>arXiv:1605.03439v1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76" y="1484784"/>
            <a:ext cx="736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0000"/>
                </a:solidFill>
              </a:rPr>
              <a:t>UrQMD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calculation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including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subthreshold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charm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production</a:t>
            </a:r>
            <a:r>
              <a:rPr lang="de-DE" sz="2000" dirty="0" smtClean="0">
                <a:solidFill>
                  <a:srgbClr val="000000"/>
                </a:solidFill>
              </a:rPr>
              <a:t> via</a:t>
            </a:r>
          </a:p>
          <a:p>
            <a:r>
              <a:rPr lang="en-US" sz="2000" dirty="0">
                <a:solidFill>
                  <a:srgbClr val="000000"/>
                </a:solidFill>
              </a:rPr>
              <a:t>N* → </a:t>
            </a:r>
            <a:r>
              <a:rPr lang="el-GR" sz="2000" dirty="0">
                <a:solidFill>
                  <a:srgbClr val="000000"/>
                </a:solidFill>
              </a:rPr>
              <a:t>Λ</a:t>
            </a:r>
            <a:r>
              <a:rPr lang="en-US" sz="2000" baseline="-25000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 + </a:t>
            </a:r>
            <a:r>
              <a:rPr lang="en-US" sz="2000" dirty="0" smtClean="0">
                <a:solidFill>
                  <a:srgbClr val="000000"/>
                </a:solidFill>
              </a:rPr>
              <a:t>D  and   N</a:t>
            </a:r>
            <a:r>
              <a:rPr lang="en-US" sz="2000" dirty="0">
                <a:solidFill>
                  <a:srgbClr val="000000"/>
                </a:solidFill>
              </a:rPr>
              <a:t>* → N +J/</a:t>
            </a:r>
            <a:r>
              <a:rPr lang="el-GR" sz="2000" dirty="0" smtClean="0">
                <a:solidFill>
                  <a:srgbClr val="000000"/>
                </a:solidFill>
              </a:rPr>
              <a:t>ψ</a:t>
            </a:r>
            <a:endParaRPr lang="de-DE" sz="2000" dirty="0" smtClean="0">
              <a:solidFill>
                <a:srgbClr val="00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172434" y="692696"/>
            <a:ext cx="8864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Charm production at threshold energies in cold and dense matter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charm production in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p+A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and A+A   (J/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</a:rPr>
              <a:t>ψ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</a:rPr>
              <a:t>,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, D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5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40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 rot="20979268">
            <a:off x="6554612" y="3254797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ultiplicity_4A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192837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591071"/>
            <a:ext cx="9144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Particle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yields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in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central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Au+Au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4 A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GeV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99780" name="Line 4"/>
          <p:cNvSpPr>
            <a:spLocks noChangeShapeType="1"/>
          </p:cNvSpPr>
          <p:nvPr/>
        </p:nvSpPr>
        <p:spPr bwMode="auto">
          <a:xfrm>
            <a:off x="2268538" y="2997200"/>
            <a:ext cx="3960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1" name="Line 5"/>
          <p:cNvSpPr>
            <a:spLocks noChangeShapeType="1"/>
          </p:cNvSpPr>
          <p:nvPr/>
        </p:nvSpPr>
        <p:spPr bwMode="auto">
          <a:xfrm flipV="1">
            <a:off x="6227763" y="2420938"/>
            <a:ext cx="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5040313" y="2420938"/>
            <a:ext cx="827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0000"/>
                </a:solidFill>
              </a:rPr>
              <a:t>AGS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1012666"/>
            <a:ext cx="472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Andronic, priv.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challenges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5004048" y="3573016"/>
            <a:ext cx="0" cy="20162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4248944" y="4581128"/>
            <a:ext cx="729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err="1" smtClean="0">
                <a:solidFill>
                  <a:srgbClr val="FF0000"/>
                </a:solidFill>
              </a:rPr>
              <a:t>+</a:t>
            </a:r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7" name="Raute 6"/>
          <p:cNvSpPr/>
          <p:nvPr/>
        </p:nvSpPr>
        <p:spPr bwMode="auto">
          <a:xfrm>
            <a:off x="4896036" y="5589240"/>
            <a:ext cx="216024" cy="228600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4" name="Raute 13"/>
          <p:cNvSpPr/>
          <p:nvPr/>
        </p:nvSpPr>
        <p:spPr bwMode="auto">
          <a:xfrm>
            <a:off x="4896036" y="3359476"/>
            <a:ext cx="219947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51767" y="4366232"/>
            <a:ext cx="2375971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FFFF"/>
                </a:solidFill>
              </a:rPr>
              <a:t>extremely</a:t>
            </a:r>
            <a:r>
              <a:rPr lang="de-DE" sz="2400" dirty="0" smtClean="0">
                <a:solidFill>
                  <a:srgbClr val="FFFFFF"/>
                </a:solidFill>
              </a:rPr>
              <a:t> high</a:t>
            </a:r>
          </a:p>
          <a:p>
            <a:r>
              <a:rPr lang="de-DE" sz="2400" dirty="0" err="1" smtClean="0">
                <a:solidFill>
                  <a:srgbClr val="FFFFFF"/>
                </a:solidFill>
              </a:rPr>
              <a:t>interaction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rates</a:t>
            </a:r>
            <a:endParaRPr lang="de-DE" sz="2400" dirty="0" smtClean="0">
              <a:solidFill>
                <a:srgbClr val="FFFFFF"/>
              </a:solidFill>
            </a:endParaRPr>
          </a:p>
          <a:p>
            <a:r>
              <a:rPr lang="de-DE" sz="2400" dirty="0" err="1" smtClean="0">
                <a:solidFill>
                  <a:srgbClr val="FFFFFF"/>
                </a:solidFill>
              </a:rPr>
              <a:t>required</a:t>
            </a:r>
            <a:r>
              <a:rPr lang="de-DE" sz="2400" dirty="0" smtClean="0">
                <a:solidFill>
                  <a:srgbClr val="FFFFFF"/>
                </a:solidFill>
              </a:rPr>
              <a:t> !</a:t>
            </a: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A2542-3423-4AEB-A2D7-C4A6F06AC18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9780" grpId="0" animBg="1"/>
      <p:bldP spid="1099781" grpId="0" animBg="1"/>
      <p:bldP spid="1099782" grpId="0" animBg="1"/>
      <p:bldP spid="6" grpId="0"/>
      <p:bldP spid="7" grpId="0" animBg="1"/>
      <p:bldP spid="14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56" y="148478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47864" y="717659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</a:t>
            </a: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sz="2000" dirty="0" err="1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5496" y="6136716"/>
            <a:ext cx="2458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The CBM </a:t>
            </a:r>
            <a:r>
              <a:rPr lang="de-DE" dirty="0" err="1">
                <a:solidFill>
                  <a:prstClr val="black"/>
                </a:solidFill>
              </a:rPr>
              <a:t>Collaboration</a:t>
            </a:r>
            <a:r>
              <a:rPr lang="de-DE" dirty="0">
                <a:solidFill>
                  <a:prstClr val="black"/>
                </a:solidFill>
              </a:rPr>
              <a:t>, </a:t>
            </a:r>
            <a:endParaRPr lang="de-DE" dirty="0" smtClean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arXiv:1607.01487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377" r="293" b="359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1916832"/>
            <a:ext cx="8614172" cy="4119563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 smtClean="0">
                <a:solidFill>
                  <a:srgbClr val="FFFF00"/>
                </a:solidFill>
                <a:latin typeface="Tahoma" pitchFamily="34" charset="0"/>
              </a:rPr>
              <a:t>5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-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>
                <a:solidFill>
                  <a:srgbClr val="FFFF00"/>
                </a:solidFill>
                <a:latin typeface="Tahoma" pitchFamily="34" charset="0"/>
              </a:rPr>
              <a:t>7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 err="1">
                <a:solidFill>
                  <a:srgbClr val="FFFF00"/>
                </a:solidFill>
                <a:latin typeface="Tahoma" pitchFamily="34" charset="0"/>
              </a:rPr>
              <a:t>Au+Au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  reactions/sec</a:t>
            </a:r>
            <a:endParaRPr lang="el-GR" sz="2800" kern="0" dirty="0">
              <a:solidFill>
                <a:srgbClr val="FFFF00"/>
              </a:solidFill>
              <a:latin typeface="Tahom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 smtClean="0">
              <a:solidFill>
                <a:srgbClr val="FFFF00"/>
              </a:solidFill>
              <a:latin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determination of displaced vertices (</a:t>
            </a:r>
            <a:r>
              <a:rPr lang="el-GR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lang="de-DE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Symbol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identification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of leptons and hadrons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fast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and radiation hard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detectors and FEE</a:t>
            </a:r>
            <a:endParaRPr lang="en-GB" sz="2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free-streaming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readout electronics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high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speed data acquisition and high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performance</a:t>
            </a:r>
            <a:b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computer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farm for online event selection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4-D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event reconstruction </a:t>
            </a: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</a:t>
            </a:r>
            <a:r>
              <a:rPr lang="de-D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xperimental </a:t>
            </a:r>
            <a:r>
              <a:rPr lang="de-D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</a:t>
            </a:r>
            <a:endParaRPr lang="de-D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D8BA13E-3ACD-4C45-B365-6FBDAE418D1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0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66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SC Dipol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Micro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System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Ring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Time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Flight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</a:t>
            </a:r>
            <a:r>
              <a:rPr lang="de-DE" sz="2000" dirty="0" err="1" smtClean="0">
                <a:solidFill>
                  <a:schemeClr val="bg1"/>
                </a:solidFill>
              </a:rPr>
              <a:t>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Projectile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Spectator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Muon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DAQ/FLES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Tahoma" pitchFamily="34" charset="0"/>
              </a:rPr>
              <a:t>HPC cluster </a:t>
            </a:r>
            <a:endParaRPr lang="en-US" sz="2000" dirty="0" smtClean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5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124744"/>
            <a:ext cx="315218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7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4000" dirty="0" smtClean="0">
                <a:solidFill>
                  <a:srgbClr val="002060"/>
                </a:solidFill>
                <a:latin typeface="Tahoma" pitchFamily="34" charset="0"/>
              </a:rPr>
              <a:t>Superconducting </a:t>
            </a:r>
            <a:r>
              <a:rPr lang="en-GB" altLang="de-DE" sz="4000" dirty="0">
                <a:solidFill>
                  <a:srgbClr val="002060"/>
                </a:solidFill>
                <a:latin typeface="Tahoma" pitchFamily="34" charset="0"/>
              </a:rPr>
              <a:t>Dipole Magnet</a:t>
            </a:r>
          </a:p>
        </p:txBody>
      </p:sp>
      <p:pic>
        <p:nvPicPr>
          <p:cNvPr id="1026" name="Picture 2" descr="fringe field cad over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34592"/>
            <a:ext cx="3456384" cy="343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4797152"/>
            <a:ext cx="72728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Large-acceptance superconducting dipole magnet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 </a:t>
            </a:r>
            <a:endParaRPr lang="en-US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pole gap is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144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cm, the bending power 1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Tm.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esign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INR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GSI,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BINP Novosibirsk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21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2" name="Textfeld 2"/>
          <p:cNvSpPr txBox="1">
            <a:spLocks noChangeArrowheads="1"/>
          </p:cNvSpPr>
          <p:nvPr/>
        </p:nvSpPr>
        <p:spPr bwMode="auto">
          <a:xfrm>
            <a:off x="46743" y="807801"/>
            <a:ext cx="8443064" cy="95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suppression for di-electron measurements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etermination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vertices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open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decays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10</a:t>
            </a:r>
            <a:r>
              <a:rPr lang="de-DE" altLang="de-DE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-12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-10</a:t>
            </a:r>
            <a:r>
              <a:rPr lang="de-DE" altLang="de-DE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-13 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mproved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-ID </a:t>
            </a:r>
            <a:endParaRPr lang="de-DE" altLang="de-D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 Vertex Detector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uppieren 230"/>
          <p:cNvGrpSpPr/>
          <p:nvPr/>
        </p:nvGrpSpPr>
        <p:grpSpPr>
          <a:xfrm>
            <a:off x="844495" y="1916941"/>
            <a:ext cx="1999313" cy="2741382"/>
            <a:chOff x="6540996" y="8478988"/>
            <a:chExt cx="2910359" cy="4036571"/>
          </a:xfrm>
        </p:grpSpPr>
        <p:pic>
          <p:nvPicPr>
            <p:cNvPr id="13" name="Picture 5" descr="C:\Users\Admin\Desktop\Untitled-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996" y="8478988"/>
              <a:ext cx="2910359" cy="3982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reihandform 31"/>
            <p:cNvSpPr/>
            <p:nvPr/>
          </p:nvSpPr>
          <p:spPr>
            <a:xfrm>
              <a:off x="7780737" y="10532570"/>
              <a:ext cx="1200149" cy="1982989"/>
            </a:xfrm>
            <a:custGeom>
              <a:avLst/>
              <a:gdLst>
                <a:gd name="connsiteX0" fmla="*/ 0 w 1200150"/>
                <a:gd name="connsiteY0" fmla="*/ 1187450 h 1879600"/>
                <a:gd name="connsiteX1" fmla="*/ 0 w 1200150"/>
                <a:gd name="connsiteY1" fmla="*/ 0 h 1879600"/>
                <a:gd name="connsiteX2" fmla="*/ 1200150 w 1200150"/>
                <a:gd name="connsiteY2" fmla="*/ 609600 h 1879600"/>
                <a:gd name="connsiteX3" fmla="*/ 1187450 w 1200150"/>
                <a:gd name="connsiteY3" fmla="*/ 1879600 h 1879600"/>
                <a:gd name="connsiteX4" fmla="*/ 0 w 1200150"/>
                <a:gd name="connsiteY4" fmla="*/ 1187450 h 187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150" h="1879600">
                  <a:moveTo>
                    <a:pt x="0" y="1187450"/>
                  </a:moveTo>
                  <a:lnTo>
                    <a:pt x="0" y="0"/>
                  </a:lnTo>
                  <a:lnTo>
                    <a:pt x="1200150" y="609600"/>
                  </a:lnTo>
                  <a:lnTo>
                    <a:pt x="1187450" y="1879600"/>
                  </a:lnTo>
                  <a:lnTo>
                    <a:pt x="0" y="1187450"/>
                  </a:lnTo>
                  <a:close/>
                </a:path>
              </a:pathLst>
            </a:custGeom>
            <a:solidFill>
              <a:srgbClr val="FF0000">
                <a:alpha val="28000"/>
              </a:srgb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15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218652" y="4894128"/>
            <a:ext cx="8817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MVD consists of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highly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granulated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Monolithic Active Pixel Sensors  (MAPS) arranged in four ultra-thin detector </a:t>
            </a:r>
            <a:r>
              <a:rPr lang="de-DE" alt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arrays</a:t>
            </a:r>
            <a:r>
              <a:rPr lang="de-DE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positioned close to the target.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Determination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secondary vertices with high precision which is </a:t>
            </a:r>
            <a:endParaRPr lang="en-GB" alt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required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identification of charmed mesons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 Frankfurt, IPHC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Strasbourg</a:t>
            </a:r>
            <a:endParaRPr lang="de-DE" altLang="de-DE" sz="20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95319"/>
            <a:ext cx="398780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1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7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8" y="684344"/>
            <a:ext cx="3467618" cy="36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Tracking System</a:t>
            </a:r>
            <a:endParaRPr lang="en-US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Q:\Eigene Dateien\Work\CBM\STS\STS-Sensors\CiS\CIS-CBM06C2\photos\CBM06C2-DM-corner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94" y="1124745"/>
            <a:ext cx="3068606" cy="230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3"/>
          <p:cNvSpPr txBox="1"/>
          <p:nvPr/>
        </p:nvSpPr>
        <p:spPr>
          <a:xfrm>
            <a:off x="4157458" y="2698248"/>
            <a:ext cx="2424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 smtClean="0">
                <a:solidFill>
                  <a:prstClr val="white"/>
                </a:solidFill>
              </a:rPr>
              <a:t>Silicon </a:t>
            </a:r>
            <a:r>
              <a:rPr lang="en-US" sz="1400" kern="0" dirty="0" err="1">
                <a:solidFill>
                  <a:prstClr val="white"/>
                </a:solidFill>
              </a:rPr>
              <a:t>m</a:t>
            </a:r>
            <a:r>
              <a:rPr lang="en-US" sz="1400" kern="0" dirty="0" err="1" smtClean="0">
                <a:solidFill>
                  <a:prstClr val="white"/>
                </a:solidFill>
              </a:rPr>
              <a:t>icrostrip</a:t>
            </a:r>
            <a:r>
              <a:rPr lang="en-US" sz="1400" kern="0" dirty="0" smtClean="0">
                <a:solidFill>
                  <a:prstClr val="white"/>
                </a:solidFill>
              </a:rPr>
              <a:t> sensors</a:t>
            </a:r>
            <a:r>
              <a:rPr lang="en-US" sz="1400" kern="0" dirty="0">
                <a:solidFill>
                  <a:prstClr val="white"/>
                </a:solidFill>
              </a:rPr>
              <a:t> </a:t>
            </a:r>
            <a:r>
              <a:rPr lang="en-US" sz="1400" kern="0" dirty="0" smtClean="0">
                <a:solidFill>
                  <a:prstClr val="white"/>
                </a:solidFill>
              </a:rPr>
              <a:t> </a:t>
            </a:r>
            <a:br>
              <a:rPr lang="en-US" sz="1400" kern="0" dirty="0" smtClean="0">
                <a:solidFill>
                  <a:prstClr val="white"/>
                </a:solidFill>
              </a:rPr>
            </a:br>
            <a:r>
              <a:rPr lang="en-US" sz="1200" kern="0" dirty="0" err="1" smtClean="0">
                <a:solidFill>
                  <a:prstClr val="white"/>
                </a:solidFill>
              </a:rPr>
              <a:t>CiS</a:t>
            </a:r>
            <a:r>
              <a:rPr lang="en-US" sz="1200" kern="0" dirty="0" smtClean="0">
                <a:solidFill>
                  <a:prstClr val="white"/>
                </a:solidFill>
              </a:rPr>
              <a:t> (Germany), Hamamatsu</a:t>
            </a:r>
            <a:r>
              <a:rPr lang="en-US" sz="1200" kern="0" dirty="0">
                <a:solidFill>
                  <a:prstClr val="white"/>
                </a:solidFill>
              </a:rPr>
              <a:t> </a:t>
            </a:r>
            <a:r>
              <a:rPr lang="en-US" sz="1200" kern="0" dirty="0" smtClean="0">
                <a:solidFill>
                  <a:prstClr val="white"/>
                </a:solidFill>
              </a:rPr>
              <a:t>(Japan)</a:t>
            </a:r>
            <a:endParaRPr lang="en-US" altLang="de-DE" sz="1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Grafi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11" y="772066"/>
            <a:ext cx="2278277" cy="1708708"/>
          </a:xfrm>
          <a:prstGeom prst="rect">
            <a:avLst/>
          </a:prstGeom>
        </p:spPr>
      </p:pic>
      <p:pic>
        <p:nvPicPr>
          <p:cNvPr id="14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69" y="2552782"/>
            <a:ext cx="2320419" cy="1740314"/>
          </a:xfrm>
          <a:prstGeom prst="rect">
            <a:avLst/>
          </a:prstGeom>
        </p:spPr>
      </p:pic>
      <p:sp>
        <p:nvSpPr>
          <p:cNvPr id="12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51520" y="4371488"/>
            <a:ext cx="87772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 consists of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1000 double-sided silicon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micro-strip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sensors </a:t>
            </a:r>
            <a:r>
              <a:rPr lang="en-GB" alt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arrangeg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8 detector </a:t>
            </a:r>
            <a:r>
              <a:rPr lang="de-DE" alt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arrays</a:t>
            </a:r>
            <a:r>
              <a:rPr lang="de-DE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located inside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dipole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magnet. The detector provides track reconstruction and momentum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determination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up to 1000 particles  per event. The detector is operated at about -10°C, heat dissipation of the front-end electronics 40 kW, bi-phase CO</a:t>
            </a:r>
            <a:r>
              <a:rPr lang="en-GB" altLang="de-DE" sz="2000" baseline="-25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cooling system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GSI, Darmstadt, JINR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KIT,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INR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Kiev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AGH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UJ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Krakow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Univ. Tübingen,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Warsaw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</a:t>
            </a:r>
          </a:p>
        </p:txBody>
      </p:sp>
    </p:spTree>
    <p:extLst>
      <p:ext uri="{BB962C8B-B14F-4D97-AF65-F5344CB8AC3E}">
        <p14:creationId xmlns:p14="http://schemas.microsoft.com/office/powerpoint/2010/main" val="285643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-24340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Ring-Imaging Cherenkov (RICH) Detector </a:t>
            </a:r>
            <a:endParaRPr lang="de-DE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5496" y="4422591"/>
            <a:ext cx="44999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 is used for the identification of electrons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momenta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below 8 GeV/c (pion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suppression factor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more than 500).  </a:t>
            </a:r>
            <a:endParaRPr lang="en-GB" alt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en-US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r>
              <a:rPr lang="en-US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Gießen</a:t>
            </a:r>
            <a:r>
              <a:rPr lang="en-US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en-US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Wuppertal, </a:t>
            </a:r>
            <a:r>
              <a:rPr lang="en-US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PNPI </a:t>
            </a:r>
            <a:r>
              <a:rPr lang="en-US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Gatchina</a:t>
            </a:r>
            <a:r>
              <a:rPr lang="en-US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</p:txBody>
      </p:sp>
      <p:pic>
        <p:nvPicPr>
          <p:cNvPr id="14" name="Picture 1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2952328" cy="374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32" y="630763"/>
            <a:ext cx="4566364" cy="60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2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2632" y="4365104"/>
            <a:ext cx="8554168" cy="461628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defTabSz="914021"/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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 </a:t>
            </a:r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%,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)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7.5% 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at </a:t>
            </a:r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100 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kHz/cm</a:t>
            </a:r>
            <a:r>
              <a:rPr lang="de-DE" sz="24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2</a:t>
            </a:r>
            <a:endParaRPr lang="de-DE" sz="2400" baseline="30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8864" y="-18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Radiation Detector (TRD)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68" y="1165312"/>
            <a:ext cx="3391494" cy="30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4" y="1268760"/>
            <a:ext cx="3853283" cy="289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45834" y="4826732"/>
            <a:ext cx="8998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TRD consists of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layers. It provides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 of electrons with momenta above 1.5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GeV/c, and an energy-loss measurement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NIPNE </a:t>
            </a:r>
            <a:r>
              <a:rPr lang="de-DE" alt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Bucharest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 </a:t>
            </a:r>
            <a:r>
              <a:rPr lang="de-DE" alt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Frankfurt,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Heidelberg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Münster</a:t>
            </a:r>
          </a:p>
        </p:txBody>
      </p:sp>
    </p:spTree>
    <p:extLst>
      <p:ext uri="{BB962C8B-B14F-4D97-AF65-F5344CB8AC3E}">
        <p14:creationId xmlns:p14="http://schemas.microsoft.com/office/powerpoint/2010/main" val="17974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4747741" y="4005064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Rectangle 422"/>
          <p:cNvSpPr>
            <a:spLocks noChangeArrowheads="1"/>
          </p:cNvSpPr>
          <p:nvPr/>
        </p:nvSpPr>
        <p:spPr bwMode="auto">
          <a:xfrm>
            <a:off x="5868144" y="4437112"/>
            <a:ext cx="3384376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Annihilation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,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only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10</a:t>
            </a:r>
            <a:r>
              <a:rPr lang="de-DE" altLang="de-DE" sz="2000" baseline="30000" dirty="0" smtClean="0">
                <a:solidFill>
                  <a:srgbClr val="FF0000"/>
                </a:solidFill>
                <a:latin typeface="Tahoma" pitchFamily="34" charset="0"/>
              </a:rPr>
              <a:t>-9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survived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47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404664"/>
            <a:ext cx="5211232" cy="395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5496" y="-315416"/>
            <a:ext cx="8939336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Chamber (</a:t>
            </a:r>
            <a:r>
              <a:rPr lang="en-US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System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86300" y="1279525"/>
            <a:ext cx="6064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white"/>
                </a:solidFill>
                <a:ea typeface="ＭＳ Ｐゴシック" charset="0"/>
                <a:cs typeface="Arial"/>
              </a:rPr>
              <a:t>PSD</a:t>
            </a:r>
          </a:p>
        </p:txBody>
      </p:sp>
      <p:sp>
        <p:nvSpPr>
          <p:cNvPr id="12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  <p:pic>
        <p:nvPicPr>
          <p:cNvPr id="1026" name="Picture 2" descr="Q:\Eigene Dateien\cbm\articles\GSISR\SR2016\CBM Review\GEM-CERN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33" y="987911"/>
            <a:ext cx="4177630" cy="234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788025" y="3337828"/>
            <a:ext cx="460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GEM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tested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-streaming 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electronics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CERN-SPS Nov.-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2016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21570" y="4293096"/>
            <a:ext cx="89149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 consists of a combination of 15 detector stations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sandwiched between  one carbon and 4 iron 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absorber layers for hadron suppression. The MUCH  provides the identification of muons with momenta above 1.5 GeV/c. </a:t>
            </a:r>
            <a:endParaRPr lang="en-US" alt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1+2: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Gas-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-Multiplier (GEM)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triplets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3+4: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low-resistivity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Bakelite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RPC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triplets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Transition Radiator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etectors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trackers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VECC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Kolkata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+ 12 Indian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PNPI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Gatchina</a:t>
            </a:r>
            <a:endParaRPr lang="de-DE" altLang="de-DE" sz="2000" dirty="0">
              <a:solidFill>
                <a:srgbClr val="0033CC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 r="10460"/>
          <a:stretch/>
        </p:blipFill>
        <p:spPr bwMode="auto">
          <a:xfrm>
            <a:off x="395536" y="980728"/>
            <a:ext cx="3672348" cy="297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Rechteck 2"/>
          <p:cNvSpPr>
            <a:spLocks noChangeArrowheads="1"/>
          </p:cNvSpPr>
          <p:nvPr/>
        </p:nvSpPr>
        <p:spPr bwMode="auto">
          <a:xfrm>
            <a:off x="0" y="-26984"/>
            <a:ext cx="9069388" cy="707850"/>
          </a:xfrm>
          <a:prstGeom prst="rect">
            <a:avLst/>
          </a:prstGeom>
          <a:noFill/>
          <a:ln>
            <a:noFill/>
          </a:ln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The high-rate MRPC TOF wall </a:t>
            </a:r>
            <a:endParaRPr lang="de-DE" altLang="de-DE" sz="4000" dirty="0">
              <a:solidFill>
                <a:srgbClr val="00206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308304" y="6525344"/>
            <a:ext cx="487773" cy="14401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91400" tIns="45702" rIns="91400" bIns="45702" rtlCol="0" anchor="ctr"/>
          <a:lstStyle/>
          <a:p>
            <a:pPr algn="ctr" defTabSz="914021">
              <a:defRPr/>
            </a:pPr>
            <a:endParaRPr lang="de-DE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pic>
        <p:nvPicPr>
          <p:cNvPr id="2050" name="Picture 2" descr="Q:\Eigene Dateien\cbm\articles\GSISR\SR2016\CBM Review\To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93" y="1124744"/>
            <a:ext cx="4509499" cy="25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84802" y="3861048"/>
            <a:ext cx="4779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MRPC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tested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-streaming 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electronics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CERN-SPS Nov.-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2016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38241" y="4581128"/>
            <a:ext cx="90057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Multigap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Resistive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Plate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Chambers (MRCP) provide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time-of-flight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 for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 identification.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Challenge: Time resolution of 60 </a:t>
            </a:r>
            <a:r>
              <a:rPr lang="en-GB" alt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rates of 25 kHz/cm</a:t>
            </a:r>
            <a:r>
              <a:rPr lang="en-GB" altLang="de-DE" sz="2000" baseline="30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inner part low-resistivity glass electrodes,  area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m</a:t>
            </a:r>
            <a:r>
              <a:rPr lang="en-GB" altLang="de-DE" sz="20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 Beijing, NIPNE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Bucharest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GSI Darmstadt, 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TU Darmstadt, </a:t>
            </a:r>
            <a:r>
              <a:rPr lang="en-US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</a:t>
            </a:r>
            <a:r>
              <a:rPr lang="en-US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Frankfurt, 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USTC Hefei, 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 Heidelberg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ITEP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Moscow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HZDR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Rossendorf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CCNU </a:t>
            </a:r>
            <a:r>
              <a:rPr lang="en-US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Wuhan</a:t>
            </a:r>
            <a:endParaRPr lang="de-DE" altLang="de-DE" sz="2000" dirty="0">
              <a:solidFill>
                <a:srgbClr val="0033CC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50"/>
          <a:stretch/>
        </p:blipFill>
        <p:spPr bwMode="auto">
          <a:xfrm>
            <a:off x="-36512" y="1124744"/>
            <a:ext cx="540376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-36512" y="200870"/>
            <a:ext cx="9144000" cy="707850"/>
          </a:xfrm>
          <a:prstGeom prst="rect">
            <a:avLst/>
          </a:prstGeom>
          <a:noFill/>
          <a:ln>
            <a:noFill/>
          </a:ln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Projectile</a:t>
            </a:r>
            <a:r>
              <a:rPr lang="de-DE" altLang="de-DE" sz="4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40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Spectator</a:t>
            </a:r>
            <a:r>
              <a:rPr lang="de-DE" altLang="de-DE" sz="4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40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Detector</a:t>
            </a:r>
            <a:r>
              <a:rPr lang="de-DE" altLang="de-DE" sz="4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8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  <p:pic>
        <p:nvPicPr>
          <p:cNvPr id="4098" name="Picture 2" descr="Q:\Eigene Dateien\cbm\articles\GSISR\SR2016\CBM Review\PS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124744"/>
            <a:ext cx="2777291" cy="36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6012160" y="4140369"/>
            <a:ext cx="2916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assembled PSD </a:t>
            </a:r>
            <a:r>
              <a:rPr lang="en-US" sz="1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sz="1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INR Moscow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6123" y="5273913"/>
            <a:ext cx="8672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PSD is a lead-scintillator calorimeter and is used for the determination of the collision centrality and the orientation of the reaction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plane. </a:t>
            </a:r>
          </a:p>
          <a:p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INR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Moscow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Prague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Rez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TU Darmstadt</a:t>
            </a:r>
            <a:endParaRPr lang="de-DE" altLang="de-DE" sz="2000" dirty="0">
              <a:solidFill>
                <a:srgbClr val="0033CC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26558"/>
            <a:ext cx="2733611" cy="225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340291" y="-18256"/>
            <a:ext cx="862419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DAQ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selection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79512" y="1327213"/>
            <a:ext cx="5558204" cy="3397931"/>
            <a:chOff x="817532" y="1268760"/>
            <a:chExt cx="6972331" cy="4262438"/>
          </a:xfrm>
        </p:grpSpPr>
        <p:grpSp>
          <p:nvGrpSpPr>
            <p:cNvPr id="3" name="Group 2"/>
            <p:cNvGrpSpPr/>
            <p:nvPr/>
          </p:nvGrpSpPr>
          <p:grpSpPr>
            <a:xfrm>
              <a:off x="817532" y="1268760"/>
              <a:ext cx="6972331" cy="4262438"/>
              <a:chOff x="817532" y="1268760"/>
              <a:chExt cx="6972331" cy="4262438"/>
            </a:xfrm>
          </p:grpSpPr>
          <p:pic>
            <p:nvPicPr>
              <p:cNvPr id="8" name="Bild 6" descr="Bildschirmfoto 2013-11-15 um 14.20.56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75" y="1268760"/>
                <a:ext cx="6389688" cy="4262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17532" y="3007112"/>
                <a:ext cx="1584176" cy="12740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First-level Event Selector</a:t>
                </a:r>
                <a:endParaRPr lang="de-DE" sz="20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050" y="1913860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99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21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673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5837423" y="4169403"/>
            <a:ext cx="327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21"/>
            <a:r>
              <a:rPr lang="de-DE" sz="2800" dirty="0" smtClean="0">
                <a:solidFill>
                  <a:srgbClr val="FFFFFF"/>
                </a:solidFill>
                <a:latin typeface="Arial"/>
              </a:rPr>
              <a:t>GSI Green IT Cube</a:t>
            </a:r>
            <a:endParaRPr lang="de-DE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63887" y="5097414"/>
            <a:ext cx="8817510" cy="70785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defTabSz="914021"/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Novel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readout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system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: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stamps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ull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online 4-D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track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and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event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reconstruction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.</a:t>
            </a:r>
            <a:endParaRPr lang="de-DE" sz="200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  <p:pic>
        <p:nvPicPr>
          <p:cNvPr id="17" name="Picture 6" descr="omegaP_new24c_c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8703" y="1942809"/>
            <a:ext cx="3577833" cy="261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3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5754494" y="1805282"/>
            <a:ext cx="3373295" cy="29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340291" y="-18256"/>
            <a:ext cx="862419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DAQ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selection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79512" y="1327213"/>
            <a:ext cx="5558204" cy="3397931"/>
            <a:chOff x="817532" y="1268760"/>
            <a:chExt cx="6972331" cy="4262438"/>
          </a:xfrm>
        </p:grpSpPr>
        <p:grpSp>
          <p:nvGrpSpPr>
            <p:cNvPr id="3" name="Group 2"/>
            <p:cNvGrpSpPr/>
            <p:nvPr/>
          </p:nvGrpSpPr>
          <p:grpSpPr>
            <a:xfrm>
              <a:off x="817532" y="1268760"/>
              <a:ext cx="6972331" cy="4262438"/>
              <a:chOff x="817532" y="1268760"/>
              <a:chExt cx="6972331" cy="4262438"/>
            </a:xfrm>
          </p:grpSpPr>
          <p:pic>
            <p:nvPicPr>
              <p:cNvPr id="8" name="Bild 6" descr="Bildschirmfoto 2013-11-15 um 14.20.5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75" y="1268760"/>
                <a:ext cx="6389688" cy="4262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17532" y="3007112"/>
                <a:ext cx="1584176" cy="12740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First-level Event Selector</a:t>
                </a:r>
                <a:endParaRPr lang="de-DE" sz="20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050" y="1913860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99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21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673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5837423" y="4169403"/>
            <a:ext cx="327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21"/>
            <a:r>
              <a:rPr lang="de-DE" sz="2800" dirty="0" smtClean="0">
                <a:solidFill>
                  <a:srgbClr val="FFFFFF"/>
                </a:solidFill>
                <a:latin typeface="Arial"/>
              </a:rPr>
              <a:t>GSI Green IT Cube</a:t>
            </a:r>
            <a:endParaRPr lang="de-DE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63887" y="5097414"/>
            <a:ext cx="8817510" cy="70785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defTabSz="914021"/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Novel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readout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system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: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stamps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ull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online 4-D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track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and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event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reconstruction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.</a:t>
            </a:r>
            <a:endParaRPr lang="de-DE" sz="200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34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Rar$DIa0.517\IMG_1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56" y="2682643"/>
            <a:ext cx="3152056" cy="420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2"/>
          <p:cNvSpPr>
            <a:spLocks noChangeArrowheads="1"/>
          </p:cNvSpPr>
          <p:nvPr/>
        </p:nvSpPr>
        <p:spPr bwMode="auto">
          <a:xfrm>
            <a:off x="0" y="-27384"/>
            <a:ext cx="9252520" cy="23390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de-DE" altLang="de-DE" sz="40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est </a:t>
            </a:r>
            <a:r>
              <a:rPr lang="de-DE" altLang="de-DE" sz="4000" dirty="0" err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beams</a:t>
            </a:r>
            <a:r>
              <a:rPr lang="de-DE" altLang="de-DE" sz="40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at CERN</a:t>
            </a:r>
          </a:p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0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rototype TOF, GEM, TRD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diamond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detectors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common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free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-streaming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readout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system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DAQ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successfully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tested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 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Pb+Pb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collisions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energies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13, 30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160 A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GeV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Teams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from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China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Germany, </a:t>
            </a:r>
            <a:r>
              <a:rPr lang="de-DE" altLang="de-DE" sz="24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India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Romania </a:t>
            </a:r>
            <a:endParaRPr lang="de-DE" altLang="de-DE" sz="24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7557"/>
            <a:ext cx="6228184" cy="415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3312368" cy="247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251520" y="692696"/>
            <a:ext cx="79928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 smtClean="0">
                <a:solidFill>
                  <a:prstClr val="black"/>
                </a:solidFill>
              </a:rPr>
              <a:t>Event </a:t>
            </a:r>
            <a:r>
              <a:rPr lang="de-DE" dirty="0" err="1" smtClean="0">
                <a:solidFill>
                  <a:prstClr val="black"/>
                </a:solidFill>
              </a:rPr>
              <a:t>generators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UrQMD</a:t>
            </a:r>
            <a:r>
              <a:rPr lang="de-DE" dirty="0" smtClean="0">
                <a:solidFill>
                  <a:prstClr val="black"/>
                </a:solidFill>
              </a:rPr>
              <a:t> 3.3</a:t>
            </a:r>
          </a:p>
          <a:p>
            <a:pPr eaLnBrk="1" hangingPunct="1">
              <a:defRPr/>
            </a:pPr>
            <a:r>
              <a:rPr lang="de-DE" dirty="0" smtClean="0">
                <a:solidFill>
                  <a:prstClr val="black"/>
                </a:solidFill>
              </a:rPr>
              <a:t>Transport </a:t>
            </a:r>
            <a:r>
              <a:rPr lang="de-DE" dirty="0" err="1" smtClean="0">
                <a:solidFill>
                  <a:prstClr val="black"/>
                </a:solidFill>
              </a:rPr>
              <a:t>code</a:t>
            </a:r>
            <a:r>
              <a:rPr lang="de-DE" dirty="0" smtClean="0">
                <a:solidFill>
                  <a:prstClr val="black"/>
                </a:solidFill>
              </a:rPr>
              <a:t> GEANT3, FLUKA</a:t>
            </a:r>
          </a:p>
          <a:p>
            <a:pPr eaLnBrk="1" hangingPunct="1">
              <a:defRPr/>
            </a:pPr>
            <a:r>
              <a:rPr lang="de-DE" dirty="0" err="1" smtClean="0">
                <a:solidFill>
                  <a:prstClr val="black"/>
                </a:solidFill>
              </a:rPr>
              <a:t>Realistic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detector</a:t>
            </a:r>
            <a:r>
              <a:rPr lang="de-DE" dirty="0" smtClean="0">
                <a:solidFill>
                  <a:prstClr val="black"/>
                </a:solidFill>
              </a:rPr>
              <a:t> geometries, material </a:t>
            </a:r>
            <a:r>
              <a:rPr lang="de-DE" dirty="0" err="1" smtClean="0">
                <a:solidFill>
                  <a:prstClr val="black"/>
                </a:solidFill>
              </a:rPr>
              <a:t>budget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and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detector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response</a:t>
            </a:r>
            <a:endParaRPr lang="de-DE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sz="800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sz="800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dirty="0" smtClean="0">
              <a:solidFill>
                <a:prstClr val="black"/>
              </a:solidFill>
            </a:endParaRP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endParaRPr lang="de-DE" dirty="0" smtClean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9" y="4017120"/>
            <a:ext cx="4341385" cy="283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15616" y="508518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min. </a:t>
            </a:r>
            <a:r>
              <a:rPr lang="de-DE" dirty="0" err="1" smtClean="0">
                <a:solidFill>
                  <a:prstClr val="black"/>
                </a:solidFill>
              </a:rPr>
              <a:t>bias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Au+Au</a:t>
            </a:r>
            <a:r>
              <a:rPr lang="de-DE" dirty="0" smtClean="0">
                <a:solidFill>
                  <a:prstClr val="black"/>
                </a:solidFill>
              </a:rPr>
              <a:t> 25 A </a:t>
            </a:r>
            <a:r>
              <a:rPr lang="de-DE" dirty="0" err="1" smtClean="0">
                <a:solidFill>
                  <a:prstClr val="black"/>
                </a:solidFill>
              </a:rPr>
              <a:t>GeV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99592" y="4725144"/>
            <a:ext cx="304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Track </a:t>
            </a:r>
            <a:r>
              <a:rPr lang="de-DE" dirty="0" err="1" smtClean="0">
                <a:solidFill>
                  <a:prstClr val="black"/>
                </a:solidFill>
              </a:rPr>
              <a:t>reconstruction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efficiency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1" name="Picture 16" descr="UrQMD_new4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6563"/>
            <a:ext cx="3384376" cy="21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feil nach rechts 3"/>
          <p:cNvSpPr/>
          <p:nvPr/>
        </p:nvSpPr>
        <p:spPr bwMode="auto">
          <a:xfrm>
            <a:off x="4019013" y="2525083"/>
            <a:ext cx="1656184" cy="2423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sz="2000" smtClean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51920" y="2132856"/>
            <a:ext cx="2061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reconstruction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senger\AppData\Local\Microsoft\Windows\Temporary Internet Files\Content.Outlook\QM37COCO\MomRes_25AGeV_v13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95233"/>
            <a:ext cx="3563888" cy="306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350520" y="107544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82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0040"/>
            <a:ext cx="9144000" cy="54868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particle identification in CBM:</a:t>
            </a:r>
            <a:b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 Particle Finder </a:t>
            </a:r>
            <a:endParaRPr lang="uk-UA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 descr="KFParticleFinderBlock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2978"/>
            <a:ext cx="9144000" cy="49003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53232" y="6093296"/>
            <a:ext cx="780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in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STAR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01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6228184" y="548680"/>
            <a:ext cx="276694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245214" y="564019"/>
            <a:ext cx="276694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16" y="548680"/>
            <a:ext cx="291581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-99392"/>
            <a:ext cx="911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8A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3" y="1115425"/>
            <a:ext cx="2460495" cy="173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67544" y="4950460"/>
            <a:ext cx="2285956" cy="1658780"/>
            <a:chOff x="5731181" y="764704"/>
            <a:chExt cx="2678775" cy="182021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37"/>
            <a:stretch/>
          </p:blipFill>
          <p:spPr bwMode="auto">
            <a:xfrm>
              <a:off x="5731181" y="764704"/>
              <a:ext cx="2678775" cy="182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8" t="23846" r="47228" b="65646"/>
            <a:stretch/>
          </p:blipFill>
          <p:spPr bwMode="auto">
            <a:xfrm>
              <a:off x="6590198" y="1052736"/>
              <a:ext cx="1724243" cy="459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6"/>
          <a:stretch/>
        </p:blipFill>
        <p:spPr bwMode="auto">
          <a:xfrm>
            <a:off x="467544" y="2924944"/>
            <a:ext cx="2357964" cy="150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3491880" y="632950"/>
            <a:ext cx="244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3434096" y="1012556"/>
            <a:ext cx="2362040" cy="1912388"/>
            <a:chOff x="102909" y="2377263"/>
            <a:chExt cx="2520279" cy="244419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9" y="2377263"/>
              <a:ext cx="2520279" cy="244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1695346" y="3147635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 err="1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>
                  <a:solidFill>
                    <a:srgbClr val="000000"/>
                  </a:solidFill>
                  <a:latin typeface="Arial"/>
                </a:rPr>
                <a:t>-</a:t>
              </a:r>
              <a:endParaRPr lang="en-US" sz="2000" baseline="3000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3444479" y="2996952"/>
            <a:ext cx="2351657" cy="1668960"/>
            <a:chOff x="5246597" y="4711201"/>
            <a:chExt cx="2480546" cy="1953136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5246597" y="4711201"/>
              <a:ext cx="2480546" cy="1953136"/>
              <a:chOff x="3095429" y="2708920"/>
              <a:chExt cx="2704174" cy="2343102"/>
            </a:xfrm>
          </p:grpSpPr>
          <p:pic>
            <p:nvPicPr>
              <p:cNvPr id="21" name="Picture 4" descr="C:\Users\senger\AppData\Local\Microsoft\Windows\Temporary Internet Files\Content.Outlook\JE4H31NI\invM_8gev_2 (2)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5429" y="2708920"/>
                <a:ext cx="2704174" cy="2343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4784742" y="2947190"/>
                <a:ext cx="694114" cy="479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+</a:t>
                </a:r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-</a:t>
                </a:r>
                <a:endParaRPr lang="en-US" sz="2000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6252852" y="5164735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ω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491448" y="5360571"/>
              <a:ext cx="317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φ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932114" y="517590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η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593862" y="609748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ρ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5" descr="C:\Users\senger\AppData\Local\Microsoft\Windows\Temporary Internet Files\Content.Outlook\JE4H31NI\invM_JPsi_10AGeV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5" t="8213"/>
          <a:stretch/>
        </p:blipFill>
        <p:spPr bwMode="auto">
          <a:xfrm>
            <a:off x="3635896" y="5082588"/>
            <a:ext cx="2088232" cy="17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51520" y="654257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79512" y="4509120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275856" y="4713256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Charmonium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285528" y="548680"/>
            <a:ext cx="2822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p+Au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r="53198"/>
          <a:stretch/>
        </p:blipFill>
        <p:spPr bwMode="auto">
          <a:xfrm>
            <a:off x="6498506" y="908720"/>
            <a:ext cx="2177950" cy="175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5" t="8644" r="6397"/>
          <a:stretch/>
        </p:blipFill>
        <p:spPr bwMode="auto">
          <a:xfrm>
            <a:off x="6516216" y="2780928"/>
            <a:ext cx="2085179" cy="164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hteck 33"/>
          <p:cNvSpPr/>
          <p:nvPr/>
        </p:nvSpPr>
        <p:spPr>
          <a:xfrm>
            <a:off x="6200168" y="4581128"/>
            <a:ext cx="2908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Ni+Ni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 descr="NiNi_OpenCharm_im_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48" y="4994436"/>
            <a:ext cx="2163574" cy="18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Foliennummernplatzhalter 7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2124"/>
            <a:ext cx="9008772" cy="493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9552" y="982812"/>
            <a:ext cx="8218488" cy="86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central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350520" y="107544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1574800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422"/>
          <p:cNvSpPr>
            <a:spLocks noChangeArrowheads="1"/>
          </p:cNvSpPr>
          <p:nvPr/>
        </p:nvSpPr>
        <p:spPr bwMode="auto">
          <a:xfrm>
            <a:off x="6875597" y="1268760"/>
            <a:ext cx="216089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Evolution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stars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51" y="1160205"/>
            <a:ext cx="3304148" cy="572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7508"/>
            <a:ext cx="3983469" cy="279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157336" y="2329716"/>
            <a:ext cx="470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endParaRPr lang="de-DE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313952" y="1052736"/>
            <a:ext cx="4251299" cy="1078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in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50520" y="116632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829237" y="212966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713157" y="3684240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96136" y="5517232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0" t="22073" r="37015" b="15041"/>
          <a:stretch/>
        </p:blipFill>
        <p:spPr>
          <a:xfrm>
            <a:off x="3094378" y="3102025"/>
            <a:ext cx="2811215" cy="284725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267744" y="560874"/>
            <a:ext cx="4186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284984"/>
            <a:ext cx="3084569" cy="26221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102770" y="1796623"/>
            <a:ext cx="2693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A GeV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collision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664" y="2098843"/>
            <a:ext cx="2693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A GeV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peripheral collision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72200" y="1484784"/>
            <a:ext cx="2684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beam 8 A GeV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single ion 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passing the target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FairIon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C:\Users\senger\AppData\Local\Temp\eFromAu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68960"/>
            <a:ext cx="3196282" cy="28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8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568952" cy="495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15616" y="1340768"/>
            <a:ext cx="7041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 and 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 for 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mbias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events at 10 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MHz (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267744" y="560874"/>
            <a:ext cx="4186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0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267744" y="0"/>
            <a:ext cx="4186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9512" y="941819"/>
            <a:ext cx="5245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639" marR="40639" hangingPunct="0"/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10 </a:t>
            </a:r>
            <a:r>
              <a:rPr lang="de-DE" sz="24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MHz </a:t>
            </a:r>
            <a:r>
              <a:rPr lang="de-DE" sz="2400" kern="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Au+Au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, 10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AGeV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, </a:t>
            </a:r>
            <a:endParaRPr lang="de-DE" sz="2400" kern="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ahoma"/>
              <a:ea typeface="Tahoma"/>
              <a:cs typeface="Tahoma"/>
            </a:endParaRPr>
          </a:p>
          <a:p>
            <a:pPr marL="40639" marR="40639" hangingPunct="0"/>
            <a:r>
              <a:rPr lang="de-DE" sz="24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300k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mbias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UrQMD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events</a:t>
            </a:r>
            <a:r>
              <a:rPr lang="de-DE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, 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ideal PID</a:t>
            </a:r>
          </a:p>
        </p:txBody>
      </p:sp>
      <p:pic>
        <p:nvPicPr>
          <p:cNvPr id="10" name="Mass_10MH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81" y="1772816"/>
            <a:ext cx="5254207" cy="4179272"/>
          </a:xfrm>
          <a:prstGeom prst="rect">
            <a:avLst/>
          </a:prstGeom>
        </p:spPr>
      </p:pic>
      <p:graphicFrame>
        <p:nvGraphicFramePr>
          <p:cNvPr id="11" name="Table 338"/>
          <p:cNvGraphicFramePr/>
          <p:nvPr>
            <p:extLst>
              <p:ext uri="{D42A27DB-BD31-4B8C-83A1-F6EECF244321}">
                <p14:modId xmlns:p14="http://schemas.microsoft.com/office/powerpoint/2010/main" val="1901883195"/>
              </p:ext>
            </p:extLst>
          </p:nvPr>
        </p:nvGraphicFramePr>
        <p:xfrm>
          <a:off x="5484578" y="1484784"/>
          <a:ext cx="3479910" cy="4485640"/>
        </p:xfrm>
        <a:graphic>
          <a:graphicData uri="http://schemas.openxmlformats.org/drawingml/2006/table">
            <a:tbl>
              <a:tblPr firstRow="1" bandRow="1"/>
              <a:tblGrid>
                <a:gridCol w="357517"/>
                <a:gridCol w="901755"/>
                <a:gridCol w="632697"/>
                <a:gridCol w="524433"/>
                <a:gridCol w="531754"/>
                <a:gridCol w="531754"/>
              </a:tblGrid>
              <a:tr h="317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500" b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500" b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K</a:t>
                      </a:r>
                      <a:r>
                        <a:rPr sz="1800" baseline="300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0</a:t>
                      </a: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Λ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Λ̅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500" b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Ξ</a:t>
                      </a:r>
                      <a:r>
                        <a:rPr sz="1800" baseline="31999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</a:tr>
              <a:tr h="30664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68.6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61.2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46.7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20.7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19.4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10.5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23.7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21.8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</a:tr>
              <a:tr h="30664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kumimoji="0" lang="el-G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kumimoji="0" lang="de-DE" sz="14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68.5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62.0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45.2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21.1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20.6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32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11.7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9.8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12.9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14.2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</a:tr>
              <a:tr h="30664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67.5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60.9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59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46.0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19.4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18.7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9.3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12.5</a:t>
                      </a:r>
                      <a:endParaRPr sz="1400" dirty="0">
                        <a:uFill>
                          <a:solidFill>
                            <a:srgbClr val="000000"/>
                          </a:solidFill>
                        </a:u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imes New Roman"/>
                      </a:endParaRP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 10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12.3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66.8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60.0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64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41.8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17.6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16.7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8.2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9.2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11.7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Shape 339"/>
          <p:cNvSpPr/>
          <p:nvPr/>
        </p:nvSpPr>
        <p:spPr>
          <a:xfrm rot="16200000">
            <a:off x="5026577" y="3124290"/>
            <a:ext cx="12625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>
              <a:defRPr/>
            </a:pPr>
            <a:r>
              <a:rPr kern="0" dirty="0" smtClean="0">
                <a:latin typeface="Tahoma"/>
                <a:ea typeface="Tahoma"/>
                <a:cs typeface="Tahoma"/>
              </a:rPr>
              <a:t>0.1</a:t>
            </a:r>
            <a:r>
              <a:rPr lang="de-DE" kern="0" dirty="0" smtClean="0">
                <a:latin typeface="Tahoma"/>
                <a:ea typeface="Tahoma"/>
                <a:cs typeface="Tahoma"/>
              </a:rPr>
              <a:t> </a:t>
            </a:r>
            <a:r>
              <a:rPr kern="0" dirty="0" smtClean="0">
                <a:latin typeface="Tahoma"/>
                <a:ea typeface="Tahoma"/>
                <a:cs typeface="Tahoma"/>
              </a:rPr>
              <a:t>MHz</a:t>
            </a:r>
            <a:endParaRPr kern="0" dirty="0">
              <a:latin typeface="Tahoma"/>
              <a:ea typeface="Tahoma"/>
              <a:cs typeface="Tahoma"/>
            </a:endParaRPr>
          </a:p>
        </p:txBody>
      </p:sp>
      <p:sp>
        <p:nvSpPr>
          <p:cNvPr id="12" name="Shape 339"/>
          <p:cNvSpPr/>
          <p:nvPr/>
        </p:nvSpPr>
        <p:spPr>
          <a:xfrm rot="16200000">
            <a:off x="5015357" y="3999124"/>
            <a:ext cx="12625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>
              <a:defRPr/>
            </a:pPr>
            <a:r>
              <a:rPr kern="0" dirty="0" smtClean="0">
                <a:latin typeface="Tahoma"/>
                <a:ea typeface="Tahoma"/>
                <a:cs typeface="Tahoma"/>
              </a:rPr>
              <a:t>1</a:t>
            </a:r>
            <a:r>
              <a:rPr lang="de-DE" kern="0" dirty="0" smtClean="0">
                <a:latin typeface="Tahoma"/>
                <a:ea typeface="Tahoma"/>
                <a:cs typeface="Tahoma"/>
              </a:rPr>
              <a:t> </a:t>
            </a:r>
            <a:r>
              <a:rPr kern="0" dirty="0" smtClean="0">
                <a:latin typeface="Tahoma"/>
                <a:ea typeface="Tahoma"/>
                <a:cs typeface="Tahoma"/>
              </a:rPr>
              <a:t>MHz</a:t>
            </a:r>
            <a:endParaRPr kern="0" dirty="0">
              <a:latin typeface="Tahoma"/>
              <a:ea typeface="Tahoma"/>
              <a:cs typeface="Tahoma"/>
            </a:endParaRPr>
          </a:p>
        </p:txBody>
      </p:sp>
      <p:sp>
        <p:nvSpPr>
          <p:cNvPr id="13" name="Shape 339"/>
          <p:cNvSpPr/>
          <p:nvPr/>
        </p:nvSpPr>
        <p:spPr>
          <a:xfrm rot="16200000">
            <a:off x="5023844" y="5112804"/>
            <a:ext cx="12625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>
              <a:defRPr/>
            </a:pPr>
            <a:r>
              <a:rPr lang="de-DE" kern="0" dirty="0" smtClean="0">
                <a:latin typeface="Tahoma"/>
                <a:ea typeface="Tahoma"/>
                <a:cs typeface="Tahoma"/>
              </a:rPr>
              <a:t>10 </a:t>
            </a:r>
            <a:r>
              <a:rPr kern="0" dirty="0" smtClean="0">
                <a:latin typeface="Tahoma"/>
                <a:ea typeface="Tahoma"/>
                <a:cs typeface="Tahoma"/>
              </a:rPr>
              <a:t>MHz</a:t>
            </a:r>
            <a:endParaRPr kern="0" dirty="0">
              <a:latin typeface="Tahoma"/>
              <a:ea typeface="Tahoma"/>
              <a:cs typeface="Tahoma"/>
            </a:endParaRPr>
          </a:p>
        </p:txBody>
      </p:sp>
      <p:sp>
        <p:nvSpPr>
          <p:cNvPr id="14" name="Shape 339"/>
          <p:cNvSpPr/>
          <p:nvPr/>
        </p:nvSpPr>
        <p:spPr>
          <a:xfrm rot="16200000">
            <a:off x="5241875" y="2196917"/>
            <a:ext cx="82652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>
              <a:defRPr/>
            </a:pPr>
            <a:r>
              <a:rPr lang="de-DE" kern="0" dirty="0">
                <a:latin typeface="Tahoma"/>
                <a:ea typeface="Tahoma"/>
                <a:cs typeface="Tahoma"/>
              </a:rPr>
              <a:t> </a:t>
            </a:r>
            <a:r>
              <a:rPr lang="de-DE" kern="0" dirty="0" smtClean="0">
                <a:latin typeface="Tahoma"/>
                <a:ea typeface="Tahoma"/>
                <a:cs typeface="Tahoma"/>
              </a:rPr>
              <a:t>3 D</a:t>
            </a:r>
            <a:endParaRPr kern="0" dirty="0">
              <a:latin typeface="Tahoma"/>
              <a:ea typeface="Tahoma"/>
              <a:cs typeface="Tahom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093296"/>
            <a:ext cx="552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particles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emitted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</a:t>
            </a:r>
            <a:endParaRPr lang="de-DE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89" y="836712"/>
            <a:ext cx="3011866" cy="43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66582" y="5301208"/>
            <a:ext cx="362589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 contributions,  220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pages </a:t>
            </a:r>
            <a:endParaRPr lang="en-US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ISBN 978-3-9815227-4-7.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17578" y="6021288"/>
            <a:ext cx="386293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https://</a:t>
            </a:r>
            <a:r>
              <a:rPr lang="en-US" sz="1600" u="sng" dirty="0" smtClean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repository.gsi.de/record/186952/</a:t>
            </a:r>
          </a:p>
          <a:p>
            <a:pPr>
              <a:spcAft>
                <a:spcPts val="600"/>
              </a:spcAft>
            </a:pPr>
            <a:r>
              <a:rPr lang="en-US" sz="1600" u="sng" dirty="0" smtClean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files/CBM-PR-2015%20[pdf</a:t>
            </a:r>
            <a:r>
              <a:rPr lang="en-US" sz="1600" u="sng" dirty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].pdf</a:t>
            </a:r>
          </a:p>
        </p:txBody>
      </p:sp>
      <p:pic>
        <p:nvPicPr>
          <p:cNvPr id="5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460157" cy="4530189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For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further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reading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...</a:t>
            </a:r>
          </a:p>
        </p:txBody>
      </p:sp>
      <p:sp>
        <p:nvSpPr>
          <p:cNvPr id="6" name="Rechteck 5"/>
          <p:cNvSpPr/>
          <p:nvPr/>
        </p:nvSpPr>
        <p:spPr>
          <a:xfrm>
            <a:off x="432048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1F5F"/>
                </a:solidFill>
              </a:rPr>
              <a:t>“</a:t>
            </a:r>
            <a:r>
              <a:rPr lang="en-US" dirty="0">
                <a:solidFill>
                  <a:srgbClr val="001F5F"/>
                </a:solidFill>
              </a:rPr>
              <a:t>Challenges in QCD Matter Physics – the scientific </a:t>
            </a:r>
            <a:r>
              <a:rPr lang="en-US" dirty="0" err="1">
                <a:solidFill>
                  <a:srgbClr val="001F5F"/>
                </a:solidFill>
              </a:rPr>
              <a:t>programme</a:t>
            </a:r>
            <a:r>
              <a:rPr lang="en-US" dirty="0">
                <a:solidFill>
                  <a:srgbClr val="001F5F"/>
                </a:solidFill>
              </a:rPr>
              <a:t> of the Compressed Baryonic Matter Experiment at FAIR”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467544" y="62390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1F5F"/>
                </a:solidFill>
              </a:rPr>
              <a:t>Ablyazimov</a:t>
            </a:r>
            <a:r>
              <a:rPr lang="de-DE" dirty="0">
                <a:solidFill>
                  <a:srgbClr val="001F5F"/>
                </a:solidFill>
              </a:rPr>
              <a:t>, T. et al. Eur. Phys. J. A (2017) 53: 60. doi:10.1140/</a:t>
            </a:r>
            <a:r>
              <a:rPr lang="de-DE" dirty="0" err="1">
                <a:solidFill>
                  <a:srgbClr val="001F5F"/>
                </a:solidFill>
              </a:rPr>
              <a:t>epja</a:t>
            </a:r>
            <a:r>
              <a:rPr lang="de-DE" dirty="0">
                <a:solidFill>
                  <a:srgbClr val="001F5F"/>
                </a:solidFill>
              </a:rPr>
              <a:t>/i2017-12248-y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7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FAIR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0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experiments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on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QCD matter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496" y="980728"/>
            <a:ext cx="637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Install, commission and use 430 out of 1100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CBM RICH multi-anode photo-multipliers (MAPMT) 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in HADES RICH photon detector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3316" y="1988840"/>
            <a:ext cx="5422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10%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TOF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at STAR/RHIC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36512" y="3284984"/>
            <a:ext cx="79715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Tracking </a:t>
            </a: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in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JINR/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Au-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 A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</a:t>
            </a:r>
          </a:p>
        </p:txBody>
      </p:sp>
      <p:sp>
        <p:nvSpPr>
          <p:cNvPr id="16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  <p:pic>
        <p:nvPicPr>
          <p:cNvPr id="6146" name="Picture 2" descr="Q:\Eigene Dateien\cbm\articles\GSISR\SR2016\CBM Review\HADES-CB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07" y="783580"/>
            <a:ext cx="2304704" cy="140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Q:\Eigene Dateien\cbm\articles\GSISR\SR2016\CBM Review\ToF-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15" y="2249057"/>
            <a:ext cx="2411288" cy="13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Q:\Eigene Dateien\cbm\articles\GSISR\SR2016\CBM Review\PS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5"/>
          <a:stretch/>
        </p:blipFill>
        <p:spPr bwMode="auto">
          <a:xfrm>
            <a:off x="7521986" y="3677171"/>
            <a:ext cx="101045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23" y="3717032"/>
            <a:ext cx="1778497" cy="61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-54276" y="4797152"/>
            <a:ext cx="7258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miniCBM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GSI/SIS18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high-rate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nucleus-nucleus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2018 - 2021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91" y="4703417"/>
            <a:ext cx="3423466" cy="210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13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14425D"/>
                </a:solidFill>
                <a:latin typeface="Tahoma" pitchFamily="34" charset="0"/>
              </a:rPr>
              <a:t>The CBM Collaboration: 55 institutions, 460 members</a:t>
            </a:r>
            <a:endParaRPr lang="en-GB" altLang="de-DE" sz="28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389663" y="378904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senger\AppData\Local\Microsoft\Windows\Temporary Internet Files\Content.Outlook\8DJ1LBWP\IMG_49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5978" b="19384"/>
          <a:stretch/>
        </p:blipFill>
        <p:spPr bwMode="auto">
          <a:xfrm>
            <a:off x="-30281" y="3958317"/>
            <a:ext cx="4971168" cy="29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7055" y="4510861"/>
            <a:ext cx="417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29</a:t>
            </a:r>
            <a:r>
              <a:rPr lang="de-DE" baseline="30000" dirty="0" smtClean="0">
                <a:solidFill>
                  <a:srgbClr val="FFFFFF"/>
                </a:solidFill>
              </a:rPr>
              <a:t>th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>
                <a:solidFill>
                  <a:srgbClr val="FFFFFF"/>
                </a:solidFill>
              </a:rPr>
              <a:t>CBM </a:t>
            </a:r>
            <a:r>
              <a:rPr lang="de-DE" dirty="0" err="1">
                <a:solidFill>
                  <a:srgbClr val="FFFFFF"/>
                </a:solidFill>
              </a:rPr>
              <a:t>Collaboration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meeting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smtClean="0">
                <a:solidFill>
                  <a:srgbClr val="FFFFFF"/>
                </a:solidFill>
              </a:rPr>
              <a:t>at GSI</a:t>
            </a:r>
            <a:endParaRPr lang="de-DE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20-24 March 2017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AutoShape 2" descr="Bildergebnis für israel"/>
          <p:cNvSpPr>
            <a:spLocks noChangeAspect="1" noChangeArrowheads="1"/>
          </p:cNvSpPr>
          <p:nvPr/>
        </p:nvSpPr>
        <p:spPr bwMode="auto">
          <a:xfrm>
            <a:off x="155575" y="-7318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AutoShape 4" descr="Bildergebnis für israel"/>
          <p:cNvSpPr>
            <a:spLocks noChangeAspect="1" noChangeArrowheads="1"/>
          </p:cNvSpPr>
          <p:nvPr/>
        </p:nvSpPr>
        <p:spPr bwMode="auto">
          <a:xfrm>
            <a:off x="307975" y="-5794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AutoShape 6" descr="Bildergebnis für israel"/>
          <p:cNvSpPr>
            <a:spLocks noChangeAspect="1" noChangeArrowheads="1"/>
          </p:cNvSpPr>
          <p:nvPr/>
        </p:nvSpPr>
        <p:spPr bwMode="auto">
          <a:xfrm>
            <a:off x="460375" y="-4270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7" name="AutoShape 8" descr="Bildergebnis"/>
          <p:cNvSpPr>
            <a:spLocks noChangeAspect="1" noChangeArrowheads="1"/>
          </p:cNvSpPr>
          <p:nvPr/>
        </p:nvSpPr>
        <p:spPr bwMode="auto">
          <a:xfrm>
            <a:off x="155575" y="-2193925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3711" r="18880" b="3371"/>
          <a:stretch/>
        </p:blipFill>
        <p:spPr bwMode="auto">
          <a:xfrm>
            <a:off x="5004048" y="4216892"/>
            <a:ext cx="4086272" cy="24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6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2015-04-22_FAIR-aerial-view_till-middlehauve_928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16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901116" y="-171400"/>
            <a:ext cx="10441668" cy="928688"/>
          </a:xfrm>
          <a:prstGeom prst="rect">
            <a:avLst/>
          </a:prstGeom>
          <a:solidFill>
            <a:srgbClr val="39471D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Summary</a:t>
            </a:r>
          </a:p>
        </p:txBody>
      </p:sp>
      <p:sp>
        <p:nvSpPr>
          <p:cNvPr id="6" name="Rechteck 5"/>
          <p:cNvSpPr/>
          <p:nvPr/>
        </p:nvSpPr>
        <p:spPr>
          <a:xfrm>
            <a:off x="-36512" y="1796623"/>
            <a:ext cx="921702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CBM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scientific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program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at SIS100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: Exploration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QCD 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diagram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region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core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densities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 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large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discovery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potential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46343" y="2996952"/>
            <a:ext cx="9190343" cy="1938992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CBM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concept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: High-rate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detectors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combined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with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free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streaming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data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readout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online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event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selection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enable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high-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precision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multi-differential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multistrange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,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hypernuclei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dileptons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for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different beam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energies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collision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systems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terra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incognita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 </a:t>
            </a:r>
          </a:p>
        </p:txBody>
      </p:sp>
      <p:sp>
        <p:nvSpPr>
          <p:cNvPr id="10" name="Rechteck 9"/>
          <p:cNvSpPr/>
          <p:nvPr/>
        </p:nvSpPr>
        <p:spPr>
          <a:xfrm>
            <a:off x="-15884" y="4941168"/>
            <a:ext cx="9151547" cy="830997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Status of experiment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preparation: Prototype detectors fulfill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CBM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requirements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 Mass production starts in 2018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-36512" y="5757063"/>
            <a:ext cx="957706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FAIR Phase 0: HADES experiments with CBM RICH photon detector, use CBM detectors at STAR/BNL and BM@N/JINR,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miniCBM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at GSI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44849" y="620688"/>
            <a:ext cx="9180512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FAIR: Forefront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research in nuclear, hadron, atomic, plasma and applied physics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. Construction started,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full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operational in 2025.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Installation/commissioning 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 planned 2021-2024. </a:t>
            </a:r>
          </a:p>
        </p:txBody>
      </p:sp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1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83768" y="-27384"/>
            <a:ext cx="4790863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FF00"/>
                </a:solidFill>
              </a:rPr>
              <a:t>The </a:t>
            </a:r>
            <a:r>
              <a:rPr lang="de-DE" sz="4000" dirty="0" err="1" smtClean="0">
                <a:solidFill>
                  <a:srgbClr val="FFFF00"/>
                </a:solidFill>
              </a:rPr>
              <a:t>evolution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of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stars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endParaRPr lang="de-DE" sz="4000" dirty="0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84175" y="980728"/>
            <a:ext cx="39959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  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white dwarf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  <a:endParaRPr lang="en-US" altLang="en-US" sz="2000" baseline="-25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47664" y="3316922"/>
            <a:ext cx="6408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M  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neutron star: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1.4M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23728" y="6165304"/>
            <a:ext cx="4645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 15M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black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hole: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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endParaRPr lang="en-US" altLang="en-US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79712" y="6597352"/>
            <a:ext cx="2149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FF99"/>
                </a:solidFill>
              </a:rPr>
              <a:t>Courtesy</a:t>
            </a:r>
            <a:r>
              <a:rPr lang="de-DE" sz="1600" dirty="0" smtClean="0">
                <a:solidFill>
                  <a:srgbClr val="FFFF99"/>
                </a:solidFill>
              </a:rPr>
              <a:t> </a:t>
            </a:r>
            <a:r>
              <a:rPr lang="de-DE" sz="1600" dirty="0" err="1" smtClean="0">
                <a:solidFill>
                  <a:srgbClr val="FFFF99"/>
                </a:solidFill>
              </a:rPr>
              <a:t>of</a:t>
            </a:r>
            <a:r>
              <a:rPr lang="de-DE" sz="1600" dirty="0" smtClean="0">
                <a:solidFill>
                  <a:srgbClr val="FFFF99"/>
                </a:solidFill>
              </a:rPr>
              <a:t> Anna Watts</a:t>
            </a:r>
            <a:endParaRPr lang="en-US" sz="1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4200"/>
            <a:ext cx="9613900" cy="96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34925" y="5589588"/>
            <a:ext cx="8086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Crab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nebula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ashes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a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core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collapse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supernova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observed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in 1054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by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Chinese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astronomers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FFFFFF"/>
                </a:solidFill>
                <a:latin typeface="Tahoma" pitchFamily="34" charset="0"/>
              </a:rPr>
              <a:t>The “visiting star” was as bright as the Venus for more than 20 days.</a:t>
            </a:r>
            <a:endParaRPr lang="de-DE" altLang="de-DE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75" y="1067094"/>
            <a:ext cx="4104804" cy="410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2640013" y="4790480"/>
            <a:ext cx="3813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pulsar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1968</a:t>
            </a:r>
          </a:p>
        </p:txBody>
      </p:sp>
    </p:spTree>
    <p:extLst>
      <p:ext uri="{BB962C8B-B14F-4D97-AF65-F5344CB8AC3E}">
        <p14:creationId xmlns:p14="http://schemas.microsoft.com/office/powerpoint/2010/main" val="30872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09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6" grpId="0"/>
      <p:bldP spid="5099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" b="3230"/>
          <a:stretch/>
        </p:blipFill>
        <p:spPr bwMode="auto">
          <a:xfrm>
            <a:off x="-746880" y="0"/>
            <a:ext cx="9925398" cy="67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76167" y="2348880"/>
            <a:ext cx="936475" cy="1569660"/>
          </a:xfrm>
          <a:prstGeom prst="rect">
            <a:avLst/>
          </a:prstGeom>
          <a:solidFill>
            <a:srgbClr val="FFFF99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9600" dirty="0" smtClean="0">
                <a:solidFill>
                  <a:srgbClr val="FF0000"/>
                </a:solidFill>
                <a:latin typeface="Arial Black" panose="020B0A04020102020204" pitchFamily="34" charset="0"/>
                <a:ea typeface="BatangChe" panose="02030609000101010101" pitchFamily="49" charset="-127"/>
              </a:rPr>
              <a:t>?</a:t>
            </a:r>
            <a:endParaRPr lang="de-DE" sz="9600" dirty="0">
              <a:solidFill>
                <a:srgbClr val="FF0000"/>
              </a:solidFill>
              <a:latin typeface="Arial Black" panose="020B0A04020102020204" pitchFamily="34" charset="0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32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4505</Words>
  <Application>Microsoft Office PowerPoint</Application>
  <PresentationFormat>Bildschirmpräsentation (4:3)</PresentationFormat>
  <Paragraphs>927</Paragraphs>
  <Slides>67</Slides>
  <Notes>8</Notes>
  <HiddenSlides>0</HiddenSlides>
  <MMClips>0</MMClips>
  <ScaleCrop>false</ScaleCrop>
  <HeadingPairs>
    <vt:vector size="6" baseType="variant">
      <vt:variant>
        <vt:lpstr>Design</vt:lpstr>
      </vt:variant>
      <vt:variant>
        <vt:i4>18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86" baseType="lpstr">
      <vt:lpstr>1_Default Design</vt:lpstr>
      <vt:lpstr>3_Benutzerdefiniertes Design</vt:lpstr>
      <vt:lpstr>5_Benutzerdefiniertes Design</vt:lpstr>
      <vt:lpstr>3_Larissa</vt:lpstr>
      <vt:lpstr>3_Office Theme</vt:lpstr>
      <vt:lpstr>5_Talks2012</vt:lpstr>
      <vt:lpstr>2_Standarddesign</vt:lpstr>
      <vt:lpstr>5_Larissa</vt:lpstr>
      <vt:lpstr>4_Office Theme</vt:lpstr>
      <vt:lpstr>1_talk_blue</vt:lpstr>
      <vt:lpstr>3_Larissa-Design</vt:lpstr>
      <vt:lpstr>Larissa</vt:lpstr>
      <vt:lpstr>1_Benutzerdefiniertes Design</vt:lpstr>
      <vt:lpstr>8_Larissa</vt:lpstr>
      <vt:lpstr>6_Larissa</vt:lpstr>
      <vt:lpstr>6_Benutzerdefiniertes Design</vt:lpstr>
      <vt:lpstr>7_Benutzerdefiniertes Design</vt:lpstr>
      <vt:lpstr>Default Design</vt:lpstr>
      <vt:lpstr>Photo Editor Photo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Silicon Tracking System</vt:lpstr>
      <vt:lpstr>PowerPoint-Präsentation</vt:lpstr>
      <vt:lpstr>PowerPoint-Präsentation</vt:lpstr>
      <vt:lpstr>Muon Chamber (MuCh) System</vt:lpstr>
      <vt:lpstr>PowerPoint-Präsentation</vt:lpstr>
      <vt:lpstr>PowerPoint-Präsentation</vt:lpstr>
      <vt:lpstr>CBM DAQ and online event selection </vt:lpstr>
      <vt:lpstr>CBM DAQ and online event selection </vt:lpstr>
      <vt:lpstr>PowerPoint-Präsentation</vt:lpstr>
      <vt:lpstr>PowerPoint-Präsentation</vt:lpstr>
      <vt:lpstr>Online particle identification in CBM: The KF Particle Finder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447</cp:revision>
  <dcterms:created xsi:type="dcterms:W3CDTF">2014-05-26T12:55:19Z</dcterms:created>
  <dcterms:modified xsi:type="dcterms:W3CDTF">2017-10-01T15:55:20Z</dcterms:modified>
</cp:coreProperties>
</file>