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46"/>
  </p:notesMasterIdLst>
  <p:handoutMasterIdLst>
    <p:handoutMasterId r:id="rId47"/>
  </p:handoutMasterIdLst>
  <p:sldIdLst>
    <p:sldId id="660" r:id="rId2"/>
    <p:sldId id="703" r:id="rId3"/>
    <p:sldId id="704" r:id="rId4"/>
    <p:sldId id="722" r:id="rId5"/>
    <p:sldId id="723" r:id="rId6"/>
    <p:sldId id="724" r:id="rId7"/>
    <p:sldId id="728" r:id="rId8"/>
    <p:sldId id="731" r:id="rId9"/>
    <p:sldId id="732" r:id="rId10"/>
    <p:sldId id="745" r:id="rId11"/>
    <p:sldId id="737" r:id="rId12"/>
    <p:sldId id="746" r:id="rId13"/>
    <p:sldId id="760" r:id="rId14"/>
    <p:sldId id="763" r:id="rId15"/>
    <p:sldId id="781" r:id="rId16"/>
    <p:sldId id="762" r:id="rId17"/>
    <p:sldId id="766" r:id="rId18"/>
    <p:sldId id="764" r:id="rId19"/>
    <p:sldId id="767" r:id="rId20"/>
    <p:sldId id="747" r:id="rId21"/>
    <p:sldId id="751" r:id="rId22"/>
    <p:sldId id="757" r:id="rId23"/>
    <p:sldId id="753" r:id="rId24"/>
    <p:sldId id="756" r:id="rId25"/>
    <p:sldId id="758" r:id="rId26"/>
    <p:sldId id="741" r:id="rId27"/>
    <p:sldId id="759" r:id="rId28"/>
    <p:sldId id="769" r:id="rId29"/>
    <p:sldId id="736" r:id="rId30"/>
    <p:sldId id="750" r:id="rId31"/>
    <p:sldId id="738" r:id="rId32"/>
    <p:sldId id="770" r:id="rId33"/>
    <p:sldId id="787" r:id="rId34"/>
    <p:sldId id="739" r:id="rId35"/>
    <p:sldId id="740" r:id="rId36"/>
    <p:sldId id="716" r:id="rId37"/>
    <p:sldId id="774" r:id="rId38"/>
    <p:sldId id="780" r:id="rId39"/>
    <p:sldId id="786" r:id="rId40"/>
    <p:sldId id="782" r:id="rId41"/>
    <p:sldId id="783" r:id="rId42"/>
    <p:sldId id="784" r:id="rId43"/>
    <p:sldId id="792" r:id="rId44"/>
    <p:sldId id="793" r:id="rId45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</p14:sldIdLst>
        </p14:section>
        <p14:section name="HADES setup" id="{9BD4B458-6A6D-D843-953B-6C28AB6B45D4}">
          <p14:sldIdLst>
            <p14:sldId id="703"/>
            <p14:sldId id="704"/>
            <p14:sldId id="722"/>
            <p14:sldId id="723"/>
            <p14:sldId id="724"/>
            <p14:sldId id="728"/>
            <p14:sldId id="731"/>
            <p14:sldId id="732"/>
            <p14:sldId id="745"/>
            <p14:sldId id="737"/>
            <p14:sldId id="746"/>
            <p14:sldId id="760"/>
            <p14:sldId id="763"/>
            <p14:sldId id="781"/>
            <p14:sldId id="762"/>
            <p14:sldId id="766"/>
            <p14:sldId id="764"/>
            <p14:sldId id="767"/>
            <p14:sldId id="747"/>
            <p14:sldId id="751"/>
            <p14:sldId id="757"/>
            <p14:sldId id="753"/>
            <p14:sldId id="756"/>
            <p14:sldId id="758"/>
            <p14:sldId id="741"/>
            <p14:sldId id="759"/>
            <p14:sldId id="769"/>
            <p14:sldId id="736"/>
            <p14:sldId id="750"/>
            <p14:sldId id="738"/>
            <p14:sldId id="770"/>
            <p14:sldId id="787"/>
            <p14:sldId id="739"/>
            <p14:sldId id="740"/>
            <p14:sldId id="716"/>
            <p14:sldId id="774"/>
            <p14:sldId id="780"/>
            <p14:sldId id="786"/>
            <p14:sldId id="782"/>
            <p14:sldId id="783"/>
            <p14:sldId id="784"/>
            <p14:sldId id="792"/>
            <p14:sldId id="7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C862"/>
    <a:srgbClr val="F1AA07"/>
    <a:srgbClr val="FFD600"/>
    <a:srgbClr val="4EC0FF"/>
    <a:srgbClr val="2208CF"/>
    <a:srgbClr val="F514EC"/>
    <a:srgbClr val="09CEFF"/>
    <a:srgbClr val="00E900"/>
    <a:srgbClr val="000000"/>
    <a:srgbClr val="FF7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0" autoAdjust="0"/>
    <p:restoredTop sz="99842" autoAdjust="0"/>
  </p:normalViewPr>
  <p:slideViewPr>
    <p:cSldViewPr snapToObjects="1">
      <p:cViewPr>
        <p:scale>
          <a:sx n="130" d="100"/>
          <a:sy n="130" d="100"/>
        </p:scale>
        <p:origin x="-848" y="-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3.emf"/><Relationship Id="rId2" Type="http://schemas.openxmlformats.org/officeDocument/2006/relationships/image" Target="../media/image284.emf"/><Relationship Id="rId3" Type="http://schemas.openxmlformats.org/officeDocument/2006/relationships/image" Target="../media/image28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3" y="3543858"/>
            <a:ext cx="4285014" cy="68524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1" y="1505929"/>
            <a:ext cx="3886200" cy="1875914"/>
          </a:xfrm>
        </p:spPr>
        <p:txBody>
          <a:bodyPr/>
          <a:lstStyle>
            <a:lvl1pPr algn="ctr">
              <a:defRPr sz="27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>
            <a:lvl1pPr>
              <a:defRPr sz="27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7904" y="4767273"/>
            <a:ext cx="990600" cy="273844"/>
          </a:xfrm>
        </p:spPr>
        <p:txBody>
          <a:bodyPr/>
          <a:lstStyle>
            <a:lvl1pPr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1"/>
            <a:ext cx="3962400" cy="3086100"/>
          </a:xfrm>
        </p:spPr>
        <p:txBody>
          <a:bodyPr>
            <a:normAutofit/>
          </a:bodyPr>
          <a:lstStyle>
            <a:lvl1pPr marL="291907" indent="-291907">
              <a:buSzPct val="80000"/>
              <a:buFont typeface="Wingdings" charset="2"/>
              <a:buChar char="q"/>
              <a:defRPr sz="1700" b="0" i="0">
                <a:latin typeface="Gill Sans Light"/>
                <a:cs typeface="Gill Sans Light"/>
              </a:defRPr>
            </a:lvl1pPr>
            <a:lvl2pPr marL="632467" indent="-243256">
              <a:buClr>
                <a:srgbClr val="38FF72"/>
              </a:buClr>
              <a:buSzPct val="80000"/>
              <a:buFont typeface="Wingdings" charset="2"/>
              <a:buChar char=""/>
              <a:defRPr sz="1700" b="0" i="0">
                <a:latin typeface="Gill Sans Light"/>
                <a:cs typeface="Gill Sans Light"/>
              </a:defRPr>
            </a:lvl2pPr>
            <a:lvl3pPr marL="973025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362236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1751446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215002"/>
            <a:ext cx="4320480" cy="33599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88" indent="-248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163" indent="-1873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550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5885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0542"/>
            <a:ext cx="9144000" cy="28930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1" y="959478"/>
            <a:ext cx="3962400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1" y="4767273"/>
            <a:ext cx="15240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sz="1700" b="0" i="0" strike="noStrike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73"/>
            <a:ext cx="2895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l">
              <a:defRPr sz="1700" b="0" i="0" cap="all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73"/>
            <a:ext cx="990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389767" y="2867067"/>
            <a:ext cx="157206" cy="355599"/>
          </a:xfrm>
          <a:prstGeom prst="rect">
            <a:avLst/>
          </a:prstGeom>
          <a:noFill/>
        </p:spPr>
        <p:txBody>
          <a:bodyPr wrap="none" lIns="77843" tIns="38920" rIns="77843" bIns="38920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5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778421" rtl="0" eaLnBrk="1" latinLnBrk="0" hangingPunct="1">
        <a:spcBef>
          <a:spcPct val="0"/>
        </a:spcBef>
        <a:buNone/>
        <a:defRPr sz="2700" b="0" i="0" kern="1200" cap="none" spc="43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chemeClr val="tx2"/>
        </a:buClr>
        <a:buSzPct val="80000"/>
        <a:buFont typeface="Wingdings" charset="2"/>
        <a:buChar char="q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32467" indent="-243256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38FF72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973025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36223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75144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png"/><Relationship Id="rId12" Type="http://schemas.openxmlformats.org/officeDocument/2006/relationships/image" Target="../media/image95.jpeg"/><Relationship Id="rId13" Type="http://schemas.openxmlformats.org/officeDocument/2006/relationships/image" Target="../media/image96.jpeg"/><Relationship Id="rId14" Type="http://schemas.openxmlformats.org/officeDocument/2006/relationships/image" Target="../media/image97.png"/><Relationship Id="rId15" Type="http://schemas.openxmlformats.org/officeDocument/2006/relationships/image" Target="../media/image98.png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92.jpeg"/><Relationship Id="rId10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20" Type="http://schemas.openxmlformats.org/officeDocument/2006/relationships/image" Target="../media/image118.png"/><Relationship Id="rId21" Type="http://schemas.openxmlformats.org/officeDocument/2006/relationships/image" Target="../media/image119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5" Type="http://schemas.openxmlformats.org/officeDocument/2006/relationships/image" Target="../media/image113.png"/><Relationship Id="rId16" Type="http://schemas.openxmlformats.org/officeDocument/2006/relationships/image" Target="../media/image114.png"/><Relationship Id="rId17" Type="http://schemas.openxmlformats.org/officeDocument/2006/relationships/image" Target="../media/image115.png"/><Relationship Id="rId18" Type="http://schemas.openxmlformats.org/officeDocument/2006/relationships/image" Target="../media/image116.png"/><Relationship Id="rId19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png"/><Relationship Id="rId3" Type="http://schemas.openxmlformats.org/officeDocument/2006/relationships/image" Target="../media/image1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png"/><Relationship Id="rId12" Type="http://schemas.openxmlformats.org/officeDocument/2006/relationships/image" Target="../media/image154.png"/><Relationship Id="rId13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0" Type="http://schemas.openxmlformats.org/officeDocument/2006/relationships/image" Target="../media/image152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gif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jpe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3.jpeg"/><Relationship Id="rId3" Type="http://schemas.openxmlformats.org/officeDocument/2006/relationships/image" Target="../media/image174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jpe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9.png"/><Relationship Id="rId12" Type="http://schemas.openxmlformats.org/officeDocument/2006/relationships/image" Target="../media/image220.png"/><Relationship Id="rId13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jpeg"/><Relationship Id="rId8" Type="http://schemas.openxmlformats.org/officeDocument/2006/relationships/image" Target="../media/image216.png"/><Relationship Id="rId9" Type="http://schemas.openxmlformats.org/officeDocument/2006/relationships/image" Target="../media/image217.png"/><Relationship Id="rId10" Type="http://schemas.openxmlformats.org/officeDocument/2006/relationships/image" Target="../media/image2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26.emf"/><Relationship Id="rId8" Type="http://schemas.openxmlformats.org/officeDocument/2006/relationships/image" Target="../media/image230.gif"/><Relationship Id="rId9" Type="http://schemas.openxmlformats.org/officeDocument/2006/relationships/image" Target="../media/image231.gif"/><Relationship Id="rId10" Type="http://schemas.openxmlformats.org/officeDocument/2006/relationships/image" Target="../media/image2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233.emf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5.png"/><Relationship Id="rId12" Type="http://schemas.openxmlformats.org/officeDocument/2006/relationships/image" Target="../media/image14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33.emf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6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9.png"/><Relationship Id="rId12" Type="http://schemas.openxmlformats.org/officeDocument/2006/relationships/image" Target="../media/image260.png"/><Relationship Id="rId13" Type="http://schemas.openxmlformats.org/officeDocument/2006/relationships/image" Target="../media/image261.png"/><Relationship Id="rId14" Type="http://schemas.openxmlformats.org/officeDocument/2006/relationships/image" Target="../media/image262.png"/><Relationship Id="rId15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6" Type="http://schemas.openxmlformats.org/officeDocument/2006/relationships/image" Target="../media/image254.png"/><Relationship Id="rId7" Type="http://schemas.openxmlformats.org/officeDocument/2006/relationships/image" Target="../media/image255.png"/><Relationship Id="rId8" Type="http://schemas.openxmlformats.org/officeDocument/2006/relationships/image" Target="../media/image256.emf"/><Relationship Id="rId9" Type="http://schemas.openxmlformats.org/officeDocument/2006/relationships/image" Target="../media/image257.png"/><Relationship Id="rId10" Type="http://schemas.openxmlformats.org/officeDocument/2006/relationships/image" Target="../media/image258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3.png"/><Relationship Id="rId13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3.png"/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png"/><Relationship Id="rId7" Type="http://schemas.openxmlformats.org/officeDocument/2006/relationships/image" Target="../media/image268.png"/><Relationship Id="rId8" Type="http://schemas.openxmlformats.org/officeDocument/2006/relationships/image" Target="../media/image269.png"/><Relationship Id="rId9" Type="http://schemas.openxmlformats.org/officeDocument/2006/relationships/image" Target="../media/image270.png"/><Relationship Id="rId10" Type="http://schemas.openxmlformats.org/officeDocument/2006/relationships/image" Target="../media/image2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77.png"/><Relationship Id="rId6" Type="http://schemas.openxmlformats.org/officeDocument/2006/relationships/image" Target="../media/image2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2.png"/><Relationship Id="rId20" Type="http://schemas.openxmlformats.org/officeDocument/2006/relationships/image" Target="../media/image62.png"/><Relationship Id="rId21" Type="http://schemas.openxmlformats.org/officeDocument/2006/relationships/image" Target="../media/image297.png"/><Relationship Id="rId10" Type="http://schemas.openxmlformats.org/officeDocument/2006/relationships/image" Target="../media/image293.png"/><Relationship Id="rId11" Type="http://schemas.openxmlformats.org/officeDocument/2006/relationships/image" Target="../media/image294.png"/><Relationship Id="rId12" Type="http://schemas.openxmlformats.org/officeDocument/2006/relationships/image" Target="../media/image295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83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84.e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285.emf"/><Relationship Id="rId19" Type="http://schemas.openxmlformats.org/officeDocument/2006/relationships/image" Target="../media/image29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6.png"/><Relationship Id="rId4" Type="http://schemas.openxmlformats.org/officeDocument/2006/relationships/image" Target="../media/image287.png"/><Relationship Id="rId5" Type="http://schemas.openxmlformats.org/officeDocument/2006/relationships/image" Target="../media/image288.png"/><Relationship Id="rId6" Type="http://schemas.openxmlformats.org/officeDocument/2006/relationships/image" Target="../media/image289.png"/><Relationship Id="rId7" Type="http://schemas.openxmlformats.org/officeDocument/2006/relationships/image" Target="../media/image290.png"/><Relationship Id="rId8" Type="http://schemas.openxmlformats.org/officeDocument/2006/relationships/image" Target="../media/image2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4" Type="http://schemas.openxmlformats.org/officeDocument/2006/relationships/image" Target="../media/image300.png"/><Relationship Id="rId5" Type="http://schemas.openxmlformats.org/officeDocument/2006/relationships/image" Target="../media/image301.png"/><Relationship Id="rId6" Type="http://schemas.openxmlformats.org/officeDocument/2006/relationships/image" Target="../media/image302.png"/><Relationship Id="rId7" Type="http://schemas.openxmlformats.org/officeDocument/2006/relationships/image" Target="../media/image303.png"/><Relationship Id="rId8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9.em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jpeg"/><Relationship Id="rId6" Type="http://schemas.openxmlformats.org/officeDocument/2006/relationships/image" Target="../media/image313.png"/><Relationship Id="rId7" Type="http://schemas.openxmlformats.org/officeDocument/2006/relationships/image" Target="../media/image314.png"/><Relationship Id="rId8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4" Type="http://schemas.openxmlformats.org/officeDocument/2006/relationships/image" Target="../media/image311.png"/><Relationship Id="rId5" Type="http://schemas.openxmlformats.org/officeDocument/2006/relationships/image" Target="../media/image312.jpeg"/><Relationship Id="rId6" Type="http://schemas.openxmlformats.org/officeDocument/2006/relationships/image" Target="../media/image313.png"/><Relationship Id="rId7" Type="http://schemas.openxmlformats.org/officeDocument/2006/relationships/image" Target="../media/image318.png"/><Relationship Id="rId8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Relationship Id="rId7" Type="http://schemas.openxmlformats.org/officeDocument/2006/relationships/image" Target="../media/image325.png"/><Relationship Id="rId8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48.emf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" descr="SshmCxZ6WdXJ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27" y="3662165"/>
            <a:ext cx="8775700" cy="1485900"/>
          </a:xfrm>
          <a:prstGeom prst="rect">
            <a:avLst/>
          </a:prstGeom>
        </p:spPr>
      </p:pic>
      <p:pic>
        <p:nvPicPr>
          <p:cNvPr id="5" name="PFE element 2" descr="SshmCxZ6WdXJ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56" y="908883"/>
            <a:ext cx="6667500" cy="2514600"/>
          </a:xfrm>
          <a:prstGeom prst="rect">
            <a:avLst/>
          </a:prstGeom>
        </p:spPr>
      </p:pic>
      <p:pic>
        <p:nvPicPr>
          <p:cNvPr id="9" name="Picture 6" descr="timestep_070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16" y="1107651"/>
            <a:ext cx="2906813" cy="31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FE element 4" descr="SshmCxZ6WdXJ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47" y="1889282"/>
            <a:ext cx="10858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774" y="527815"/>
            <a:ext cx="1190907" cy="792000"/>
          </a:xfrm>
          <a:prstGeom prst="rect">
            <a:avLst/>
          </a:prstGeom>
        </p:spPr>
      </p:pic>
      <p:pic>
        <p:nvPicPr>
          <p:cNvPr id="2" name="PFE element 116" descr="SshmCxZ6WdXJ7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148" y="4730638"/>
            <a:ext cx="457200" cy="403225"/>
          </a:xfrm>
          <a:prstGeom prst="rect">
            <a:avLst/>
          </a:prstGeom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06394" y="4731990"/>
            <a:ext cx="8586091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5" tIns="45675" rIns="91355" bIns="45675"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342900" y="195486"/>
            <a:ext cx="1588" cy="4536506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5" tIns="45675" rIns="91355" bIns="45675"/>
          <a:lstStyle/>
          <a:p>
            <a:endParaRPr lang="en-US"/>
          </a:p>
        </p:txBody>
      </p:sp>
      <p:pic>
        <p:nvPicPr>
          <p:cNvPr id="3" name="PFE element 119" descr="SshmCxZ6WdXJ7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30" y="114598"/>
            <a:ext cx="355600" cy="419100"/>
          </a:xfrm>
          <a:prstGeom prst="rect">
            <a:avLst/>
          </a:prstGeom>
        </p:spPr>
      </p:pic>
      <p:pic>
        <p:nvPicPr>
          <p:cNvPr id="9" name="PFE element 120" descr="SshmCxZ6WdXJ7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72" y="3074117"/>
            <a:ext cx="5181600" cy="12446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250" y="1496527"/>
            <a:ext cx="956884" cy="6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age00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619" y="3127972"/>
            <a:ext cx="15446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423" y="760890"/>
            <a:ext cx="987165" cy="68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eres_logo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014" y="1548310"/>
            <a:ext cx="513109" cy="2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ades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8388" y="3259736"/>
            <a:ext cx="4032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95486"/>
            <a:ext cx="986726" cy="792000"/>
          </a:xfrm>
          <a:prstGeom prst="rect">
            <a:avLst/>
          </a:prstGeom>
        </p:spPr>
      </p:pic>
      <p:pic>
        <p:nvPicPr>
          <p:cNvPr id="24" name="Picture 23" descr="stardetector-350px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45" y="746931"/>
            <a:ext cx="999861" cy="999861"/>
          </a:xfrm>
          <a:prstGeom prst="rect">
            <a:avLst/>
          </a:prstGeom>
        </p:spPr>
      </p:pic>
      <p:pic>
        <p:nvPicPr>
          <p:cNvPr id="25" name="Picture 24" descr="phenix_logo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806" y="339553"/>
            <a:ext cx="521875" cy="1897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37" y="460251"/>
            <a:ext cx="386985" cy="279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776" y="242156"/>
            <a:ext cx="286556" cy="3878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9" name="Picture 18" descr="na60_logo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699542"/>
            <a:ext cx="283634" cy="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5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timestep_040_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536" y="3579862"/>
            <a:ext cx="1675675" cy="140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timestep_090_ne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234" y="2041346"/>
            <a:ext cx="1418738" cy="140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 descr="timestep_220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880" y="-6606"/>
            <a:ext cx="2367960" cy="187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FE element 135" descr="SshmCxZ6WdXJ8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12" descr="signal_to_background_raw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8" y="929739"/>
            <a:ext cx="3610853" cy="35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hide137" hidden="1"/>
          <p:cNvSpPr>
            <a:spLocks noGrp="1"/>
          </p:cNvSpPr>
          <p:nvPr>
            <p:ph sz="quarter" idx="4294967295"/>
          </p:nvPr>
        </p:nvSpPr>
        <p:spPr bwMode="auto">
          <a:xfrm>
            <a:off x="3231310" y="483519"/>
            <a:ext cx="42926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Tracking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Electron identification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Symbol" charset="0"/>
                <a:cs typeface="Symbol" charset="0"/>
              </a:rPr>
              <a:t>p</a:t>
            </a:r>
            <a:r>
              <a:rPr lang="en-US" sz="1400" baseline="30000" dirty="0">
                <a:latin typeface="Gill Sans" charset="0"/>
                <a:cs typeface="Gill Sans" charset="0"/>
              </a:rPr>
              <a:t>0</a:t>
            </a:r>
            <a:r>
              <a:rPr lang="en-US" sz="1400" dirty="0">
                <a:latin typeface="Gill Sans" charset="0"/>
                <a:cs typeface="Gill Sans" charset="0"/>
              </a:rPr>
              <a:t> and </a:t>
            </a:r>
            <a:r>
              <a:rPr lang="en-US" sz="1400" dirty="0">
                <a:latin typeface="Symbol" charset="0"/>
                <a:cs typeface="Symbol" charset="0"/>
              </a:rPr>
              <a:t>g</a:t>
            </a:r>
            <a:r>
              <a:rPr lang="en-US" sz="1400" dirty="0">
                <a:latin typeface="Gill Sans" charset="0"/>
                <a:cs typeface="Gill Sans" charset="0"/>
              </a:rPr>
              <a:t> conversion rejection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Pairing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endParaRPr lang="en-US" sz="1400" dirty="0">
              <a:latin typeface="Gill Sans" charset="0"/>
              <a:cs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25466" y="611386"/>
            <a:ext cx="2190750" cy="1384300"/>
            <a:chOff x="317500" y="317500"/>
            <a:chExt cx="2190750" cy="1384300"/>
          </a:xfrm>
        </p:grpSpPr>
        <p:pic>
          <p:nvPicPr>
            <p:cNvPr id="15" name="PFE element 137" descr="SshmCxZ6WdXJ81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90750" cy="1384300"/>
            </a:xfrm>
            <a:prstGeom prst="rect">
              <a:avLst/>
            </a:prstGeom>
          </p:spPr>
        </p:pic>
        <p:sp>
          <p:nvSpPr>
            <p:cNvPr id="21" name="Shape_17"/>
            <p:cNvSpPr/>
            <p:nvPr/>
          </p:nvSpPr>
          <p:spPr>
            <a:xfrm>
              <a:off x="317500" y="317500"/>
              <a:ext cx="2190750" cy="1384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0" name="Picture 5" descr="minv_rf_bt_eff_pi0_4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8" y="939170"/>
            <a:ext cx="3608019" cy="358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hide139" hidden="1"/>
          <p:cNvSpPr txBox="1">
            <a:spLocks/>
          </p:cNvSpPr>
          <p:nvPr/>
        </p:nvSpPr>
        <p:spPr bwMode="auto">
          <a:xfrm>
            <a:off x="3231310" y="2427736"/>
            <a:ext cx="42926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Subtraction of background</a:t>
            </a:r>
            <a:br>
              <a:rPr lang="en-US" sz="1400" dirty="0"/>
            </a:br>
            <a:r>
              <a:rPr lang="en-US" sz="1400" dirty="0"/>
              <a:t>(like-sign or event mixing</a:t>
            </a:r>
            <a:r>
              <a:rPr lang="en-US" sz="1400" dirty="0" smtClean="0"/>
              <a:t>)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Efficiency correction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27984" y="2512938"/>
            <a:ext cx="1892300" cy="850900"/>
            <a:chOff x="317500" y="317500"/>
            <a:chExt cx="1892300" cy="850900"/>
          </a:xfrm>
        </p:grpSpPr>
        <p:pic>
          <p:nvPicPr>
            <p:cNvPr id="23" name="PFE element 139" descr="SshmCxZ6WdXJ82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92300" cy="850900"/>
            </a:xfrm>
            <a:prstGeom prst="rect">
              <a:avLst/>
            </a:prstGeom>
          </p:spPr>
        </p:pic>
        <p:sp>
          <p:nvSpPr>
            <p:cNvPr id="24" name="Shape_18"/>
            <p:cNvSpPr/>
            <p:nvPr/>
          </p:nvSpPr>
          <p:spPr>
            <a:xfrm>
              <a:off x="317500" y="317500"/>
              <a:ext cx="1892300" cy="850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2" name="Picture 11" descr="minv_rf_bt_eff_pi0_40_ref_cktA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3" y="939173"/>
            <a:ext cx="3608020" cy="35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fehide141" hidden="1"/>
          <p:cNvSpPr txBox="1">
            <a:spLocks/>
          </p:cNvSpPr>
          <p:nvPr/>
        </p:nvSpPr>
        <p:spPr bwMode="auto">
          <a:xfrm>
            <a:off x="3231310" y="3867894"/>
            <a:ext cx="429260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/>
              <a:t>Isolation of excess radiation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3224960" y="3863764"/>
            <a:ext cx="4305300" cy="368300"/>
            <a:chOff x="317500" y="317500"/>
            <a:chExt cx="4305300" cy="368300"/>
          </a:xfrm>
        </p:grpSpPr>
        <p:pic>
          <p:nvPicPr>
            <p:cNvPr id="26" name="PFE element 141" descr="SshmCxZ6WdXJ83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05300" cy="368300"/>
            </a:xfrm>
            <a:prstGeom prst="rect">
              <a:avLst/>
            </a:prstGeom>
          </p:spPr>
        </p:pic>
        <p:sp>
          <p:nvSpPr>
            <p:cNvPr id="27" name="Shape_19"/>
            <p:cNvSpPr/>
            <p:nvPr/>
          </p:nvSpPr>
          <p:spPr>
            <a:xfrm>
              <a:off x="317500" y="317500"/>
              <a:ext cx="4305300" cy="368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icture 3" descr="excess_4pi_au-Ref-eta_perPi0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9" y="929739"/>
            <a:ext cx="3728034" cy="370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FE element 143" descr="SshmCxZ6WdXJ84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25" y="1138856"/>
            <a:ext cx="762000" cy="609600"/>
          </a:xfrm>
          <a:prstGeom prst="rect">
            <a:avLst/>
          </a:prstGeom>
        </p:spPr>
      </p:pic>
      <p:sp>
        <p:nvSpPr>
          <p:cNvPr id="16" name="pfehide144" hidden="1"/>
          <p:cNvSpPr txBox="1">
            <a:spLocks/>
          </p:cNvSpPr>
          <p:nvPr/>
        </p:nvSpPr>
        <p:spPr bwMode="auto">
          <a:xfrm>
            <a:off x="3231728" y="4371951"/>
            <a:ext cx="429260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/>
              <a:t>Acceptance correction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225378" y="4367821"/>
            <a:ext cx="4305300" cy="368300"/>
            <a:chOff x="317500" y="317500"/>
            <a:chExt cx="4305300" cy="368300"/>
          </a:xfrm>
        </p:grpSpPr>
        <p:pic>
          <p:nvPicPr>
            <p:cNvPr id="30" name="PFE element 144" descr="SshmCxZ6WdXJ85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05300" cy="368300"/>
            </a:xfrm>
            <a:prstGeom prst="rect">
              <a:avLst/>
            </a:prstGeom>
          </p:spPr>
        </p:pic>
        <p:sp>
          <p:nvSpPr>
            <p:cNvPr id="31" name="Shape_20"/>
            <p:cNvSpPr/>
            <p:nvPr/>
          </p:nvSpPr>
          <p:spPr>
            <a:xfrm>
              <a:off x="317500" y="317500"/>
              <a:ext cx="4305300" cy="368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FE element 145" descr="SshmCxZ6WdXJ86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212" y="698035"/>
            <a:ext cx="311150" cy="1520825"/>
          </a:xfrm>
          <a:prstGeom prst="rect">
            <a:avLst/>
          </a:prstGeom>
        </p:spPr>
      </p:pic>
      <p:sp>
        <p:nvSpPr>
          <p:cNvPr id="18" name="pfehide146" hidden="1"/>
          <p:cNvSpPr txBox="1"/>
          <p:nvPr/>
        </p:nvSpPr>
        <p:spPr>
          <a:xfrm rot="5400000">
            <a:off x="4832804" y="3951689"/>
            <a:ext cx="1085767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20112" y="3561042"/>
            <a:ext cx="311150" cy="1089025"/>
            <a:chOff x="317500" y="317500"/>
            <a:chExt cx="311150" cy="1089025"/>
          </a:xfrm>
        </p:grpSpPr>
        <p:pic>
          <p:nvPicPr>
            <p:cNvPr id="34" name="PFE element 146" descr="SshmCxZ6WdXJ88.png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1089025"/>
            </a:xfrm>
            <a:prstGeom prst="rect">
              <a:avLst/>
            </a:prstGeom>
          </p:spPr>
        </p:pic>
        <p:sp>
          <p:nvSpPr>
            <p:cNvPr id="35" name="Shape_21"/>
            <p:cNvSpPr/>
            <p:nvPr/>
          </p:nvSpPr>
          <p:spPr>
            <a:xfrm>
              <a:off x="317500" y="317500"/>
              <a:ext cx="311150" cy="10890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147" hidden="1"/>
          <p:cNvSpPr txBox="1"/>
          <p:nvPr/>
        </p:nvSpPr>
        <p:spPr>
          <a:xfrm rot="5400000">
            <a:off x="5082004" y="4285658"/>
            <a:ext cx="578485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215672" y="4149012"/>
            <a:ext cx="311150" cy="581025"/>
            <a:chOff x="317500" y="317500"/>
            <a:chExt cx="311150" cy="581025"/>
          </a:xfrm>
        </p:grpSpPr>
        <p:pic>
          <p:nvPicPr>
            <p:cNvPr id="37" name="PFE element 147" descr="SshmCxZ6WdXJ90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581025"/>
            </a:xfrm>
            <a:prstGeom prst="rect">
              <a:avLst/>
            </a:prstGeom>
          </p:spPr>
        </p:pic>
        <p:sp>
          <p:nvSpPr>
            <p:cNvPr id="38" name="Shape_22"/>
            <p:cNvSpPr/>
            <p:nvPr/>
          </p:nvSpPr>
          <p:spPr>
            <a:xfrm>
              <a:off x="317500" y="317500"/>
              <a:ext cx="311150" cy="5810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0" name="pfehide148" hidden="1"/>
          <p:cNvSpPr txBox="1"/>
          <p:nvPr/>
        </p:nvSpPr>
        <p:spPr>
          <a:xfrm rot="5400000">
            <a:off x="4737734" y="2724830"/>
            <a:ext cx="1258318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        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11318" y="2248458"/>
            <a:ext cx="311150" cy="1260475"/>
            <a:chOff x="317500" y="317500"/>
            <a:chExt cx="311150" cy="1260475"/>
          </a:xfrm>
        </p:grpSpPr>
        <p:pic>
          <p:nvPicPr>
            <p:cNvPr id="40" name="PFE element 148" descr="SshmCxZ6WdXJ92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1260475"/>
            </a:xfrm>
            <a:prstGeom prst="rect">
              <a:avLst/>
            </a:prstGeom>
          </p:spPr>
        </p:pic>
        <p:sp>
          <p:nvSpPr>
            <p:cNvPr id="41" name="Shape_23"/>
            <p:cNvSpPr/>
            <p:nvPr/>
          </p:nvSpPr>
          <p:spPr>
            <a:xfrm>
              <a:off x="317500" y="317500"/>
              <a:ext cx="311150" cy="12604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48" name="pfehide149" hidden="1"/>
          <p:cNvGrpSpPr/>
          <p:nvPr/>
        </p:nvGrpSpPr>
        <p:grpSpPr>
          <a:xfrm rot="15950904">
            <a:off x="7777926" y="3520290"/>
            <a:ext cx="1142540" cy="1119384"/>
            <a:chOff x="1746652" y="1600827"/>
            <a:chExt cx="1377368" cy="1294375"/>
          </a:xfrm>
        </p:grpSpPr>
        <p:sp>
          <p:nvSpPr>
            <p:cNvPr id="64" name="Line 8" hidden="1"/>
            <p:cNvSpPr>
              <a:spLocks noChangeShapeType="1"/>
            </p:cNvSpPr>
            <p:nvPr/>
          </p:nvSpPr>
          <p:spPr bwMode="auto">
            <a:xfrm rot="2186968" flipV="1">
              <a:off x="2263981" y="2013636"/>
              <a:ext cx="522250" cy="22392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65" name="Line 9" hidden="1"/>
            <p:cNvSpPr>
              <a:spLocks noChangeShapeType="1"/>
            </p:cNvSpPr>
            <p:nvPr/>
          </p:nvSpPr>
          <p:spPr bwMode="auto">
            <a:xfrm rot="2186968">
              <a:off x="2117228" y="2117493"/>
              <a:ext cx="319924" cy="324053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66" name="Rectangle 11" hidden="1"/>
            <p:cNvSpPr>
              <a:spLocks noChangeArrowheads="1"/>
            </p:cNvSpPr>
            <p:nvPr/>
          </p:nvSpPr>
          <p:spPr bwMode="auto">
            <a:xfrm rot="5649096">
              <a:off x="2117944" y="2474953"/>
              <a:ext cx="398348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i="1" baseline="30000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-</a:t>
              </a:r>
              <a:endParaRPr lang="en-US" sz="1800" baseline="3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67" name="Freeform 12" hidden="1"/>
            <p:cNvSpPr>
              <a:spLocks/>
            </p:cNvSpPr>
            <p:nvPr/>
          </p:nvSpPr>
          <p:spPr bwMode="auto">
            <a:xfrm rot="3145606">
              <a:off x="1818201" y="1795054"/>
              <a:ext cx="505936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68" name="Text Box 29" hidden="1"/>
            <p:cNvSpPr txBox="1">
              <a:spLocks noChangeArrowheads="1"/>
            </p:cNvSpPr>
            <p:nvPr/>
          </p:nvSpPr>
          <p:spPr bwMode="auto">
            <a:xfrm rot="5649096">
              <a:off x="1773012" y="1782528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69" name="Rectangle 11" hidden="1"/>
            <p:cNvSpPr>
              <a:spLocks noChangeArrowheads="1"/>
            </p:cNvSpPr>
            <p:nvPr/>
          </p:nvSpPr>
          <p:spPr bwMode="auto">
            <a:xfrm rot="5649096">
              <a:off x="2667101" y="1971690"/>
              <a:ext cx="471689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812621" y="3502132"/>
            <a:ext cx="1073150" cy="1155700"/>
            <a:chOff x="317500" y="317500"/>
            <a:chExt cx="1073150" cy="1155700"/>
          </a:xfrm>
        </p:grpSpPr>
        <p:pic>
          <p:nvPicPr>
            <p:cNvPr id="44" name="PFE element 149" descr="SshmCxZ6WdXJ94.png"/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73150" cy="1155700"/>
            </a:xfrm>
            <a:prstGeom prst="rect">
              <a:avLst/>
            </a:prstGeom>
          </p:spPr>
        </p:pic>
        <p:sp>
          <p:nvSpPr>
            <p:cNvPr id="45" name="Shape_24"/>
            <p:cNvSpPr/>
            <p:nvPr/>
          </p:nvSpPr>
          <p:spPr>
            <a:xfrm>
              <a:off x="317500" y="317500"/>
              <a:ext cx="1073150" cy="1155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49" name="pfehide150" hidden="1"/>
          <p:cNvGrpSpPr/>
          <p:nvPr/>
        </p:nvGrpSpPr>
        <p:grpSpPr>
          <a:xfrm rot="19003726">
            <a:off x="8077394" y="2353398"/>
            <a:ext cx="1178839" cy="1024980"/>
            <a:chOff x="1549797" y="1723478"/>
            <a:chExt cx="1421127" cy="1185212"/>
          </a:xfrm>
        </p:grpSpPr>
        <p:sp>
          <p:nvSpPr>
            <p:cNvPr id="58" name="Line 8" hidden="1"/>
            <p:cNvSpPr>
              <a:spLocks noChangeShapeType="1"/>
            </p:cNvSpPr>
            <p:nvPr/>
          </p:nvSpPr>
          <p:spPr bwMode="auto">
            <a:xfrm rot="2186968" flipV="1">
              <a:off x="2117192" y="2128343"/>
              <a:ext cx="522249" cy="22392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59" name="Line 9" hidden="1"/>
            <p:cNvSpPr>
              <a:spLocks noChangeShapeType="1"/>
            </p:cNvSpPr>
            <p:nvPr/>
          </p:nvSpPr>
          <p:spPr bwMode="auto">
            <a:xfrm rot="2186968">
              <a:off x="1970437" y="2232200"/>
              <a:ext cx="319924" cy="32405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60" name="Rectangle 11" hidden="1"/>
            <p:cNvSpPr>
              <a:spLocks noChangeArrowheads="1"/>
            </p:cNvSpPr>
            <p:nvPr/>
          </p:nvSpPr>
          <p:spPr bwMode="auto">
            <a:xfrm rot="3458743">
              <a:off x="2045399" y="2488442"/>
              <a:ext cx="398346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-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61" name="Freeform 12" hidden="1"/>
            <p:cNvSpPr>
              <a:spLocks/>
            </p:cNvSpPr>
            <p:nvPr/>
          </p:nvSpPr>
          <p:spPr bwMode="auto">
            <a:xfrm rot="3145606">
              <a:off x="1697819" y="1917706"/>
              <a:ext cx="505937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62" name="Text Box 29" hidden="1"/>
            <p:cNvSpPr txBox="1">
              <a:spLocks noChangeArrowheads="1"/>
            </p:cNvSpPr>
            <p:nvPr/>
          </p:nvSpPr>
          <p:spPr bwMode="auto">
            <a:xfrm rot="3458743">
              <a:off x="1576157" y="1883797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63" name="Rectangle 11" hidden="1"/>
            <p:cNvSpPr>
              <a:spLocks noChangeArrowheads="1"/>
            </p:cNvSpPr>
            <p:nvPr/>
          </p:nvSpPr>
          <p:spPr bwMode="auto">
            <a:xfrm rot="3458743">
              <a:off x="2514006" y="2223082"/>
              <a:ext cx="471687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042926" y="2413451"/>
            <a:ext cx="1247775" cy="904875"/>
            <a:chOff x="317500" y="317500"/>
            <a:chExt cx="1247775" cy="904875"/>
          </a:xfrm>
        </p:grpSpPr>
        <p:pic>
          <p:nvPicPr>
            <p:cNvPr id="70" name="PFE element 150" descr="SshmCxZ6WdXJ96.png"/>
            <p:cNvPicPr>
              <a:picLocks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247775" cy="904875"/>
            </a:xfrm>
            <a:prstGeom prst="rect">
              <a:avLst/>
            </a:prstGeom>
          </p:spPr>
        </p:pic>
        <p:sp>
          <p:nvSpPr>
            <p:cNvPr id="71" name="Shape_25"/>
            <p:cNvSpPr/>
            <p:nvPr/>
          </p:nvSpPr>
          <p:spPr>
            <a:xfrm>
              <a:off x="317500" y="317500"/>
              <a:ext cx="1247775" cy="9048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50" name="pfehide151" hidden="1"/>
          <p:cNvGrpSpPr/>
          <p:nvPr/>
        </p:nvGrpSpPr>
        <p:grpSpPr>
          <a:xfrm rot="13999616">
            <a:off x="7558320" y="-126538"/>
            <a:ext cx="1195422" cy="1119389"/>
            <a:chOff x="1658874" y="986929"/>
            <a:chExt cx="1441119" cy="1294378"/>
          </a:xfrm>
        </p:grpSpPr>
        <p:sp>
          <p:nvSpPr>
            <p:cNvPr id="52" name="Line 8" hidden="1"/>
            <p:cNvSpPr>
              <a:spLocks noChangeShapeType="1"/>
            </p:cNvSpPr>
            <p:nvPr/>
          </p:nvSpPr>
          <p:spPr bwMode="auto">
            <a:xfrm rot="2186968" flipV="1">
              <a:off x="2239952" y="1399741"/>
              <a:ext cx="522249" cy="223921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53" name="Line 9" hidden="1"/>
            <p:cNvSpPr>
              <a:spLocks noChangeShapeType="1"/>
            </p:cNvSpPr>
            <p:nvPr/>
          </p:nvSpPr>
          <p:spPr bwMode="auto">
            <a:xfrm rot="2186968">
              <a:off x="2093207" y="1503596"/>
              <a:ext cx="319924" cy="324054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54" name="Rectangle 11" hidden="1"/>
            <p:cNvSpPr>
              <a:spLocks noChangeArrowheads="1"/>
            </p:cNvSpPr>
            <p:nvPr/>
          </p:nvSpPr>
          <p:spPr bwMode="auto">
            <a:xfrm rot="7125639">
              <a:off x="2093920" y="1861059"/>
              <a:ext cx="398346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-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55" name="Freeform 12" hidden="1"/>
            <p:cNvSpPr>
              <a:spLocks/>
            </p:cNvSpPr>
            <p:nvPr/>
          </p:nvSpPr>
          <p:spPr bwMode="auto">
            <a:xfrm rot="3145606">
              <a:off x="1794174" y="1181156"/>
              <a:ext cx="505935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56" name="Text Box 29" hidden="1"/>
            <p:cNvSpPr txBox="1">
              <a:spLocks noChangeArrowheads="1"/>
            </p:cNvSpPr>
            <p:nvPr/>
          </p:nvSpPr>
          <p:spPr bwMode="auto">
            <a:xfrm rot="7125639">
              <a:off x="1685234" y="1169097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57" name="Rectangle 11" hidden="1"/>
            <p:cNvSpPr>
              <a:spLocks noChangeArrowheads="1"/>
            </p:cNvSpPr>
            <p:nvPr/>
          </p:nvSpPr>
          <p:spPr bwMode="auto">
            <a:xfrm rot="7125639">
              <a:off x="2643074" y="1357799"/>
              <a:ext cx="471689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624218" y="-157393"/>
            <a:ext cx="1063625" cy="1181100"/>
            <a:chOff x="317500" y="317500"/>
            <a:chExt cx="1063625" cy="1181100"/>
          </a:xfrm>
        </p:grpSpPr>
        <p:pic>
          <p:nvPicPr>
            <p:cNvPr id="73" name="PFE element 151" descr="SshmCxZ6WdXJ98.png"/>
            <p:cNvPicPr>
              <a:picLocks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63625" cy="1181100"/>
            </a:xfrm>
            <a:prstGeom prst="rect">
              <a:avLst/>
            </a:prstGeom>
          </p:spPr>
        </p:pic>
        <p:sp>
          <p:nvSpPr>
            <p:cNvPr id="74" name="Shape_26"/>
            <p:cNvSpPr/>
            <p:nvPr/>
          </p:nvSpPr>
          <p:spPr>
            <a:xfrm>
              <a:off x="317500" y="317500"/>
              <a:ext cx="1063625" cy="1181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1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52" descr="SshmCxZ6WdXJ10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0" y="2319338"/>
            <a:ext cx="3825875" cy="327025"/>
          </a:xfrm>
          <a:prstGeom prst="rect">
            <a:avLst/>
          </a:prstGeom>
        </p:spPr>
      </p:pic>
      <p:pic>
        <p:nvPicPr>
          <p:cNvPr id="5" name="Picture 4" descr="dep_6762708-Spectroscope-or-Spectrometer-vintage-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225" y="1916117"/>
            <a:ext cx="2336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02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54" descr="SshmCxZ6WdXJ10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0758"/>
            <a:ext cx="7924800" cy="812800"/>
          </a:xfrm>
          <a:prstGeom prst="rect">
            <a:avLst/>
          </a:prstGeom>
        </p:spPr>
      </p:pic>
      <p:pic>
        <p:nvPicPr>
          <p:cNvPr id="4" name="Picture 10" descr="RhoSpectralFunction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2" r="1865"/>
          <a:stretch>
            <a:fillRect/>
          </a:stretch>
        </p:blipFill>
        <p:spPr bwMode="auto">
          <a:xfrm>
            <a:off x="251521" y="866140"/>
            <a:ext cx="3485276" cy="31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FE element 156" descr="SshmCxZ6WdXJ10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48" y="4076128"/>
            <a:ext cx="3492500" cy="508000"/>
          </a:xfrm>
          <a:prstGeom prst="rect">
            <a:avLst/>
          </a:prstGeom>
        </p:spPr>
      </p:pic>
      <p:pic>
        <p:nvPicPr>
          <p:cNvPr id="11" name="PFE element 157" descr="SshmCxZ6WdXJ10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51" y="2414884"/>
            <a:ext cx="4699000" cy="1600200"/>
          </a:xfrm>
          <a:prstGeom prst="rect">
            <a:avLst/>
          </a:prstGeom>
        </p:spPr>
      </p:pic>
      <p:pic>
        <p:nvPicPr>
          <p:cNvPr id="7" name="Picture 6" descr="na60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995686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5" y="422793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160" descr="SshmCxZ6WdXJ10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5" y="771550"/>
            <a:ext cx="4592637" cy="1584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771550"/>
            <a:ext cx="3370170" cy="3096344"/>
          </a:xfrm>
          <a:prstGeom prst="rect">
            <a:avLst/>
          </a:prstGeom>
          <a:effectLst/>
        </p:spPr>
      </p:pic>
      <p:pic>
        <p:nvPicPr>
          <p:cNvPr id="15" name="PFE element 164" descr="SshmCxZ6WdXJ10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84" y="3861688"/>
            <a:ext cx="2032000" cy="304800"/>
          </a:xfrm>
          <a:prstGeom prst="rect">
            <a:avLst/>
          </a:prstGeom>
        </p:spPr>
      </p:pic>
      <p:pic>
        <p:nvPicPr>
          <p:cNvPr id="16" name="PFE element 165" descr="SshmCxZ6WdXJ10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76" y="2781741"/>
            <a:ext cx="4813300" cy="207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468" y="3919582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67" descr="SshmCxZ6WdXJ11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92468"/>
            <a:ext cx="2225512" cy="1737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80" y="492469"/>
            <a:ext cx="2207269" cy="1737334"/>
          </a:xfrm>
          <a:prstGeom prst="rect">
            <a:avLst/>
          </a:prstGeom>
        </p:spPr>
      </p:pic>
      <p:pic>
        <p:nvPicPr>
          <p:cNvPr id="12" name="PFE element 171" descr="SshmCxZ6WdXJ11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997" y="2278274"/>
            <a:ext cx="30099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44" y="1635646"/>
            <a:ext cx="3867720" cy="3231931"/>
          </a:xfrm>
          <a:prstGeom prst="rect">
            <a:avLst/>
          </a:prstGeom>
        </p:spPr>
      </p:pic>
      <p:sp>
        <p:nvSpPr>
          <p:cNvPr id="9" name="pfehide173" hidden="1"/>
          <p:cNvSpPr/>
          <p:nvPr/>
        </p:nvSpPr>
        <p:spPr>
          <a:xfrm>
            <a:off x="4283968" y="4229675"/>
            <a:ext cx="3235331" cy="584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F2F2F2"/>
                </a:solidFill>
                <a:latin typeface="Gill Sans Light"/>
                <a:cs typeface="Gill Sans Light"/>
              </a:rPr>
              <a:t>Open charm contribution</a:t>
            </a:r>
          </a:p>
          <a:p>
            <a:r>
              <a:rPr lang="en-US" sz="1600" dirty="0">
                <a:solidFill>
                  <a:srgbClr val="F2F2F2"/>
                </a:solidFill>
                <a:latin typeface="Gill Sans Light"/>
                <a:cs typeface="Gill Sans Light"/>
              </a:rPr>
              <a:t>becomes significant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276034" y="4223613"/>
            <a:ext cx="3251200" cy="596900"/>
            <a:chOff x="317500" y="317500"/>
            <a:chExt cx="3251200" cy="596900"/>
          </a:xfrm>
        </p:grpSpPr>
        <p:pic>
          <p:nvPicPr>
            <p:cNvPr id="13" name="PFE element 173" descr="SshmCxZ6WdXJ114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596900"/>
            </a:xfrm>
            <a:prstGeom prst="rect">
              <a:avLst/>
            </a:prstGeom>
          </p:spPr>
        </p:pic>
        <p:sp>
          <p:nvSpPr>
            <p:cNvPr id="14" name="Shape_27"/>
            <p:cNvSpPr/>
            <p:nvPr/>
          </p:nvSpPr>
          <p:spPr>
            <a:xfrm>
              <a:off x="317500" y="317500"/>
              <a:ext cx="32512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6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74" descr="SshmCxZ6WdXJ1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034"/>
            <a:ext cx="8534400" cy="742950"/>
          </a:xfrm>
          <a:prstGeom prst="rect">
            <a:avLst/>
          </a:prstGeom>
        </p:spPr>
      </p:pic>
      <p:pic>
        <p:nvPicPr>
          <p:cNvPr id="5" name="Picture 4" descr="star_dielectron_mass_RWH_v2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43558"/>
            <a:ext cx="3906880" cy="3816424"/>
          </a:xfrm>
          <a:prstGeom prst="rect">
            <a:avLst/>
          </a:prstGeom>
        </p:spPr>
      </p:pic>
      <p:pic>
        <p:nvPicPr>
          <p:cNvPr id="9" name="PFE element 176" descr="SshmCxZ6WdXJ11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578" y="3497114"/>
            <a:ext cx="4508500" cy="952500"/>
          </a:xfrm>
          <a:prstGeom prst="rect">
            <a:avLst/>
          </a:prstGeom>
        </p:spPr>
      </p:pic>
      <p:pic>
        <p:nvPicPr>
          <p:cNvPr id="11" name="PFE element 177" descr="SshmCxZ6WdXJ11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940" y="840557"/>
            <a:ext cx="3314700" cy="698500"/>
          </a:xfrm>
          <a:prstGeom prst="rect">
            <a:avLst/>
          </a:prstGeom>
        </p:spPr>
      </p:pic>
      <p:pic>
        <p:nvPicPr>
          <p:cNvPr id="12" name="PFE element 178" descr="SshmCxZ6WdXJ11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06" y="1841562"/>
            <a:ext cx="417830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912" y="915566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81" descr="SshmCxZ6WdXJ12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4" y="21450"/>
            <a:ext cx="8991600" cy="546100"/>
          </a:xfrm>
          <a:prstGeom prst="rect">
            <a:avLst/>
          </a:prstGeom>
        </p:spPr>
      </p:pic>
      <p:pic>
        <p:nvPicPr>
          <p:cNvPr id="13" name="Inhaltsplatzhalter 6" descr="temp_dens_evol_auau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3" y="1102464"/>
            <a:ext cx="3373045" cy="2299630"/>
          </a:xfrm>
          <a:prstGeom prst="rect">
            <a:avLst/>
          </a:prstGeom>
        </p:spPr>
      </p:pic>
      <p:pic>
        <p:nvPicPr>
          <p:cNvPr id="7" name="PFE element 183" descr="SshmCxZ6WdXJ12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37" y="3411560"/>
            <a:ext cx="3111500" cy="304800"/>
          </a:xfrm>
          <a:prstGeom prst="rect">
            <a:avLst/>
          </a:prstGeom>
        </p:spPr>
      </p:pic>
      <p:sp>
        <p:nvSpPr>
          <p:cNvPr id="17" name="pfehide184" hidden="1"/>
          <p:cNvSpPr>
            <a:spLocks noGrp="1"/>
          </p:cNvSpPr>
          <p:nvPr>
            <p:ph sz="quarter" idx="13"/>
          </p:nvPr>
        </p:nvSpPr>
        <p:spPr>
          <a:xfrm>
            <a:off x="4830492" y="3823707"/>
            <a:ext cx="3989984" cy="112430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ym typeface="Symbol" charset="2"/>
              </a:rPr>
              <a:t>Moderate </a:t>
            </a:r>
            <a:r>
              <a:rPr lang="en-US" dirty="0">
                <a:sym typeface="Symbol" charset="2"/>
              </a:rPr>
              <a:t>temperatures: T &lt; </a:t>
            </a:r>
            <a:r>
              <a:rPr lang="en-US" dirty="0" smtClean="0">
                <a:sym typeface="Symbol" charset="2"/>
              </a:rPr>
              <a:t>90 MeV</a:t>
            </a:r>
            <a:endParaRPr lang="en-US" dirty="0">
              <a:solidFill>
                <a:schemeClr val="tx1">
                  <a:lumMod val="95000"/>
                </a:schemeClr>
              </a:solidFill>
              <a:sym typeface="Symbol" charset="2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Baryon-dominated system throughout the evolution (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/A</a:t>
            </a:r>
            <a:r>
              <a:rPr lang="en-US" baseline="-25000" dirty="0" smtClean="0">
                <a:solidFill>
                  <a:schemeClr val="tx1">
                    <a:lumMod val="95000"/>
                  </a:schemeClr>
                </a:solidFill>
              </a:rPr>
              <a:t>part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≈ 10%)</a:t>
            </a:r>
          </a:p>
          <a:p>
            <a:pPr marL="0" indent="0">
              <a:spcAft>
                <a:spcPts val="600"/>
              </a:spcAft>
              <a:buNone/>
            </a:pPr>
            <a:endParaRPr lang="fr-FR" dirty="0">
              <a:solidFill>
                <a:schemeClr val="tx1">
                  <a:lumMod val="95000"/>
                </a:schemeClr>
              </a:solidFill>
              <a:sym typeface="Symbol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28409" y="3823707"/>
            <a:ext cx="3994150" cy="1127125"/>
            <a:chOff x="317500" y="317500"/>
            <a:chExt cx="3994150" cy="1127125"/>
          </a:xfrm>
        </p:grpSpPr>
        <p:pic>
          <p:nvPicPr>
            <p:cNvPr id="8" name="PFE element 184" descr="SshmCxZ6WdXJ124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94150" cy="1127125"/>
            </a:xfrm>
            <a:prstGeom prst="rect">
              <a:avLst/>
            </a:prstGeom>
          </p:spPr>
        </p:pic>
        <p:sp>
          <p:nvSpPr>
            <p:cNvPr id="9" name="Shape_28"/>
            <p:cNvSpPr/>
            <p:nvPr/>
          </p:nvSpPr>
          <p:spPr>
            <a:xfrm>
              <a:off x="317500" y="317500"/>
              <a:ext cx="3994150" cy="11271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1" name="PFE element 185" descr="SshmCxZ6WdXJ12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0" y="574149"/>
            <a:ext cx="3378200" cy="533400"/>
          </a:xfrm>
          <a:prstGeom prst="rect">
            <a:avLst/>
          </a:prstGeom>
        </p:spPr>
      </p:pic>
      <p:sp>
        <p:nvSpPr>
          <p:cNvPr id="94" name="pfehide186" hidden="1"/>
          <p:cNvSpPr txBox="1">
            <a:spLocks/>
          </p:cNvSpPr>
          <p:nvPr/>
        </p:nvSpPr>
        <p:spPr>
          <a:xfrm>
            <a:off x="256857" y="3825496"/>
            <a:ext cx="3811087" cy="474446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2074" indent="-292074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827" indent="-243395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579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3011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2441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1873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31305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20737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10168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fr-FR" dirty="0" smtClean="0">
                <a:solidFill>
                  <a:schemeClr val="tx1">
                    <a:lumMod val="95000"/>
                  </a:schemeClr>
                </a:solidFill>
                <a:sym typeface="Symbol" charset="2"/>
              </a:rPr>
              <a:t>Long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interpenetration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times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1051" y="3821419"/>
            <a:ext cx="3822700" cy="482600"/>
            <a:chOff x="317500" y="317500"/>
            <a:chExt cx="3822700" cy="482600"/>
          </a:xfrm>
        </p:grpSpPr>
        <p:pic>
          <p:nvPicPr>
            <p:cNvPr id="12" name="PFE element 186" descr="SshmCxZ6WdXJ127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700" cy="482600"/>
            </a:xfrm>
            <a:prstGeom prst="rect">
              <a:avLst/>
            </a:prstGeom>
          </p:spPr>
        </p:pic>
        <p:sp>
          <p:nvSpPr>
            <p:cNvPr id="15" name="Shape_29"/>
            <p:cNvSpPr/>
            <p:nvPr/>
          </p:nvSpPr>
          <p:spPr>
            <a:xfrm>
              <a:off x="317500" y="317500"/>
              <a:ext cx="38227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" r="2642"/>
          <a:stretch/>
        </p:blipFill>
        <p:spPr>
          <a:xfrm>
            <a:off x="4830488" y="986250"/>
            <a:ext cx="3243840" cy="2415844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256" y="1301821"/>
            <a:ext cx="2223467" cy="26105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6092724" y="1153144"/>
            <a:ext cx="495500" cy="1787870"/>
          </a:xfrm>
          <a:prstGeom prst="rect">
            <a:avLst/>
          </a:prstGeom>
          <a:solidFill>
            <a:srgbClr val="FF787A">
              <a:alpha val="12000"/>
            </a:srgbClr>
          </a:solidFill>
          <a:ln w="12700">
            <a:noFill/>
            <a:prstDash val="sysDash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FE element 190" descr="SshmCxZ6WdXJ128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666" y="646831"/>
            <a:ext cx="3467100" cy="342900"/>
          </a:xfrm>
          <a:prstGeom prst="rect">
            <a:avLst/>
          </a:prstGeom>
        </p:spPr>
      </p:pic>
      <p:pic>
        <p:nvPicPr>
          <p:cNvPr id="21" name="PFE element 191" descr="SshmCxZ6WdXJ129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30" y="3407037"/>
            <a:ext cx="3136900" cy="304800"/>
          </a:xfrm>
          <a:prstGeom prst="rect">
            <a:avLst/>
          </a:prstGeom>
        </p:spPr>
      </p:pic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611560" y="1163314"/>
            <a:ext cx="288032" cy="1984500"/>
          </a:xfrm>
          <a:prstGeom prst="rect">
            <a:avLst/>
          </a:prstGeom>
          <a:solidFill>
            <a:srgbClr val="3366FF">
              <a:alpha val="23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pfehide193" hidden="1"/>
          <p:cNvSpPr txBox="1">
            <a:spLocks/>
          </p:cNvSpPr>
          <p:nvPr/>
        </p:nvSpPr>
        <p:spPr>
          <a:xfrm>
            <a:off x="256857" y="4257544"/>
            <a:ext cx="3811087" cy="690470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2074" indent="-292074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827" indent="-243395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579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3011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2441" indent="-194716" algn="l" defTabSz="77886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1873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31305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20737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10168" indent="-194716" algn="l" defTabSz="778863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Comparatively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long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lifetime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of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the dense 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”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fireball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” (</a:t>
            </a:r>
            <a:r>
              <a:rPr lang="fr-FR" b="1" dirty="0">
                <a:solidFill>
                  <a:schemeClr val="tx1">
                    <a:lumMod val="95000"/>
                  </a:schemeClr>
                </a:solidFill>
              </a:rPr>
              <a:t></a:t>
            </a:r>
            <a:r>
              <a:rPr lang="fr-FR" b="1" baseline="-25000" dirty="0">
                <a:solidFill>
                  <a:schemeClr val="tx1">
                    <a:lumMod val="95000"/>
                  </a:schemeClr>
                </a:solidFill>
              </a:rPr>
              <a:t>max</a:t>
            </a:r>
            <a:r>
              <a:rPr lang="fr-FR" b="1" dirty="0">
                <a:solidFill>
                  <a:schemeClr val="tx1">
                    <a:lumMod val="95000"/>
                  </a:schemeClr>
                </a:solidFill>
              </a:rPr>
              <a:t> ≈ 3 </a:t>
            </a:r>
            <a:r>
              <a:rPr lang="fr-FR" b="1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fr-FR" b="1" baseline="-25000" dirty="0" smtClean="0">
                <a:solidFill>
                  <a:schemeClr val="tx1">
                    <a:lumMod val="95000"/>
                  </a:schemeClr>
                </a:solidFill>
              </a:rPr>
              <a:t>0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051" y="4253529"/>
            <a:ext cx="3822700" cy="698500"/>
            <a:chOff x="317500" y="317500"/>
            <a:chExt cx="3822700" cy="698500"/>
          </a:xfrm>
        </p:grpSpPr>
        <p:pic>
          <p:nvPicPr>
            <p:cNvPr id="22" name="PFE element 193" descr="SshmCxZ6WdXJ13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700" cy="698500"/>
            </a:xfrm>
            <a:prstGeom prst="rect">
              <a:avLst/>
            </a:prstGeom>
          </p:spPr>
        </p:pic>
        <p:sp>
          <p:nvSpPr>
            <p:cNvPr id="23" name="Shape_30"/>
            <p:cNvSpPr/>
            <p:nvPr/>
          </p:nvSpPr>
          <p:spPr>
            <a:xfrm>
              <a:off x="317500" y="317500"/>
              <a:ext cx="3822700" cy="698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899592" y="1163314"/>
            <a:ext cx="1656184" cy="1984500"/>
          </a:xfrm>
          <a:prstGeom prst="rect">
            <a:avLst/>
          </a:prstGeom>
          <a:solidFill>
            <a:srgbClr val="FF787A">
              <a:alpha val="16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>
              <a:solidFill>
                <a:srgbClr val="FF787A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38" y="3451074"/>
            <a:ext cx="327122" cy="21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007" y="345107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94" grpId="0"/>
      <p:bldP spid="85" grpId="0" animBg="1"/>
      <p:bldP spid="88" grpId="0" animBg="1"/>
      <p:bldP spid="89" grpId="0"/>
      <p:bldP spid="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97" descr="SshmCxZ6WdXJ13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Grafik 16" descr="hydr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89" y="111355"/>
            <a:ext cx="1094618" cy="798934"/>
          </a:xfrm>
          <a:prstGeom prst="rect">
            <a:avLst/>
          </a:prstGeom>
        </p:spPr>
      </p:pic>
      <p:pic>
        <p:nvPicPr>
          <p:cNvPr id="6" name="Inhaltsplatzhalter 3" descr="AuAu_evol_40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31" y="1232803"/>
            <a:ext cx="1895902" cy="1843003"/>
          </a:xfrm>
          <a:prstGeom prst="rect">
            <a:avLst/>
          </a:prstGeom>
        </p:spPr>
      </p:pic>
      <p:pic>
        <p:nvPicPr>
          <p:cNvPr id="7" name="Bildplatzhalter 5" descr="cent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07654"/>
            <a:ext cx="401814" cy="639507"/>
          </a:xfrm>
          <a:prstGeom prst="rect">
            <a:avLst/>
          </a:prstGeom>
        </p:spPr>
      </p:pic>
      <p:grpSp>
        <p:nvGrpSpPr>
          <p:cNvPr id="10" name="pfehide201" hidden="1"/>
          <p:cNvGrpSpPr>
            <a:grpSpLocks/>
          </p:cNvGrpSpPr>
          <p:nvPr/>
        </p:nvGrpSpPr>
        <p:grpSpPr bwMode="auto">
          <a:xfrm rot="901011">
            <a:off x="8394644" y="1371050"/>
            <a:ext cx="624382" cy="772968"/>
            <a:chOff x="1857" y="2496"/>
            <a:chExt cx="643" cy="949"/>
          </a:xfrm>
        </p:grpSpPr>
        <p:sp>
          <p:nvSpPr>
            <p:cNvPr id="11" name="Line 14" hidden="1"/>
            <p:cNvSpPr>
              <a:spLocks noChangeShapeType="1"/>
            </p:cNvSpPr>
            <p:nvPr/>
          </p:nvSpPr>
          <p:spPr bwMode="auto">
            <a:xfrm rot="16975540" flipV="1">
              <a:off x="1803" y="2972"/>
              <a:ext cx="356" cy="78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5" hidden="1"/>
            <p:cNvSpPr>
              <a:spLocks noChangeShapeType="1"/>
            </p:cNvSpPr>
            <p:nvPr/>
          </p:nvSpPr>
          <p:spPr bwMode="auto">
            <a:xfrm rot="16975540">
              <a:off x="2031" y="2975"/>
              <a:ext cx="232" cy="28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 hidden="1"/>
            <p:cNvSpPr>
              <a:spLocks noChangeArrowheads="1"/>
            </p:cNvSpPr>
            <p:nvPr/>
          </p:nvSpPr>
          <p:spPr bwMode="auto">
            <a:xfrm rot="20698989">
              <a:off x="1894" y="2496"/>
              <a:ext cx="349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4" name="Rectangle 13" hidden="1"/>
            <p:cNvSpPr>
              <a:spLocks noChangeArrowheads="1"/>
            </p:cNvSpPr>
            <p:nvPr/>
          </p:nvSpPr>
          <p:spPr bwMode="auto">
            <a:xfrm rot="20698989">
              <a:off x="2137" y="2686"/>
              <a:ext cx="363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 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5" name="Freeform 14" hidden="1"/>
            <p:cNvSpPr>
              <a:spLocks/>
            </p:cNvSpPr>
            <p:nvPr/>
          </p:nvSpPr>
          <p:spPr bwMode="auto">
            <a:xfrm rot="18075541">
              <a:off x="1774" y="3262"/>
              <a:ext cx="266" cy="99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19050" cmpd="sng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24248" y="1413047"/>
            <a:ext cx="765175" cy="688975"/>
            <a:chOff x="317500" y="317500"/>
            <a:chExt cx="765175" cy="688975"/>
          </a:xfrm>
        </p:grpSpPr>
        <p:pic>
          <p:nvPicPr>
            <p:cNvPr id="8" name="PFE element 201" descr="SshmCxZ6WdXJ132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65175" cy="688975"/>
            </a:xfrm>
            <a:prstGeom prst="rect">
              <a:avLst/>
            </a:prstGeom>
          </p:spPr>
        </p:pic>
        <p:sp>
          <p:nvSpPr>
            <p:cNvPr id="9" name="Shape_31"/>
            <p:cNvSpPr/>
            <p:nvPr/>
          </p:nvSpPr>
          <p:spPr>
            <a:xfrm>
              <a:off x="317500" y="317500"/>
              <a:ext cx="765175" cy="6889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icture 8" descr="timestep_090_new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694" y="97130"/>
            <a:ext cx="1042669" cy="103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uau11_time3_new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31" y="3168134"/>
            <a:ext cx="1906112" cy="1896300"/>
          </a:xfrm>
          <a:prstGeom prst="rect">
            <a:avLst/>
          </a:prstGeom>
        </p:spPr>
      </p:pic>
      <p:sp>
        <p:nvSpPr>
          <p:cNvPr id="20" name="pfehide204" hidden="1"/>
          <p:cNvSpPr txBox="1"/>
          <p:nvPr/>
        </p:nvSpPr>
        <p:spPr>
          <a:xfrm>
            <a:off x="360000" y="1779662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	21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,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collective velocity</a:t>
            </a:r>
            <a:endParaRPr lang="en-US" sz="1400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57792" y="1775780"/>
            <a:ext cx="7061200" cy="1231900"/>
            <a:chOff x="317500" y="317500"/>
            <a:chExt cx="7061200" cy="1231900"/>
          </a:xfrm>
        </p:grpSpPr>
        <p:pic>
          <p:nvPicPr>
            <p:cNvPr id="19" name="PFE element 204" descr="SshmCxZ6WdXJ134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61200" cy="1231900"/>
            </a:xfrm>
            <a:prstGeom prst="rect">
              <a:avLst/>
            </a:prstGeom>
          </p:spPr>
        </p:pic>
        <p:sp>
          <p:nvSpPr>
            <p:cNvPr id="25" name="Shape_32"/>
            <p:cNvSpPr/>
            <p:nvPr/>
          </p:nvSpPr>
          <p:spPr>
            <a:xfrm>
              <a:off x="317500" y="317500"/>
              <a:ext cx="7061200" cy="1231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7" name="PFE element 205" descr="SshmCxZ6WdXJ13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28" y="562449"/>
            <a:ext cx="8648700" cy="1384300"/>
          </a:xfrm>
          <a:prstGeom prst="rect">
            <a:avLst/>
          </a:prstGeom>
        </p:spPr>
      </p:pic>
      <p:sp>
        <p:nvSpPr>
          <p:cNvPr id="22" name="pfehide206" hidden="1"/>
          <p:cNvSpPr>
            <a:spLocks noGrp="1"/>
          </p:cNvSpPr>
          <p:nvPr>
            <p:ph sz="quarter" idx="4294967295"/>
          </p:nvPr>
        </p:nvSpPr>
        <p:spPr>
          <a:xfrm>
            <a:off x="360000" y="3147814"/>
            <a:ext cx="682524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compute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emission rates</a:t>
            </a:r>
          </a:p>
          <a:p>
            <a:pPr marL="812800" indent="0"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parameterization of RW in-medium spectral function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56324" y="3141836"/>
            <a:ext cx="6832600" cy="1308100"/>
            <a:chOff x="317500" y="317500"/>
            <a:chExt cx="6832600" cy="1308100"/>
          </a:xfrm>
        </p:grpSpPr>
        <p:pic>
          <p:nvPicPr>
            <p:cNvPr id="28" name="PFE element 206" descr="SshmCxZ6WdXJ136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2600" cy="1308100"/>
            </a:xfrm>
            <a:prstGeom prst="rect">
              <a:avLst/>
            </a:prstGeom>
          </p:spPr>
        </p:pic>
        <p:sp>
          <p:nvSpPr>
            <p:cNvPr id="29" name="Shape_33"/>
            <p:cNvSpPr/>
            <p:nvPr/>
          </p:nvSpPr>
          <p:spPr>
            <a:xfrm>
              <a:off x="317500" y="317500"/>
              <a:ext cx="6832600" cy="1308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1" name="PFE element 207" descr="SshmCxZ6WdXJ137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4" y="4367604"/>
            <a:ext cx="4483100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3814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09" descr="SshmCxZ6WdXJ13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10" name="Picture 9" descr="excess_4pi_zoom_au-Ref-eta_perPi0_CG_HSD_Fr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7" y="771550"/>
            <a:ext cx="3407139" cy="3384374"/>
          </a:xfrm>
          <a:prstGeom prst="rect">
            <a:avLst/>
          </a:prstGeom>
        </p:spPr>
      </p:pic>
      <p:pic>
        <p:nvPicPr>
          <p:cNvPr id="5" name="PFE element 211" descr="SshmCxZ6WdXJ14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72" y="2705378"/>
            <a:ext cx="685800" cy="520700"/>
          </a:xfrm>
          <a:prstGeom prst="rect">
            <a:avLst/>
          </a:prstGeom>
        </p:spPr>
      </p:pic>
      <p:pic>
        <p:nvPicPr>
          <p:cNvPr id="6" name="PFE element 212" descr="SshmCxZ6WdXJ14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73" y="4098003"/>
            <a:ext cx="1993900" cy="304800"/>
          </a:xfrm>
          <a:prstGeom prst="rect">
            <a:avLst/>
          </a:prstGeom>
        </p:spPr>
      </p:pic>
      <p:pic>
        <p:nvPicPr>
          <p:cNvPr id="7" name="PFE element 213" descr="SshmCxZ6WdXJ14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762" y="620079"/>
            <a:ext cx="4216400" cy="3543300"/>
          </a:xfrm>
          <a:prstGeom prst="rect">
            <a:avLst/>
          </a:prstGeom>
        </p:spPr>
      </p:pic>
      <p:pic>
        <p:nvPicPr>
          <p:cNvPr id="8" name="PFE element 214" descr="SshmCxZ6WdXJ14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6" y="1083789"/>
            <a:ext cx="3721100" cy="1206500"/>
          </a:xfrm>
          <a:prstGeom prst="rect">
            <a:avLst/>
          </a:prstGeom>
        </p:spPr>
      </p:pic>
      <p:sp>
        <p:nvSpPr>
          <p:cNvPr id="29" name="pfehide215" hidden="1"/>
          <p:cNvSpPr/>
          <p:nvPr/>
        </p:nvSpPr>
        <p:spPr>
          <a:xfrm>
            <a:off x="4787632" y="4138215"/>
            <a:ext cx="3240752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Robust understanding across QCD phase diagram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776058" y="4132153"/>
            <a:ext cx="3263900" cy="596900"/>
            <a:chOff x="317500" y="317500"/>
            <a:chExt cx="3263900" cy="596900"/>
          </a:xfrm>
        </p:grpSpPr>
        <p:pic>
          <p:nvPicPr>
            <p:cNvPr id="9" name="PFE element 215" descr="SshmCxZ6WdXJ144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63900" cy="596900"/>
            </a:xfrm>
            <a:prstGeom prst="rect">
              <a:avLst/>
            </a:prstGeom>
          </p:spPr>
        </p:pic>
        <p:sp>
          <p:nvSpPr>
            <p:cNvPr id="28" name="Shape_34"/>
            <p:cNvSpPr/>
            <p:nvPr/>
          </p:nvSpPr>
          <p:spPr>
            <a:xfrm>
              <a:off x="317500" y="317500"/>
              <a:ext cx="32639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4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5" descr="SshmCxZ6WdXJ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 descr="hand_made_QCD_phase_diagr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49" y="1635646"/>
            <a:ext cx="3430411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3035482" y="1252802"/>
            <a:ext cx="1106276" cy="907789"/>
          </a:xfrm>
          <a:prstGeom prst="rect">
            <a:avLst/>
          </a:prstGeom>
        </p:spPr>
      </p:pic>
      <p:grpSp>
        <p:nvGrpSpPr>
          <p:cNvPr id="13" name="pfehide9" hidden="1"/>
          <p:cNvGrpSpPr/>
          <p:nvPr/>
        </p:nvGrpSpPr>
        <p:grpSpPr>
          <a:xfrm>
            <a:off x="-4688" y="885630"/>
            <a:ext cx="1512168" cy="966043"/>
            <a:chOff x="-42129" y="885627"/>
            <a:chExt cx="1512168" cy="966043"/>
          </a:xfrm>
        </p:grpSpPr>
        <p:pic>
          <p:nvPicPr>
            <p:cNvPr id="14" name="Picture 13" descr="big_bang.jpg" hidden="1"/>
            <p:cNvPicPr>
              <a:picLocks noChangeAspect="1"/>
            </p:cNvPicPr>
            <p:nvPr/>
          </p:nvPicPr>
          <p:blipFill rotWithShape="1">
            <a:blip r:embed="rId5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464" y="885627"/>
              <a:ext cx="1153954" cy="966043"/>
            </a:xfrm>
            <a:prstGeom prst="rect">
              <a:avLst/>
            </a:prstGeom>
          </p:spPr>
        </p:pic>
        <p:sp>
          <p:nvSpPr>
            <p:cNvPr id="15" name="Rectangle 14" hidden="1"/>
            <p:cNvSpPr/>
            <p:nvPr/>
          </p:nvSpPr>
          <p:spPr>
            <a:xfrm>
              <a:off x="-42129" y="950872"/>
              <a:ext cx="15121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pc="30" dirty="0">
                  <a:solidFill>
                    <a:schemeClr val="tx1">
                      <a:lumMod val="95000"/>
                    </a:schemeClr>
                  </a:solidFill>
                  <a:latin typeface="Gill Sans"/>
                  <a:ea typeface="+mn-ea"/>
                  <a:cs typeface="Gill Sans"/>
                </a:rPr>
                <a:t>Early</a:t>
              </a:r>
              <a:r>
                <a:rPr lang="en-US" sz="3600" dirty="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  <a:t/>
              </a:r>
              <a:br>
                <a:rPr lang="en-US" sz="3600" dirty="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</a:br>
              <a:r>
                <a:rPr lang="en-US" spc="30" dirty="0">
                  <a:solidFill>
                    <a:schemeClr val="tx1">
                      <a:lumMod val="95000"/>
                    </a:schemeClr>
                  </a:solidFill>
                  <a:latin typeface="Gill Sans"/>
                  <a:ea typeface="+mn-ea"/>
                  <a:cs typeface="Gill Sans"/>
                </a:rPr>
                <a:t>Universe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10604" y="879701"/>
            <a:ext cx="1524000" cy="977900"/>
            <a:chOff x="317500" y="317500"/>
            <a:chExt cx="1524000" cy="977900"/>
          </a:xfrm>
        </p:grpSpPr>
        <p:pic>
          <p:nvPicPr>
            <p:cNvPr id="17" name="PFE element 9" descr="SshmCxZ6WdXJ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24000" cy="977900"/>
            </a:xfrm>
            <a:prstGeom prst="rect">
              <a:avLst/>
            </a:prstGeom>
          </p:spPr>
        </p:pic>
        <p:sp>
          <p:nvSpPr>
            <p:cNvPr id="23" name="Shape_0"/>
            <p:cNvSpPr/>
            <p:nvPr/>
          </p:nvSpPr>
          <p:spPr>
            <a:xfrm>
              <a:off x="317500" y="317500"/>
              <a:ext cx="1524000" cy="977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10" hidden="1"/>
          <p:cNvSpPr>
            <a:spLocks noChangeArrowheads="1"/>
          </p:cNvSpPr>
          <p:nvPr/>
        </p:nvSpPr>
        <p:spPr bwMode="auto">
          <a:xfrm rot="5400000">
            <a:off x="1025488" y="1185480"/>
            <a:ext cx="960562" cy="37182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787A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12094" y="882441"/>
            <a:ext cx="387350" cy="977900"/>
            <a:chOff x="317500" y="317500"/>
            <a:chExt cx="387350" cy="977900"/>
          </a:xfrm>
        </p:grpSpPr>
        <p:pic>
          <p:nvPicPr>
            <p:cNvPr id="26" name="PFE element 10" descr="SshmCxZ6WdXJ9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7350" cy="977900"/>
            </a:xfrm>
            <a:prstGeom prst="rect">
              <a:avLst/>
            </a:prstGeom>
          </p:spPr>
        </p:pic>
        <p:sp>
          <p:nvSpPr>
            <p:cNvPr id="28" name="Shape_1"/>
            <p:cNvSpPr/>
            <p:nvPr/>
          </p:nvSpPr>
          <p:spPr>
            <a:xfrm>
              <a:off x="317500" y="317500"/>
              <a:ext cx="387350" cy="977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0" name="AutoShape 10"/>
          <p:cNvSpPr>
            <a:spLocks noChangeArrowheads="1"/>
          </p:cNvSpPr>
          <p:nvPr/>
        </p:nvSpPr>
        <p:spPr bwMode="auto">
          <a:xfrm rot="4578462">
            <a:off x="3167435" y="3051389"/>
            <a:ext cx="442913" cy="1607055"/>
          </a:xfrm>
          <a:prstGeom prst="downArrow">
            <a:avLst>
              <a:gd name="adj1" fmla="val 50000"/>
              <a:gd name="adj2" fmla="val 55107"/>
            </a:avLst>
          </a:prstGeom>
          <a:solidFill>
            <a:srgbClr val="6149FF">
              <a:alpha val="59999"/>
            </a:srgbClr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  <p:txBody>
          <a:bodyPr vert="eaVert" wrap="none" lIns="91410" tIns="45703" rIns="91410" bIns="45703" anchor="ctr"/>
          <a:lstStyle/>
          <a:p>
            <a:endParaRPr lang="en-US">
              <a:solidFill>
                <a:srgbClr val="6149FF"/>
              </a:solidFill>
            </a:endParaRPr>
          </a:p>
        </p:txBody>
      </p:sp>
      <p:pic>
        <p:nvPicPr>
          <p:cNvPr id="30" name="PFE element 12" descr="SshmCxZ6WdXJ1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406" y="1040638"/>
            <a:ext cx="4927600" cy="2311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1930402"/>
            <a:ext cx="3886200" cy="12827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1930402"/>
            <a:ext cx="3886200" cy="1282700"/>
          </a:xfrm>
          <a:prstGeom prst="rect">
            <a:avLst/>
          </a:prstGeom>
        </p:spPr>
      </p:pic>
      <p:grpSp>
        <p:nvGrpSpPr>
          <p:cNvPr id="12" name="pfehide15" hidden="1"/>
          <p:cNvGrpSpPr/>
          <p:nvPr/>
        </p:nvGrpSpPr>
        <p:grpSpPr>
          <a:xfrm>
            <a:off x="6261959" y="3109581"/>
            <a:ext cx="1550401" cy="1899408"/>
            <a:chOff x="6261959" y="3109581"/>
            <a:chExt cx="1550401" cy="1899408"/>
          </a:xfrm>
        </p:grpSpPr>
        <p:sp>
          <p:nvSpPr>
            <p:cNvPr id="25" name="Rectangle 24" hidden="1"/>
            <p:cNvSpPr/>
            <p:nvPr/>
          </p:nvSpPr>
          <p:spPr>
            <a:xfrm>
              <a:off x="6491144" y="4731990"/>
              <a:ext cx="11772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i="1" dirty="0" smtClean="0">
                  <a:solidFill>
                    <a:schemeClr val="tx1">
                      <a:lumMod val="75000"/>
                    </a:schemeClr>
                  </a:solidFill>
                  <a:latin typeface="Gill Sans Light"/>
                  <a:cs typeface="Gill Sans Light"/>
                </a:rPr>
                <a:t>NASA, SN1987A</a:t>
              </a:r>
              <a:endParaRPr lang="en-US" sz="12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endParaRPr>
            </a:p>
          </p:txBody>
        </p:sp>
        <p:grpSp>
          <p:nvGrpSpPr>
            <p:cNvPr id="10" name="Group 9" hidden="1"/>
            <p:cNvGrpSpPr/>
            <p:nvPr/>
          </p:nvGrpSpPr>
          <p:grpSpPr>
            <a:xfrm>
              <a:off x="6261959" y="3109581"/>
              <a:ext cx="1550401" cy="1550401"/>
              <a:chOff x="6261959" y="3109581"/>
              <a:chExt cx="1550401" cy="1550401"/>
            </a:xfrm>
          </p:grpSpPr>
          <p:pic>
            <p:nvPicPr>
              <p:cNvPr id="9" name="Picture 8" descr="SN1987A.jpg" hidden="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1959" y="3109581"/>
                <a:ext cx="1550401" cy="1550401"/>
              </a:xfrm>
              <a:prstGeom prst="rect">
                <a:avLst/>
              </a:prstGeom>
            </p:spPr>
          </p:pic>
          <p:sp>
            <p:nvSpPr>
              <p:cNvPr id="27" name="Rectangle 26" hidden="1"/>
              <p:cNvSpPr/>
              <p:nvPr/>
            </p:nvSpPr>
            <p:spPr>
              <a:xfrm>
                <a:off x="6334672" y="3290237"/>
                <a:ext cx="1477688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/>
                <a:r>
                  <a:rPr lang="en-US" dirty="0" smtClean="0">
                    <a:latin typeface="Gill Sans"/>
                    <a:cs typeface="Gill Sans"/>
                  </a:rPr>
                  <a:t>Core collapse</a:t>
                </a:r>
              </a:p>
              <a:p>
                <a:endParaRPr lang="en-US" dirty="0">
                  <a:latin typeface="Gill Sans"/>
                  <a:cs typeface="Gill Sans"/>
                </a:endParaRPr>
              </a:p>
              <a:p>
                <a:endParaRPr lang="en-US" dirty="0" smtClean="0">
                  <a:latin typeface="Gill Sans"/>
                  <a:cs typeface="Gill Sans"/>
                </a:endParaRPr>
              </a:p>
              <a:p>
                <a:r>
                  <a:rPr lang="en-US" dirty="0" smtClean="0">
                    <a:latin typeface="Gill Sans"/>
                    <a:cs typeface="Gill Sans"/>
                  </a:rPr>
                  <a:t>supernova</a:t>
                </a:r>
                <a:endParaRPr lang="en-US" dirty="0">
                  <a:latin typeface="Gill Sans"/>
                  <a:cs typeface="Gill Sans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256109" y="3100435"/>
            <a:ext cx="1562100" cy="1917700"/>
            <a:chOff x="317500" y="317500"/>
            <a:chExt cx="1562100" cy="1917700"/>
          </a:xfrm>
        </p:grpSpPr>
        <p:pic>
          <p:nvPicPr>
            <p:cNvPr id="34" name="PFE element 15" descr="SshmCxZ6WdXJ11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62100" cy="1917700"/>
            </a:xfrm>
            <a:prstGeom prst="rect">
              <a:avLst/>
            </a:prstGeom>
          </p:spPr>
        </p:pic>
        <p:sp>
          <p:nvSpPr>
            <p:cNvPr id="35" name="Shape_2"/>
            <p:cNvSpPr/>
            <p:nvPr/>
          </p:nvSpPr>
          <p:spPr>
            <a:xfrm>
              <a:off x="317500" y="317500"/>
              <a:ext cx="1562100" cy="1917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11" name="pfehide16" hidden="1"/>
          <p:cNvGrpSpPr/>
          <p:nvPr/>
        </p:nvGrpSpPr>
        <p:grpSpPr>
          <a:xfrm>
            <a:off x="4283968" y="3277177"/>
            <a:ext cx="1833974" cy="1731812"/>
            <a:chOff x="4283968" y="3277177"/>
            <a:chExt cx="1833974" cy="1731812"/>
          </a:xfrm>
        </p:grpSpPr>
        <p:pic>
          <p:nvPicPr>
            <p:cNvPr id="22" name="Picture 21" descr="price_rosswog_press_1.jpg" hidden="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3968" y="3511704"/>
              <a:ext cx="1833974" cy="788238"/>
            </a:xfrm>
            <a:prstGeom prst="rect">
              <a:avLst/>
            </a:prstGeom>
          </p:spPr>
        </p:pic>
        <p:sp>
          <p:nvSpPr>
            <p:cNvPr id="18" name="Rectangle 17" hidden="1"/>
            <p:cNvSpPr/>
            <p:nvPr/>
          </p:nvSpPr>
          <p:spPr>
            <a:xfrm>
              <a:off x="4344720" y="3277177"/>
              <a:ext cx="15872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pc="30" dirty="0">
                  <a:latin typeface="Gill Sans"/>
                  <a:ea typeface="+mn-ea"/>
                  <a:cs typeface="Gill Sans"/>
                </a:rPr>
                <a:t>Neutron star </a:t>
              </a:r>
            </a:p>
            <a:p>
              <a:pPr algn="ctr"/>
              <a:endParaRPr lang="en-US" spc="30" dirty="0">
                <a:latin typeface="Gill Sans"/>
                <a:ea typeface="+mn-ea"/>
                <a:cs typeface="Gill Sans"/>
              </a:endParaRPr>
            </a:p>
            <a:p>
              <a:pPr algn="ctr"/>
              <a:endParaRPr lang="en-US" spc="30" dirty="0">
                <a:latin typeface="Gill Sans"/>
                <a:ea typeface="+mn-ea"/>
                <a:cs typeface="Gill Sans"/>
              </a:endParaRPr>
            </a:p>
            <a:p>
              <a:pPr algn="ctr"/>
              <a:r>
                <a:rPr lang="en-US" spc="30" dirty="0">
                  <a:latin typeface="Gill Sans"/>
                  <a:ea typeface="+mn-ea"/>
                  <a:cs typeface="Gill Sans"/>
                </a:rPr>
                <a:t>merger</a:t>
              </a:r>
            </a:p>
          </p:txBody>
        </p:sp>
        <p:sp>
          <p:nvSpPr>
            <p:cNvPr id="4" name="Rectangle 3" hidden="1"/>
            <p:cNvSpPr/>
            <p:nvPr/>
          </p:nvSpPr>
          <p:spPr>
            <a:xfrm>
              <a:off x="4789545" y="4731990"/>
              <a:ext cx="6973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i="1" dirty="0" err="1">
                  <a:solidFill>
                    <a:schemeClr val="tx1">
                      <a:lumMod val="75000"/>
                    </a:schemeClr>
                  </a:solidFill>
                  <a:latin typeface="Gill Sans Light"/>
                  <a:cs typeface="Gill Sans Light"/>
                </a:rPr>
                <a:t>Rosswog</a:t>
              </a:r>
              <a:endParaRPr lang="en-US" sz="12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280205" y="3273133"/>
            <a:ext cx="1841500" cy="1739900"/>
            <a:chOff x="317500" y="317500"/>
            <a:chExt cx="1841500" cy="1739900"/>
          </a:xfrm>
        </p:grpSpPr>
        <p:pic>
          <p:nvPicPr>
            <p:cNvPr id="37" name="PFE element 16" descr="SshmCxZ6WdXJ12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41500" cy="1739900"/>
            </a:xfrm>
            <a:prstGeom prst="rect">
              <a:avLst/>
            </a:prstGeom>
          </p:spPr>
        </p:pic>
        <p:sp>
          <p:nvSpPr>
            <p:cNvPr id="38" name="Shape_3"/>
            <p:cNvSpPr/>
            <p:nvPr/>
          </p:nvSpPr>
          <p:spPr>
            <a:xfrm>
              <a:off x="317500" y="317500"/>
              <a:ext cx="1841500" cy="1739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79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rometer_Goethe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663" y="1841500"/>
            <a:ext cx="89693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217" descr="SshmCxZ6WdXJ14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30" y="2330708"/>
            <a:ext cx="3467100" cy="3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7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8" descr="SshmCxZ6WdXJ14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3" name="PFE element 219" descr="SshmCxZ6WdXJ14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52" y="737436"/>
            <a:ext cx="3683000" cy="6858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3468"/>
            <a:ext cx="2191097" cy="201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5243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6767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8291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815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10552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8424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MtSpectr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7" r="2362" b="1245"/>
          <a:stretch>
            <a:fillRect/>
          </a:stretch>
        </p:blipFill>
        <p:spPr bwMode="auto">
          <a:xfrm>
            <a:off x="144501" y="1874069"/>
            <a:ext cx="2771315" cy="28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30" r="8183" b="604"/>
          <a:stretch>
            <a:fillRect/>
          </a:stretch>
        </p:blipFill>
        <p:spPr bwMode="auto">
          <a:xfrm>
            <a:off x="3018060" y="1890435"/>
            <a:ext cx="2636743" cy="278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fehide229" hidden="1"/>
          <p:cNvSpPr txBox="1">
            <a:spLocks noChangeArrowheads="1"/>
          </p:cNvSpPr>
          <p:nvPr/>
        </p:nvSpPr>
        <p:spPr bwMode="auto">
          <a:xfrm>
            <a:off x="5652120" y="2943083"/>
            <a:ext cx="3489196" cy="17168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80000"/>
              <a:buFont typeface="Wingdings" charset="2"/>
              <a:buChar char="q"/>
              <a:defRPr sz="1500" b="0" i="0" kern="1200" spc="26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179388" indent="-2484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538163" indent="-187325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717550" indent="-173038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908050" indent="-18891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004E73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dirty="0" smtClean="0"/>
              <a:t>spectra exponential for</a:t>
            </a:r>
            <a:br>
              <a:rPr lang="en-US" dirty="0" smtClean="0"/>
            </a:b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-M</a:t>
            </a:r>
            <a:r>
              <a:rPr lang="en-US" dirty="0" smtClean="0"/>
              <a:t> &gt; 0.1 </a:t>
            </a:r>
            <a:r>
              <a:rPr lang="en-US" dirty="0" err="1" smtClean="0"/>
              <a:t>GeV</a:t>
            </a:r>
            <a:r>
              <a:rPr lang="en-US" dirty="0" smtClean="0"/>
              <a:t>;  &lt;0.1 </a:t>
            </a:r>
            <a:r>
              <a:rPr lang="en-US" dirty="0" err="1" smtClean="0"/>
              <a:t>GeV</a:t>
            </a:r>
            <a:r>
              <a:rPr lang="en-US" dirty="0" smtClean="0"/>
              <a:t> ??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Fit  with </a:t>
            </a:r>
            <a:r>
              <a:rPr lang="en-US" i="1" dirty="0" smtClean="0"/>
              <a:t>1/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i="1" dirty="0" err="1" smtClean="0"/>
              <a:t>dN</a:t>
            </a:r>
            <a:r>
              <a:rPr lang="en-US" i="1" dirty="0" smtClean="0"/>
              <a:t>/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~ </a:t>
            </a:r>
            <a:r>
              <a:rPr lang="en-US" i="1" dirty="0" err="1" smtClean="0"/>
              <a:t>exp</a:t>
            </a:r>
            <a:r>
              <a:rPr lang="en-US" i="1" dirty="0" smtClean="0"/>
              <a:t>(-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/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eff</a:t>
            </a:r>
            <a:r>
              <a:rPr lang="en-US" i="1" dirty="0" smtClean="0"/>
              <a:t>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ym typeface="Wingdings"/>
              </a:rPr>
              <a:t>Extract </a:t>
            </a:r>
            <a:r>
              <a:rPr lang="en-US" i="1" dirty="0" err="1" smtClean="0">
                <a:sym typeface="Wingdings"/>
              </a:rPr>
              <a:t>T</a:t>
            </a:r>
            <a:r>
              <a:rPr lang="en-US" i="1" baseline="-25000" dirty="0" err="1" smtClean="0">
                <a:sym typeface="Wingdings"/>
              </a:rPr>
              <a:t>eff</a:t>
            </a:r>
            <a:r>
              <a:rPr lang="en-US" dirty="0" smtClean="0">
                <a:sym typeface="Wingdings"/>
              </a:rPr>
              <a:t> and create a </a:t>
            </a:r>
            <a:r>
              <a:rPr lang="en-US" dirty="0" smtClean="0">
                <a:solidFill>
                  <a:srgbClr val="F1AA07"/>
                </a:solidFill>
                <a:sym typeface="Wingdings"/>
              </a:rPr>
              <a:t>Nu </a:t>
            </a:r>
            <a:r>
              <a:rPr lang="en-US" dirty="0" err="1" smtClean="0">
                <a:solidFill>
                  <a:srgbClr val="F1AA07"/>
                </a:solidFill>
                <a:sym typeface="Wingdings"/>
              </a:rPr>
              <a:t>Xu</a:t>
            </a:r>
            <a:r>
              <a:rPr lang="en-US" dirty="0" smtClean="0">
                <a:solidFill>
                  <a:srgbClr val="F1AA07"/>
                </a:solidFill>
                <a:sym typeface="Wingdings"/>
              </a:rPr>
              <a:t> plot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650468" y="2937932"/>
            <a:ext cx="3492500" cy="1727200"/>
            <a:chOff x="317500" y="317500"/>
            <a:chExt cx="3492500" cy="1727200"/>
          </a:xfrm>
        </p:grpSpPr>
        <p:pic>
          <p:nvPicPr>
            <p:cNvPr id="24" name="PFE element 229" descr="SshmCxZ6WdXJ148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492500" cy="1727200"/>
            </a:xfrm>
            <a:prstGeom prst="rect">
              <a:avLst/>
            </a:prstGeom>
          </p:spPr>
        </p:pic>
        <p:sp>
          <p:nvSpPr>
            <p:cNvPr id="25" name="Shape_35"/>
            <p:cNvSpPr/>
            <p:nvPr/>
          </p:nvSpPr>
          <p:spPr>
            <a:xfrm>
              <a:off x="317500" y="317500"/>
              <a:ext cx="3492500" cy="1727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230" hidden="1"/>
          <p:cNvSpPr txBox="1">
            <a:spLocks noChangeArrowheads="1"/>
          </p:cNvSpPr>
          <p:nvPr/>
        </p:nvSpPr>
        <p:spPr bwMode="auto">
          <a:xfrm rot="16200000">
            <a:off x="3749739" y="3621697"/>
            <a:ext cx="49244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de-DE"/>
            </a:defPPr>
            <a:lvl1pPr algn="l" rtl="0" eaLnBrk="1" fontAlgn="base" hangingPunct="1">
              <a:spcBef>
                <a:spcPct val="50000"/>
              </a:spcBef>
              <a:spcAft>
                <a:spcPct val="0"/>
              </a:spcAft>
              <a:defRPr sz="2000" i="1" kern="1200">
                <a:solidFill>
                  <a:srgbClr val="F1AA07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IMR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99110" y="4038416"/>
            <a:ext cx="393700" cy="174625"/>
            <a:chOff x="317500" y="317500"/>
            <a:chExt cx="393700" cy="174625"/>
          </a:xfrm>
        </p:grpSpPr>
        <p:pic>
          <p:nvPicPr>
            <p:cNvPr id="27" name="PFE element 230" descr="SshmCxZ6WdXJ149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3700" cy="174625"/>
            </a:xfrm>
            <a:prstGeom prst="rect">
              <a:avLst/>
            </a:prstGeom>
          </p:spPr>
        </p:pic>
        <p:sp>
          <p:nvSpPr>
            <p:cNvPr id="28" name="Shape_36"/>
            <p:cNvSpPr/>
            <p:nvPr/>
          </p:nvSpPr>
          <p:spPr>
            <a:xfrm>
              <a:off x="317500" y="317500"/>
              <a:ext cx="393700" cy="1746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8" name="pfehide231" hidden="1"/>
          <p:cNvSpPr txBox="1">
            <a:spLocks noChangeArrowheads="1"/>
          </p:cNvSpPr>
          <p:nvPr/>
        </p:nvSpPr>
        <p:spPr bwMode="auto">
          <a:xfrm rot="16200000">
            <a:off x="761345" y="3729647"/>
            <a:ext cx="49244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F1AA07"/>
                </a:solidFill>
                <a:latin typeface="Gill Sans"/>
                <a:cs typeface="Gill Sans"/>
              </a:rPr>
              <a:t>LMR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85317" y="4038416"/>
            <a:ext cx="444500" cy="174625"/>
            <a:chOff x="317500" y="317500"/>
            <a:chExt cx="444500" cy="174625"/>
          </a:xfrm>
        </p:grpSpPr>
        <p:pic>
          <p:nvPicPr>
            <p:cNvPr id="30" name="PFE element 231" descr="SshmCxZ6WdXJ150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4500" cy="174625"/>
            </a:xfrm>
            <a:prstGeom prst="rect">
              <a:avLst/>
            </a:prstGeom>
          </p:spPr>
        </p:pic>
        <p:sp>
          <p:nvSpPr>
            <p:cNvPr id="31" name="Shape_37"/>
            <p:cNvSpPr/>
            <p:nvPr/>
          </p:nvSpPr>
          <p:spPr>
            <a:xfrm>
              <a:off x="317500" y="317500"/>
              <a:ext cx="444500" cy="1746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232" hidden="1"/>
          <p:cNvSpPr txBox="1">
            <a:spLocks noChangeArrowheads="1"/>
          </p:cNvSpPr>
          <p:nvPr/>
        </p:nvSpPr>
        <p:spPr bwMode="auto">
          <a:xfrm>
            <a:off x="395536" y="1563638"/>
            <a:ext cx="2736304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Phys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Rev.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Lett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100 (2008) 022302</a:t>
            </a:r>
            <a:endParaRPr lang="en-US" sz="1300" i="1" dirty="0">
              <a:solidFill>
                <a:schemeClr val="tx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92088" y="1557432"/>
            <a:ext cx="2743200" cy="304800"/>
            <a:chOff x="317500" y="317500"/>
            <a:chExt cx="2743200" cy="304800"/>
          </a:xfrm>
        </p:grpSpPr>
        <p:pic>
          <p:nvPicPr>
            <p:cNvPr id="33" name="PFE element 232" descr="SshmCxZ6WdXJ151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43200" cy="304800"/>
            </a:xfrm>
            <a:prstGeom prst="rect">
              <a:avLst/>
            </a:prstGeom>
          </p:spPr>
        </p:pic>
        <p:sp>
          <p:nvSpPr>
            <p:cNvPr id="34" name="Shape_38"/>
            <p:cNvSpPr/>
            <p:nvPr/>
          </p:nvSpPr>
          <p:spPr>
            <a:xfrm>
              <a:off x="317500" y="317500"/>
              <a:ext cx="2743200" cy="304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0" name="pfehide233" hidden="1"/>
          <p:cNvSpPr txBox="1">
            <a:spLocks noChangeArrowheads="1"/>
          </p:cNvSpPr>
          <p:nvPr/>
        </p:nvSpPr>
        <p:spPr bwMode="auto">
          <a:xfrm>
            <a:off x="3275856" y="1562636"/>
            <a:ext cx="2636743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Eur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Phys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J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C 59 (2009) 607</a:t>
            </a:r>
            <a:endParaRPr lang="en-US" sz="1300" i="1" dirty="0">
              <a:solidFill>
                <a:schemeClr val="tx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67077" y="1556430"/>
            <a:ext cx="2654300" cy="304800"/>
            <a:chOff x="317500" y="317500"/>
            <a:chExt cx="2654300" cy="304800"/>
          </a:xfrm>
        </p:grpSpPr>
        <p:pic>
          <p:nvPicPr>
            <p:cNvPr id="36" name="PFE element 233" descr="SshmCxZ6WdXJ152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54300" cy="304800"/>
            </a:xfrm>
            <a:prstGeom prst="rect">
              <a:avLst/>
            </a:prstGeom>
          </p:spPr>
        </p:pic>
        <p:sp>
          <p:nvSpPr>
            <p:cNvPr id="37" name="Shape_39"/>
            <p:cNvSpPr/>
            <p:nvPr/>
          </p:nvSpPr>
          <p:spPr>
            <a:xfrm>
              <a:off x="317500" y="317500"/>
              <a:ext cx="2654300" cy="304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01" y="1587500"/>
            <a:ext cx="327122" cy="216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60" y="1617980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36" descr="SshmCxZ6WdXJ15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51" y="4005704"/>
            <a:ext cx="2959100" cy="304800"/>
          </a:xfrm>
          <a:prstGeom prst="rect">
            <a:avLst/>
          </a:prstGeom>
        </p:spPr>
      </p:pic>
      <p:pic>
        <p:nvPicPr>
          <p:cNvPr id="5" name="Picture 10" descr="Teff_Semina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1"/>
          <a:stretch>
            <a:fillRect/>
          </a:stretch>
        </p:blipFill>
        <p:spPr bwMode="auto">
          <a:xfrm>
            <a:off x="609600" y="807244"/>
            <a:ext cx="3332897" cy="32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FE element 238" descr="SshmCxZ6WdXJ15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610" y="763724"/>
            <a:ext cx="3543300" cy="2247900"/>
          </a:xfrm>
          <a:prstGeom prst="rect">
            <a:avLst/>
          </a:prstGeom>
        </p:spPr>
      </p:pic>
      <p:sp>
        <p:nvSpPr>
          <p:cNvPr id="7" name="pfehide239" hidden="1"/>
          <p:cNvSpPr/>
          <p:nvPr/>
        </p:nvSpPr>
        <p:spPr>
          <a:xfrm>
            <a:off x="4788024" y="4117017"/>
            <a:ext cx="3240360" cy="830997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What can we learn from </a:t>
            </a:r>
            <a:r>
              <a:rPr lang="en-US" sz="1600" dirty="0" err="1" smtClean="0">
                <a:solidFill>
                  <a:schemeClr val="bg1"/>
                </a:solidFill>
                <a:latin typeface="Gill Sans"/>
                <a:cs typeface="Gill Sans"/>
              </a:rPr>
              <a:t>m</a:t>
            </a:r>
            <a:r>
              <a:rPr lang="en-US" sz="1600" baseline="-25000" dirty="0" err="1" smtClean="0">
                <a:solidFill>
                  <a:schemeClr val="bg1"/>
                </a:solidFill>
                <a:latin typeface="Gill Sans"/>
                <a:cs typeface="Gill Sans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spectra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?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Radial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Flow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Origin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of dileptons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2604" y="4113416"/>
            <a:ext cx="3251200" cy="838200"/>
            <a:chOff x="317500" y="317500"/>
            <a:chExt cx="3251200" cy="838200"/>
          </a:xfrm>
        </p:grpSpPr>
        <p:pic>
          <p:nvPicPr>
            <p:cNvPr id="11" name="PFE element 239" descr="SshmCxZ6WdXJ155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838200"/>
            </a:xfrm>
            <a:prstGeom prst="rect">
              <a:avLst/>
            </a:prstGeom>
          </p:spPr>
        </p:pic>
        <p:sp>
          <p:nvSpPr>
            <p:cNvPr id="12" name="Shape_40"/>
            <p:cNvSpPr/>
            <p:nvPr/>
          </p:nvSpPr>
          <p:spPr>
            <a:xfrm>
              <a:off x="317500" y="317500"/>
              <a:ext cx="3251200" cy="838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FE element 240" descr="SshmCxZ6WdXJ15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3" y="30128"/>
            <a:ext cx="7927975" cy="46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60448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42" descr="SshmCxZ6WdXJ15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sp>
        <p:nvSpPr>
          <p:cNvPr id="5" name="pfehide243" hidden="1"/>
          <p:cNvSpPr txBox="1">
            <a:spLocks noChangeArrowheads="1"/>
          </p:cNvSpPr>
          <p:nvPr/>
        </p:nvSpPr>
        <p:spPr bwMode="auto">
          <a:xfrm>
            <a:off x="314325" y="486420"/>
            <a:ext cx="612068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T  - dependence of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thermal distribution </a:t>
            </a:r>
            <a:r>
              <a:rPr lang="en-US" sz="1500" smtClean="0">
                <a:latin typeface="Gill Sans Light"/>
                <a:cs typeface="Gill Sans Light"/>
              </a:rPr>
              <a:t>of “</a:t>
            </a:r>
            <a:r>
              <a:rPr lang="en-US" altLang="ja-JP" sz="1500" smtClean="0">
                <a:latin typeface="Gill Sans Light"/>
                <a:cs typeface="Gill Sans Light"/>
              </a:rPr>
              <a:t>mother</a:t>
            </a:r>
            <a:r>
              <a:rPr lang="en-US" sz="1500" smtClean="0">
                <a:latin typeface="Gill Sans Light"/>
                <a:cs typeface="Gill Sans Light"/>
              </a:rPr>
              <a:t>”</a:t>
            </a:r>
            <a:r>
              <a:rPr lang="en-US" altLang="ja-JP" sz="1500" smtClean="0">
                <a:latin typeface="Gill Sans Light"/>
                <a:cs typeface="Gill Sans Light"/>
              </a:rPr>
              <a:t> hadrons/partons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m - dependent </a:t>
            </a:r>
            <a:r>
              <a:rPr lang="en-US" sz="1500" smtClean="0">
                <a:solidFill>
                  <a:srgbClr val="FFC000"/>
                </a:solidFill>
                <a:latin typeface="Gill Sans Light"/>
                <a:cs typeface="Gill Sans Light"/>
              </a:rPr>
              <a:t>collective</a:t>
            </a:r>
            <a:r>
              <a:rPr lang="en-US" sz="1500" smtClean="0">
                <a:latin typeface="Gill Sans Light"/>
                <a:cs typeface="Gill Sans Light"/>
              </a:rPr>
              <a:t>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radial flow </a:t>
            </a:r>
            <a:r>
              <a:rPr lang="en-US" sz="1500" smtClean="0">
                <a:latin typeface="Gill Sans Light"/>
                <a:cs typeface="Gill Sans Light"/>
              </a:rPr>
              <a:t>(v</a:t>
            </a:r>
            <a:r>
              <a:rPr lang="en-US" sz="1500" baseline="-25000" smtClean="0">
                <a:latin typeface="Gill Sans Light"/>
                <a:cs typeface="Gill Sans Light"/>
              </a:rPr>
              <a:t>T</a:t>
            </a:r>
            <a:r>
              <a:rPr lang="en-US" sz="1500" smtClean="0">
                <a:latin typeface="Gill Sans Light"/>
                <a:cs typeface="Gill Sans Light"/>
              </a:rPr>
              <a:t>) of “</a:t>
            </a:r>
            <a:r>
              <a:rPr lang="en-US" altLang="ja-JP" sz="1500" smtClean="0">
                <a:latin typeface="Gill Sans Light"/>
                <a:cs typeface="Gill Sans Light"/>
              </a:rPr>
              <a:t>mother</a:t>
            </a:r>
            <a:r>
              <a:rPr lang="en-US" sz="1500" smtClean="0">
                <a:latin typeface="Gill Sans Light"/>
                <a:cs typeface="Gill Sans Light"/>
              </a:rPr>
              <a:t>”</a:t>
            </a:r>
            <a:r>
              <a:rPr lang="en-US" altLang="ja-JP" sz="1500" smtClean="0">
                <a:latin typeface="Gill Sans Light"/>
                <a:cs typeface="Gill Sans Light"/>
              </a:rPr>
              <a:t> hadrons/partons  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(p</a:t>
            </a:r>
            <a:r>
              <a:rPr lang="en-US" sz="1500" baseline="-25000" smtClean="0">
                <a:latin typeface="Gill Sans Light"/>
                <a:cs typeface="Gill Sans Light"/>
              </a:rPr>
              <a:t>T</a:t>
            </a:r>
            <a:r>
              <a:rPr lang="en-US" sz="1500" smtClean="0">
                <a:latin typeface="Gill Sans Light"/>
                <a:cs typeface="Gill Sans Light"/>
              </a:rPr>
              <a:t> - dependence of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spectral function; </a:t>
            </a:r>
            <a:r>
              <a:rPr lang="en-US" sz="1500" smtClean="0">
                <a:latin typeface="Gill Sans Light"/>
                <a:cs typeface="Gill Sans Light"/>
              </a:rPr>
              <a:t>dispersion relation)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endParaRPr lang="en-US" sz="1500">
              <a:latin typeface="Gill Sans Light"/>
              <a:cs typeface="Gill Sans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7615" y="480460"/>
            <a:ext cx="6134100" cy="1143000"/>
            <a:chOff x="317500" y="317500"/>
            <a:chExt cx="6134100" cy="1143000"/>
          </a:xfrm>
        </p:grpSpPr>
        <p:pic>
          <p:nvPicPr>
            <p:cNvPr id="10" name="PFE element 243" descr="SshmCxZ6WdXJ160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34100" cy="1143000"/>
            </a:xfrm>
            <a:prstGeom prst="rect">
              <a:avLst/>
            </a:prstGeom>
          </p:spPr>
        </p:pic>
        <p:sp>
          <p:nvSpPr>
            <p:cNvPr id="11" name="Shape_41"/>
            <p:cNvSpPr/>
            <p:nvPr/>
          </p:nvSpPr>
          <p:spPr>
            <a:xfrm>
              <a:off x="317500" y="317500"/>
              <a:ext cx="6134100" cy="1143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3" name="PFE element 244" descr="SshmCxZ6WdXJ16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1" y="1399068"/>
            <a:ext cx="3863975" cy="234950"/>
          </a:xfrm>
          <a:prstGeom prst="rect">
            <a:avLst/>
          </a:prstGeom>
        </p:spPr>
      </p:pic>
      <p:pic>
        <p:nvPicPr>
          <p:cNvPr id="7" name="Picture 13" descr="DynamicalPath_v1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0"/>
          <a:stretch>
            <a:fillRect/>
          </a:stretch>
        </p:blipFill>
        <p:spPr bwMode="auto">
          <a:xfrm>
            <a:off x="314325" y="1923678"/>
            <a:ext cx="342579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FE element 246" descr="SshmCxZ6WdXJ16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" y="3431084"/>
            <a:ext cx="520700" cy="317500"/>
          </a:xfrm>
          <a:prstGeom prst="rect">
            <a:avLst/>
          </a:prstGeom>
        </p:spPr>
      </p:pic>
      <p:pic>
        <p:nvPicPr>
          <p:cNvPr id="15" name="PFE element 247" descr="SshmCxZ6WdXJ16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486" y="4079057"/>
            <a:ext cx="444500" cy="317500"/>
          </a:xfrm>
          <a:prstGeom prst="rect">
            <a:avLst/>
          </a:prstGeom>
        </p:spPr>
      </p:pic>
      <p:sp>
        <p:nvSpPr>
          <p:cNvPr id="17" name="pfehide248" hidden="1"/>
          <p:cNvSpPr txBox="1">
            <a:spLocks noChangeArrowheads="1"/>
          </p:cNvSpPr>
          <p:nvPr/>
        </p:nvSpPr>
        <p:spPr bwMode="auto">
          <a:xfrm>
            <a:off x="4782305" y="4363237"/>
            <a:ext cx="3240360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>
                <a:sym typeface="Wingdings"/>
              </a:rPr>
              <a:t> </a:t>
            </a:r>
            <a:r>
              <a:rPr lang="en-US" smtClean="0"/>
              <a:t>Handle </a:t>
            </a:r>
            <a:r>
              <a:rPr lang="en-US"/>
              <a:t>on emission region</a:t>
            </a:r>
            <a:r>
              <a:rPr lang="en-US" smtClean="0"/>
              <a:t>,</a:t>
            </a:r>
            <a:br>
              <a:rPr lang="en-US" smtClean="0"/>
            </a:br>
            <a:r>
              <a:rPr lang="en-US" smtClean="0"/>
              <a:t>i.e</a:t>
            </a:r>
            <a:r>
              <a:rPr lang="en-US"/>
              <a:t>. nature of emitting source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776885" y="4357175"/>
            <a:ext cx="3251200" cy="596900"/>
            <a:chOff x="317500" y="317500"/>
            <a:chExt cx="3251200" cy="596900"/>
          </a:xfrm>
        </p:grpSpPr>
        <p:pic>
          <p:nvPicPr>
            <p:cNvPr id="16" name="PFE element 248" descr="SshmCxZ6WdXJ164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596900"/>
            </a:xfrm>
            <a:prstGeom prst="rect">
              <a:avLst/>
            </a:prstGeom>
          </p:spPr>
        </p:pic>
        <p:sp>
          <p:nvSpPr>
            <p:cNvPr id="18" name="Shape_42"/>
            <p:cNvSpPr/>
            <p:nvPr/>
          </p:nvSpPr>
          <p:spPr>
            <a:xfrm>
              <a:off x="317500" y="317500"/>
              <a:ext cx="32512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1" name="PFE element 249" descr="SshmCxZ6WdXJ16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892" y="1870911"/>
            <a:ext cx="4114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50" descr="SshmCxZ6WdXJ16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8918"/>
            <a:ext cx="7924800" cy="463550"/>
          </a:xfrm>
          <a:prstGeom prst="rect">
            <a:avLst/>
          </a:prstGeom>
        </p:spPr>
      </p:pic>
      <p:pic>
        <p:nvPicPr>
          <p:cNvPr id="5" name="Picture 10" descr="Teff_Semina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1"/>
          <a:stretch>
            <a:fillRect/>
          </a:stretch>
        </p:blipFill>
        <p:spPr bwMode="auto">
          <a:xfrm>
            <a:off x="177552" y="636405"/>
            <a:ext cx="2462123" cy="236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252" descr="SshmCxZ6WdXJ16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66" y="629190"/>
            <a:ext cx="4051300" cy="2578100"/>
          </a:xfrm>
          <a:prstGeom prst="rect">
            <a:avLst/>
          </a:prstGeom>
        </p:spPr>
      </p:pic>
      <p:pic>
        <p:nvPicPr>
          <p:cNvPr id="8" name="Picture 12" descr="\\cern.ch\dfs\Users\s\sdamjano\Desktop\PresentTheoryOnlyHADRONICsource_v1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456349"/>
            <a:ext cx="2601937" cy="256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FE element 254" descr="SshmCxZ6WdXJ16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7" y="2426533"/>
            <a:ext cx="1676400" cy="279400"/>
          </a:xfrm>
          <a:prstGeom prst="rect">
            <a:avLst/>
          </a:prstGeom>
        </p:spPr>
      </p:pic>
      <p:sp>
        <p:nvSpPr>
          <p:cNvPr id="10" name="pfehide255" hidden="1"/>
          <p:cNvSpPr/>
          <p:nvPr/>
        </p:nvSpPr>
        <p:spPr>
          <a:xfrm>
            <a:off x="1872208" y="3723878"/>
            <a:ext cx="4572000" cy="1296144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91907" indent="-291907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2"/>
              <a:buChar char="q"/>
            </a:pPr>
            <a:r>
              <a:rPr lang="en-US" sz="1600" spc="26" smtClean="0">
                <a:latin typeface="Gill Sans Light"/>
                <a:ea typeface="+mn-ea"/>
                <a:cs typeface="Gill Sans Light"/>
              </a:rPr>
              <a:t>Dominance of partons for M&gt;1GeV/c</a:t>
            </a:r>
            <a:r>
              <a:rPr lang="en-US" sz="1600" spc="26" baseline="30000" smtClean="0">
                <a:latin typeface="Gill Sans Light"/>
                <a:ea typeface="+mn-ea"/>
                <a:cs typeface="Gill Sans Light"/>
              </a:rPr>
              <a:t>2</a:t>
            </a:r>
            <a:r>
              <a:rPr lang="en-US" sz="1600" spc="26" smtClean="0">
                <a:latin typeface="Gill Sans Light"/>
                <a:ea typeface="+mn-ea"/>
                <a:cs typeface="Gill Sans Light"/>
              </a:rPr>
              <a:t>: support from theory:</a:t>
            </a:r>
          </a:p>
          <a:p>
            <a:pPr marL="674959" lvl="1" indent="-285750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0"/>
              <a:buChar char="à"/>
            </a:pPr>
            <a:r>
              <a:rPr lang="en-US" sz="1500" spc="26" smtClean="0">
                <a:latin typeface="Gill Sans Light"/>
                <a:ea typeface="+mn-ea"/>
                <a:cs typeface="Gill Sans Light"/>
              </a:rPr>
              <a:t>Hadronic sources alone (2</a:t>
            </a:r>
            <a:r>
              <a:rPr lang="en-US" sz="1500" spc="26" smtClean="0">
                <a:latin typeface="Symbol" charset="2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+4</a:t>
            </a:r>
            <a:r>
              <a:rPr lang="en-US" sz="1500" spc="26" smtClean="0">
                <a:latin typeface="Symbol" charset="2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+a1</a:t>
            </a:r>
            <a:r>
              <a:rPr lang="en-US" sz="1500" spc="26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) cannot produce a discontinuity </a:t>
            </a:r>
          </a:p>
          <a:p>
            <a:pPr marL="674959" lvl="1" indent="-285750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0"/>
              <a:buChar char="à"/>
            </a:pPr>
            <a:r>
              <a:rPr lang="en-US" sz="1500" spc="26" smtClean="0">
                <a:latin typeface="Gill Sans Light"/>
                <a:ea typeface="+mn-ea"/>
                <a:cs typeface="Gill Sans Light"/>
                <a:sym typeface="Wingdings" pitchFamily="2" charset="2"/>
              </a:rPr>
              <a:t>Continuous rise of  T</a:t>
            </a:r>
            <a:r>
              <a:rPr lang="en-US" sz="1500" spc="26" baseline="-25000" smtClean="0">
                <a:latin typeface="Gill Sans Light"/>
                <a:ea typeface="+mn-ea"/>
                <a:cs typeface="Gill Sans Light"/>
                <a:sym typeface="Wingdings" pitchFamily="2" charset="2"/>
              </a:rPr>
              <a:t>eff</a:t>
            </a:r>
            <a:r>
              <a:rPr lang="en-US" sz="1500" spc="26" smtClean="0">
                <a:latin typeface="Gill Sans Light"/>
                <a:ea typeface="+mn-ea"/>
                <a:cs typeface="Gill Sans Light"/>
                <a:sym typeface="Wingdings" pitchFamily="2" charset="2"/>
              </a:rPr>
              <a:t>  with mass</a:t>
            </a:r>
            <a:endParaRPr lang="en-US" sz="1600" spc="26">
              <a:latin typeface="Gill Sans Light"/>
              <a:ea typeface="+mn-ea"/>
              <a:cs typeface="Gill Sans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65858" y="3717900"/>
            <a:ext cx="4584700" cy="1308100"/>
            <a:chOff x="317500" y="317500"/>
            <a:chExt cx="4584700" cy="1308100"/>
          </a:xfrm>
        </p:grpSpPr>
        <p:pic>
          <p:nvPicPr>
            <p:cNvPr id="13" name="PFE element 255" descr="SshmCxZ6WdXJ170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84700" cy="1308100"/>
            </a:xfrm>
            <a:prstGeom prst="rect">
              <a:avLst/>
            </a:prstGeom>
          </p:spPr>
        </p:pic>
        <p:sp>
          <p:nvSpPr>
            <p:cNvPr id="14" name="Shape_43"/>
            <p:cNvSpPr/>
            <p:nvPr/>
          </p:nvSpPr>
          <p:spPr>
            <a:xfrm>
              <a:off x="317500" y="317500"/>
              <a:ext cx="4584700" cy="1308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66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256" descr="SshmCxZ6WdXJ17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2" name="PFE element 257" descr="SshmCxZ6WdXJ17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16" y="762586"/>
            <a:ext cx="4775200" cy="3390900"/>
          </a:xfrm>
          <a:prstGeom prst="rect">
            <a:avLst/>
          </a:prstGeo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7" y="771550"/>
            <a:ext cx="3589086" cy="27571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FE element 259" descr="SshmCxZ6WdXJ17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52" y="3532128"/>
            <a:ext cx="30099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5" y="915566"/>
            <a:ext cx="756000" cy="2160000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75656" y="1635646"/>
            <a:ext cx="0" cy="432048"/>
          </a:xfrm>
          <a:prstGeom prst="straightConnector1">
            <a:avLst/>
          </a:prstGeom>
          <a:ln w="9525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262" descr="SshmCxZ6WdXJ17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889" y="4073967"/>
            <a:ext cx="43307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38" y="3579862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711867"/>
            <a:ext cx="1118017" cy="176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265" descr="SshmCxZ6WdXJ17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55" y="2330708"/>
            <a:ext cx="3848100" cy="3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3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9512" y="1004443"/>
            <a:ext cx="3384144" cy="12960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3" name="PFE element 267" descr="SshmCxZ6WdXJ17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icture 2" descr="plo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04443"/>
            <a:ext cx="2068289" cy="12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RhoClock_v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1" r="2879"/>
          <a:stretch>
            <a:fillRect/>
          </a:stretch>
        </p:blipFill>
        <p:spPr bwMode="auto">
          <a:xfrm>
            <a:off x="203984" y="2355726"/>
            <a:ext cx="33596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270" descr="SshmCxZ6WdXJ17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74" y="635869"/>
            <a:ext cx="3822700" cy="355600"/>
          </a:xfrm>
          <a:prstGeom prst="rect">
            <a:avLst/>
          </a:prstGeom>
        </p:spPr>
      </p:pic>
      <p:sp>
        <p:nvSpPr>
          <p:cNvPr id="14" name="pfehide271" hidden="1"/>
          <p:cNvSpPr>
            <a:spLocks noGrp="1"/>
          </p:cNvSpPr>
          <p:nvPr>
            <p:ph idx="1"/>
          </p:nvPr>
        </p:nvSpPr>
        <p:spPr bwMode="auto">
          <a:xfrm>
            <a:off x="3851920" y="3584883"/>
            <a:ext cx="3744416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Rapid increase of relative yield reflect the number of </a:t>
            </a:r>
            <a:r>
              <a:rPr lang="en-US" sz="1600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‘s / R’s regenerated in fireball</a:t>
            </a:r>
            <a:endParaRPr lang="en-US" sz="1600" dirty="0">
              <a:solidFill>
                <a:schemeClr val="bg1"/>
              </a:solidFill>
              <a:ea typeface="ＭＳ Ｐゴシック" charset="0"/>
              <a:sym typeface="Wingdings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44528" y="3578304"/>
            <a:ext cx="3759200" cy="584200"/>
            <a:chOff x="317500" y="317500"/>
            <a:chExt cx="3759200" cy="584200"/>
          </a:xfrm>
        </p:grpSpPr>
        <p:pic>
          <p:nvPicPr>
            <p:cNvPr id="7" name="PFE element 271" descr="SshmCxZ6WdXJ17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59200" cy="584200"/>
            </a:xfrm>
            <a:prstGeom prst="rect">
              <a:avLst/>
            </a:prstGeom>
          </p:spPr>
        </p:pic>
        <p:sp>
          <p:nvSpPr>
            <p:cNvPr id="23" name="Shape_44"/>
            <p:cNvSpPr/>
            <p:nvPr/>
          </p:nvSpPr>
          <p:spPr>
            <a:xfrm>
              <a:off x="317500" y="317500"/>
              <a:ext cx="37592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 descr="na60_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022823"/>
            <a:ext cx="699542" cy="699542"/>
          </a:xfrm>
          <a:prstGeom prst="rect">
            <a:avLst/>
          </a:prstGeom>
        </p:spPr>
      </p:pic>
      <p:pic>
        <p:nvPicPr>
          <p:cNvPr id="25" name="PFE element 273" descr="SshmCxZ6WdXJ17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102" y="1889894"/>
            <a:ext cx="939800" cy="355600"/>
          </a:xfrm>
          <a:prstGeom prst="rect">
            <a:avLst/>
          </a:prstGeom>
        </p:spPr>
      </p:pic>
      <p:grpSp>
        <p:nvGrpSpPr>
          <p:cNvPr id="22" name="pfehide274" hidden="1"/>
          <p:cNvGrpSpPr/>
          <p:nvPr/>
        </p:nvGrpSpPr>
        <p:grpSpPr>
          <a:xfrm>
            <a:off x="5693167" y="24362"/>
            <a:ext cx="3343329" cy="3411484"/>
            <a:chOff x="5693167" y="24362"/>
            <a:chExt cx="3343329" cy="3411484"/>
          </a:xfrm>
        </p:grpSpPr>
        <p:pic>
          <p:nvPicPr>
            <p:cNvPr id="4" name="Picture 7" descr="cc_pnb_arkcl_auau_40.png" hidden="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28" y="401271"/>
              <a:ext cx="3055297" cy="303457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grpSp>
          <p:nvGrpSpPr>
            <p:cNvPr id="8" name="Group 7" hidden="1"/>
            <p:cNvGrpSpPr/>
            <p:nvPr/>
          </p:nvGrpSpPr>
          <p:grpSpPr>
            <a:xfrm>
              <a:off x="7562429" y="821272"/>
              <a:ext cx="673657" cy="499919"/>
              <a:chOff x="3474740" y="2900412"/>
              <a:chExt cx="673657" cy="499919"/>
            </a:xfrm>
          </p:grpSpPr>
          <p:pic>
            <p:nvPicPr>
              <p:cNvPr id="9" name="Picture 8" descr="hades_logo.png" hidden="1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4848" y="2900412"/>
                <a:ext cx="460524" cy="366216"/>
              </a:xfrm>
              <a:prstGeom prst="rect">
                <a:avLst/>
              </a:prstGeom>
            </p:spPr>
          </p:pic>
          <p:sp>
            <p:nvSpPr>
              <p:cNvPr id="10" name="TextBox 9" hidden="1"/>
              <p:cNvSpPr txBox="1"/>
              <p:nvPr/>
            </p:nvSpPr>
            <p:spPr>
              <a:xfrm>
                <a:off x="3474740" y="3200276"/>
                <a:ext cx="673657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7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Preliminary</a:t>
                </a:r>
              </a:p>
            </p:txBody>
          </p:sp>
        </p:grpSp>
        <p:sp>
          <p:nvSpPr>
            <p:cNvPr id="18" name="Rectangle 4" hidden="1"/>
            <p:cNvSpPr>
              <a:spLocks noChangeArrowheads="1"/>
            </p:cNvSpPr>
            <p:nvPr/>
          </p:nvSpPr>
          <p:spPr bwMode="auto">
            <a:xfrm>
              <a:off x="5693167" y="24362"/>
              <a:ext cx="3343329" cy="33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9" tIns="45709" rIns="91419" bIns="45709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latin typeface="Gill Sans" charset="0"/>
                  <a:cs typeface="Gill Sans" charset="0"/>
                </a:rPr>
                <a:t>System size dependence of excess</a:t>
              </a:r>
              <a:endParaRPr lang="en-US" sz="1600" dirty="0">
                <a:latin typeface="Gill Sans" charset="0"/>
                <a:cs typeface="Gill Sans" charset="0"/>
              </a:endParaRPr>
            </a:p>
          </p:txBody>
        </p:sp>
        <p:sp>
          <p:nvSpPr>
            <p:cNvPr id="19" name="TextBox 18" hidden="1"/>
            <p:cNvSpPr txBox="1"/>
            <p:nvPr/>
          </p:nvSpPr>
          <p:spPr>
            <a:xfrm>
              <a:off x="6364516" y="1053960"/>
              <a:ext cx="943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“</a:t>
              </a:r>
              <a:r>
                <a:rPr lang="en-US" sz="1600" dirty="0">
                  <a:solidFill>
                    <a:srgbClr val="FF0000"/>
                  </a:solidFill>
                  <a:latin typeface="Gill Sans"/>
                  <a:cs typeface="Gill Sans"/>
                </a:rPr>
                <a:t>R</a:t>
              </a:r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-clock”</a:t>
              </a:r>
              <a:endParaRPr lang="en-US" sz="16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88431" y="15604"/>
            <a:ext cx="3352800" cy="3429000"/>
            <a:chOff x="317500" y="317500"/>
            <a:chExt cx="3352800" cy="3429000"/>
          </a:xfrm>
        </p:grpSpPr>
        <p:pic>
          <p:nvPicPr>
            <p:cNvPr id="26" name="PFE element 274" descr="SshmCxZ6WdXJ180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52800" cy="3429000"/>
            </a:xfrm>
            <a:prstGeom prst="rect">
              <a:avLst/>
            </a:prstGeom>
          </p:spPr>
        </p:pic>
        <p:sp>
          <p:nvSpPr>
            <p:cNvPr id="27" name="Shape_45"/>
            <p:cNvSpPr/>
            <p:nvPr/>
          </p:nvSpPr>
          <p:spPr>
            <a:xfrm>
              <a:off x="317500" y="317500"/>
              <a:ext cx="3352800" cy="3429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9" name="PFE element 275" descr="SshmCxZ6WdXJ181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618" y="4436179"/>
            <a:ext cx="4584700" cy="50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854" y="4515966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2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277" descr="SshmCxZ6WdXJ18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278" descr="SshmCxZ6WdXJ18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506" y="2065764"/>
            <a:ext cx="3819525" cy="198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9582"/>
            <a:ext cx="4218219" cy="3031182"/>
          </a:xfrm>
          <a:prstGeom prst="rect">
            <a:avLst/>
          </a:prstGeom>
        </p:spPr>
      </p:pic>
      <p:pic>
        <p:nvPicPr>
          <p:cNvPr id="11" name="PFE element 280" descr="SshmCxZ6WdXJ18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0" y="4148148"/>
            <a:ext cx="3429000" cy="5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299941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82" descr="SshmCxZ6WdXJ18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2319338"/>
            <a:ext cx="3813175" cy="327025"/>
          </a:xfrm>
          <a:prstGeom prst="rect">
            <a:avLst/>
          </a:prstGeom>
        </p:spPr>
      </p:pic>
      <p:pic>
        <p:nvPicPr>
          <p:cNvPr id="5" name="Content Placeholder 14" descr="thermome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665288"/>
            <a:ext cx="1978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lana2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29"/>
          <a:stretch>
            <a:fillRect/>
          </a:stretch>
        </p:blipFill>
        <p:spPr bwMode="auto">
          <a:xfrm>
            <a:off x="309246" y="123479"/>
            <a:ext cx="858058" cy="12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223892"/>
              </p:ext>
            </p:extLst>
          </p:nvPr>
        </p:nvGraphicFramePr>
        <p:xfrm>
          <a:off x="309309" y="1347615"/>
          <a:ext cx="857995" cy="43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3" name="Equation" r:id="rId6" imgW="673100" imgH="342900" progId="Equation.3">
                  <p:embed/>
                </p:oleObj>
              </mc:Choice>
              <mc:Fallback>
                <p:oleObj name="Equation" r:id="rId6" imgW="6731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309" y="1347615"/>
                        <a:ext cx="857995" cy="432047"/>
                      </a:xfrm>
                      <a:prstGeom prst="rect">
                        <a:avLst/>
                      </a:prstGeom>
                      <a:solidFill>
                        <a:schemeClr val="tx1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760501"/>
            <a:ext cx="1533837" cy="1019161"/>
          </a:xfrm>
          <a:prstGeom prst="rect">
            <a:avLst/>
          </a:prstGeom>
        </p:spPr>
      </p:pic>
      <p:pic>
        <p:nvPicPr>
          <p:cNvPr id="9" name="Picture 8" descr="http://hyperphysics.phy-astr.gsu.edu/hbase/imgmod/bbrc1b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5" y="760501"/>
            <a:ext cx="1708959" cy="1019161"/>
          </a:xfrm>
          <a:prstGeom prst="rect">
            <a:avLst/>
          </a:prstGeom>
          <a:solidFill>
            <a:schemeClr val="tx1">
              <a:lumMod val="85000"/>
            </a:schemeClr>
          </a:solidFill>
          <a:extLst/>
        </p:spPr>
      </p:pic>
      <p:pic>
        <p:nvPicPr>
          <p:cNvPr id="3" name="PFE element 288" descr="SshmCxZ6WdXJ187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65" y="164882"/>
            <a:ext cx="3581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8" descr="SshmCxZ6WdXJ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102766"/>
            <a:ext cx="7924800" cy="812800"/>
          </a:xfrm>
          <a:prstGeom prst="rect">
            <a:avLst/>
          </a:prstGeom>
        </p:spPr>
      </p:pic>
      <p:pic>
        <p:nvPicPr>
          <p:cNvPr id="67" name="Picture 66" descr="hic_st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8865"/>
            <a:ext cx="9144000" cy="2304997"/>
          </a:xfrm>
          <a:prstGeom prst="rect">
            <a:avLst/>
          </a:prstGeom>
        </p:spPr>
      </p:pic>
      <p:pic>
        <p:nvPicPr>
          <p:cNvPr id="5" name="PFE element 20" descr="SshmCxZ6WdXJ1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696" y="3063759"/>
            <a:ext cx="698500" cy="431800"/>
          </a:xfrm>
          <a:prstGeom prst="rect">
            <a:avLst/>
          </a:prstGeom>
        </p:spPr>
      </p:pic>
      <p:pic>
        <p:nvPicPr>
          <p:cNvPr id="6" name="PFE element 21" descr="SshmCxZ6WdXJ1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764" y="3075974"/>
            <a:ext cx="1155700" cy="419100"/>
          </a:xfrm>
          <a:prstGeom prst="rect">
            <a:avLst/>
          </a:prstGeom>
        </p:spPr>
      </p:pic>
      <p:pic>
        <p:nvPicPr>
          <p:cNvPr id="7" name="PFE element 22" descr="SshmCxZ6WdXJ1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53" y="2820017"/>
            <a:ext cx="1346200" cy="673100"/>
          </a:xfrm>
          <a:prstGeom prst="rect">
            <a:avLst/>
          </a:prstGeom>
        </p:spPr>
      </p:pic>
      <p:pic>
        <p:nvPicPr>
          <p:cNvPr id="8" name="PFE element 23" descr="SshmCxZ6WdXJ2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88" y="3062787"/>
            <a:ext cx="1600200" cy="431800"/>
          </a:xfrm>
          <a:prstGeom prst="rect">
            <a:avLst/>
          </a:prstGeom>
        </p:spPr>
      </p:pic>
      <p:pic>
        <p:nvPicPr>
          <p:cNvPr id="9" name="PFE element 24" descr="SshmCxZ6WdXJ2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22" y="3421057"/>
            <a:ext cx="1651000" cy="596900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>
            <a:off x="1763688" y="3647146"/>
            <a:ext cx="6264696" cy="0"/>
          </a:xfrm>
          <a:prstGeom prst="straightConnector1">
            <a:avLst/>
          </a:prstGeom>
          <a:ln>
            <a:solidFill>
              <a:srgbClr val="F1AA07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26" descr="SshmCxZ6WdXJ2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02" y="4055342"/>
            <a:ext cx="7480300" cy="1092200"/>
          </a:xfrm>
          <a:prstGeom prst="rect">
            <a:avLst/>
          </a:prstGeom>
        </p:spPr>
      </p:pic>
      <p:sp>
        <p:nvSpPr>
          <p:cNvPr id="76" name="pfehide27" hidden="1"/>
          <p:cNvSpPr txBox="1">
            <a:spLocks noChangeArrowheads="1"/>
          </p:cNvSpPr>
          <p:nvPr/>
        </p:nvSpPr>
        <p:spPr bwMode="auto">
          <a:xfrm>
            <a:off x="7207614" y="1009063"/>
            <a:ext cx="1936386" cy="33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0" tIns="45703" rIns="91410" bIns="45703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787A"/>
                </a:solidFill>
                <a:latin typeface="Symbol" charset="2"/>
              </a:rPr>
              <a:t>p, K, L, </a:t>
            </a:r>
            <a:r>
              <a:rPr lang="en-US" sz="1600" dirty="0">
                <a:solidFill>
                  <a:srgbClr val="FF787A"/>
                </a:solidFill>
                <a:latin typeface="Gill Sans Light"/>
                <a:cs typeface="Gill Sans Light"/>
              </a:rPr>
              <a:t>p</a:t>
            </a:r>
            <a:r>
              <a:rPr lang="en-US" sz="1600" b="1" dirty="0">
                <a:solidFill>
                  <a:srgbClr val="FF787A"/>
                </a:solidFill>
                <a:latin typeface="Symbol" charset="2"/>
              </a:rPr>
              <a:t>, f, X, …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04257" y="1000523"/>
            <a:ext cx="1943100" cy="355600"/>
            <a:chOff x="317500" y="317500"/>
            <a:chExt cx="1943100" cy="355600"/>
          </a:xfrm>
        </p:grpSpPr>
        <p:pic>
          <p:nvPicPr>
            <p:cNvPr id="11" name="PFE element 27" descr="SshmCxZ6WdXJ23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355600"/>
            </a:xfrm>
            <a:prstGeom prst="rect">
              <a:avLst/>
            </a:prstGeom>
          </p:spPr>
        </p:pic>
        <p:sp>
          <p:nvSpPr>
            <p:cNvPr id="12" name="Shape_4"/>
            <p:cNvSpPr/>
            <p:nvPr/>
          </p:nvSpPr>
          <p:spPr>
            <a:xfrm>
              <a:off x="317500" y="317500"/>
              <a:ext cx="1943100" cy="355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82" name="Picture 81" descr="hic_stages_epem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3" y="1241701"/>
            <a:ext cx="7706816" cy="1641847"/>
          </a:xfrm>
          <a:prstGeom prst="rect">
            <a:avLst/>
          </a:prstGeom>
        </p:spPr>
      </p:pic>
      <p:pic>
        <p:nvPicPr>
          <p:cNvPr id="15" name="PFE element 29" descr="SshmCxZ6WdXJ24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9" y="3062787"/>
            <a:ext cx="889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9" y="555531"/>
            <a:ext cx="3338709" cy="4181597"/>
          </a:xfrm>
          <a:prstGeom prst="rect">
            <a:avLst/>
          </a:prstGeom>
        </p:spPr>
      </p:pic>
      <p:pic>
        <p:nvPicPr>
          <p:cNvPr id="4" name="PFE element 290" descr="SshmCxZ6WdXJ18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668"/>
            <a:ext cx="8534400" cy="482600"/>
          </a:xfrm>
          <a:prstGeom prst="rect">
            <a:avLst/>
          </a:prstGeom>
        </p:spPr>
      </p:pic>
      <p:pic>
        <p:nvPicPr>
          <p:cNvPr id="7" name="PFE element 292" descr="SshmCxZ6WdXJ19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162" y="1919643"/>
            <a:ext cx="685800" cy="508000"/>
          </a:xfrm>
          <a:prstGeom prst="rect">
            <a:avLst/>
          </a:prstGeom>
        </p:spPr>
      </p:pic>
      <p:pic>
        <p:nvPicPr>
          <p:cNvPr id="8" name="PFE element 293" descr="SshmCxZ6WdXJ19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4" y="4714834"/>
            <a:ext cx="1993900" cy="304800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358130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0" name="Equation" r:id="rId7" imgW="1168400" imgH="419100" progId="Equation.3">
                  <p:embed/>
                </p:oleObj>
              </mc:Choice>
              <mc:Fallback>
                <p:oleObj name="Equation" r:id="rId7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295" descr="SshmCxZ6WdXJ19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11" name="PFE element 296" descr="SshmCxZ6WdXJ19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140" y="2347306"/>
            <a:ext cx="49022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8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97" descr="SshmCxZ6WdXJ19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8" name="PFE element 298" descr="SshmCxZ6WdXJ19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33" y="4180010"/>
            <a:ext cx="3048000" cy="660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771551"/>
            <a:ext cx="3487241" cy="32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344431" y="2273374"/>
            <a:ext cx="4437063" cy="25607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>
                <a:srgbClr val="EF921B"/>
              </a:buClr>
              <a:buNone/>
              <a:defRPr/>
            </a:pPr>
            <a:endParaRPr lang="en-GB" sz="1600" dirty="0" smtClean="0">
              <a:latin typeface="Gill Sans"/>
              <a:cs typeface="Gill San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127767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3" name="Equation" r:id="rId6" imgW="1168400" imgH="419100" progId="Equation.3">
                  <p:embed/>
                </p:oleObj>
              </mc:Choice>
              <mc:Fallback>
                <p:oleObj name="Equation" r:id="rId6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302" descr="SshmCxZ6WdXJ197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10" name="PFE element 303" descr="SshmCxZ6WdXJ198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64" y="2349526"/>
            <a:ext cx="5334000" cy="2095500"/>
          </a:xfrm>
          <a:prstGeom prst="rect">
            <a:avLst/>
          </a:prstGeom>
        </p:spPr>
      </p:pic>
      <p:pic>
        <p:nvPicPr>
          <p:cNvPr id="16" name="Picture 15" descr="na60_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62" y="2776029"/>
            <a:ext cx="699542" cy="699542"/>
          </a:xfrm>
          <a:prstGeom prst="rect">
            <a:avLst/>
          </a:prstGeom>
        </p:spPr>
      </p:pic>
      <p:sp>
        <p:nvSpPr>
          <p:cNvPr id="18" name="pfehide305" hidden="1"/>
          <p:cNvSpPr>
            <a:spLocks noGrp="1"/>
          </p:cNvSpPr>
          <p:nvPr>
            <p:ph idx="1"/>
          </p:nvPr>
        </p:nvSpPr>
        <p:spPr bwMode="auto">
          <a:xfrm>
            <a:off x="4283968" y="4263084"/>
            <a:ext cx="2808312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bg1"/>
                </a:solidFill>
                <a:ea typeface="ＭＳ Ｐゴシック" charset="0"/>
              </a:rPr>
              <a:t>M is the only Lorenz-invariant thermometer of the field</a:t>
            </a:r>
            <a:endParaRPr lang="en-US" sz="1600" dirty="0">
              <a:solidFill>
                <a:schemeClr val="bg1"/>
              </a:solidFill>
              <a:ea typeface="ＭＳ Ｐゴシック" charset="0"/>
              <a:sym typeface="Wingdings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78424" y="4256505"/>
            <a:ext cx="2819400" cy="584200"/>
            <a:chOff x="317500" y="317500"/>
            <a:chExt cx="2819400" cy="584200"/>
          </a:xfrm>
        </p:grpSpPr>
        <p:pic>
          <p:nvPicPr>
            <p:cNvPr id="11" name="PFE element 305" descr="SshmCxZ6WdXJ199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19400" cy="584200"/>
            </a:xfrm>
            <a:prstGeom prst="rect">
              <a:avLst/>
            </a:prstGeom>
          </p:spPr>
        </p:pic>
        <p:sp>
          <p:nvSpPr>
            <p:cNvPr id="14" name="Shape_46"/>
            <p:cNvSpPr/>
            <p:nvPr/>
          </p:nvSpPr>
          <p:spPr>
            <a:xfrm>
              <a:off x="317500" y="317500"/>
              <a:ext cx="28194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5" y="4265699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07" descr="SshmCxZ6WdXJ20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 descr="hand_made_QCD_phase_diagr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8" y="1774709"/>
            <a:ext cx="2744329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699027" y="1308542"/>
            <a:ext cx="990682" cy="812935"/>
          </a:xfrm>
          <a:prstGeom prst="rect">
            <a:avLst/>
          </a:prstGeom>
        </p:spPr>
      </p:pic>
      <p:pic>
        <p:nvPicPr>
          <p:cNvPr id="8" name="PFE element 310" descr="SshmCxZ6WdXJ20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830" y="3287045"/>
            <a:ext cx="3441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17" descr="SshmCxZ6WdXJ20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Inhaltsplatzhalter 7" descr="Bild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03" y="939131"/>
            <a:ext cx="3155395" cy="3190207"/>
          </a:xfrm>
          <a:prstGeom prst="rect">
            <a:avLst/>
          </a:prstGeom>
        </p:spPr>
      </p:pic>
      <p:pic>
        <p:nvPicPr>
          <p:cNvPr id="21" name="PFE element 320" descr="SshmCxZ6WdXJ20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7" y="4437752"/>
            <a:ext cx="2971800" cy="304800"/>
          </a:xfrm>
          <a:prstGeom prst="rect">
            <a:avLst/>
          </a:prstGeom>
        </p:spPr>
      </p:pic>
      <p:pic>
        <p:nvPicPr>
          <p:cNvPr id="7" name="Inhaltsplatzhalter 7" descr="Bild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422" y="939131"/>
            <a:ext cx="3155395" cy="31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nhaltsplatzhalter 7" descr="Bild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6803" y="939130"/>
            <a:ext cx="3155395" cy="31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nhaltsplatzhalter 7" descr="Bild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6370" y="937804"/>
            <a:ext cx="3152758" cy="318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FE element 324" descr="SshmCxZ6WdXJ21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20" y="1425087"/>
            <a:ext cx="1308100" cy="279400"/>
          </a:xfrm>
          <a:prstGeom prst="rect">
            <a:avLst/>
          </a:prstGeom>
        </p:spPr>
      </p:pic>
      <p:pic>
        <p:nvPicPr>
          <p:cNvPr id="12" name="Picture 25" descr="qcd_qm2014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958733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sp>
        <p:nvSpPr>
          <p:cNvPr id="14" name="pfehide326" hidden="1"/>
          <p:cNvSpPr>
            <a:spLocks noGrp="1"/>
          </p:cNvSpPr>
          <p:nvPr>
            <p:ph sz="quarter" idx="13"/>
          </p:nvPr>
        </p:nvSpPr>
        <p:spPr>
          <a:xfrm>
            <a:off x="4139952" y="795199"/>
            <a:ext cx="4727128" cy="659089"/>
          </a:xfrm>
        </p:spPr>
        <p:txBody>
          <a:bodyPr>
            <a:noAutofit/>
          </a:bodyPr>
          <a:lstStyle/>
          <a:p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Chemical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freeze-out from measured particle yields analyzed with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SHM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28616" y="788193"/>
            <a:ext cx="4749800" cy="673100"/>
            <a:chOff x="317500" y="317500"/>
            <a:chExt cx="4749800" cy="673100"/>
          </a:xfrm>
        </p:grpSpPr>
        <p:pic>
          <p:nvPicPr>
            <p:cNvPr id="23" name="PFE element 326" descr="SshmCxZ6WdXJ211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49800" cy="673100"/>
            </a:xfrm>
            <a:prstGeom prst="rect">
              <a:avLst/>
            </a:prstGeom>
          </p:spPr>
        </p:pic>
        <p:sp>
          <p:nvSpPr>
            <p:cNvPr id="24" name="Shape_47"/>
            <p:cNvSpPr/>
            <p:nvPr/>
          </p:nvSpPr>
          <p:spPr>
            <a:xfrm>
              <a:off x="317500" y="317500"/>
              <a:ext cx="47498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5" name="pfehide327" hidden="1"/>
          <p:cNvSpPr txBox="1">
            <a:spLocks/>
          </p:cNvSpPr>
          <p:nvPr/>
        </p:nvSpPr>
        <p:spPr>
          <a:xfrm>
            <a:off x="4141732" y="1453530"/>
            <a:ext cx="4727128" cy="68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342900" lvl="1" indent="-342900">
              <a:buClr>
                <a:schemeClr val="tx2"/>
              </a:buClr>
              <a:buFont typeface="Wingdings" charset="2"/>
              <a:buChar char="q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Trajectories extracted from inner cube of cells with coarse-grained UrQMD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136746" y="1447366"/>
            <a:ext cx="4737100" cy="698500"/>
            <a:chOff x="317500" y="317500"/>
            <a:chExt cx="4737100" cy="698500"/>
          </a:xfrm>
        </p:grpSpPr>
        <p:pic>
          <p:nvPicPr>
            <p:cNvPr id="26" name="PFE element 327" descr="SshmCxZ6WdXJ212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37100" cy="698500"/>
            </a:xfrm>
            <a:prstGeom prst="rect">
              <a:avLst/>
            </a:prstGeom>
          </p:spPr>
        </p:pic>
        <p:sp>
          <p:nvSpPr>
            <p:cNvPr id="27" name="Shape_48"/>
            <p:cNvSpPr/>
            <p:nvPr/>
          </p:nvSpPr>
          <p:spPr>
            <a:xfrm>
              <a:off x="317500" y="317500"/>
              <a:ext cx="4737100" cy="698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6" name="pfehide328" hidden="1"/>
          <p:cNvSpPr txBox="1">
            <a:spLocks/>
          </p:cNvSpPr>
          <p:nvPr/>
        </p:nvSpPr>
        <p:spPr>
          <a:xfrm>
            <a:off x="4144560" y="2139702"/>
            <a:ext cx="48919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Time-window of dilepton emission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access to hot and dense stage of the heavy-ion collision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139428" y="2131442"/>
            <a:ext cx="4902200" cy="736600"/>
            <a:chOff x="317500" y="317500"/>
            <a:chExt cx="4902200" cy="736600"/>
          </a:xfrm>
        </p:grpSpPr>
        <p:pic>
          <p:nvPicPr>
            <p:cNvPr id="29" name="PFE element 328" descr="SshmCxZ6WdXJ213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02200" cy="736600"/>
            </a:xfrm>
            <a:prstGeom prst="rect">
              <a:avLst/>
            </a:prstGeom>
          </p:spPr>
        </p:pic>
        <p:sp>
          <p:nvSpPr>
            <p:cNvPr id="30" name="Shape_49"/>
            <p:cNvSpPr/>
            <p:nvPr/>
          </p:nvSpPr>
          <p:spPr>
            <a:xfrm>
              <a:off x="317500" y="317500"/>
              <a:ext cx="49022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329" hidden="1"/>
          <p:cNvSpPr txBox="1"/>
          <p:nvPr/>
        </p:nvSpPr>
        <p:spPr>
          <a:xfrm>
            <a:off x="4600228" y="3147814"/>
            <a:ext cx="3284140" cy="101560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err="1">
                <a:solidFill>
                  <a:srgbClr val="F1AA07"/>
                </a:solidFill>
                <a:latin typeface="Gill Sans Light"/>
                <a:cs typeface="Gill Sans Light"/>
              </a:rPr>
              <a:t>T</a:t>
            </a:r>
            <a:r>
              <a:rPr lang="en-US" sz="1500" baseline="-25000" dirty="0" err="1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 = 85 MeV, </a:t>
            </a:r>
            <a:r>
              <a:rPr lang="en-US" sz="1500" dirty="0" err="1" smtClean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 err="1" smtClean="0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= 3 </a:t>
            </a:r>
            <a:r>
              <a:rPr lang="en-US" sz="1500" dirty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>
                <a:solidFill>
                  <a:srgbClr val="F1AA07"/>
                </a:solidFill>
                <a:latin typeface="Gill Sans Light"/>
                <a:cs typeface="Gill Sans Light"/>
              </a:rPr>
              <a:t>0</a:t>
            </a:r>
          </a:p>
          <a:p>
            <a:pPr marL="285587" indent="-285587">
              <a:buFont typeface="Wingdings" charset="0"/>
              <a:buChar char="à"/>
            </a:pPr>
            <a:r>
              <a:rPr lang="en-US" sz="1500" dirty="0">
                <a:latin typeface="Gill Sans Light"/>
                <a:cs typeface="Gill Sans Light"/>
              </a:rPr>
              <a:t>Excitation of the </a:t>
            </a:r>
            <a:r>
              <a:rPr lang="en-US" sz="1500" dirty="0" smtClean="0">
                <a:latin typeface="Gill Sans Light"/>
                <a:cs typeface="Gill Sans Light"/>
              </a:rPr>
              <a:t>vacuum</a:t>
            </a:r>
            <a:br>
              <a:rPr lang="en-US" sz="1500" dirty="0" smtClean="0">
                <a:latin typeface="Gill Sans Light"/>
                <a:cs typeface="Gill Sans Light"/>
              </a:rPr>
            </a:b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(melting of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condensate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)</a:t>
            </a:r>
            <a:b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</a:br>
            <a:r>
              <a:rPr lang="en-US" sz="1500" dirty="0" smtClean="0">
                <a:latin typeface="Gill Sans Light"/>
                <a:cs typeface="Gill Sans Light"/>
              </a:rPr>
              <a:t>matches </a:t>
            </a:r>
            <a:r>
              <a:rPr lang="en-US" sz="1500" dirty="0">
                <a:latin typeface="Gill Sans Light"/>
                <a:cs typeface="Gill Sans Light"/>
              </a:rPr>
              <a:t>spectral medium effects!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97648" y="3141267"/>
            <a:ext cx="3289300" cy="1028700"/>
            <a:chOff x="317500" y="317500"/>
            <a:chExt cx="3289300" cy="1028700"/>
          </a:xfrm>
        </p:grpSpPr>
        <p:pic>
          <p:nvPicPr>
            <p:cNvPr id="32" name="PFE element 329" descr="SshmCxZ6WdXJ214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89300" cy="1028700"/>
            </a:xfrm>
            <a:prstGeom prst="rect">
              <a:avLst/>
            </a:prstGeom>
          </p:spPr>
        </p:pic>
        <p:sp>
          <p:nvSpPr>
            <p:cNvPr id="33" name="Shape_50"/>
            <p:cNvSpPr/>
            <p:nvPr/>
          </p:nvSpPr>
          <p:spPr>
            <a:xfrm>
              <a:off x="317500" y="317500"/>
              <a:ext cx="3289300" cy="1028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107" y="4224975"/>
            <a:ext cx="1966157" cy="4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FE element 331" descr="SshmCxZ6WdXJ215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1" y="4129975"/>
            <a:ext cx="39243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469707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33" descr="SshmCxZ6WdXJ21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59659"/>
            <a:ext cx="2880320" cy="1885988"/>
          </a:xfrm>
          <a:prstGeom prst="rect">
            <a:avLst/>
          </a:prstGeom>
        </p:spPr>
      </p:pic>
      <p:pic>
        <p:nvPicPr>
          <p:cNvPr id="17" name="PFE element 335" descr="SshmCxZ6WdXJ21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34" y="2739968"/>
            <a:ext cx="4203700" cy="292100"/>
          </a:xfrm>
          <a:prstGeom prst="rect">
            <a:avLst/>
          </a:prstGeom>
        </p:spPr>
      </p:pic>
      <p:pic>
        <p:nvPicPr>
          <p:cNvPr id="18" name="PFE element 336" descr="SshmCxZ6WdXJ21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1" y="481804"/>
            <a:ext cx="42037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1027667"/>
            <a:ext cx="3096344" cy="2192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518724"/>
            <a:ext cx="1728192" cy="423897"/>
          </a:xfrm>
          <a:prstGeom prst="rect">
            <a:avLst/>
          </a:prstGeom>
        </p:spPr>
      </p:pic>
      <p:pic>
        <p:nvPicPr>
          <p:cNvPr id="19" name="PFE element 339" descr="SshmCxZ6WdXJ21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0" y="3916352"/>
            <a:ext cx="3530600" cy="965200"/>
          </a:xfrm>
          <a:prstGeom prst="rect">
            <a:avLst/>
          </a:prstGeom>
        </p:spPr>
      </p:pic>
      <p:pic>
        <p:nvPicPr>
          <p:cNvPr id="20" name="PFE element 340" descr="SshmCxZ6WdXJ220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44" y="484265"/>
            <a:ext cx="3898900" cy="596900"/>
          </a:xfrm>
          <a:prstGeom prst="rect">
            <a:avLst/>
          </a:prstGeom>
        </p:spPr>
      </p:pic>
      <p:pic>
        <p:nvPicPr>
          <p:cNvPr id="21" name="PFE element 341" descr="SshmCxZ6WdXJ221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48" y="3223304"/>
            <a:ext cx="3708400" cy="292100"/>
          </a:xfrm>
          <a:prstGeom prst="rect">
            <a:avLst/>
          </a:prstGeom>
        </p:spPr>
      </p:pic>
      <p:pic>
        <p:nvPicPr>
          <p:cNvPr id="22" name="PFE element 342" descr="SshmCxZ6WdXJ222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4" y="3197778"/>
            <a:ext cx="4965700" cy="355600"/>
          </a:xfrm>
          <a:prstGeom prst="rect">
            <a:avLst/>
          </a:prstGeom>
        </p:spPr>
      </p:pic>
      <p:sp>
        <p:nvSpPr>
          <p:cNvPr id="14" name="pfehide343" hidden="1"/>
          <p:cNvSpPr>
            <a:spLocks noGrp="1"/>
          </p:cNvSpPr>
          <p:nvPr>
            <p:ph idx="1"/>
          </p:nvPr>
        </p:nvSpPr>
        <p:spPr bwMode="auto">
          <a:xfrm>
            <a:off x="4932040" y="4083918"/>
            <a:ext cx="3024336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What are the possible signatures in dilepton radiation?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26558" y="4077339"/>
            <a:ext cx="3035300" cy="584200"/>
            <a:chOff x="317500" y="317500"/>
            <a:chExt cx="3035300" cy="584200"/>
          </a:xfrm>
        </p:grpSpPr>
        <p:pic>
          <p:nvPicPr>
            <p:cNvPr id="23" name="PFE element 343" descr="SshmCxZ6WdXJ223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35300" cy="584200"/>
            </a:xfrm>
            <a:prstGeom prst="rect">
              <a:avLst/>
            </a:prstGeom>
          </p:spPr>
        </p:pic>
        <p:sp>
          <p:nvSpPr>
            <p:cNvPr id="24" name="Shape_51"/>
            <p:cNvSpPr/>
            <p:nvPr/>
          </p:nvSpPr>
          <p:spPr>
            <a:xfrm>
              <a:off x="317500" y="317500"/>
              <a:ext cx="30353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96191"/>
            <a:ext cx="327122" cy="216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327322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0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46" descr="SshmCxZ6WdXJ2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3" y="555526"/>
            <a:ext cx="4535138" cy="2880320"/>
          </a:xfrm>
          <a:prstGeom prst="rect">
            <a:avLst/>
          </a:prstGeom>
        </p:spPr>
      </p:pic>
      <p:pic>
        <p:nvPicPr>
          <p:cNvPr id="10" name="PFE element 348" descr="SshmCxZ6WdXJ22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3787812"/>
            <a:ext cx="4457700" cy="138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699542"/>
            <a:ext cx="1049427" cy="2273525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1" name="PFE element 350" descr="SshmCxZ6WdXJ22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768" y="550972"/>
            <a:ext cx="3683000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968" y="3939902"/>
            <a:ext cx="708153" cy="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52" descr="SshmCxZ6WdXJ22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7" name="PFE element 354" descr="SshmCxZ6WdXJ23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98" y="3481143"/>
            <a:ext cx="3771900" cy="723900"/>
          </a:xfrm>
          <a:prstGeom prst="rect">
            <a:avLst/>
          </a:prstGeom>
        </p:spPr>
      </p:pic>
      <p:pic>
        <p:nvPicPr>
          <p:cNvPr id="9" name="Picture 8" descr="emitting_source_T_na60_v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" y="627535"/>
            <a:ext cx="3761351" cy="27234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1289" y="771550"/>
            <a:ext cx="1049427" cy="2062975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357" descr="SshmCxZ6WdXJ23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767" y="550972"/>
            <a:ext cx="51943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383" y="1851670"/>
            <a:ext cx="2836250" cy="239426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4" name="PFE element 494" descr="SshmCxZ6WdXJ33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0727"/>
            <a:ext cx="7924800" cy="758825"/>
          </a:xfrm>
          <a:prstGeom prst="rect">
            <a:avLst/>
          </a:prstGeom>
        </p:spPr>
      </p:pic>
      <p:pic>
        <p:nvPicPr>
          <p:cNvPr id="6" name="PFE element 495" descr="SshmCxZ6WdXJ33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" y="999259"/>
            <a:ext cx="2336800" cy="368300"/>
          </a:xfrm>
          <a:prstGeom prst="rect">
            <a:avLst/>
          </a:prstGeom>
        </p:spPr>
      </p:pic>
      <p:pic>
        <p:nvPicPr>
          <p:cNvPr id="7" name="PFE element 496" descr="SshmCxZ6WdXJ34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419" y="1092341"/>
            <a:ext cx="1790700" cy="368300"/>
          </a:xfrm>
          <a:prstGeom prst="rect">
            <a:avLst/>
          </a:prstGeom>
        </p:spPr>
      </p:pic>
      <p:pic>
        <p:nvPicPr>
          <p:cNvPr id="8" name="PFE element 497" descr="SshmCxZ6WdXJ34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61" y="4231106"/>
            <a:ext cx="2406650" cy="5746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481476" y="4587974"/>
            <a:ext cx="997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499" descr="SshmCxZ6WdXJ34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662" y="1781398"/>
            <a:ext cx="2527300" cy="279400"/>
          </a:xfrm>
          <a:prstGeom prst="rect">
            <a:avLst/>
          </a:prstGeom>
        </p:spPr>
      </p:pic>
      <p:pic>
        <p:nvPicPr>
          <p:cNvPr id="16" name="PFE element 500" descr="SshmCxZ6WdXJ34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98" y="1272722"/>
            <a:ext cx="2578100" cy="546100"/>
          </a:xfrm>
          <a:prstGeom prst="rect">
            <a:avLst/>
          </a:prstGeom>
        </p:spPr>
      </p:pic>
      <p:pic>
        <p:nvPicPr>
          <p:cNvPr id="18" name="PFE element 501" descr="SshmCxZ6WdXJ34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927" y="4303114"/>
            <a:ext cx="3311525" cy="574675"/>
          </a:xfrm>
          <a:prstGeom prst="rect">
            <a:avLst/>
          </a:prstGeom>
        </p:spPr>
      </p:pic>
      <p:pic>
        <p:nvPicPr>
          <p:cNvPr id="19" name="PFE element 502" descr="SshmCxZ6WdXJ34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09" y="1360778"/>
            <a:ext cx="2286000" cy="279400"/>
          </a:xfrm>
          <a:prstGeom prst="rect">
            <a:avLst/>
          </a:prstGeom>
        </p:spPr>
      </p:pic>
      <p:pic>
        <p:nvPicPr>
          <p:cNvPr id="32" name="PFE element 503" descr="SshmCxZ6WdXJ34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593" y="1825323"/>
            <a:ext cx="234950" cy="2260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4181" y="1563638"/>
            <a:ext cx="2095001" cy="15037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182301"/>
              </p:ext>
            </p:extLst>
          </p:nvPr>
        </p:nvGraphicFramePr>
        <p:xfrm>
          <a:off x="186189" y="1563639"/>
          <a:ext cx="1274721" cy="49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6" name="Equation" r:id="rId13" imgW="1092200" imgH="368300" progId="Equation.3">
                  <p:embed/>
                </p:oleObj>
              </mc:Choice>
              <mc:Fallback>
                <p:oleObj name="Equation" r:id="rId13" imgW="1092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189" y="1563639"/>
                        <a:ext cx="1274721" cy="497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454468"/>
              </p:ext>
            </p:extLst>
          </p:nvPr>
        </p:nvGraphicFramePr>
        <p:xfrm>
          <a:off x="114181" y="2054017"/>
          <a:ext cx="1850785" cy="5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7" name="Equation" r:id="rId15" imgW="1524000" imgH="368300" progId="Equation.3">
                  <p:embed/>
                </p:oleObj>
              </mc:Choice>
              <mc:Fallback>
                <p:oleObj name="Equation" r:id="rId15" imgW="1524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81" y="2054017"/>
                        <a:ext cx="1850785" cy="500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39410"/>
              </p:ext>
            </p:extLst>
          </p:nvPr>
        </p:nvGraphicFramePr>
        <p:xfrm>
          <a:off x="164766" y="2548884"/>
          <a:ext cx="1746581" cy="46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8" name="Equation" r:id="rId17" imgW="1562100" imgH="368300" progId="Equation.3">
                  <p:embed/>
                </p:oleObj>
              </mc:Choice>
              <mc:Fallback>
                <p:oleObj name="Equation" r:id="rId17" imgW="156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66" y="2548884"/>
                        <a:ext cx="1746581" cy="4608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825" y="1635646"/>
            <a:ext cx="2038961" cy="261029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573407"/>
            <a:ext cx="327122" cy="2160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088" y="4029914"/>
            <a:ext cx="327122" cy="2160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368811"/>
            <a:ext cx="327122" cy="2160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1" y="1328745"/>
            <a:ext cx="327122" cy="216024"/>
          </a:xfrm>
          <a:prstGeom prst="rect">
            <a:avLst/>
          </a:prstGeom>
        </p:spPr>
      </p:pic>
      <p:pic>
        <p:nvPicPr>
          <p:cNvPr id="33" name="PFE element 513" descr="SshmCxZ6WdXJ350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62" y="1268055"/>
            <a:ext cx="1917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5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14" descr="SshmCxZ6WdXJ35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13" name="PFE element 516" descr="SshmCxZ6WdXJ35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141" y="1275606"/>
            <a:ext cx="2701925" cy="116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9" y="703240"/>
            <a:ext cx="2974854" cy="2012837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699543"/>
            <a:ext cx="3071943" cy="201622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5" name="PFE element 519" descr="SshmCxZ6WdXJ35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48" y="2777212"/>
            <a:ext cx="4432300" cy="304800"/>
          </a:xfrm>
          <a:prstGeom prst="rect">
            <a:avLst/>
          </a:prstGeom>
        </p:spPr>
      </p:pic>
      <p:pic>
        <p:nvPicPr>
          <p:cNvPr id="16" name="PFE element 520" descr="SshmCxZ6WdXJ35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8" y="3148392"/>
            <a:ext cx="9423400" cy="180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787774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0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hide522" hidden="1"/>
          <p:cNvSpPr txBox="1">
            <a:spLocks/>
          </p:cNvSpPr>
          <p:nvPr/>
        </p:nvSpPr>
        <p:spPr>
          <a:xfrm>
            <a:off x="107504" y="-164554"/>
            <a:ext cx="8585200" cy="612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>
            <a:defPPr>
              <a:defRPr lang="de-DE"/>
            </a:defPPr>
            <a:lvl1pPr algn="l" defTabSz="778421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2700" b="0" i="0" kern="1200" cap="none" spc="43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“You may say I’m a dreamer…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154" y="-169704"/>
            <a:ext cx="8597900" cy="622300"/>
            <a:chOff x="317500" y="317500"/>
            <a:chExt cx="8597900" cy="622300"/>
          </a:xfrm>
        </p:grpSpPr>
        <p:pic>
          <p:nvPicPr>
            <p:cNvPr id="2" name="PFE element 522" descr="SshmCxZ6WdXJ359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97900" cy="622300"/>
            </a:xfrm>
            <a:prstGeom prst="rect">
              <a:avLst/>
            </a:prstGeom>
          </p:spPr>
        </p:pic>
        <p:sp>
          <p:nvSpPr>
            <p:cNvPr id="3" name="Shape_55"/>
            <p:cNvSpPr/>
            <p:nvPr/>
          </p:nvSpPr>
          <p:spPr>
            <a:xfrm>
              <a:off x="317500" y="317500"/>
              <a:ext cx="8597900" cy="622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5" name="pfehide523" hidden="1"/>
          <p:cNvSpPr txBox="1">
            <a:spLocks/>
          </p:cNvSpPr>
          <p:nvPr/>
        </p:nvSpPr>
        <p:spPr>
          <a:xfrm>
            <a:off x="4716016" y="87542"/>
            <a:ext cx="6048672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1AA07"/>
                </a:solidFill>
              </a:rPr>
              <a:t>but I’m not the only one”</a:t>
            </a:r>
            <a:endParaRPr lang="en-US" sz="2800" dirty="0">
              <a:solidFill>
                <a:srgbClr val="F1AA07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1402" y="76042"/>
            <a:ext cx="6057900" cy="635000"/>
            <a:chOff x="317500" y="317500"/>
            <a:chExt cx="6057900" cy="635000"/>
          </a:xfrm>
        </p:grpSpPr>
        <p:pic>
          <p:nvPicPr>
            <p:cNvPr id="10" name="PFE element 523" descr="SshmCxZ6WdXJ360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057900" cy="635000"/>
            </a:xfrm>
            <a:prstGeom prst="rect">
              <a:avLst/>
            </a:prstGeom>
          </p:spPr>
        </p:pic>
        <p:sp>
          <p:nvSpPr>
            <p:cNvPr id="11" name="Shape_56"/>
            <p:cNvSpPr/>
            <p:nvPr/>
          </p:nvSpPr>
          <p:spPr>
            <a:xfrm>
              <a:off x="317500" y="317500"/>
              <a:ext cx="6057900" cy="635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3" name="PFE element 524" descr="SshmCxZ6WdXJ36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3" y="6231250"/>
            <a:ext cx="9652000" cy="596900"/>
          </a:xfrm>
          <a:prstGeom prst="rect">
            <a:avLst/>
          </a:prstGeom>
        </p:spPr>
      </p:pic>
      <p:graphicFrame>
        <p:nvGraphicFramePr>
          <p:cNvPr id="8" name="pfehide525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71860"/>
              </p:ext>
            </p:extLst>
          </p:nvPr>
        </p:nvGraphicFramePr>
        <p:xfrm>
          <a:off x="101506" y="793214"/>
          <a:ext cx="8934990" cy="379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8850"/>
                <a:gridCol w="839207"/>
                <a:gridCol w="839207"/>
                <a:gridCol w="769273"/>
                <a:gridCol w="839207"/>
                <a:gridCol w="839207"/>
                <a:gridCol w="489537"/>
                <a:gridCol w="579828"/>
                <a:gridCol w="837685"/>
                <a:gridCol w="300092"/>
                <a:gridCol w="469181"/>
                <a:gridCol w="476702"/>
                <a:gridCol w="116934"/>
                <a:gridCol w="720080"/>
              </a:tblGrid>
              <a:tr h="25349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2016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2017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2019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2020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2021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2022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2023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2024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0" i="0" dirty="0" smtClean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HADES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+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,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 BES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8 – 20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MPD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NICA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4 – 11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CBM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 – 5 </a:t>
                      </a:r>
                      <a:r>
                        <a:rPr lang="en-US" sz="1200" b="0" i="0" baseline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ALICE*</a:t>
                      </a: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LHC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74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J-PARC**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8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</a:t>
                      </a: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– 5 </a:t>
                      </a:r>
                      <a:r>
                        <a:rPr lang="en-US" sz="1200" b="0" i="0" baseline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NA60+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SPS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LOI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6 – 17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pp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(500)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sPHENIX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BM@N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Nuclotron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 – 3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2251" y="785594"/>
            <a:ext cx="8953500" cy="3810000"/>
            <a:chOff x="317500" y="317500"/>
            <a:chExt cx="8953500" cy="3810000"/>
          </a:xfrm>
        </p:grpSpPr>
        <p:pic>
          <p:nvPicPr>
            <p:cNvPr id="14" name="PFE element 525" descr="SshmCxZ6WdXJ362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53500" cy="3810000"/>
            </a:xfrm>
            <a:prstGeom prst="rect">
              <a:avLst/>
            </a:prstGeom>
          </p:spPr>
        </p:pic>
        <p:sp>
          <p:nvSpPr>
            <p:cNvPr id="15" name="Shape_57"/>
            <p:cNvSpPr/>
            <p:nvPr/>
          </p:nvSpPr>
          <p:spPr>
            <a:xfrm>
              <a:off x="317500" y="317500"/>
              <a:ext cx="8953500" cy="3810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" name="pfehide526" hidden="1"/>
          <p:cNvSpPr txBox="1"/>
          <p:nvPr/>
        </p:nvSpPr>
        <p:spPr>
          <a:xfrm>
            <a:off x="107505" y="4659982"/>
            <a:ext cx="892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 * -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ITS, 50kHz, lower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field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** - 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Proposal to J-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PARC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  <a:sym typeface="Wingdings"/>
              </a:rPr>
              <a:t>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If approved, construction of HI injector and detectors in 10 years ?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601" y="4653175"/>
            <a:ext cx="8940800" cy="444500"/>
            <a:chOff x="317500" y="317500"/>
            <a:chExt cx="8940800" cy="444500"/>
          </a:xfrm>
        </p:grpSpPr>
        <p:pic>
          <p:nvPicPr>
            <p:cNvPr id="17" name="PFE element 526" descr="SshmCxZ6WdXJ363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40800" cy="444500"/>
            </a:xfrm>
            <a:prstGeom prst="rect">
              <a:avLst/>
            </a:prstGeom>
          </p:spPr>
        </p:pic>
        <p:sp>
          <p:nvSpPr>
            <p:cNvPr id="18" name="Shape_58"/>
            <p:cNvSpPr/>
            <p:nvPr/>
          </p:nvSpPr>
          <p:spPr>
            <a:xfrm>
              <a:off x="317500" y="317500"/>
              <a:ext cx="89408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492500" y="1983129"/>
            <a:ext cx="4500000" cy="5398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92500" y="2618614"/>
            <a:ext cx="4500000" cy="5398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92500" y="887239"/>
            <a:ext cx="4500000" cy="5398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3" name="PFE element 33" descr="SshmCxZ6WdXJ2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407034"/>
              </p:ext>
            </p:extLst>
          </p:nvPr>
        </p:nvGraphicFramePr>
        <p:xfrm>
          <a:off x="3851920" y="953666"/>
          <a:ext cx="39449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9" name="Equation" r:id="rId4" imgW="2794000" imgH="304800" progId="Equation.3">
                  <p:embed/>
                </p:oleObj>
              </mc:Choice>
              <mc:Fallback>
                <p:oleObj name="Equation" r:id="rId4" imgW="2794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953666"/>
                        <a:ext cx="3944938" cy="431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FE element 35" descr="SshmCxZ6WdXJ2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2" y="798339"/>
            <a:ext cx="3111500" cy="558800"/>
          </a:xfrm>
          <a:prstGeom prst="rect">
            <a:avLst/>
          </a:prstGeom>
        </p:spPr>
      </p:pic>
      <p:pic>
        <p:nvPicPr>
          <p:cNvPr id="35844" name="Picture 1" descr="C:\Users\fseck\Documents\presentation_pics\dilep_rate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212" y="1989138"/>
            <a:ext cx="4032250" cy="4889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35845" name="Grafik 6" descr="photon_rat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2636838"/>
            <a:ext cx="4233863" cy="5111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7" name="PFE element 38" descr="SshmCxZ6WdXJ2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88" y="3204369"/>
            <a:ext cx="3670300" cy="596900"/>
          </a:xfrm>
          <a:prstGeom prst="rect">
            <a:avLst/>
          </a:prstGeom>
        </p:spPr>
      </p:pic>
      <p:pic>
        <p:nvPicPr>
          <p:cNvPr id="8" name="PFE element 39" descr="SshmCxZ6WdXJ28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1774032"/>
            <a:ext cx="1778000" cy="1473200"/>
          </a:xfrm>
          <a:prstGeom prst="rect">
            <a:avLst/>
          </a:prstGeom>
        </p:spPr>
      </p:pic>
      <p:pic>
        <p:nvPicPr>
          <p:cNvPr id="9" name="PFE element 40" descr="SshmCxZ6WdXJ29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01" y="1612900"/>
            <a:ext cx="1244600" cy="5969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165850" y="2749550"/>
            <a:ext cx="1790700" cy="306388"/>
          </a:xfrm>
          <a:prstGeom prst="rect">
            <a:avLst/>
          </a:prstGeom>
          <a:noFill/>
          <a:ln>
            <a:solidFill>
              <a:srgbClr val="EF92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56325" y="2078038"/>
            <a:ext cx="1789113" cy="304800"/>
          </a:xfrm>
          <a:prstGeom prst="rect">
            <a:avLst/>
          </a:prstGeom>
          <a:noFill/>
          <a:ln>
            <a:solidFill>
              <a:srgbClr val="EF92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8101013" y="2203450"/>
            <a:ext cx="358775" cy="115888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101013" y="2214563"/>
            <a:ext cx="358775" cy="655637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pfehide45" hidden="1"/>
          <p:cNvSpPr txBox="1">
            <a:spLocks noChangeArrowheads="1"/>
          </p:cNvSpPr>
          <p:nvPr/>
        </p:nvSpPr>
        <p:spPr bwMode="auto">
          <a:xfrm>
            <a:off x="179388" y="3768725"/>
            <a:ext cx="58277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600" u="sng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In heavy-ion collisions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Source strength:  dependence on T,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B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p</a:t>
            </a:r>
            <a:r>
              <a:rPr lang="en-US" sz="1600" baseline="-25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,  medium effects, …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System evolution:  V(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), T(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B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(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),  transverse expansion, …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Non-thermal sources: 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Drell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-Yan, open-charm, hadron decays, …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5534" y="3787728"/>
            <a:ext cx="5829300" cy="1092200"/>
            <a:chOff x="317500" y="317500"/>
            <a:chExt cx="5829300" cy="1092200"/>
          </a:xfrm>
        </p:grpSpPr>
        <p:pic>
          <p:nvPicPr>
            <p:cNvPr id="10" name="PFE element 45" descr="SshmCxZ6WdXJ3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29300" cy="1092200"/>
            </a:xfrm>
            <a:prstGeom prst="rect">
              <a:avLst/>
            </a:prstGeom>
          </p:spPr>
        </p:pic>
        <p:sp>
          <p:nvSpPr>
            <p:cNvPr id="11" name="Shape_5"/>
            <p:cNvSpPr/>
            <p:nvPr/>
          </p:nvSpPr>
          <p:spPr>
            <a:xfrm>
              <a:off x="317500" y="317500"/>
              <a:ext cx="5829300" cy="1092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52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28" descr="SshmCxZ6WdXJ36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74" y="-165708"/>
            <a:ext cx="8588375" cy="1514475"/>
          </a:xfrm>
          <a:prstGeom prst="rect">
            <a:avLst/>
          </a:prstGeom>
        </p:spPr>
      </p:pic>
      <p:pic>
        <p:nvPicPr>
          <p:cNvPr id="15" name="PFE element 529" descr="SshmCxZ6WdXJ36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96" y="1700510"/>
            <a:ext cx="5816600" cy="462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2527" y="2857923"/>
            <a:ext cx="2669163" cy="2090091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7164288" y="2920309"/>
            <a:ext cx="293040" cy="87973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7164288" y="3795886"/>
            <a:ext cx="299113" cy="212458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442515" y="2710679"/>
            <a:ext cx="969072" cy="548219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7469927" y="3163770"/>
            <a:ext cx="829565" cy="63211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FE element 535" descr="SshmCxZ6WdXJ36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6" y="2473176"/>
            <a:ext cx="1873250" cy="22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33" y="36664"/>
            <a:ext cx="2971002" cy="21750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11" y="2516292"/>
            <a:ext cx="1901453" cy="12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1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39" descr="SshmCxZ6WdXJ37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66" y="1707654"/>
            <a:ext cx="5448300" cy="2854325"/>
          </a:xfrm>
          <a:prstGeom prst="rect">
            <a:avLst/>
          </a:prstGeom>
        </p:spPr>
      </p:pic>
      <p:pic>
        <p:nvPicPr>
          <p:cNvPr id="5" name="PFE element 540" descr="SshmCxZ6WdXJ37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10" y="-203402"/>
            <a:ext cx="85979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2527" y="2857923"/>
            <a:ext cx="2669163" cy="2090091"/>
          </a:xfrm>
          <a:prstGeom prst="rect">
            <a:avLst/>
          </a:prstGeom>
        </p:spPr>
      </p:pic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7164288" y="2920309"/>
            <a:ext cx="293040" cy="87973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7164288" y="3795886"/>
            <a:ext cx="299113" cy="212458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7442515" y="2710679"/>
            <a:ext cx="969072" cy="548219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7469927" y="3163770"/>
            <a:ext cx="829565" cy="63211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FE element 546" descr="SshmCxZ6WdXJ37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6" y="2473176"/>
            <a:ext cx="1873250" cy="222250"/>
          </a:xfrm>
          <a:prstGeom prst="rect">
            <a:avLst/>
          </a:prstGeom>
        </p:spPr>
      </p:pic>
      <p:pic>
        <p:nvPicPr>
          <p:cNvPr id="8" name="PFE element 547" descr="SshmCxZ6WdXJ37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773" y="2547848"/>
            <a:ext cx="1155700" cy="749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407" y="51470"/>
            <a:ext cx="2907408" cy="22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49" descr="SshmCxZ6WdXJ37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1" y="519522"/>
            <a:ext cx="3122214" cy="2484276"/>
          </a:xfrm>
          <a:prstGeom prst="rect">
            <a:avLst/>
          </a:prstGeom>
        </p:spPr>
      </p:pic>
      <p:pic>
        <p:nvPicPr>
          <p:cNvPr id="6" name="Picture 2" descr="Q:\Eigene Dateien\conferences\2015\ICPAQGP\CBMge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"/>
          <a:stretch/>
        </p:blipFill>
        <p:spPr bwMode="auto">
          <a:xfrm>
            <a:off x="4928770" y="519522"/>
            <a:ext cx="3236446" cy="19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FE element 553" descr="SshmCxZ6WdXJ38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686" y="2493536"/>
            <a:ext cx="2578100" cy="304800"/>
          </a:xfrm>
          <a:prstGeom prst="rect">
            <a:avLst/>
          </a:prstGeom>
        </p:spPr>
      </p:pic>
      <p:pic>
        <p:nvPicPr>
          <p:cNvPr id="14" name="PFE element 554" descr="SshmCxZ6WdXJ38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08" y="3356717"/>
            <a:ext cx="3124200" cy="110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6" y="2974380"/>
            <a:ext cx="1936217" cy="196924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pic>
        <p:nvPicPr>
          <p:cNvPr id="10" name="Picture 9" descr="Teff_mas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569" y="2974379"/>
            <a:ext cx="2016887" cy="196924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89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58" descr="SshmCxZ6WdXJ38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5763"/>
            <a:ext cx="7924800" cy="825500"/>
          </a:xfrm>
          <a:prstGeom prst="rect">
            <a:avLst/>
          </a:prstGeom>
        </p:spPr>
      </p:pic>
      <p:pic>
        <p:nvPicPr>
          <p:cNvPr id="9" name="PFE element 559" descr="SshmCxZ6WdXJ38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256" y="1131590"/>
            <a:ext cx="4206875" cy="2378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31590"/>
            <a:ext cx="2503923" cy="36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8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hide562" hidden="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9601" y="21668"/>
            <a:ext cx="7924800" cy="482600"/>
            <a:chOff x="317500" y="317500"/>
            <a:chExt cx="7924800" cy="482600"/>
          </a:xfrm>
        </p:grpSpPr>
        <p:pic>
          <p:nvPicPr>
            <p:cNvPr id="4" name="PFE element 562" descr="SshmCxZ6WdXJ389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24800" cy="482600"/>
            </a:xfrm>
            <a:prstGeom prst="rect">
              <a:avLst/>
            </a:prstGeom>
          </p:spPr>
        </p:pic>
        <p:sp>
          <p:nvSpPr>
            <p:cNvPr id="11" name="Shape_59"/>
            <p:cNvSpPr/>
            <p:nvPr/>
          </p:nvSpPr>
          <p:spPr>
            <a:xfrm>
              <a:off x="317500" y="317500"/>
              <a:ext cx="79248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FE element 565" descr="SshmCxZ6WdXJ39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78" y="977900"/>
            <a:ext cx="6464300" cy="3187700"/>
          </a:xfrm>
          <a:prstGeom prst="rect">
            <a:avLst/>
          </a:prstGeom>
        </p:spPr>
      </p:pic>
      <p:sp>
        <p:nvSpPr>
          <p:cNvPr id="9" name="pfehide566" hidden="1"/>
          <p:cNvSpPr txBox="1">
            <a:spLocks/>
          </p:cNvSpPr>
          <p:nvPr/>
        </p:nvSpPr>
        <p:spPr>
          <a:xfrm>
            <a:off x="5292080" y="3353302"/>
            <a:ext cx="3855352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700" dirty="0" smtClean="0"/>
              <a:t>Thank you</a:t>
            </a:r>
            <a:br>
              <a:rPr lang="en-US" sz="2700" dirty="0" smtClean="0"/>
            </a:br>
            <a:r>
              <a:rPr lang="en-US" sz="2700" dirty="0" smtClean="0"/>
              <a:t>for your attention!</a:t>
            </a:r>
            <a:endParaRPr lang="en-US" sz="27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283006" y="3352654"/>
            <a:ext cx="3873500" cy="1524000"/>
            <a:chOff x="317500" y="317500"/>
            <a:chExt cx="3873500" cy="1524000"/>
          </a:xfrm>
        </p:grpSpPr>
        <p:pic>
          <p:nvPicPr>
            <p:cNvPr id="15" name="PFE element 566" descr="SshmCxZ6WdXJ392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73500" cy="1524000"/>
            </a:xfrm>
            <a:prstGeom prst="rect">
              <a:avLst/>
            </a:prstGeom>
          </p:spPr>
        </p:pic>
        <p:sp>
          <p:nvSpPr>
            <p:cNvPr id="16" name="Shape_60"/>
            <p:cNvSpPr/>
            <p:nvPr/>
          </p:nvSpPr>
          <p:spPr>
            <a:xfrm>
              <a:off x="317500" y="317500"/>
              <a:ext cx="3873500" cy="1524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9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6" descr="SshmCxZ6WdXJ3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2" descr="C:\Users\fseck\Documents\presentation_pics\dilep_rat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3941"/>
            <a:ext cx="2484437" cy="4397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6" name="Picture 15" descr="rho_vacc_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36" y="2326093"/>
            <a:ext cx="2033132" cy="9114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7" name="Picture 33" descr="rho_vacc_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125610"/>
            <a:ext cx="2039442" cy="111198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8" name="Picture 3" descr="C:\Users\fseck\Documents\presentation_pics\dilep_rate_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881742"/>
            <a:ext cx="4392488" cy="87413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10" name="Picture 9" descr="Ratio_epem_hadron_engl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01" y="577299"/>
            <a:ext cx="3668464" cy="2660292"/>
          </a:xfrm>
          <a:prstGeom prst="rect">
            <a:avLst/>
          </a:prstGeom>
        </p:spPr>
      </p:pic>
      <p:sp>
        <p:nvSpPr>
          <p:cNvPr id="13" name="pfehide52" hidden="1"/>
          <p:cNvSpPr txBox="1">
            <a:spLocks noChangeArrowheads="1"/>
          </p:cNvSpPr>
          <p:nvPr/>
        </p:nvSpPr>
        <p:spPr bwMode="auto">
          <a:xfrm>
            <a:off x="6371527" y="3849891"/>
            <a:ext cx="2448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Vector Meson Dominance</a:t>
            </a:r>
          </a:p>
          <a:p>
            <a:pPr>
              <a:lnSpc>
                <a:spcPct val="100000"/>
              </a:lnSpc>
              <a:defRPr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(with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playing a dominant role)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391040" y="3871741"/>
            <a:ext cx="2463800" cy="533400"/>
            <a:chOff x="317500" y="317500"/>
            <a:chExt cx="2463800" cy="533400"/>
          </a:xfrm>
        </p:grpSpPr>
        <p:pic>
          <p:nvPicPr>
            <p:cNvPr id="9" name="PFE element 52" descr="SshmCxZ6WdXJ32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463800" cy="533400"/>
            </a:xfrm>
            <a:prstGeom prst="rect">
              <a:avLst/>
            </a:prstGeom>
          </p:spPr>
        </p:pic>
        <p:sp>
          <p:nvSpPr>
            <p:cNvPr id="15" name="Shape_6"/>
            <p:cNvSpPr/>
            <p:nvPr/>
          </p:nvSpPr>
          <p:spPr>
            <a:xfrm>
              <a:off x="317500" y="317500"/>
              <a:ext cx="24638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1" name="pfehide53" hidden="1"/>
          <p:cNvSpPr>
            <a:spLocks noChangeArrowheads="1"/>
          </p:cNvSpPr>
          <p:nvPr/>
        </p:nvSpPr>
        <p:spPr bwMode="auto">
          <a:xfrm>
            <a:off x="5915694" y="3962979"/>
            <a:ext cx="455833" cy="19294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787A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08660" y="3956265"/>
            <a:ext cx="469900" cy="206375"/>
            <a:chOff x="317500" y="317500"/>
            <a:chExt cx="469900" cy="206375"/>
          </a:xfrm>
        </p:grpSpPr>
        <p:pic>
          <p:nvPicPr>
            <p:cNvPr id="17" name="PFE element 53" descr="SshmCxZ6WdXJ33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9900" cy="206375"/>
            </a:xfrm>
            <a:prstGeom prst="rect">
              <a:avLst/>
            </a:prstGeom>
          </p:spPr>
        </p:pic>
        <p:sp>
          <p:nvSpPr>
            <p:cNvPr id="18" name="Shape_7"/>
            <p:cNvSpPr/>
            <p:nvPr/>
          </p:nvSpPr>
          <p:spPr>
            <a:xfrm>
              <a:off x="317500" y="317500"/>
              <a:ext cx="469900" cy="2063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pfehide54" hidden="1"/>
          <p:cNvSpPr>
            <a:spLocks noChangeArrowheads="1"/>
          </p:cNvSpPr>
          <p:nvPr/>
        </p:nvSpPr>
        <p:spPr bwMode="auto">
          <a:xfrm>
            <a:off x="5916367" y="4467035"/>
            <a:ext cx="455833" cy="19294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787A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909333" y="4458734"/>
            <a:ext cx="469900" cy="209550"/>
            <a:chOff x="317500" y="317500"/>
            <a:chExt cx="469900" cy="209550"/>
          </a:xfrm>
        </p:grpSpPr>
        <p:pic>
          <p:nvPicPr>
            <p:cNvPr id="20" name="PFE element 54" descr="SshmCxZ6WdXJ34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9900" cy="209550"/>
            </a:xfrm>
            <a:prstGeom prst="rect">
              <a:avLst/>
            </a:prstGeom>
          </p:spPr>
        </p:pic>
        <p:sp>
          <p:nvSpPr>
            <p:cNvPr id="21" name="Shape_8"/>
            <p:cNvSpPr/>
            <p:nvPr/>
          </p:nvSpPr>
          <p:spPr>
            <a:xfrm>
              <a:off x="317500" y="317500"/>
              <a:ext cx="469900" cy="20955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4" name="pfehide55" hidden="1"/>
          <p:cNvSpPr txBox="1">
            <a:spLocks noChangeArrowheads="1"/>
          </p:cNvSpPr>
          <p:nvPr/>
        </p:nvSpPr>
        <p:spPr bwMode="auto">
          <a:xfrm>
            <a:off x="6372200" y="4424213"/>
            <a:ext cx="14771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pQCD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continuum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88390" y="4446291"/>
            <a:ext cx="1498600" cy="317500"/>
            <a:chOff x="317500" y="317500"/>
            <a:chExt cx="1498600" cy="317500"/>
          </a:xfrm>
        </p:grpSpPr>
        <p:pic>
          <p:nvPicPr>
            <p:cNvPr id="23" name="PFE element 55" descr="SshmCxZ6WdXJ35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98600" cy="317500"/>
            </a:xfrm>
            <a:prstGeom prst="rect">
              <a:avLst/>
            </a:prstGeom>
          </p:spPr>
        </p:pic>
        <p:sp>
          <p:nvSpPr>
            <p:cNvPr id="24" name="Shape_9"/>
            <p:cNvSpPr/>
            <p:nvPr/>
          </p:nvSpPr>
          <p:spPr>
            <a:xfrm>
              <a:off x="317500" y="317500"/>
              <a:ext cx="1498600" cy="317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89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56" descr="SshmCxZ6WdXJ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1" name="PFE element 57" descr="SshmCxZ6WdXJ3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251" y="900922"/>
            <a:ext cx="2044700" cy="1295400"/>
          </a:xfrm>
          <a:prstGeom prst="rect">
            <a:avLst/>
          </a:prstGeom>
        </p:spPr>
      </p:pic>
      <p:pic>
        <p:nvPicPr>
          <p:cNvPr id="52" name="PFE element 58" descr="SshmCxZ6WdXJ3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07" y="898154"/>
            <a:ext cx="1231900" cy="1905000"/>
          </a:xfrm>
          <a:prstGeom prst="rect">
            <a:avLst/>
          </a:prstGeom>
        </p:spPr>
      </p:pic>
      <p:pic>
        <p:nvPicPr>
          <p:cNvPr id="53" name="PFE element 59" descr="SshmCxZ6WdXJ3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3" y="547589"/>
            <a:ext cx="1739900" cy="355600"/>
          </a:xfrm>
          <a:prstGeom prst="rect">
            <a:avLst/>
          </a:prstGeom>
        </p:spPr>
      </p:pic>
      <p:pic>
        <p:nvPicPr>
          <p:cNvPr id="74" name="PFE element 60" descr="SshmCxZ6WdXJ4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694" y="619596"/>
            <a:ext cx="1651000" cy="355600"/>
          </a:xfrm>
          <a:prstGeom prst="rect">
            <a:avLst/>
          </a:prstGeom>
        </p:spPr>
      </p:pic>
      <p:pic>
        <p:nvPicPr>
          <p:cNvPr id="75" name="PFE element 61" descr="SshmCxZ6WdXJ4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28" y="2310901"/>
            <a:ext cx="1155700" cy="660400"/>
          </a:xfrm>
          <a:prstGeom prst="rect">
            <a:avLst/>
          </a:prstGeom>
        </p:spPr>
      </p:pic>
      <p:pic>
        <p:nvPicPr>
          <p:cNvPr id="76" name="PFE element 62" descr="SshmCxZ6WdXJ4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316" y="2288304"/>
            <a:ext cx="1181100" cy="647700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913" y="699542"/>
            <a:ext cx="31257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FE element 64" descr="SshmCxZ6WdXJ4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539" y="2858582"/>
            <a:ext cx="2946400" cy="279400"/>
          </a:xfrm>
          <a:prstGeom prst="rect">
            <a:avLst/>
          </a:prstGeom>
        </p:spPr>
      </p:pic>
      <p:graphicFrame>
        <p:nvGraphicFramePr>
          <p:cNvPr id="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968432"/>
              </p:ext>
            </p:extLst>
          </p:nvPr>
        </p:nvGraphicFramePr>
        <p:xfrm>
          <a:off x="204788" y="3971925"/>
          <a:ext cx="138271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4" name="Equation" r:id="rId12" imgW="1219200" imgH="914400" progId="Equation.3">
                  <p:embed/>
                </p:oleObj>
              </mc:Choice>
              <mc:Fallback>
                <p:oleObj name="Equation" r:id="rId12" imgW="1219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971925"/>
                        <a:ext cx="1382712" cy="1047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FE element 66" descr="SshmCxZ6WdXJ44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063" y="4151501"/>
            <a:ext cx="2032000" cy="914400"/>
          </a:xfrm>
          <a:prstGeom prst="rect">
            <a:avLst/>
          </a:prstGeom>
        </p:spPr>
      </p:pic>
      <p:sp>
        <p:nvSpPr>
          <p:cNvPr id="68" name="pfehide67" hidden="1"/>
          <p:cNvSpPr>
            <a:spLocks noGrp="1"/>
          </p:cNvSpPr>
          <p:nvPr>
            <p:ph sz="quarter" idx="4294967295"/>
          </p:nvPr>
        </p:nvSpPr>
        <p:spPr bwMode="auto">
          <a:xfrm>
            <a:off x="5076502" y="3396010"/>
            <a:ext cx="1583730" cy="708025"/>
          </a:xfrm>
          <a:prstGeom prst="rect">
            <a:avLst/>
          </a:prstGeom>
          <a:noFill/>
          <a:extLst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sz="1400" dirty="0"/>
              <a:t>J</a:t>
            </a:r>
            <a:r>
              <a:rPr lang="en-US" sz="1400" baseline="30000" dirty="0"/>
              <a:t>P</a:t>
            </a:r>
            <a:r>
              <a:rPr lang="en-US" sz="1400" dirty="0"/>
              <a:t> = 1</a:t>
            </a:r>
            <a:r>
              <a:rPr lang="en-US" sz="1400" baseline="30000" dirty="0"/>
              <a:t>-</a:t>
            </a:r>
            <a:r>
              <a:rPr lang="en-US" sz="1400" dirty="0"/>
              <a:t>  for both 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/>
              <a:t>* and Vector Meson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endParaRPr lang="en-US" sz="14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5068267" y="3388073"/>
            <a:ext cx="1600200" cy="723900"/>
            <a:chOff x="317500" y="317500"/>
            <a:chExt cx="1600200" cy="723900"/>
          </a:xfrm>
        </p:grpSpPr>
        <p:pic>
          <p:nvPicPr>
            <p:cNvPr id="80" name="PFE element 67" descr="SshmCxZ6WdXJ45.png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00200" cy="723900"/>
            </a:xfrm>
            <a:prstGeom prst="rect">
              <a:avLst/>
            </a:prstGeom>
          </p:spPr>
        </p:pic>
        <p:sp>
          <p:nvSpPr>
            <p:cNvPr id="81" name="Shape_10"/>
            <p:cNvSpPr/>
            <p:nvPr/>
          </p:nvSpPr>
          <p:spPr>
            <a:xfrm>
              <a:off x="317500" y="317500"/>
              <a:ext cx="1600200" cy="723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 flipH="1">
            <a:off x="7915118" y="1722561"/>
            <a:ext cx="7938" cy="1065213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pfehide69" hidden="1"/>
          <p:cNvGrpSpPr/>
          <p:nvPr/>
        </p:nvGrpSpPr>
        <p:grpSpPr>
          <a:xfrm>
            <a:off x="6776715" y="3026122"/>
            <a:ext cx="2114550" cy="1293813"/>
            <a:chOff x="6776715" y="3026122"/>
            <a:chExt cx="2114550" cy="1293813"/>
          </a:xfrm>
        </p:grpSpPr>
        <p:sp>
          <p:nvSpPr>
            <p:cNvPr id="54" name="Text Box 29" hidden="1"/>
            <p:cNvSpPr txBox="1">
              <a:spLocks noChangeArrowheads="1"/>
            </p:cNvSpPr>
            <p:nvPr/>
          </p:nvSpPr>
          <p:spPr bwMode="auto">
            <a:xfrm>
              <a:off x="8514922" y="3026122"/>
              <a:ext cx="376343" cy="338138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" charset="0"/>
                </a:rPr>
                <a:t>p</a:t>
              </a:r>
              <a:r>
                <a:rPr lang="en-US" sz="1600" baseline="30000">
                  <a:solidFill>
                    <a:srgbClr val="F2F2F2"/>
                  </a:solidFill>
                  <a:cs typeface="Times New Roman" charset="0"/>
                </a:rPr>
                <a:t>+</a:t>
              </a:r>
            </a:p>
          </p:txBody>
        </p:sp>
        <p:sp>
          <p:nvSpPr>
            <p:cNvPr id="55" name="Text Box 32" hidden="1"/>
            <p:cNvSpPr txBox="1">
              <a:spLocks noChangeArrowheads="1"/>
            </p:cNvSpPr>
            <p:nvPr/>
          </p:nvSpPr>
          <p:spPr bwMode="auto">
            <a:xfrm>
              <a:off x="8542745" y="3981797"/>
              <a:ext cx="342662" cy="338138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" charset="0"/>
                </a:rPr>
                <a:t>p</a:t>
              </a:r>
              <a:r>
                <a:rPr lang="en-US" sz="1600" baseline="30000">
                  <a:solidFill>
                    <a:srgbClr val="F2F2F2"/>
                  </a:solidFill>
                  <a:latin typeface="Times New Roman" charset="0"/>
                  <a:cs typeface="Times New Roman" charset="0"/>
                </a:rPr>
                <a:t>-</a:t>
              </a:r>
            </a:p>
          </p:txBody>
        </p:sp>
        <p:sp>
          <p:nvSpPr>
            <p:cNvPr id="56" name="Line 33" hidden="1"/>
            <p:cNvSpPr>
              <a:spLocks noChangeShapeType="1"/>
            </p:cNvSpPr>
            <p:nvPr/>
          </p:nvSpPr>
          <p:spPr bwMode="auto">
            <a:xfrm flipV="1">
              <a:off x="8166402" y="3488085"/>
              <a:ext cx="219656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7" name="Line 34" hidden="1"/>
            <p:cNvSpPr>
              <a:spLocks noChangeShapeType="1"/>
            </p:cNvSpPr>
            <p:nvPr/>
          </p:nvSpPr>
          <p:spPr bwMode="auto">
            <a:xfrm rot="5400000" flipV="1">
              <a:off x="8157229" y="3792594"/>
              <a:ext cx="236538" cy="21965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8" name="Line 35" hidden="1"/>
            <p:cNvSpPr>
              <a:spLocks noChangeShapeType="1"/>
            </p:cNvSpPr>
            <p:nvPr/>
          </p:nvSpPr>
          <p:spPr bwMode="auto">
            <a:xfrm rot="16200000" flipV="1">
              <a:off x="7099892" y="3365496"/>
              <a:ext cx="238125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9" name="Line 36" hidden="1"/>
            <p:cNvSpPr>
              <a:spLocks noChangeShapeType="1"/>
            </p:cNvSpPr>
            <p:nvPr/>
          </p:nvSpPr>
          <p:spPr bwMode="auto">
            <a:xfrm rot="10800000" flipV="1">
              <a:off x="7090091" y="3967510"/>
              <a:ext cx="219656" cy="2381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0" name="Line 37" hidden="1"/>
            <p:cNvSpPr>
              <a:spLocks noChangeShapeType="1"/>
            </p:cNvSpPr>
            <p:nvPr/>
          </p:nvSpPr>
          <p:spPr bwMode="auto">
            <a:xfrm rot="16200000" flipV="1">
              <a:off x="7256579" y="3535358"/>
              <a:ext cx="238125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1" name="Line 38" hidden="1"/>
            <p:cNvSpPr>
              <a:spLocks noChangeShapeType="1"/>
            </p:cNvSpPr>
            <p:nvPr/>
          </p:nvSpPr>
          <p:spPr bwMode="auto">
            <a:xfrm rot="10800000" flipV="1">
              <a:off x="7267279" y="3773835"/>
              <a:ext cx="218191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2" name="Line 39" hidden="1"/>
            <p:cNvSpPr>
              <a:spLocks noChangeShapeType="1"/>
            </p:cNvSpPr>
            <p:nvPr/>
          </p:nvSpPr>
          <p:spPr bwMode="auto">
            <a:xfrm rot="10800000" flipV="1">
              <a:off x="8314303" y="3329335"/>
              <a:ext cx="218191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3" name="Line 40" hidden="1"/>
            <p:cNvSpPr>
              <a:spLocks noChangeShapeType="1"/>
            </p:cNvSpPr>
            <p:nvPr/>
          </p:nvSpPr>
          <p:spPr bwMode="auto">
            <a:xfrm rot="16200000" flipV="1">
              <a:off x="8305130" y="3951283"/>
              <a:ext cx="236538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4" name="Text Box 41" hidden="1"/>
            <p:cNvSpPr txBox="1">
              <a:spLocks noChangeArrowheads="1"/>
            </p:cNvSpPr>
            <p:nvPr/>
          </p:nvSpPr>
          <p:spPr bwMode="auto">
            <a:xfrm>
              <a:off x="6776715" y="3070572"/>
              <a:ext cx="354377" cy="3381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e</a:t>
              </a:r>
              <a:r>
                <a:rPr lang="en-US" sz="1600" i="1" baseline="30000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-</a:t>
              </a:r>
            </a:p>
          </p:txBody>
        </p:sp>
        <p:sp>
          <p:nvSpPr>
            <p:cNvPr id="65" name="Text Box 42" hidden="1"/>
            <p:cNvSpPr txBox="1">
              <a:spLocks noChangeArrowheads="1"/>
            </p:cNvSpPr>
            <p:nvPr/>
          </p:nvSpPr>
          <p:spPr bwMode="auto">
            <a:xfrm>
              <a:off x="6795752" y="3961160"/>
              <a:ext cx="380736" cy="3381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e</a:t>
              </a:r>
              <a:r>
                <a:rPr lang="en-US" sz="1600" i="1" baseline="30000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+</a:t>
              </a:r>
            </a:p>
          </p:txBody>
        </p:sp>
        <p:sp>
          <p:nvSpPr>
            <p:cNvPr id="66" name="Text Box 43" hidden="1"/>
            <p:cNvSpPr txBox="1">
              <a:spLocks noChangeArrowheads="1"/>
            </p:cNvSpPr>
            <p:nvPr/>
          </p:nvSpPr>
          <p:spPr bwMode="auto">
            <a:xfrm>
              <a:off x="7541116" y="3240435"/>
              <a:ext cx="351378" cy="33855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 (Hebrew)" charset="0"/>
                </a:rPr>
                <a:t>g</a:t>
              </a:r>
              <a:r>
                <a:rPr lang="en-US" sz="1600" baseline="30000">
                  <a:solidFill>
                    <a:srgbClr val="F2F2F2"/>
                  </a:solidFill>
                  <a:latin typeface="Symbol" charset="0"/>
                  <a:cs typeface="Times New Roman (Hebrew)" charset="0"/>
                </a:rPr>
                <a:t>*</a:t>
              </a:r>
              <a:endParaRPr lang="en-US" sz="1600" baseline="30000">
                <a:solidFill>
                  <a:srgbClr val="F2F2F2"/>
                </a:solidFill>
                <a:cs typeface="Times New Roman (Hebrew)" charset="0"/>
              </a:endParaRPr>
            </a:p>
          </p:txBody>
        </p:sp>
        <p:sp>
          <p:nvSpPr>
            <p:cNvPr id="67" name="Freeform 44" hidden="1"/>
            <p:cNvSpPr>
              <a:spLocks/>
            </p:cNvSpPr>
            <p:nvPr/>
          </p:nvSpPr>
          <p:spPr bwMode="auto">
            <a:xfrm>
              <a:off x="7482541" y="3669060"/>
              <a:ext cx="371950" cy="176213"/>
            </a:xfrm>
            <a:custGeom>
              <a:avLst/>
              <a:gdLst>
                <a:gd name="T0" fmla="*/ 0 w 576"/>
                <a:gd name="T1" fmla="*/ 0 h 224"/>
                <a:gd name="T2" fmla="*/ 0 w 576"/>
                <a:gd name="T3" fmla="*/ 0 h 224"/>
                <a:gd name="T4" fmla="*/ 0 w 576"/>
                <a:gd name="T5" fmla="*/ 0 h 224"/>
                <a:gd name="T6" fmla="*/ 0 w 576"/>
                <a:gd name="T7" fmla="*/ 0 h 224"/>
                <a:gd name="T8" fmla="*/ 0 w 576"/>
                <a:gd name="T9" fmla="*/ 0 h 224"/>
                <a:gd name="T10" fmla="*/ 0 w 576"/>
                <a:gd name="T11" fmla="*/ 0 h 224"/>
                <a:gd name="T12" fmla="*/ 0 w 576"/>
                <a:gd name="T13" fmla="*/ 0 h 224"/>
                <a:gd name="T14" fmla="*/ 0 w 576"/>
                <a:gd name="T15" fmla="*/ 0 h 2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224"/>
                <a:gd name="T26" fmla="*/ 576 w 576"/>
                <a:gd name="T27" fmla="*/ 224 h 2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224">
                  <a:moveTo>
                    <a:pt x="0" y="112"/>
                  </a:moveTo>
                  <a:cubicBezTo>
                    <a:pt x="12" y="168"/>
                    <a:pt x="24" y="224"/>
                    <a:pt x="48" y="208"/>
                  </a:cubicBezTo>
                  <a:cubicBezTo>
                    <a:pt x="72" y="192"/>
                    <a:pt x="112" y="16"/>
                    <a:pt x="144" y="16"/>
                  </a:cubicBezTo>
                  <a:cubicBezTo>
                    <a:pt x="176" y="16"/>
                    <a:pt x="208" y="208"/>
                    <a:pt x="240" y="208"/>
                  </a:cubicBezTo>
                  <a:cubicBezTo>
                    <a:pt x="272" y="208"/>
                    <a:pt x="304" y="16"/>
                    <a:pt x="336" y="16"/>
                  </a:cubicBezTo>
                  <a:cubicBezTo>
                    <a:pt x="368" y="16"/>
                    <a:pt x="400" y="208"/>
                    <a:pt x="432" y="208"/>
                  </a:cubicBezTo>
                  <a:cubicBezTo>
                    <a:pt x="464" y="208"/>
                    <a:pt x="504" y="32"/>
                    <a:pt x="528" y="16"/>
                  </a:cubicBezTo>
                  <a:cubicBezTo>
                    <a:pt x="552" y="0"/>
                    <a:pt x="564" y="56"/>
                    <a:pt x="576" y="112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70" name="Text Box 14" hidden="1"/>
            <p:cNvSpPr txBox="1">
              <a:spLocks noChangeArrowheads="1"/>
            </p:cNvSpPr>
            <p:nvPr/>
          </p:nvSpPr>
          <p:spPr bwMode="auto">
            <a:xfrm>
              <a:off x="7967843" y="3219822"/>
              <a:ext cx="3485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 dirty="0">
                  <a:solidFill>
                    <a:srgbClr val="F2F2F2"/>
                  </a:solidFill>
                  <a:latin typeface="Symbol" charset="0"/>
                </a:rPr>
                <a:t>r</a:t>
              </a:r>
            </a:p>
          </p:txBody>
        </p:sp>
        <p:sp>
          <p:nvSpPr>
            <p:cNvPr id="71" name="Line 16" hidden="1"/>
            <p:cNvSpPr>
              <a:spLocks noChangeShapeType="1"/>
            </p:cNvSpPr>
            <p:nvPr/>
          </p:nvSpPr>
          <p:spPr bwMode="auto">
            <a:xfrm>
              <a:off x="7857596" y="3760671"/>
              <a:ext cx="32385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817990" y="3012629"/>
            <a:ext cx="2032000" cy="1320800"/>
            <a:chOff x="317500" y="317500"/>
            <a:chExt cx="2032000" cy="1320800"/>
          </a:xfrm>
        </p:grpSpPr>
        <p:pic>
          <p:nvPicPr>
            <p:cNvPr id="83" name="PFE element 69" descr="SshmCxZ6WdXJ46.png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32000" cy="1320800"/>
            </a:xfrm>
            <a:prstGeom prst="rect">
              <a:avLst/>
            </a:prstGeom>
          </p:spPr>
        </p:pic>
        <p:sp>
          <p:nvSpPr>
            <p:cNvPr id="84" name="Shape_11"/>
            <p:cNvSpPr/>
            <p:nvPr/>
          </p:nvSpPr>
          <p:spPr>
            <a:xfrm>
              <a:off x="317500" y="317500"/>
              <a:ext cx="2032000" cy="1320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72" name="pfehide70" hidden="1"/>
          <p:cNvSpPr>
            <a:spLocks noGrp="1"/>
          </p:cNvSpPr>
          <p:nvPr>
            <p:ph idx="1"/>
          </p:nvPr>
        </p:nvSpPr>
        <p:spPr>
          <a:xfrm>
            <a:off x="5004048" y="4311346"/>
            <a:ext cx="4320480" cy="1068716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Strong </a:t>
            </a:r>
            <a:r>
              <a:rPr lang="en-US" sz="1400" dirty="0">
                <a:latin typeface="Gill Sans Light"/>
                <a:cs typeface="Gill Sans Light"/>
              </a:rPr>
              <a:t>coupling of 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>
                <a:latin typeface="Gill Sans Light"/>
                <a:cs typeface="Gill Sans Light"/>
              </a:rPr>
              <a:t>* to Vector Meson</a:t>
            </a:r>
            <a:br>
              <a:rPr lang="en-US" sz="1400" dirty="0">
                <a:latin typeface="Gill Sans Light"/>
                <a:cs typeface="Gill Sans Light"/>
              </a:rPr>
            </a:br>
            <a:r>
              <a:rPr lang="en-US" sz="1400" dirty="0">
                <a:latin typeface="Gill Sans Light"/>
                <a:cs typeface="Gill Sans Light"/>
                <a:sym typeface="Wingdings" charset="0"/>
              </a:rPr>
              <a:t></a:t>
            </a:r>
            <a:r>
              <a:rPr lang="en-US" sz="1400" dirty="0">
                <a:latin typeface="Gill Sans Light"/>
                <a:cs typeface="Gill Sans Light"/>
              </a:rPr>
              <a:t> Vector Meson Dominance </a:t>
            </a:r>
            <a:r>
              <a:rPr lang="en-US" sz="1400" dirty="0" smtClean="0">
                <a:latin typeface="Gill Sans Light"/>
                <a:cs typeface="Gill Sans Light"/>
              </a:rPr>
              <a:t>model</a:t>
            </a:r>
          </a:p>
          <a:p>
            <a:r>
              <a:rPr lang="en-US" sz="1400" dirty="0" smtClean="0">
                <a:latin typeface="Gill Sans Light"/>
                <a:cs typeface="Gill Sans Light"/>
              </a:rPr>
              <a:t>Observable</a:t>
            </a:r>
            <a:r>
              <a:rPr lang="en-US" sz="1400" dirty="0">
                <a:latin typeface="Gill Sans Light"/>
                <a:cs typeface="Gill Sans Light"/>
              </a:rPr>
              <a:t>: vector mesons (</a:t>
            </a:r>
            <a:r>
              <a:rPr lang="en-US" sz="1400" dirty="0">
                <a:latin typeface="Symbol" charset="2"/>
                <a:cs typeface="Symbol" charset="2"/>
              </a:rPr>
              <a:t>r, w, f</a:t>
            </a:r>
            <a:r>
              <a:rPr lang="en-US" sz="1400" dirty="0">
                <a:latin typeface="Gill Sans Light"/>
                <a:cs typeface="Gill Sans Light"/>
              </a:rPr>
              <a:t>)</a:t>
            </a:r>
          </a:p>
          <a:p>
            <a:endParaRPr lang="en-US" sz="1400" dirty="0">
              <a:latin typeface="Gill Sans Light"/>
              <a:cs typeface="Gill Sans Light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998938" y="4305954"/>
            <a:ext cx="4330700" cy="1079500"/>
            <a:chOff x="317500" y="317500"/>
            <a:chExt cx="4330700" cy="1079500"/>
          </a:xfrm>
        </p:grpSpPr>
        <p:pic>
          <p:nvPicPr>
            <p:cNvPr id="86" name="PFE element 70" descr="SshmCxZ6WdXJ48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30700" cy="1079500"/>
            </a:xfrm>
            <a:prstGeom prst="rect">
              <a:avLst/>
            </a:prstGeom>
          </p:spPr>
        </p:pic>
        <p:sp>
          <p:nvSpPr>
            <p:cNvPr id="87" name="Shape_12"/>
            <p:cNvSpPr/>
            <p:nvPr/>
          </p:nvSpPr>
          <p:spPr>
            <a:xfrm>
              <a:off x="317500" y="317500"/>
              <a:ext cx="4330700" cy="1079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904203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7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2" descr="SshmCxZ6WdXJ4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50" name="PFE element 73" descr="SshmCxZ6WdXJ5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81" y="405448"/>
            <a:ext cx="8534400" cy="596900"/>
          </a:xfrm>
          <a:prstGeom prst="rect">
            <a:avLst/>
          </a:prstGeom>
        </p:spPr>
      </p:pic>
      <p:pic>
        <p:nvPicPr>
          <p:cNvPr id="5" name="Picture 4" descr="F:\talks_tetyana\rho_spectralfunction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96802"/>
            <a:ext cx="35274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FE element 75" descr="SshmCxZ6WdXJ5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463" y="1636489"/>
            <a:ext cx="838200" cy="355600"/>
          </a:xfrm>
          <a:prstGeom prst="rect">
            <a:avLst/>
          </a:prstGeom>
        </p:spPr>
      </p:pic>
      <p:pic>
        <p:nvPicPr>
          <p:cNvPr id="52" name="PFE element 76" descr="SshmCxZ6WdXJ5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632" y="2591371"/>
            <a:ext cx="838200" cy="342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987675" y="2935064"/>
            <a:ext cx="647700" cy="55403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FE element 78" descr="SshmCxZ6WdXJ5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88" y="1265044"/>
            <a:ext cx="3581400" cy="3048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44838" y="2911252"/>
            <a:ext cx="647700" cy="576262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13113" y="2931889"/>
            <a:ext cx="647700" cy="576263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00338" y="2044477"/>
            <a:ext cx="458787" cy="403225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FE element 82" descr="SshmCxZ6WdXJ5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" y="4357464"/>
            <a:ext cx="4191000" cy="596900"/>
          </a:xfrm>
          <a:prstGeom prst="rect">
            <a:avLst/>
          </a:prstGeom>
        </p:spPr>
      </p:pic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31280"/>
              </p:ext>
            </p:extLst>
          </p:nvPr>
        </p:nvGraphicFramePr>
        <p:xfrm>
          <a:off x="5218807" y="1067892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3" name="Equation" r:id="rId10" imgW="2260600" imgH="457200" progId="Equation.3">
                  <p:embed/>
                </p:oleObj>
              </mc:Choice>
              <mc:Fallback>
                <p:oleObj name="Equation" r:id="rId10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807" y="1067892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FE element 84" descr="SshmCxZ6WdXJ56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045" y="1352853"/>
            <a:ext cx="1190625" cy="336550"/>
          </a:xfrm>
          <a:prstGeom prst="rect">
            <a:avLst/>
          </a:prstGeom>
        </p:spPr>
      </p:pic>
      <p:pic>
        <p:nvPicPr>
          <p:cNvPr id="56" name="PFE element 85" descr="SshmCxZ6WdXJ57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970" y="1816596"/>
            <a:ext cx="3581400" cy="546100"/>
          </a:xfrm>
          <a:prstGeom prst="rect">
            <a:avLst/>
          </a:prstGeom>
        </p:spPr>
      </p:pic>
      <p:pic>
        <p:nvPicPr>
          <p:cNvPr id="57" name="PFE element 86" descr="SshmCxZ6WdXJ58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63" y="1934071"/>
            <a:ext cx="3594100" cy="1301750"/>
          </a:xfrm>
          <a:prstGeom prst="rect">
            <a:avLst/>
          </a:prstGeom>
        </p:spPr>
      </p:pic>
      <p:pic>
        <p:nvPicPr>
          <p:cNvPr id="58" name="PFE element 87" descr="SshmCxZ6WdXJ60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176" y="3891880"/>
            <a:ext cx="3721100" cy="1206500"/>
          </a:xfrm>
          <a:prstGeom prst="rect">
            <a:avLst/>
          </a:prstGeom>
        </p:spPr>
      </p:pic>
      <p:pic>
        <p:nvPicPr>
          <p:cNvPr id="59" name="PFE element 88" descr="SshmCxZ6WdXJ61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270" y="3579937"/>
            <a:ext cx="3581400" cy="4699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5" y="1342613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90" descr="SshmCxZ6WdXJ6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668"/>
            <a:ext cx="8534400" cy="482600"/>
          </a:xfrm>
          <a:prstGeom prst="rect">
            <a:avLst/>
          </a:prstGeom>
        </p:spPr>
      </p:pic>
      <p:pic>
        <p:nvPicPr>
          <p:cNvPr id="8" name="PFE element 91" descr="SshmCxZ6WdXJ6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86" y="915615"/>
            <a:ext cx="3924300" cy="3098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86416" y="1462766"/>
            <a:ext cx="73025" cy="0"/>
          </a:xfrm>
          <a:prstGeom prst="line">
            <a:avLst/>
          </a:prstGeom>
          <a:ln w="12700" cmpd="sng">
            <a:solidFill>
              <a:srgbClr val="38F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14" descr="cbm_cocktail_auau25gev_epem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9542"/>
            <a:ext cx="45576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94" descr="SshmCxZ6WdXJ6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77" y="4505603"/>
            <a:ext cx="1717675" cy="3714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5616" y="699542"/>
            <a:ext cx="843061" cy="3149173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9712" y="699542"/>
            <a:ext cx="1502159" cy="3149173"/>
          </a:xfrm>
          <a:prstGeom prst="rect">
            <a:avLst/>
          </a:prstGeom>
          <a:solidFill>
            <a:srgbClr val="FF787A">
              <a:alpha val="22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2360" y="699542"/>
            <a:ext cx="1239762" cy="3149173"/>
          </a:xfrm>
          <a:prstGeom prst="rect">
            <a:avLst/>
          </a:prstGeom>
          <a:solidFill>
            <a:srgbClr val="3366FF">
              <a:alpha val="13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98" descr="SshmCxZ6WdXJ6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09" y="1072652"/>
            <a:ext cx="39179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99" descr="SshmCxZ6WdXJ6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 descr="Fotolia_36178603_Subscription_Monthly_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830" y="267494"/>
            <a:ext cx="1968257" cy="1440160"/>
          </a:xfrm>
          <a:prstGeom prst="rect">
            <a:avLst/>
          </a:prstGeom>
        </p:spPr>
      </p:pic>
      <p:sp>
        <p:nvSpPr>
          <p:cNvPr id="6" name="pfehide101" hidden="1"/>
          <p:cNvSpPr txBox="1"/>
          <p:nvPr/>
        </p:nvSpPr>
        <p:spPr>
          <a:xfrm>
            <a:off x="8244408" y="3795886"/>
            <a:ext cx="8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err="1" smtClean="0">
                <a:solidFill>
                  <a:srgbClr val="F2F2F2"/>
                </a:solidFill>
                <a:latin typeface="Gill Sans Light"/>
                <a:cs typeface="Gill Sans Light"/>
              </a:rPr>
              <a:t>Fotolia.de</a:t>
            </a:r>
            <a:endParaRPr lang="en-US" sz="1400" i="1" dirty="0">
              <a:solidFill>
                <a:srgbClr val="F2F2F2"/>
              </a:solidFill>
              <a:latin typeface="Gill Sans Light"/>
              <a:cs typeface="Gill Sans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120548" y="1408411"/>
            <a:ext cx="876300" cy="330200"/>
            <a:chOff x="317500" y="317500"/>
            <a:chExt cx="876300" cy="330200"/>
          </a:xfrm>
        </p:grpSpPr>
        <p:pic>
          <p:nvPicPr>
            <p:cNvPr id="7" name="PFE element 101" descr="SshmCxZ6WdXJ69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76300" cy="330200"/>
            </a:xfrm>
            <a:prstGeom prst="rect">
              <a:avLst/>
            </a:prstGeom>
          </p:spPr>
        </p:pic>
        <p:sp>
          <p:nvSpPr>
            <p:cNvPr id="14" name="Shape_13"/>
            <p:cNvSpPr/>
            <p:nvPr/>
          </p:nvSpPr>
          <p:spPr>
            <a:xfrm>
              <a:off x="317500" y="317500"/>
              <a:ext cx="876300" cy="330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8" name="pfehide102" hidden="1"/>
          <p:cNvSpPr txBox="1">
            <a:spLocks/>
          </p:cNvSpPr>
          <p:nvPr/>
        </p:nvSpPr>
        <p:spPr>
          <a:xfrm>
            <a:off x="179512" y="699542"/>
            <a:ext cx="7992886" cy="43924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Lepton pairs are rare probes (BR &lt; 10</a:t>
            </a:r>
            <a:r>
              <a:rPr lang="en-US" sz="1400" baseline="300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-4</a:t>
            </a:r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at SIS energies sub-threshold vector meson production</a:t>
            </a:r>
            <a:b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M</a:t>
            </a:r>
            <a:r>
              <a:rPr lang="en-US" sz="1400" baseline="-25000" dirty="0" err="1" smtClean="0">
                <a:solidFill>
                  <a:srgbClr val="08F0FF"/>
                </a:solidFill>
                <a:latin typeface="Gill Sans Light"/>
                <a:cs typeface="Gill Sans Light"/>
              </a:rPr>
              <a:t>r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×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ee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/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tot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decay per 10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mio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events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Large combinatorial background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in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from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Dalitz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decays (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0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-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and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conversion pairs (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in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+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-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: weak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, K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decays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Isolate the contribution to the spectrum from the dense stage</a:t>
            </a: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Low-momentum coverage!</a:t>
            </a:r>
          </a:p>
          <a:p>
            <a:pPr marL="0" indent="0">
              <a:buNone/>
            </a:pPr>
            <a:endParaRPr lang="en-US" sz="1400" dirty="0"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9900"/>
                </a:solidFill>
                <a:latin typeface="Gill Sans Light"/>
                <a:cs typeface="Gill Sans Light"/>
              </a:rPr>
              <a:t>DATA QUALITY</a:t>
            </a:r>
          </a:p>
          <a:p>
            <a:r>
              <a:rPr lang="en-US" sz="1400" dirty="0">
                <a:latin typeface="Gill Sans Light"/>
                <a:cs typeface="Gill Sans Light"/>
              </a:rPr>
              <a:t>The decisive parameters: Number of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I</a:t>
            </a:r>
            <a:r>
              <a:rPr lang="en-US" sz="1400" dirty="0">
                <a:latin typeface="Gill Sans Light"/>
                <a:cs typeface="Gill Sans Light"/>
              </a:rPr>
              <a:t>nteractions and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dirty="0">
                <a:latin typeface="Gill Sans Light"/>
                <a:cs typeface="Gill Sans Light"/>
              </a:rPr>
              <a:t>ignal/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latin typeface="Gill Sans Light"/>
                <a:cs typeface="Gill Sans Light"/>
              </a:rPr>
              <a:t>ackground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Range of B/S: 20 - 100 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B/S &gt;&gt;1;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Effective sample size:    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~ I × S/B	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reduction by factors of 20-100</a:t>
            </a:r>
            <a:endParaRPr lang="en-US" sz="1400" dirty="0">
              <a:latin typeface="Gill Sans Light"/>
              <a:cs typeface="Gill Sans Light"/>
            </a:endParaRP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Systematics: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=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/B × B/S	</a:t>
            </a:r>
            <a:r>
              <a:rPr lang="de-DE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B/B = 2…5×10</a:t>
            </a:r>
            <a:r>
              <a:rPr lang="en-US" sz="1400" baseline="30000" dirty="0">
                <a:solidFill>
                  <a:srgbClr val="FF0000"/>
                </a:solidFill>
                <a:latin typeface="Gill Sans Light"/>
                <a:cs typeface="Gill Sans Light"/>
              </a:rPr>
              <a:t>-2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</a:p>
          <a:p>
            <a:pPr>
              <a:spcBef>
                <a:spcPts val="0"/>
              </a:spcBef>
            </a:pPr>
            <a:endParaRPr lang="en-US" sz="1400" dirty="0">
              <a:latin typeface="Gill Sans Light"/>
              <a:cs typeface="Gill Sans Light"/>
            </a:endParaRPr>
          </a:p>
          <a:p>
            <a:endParaRPr lang="en-US" sz="1400" dirty="0">
              <a:latin typeface="Gill Sans Light"/>
              <a:cs typeface="Gill Sans Light"/>
            </a:endParaRPr>
          </a:p>
          <a:p>
            <a:pPr lvl="2"/>
            <a:endParaRPr lang="en-US" sz="1400" dirty="0" smtClean="0">
              <a:latin typeface="Gill Sans Light"/>
              <a:cs typeface="Gill Sans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5455" y="699542"/>
            <a:ext cx="8001000" cy="4394200"/>
            <a:chOff x="317500" y="317500"/>
            <a:chExt cx="8001000" cy="4394200"/>
          </a:xfrm>
        </p:grpSpPr>
        <p:pic>
          <p:nvPicPr>
            <p:cNvPr id="16" name="PFE element 102" descr="SshmCxZ6WdXJ70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001000" cy="4394200"/>
            </a:xfrm>
            <a:prstGeom prst="rect">
              <a:avLst/>
            </a:prstGeom>
          </p:spPr>
        </p:pic>
        <p:sp>
          <p:nvSpPr>
            <p:cNvPr id="17" name="Shape_14"/>
            <p:cNvSpPr/>
            <p:nvPr/>
          </p:nvSpPr>
          <p:spPr>
            <a:xfrm>
              <a:off x="317500" y="317500"/>
              <a:ext cx="8001000" cy="439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79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62423</TotalTime>
  <Words>624</Words>
  <Application>Microsoft Macintosh PowerPoint</Application>
  <PresentationFormat>On-screen Show (16:9)</PresentationFormat>
  <Paragraphs>160</Paragraphs>
  <Slides>44</Slides>
  <Notes>0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1516</cp:revision>
  <cp:lastPrinted>2013-05-03T14:46:23Z</cp:lastPrinted>
  <dcterms:created xsi:type="dcterms:W3CDTF">2009-01-13T11:41:34Z</dcterms:created>
  <dcterms:modified xsi:type="dcterms:W3CDTF">2017-10-07T06:26:17Z</dcterms:modified>
</cp:coreProperties>
</file>