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77" r:id="rId2"/>
    <p:sldMasterId id="2147483879" r:id="rId3"/>
    <p:sldMasterId id="2147483881" r:id="rId4"/>
    <p:sldMasterId id="2147483883" r:id="rId5"/>
    <p:sldMasterId id="2147483885" r:id="rId6"/>
    <p:sldMasterId id="2147483887" r:id="rId7"/>
    <p:sldMasterId id="2147483920" r:id="rId8"/>
  </p:sldMasterIdLst>
  <p:notesMasterIdLst>
    <p:notesMasterId r:id="rId31"/>
  </p:notesMasterIdLst>
  <p:handoutMasterIdLst>
    <p:handoutMasterId r:id="rId32"/>
  </p:handoutMasterIdLst>
  <p:sldIdLst>
    <p:sldId id="256" r:id="rId9"/>
    <p:sldId id="1235" r:id="rId10"/>
    <p:sldId id="1250" r:id="rId11"/>
    <p:sldId id="1239" r:id="rId12"/>
    <p:sldId id="1240" r:id="rId13"/>
    <p:sldId id="1244" r:id="rId14"/>
    <p:sldId id="1245" r:id="rId15"/>
    <p:sldId id="1252" r:id="rId16"/>
    <p:sldId id="1246" r:id="rId17"/>
    <p:sldId id="1247" r:id="rId18"/>
    <p:sldId id="1248" r:id="rId19"/>
    <p:sldId id="1249" r:id="rId20"/>
    <p:sldId id="1255" r:id="rId21"/>
    <p:sldId id="1253" r:id="rId22"/>
    <p:sldId id="1254" r:id="rId23"/>
    <p:sldId id="1091" r:id="rId24"/>
    <p:sldId id="1243" r:id="rId25"/>
    <p:sldId id="1206" r:id="rId26"/>
    <p:sldId id="1207" r:id="rId27"/>
    <p:sldId id="1208" r:id="rId28"/>
    <p:sldId id="1209" r:id="rId29"/>
    <p:sldId id="1242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6760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3520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281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041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3805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0568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7328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4091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99"/>
    <a:srgbClr val="00FF00"/>
    <a:srgbClr val="CC9900"/>
    <a:srgbClr val="F7DE99"/>
    <a:srgbClr val="F4D376"/>
    <a:srgbClr val="FAF76F"/>
    <a:srgbClr val="FF00FF"/>
    <a:srgbClr val="9BFF9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00" autoAdjust="0"/>
    <p:restoredTop sz="99834" autoAdjust="0"/>
  </p:normalViewPr>
  <p:slideViewPr>
    <p:cSldViewPr showGuides="1">
      <p:cViewPr varScale="1">
        <p:scale>
          <a:sx n="75" d="100"/>
          <a:sy n="75" d="100"/>
        </p:scale>
        <p:origin x="-1080" y="-96"/>
      </p:cViewPr>
      <p:guideLst>
        <p:guide orient="horz" pos="872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B670F038-3EFE-4F56-A71A-5D61BDF7BD6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8448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BF97E616-A192-41A1-B3CF-50B5C62B7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5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2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0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805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E26AA8-8F76-4584-BADC-B62B80CA0B8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F5842A-1B60-427D-853F-206015A659D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BF376F-9384-4D45-AC6B-42E5B758CD1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8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8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6BF2-260E-4FEC-B69A-AFCEF5050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035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ABA0-B6F1-42F4-A694-D745110F7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14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B03E-19D1-47AB-AEBD-D732A391C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9187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9499-A970-417D-89E6-E2588E537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2856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9499-A970-417D-89E6-E2588E537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2856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60" indent="0">
              <a:buNone/>
              <a:defRPr sz="1800"/>
            </a:lvl2pPr>
            <a:lvl3pPr marL="913520" indent="0">
              <a:buNone/>
              <a:defRPr sz="1600"/>
            </a:lvl3pPr>
            <a:lvl4pPr marL="1370281" indent="0">
              <a:buNone/>
              <a:defRPr sz="1400"/>
            </a:lvl4pPr>
            <a:lvl5pPr marL="1827041" indent="0">
              <a:buNone/>
              <a:defRPr sz="1400"/>
            </a:lvl5pPr>
            <a:lvl6pPr marL="2283805" indent="0">
              <a:buNone/>
              <a:defRPr sz="1400"/>
            </a:lvl6pPr>
            <a:lvl7pPr marL="2740568" indent="0">
              <a:buNone/>
              <a:defRPr sz="1400"/>
            </a:lvl7pPr>
            <a:lvl8pPr marL="3197328" indent="0">
              <a:buNone/>
              <a:defRPr sz="1400"/>
            </a:lvl8pPr>
            <a:lvl9pPr marL="36540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4919-246A-4AFC-802A-BEADB0068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782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C7FC-32CD-4668-A07E-775448BE2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00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43A5-31A9-458C-A340-068F0C1D7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931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4CA76-81FF-4046-90EE-6DC48B0E2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483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77E8-AC98-4CD8-ABC5-3B72EA732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6973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5FF2-511A-4360-9150-4BB2D4F7E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65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60" indent="0">
              <a:buNone/>
              <a:defRPr sz="2800"/>
            </a:lvl2pPr>
            <a:lvl3pPr marL="913520" indent="0">
              <a:buNone/>
              <a:defRPr sz="2400"/>
            </a:lvl3pPr>
            <a:lvl4pPr marL="1370281" indent="0">
              <a:buNone/>
              <a:defRPr sz="2000"/>
            </a:lvl4pPr>
            <a:lvl5pPr marL="1827041" indent="0">
              <a:buNone/>
              <a:defRPr sz="2000"/>
            </a:lvl5pPr>
            <a:lvl6pPr marL="2283805" indent="0">
              <a:buNone/>
              <a:defRPr sz="2000"/>
            </a:lvl6pPr>
            <a:lvl7pPr marL="2740568" indent="0">
              <a:buNone/>
              <a:defRPr sz="2000"/>
            </a:lvl7pPr>
            <a:lvl8pPr marL="3197328" indent="0">
              <a:buNone/>
              <a:defRPr sz="2000"/>
            </a:lvl8pPr>
            <a:lvl9pPr marL="36540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6BDA-1C93-49CA-B587-30430B7BD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94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502400"/>
            <a:ext cx="472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fld id="{EB69988C-A6AF-4154-9A69-9EB37EB29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pic>
        <p:nvPicPr>
          <p:cNvPr id="1033" name="Picture 9" descr="QuarksGluons14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68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5pPr>
      <a:lvl6pPr marL="45676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6pPr>
      <a:lvl7pPr marL="91352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7pPr>
      <a:lvl8pPr marL="137028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8pPr>
      <a:lvl9pPr marL="182704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9pPr>
    </p:titleStyle>
    <p:bodyStyle>
      <a:lvl1pPr marL="342572" indent="-3425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9285" indent="-3251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021370" indent="-3505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338569" indent="-3156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1679549" indent="-33940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309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072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49834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6595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22-24  May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de-DE" smtClean="0">
                <a:solidFill>
                  <a:prstClr val="black"/>
                </a:solidFill>
              </a:rPr>
              <a:t>CBM Magnet CDR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22-24  May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de-DE" smtClean="0">
                <a:solidFill>
                  <a:prstClr val="black"/>
                </a:solidFill>
              </a:rPr>
              <a:t>CBM Magnet CDR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22-24  May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de-DE" smtClean="0">
                <a:solidFill>
                  <a:prstClr val="black"/>
                </a:solidFill>
              </a:rPr>
              <a:t>CBM Magnet CDR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22-24  May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de-DE" smtClean="0">
                <a:solidFill>
                  <a:prstClr val="black"/>
                </a:solidFill>
              </a:rPr>
              <a:t>CBM Magnet CDR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22-24  May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de-DE" smtClean="0">
                <a:solidFill>
                  <a:prstClr val="black"/>
                </a:solidFill>
              </a:rPr>
              <a:t>CBM Magnet CDR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22-24  May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de-DE" smtClean="0">
                <a:solidFill>
                  <a:prstClr val="black"/>
                </a:solidFill>
              </a:rPr>
              <a:t>CBM Magnet CDR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22-24  May 2017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502400"/>
            <a:ext cx="472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de-DE" altLang="en-US" smtClean="0">
                <a:solidFill>
                  <a:srgbClr val="000000"/>
                </a:solidFill>
              </a:rPr>
              <a:t>CBM Magnet CDR - Walter F.J. Müller, FAIR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fld id="{EB69988C-A6AF-4154-9A69-9EB37EB29A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pPr>
              <a:buClr>
                <a:srgbClr val="CC9900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pPr>
              <a:buClr>
                <a:srgbClr val="CC9900"/>
              </a:buClr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9" descr="QuarksGluons14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68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5pPr>
      <a:lvl6pPr marL="45676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6pPr>
      <a:lvl7pPr marL="91352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7pPr>
      <a:lvl8pPr marL="137028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8pPr>
      <a:lvl9pPr marL="182704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9pPr>
    </p:titleStyle>
    <p:bodyStyle>
      <a:lvl1pPr marL="342572" indent="-3425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69285" indent="-3251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Comic Sans MS" panose="030F0702030302020204" pitchFamily="66" charset="0"/>
        </a:defRPr>
      </a:lvl2pPr>
      <a:lvl3pPr marL="1021370" indent="-3505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Comic Sans MS" panose="030F0702030302020204" pitchFamily="66" charset="0"/>
        </a:defRPr>
      </a:lvl3pPr>
      <a:lvl4pPr marL="1338569" indent="-3156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Comic Sans MS" panose="030F0702030302020204" pitchFamily="66" charset="0"/>
        </a:defRPr>
      </a:lvl4pPr>
      <a:lvl5pPr marL="1679549" indent="-33940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Comic Sans MS" panose="030F0702030302020204" pitchFamily="66" charset="0"/>
        </a:defRPr>
      </a:lvl5pPr>
      <a:lvl6pPr marL="2136309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072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49834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6595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84657"/>
            <a:ext cx="8229600" cy="234499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Status of the</a:t>
            </a:r>
            <a:br>
              <a:rPr lang="en-US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Experiment</a:t>
            </a:r>
            <a:endParaRPr lang="en-US" altLang="en-US" sz="4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95800"/>
            <a:ext cx="6248400" cy="2120900"/>
          </a:xfrm>
        </p:spPr>
        <p:txBody>
          <a:bodyPr/>
          <a:lstStyle/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Walter F.J. Müller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, FAIR, Darmstadt</a:t>
            </a:r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/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CBM Magnet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smtClean="0">
                <a:latin typeface="Comic Sans MS" pitchFamily="66" charset="0"/>
              </a:rPr>
              <a:t>CDR</a:t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22-24 May 2017</a:t>
            </a:r>
          </a:p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</p:txBody>
      </p:sp>
      <p:pic>
        <p:nvPicPr>
          <p:cNvPr id="3076" name="Picture 11" descr="QuarksGluons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3514"/>
            <a:ext cx="16002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5300" algn="l"/>
              </a:tabLst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Silicon Tracking System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296" y="4571432"/>
            <a:ext cx="8291512" cy="2104480"/>
          </a:xfrm>
        </p:spPr>
        <p:txBody>
          <a:bodyPr/>
          <a:lstStyle/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The STS consists of about 1000 double-sided silicon micro-strip sensors </a:t>
            </a: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>arranged </a:t>
            </a: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in 8 detector arrays located inside the dipole magnet. The detector provides track reconstruction and momentum determination for up to 1000 particles  per event. The detector is operated at about -10°C, heat dissipation of the front-end electronics 40 kW, bi-phase CO2 cooling system </a:t>
            </a:r>
            <a:endParaRPr lang="en-US" altLang="en-US" sz="1600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1700" algn="l"/>
              </a:tabLst>
              <a:defRPr/>
            </a:pPr>
            <a:endParaRPr lang="en-US" altLang="en-US" sz="400" dirty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>Participating </a:t>
            </a: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institutes: </a:t>
            </a:r>
            <a:r>
              <a:rPr lang="en-US" altLang="en-US" sz="1600" dirty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GSI, Darmstadt, JINR </a:t>
            </a:r>
            <a:r>
              <a:rPr lang="en-US" altLang="en-US" sz="1600" dirty="0" err="1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Dubna</a:t>
            </a:r>
            <a:r>
              <a:rPr lang="en-US" altLang="en-US" sz="1600" dirty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, KIT, </a:t>
            </a:r>
            <a:r>
              <a:rPr lang="en-US" altLang="en-US" sz="1600" dirty="0" smtClean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 INR </a:t>
            </a:r>
            <a:r>
              <a:rPr lang="en-US" altLang="en-US" sz="1600" dirty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Kiev, </a:t>
            </a:r>
            <a:r>
              <a:rPr lang="en-US" altLang="en-US" sz="1600" dirty="0" smtClean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/>
            </a:r>
            <a:br>
              <a:rPr lang="en-US" altLang="en-US" sz="1600" dirty="0" smtClean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</a:br>
            <a:r>
              <a:rPr lang="en-US" altLang="en-US" sz="1600" dirty="0" smtClean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                                      AGH </a:t>
            </a:r>
            <a:r>
              <a:rPr lang="en-US" altLang="en-US" sz="1600" dirty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and UJ Krakow, Univ. </a:t>
            </a:r>
            <a:r>
              <a:rPr lang="en-US" altLang="en-US" sz="1600" dirty="0" err="1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Tübingen</a:t>
            </a:r>
            <a:r>
              <a:rPr lang="en-US" altLang="en-US" sz="1600" dirty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, Warsaw </a:t>
            </a:r>
            <a:r>
              <a:rPr lang="en-US" altLang="en-US" sz="1600" dirty="0" smtClean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UT </a:t>
            </a:r>
            <a:r>
              <a:rPr lang="en-US" altLang="en-US" sz="2000" dirty="0" smtClean="0">
                <a:latin typeface="Comic Sans MS" pitchFamily="66" charset="0"/>
                <a:cs typeface="Arial" charset="0"/>
                <a:sym typeface="Wingdings" pitchFamily="2" charset="2"/>
              </a:rPr>
              <a:t/>
            </a:r>
            <a:br>
              <a:rPr lang="en-US" altLang="en-US" sz="2000" dirty="0" smtClean="0">
                <a:latin typeface="Comic Sans MS" pitchFamily="66" charset="0"/>
                <a:cs typeface="Arial" charset="0"/>
                <a:sym typeface="Wingdings" pitchFamily="2" charset="2"/>
              </a:rPr>
            </a:br>
            <a:endParaRPr lang="en-US" altLang="en-US" sz="2000" dirty="0" smtClean="0">
              <a:solidFill>
                <a:srgbClr val="0099FF"/>
              </a:solidFill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8" y="962680"/>
            <a:ext cx="3467618" cy="360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Q:\Eigene Dateien\Work\CBM\STS\STS-Sensors\CiS\CIS-CBM06C2\photos\CBM06C2-DM-corner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94" y="1403081"/>
            <a:ext cx="3068606" cy="23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11" y="1050402"/>
            <a:ext cx="2278277" cy="1708708"/>
          </a:xfrm>
          <a:prstGeom prst="rect">
            <a:avLst/>
          </a:prstGeom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69" y="2831118"/>
            <a:ext cx="2320419" cy="1740314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4030848" y="3068232"/>
            <a:ext cx="242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Silicon </a:t>
            </a:r>
            <a:r>
              <a:rPr lang="en-US" sz="1400" b="0" kern="0" dirty="0" err="1">
                <a:solidFill>
                  <a:prstClr val="white"/>
                </a:solidFill>
                <a:latin typeface="Comic Sans MS" panose="030F0702030302020204" pitchFamily="66" charset="0"/>
              </a:rPr>
              <a:t>m</a:t>
            </a:r>
            <a:r>
              <a:rPr lang="en-US" sz="1400" b="0" kern="0" dirty="0" err="1" smtClean="0">
                <a:solidFill>
                  <a:prstClr val="white"/>
                </a:solidFill>
                <a:latin typeface="Comic Sans MS" panose="030F0702030302020204" pitchFamily="66" charset="0"/>
              </a:rPr>
              <a:t>icrostrip</a:t>
            </a:r>
            <a:r>
              <a:rPr lang="en-US" sz="1400" b="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sensors</a:t>
            </a:r>
            <a:r>
              <a:rPr lang="en-US" sz="1400" b="0" kern="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br>
              <a:rPr lang="en-US" sz="1400" b="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1000" b="0" kern="0" dirty="0" err="1" smtClean="0">
                <a:solidFill>
                  <a:prstClr val="white"/>
                </a:solidFill>
                <a:latin typeface="Comic Sans MS" panose="030F0702030302020204" pitchFamily="66" charset="0"/>
              </a:rPr>
              <a:t>CiS</a:t>
            </a:r>
            <a:r>
              <a:rPr lang="en-US" sz="1000" b="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(Germany), Hamamatsu</a:t>
            </a:r>
            <a:r>
              <a:rPr lang="en-US" sz="1000" b="0" kern="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en-US" sz="1000" b="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(Japan)</a:t>
            </a:r>
            <a:endParaRPr lang="en-US" altLang="de-DE" sz="1000" b="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5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5300" algn="l"/>
              </a:tabLst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Ring-imaging Cherenkov (RICH) Detector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296" y="4932200"/>
            <a:ext cx="4509600" cy="1623456"/>
          </a:xfrm>
        </p:spPr>
        <p:txBody>
          <a:bodyPr/>
          <a:lstStyle/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</a:t>
            </a: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RICH is used for the identification of electrons with momenta below 8 GeV/c (pion suppression factor of &gt;</a:t>
            </a: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500). </a:t>
            </a:r>
            <a:endParaRPr lang="en-US" altLang="en-US" sz="1600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1700" algn="l"/>
              </a:tabLst>
              <a:defRPr/>
            </a:pPr>
            <a:endParaRPr lang="en-US" altLang="en-US" sz="400" dirty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>Participating </a:t>
            </a: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institutes: </a:t>
            </a:r>
            <a:r>
              <a:rPr lang="en-US" altLang="en-US" sz="1600" dirty="0" err="1" smtClean="0">
                <a:solidFill>
                  <a:srgbClr val="0099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Gießen</a:t>
            </a:r>
            <a:r>
              <a:rPr lang="en-US" altLang="en-US" sz="1600" dirty="0">
                <a:solidFill>
                  <a:srgbClr val="0099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, Univ</a:t>
            </a:r>
            <a:r>
              <a:rPr lang="en-US" altLang="en-US" sz="1600" dirty="0" smtClean="0">
                <a:solidFill>
                  <a:srgbClr val="0099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., </a:t>
            </a:r>
            <a:r>
              <a:rPr lang="en-US" altLang="en-US" sz="1600" dirty="0">
                <a:solidFill>
                  <a:srgbClr val="0099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Wuppertal, PNPI </a:t>
            </a:r>
            <a:r>
              <a:rPr lang="en-US" altLang="en-US" sz="1600" dirty="0" err="1">
                <a:solidFill>
                  <a:srgbClr val="0099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Gatchina</a:t>
            </a:r>
            <a:endParaRPr lang="en-US" altLang="en-US" sz="1600" dirty="0" smtClean="0">
              <a:solidFill>
                <a:srgbClr val="0099FF"/>
              </a:solidFill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2" name="Picture 1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4008"/>
            <a:ext cx="2798536" cy="35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65" y="858316"/>
            <a:ext cx="4226363" cy="56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20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5300" algn="l"/>
              </a:tabLst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Muon Chamber (MuCh) System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296" y="4511304"/>
            <a:ext cx="8291512" cy="1984224"/>
          </a:xfrm>
        </p:spPr>
        <p:txBody>
          <a:bodyPr/>
          <a:lstStyle/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The MUCH consists of a combination of 15 detector stations sandwiched between  one carbon and 4 iron  absorber layers for hadron suppression. The MUCH  provides the identification of muons with momenta above 1.5 GeV/c. </a:t>
            </a:r>
          </a:p>
          <a:p>
            <a:pPr lvl="1" eaLnBrk="1" hangingPunct="1">
              <a:tabLst>
                <a:tab pos="901700" algn="l"/>
              </a:tabLst>
              <a:defRPr/>
            </a:pPr>
            <a:r>
              <a:rPr lang="en-US" altLang="en-US" sz="1400" dirty="0">
                <a:latin typeface="Comic Sans MS" pitchFamily="66" charset="0"/>
                <a:cs typeface="Arial" charset="0"/>
                <a:sym typeface="Wingdings" pitchFamily="2" charset="2"/>
              </a:rPr>
              <a:t>Tracking  station 1+2: Two Gas-Electron-Multiplier (GEM) detector triplets </a:t>
            </a:r>
          </a:p>
          <a:p>
            <a:pPr lvl="1" eaLnBrk="1" hangingPunct="1">
              <a:tabLst>
                <a:tab pos="901700" algn="l"/>
              </a:tabLst>
              <a:defRPr/>
            </a:pPr>
            <a:r>
              <a:rPr lang="en-US" altLang="en-US" sz="1400" dirty="0">
                <a:latin typeface="Comic Sans MS" pitchFamily="66" charset="0"/>
                <a:cs typeface="Arial" charset="0"/>
                <a:sym typeface="Wingdings" pitchFamily="2" charset="2"/>
              </a:rPr>
              <a:t>Tracking station 3+4: two low-resistivity </a:t>
            </a:r>
            <a:r>
              <a:rPr lang="en-US" altLang="en-US" sz="1400" dirty="0" smtClean="0">
                <a:latin typeface="Comic Sans MS" pitchFamily="66" charset="0"/>
                <a:cs typeface="Arial" charset="0"/>
                <a:sym typeface="Wingdings" pitchFamily="2" charset="2"/>
              </a:rPr>
              <a:t>trigger </a:t>
            </a:r>
            <a:r>
              <a:rPr lang="en-US" altLang="en-US" sz="1400" dirty="0">
                <a:latin typeface="Comic Sans MS" pitchFamily="66" charset="0"/>
                <a:cs typeface="Arial" charset="0"/>
                <a:sym typeface="Wingdings" pitchFamily="2" charset="2"/>
              </a:rPr>
              <a:t>RPC triplets</a:t>
            </a:r>
          </a:p>
          <a:p>
            <a:pPr lvl="1" eaLnBrk="1" hangingPunct="1">
              <a:tabLst>
                <a:tab pos="901700" algn="l"/>
              </a:tabLst>
              <a:defRPr/>
            </a:pPr>
            <a:r>
              <a:rPr lang="en-US" altLang="en-US" sz="1400" dirty="0">
                <a:latin typeface="Comic Sans MS" pitchFamily="66" charset="0"/>
                <a:cs typeface="Arial" charset="0"/>
                <a:sym typeface="Wingdings" pitchFamily="2" charset="2"/>
              </a:rPr>
              <a:t>Tracking station 5: four Transition Radiator Detectors  (used only as trackers</a:t>
            </a:r>
            <a:r>
              <a:rPr lang="en-US" altLang="en-US" sz="1400" dirty="0" smtClean="0">
                <a:latin typeface="Comic Sans MS" pitchFamily="66" charset="0"/>
                <a:cs typeface="Arial" charset="0"/>
                <a:sym typeface="Wingdings" pitchFamily="2" charset="2"/>
              </a:rPr>
              <a:t>)</a:t>
            </a:r>
          </a:p>
          <a:p>
            <a:pPr lvl="1" eaLnBrk="1" hangingPunct="1">
              <a:tabLst>
                <a:tab pos="901700" algn="l"/>
              </a:tabLst>
              <a:defRPr/>
            </a:pPr>
            <a:endParaRPr lang="en-US" altLang="en-US" sz="400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Participating institutes</a:t>
            </a: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>: </a:t>
            </a:r>
            <a:r>
              <a:rPr lang="en-US" altLang="en-US" sz="1600" dirty="0" smtClean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VECC </a:t>
            </a:r>
            <a:r>
              <a:rPr lang="en-US" altLang="en-US" sz="1600" dirty="0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Kolkata + 12 Indian Inst., PNPI </a:t>
            </a:r>
            <a:r>
              <a:rPr lang="en-US" altLang="en-US" sz="1600" dirty="0" err="1">
                <a:solidFill>
                  <a:srgbClr val="00B0F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Gatchina</a:t>
            </a:r>
            <a:endParaRPr lang="en-US" altLang="en-US" sz="1600" dirty="0">
              <a:solidFill>
                <a:srgbClr val="00B0F0"/>
              </a:solidFill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6" b="7754"/>
          <a:stretch/>
        </p:blipFill>
        <p:spPr bwMode="auto">
          <a:xfrm>
            <a:off x="433137" y="843496"/>
            <a:ext cx="4597568" cy="36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Q:\Eigene Dateien\cbm\articles\GSISR\SR2016\CBM Review\GEM-CERN-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33" y="1486871"/>
            <a:ext cx="4177630" cy="23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4"/>
          <p:cNvSpPr txBox="1"/>
          <p:nvPr/>
        </p:nvSpPr>
        <p:spPr>
          <a:xfrm>
            <a:off x="4788025" y="3836788"/>
            <a:ext cx="420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0" dirty="0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Full size GEM detectors tested with free-streaming  read-out electronics at the CERN-SPS Nov.-Dec. 2016</a:t>
            </a:r>
            <a:endParaRPr lang="en-US" sz="1200" b="0" dirty="0">
              <a:solidFill>
                <a:prstClr val="black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99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t="20176" r="29460" b="8333"/>
          <a:stretch/>
        </p:blipFill>
        <p:spPr bwMode="auto">
          <a:xfrm>
            <a:off x="3581668" y="1175656"/>
            <a:ext cx="5560060" cy="52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eometry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2" y="1379538"/>
            <a:ext cx="3788064" cy="505586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sz="2000" dirty="0" smtClean="0">
                <a:latin typeface="Comic Sans MS" pitchFamily="66" charset="0"/>
                <a:cs typeface="Arial" charset="0"/>
                <a:sym typeface="Wingdings" pitchFamily="2" charset="2"/>
              </a:rPr>
              <a:t>STS must fit in Magnet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sz="1800" dirty="0" smtClean="0">
                <a:latin typeface="Comic Sans MS" pitchFamily="66" charset="0"/>
                <a:cs typeface="Arial" charset="0"/>
                <a:sym typeface="Wingdings" pitchFamily="2" charset="2"/>
              </a:rPr>
              <a:t>height: 1440 mm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sz="1800" dirty="0" smtClean="0">
                <a:latin typeface="Comic Sans MS" pitchFamily="66" charset="0"/>
                <a:cs typeface="Arial" charset="0"/>
                <a:sym typeface="Wingdings" pitchFamily="2" charset="2"/>
              </a:rPr>
              <a:t>width:  3000 mm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support rails !!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RICH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sensitive to stray field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 field clamps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MUCH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very close to yoke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 field clamps must</a:t>
            </a:r>
            <a:b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be removed</a:t>
            </a:r>
            <a:endParaRPr lang="en-US" altLang="en-US" dirty="0"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71987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Magnet – Geo to STS I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3" t="53773" r="29459" b="1429"/>
          <a:stretch/>
        </p:blipFill>
        <p:spPr bwMode="auto">
          <a:xfrm>
            <a:off x="182656" y="1295824"/>
            <a:ext cx="8784465" cy="50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91152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Magnet – Geo to STS II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16840" r="41917" b="46250"/>
          <a:stretch/>
        </p:blipFill>
        <p:spPr bwMode="auto">
          <a:xfrm>
            <a:off x="1427696" y="1769314"/>
            <a:ext cx="6327889" cy="41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1FC33-8C8A-4479-A896-9B87A16EBBBC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</a:t>
            </a:r>
          </a:p>
        </p:txBody>
      </p:sp>
      <p:sp>
        <p:nvSpPr>
          <p:cNvPr id="1694723" name="Text Box 3"/>
          <p:cNvSpPr txBox="1">
            <a:spLocks noChangeArrowheads="1"/>
          </p:cNvSpPr>
          <p:nvPr/>
        </p:nvSpPr>
        <p:spPr bwMode="auto">
          <a:xfrm>
            <a:off x="838200" y="2062170"/>
            <a:ext cx="7380288" cy="23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Thanks for </a:t>
            </a:r>
            <a:br>
              <a:rPr lang="en-US" altLang="en-US" sz="72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your attention</a:t>
            </a:r>
          </a:p>
        </p:txBody>
      </p:sp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5421313"/>
            <a:ext cx="1371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FAIR_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326064"/>
            <a:ext cx="1066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78471"/>
            <a:ext cx="14986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2512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FFC02-7EDC-4E2A-80E9-9847D5530CF2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27491" name="Text Box 3"/>
          <p:cNvSpPr txBox="1">
            <a:spLocks noChangeArrowheads="1"/>
          </p:cNvSpPr>
          <p:nvPr/>
        </p:nvSpPr>
        <p:spPr bwMode="auto">
          <a:xfrm>
            <a:off x="838200" y="2263108"/>
            <a:ext cx="7380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Backup</a:t>
            </a:r>
            <a:b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Slides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26525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CBM: Installation Plan I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8429" r="13577" b="8575"/>
          <a:stretch/>
        </p:blipFill>
        <p:spPr bwMode="auto">
          <a:xfrm>
            <a:off x="1" y="990954"/>
            <a:ext cx="9144000" cy="58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66788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CBM: Installation Plan II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8450" r="13672" b="9015"/>
          <a:stretch/>
        </p:blipFill>
        <p:spPr bwMode="auto">
          <a:xfrm>
            <a:off x="2272" y="1013610"/>
            <a:ext cx="9147823" cy="584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427453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Technical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Design Report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Status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39" y="1221413"/>
            <a:ext cx="1719014" cy="247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86" y="1202908"/>
            <a:ext cx="1728192" cy="249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1"/>
          <a:stretch/>
        </p:blipFill>
        <p:spPr bwMode="auto">
          <a:xfrm>
            <a:off x="7386939" y="3824059"/>
            <a:ext cx="1728192" cy="244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67" y="3835506"/>
            <a:ext cx="1739558" cy="24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86" y="3785043"/>
            <a:ext cx="1742579" cy="251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57" y="1225699"/>
            <a:ext cx="1752168" cy="247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24" y="3837194"/>
            <a:ext cx="1715630" cy="24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1550060"/>
            <a:ext cx="360838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0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CBM: Installation Plan III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8108" r="13577" b="8334"/>
          <a:stretch/>
        </p:blipFill>
        <p:spPr bwMode="auto">
          <a:xfrm>
            <a:off x="2272" y="945043"/>
            <a:ext cx="9141728" cy="591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84198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CBM: Installation Plan IV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8277" r="13577" b="8334"/>
          <a:stretch/>
        </p:blipFill>
        <p:spPr bwMode="auto">
          <a:xfrm>
            <a:off x="0" y="963230"/>
            <a:ext cx="9143999" cy="58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91600" y="673604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405755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Little Heavy Detail: Beam Dump Iron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3075" name="Picture 3" descr="C:\Users\mueller\Desktop\material Tuebingen\20160921_155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3395424"/>
            <a:ext cx="4557084" cy="34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ueller\Desktop\material Tuebingen\20160921_160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6623"/>
            <a:ext cx="4555200" cy="34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ueller\Desktop\material Tuebingen\20160921_160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55200" cy="34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enger\AppData\Local\Temp\Bild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/>
          <a:stretch/>
        </p:blipFill>
        <p:spPr bwMode="auto">
          <a:xfrm>
            <a:off x="-1" y="1704"/>
            <a:ext cx="4605723" cy="33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2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Integrated Schedule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379538"/>
            <a:ext cx="8291512" cy="505586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integrated FAIR schedule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covers civil construction, accelerator and experiments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is based on a </a:t>
            </a:r>
            <a:r>
              <a:rPr lang="en-US" altLang="en-US" b="1" dirty="0" smtClean="0">
                <a:latin typeface="Comic Sans MS" pitchFamily="66" charset="0"/>
                <a:cs typeface="Arial" charset="0"/>
                <a:sym typeface="Wingdings" pitchFamily="2" charset="2"/>
              </a:rPr>
              <a:t>conservative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 planning (with buffers)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for GSI activities also </a:t>
            </a:r>
            <a:r>
              <a:rPr lang="en-US" altLang="en-US" b="1" dirty="0" smtClean="0">
                <a:latin typeface="Comic Sans MS" pitchFamily="66" charset="0"/>
                <a:cs typeface="Arial" charset="0"/>
                <a:sym typeface="Wingdings" pitchFamily="2" charset="2"/>
              </a:rPr>
              <a:t>resource loaded 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serves as </a:t>
            </a:r>
            <a:r>
              <a:rPr lang="en-US" altLang="en-US" b="1" dirty="0" smtClean="0">
                <a:latin typeface="Comic Sans MS" pitchFamily="66" charset="0"/>
                <a:cs typeface="Arial" charset="0"/>
                <a:sym typeface="Wingdings" pitchFamily="2" charset="2"/>
              </a:rPr>
              <a:t>baseline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b="1" dirty="0" smtClean="0">
                <a:latin typeface="Comic Sans MS" pitchFamily="66" charset="0"/>
                <a:cs typeface="Arial" charset="0"/>
                <a:sym typeface="Wingdings" pitchFamily="2" charset="2"/>
              </a:rPr>
              <a:t>key dates</a:t>
            </a:r>
          </a:p>
          <a:p>
            <a:pPr lvl="2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most building </a:t>
            </a:r>
            <a:r>
              <a:rPr lang="en-US" altLang="en-US" dirty="0" smtClean="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shells completed 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2021 </a:t>
            </a:r>
          </a:p>
          <a:p>
            <a:pPr lvl="2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all buildings </a:t>
            </a:r>
            <a:r>
              <a:rPr lang="en-US" altLang="en-US" dirty="0" smtClean="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fully commissioned 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2022 (incl. services)</a:t>
            </a:r>
            <a:endParaRPr lang="en-US" altLang="en-US" dirty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lvl="2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FAIR operational 2025</a:t>
            </a:r>
          </a:p>
          <a:p>
            <a:pPr lvl="8">
              <a:tabLst>
                <a:tab pos="900836" algn="l"/>
              </a:tabLst>
              <a:defRPr/>
            </a:pPr>
            <a:endParaRPr lang="en-US" altLang="en-US" sz="400" dirty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Installation vs. Commissioning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nstallation window 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after building shell finished</a:t>
            </a:r>
            <a:b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 only very basic services (crane </a:t>
            </a:r>
            <a:r>
              <a:rPr lang="en-US" altLang="en-US" dirty="0" err="1" smtClean="0">
                <a:latin typeface="Comic Sans MS" pitchFamily="66" charset="0"/>
                <a:cs typeface="Arial" charset="0"/>
                <a:sym typeface="Wingdings" pitchFamily="2" charset="2"/>
              </a:rPr>
              <a:t>ect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)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Commissioning window 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after building fully commissioned</a:t>
            </a:r>
            <a:b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 all HVAC services available (</a:t>
            </a:r>
            <a:r>
              <a:rPr lang="en-US" altLang="en-US" dirty="0" err="1" smtClean="0">
                <a:latin typeface="Comic Sans MS" pitchFamily="66" charset="0"/>
                <a:cs typeface="Arial" charset="0"/>
                <a:sym typeface="Wingdings" pitchFamily="2" charset="2"/>
              </a:rPr>
              <a:t>Cryo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 comes later!)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41954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Schedule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40" y="1379538"/>
            <a:ext cx="3667808" cy="505586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M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ajor effort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Presented to </a:t>
            </a:r>
            <a:br>
              <a:rPr lang="en-US" altLang="en-US" dirty="0" smtClean="0"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cs typeface="Arial" charset="0"/>
                <a:sym typeface="Wingdings" pitchFamily="2" charset="2"/>
              </a:rPr>
              <a:t>FAIR council on</a:t>
            </a:r>
            <a:br>
              <a:rPr lang="en-US" altLang="en-US" dirty="0" smtClean="0"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cs typeface="Arial" charset="0"/>
                <a:sym typeface="Wingdings" pitchFamily="2" charset="2"/>
              </a:rPr>
              <a:t>December 6</a:t>
            </a:r>
            <a:r>
              <a:rPr lang="en-US" altLang="en-US" baseline="30000" dirty="0" smtClean="0">
                <a:cs typeface="Arial" charset="0"/>
                <a:sym typeface="Wingdings" pitchFamily="2" charset="2"/>
              </a:rPr>
              <a:t>th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, 2016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Very positive reception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r="30307"/>
          <a:stretch/>
        </p:blipFill>
        <p:spPr bwMode="auto">
          <a:xfrm>
            <a:off x="4271802" y="0"/>
            <a:ext cx="4869926" cy="69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114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Schedule: SIS100 and CBM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40" y="4090408"/>
            <a:ext cx="8780960" cy="234499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CBM bottom line:</a:t>
            </a:r>
          </a:p>
          <a:p>
            <a:pPr lvl="1" eaLnBrk="1" hangingPunct="1">
              <a:tabLst>
                <a:tab pos="900113" algn="l"/>
                <a:tab pos="3314700" algn="l"/>
              </a:tabLs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Dec ‘21 to Jul ‘22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	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1</a:t>
            </a:r>
            <a:r>
              <a:rPr lang="en-US" altLang="en-US" baseline="300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st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installation 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window</a:t>
            </a:r>
          </a:p>
          <a:p>
            <a:pPr lvl="1" eaLnBrk="1" hangingPunct="1">
              <a:tabLst>
                <a:tab pos="900113" algn="l"/>
                <a:tab pos="33147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‘22 	Building acceptance</a:t>
            </a:r>
          </a:p>
          <a:p>
            <a:pPr lvl="1" eaLnBrk="1" hangingPunct="1">
              <a:tabLst>
                <a:tab pos="900113" algn="l"/>
                <a:tab pos="33147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‘22 to Jun ‘24	Installation &amp; commissioning w/o beam</a:t>
            </a:r>
          </a:p>
          <a:p>
            <a:pPr lvl="1" eaLnBrk="1" hangingPunct="1">
              <a:tabLst>
                <a:tab pos="900113" algn="l"/>
                <a:tab pos="3314700" algn="l"/>
              </a:tabLs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Mar ’23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	</a:t>
            </a:r>
            <a:r>
              <a:rPr lang="en-US" altLang="en-US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Cryo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: DB2 cold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; ready for cool down CBM</a:t>
            </a:r>
          </a:p>
          <a:p>
            <a:pPr lvl="1" eaLnBrk="1" hangingPunct="1">
              <a:tabLst>
                <a:tab pos="900113" algn="l"/>
                <a:tab pos="3314700" algn="l"/>
              </a:tabLs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Jun ‘24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to Mar ‘25	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Commissioning </a:t>
            </a:r>
            <a:r>
              <a:rPr lang="en-US" altLang="en-US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beam </a:t>
            </a:r>
            <a:r>
              <a:rPr lang="en-US" altLang="en-US" dirty="0">
                <a:cs typeface="Arial" charset="0"/>
                <a:sym typeface="Wingdings" pitchFamily="2" charset="2"/>
              </a:rPr>
              <a:t>from SIS100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860800" algn="l"/>
              </a:tabLst>
              <a:defRPr/>
            </a:pPr>
            <a:endParaRPr lang="en-US" altLang="en-US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1384648"/>
            <a:ext cx="9141728" cy="132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" y="2783508"/>
            <a:ext cx="9128834" cy="10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24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G014 – Home for CBM and HADES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2238" y="903624"/>
            <a:ext cx="3607970" cy="1202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1863"/>
          <a:stretch/>
        </p:blipFill>
        <p:spPr bwMode="auto">
          <a:xfrm>
            <a:off x="0" y="1430375"/>
            <a:ext cx="9144000" cy="502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7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120"/>
            <a:ext cx="9144000" cy="4790872"/>
          </a:xfrm>
          <a:prstGeom prst="rect">
            <a:avLst/>
          </a:prstGeom>
        </p:spPr>
      </p:pic>
      <p:sp>
        <p:nvSpPr>
          <p:cNvPr id="190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Full HADES+CBM Setup in CBM Cave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27" name="Gerade Verbindung 3"/>
          <p:cNvCxnSpPr/>
          <p:nvPr/>
        </p:nvCxnSpPr>
        <p:spPr>
          <a:xfrm>
            <a:off x="3445947" y="1865672"/>
            <a:ext cx="593090" cy="5187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41"/>
          <p:cNvSpPr txBox="1"/>
          <p:nvPr/>
        </p:nvSpPr>
        <p:spPr>
          <a:xfrm>
            <a:off x="2813504" y="1384656"/>
            <a:ext cx="676192" cy="46606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352" tIns="45680" rIns="91352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1200" b="0" dirty="0">
                <a:solidFill>
                  <a:srgbClr val="000000"/>
                </a:solidFill>
                <a:latin typeface="Calibri"/>
              </a:rPr>
              <a:t>Dipol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1200" b="0" dirty="0">
                <a:solidFill>
                  <a:srgbClr val="000000"/>
                </a:solidFill>
                <a:latin typeface="Calibri"/>
              </a:rPr>
              <a:t>Magnet</a:t>
            </a:r>
          </a:p>
        </p:txBody>
      </p:sp>
      <p:sp>
        <p:nvSpPr>
          <p:cNvPr id="29" name="Textfeld 9"/>
          <p:cNvSpPr txBox="1"/>
          <p:nvPr/>
        </p:nvSpPr>
        <p:spPr>
          <a:xfrm>
            <a:off x="6435968" y="963752"/>
            <a:ext cx="661408" cy="4615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52" tIns="45680" rIns="91352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 smtClean="0">
                <a:solidFill>
                  <a:srgbClr val="002060"/>
                </a:solidFill>
                <a:latin typeface="Calibri"/>
              </a:rPr>
              <a:t>Time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 smtClean="0">
                <a:solidFill>
                  <a:srgbClr val="002060"/>
                </a:solidFill>
                <a:latin typeface="Calibri"/>
              </a:rPr>
              <a:t>Flight</a:t>
            </a:r>
            <a:endParaRPr lang="en-US" sz="1200" b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0" name="Textfeld 11"/>
          <p:cNvSpPr txBox="1"/>
          <p:nvPr/>
        </p:nvSpPr>
        <p:spPr>
          <a:xfrm>
            <a:off x="8159727" y="4965848"/>
            <a:ext cx="792341" cy="6529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352" tIns="45680" rIns="91352" bIns="45680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2060"/>
                </a:solidFill>
                <a:latin typeface="Calibri"/>
              </a:rPr>
              <a:t>Projectile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2060"/>
                </a:solidFill>
                <a:latin typeface="Calibri"/>
              </a:rPr>
              <a:t>Spectator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2060"/>
                </a:solidFill>
                <a:latin typeface="Calibri"/>
              </a:rPr>
              <a:t>Detector</a:t>
            </a:r>
          </a:p>
        </p:txBody>
      </p:sp>
      <p:cxnSp>
        <p:nvCxnSpPr>
          <p:cNvPr id="31" name="Gerade Verbindung 18"/>
          <p:cNvCxnSpPr/>
          <p:nvPr/>
        </p:nvCxnSpPr>
        <p:spPr>
          <a:xfrm>
            <a:off x="4471431" y="3232590"/>
            <a:ext cx="271723" cy="9216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3"/>
          <p:cNvCxnSpPr>
            <a:stCxn id="29" idx="2"/>
          </p:cNvCxnSpPr>
          <p:nvPr/>
        </p:nvCxnSpPr>
        <p:spPr>
          <a:xfrm>
            <a:off x="6766672" y="1425336"/>
            <a:ext cx="150320" cy="460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7"/>
          <p:cNvCxnSpPr/>
          <p:nvPr/>
        </p:nvCxnSpPr>
        <p:spPr>
          <a:xfrm>
            <a:off x="8360064" y="2939494"/>
            <a:ext cx="100368" cy="20263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42"/>
          <p:cNvSpPr txBox="1"/>
          <p:nvPr/>
        </p:nvSpPr>
        <p:spPr>
          <a:xfrm>
            <a:off x="4391616" y="4154278"/>
            <a:ext cx="703077" cy="6529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352" tIns="45680" rIns="91352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1200" b="0" dirty="0">
                <a:solidFill>
                  <a:srgbClr val="000000"/>
                </a:solidFill>
                <a:latin typeface="Calibri"/>
              </a:rPr>
              <a:t>Silicon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1200" b="0" dirty="0">
                <a:solidFill>
                  <a:srgbClr val="000000"/>
                </a:solidFill>
                <a:latin typeface="Calibri"/>
              </a:rPr>
              <a:t>Tracking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1200" b="0" dirty="0">
                <a:solidFill>
                  <a:srgbClr val="000000"/>
                </a:solidFill>
                <a:latin typeface="Calibri"/>
              </a:rPr>
              <a:t>System</a:t>
            </a:r>
          </a:p>
        </p:txBody>
      </p:sp>
      <p:sp>
        <p:nvSpPr>
          <p:cNvPr id="35" name="Textfeld 14"/>
          <p:cNvSpPr txBox="1"/>
          <p:nvPr/>
        </p:nvSpPr>
        <p:spPr>
          <a:xfrm>
            <a:off x="3549824" y="4159018"/>
            <a:ext cx="740542" cy="6529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352" tIns="45680" rIns="91352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0000"/>
                </a:solidFill>
                <a:latin typeface="Calibri"/>
              </a:rPr>
              <a:t>Micro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0000"/>
                </a:solidFill>
                <a:latin typeface="Calibri"/>
              </a:rPr>
              <a:t>Vertex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0000"/>
                </a:solidFill>
                <a:latin typeface="Calibri"/>
              </a:rPr>
              <a:t>Detector</a:t>
            </a:r>
          </a:p>
        </p:txBody>
      </p:sp>
      <p:cxnSp>
        <p:nvCxnSpPr>
          <p:cNvPr id="36" name="Gerade Verbindung 15"/>
          <p:cNvCxnSpPr>
            <a:stCxn id="35" idx="0"/>
          </p:cNvCxnSpPr>
          <p:nvPr/>
        </p:nvCxnSpPr>
        <p:spPr>
          <a:xfrm flipV="1">
            <a:off x="3920095" y="3188488"/>
            <a:ext cx="217164" cy="9705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16"/>
          <p:cNvSpPr txBox="1"/>
          <p:nvPr/>
        </p:nvSpPr>
        <p:spPr>
          <a:xfrm>
            <a:off x="4137259" y="1084008"/>
            <a:ext cx="855637" cy="65292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lIns="91352" tIns="45680" rIns="91352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1200" b="0" dirty="0">
                <a:solidFill>
                  <a:srgbClr val="000000"/>
                </a:solidFill>
                <a:latin typeface="Calibri"/>
              </a:rPr>
              <a:t>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1200" b="0" dirty="0">
                <a:solidFill>
                  <a:srgbClr val="000000"/>
                </a:solidFill>
                <a:latin typeface="Calibri"/>
              </a:rPr>
              <a:t>Imaging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1200" b="0" dirty="0">
                <a:solidFill>
                  <a:srgbClr val="000000"/>
                </a:solidFill>
                <a:latin typeface="Calibri"/>
              </a:rPr>
              <a:t>Cherenkov</a:t>
            </a:r>
          </a:p>
        </p:txBody>
      </p:sp>
      <p:cxnSp>
        <p:nvCxnSpPr>
          <p:cNvPr id="38" name="Gerade Verbindung 20"/>
          <p:cNvCxnSpPr/>
          <p:nvPr/>
        </p:nvCxnSpPr>
        <p:spPr>
          <a:xfrm>
            <a:off x="4573136" y="1736934"/>
            <a:ext cx="135644" cy="5496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22"/>
          <p:cNvSpPr txBox="1"/>
          <p:nvPr/>
        </p:nvSpPr>
        <p:spPr>
          <a:xfrm>
            <a:off x="5353664" y="991363"/>
            <a:ext cx="804982" cy="6529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352" tIns="45680" rIns="91352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0000"/>
                </a:solidFill>
                <a:latin typeface="Calibri"/>
              </a:rPr>
              <a:t>Transition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0000"/>
                </a:solidFill>
                <a:latin typeface="Calibri"/>
              </a:rPr>
              <a:t>Radiation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0000"/>
                </a:solidFill>
                <a:latin typeface="Calibri"/>
              </a:rPr>
              <a:t>Detector</a:t>
            </a:r>
          </a:p>
        </p:txBody>
      </p:sp>
      <p:sp>
        <p:nvSpPr>
          <p:cNvPr id="40" name="Textfeld 23"/>
          <p:cNvSpPr txBox="1"/>
          <p:nvPr/>
        </p:nvSpPr>
        <p:spPr>
          <a:xfrm>
            <a:off x="5274530" y="5111587"/>
            <a:ext cx="740542" cy="46606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1352" tIns="45680" rIns="91352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0000"/>
                </a:solidFill>
                <a:latin typeface="Calibri"/>
              </a:rPr>
              <a:t>Muon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>
                <a:solidFill>
                  <a:srgbClr val="000000"/>
                </a:solidFill>
                <a:latin typeface="Calibri"/>
              </a:rPr>
              <a:t>Detector</a:t>
            </a:r>
          </a:p>
        </p:txBody>
      </p:sp>
      <p:cxnSp>
        <p:nvCxnSpPr>
          <p:cNvPr id="41" name="Gerade Verbindung 24"/>
          <p:cNvCxnSpPr/>
          <p:nvPr/>
        </p:nvCxnSpPr>
        <p:spPr>
          <a:xfrm flipH="1">
            <a:off x="5534049" y="3849896"/>
            <a:ext cx="1" cy="12616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9"/>
          <p:cNvSpPr txBox="1"/>
          <p:nvPr/>
        </p:nvSpPr>
        <p:spPr>
          <a:xfrm>
            <a:off x="7580671" y="991363"/>
            <a:ext cx="1410929" cy="4615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352" tIns="45680" rIns="91352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b="0" dirty="0" smtClean="0">
                <a:solidFill>
                  <a:srgbClr val="002060"/>
                </a:solidFill>
                <a:latin typeface="Calibri"/>
              </a:rPr>
              <a:t>Electromagnetic</a:t>
            </a:r>
            <a:br>
              <a:rPr lang="en-US" sz="1200" b="0" dirty="0" smtClean="0">
                <a:solidFill>
                  <a:srgbClr val="002060"/>
                </a:solidFill>
                <a:latin typeface="Calibri"/>
              </a:rPr>
            </a:br>
            <a:r>
              <a:rPr lang="en-US" sz="1200" b="0" dirty="0" smtClean="0">
                <a:solidFill>
                  <a:srgbClr val="002060"/>
                </a:solidFill>
                <a:latin typeface="Calibri"/>
              </a:rPr>
              <a:t>Calorimeter</a:t>
            </a:r>
            <a:endParaRPr lang="en-US" sz="1200" b="0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48" name="Gerade Verbindung 33"/>
          <p:cNvCxnSpPr>
            <a:stCxn id="47" idx="2"/>
          </p:cNvCxnSpPr>
          <p:nvPr/>
        </p:nvCxnSpPr>
        <p:spPr>
          <a:xfrm flipH="1">
            <a:off x="7879040" y="1452947"/>
            <a:ext cx="407096" cy="2839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 bwMode="auto">
          <a:xfrm>
            <a:off x="2272" y="6359563"/>
            <a:ext cx="9141728" cy="4967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CC9900"/>
              </a:buClr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Textfeld 1"/>
          <p:cNvSpPr txBox="1"/>
          <p:nvPr/>
        </p:nvSpPr>
        <p:spPr>
          <a:xfrm>
            <a:off x="1084576" y="5779078"/>
            <a:ext cx="2208388" cy="1077218"/>
          </a:xfrm>
          <a:prstGeom prst="rect">
            <a:avLst/>
          </a:prstGeom>
          <a:solidFill>
            <a:srgbClr val="00CC66"/>
          </a:solidFill>
        </p:spPr>
        <p:txBody>
          <a:bodyPr wrap="none" lIns="91352" tIns="45680" rIns="91352" bIns="4568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b="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p+p</a:t>
            </a:r>
            <a:r>
              <a:rPr lang="de-DE" b="0" dirty="0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b="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p+A</a:t>
            </a:r>
            <a:endParaRPr lang="de-DE" b="0" dirty="0" smtClean="0">
              <a:solidFill>
                <a:prstClr val="black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b="0" dirty="0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A+A (</a:t>
            </a:r>
            <a:r>
              <a:rPr lang="en-US" b="0" dirty="0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low </a:t>
            </a:r>
            <a:r>
              <a:rPr lang="en-US" b="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mult</a:t>
            </a:r>
            <a:r>
              <a:rPr lang="de-DE" b="0" dirty="0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de-DE" b="0" dirty="0">
              <a:solidFill>
                <a:prstClr val="black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CC9900"/>
              </a:buClr>
              <a:buFont typeface="Wingdings" pitchFamily="2" charset="2"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46" name="Textfeld 1"/>
          <p:cNvSpPr txBox="1"/>
          <p:nvPr/>
        </p:nvSpPr>
        <p:spPr>
          <a:xfrm>
            <a:off x="4391616" y="5773992"/>
            <a:ext cx="4767128" cy="830997"/>
          </a:xfrm>
          <a:prstGeom prst="rect">
            <a:avLst/>
          </a:prstGeom>
          <a:solidFill>
            <a:srgbClr val="FF99FF"/>
          </a:solidFill>
        </p:spPr>
        <p:txBody>
          <a:bodyPr wrap="none" lIns="91352" tIns="45680" rIns="91352" bIns="4568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CBM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de-DE" b="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p+A</a:t>
            </a:r>
            <a:r>
              <a:rPr lang="de-DE" b="0" dirty="0" smtClean="0">
                <a:solidFill>
                  <a:prstClr val="black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A+A</a:t>
            </a:r>
            <a:endParaRPr lang="de-DE" b="0" dirty="0">
              <a:solidFill>
                <a:prstClr val="black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4CA76-81FF-4046-90EE-6DC48B0E231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609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Cave – Cryogenic Distribution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23265" r="18764" b="2257"/>
          <a:stretch/>
        </p:blipFill>
        <p:spPr bwMode="auto">
          <a:xfrm>
            <a:off x="1083752" y="963752"/>
            <a:ext cx="70358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3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22-24  May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CBM Magnet CDR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5300" algn="l"/>
              </a:tabLst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Superconducting Dipole Magnet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296" y="4872072"/>
            <a:ext cx="8291512" cy="1683584"/>
          </a:xfrm>
        </p:spPr>
        <p:txBody>
          <a:bodyPr/>
          <a:lstStyle/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>Large-acceptance </a:t>
            </a: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superconducting dipole magnet.  </a:t>
            </a:r>
          </a:p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The pole gap is 144 cm, the bending power 1 Tm</a:t>
            </a: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>.</a:t>
            </a:r>
          </a:p>
          <a:p>
            <a:pPr lvl="1" eaLnBrk="1" hangingPunct="1">
              <a:tabLst>
                <a:tab pos="901700" algn="l"/>
              </a:tabLst>
              <a:defRPr/>
            </a:pPr>
            <a:endParaRPr lang="en-US" altLang="en-US" sz="400" dirty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1700" algn="l"/>
              </a:tabLst>
              <a:defRPr/>
            </a:pPr>
            <a:r>
              <a:rPr lang="en-US" altLang="en-US" sz="1600" dirty="0">
                <a:latin typeface="Comic Sans MS" pitchFamily="66" charset="0"/>
                <a:cs typeface="Arial" charset="0"/>
                <a:sym typeface="Wingdings" pitchFamily="2" charset="2"/>
              </a:rPr>
              <a:t>Participating institutes: </a:t>
            </a:r>
            <a: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  <a:t/>
            </a:r>
            <a:br>
              <a:rPr lang="en-US" altLang="en-US" sz="1600" dirty="0" smtClean="0">
                <a:latin typeface="Comic Sans MS" pitchFamily="66" charset="0"/>
                <a:cs typeface="Arial" charset="0"/>
                <a:sym typeface="Wingdings" pitchFamily="2" charset="2"/>
              </a:rPr>
            </a:br>
            <a:r>
              <a:rPr lang="en-US" altLang="en-US" sz="1600" dirty="0" smtClean="0">
                <a:solidFill>
                  <a:srgbClr val="0099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JINR </a:t>
            </a:r>
            <a:r>
              <a:rPr lang="en-US" altLang="en-US" sz="1600" dirty="0" err="1">
                <a:solidFill>
                  <a:srgbClr val="0099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Dubna</a:t>
            </a:r>
            <a:r>
              <a:rPr lang="en-US" altLang="en-US" sz="1600" dirty="0">
                <a:solidFill>
                  <a:srgbClr val="0099FF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, BINP Novosibirsk, GSI  Darmstadt </a:t>
            </a:r>
            <a:endParaRPr lang="en-US" altLang="en-US" sz="1600" dirty="0" smtClean="0">
              <a:solidFill>
                <a:srgbClr val="0099FF"/>
              </a:solidFill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24744"/>
            <a:ext cx="315218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ringe field cad over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4592"/>
            <a:ext cx="3456384" cy="343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2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-ana-frame">
  <a:themeElements>
    <a:clrScheme name="sim-ana-fram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im-ana-fra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m-ana-fra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sim-ana-frame">
  <a:themeElements>
    <a:clrScheme name="sim-ana-fram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im-ana-fra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m-ana-fra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sim-ana-frame</Template>
  <TotalTime>0</TotalTime>
  <Words>730</Words>
  <Application>Microsoft Office PowerPoint</Application>
  <PresentationFormat>On-screen Show (4:3)</PresentationFormat>
  <Paragraphs>175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sim-ana-frame</vt:lpstr>
      <vt:lpstr>Talks2012</vt:lpstr>
      <vt:lpstr>1_Talks2012</vt:lpstr>
      <vt:lpstr>2_Talks2012</vt:lpstr>
      <vt:lpstr>3_Talks2012</vt:lpstr>
      <vt:lpstr>4_Talks2012</vt:lpstr>
      <vt:lpstr>5_Talks2012</vt:lpstr>
      <vt:lpstr>17_sim-ana-frame</vt:lpstr>
      <vt:lpstr>The Status of the  CBM Experiment</vt:lpstr>
      <vt:lpstr>CBM Technical Design Report Status</vt:lpstr>
      <vt:lpstr>FAIR Integrated Schedule</vt:lpstr>
      <vt:lpstr>FAIR Schedule</vt:lpstr>
      <vt:lpstr>FAIR Schedule: SIS100 and CBM </vt:lpstr>
      <vt:lpstr>G014 – Home for CBM and HADES</vt:lpstr>
      <vt:lpstr>Full HADES+CBM Setup in CBM Cave</vt:lpstr>
      <vt:lpstr>CBM Cave – Cryogenic Distribution</vt:lpstr>
      <vt:lpstr>Superconducting Dipole Magnet</vt:lpstr>
      <vt:lpstr>Silicon Tracking System</vt:lpstr>
      <vt:lpstr>Ring-imaging Cherenkov (RICH) Detector</vt:lpstr>
      <vt:lpstr>Muon Chamber (MuCh) System</vt:lpstr>
      <vt:lpstr>CBM Geometry</vt:lpstr>
      <vt:lpstr>CBM Magnet – Geo to STS I</vt:lpstr>
      <vt:lpstr>CBM Magnet – Geo to STS II</vt:lpstr>
      <vt:lpstr>The End</vt:lpstr>
      <vt:lpstr>PowerPoint Presentation</vt:lpstr>
      <vt:lpstr>CBM: Installation Plan I</vt:lpstr>
      <vt:lpstr>CBM: Installation Plan II</vt:lpstr>
      <vt:lpstr>CBM: Installation Plan III</vt:lpstr>
      <vt:lpstr>CBM: Installation Plan IV</vt:lpstr>
      <vt:lpstr>Little Heavy Detail: Beam Dump Iron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Readout Concept for CBM Detector Systems</dc:title>
  <dc:creator>Walter F.J. Müller</dc:creator>
  <cp:lastModifiedBy>Mueller, Walter F. J.</cp:lastModifiedBy>
  <cp:revision>1500</cp:revision>
  <dcterms:created xsi:type="dcterms:W3CDTF">2004-02-15T10:27:06Z</dcterms:created>
  <dcterms:modified xsi:type="dcterms:W3CDTF">2017-05-22T09:27:55Z</dcterms:modified>
  <cp:category>CBM</cp:category>
</cp:coreProperties>
</file>