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6"/>
  </p:notesMasterIdLst>
  <p:handoutMasterIdLst>
    <p:handoutMasterId r:id="rId17"/>
  </p:handoutMasterIdLst>
  <p:sldIdLst>
    <p:sldId id="660" r:id="rId2"/>
    <p:sldId id="930" r:id="rId3"/>
    <p:sldId id="923" r:id="rId4"/>
    <p:sldId id="868" r:id="rId5"/>
    <p:sldId id="869" r:id="rId6"/>
    <p:sldId id="911" r:id="rId7"/>
    <p:sldId id="925" r:id="rId8"/>
    <p:sldId id="924" r:id="rId9"/>
    <p:sldId id="920" r:id="rId10"/>
    <p:sldId id="927" r:id="rId11"/>
    <p:sldId id="928" r:id="rId12"/>
    <p:sldId id="931" r:id="rId13"/>
    <p:sldId id="759" r:id="rId14"/>
    <p:sldId id="913" r:id="rId15"/>
  </p:sldIdLst>
  <p:sldSz cx="9906000" cy="6858000" type="A4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AA07"/>
    <a:srgbClr val="FFD600"/>
    <a:srgbClr val="4EC0FF"/>
    <a:srgbClr val="2208CF"/>
    <a:srgbClr val="F514EC"/>
    <a:srgbClr val="09CEFF"/>
    <a:srgbClr val="00E900"/>
    <a:srgbClr val="000000"/>
    <a:srgbClr val="FF787A"/>
    <a:srgbClr val="614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7" autoAdjust="0"/>
    <p:restoredTop sz="99842" autoAdjust="0"/>
  </p:normalViewPr>
  <p:slideViewPr>
    <p:cSldViewPr snapToObjects="1">
      <p:cViewPr>
        <p:scale>
          <a:sx n="100" d="100"/>
          <a:sy n="100" d="100"/>
        </p:scale>
        <p:origin x="-840" y="6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2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DB89AAB-3F9D-6C4A-B7DC-7B2C239A90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08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2950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57018E-DE67-B747-B116-F9A6B84F73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3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4375" y="742950"/>
            <a:ext cx="536575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0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KEK-E325 has published data for </a:t>
            </a:r>
            <a:r>
              <a:rPr lang="en-US" sz="1600" dirty="0" smtClean="0">
                <a:latin typeface="Symbol" charset="2"/>
                <a:cs typeface="Symbol" charset="2"/>
              </a:rPr>
              <a:t>r- </a:t>
            </a:r>
            <a:r>
              <a:rPr lang="en-US" sz="1600" dirty="0" smtClean="0">
                <a:cs typeface="Symbol" charset="2"/>
              </a:rPr>
              <a:t>and</a:t>
            </a:r>
            <a:r>
              <a:rPr lang="en-US" sz="1600" dirty="0" smtClean="0">
                <a:latin typeface="Symbol" charset="2"/>
                <a:cs typeface="Symbol" charset="2"/>
              </a:rPr>
              <a:t> w-</a:t>
            </a:r>
            <a:r>
              <a:rPr lang="en-US" sz="1600" dirty="0" smtClean="0">
                <a:cs typeface="Symbol" charset="2"/>
              </a:rPr>
              <a:t>meson</a:t>
            </a:r>
            <a:r>
              <a:rPr lang="en-US" sz="1600" dirty="0" smtClean="0"/>
              <a:t> production:</a:t>
            </a:r>
          </a:p>
          <a:p>
            <a:pPr lvl="1"/>
            <a:r>
              <a:rPr lang="en-US" sz="1600" dirty="0" smtClean="0"/>
              <a:t>Contradicting to CLAS and HADES</a:t>
            </a:r>
          </a:p>
          <a:p>
            <a:pPr lvl="1"/>
            <a:r>
              <a:rPr lang="en-US" sz="1600" dirty="0" smtClean="0"/>
              <a:t>HADES: sees rather a melting than a shift</a:t>
            </a:r>
          </a:p>
          <a:p>
            <a:pPr lvl="1"/>
            <a:r>
              <a:rPr lang="en-US" sz="1600" dirty="0" smtClean="0"/>
              <a:t>CLAS: high relative momentum to the medium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7018E-DE67-B747-B116-F9A6B84F734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/>
                <a:cs typeface="Gill Sans Light"/>
              </a:defRPr>
            </a:lvl1pPr>
          </a:lstStyle>
          <a:p>
            <a:fld id="{6281DB21-0F0A-A746-B21A-448408AAFD18}" type="datetimeFigureOut">
              <a:rPr lang="en-US" smtClean="0"/>
              <a:pPr/>
              <a:t>13/02/17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/>
                <a:cs typeface="Gill Sans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/>
                <a:cs typeface="Gill Sans Light"/>
              </a:defRPr>
            </a:lvl1pPr>
          </a:lstStyle>
          <a:p>
            <a:fld id="{3CC64548-812E-394C-B6C9-19CC7B98F1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725144"/>
            <a:ext cx="4642098" cy="91365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/>
                </a:solidFill>
                <a:latin typeface="Gill Sans Light"/>
                <a:cs typeface="Gill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2007901"/>
            <a:ext cx="4210050" cy="2501219"/>
          </a:xfrm>
        </p:spPr>
        <p:txBody>
          <a:bodyPr/>
          <a:lstStyle>
            <a:lvl1pPr algn="ctr">
              <a:defRPr sz="3200" b="0" i="0">
                <a:latin typeface="Gill Sans Light"/>
                <a:cs typeface="Gill Sans Light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8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4624"/>
            <a:ext cx="8585200" cy="612000"/>
          </a:xfrm>
        </p:spPr>
        <p:txBody>
          <a:bodyPr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Gill Sans Light"/>
                <a:cs typeface="Gill Sans Light"/>
              </a:defRPr>
            </a:lvl1pPr>
          </a:lstStyle>
          <a:p>
            <a:r>
              <a:rPr lang="de-DE" smtClean="0"/>
              <a:t>10/28/13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Gill Sans Light"/>
                <a:cs typeface="Gill Sans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Gill Sans Light"/>
                <a:cs typeface="Gill Sans Light"/>
              </a:defRPr>
            </a:lvl1pPr>
          </a:lstStyle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53000" y="1268760"/>
            <a:ext cx="4292600" cy="4114800"/>
          </a:xfrm>
        </p:spPr>
        <p:txBody>
          <a:bodyPr>
            <a:normAutofit/>
          </a:bodyPr>
          <a:lstStyle>
            <a:lvl1pPr marL="342900" indent="-342900">
              <a:buSzPct val="80000"/>
              <a:buFont typeface="Wingdings" charset="2"/>
              <a:buChar char="q"/>
              <a:defRPr sz="2000" b="0" i="0">
                <a:latin typeface="Gill Sans Light"/>
                <a:cs typeface="Gill Sans Light"/>
              </a:defRPr>
            </a:lvl1pPr>
            <a:lvl2pPr marL="742950" indent="-285750">
              <a:buClr>
                <a:srgbClr val="38FF72"/>
              </a:buClr>
              <a:buSzPct val="80000"/>
              <a:buFont typeface="Wingdings" charset="2"/>
              <a:buChar char=""/>
              <a:defRPr sz="2000" b="0" i="0">
                <a:latin typeface="Gill Sans Light"/>
                <a:cs typeface="Gill Sans Light"/>
              </a:defRPr>
            </a:lvl2pPr>
            <a:lvl3pPr marL="1143000" indent="-228600">
              <a:buClr>
                <a:srgbClr val="FFFF00"/>
              </a:buClr>
              <a:buSzPct val="100000"/>
              <a:buFont typeface="Courier New"/>
              <a:buChar char="o"/>
              <a:defRPr sz="2000" b="0" i="0">
                <a:solidFill>
                  <a:schemeClr val="tx1"/>
                </a:solidFill>
                <a:latin typeface="Gill Sans Light"/>
                <a:cs typeface="Gill Sans Light"/>
              </a:defRPr>
            </a:lvl3pPr>
            <a:lvl4pPr marL="1600200" indent="-228600">
              <a:buClr>
                <a:srgbClr val="FFFF00"/>
              </a:buClr>
              <a:buSzPct val="100000"/>
              <a:buFont typeface="Courier New"/>
              <a:buChar char="o"/>
              <a:defRPr sz="2000" b="0" i="0">
                <a:solidFill>
                  <a:schemeClr val="tx1"/>
                </a:solidFill>
                <a:latin typeface="Gill Sans Light"/>
                <a:cs typeface="Gill Sans Light"/>
              </a:defRPr>
            </a:lvl4pPr>
            <a:lvl5pPr marL="2057400" indent="-228600">
              <a:buClr>
                <a:srgbClr val="FFFF00"/>
              </a:buClr>
              <a:buSzPct val="100000"/>
              <a:buFont typeface="Courier New"/>
              <a:buChar char="o"/>
              <a:defRPr sz="2000" b="0" i="0">
                <a:solidFill>
                  <a:schemeClr val="tx1"/>
                </a:solidFill>
                <a:latin typeface="Gill Sans Light"/>
                <a:cs typeface="Gill Sans Light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riz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763081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44624"/>
            <a:ext cx="8585200" cy="61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1279303"/>
            <a:ext cx="4292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250" y="6356361"/>
            <a:ext cx="165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 strike="noStrike" spc="60" baseline="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r>
              <a:rPr lang="de-DE" smtClean="0"/>
              <a:t>10/28/13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40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 cap="all" spc="60" baseline="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50" y="6356361"/>
            <a:ext cx="107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 baseline="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422256" y="38227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1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i="0" kern="1200" cap="none" spc="50" baseline="0">
          <a:solidFill>
            <a:srgbClr val="FF9900"/>
          </a:solidFill>
          <a:latin typeface="Gill Sans"/>
          <a:ea typeface="+mj-ea"/>
          <a:cs typeface="Gill San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SzPct val="80000"/>
        <a:buFont typeface="Wingdings" charset="2"/>
        <a:buChar char="q"/>
        <a:defRPr sz="2000" b="0" i="0" kern="1200" spc="30" baseline="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38FF72"/>
        </a:buClr>
        <a:buSzPct val="80000"/>
        <a:buFont typeface="Wingdings" charset="2"/>
        <a:buChar char=""/>
        <a:defRPr sz="2000" b="0" i="0" kern="1200" spc="30" baseline="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FFFF00"/>
        </a:buClr>
        <a:buFont typeface="Courier New"/>
        <a:buChar char="o"/>
        <a:defRPr sz="2000" b="0" i="0" kern="1200" spc="30" baseline="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FFFF00"/>
        </a:buClr>
        <a:buFont typeface="Courier New"/>
        <a:buChar char="o"/>
        <a:defRPr sz="2000" b="0" i="0" kern="1200" spc="30" baseline="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FFFF00"/>
        </a:buClr>
        <a:buFont typeface="Courier New"/>
        <a:buChar char="o"/>
        <a:defRPr sz="2000" b="0" i="0" kern="1200" spc="30" baseline="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gif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30.pn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8" Type="http://schemas.openxmlformats.org/officeDocument/2006/relationships/image" Target="../media/image28.png"/><Relationship Id="rId9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emf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oleObject" Target="../embeddings/oleObject4.bin"/><Relationship Id="rId17" Type="http://schemas.openxmlformats.org/officeDocument/2006/relationships/image" Target="../media/image39.emf"/><Relationship Id="rId18" Type="http://schemas.openxmlformats.org/officeDocument/2006/relationships/image" Target="../media/image47.png"/><Relationship Id="rId19" Type="http://schemas.openxmlformats.org/officeDocument/2006/relationships/image" Target="../media/image4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7.e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emf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" descr="VoB3FrRkES0c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6" y="5587628"/>
            <a:ext cx="8442960" cy="1055960"/>
          </a:xfrm>
          <a:prstGeom prst="rect">
            <a:avLst/>
          </a:prstGeom>
        </p:spPr>
      </p:pic>
      <p:sp>
        <p:nvSpPr>
          <p:cNvPr id="3" name="pfehide2" hidden="1"/>
          <p:cNvSpPr>
            <a:spLocks noGrp="1"/>
          </p:cNvSpPr>
          <p:nvPr>
            <p:ph type="ctrTitle"/>
          </p:nvPr>
        </p:nvSpPr>
        <p:spPr>
          <a:xfrm>
            <a:off x="2894662" y="2708920"/>
            <a:ext cx="6652696" cy="1443237"/>
          </a:xfrm>
        </p:spPr>
        <p:txBody>
          <a:bodyPr/>
          <a:lstStyle/>
          <a:p>
            <a:pPr algn="r"/>
            <a:r>
              <a:rPr lang="en-US" sz="4000" dirty="0" smtClean="0">
                <a:latin typeface="Gill Sans"/>
                <a:cs typeface="Gill Sans"/>
              </a:rPr>
              <a:t>HADES</a:t>
            </a:r>
            <a:br>
              <a:rPr lang="en-US" sz="4000" dirty="0" smtClean="0">
                <a:latin typeface="Gill Sans"/>
                <a:cs typeface="Gill Sans"/>
              </a:rPr>
            </a:br>
            <a:r>
              <a:rPr lang="en-US" sz="4000" dirty="0" err="1" smtClean="0">
                <a:latin typeface="Gill Sans"/>
                <a:cs typeface="Gill Sans"/>
              </a:rPr>
              <a:t>p</a:t>
            </a:r>
            <a:r>
              <a:rPr lang="en-US" sz="4000" dirty="0" err="1">
                <a:latin typeface="Gill Sans"/>
                <a:cs typeface="Gill Sans"/>
              </a:rPr>
              <a:t>+Nb</a:t>
            </a:r>
            <a:r>
              <a:rPr lang="en-US" sz="4000" dirty="0">
                <a:latin typeface="Gill Sans"/>
                <a:cs typeface="Gill Sans"/>
              </a:rPr>
              <a:t> physics case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87260" y="2706638"/>
            <a:ext cx="6667500" cy="1447800"/>
            <a:chOff x="317500" y="317500"/>
            <a:chExt cx="6667500" cy="1447800"/>
          </a:xfrm>
        </p:grpSpPr>
        <p:pic>
          <p:nvPicPr>
            <p:cNvPr id="8" name="PFE element 2" descr="VoB3FrRkES0c2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6667500" cy="1447800"/>
            </a:xfrm>
            <a:prstGeom prst="rect">
              <a:avLst/>
            </a:prstGeom>
          </p:spPr>
        </p:pic>
        <p:sp>
          <p:nvSpPr>
            <p:cNvPr id="10" name="Shape_88"/>
            <p:cNvSpPr/>
            <p:nvPr/>
          </p:nvSpPr>
          <p:spPr>
            <a:xfrm>
              <a:off x="317500" y="317500"/>
              <a:ext cx="6667500" cy="14478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981" y="764704"/>
            <a:ext cx="3168351" cy="1050611"/>
          </a:xfrm>
          <a:prstGeom prst="rect">
            <a:avLst/>
          </a:prstGeom>
        </p:spPr>
      </p:pic>
      <p:pic>
        <p:nvPicPr>
          <p:cNvPr id="13" name="PFE element 4" descr="VoB3FrRkES0c3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988" y="765157"/>
            <a:ext cx="990600" cy="40555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8663550" y="1195471"/>
            <a:ext cx="1152128" cy="107996"/>
          </a:xfrm>
          <a:prstGeom prst="leftArrow">
            <a:avLst/>
          </a:prstGeom>
          <a:solidFill>
            <a:srgbClr val="F1AA07">
              <a:alpha val="31000"/>
            </a:srgbClr>
          </a:solidFill>
          <a:ln>
            <a:solidFill>
              <a:srgbClr val="F1AA07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chemeClr val="tx1">
                  <a:lumMod val="95000"/>
                </a:schemeClr>
              </a:solidFill>
              <a:latin typeface="Gill Sans Light"/>
              <a:cs typeface="Gill Sans Light"/>
            </a:endParaRPr>
          </a:p>
        </p:txBody>
      </p:sp>
      <p:pic>
        <p:nvPicPr>
          <p:cNvPr id="14" name="PFE element 6" descr="VoB3FrRkES0c4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5" y="760150"/>
            <a:ext cx="3070860" cy="379476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4016896" y="984440"/>
            <a:ext cx="1152128" cy="431996"/>
          </a:xfrm>
          <a:prstGeom prst="leftArrow">
            <a:avLst/>
          </a:prstGeom>
          <a:solidFill>
            <a:srgbClr val="F1AA07">
              <a:alpha val="31000"/>
            </a:srgbClr>
          </a:solidFill>
          <a:ln>
            <a:solidFill>
              <a:srgbClr val="F1AA07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>
              <a:solidFill>
                <a:schemeClr val="tx1">
                  <a:lumMod val="9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2908816" y="2708920"/>
            <a:ext cx="6652696" cy="1443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cap="none" spc="50" baseline="0">
                <a:solidFill>
                  <a:srgbClr val="FF9900"/>
                </a:solidFill>
                <a:latin typeface="Gill Sans Light"/>
                <a:ea typeface="+mj-ea"/>
                <a:cs typeface="Gill Sans Light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4000" dirty="0">
              <a:latin typeface="Gill Sans"/>
              <a:cs typeface="Gill Sans"/>
            </a:endParaRPr>
          </a:p>
        </p:txBody>
      </p:sp>
      <p:sp>
        <p:nvSpPr>
          <p:cNvPr id="17" name="pfehide9" hidden="1"/>
          <p:cNvSpPr txBox="1">
            <a:spLocks/>
          </p:cNvSpPr>
          <p:nvPr/>
        </p:nvSpPr>
        <p:spPr>
          <a:xfrm>
            <a:off x="6092428" y="3254212"/>
            <a:ext cx="792088" cy="8948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de-DE"/>
            </a:defPPr>
            <a:lvl1pPr algn="ctr" defTabSz="914400" rtl="0" eaLnBrk="1" fontAlgn="base" latinLnBrk="0" hangingPunct="1">
              <a:spcBef>
                <a:spcPct val="0"/>
              </a:spcBef>
              <a:buNone/>
              <a:defRPr sz="3200" b="0" i="0" kern="1200" cap="none" spc="50" baseline="0">
                <a:solidFill>
                  <a:srgbClr val="FF9900"/>
                </a:solidFill>
                <a:latin typeface="Gill Sans Light" charset="0"/>
                <a:ea typeface="+mj-ea" charset="0"/>
                <a:cs typeface="Gill Sans Light" charset="0"/>
              </a:defRPr>
            </a:lvl1pPr>
            <a:lvl2pPr marL="457200" algn="l" rtl="0" eaLnBrk="1" fontAlgn="base" hangingPunct="1">
              <a:defRPr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1" fontAlgn="base" hangingPunct="1">
              <a:defRPr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defRPr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defRPr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4000" dirty="0" smtClean="0">
                <a:latin typeface="Gill Sans"/>
                <a:cs typeface="Gill Sans"/>
              </a:rPr>
              <a:t>Ag</a:t>
            </a:r>
            <a:endParaRPr lang="en-US" sz="4000" dirty="0">
              <a:latin typeface="Gill Sans"/>
              <a:cs typeface="Gill San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082707" y="3250185"/>
            <a:ext cx="811530" cy="902922"/>
            <a:chOff x="317500" y="317500"/>
            <a:chExt cx="811530" cy="902922"/>
          </a:xfrm>
        </p:grpSpPr>
        <p:pic>
          <p:nvPicPr>
            <p:cNvPr id="19" name="PFE element 9" descr="VoB3FrRkES0c5.png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811530" cy="902922"/>
            </a:xfrm>
            <a:prstGeom prst="rect">
              <a:avLst/>
            </a:prstGeom>
          </p:spPr>
        </p:pic>
        <p:sp>
          <p:nvSpPr>
            <p:cNvPr id="20" name="Shape_89"/>
            <p:cNvSpPr/>
            <p:nvPr/>
          </p:nvSpPr>
          <p:spPr>
            <a:xfrm>
              <a:off x="317500" y="317500"/>
              <a:ext cx="811530" cy="902922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pic>
        <p:nvPicPr>
          <p:cNvPr id="22" name="PFE element 10" descr="VoB3FrRkES0c6.pn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1" y="4143044"/>
            <a:ext cx="2907030" cy="59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6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95" descr="VoB3FrRkES0c6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0109"/>
            <a:ext cx="8583930" cy="621030"/>
          </a:xfrm>
          <a:prstGeom prst="rect">
            <a:avLst/>
          </a:prstGeom>
        </p:spPr>
      </p:pic>
      <p:pic>
        <p:nvPicPr>
          <p:cNvPr id="4" name="Picture 2" descr="ArKCl_slop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6199" y="1357784"/>
            <a:ext cx="3962400" cy="39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 21" descr="Teff_c1c_c2c_arkcl_cpod11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24" y="1357660"/>
            <a:ext cx="3942597" cy="3930650"/>
          </a:xfrm>
          <a:prstGeom prst="rect">
            <a:avLst/>
          </a:prstGeom>
        </p:spPr>
      </p:pic>
      <p:pic>
        <p:nvPicPr>
          <p:cNvPr id="10" name="PFE element 98" descr="VoB3FrRkES0c64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87" y="968631"/>
            <a:ext cx="3078480" cy="374942"/>
          </a:xfrm>
          <a:prstGeom prst="rect">
            <a:avLst/>
          </a:prstGeom>
        </p:spPr>
      </p:pic>
      <p:pic>
        <p:nvPicPr>
          <p:cNvPr id="11" name="PFE element 99" descr="VoB3FrRkES0c66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38" y="5513985"/>
            <a:ext cx="8115300" cy="1230630"/>
          </a:xfrm>
          <a:prstGeom prst="rect">
            <a:avLst/>
          </a:prstGeom>
        </p:spPr>
      </p:pic>
      <p:pic>
        <p:nvPicPr>
          <p:cNvPr id="13" name="PFE element 100" descr="VoB3FrRkES0c67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30" y="1626627"/>
            <a:ext cx="826403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01" descr="VoB3FrRkES0c68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0109"/>
            <a:ext cx="8583930" cy="621030"/>
          </a:xfrm>
          <a:prstGeom prst="rect">
            <a:avLst/>
          </a:prstGeom>
        </p:spPr>
      </p:pic>
      <p:pic>
        <p:nvPicPr>
          <p:cNvPr id="5" name="PFE element 102" descr="VoB3FrRkES0c69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5" y="1142032"/>
            <a:ext cx="9117330" cy="1066800"/>
          </a:xfrm>
          <a:prstGeom prst="rect">
            <a:avLst/>
          </a:prstGeom>
        </p:spPr>
      </p:pic>
      <p:pic>
        <p:nvPicPr>
          <p:cNvPr id="6" name="PFE element 103" descr="VoB3FrRkES0c70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61" y="651792"/>
            <a:ext cx="4583430" cy="317553"/>
          </a:xfrm>
          <a:prstGeom prst="rect">
            <a:avLst/>
          </a:prstGeom>
        </p:spPr>
      </p:pic>
      <p:pic>
        <p:nvPicPr>
          <p:cNvPr id="7" name="PFE element 104" descr="VoB3FrRkES0c71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9" y="762531"/>
            <a:ext cx="1992630" cy="342900"/>
          </a:xfrm>
          <a:prstGeom prst="rect">
            <a:avLst/>
          </a:prstGeom>
        </p:spPr>
      </p:pic>
      <p:pic>
        <p:nvPicPr>
          <p:cNvPr id="8" name="PFE element 105" descr="VoB3FrRkES0c72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1" y="2619860"/>
            <a:ext cx="9155430" cy="1485900"/>
          </a:xfrm>
          <a:prstGeom prst="rect">
            <a:avLst/>
          </a:prstGeom>
        </p:spPr>
      </p:pic>
      <p:pic>
        <p:nvPicPr>
          <p:cNvPr id="9" name="PFE element 106" descr="VoB3FrRkES0c73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26" y="3880361"/>
            <a:ext cx="2366010" cy="342900"/>
          </a:xfrm>
          <a:prstGeom prst="rect">
            <a:avLst/>
          </a:prstGeom>
        </p:spPr>
      </p:pic>
      <p:pic>
        <p:nvPicPr>
          <p:cNvPr id="32" name="PFE element 107" descr="VoB3FrRkES0c75.pn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4" y="2412259"/>
            <a:ext cx="1699260" cy="355813"/>
          </a:xfrm>
          <a:prstGeom prst="rect">
            <a:avLst/>
          </a:prstGeom>
        </p:spPr>
      </p:pic>
      <p:pic>
        <p:nvPicPr>
          <p:cNvPr id="33" name="PFE element 108" descr="VoB3FrRkES0c76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" y="4397758"/>
            <a:ext cx="9726930" cy="234696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308844" y="4258466"/>
            <a:ext cx="3528000" cy="249414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876" y="4542984"/>
            <a:ext cx="3009114" cy="2198384"/>
          </a:xfrm>
          <a:prstGeom prst="rect">
            <a:avLst/>
          </a:prstGeom>
        </p:spPr>
      </p:pic>
      <p:pic>
        <p:nvPicPr>
          <p:cNvPr id="35" name="PFE element 111" descr="VoB3FrRkES0c77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828" y="4212459"/>
            <a:ext cx="2346960" cy="3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12" descr="VoB3FrRkES0c78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0109"/>
            <a:ext cx="8583930" cy="621030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29982196"/>
              </p:ext>
            </p:extLst>
          </p:nvPr>
        </p:nvGraphicFramePr>
        <p:xfrm>
          <a:off x="660400" y="819160"/>
          <a:ext cx="8585200" cy="1889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72320"/>
                <a:gridCol w="1296144"/>
                <a:gridCol w="2664296"/>
                <a:gridCol w="1625983"/>
                <a:gridCol w="1226457"/>
              </a:tblGrid>
              <a:tr h="534986">
                <a:tc>
                  <a:txBody>
                    <a:bodyPr/>
                    <a:lstStyle/>
                    <a:p>
                      <a:r>
                        <a:rPr lang="en-US" sz="1600" b="0" i="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I</a:t>
                      </a:r>
                      <a:r>
                        <a:rPr lang="en-US" sz="1600" b="0" i="0" baseline="-250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beam</a:t>
                      </a:r>
                      <a:endParaRPr lang="en-US" sz="1600" b="0" i="0" baseline="-25000" dirty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Hours of data taking</a:t>
                      </a:r>
                      <a:endParaRPr lang="en-US" sz="1600" b="0" i="0" baseline="0" dirty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ea typeface="+mn-ea"/>
                          <a:cs typeface="Gill Sans Light"/>
                        </a:rPr>
                        <a:t>I</a:t>
                      </a:r>
                      <a:r>
                        <a:rPr lang="en-US" sz="1600" b="0" i="0" u="none" strike="noStrike" kern="1200" baseline="-250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ea typeface="+mn-ea"/>
                          <a:cs typeface="Gill Sans Light"/>
                        </a:rPr>
                        <a:t>beam</a:t>
                      </a:r>
                      <a:endParaRPr lang="en-US" sz="1600" b="0" i="0" u="none" strike="noStrike" kern="1200" baseline="-2500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ea typeface="+mn-ea"/>
                        <a:cs typeface="Gill Sans Ligh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ea typeface="+mn-ea"/>
                          <a:cs typeface="Gill Sans Light"/>
                        </a:rPr>
                        <a:t>(measured)</a:t>
                      </a:r>
                      <a:endParaRPr lang="en-US" sz="1600" b="0" i="0" baseline="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ea typeface="+mn-ea"/>
                          <a:cs typeface="Gill Sans Light"/>
                        </a:rPr>
                        <a:t>Trigger</a:t>
                      </a:r>
                      <a:endParaRPr lang="en-US" sz="1600" b="0" i="0" baseline="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Number of LVL1 events</a:t>
                      </a:r>
                      <a:endParaRPr lang="en-US" sz="1600" b="0" i="0" baseline="0" dirty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  <a:tr h="1210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~2×10</a:t>
                      </a:r>
                      <a:r>
                        <a:rPr lang="en-US" sz="1600" b="0" i="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6 </a:t>
                      </a:r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p/sec</a:t>
                      </a:r>
                      <a:endParaRPr lang="en-US" sz="1600" b="0" i="0" baseline="30000" dirty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546</a:t>
                      </a:r>
                      <a:endParaRPr lang="en-US" sz="1600" b="0" i="0" baseline="3000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Total </a:t>
                      </a:r>
                      <a:r>
                        <a:rPr lang="en-US" sz="1600" b="0" i="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N</a:t>
                      </a:r>
                      <a:r>
                        <a:rPr lang="en-US" sz="1600" b="0" i="0" baseline="-25000" dirty="0" err="1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beam</a:t>
                      </a:r>
                      <a:r>
                        <a:rPr lang="en-US" sz="1600" b="0" i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=3.9×10</a:t>
                      </a:r>
                      <a:r>
                        <a:rPr lang="en-US" sz="1600" b="0" i="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12 </a:t>
                      </a:r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p/sec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2.2% target</a:t>
                      </a:r>
                      <a:endParaRPr lang="en-US" sz="1600" b="0" i="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LVL1:</a:t>
                      </a:r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 M3</a:t>
                      </a:r>
                    </a:p>
                    <a:p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10kHz</a:t>
                      </a:r>
                    </a:p>
                    <a:p>
                      <a:endParaRPr lang="en-US" sz="1600" b="0" i="0" baseline="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  <a:p>
                      <a:r>
                        <a:rPr lang="en-US" sz="1600" b="0" i="0" baseline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Scale down = 3</a:t>
                      </a:r>
                    </a:p>
                    <a:p>
                      <a:endParaRPr lang="en-US" sz="1600" b="0" i="0" dirty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3.2×10</a:t>
                      </a:r>
                      <a:r>
                        <a:rPr lang="en-US" sz="1600" b="0" i="0" baseline="30000" dirty="0" smtClean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Gill Sans Light"/>
                          <a:cs typeface="Gill Sans Light"/>
                        </a:rPr>
                        <a:t>9</a:t>
                      </a:r>
                      <a:endParaRPr lang="en-US" sz="1600" b="0" i="0" dirty="0">
                        <a:solidFill>
                          <a:schemeClr val="tx1">
                            <a:lumMod val="95000"/>
                          </a:schemeClr>
                        </a:solidFill>
                        <a:latin typeface="Gill Sans Light"/>
                        <a:cs typeface="Gill Sans Ligh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FE element 114" descr="VoB3FrRkES0c79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" y="2871936"/>
            <a:ext cx="858393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2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_cut.pn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9" t="8947" r="33683" b="10769"/>
          <a:stretch/>
        </p:blipFill>
        <p:spPr>
          <a:xfrm flipH="1">
            <a:off x="6959600" y="3212976"/>
            <a:ext cx="2946400" cy="2924944"/>
          </a:xfrm>
          <a:prstGeom prst="rect">
            <a:avLst/>
          </a:prstGeom>
        </p:spPr>
      </p:pic>
      <p:pic>
        <p:nvPicPr>
          <p:cNvPr id="4" name="Picture 3" descr="ED_cut.pn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9" t="8947" r="33466" b="10769"/>
          <a:stretch/>
        </p:blipFill>
        <p:spPr>
          <a:xfrm>
            <a:off x="0" y="3212976"/>
            <a:ext cx="2959100" cy="2924944"/>
          </a:xfrm>
          <a:prstGeom prst="rect">
            <a:avLst/>
          </a:prstGeom>
        </p:spPr>
      </p:pic>
      <p:pic>
        <p:nvPicPr>
          <p:cNvPr id="2" name="PFE element 117" descr="VoB3FrRkES0c80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" y="4767237"/>
            <a:ext cx="8595360" cy="62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18" descr="VoB3FrRkES0c81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3664"/>
            <a:ext cx="8583930" cy="1082040"/>
          </a:xfrm>
          <a:prstGeom prst="rect">
            <a:avLst/>
          </a:prstGeom>
        </p:spPr>
      </p:pic>
      <p:pic>
        <p:nvPicPr>
          <p:cNvPr id="9" name="PFE element 119" descr="VoB3FrRkES0c83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05" y="1694299"/>
            <a:ext cx="4812030" cy="4621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03" y="1997399"/>
            <a:ext cx="3994166" cy="4080760"/>
          </a:xfrm>
          <a:prstGeom prst="rect">
            <a:avLst/>
          </a:prstGeom>
        </p:spPr>
      </p:pic>
      <p:pic>
        <p:nvPicPr>
          <p:cNvPr id="11" name="PFE element 121" descr="VoB3FrRkES0c84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0" y="6106153"/>
            <a:ext cx="3048000" cy="355813"/>
          </a:xfrm>
          <a:prstGeom prst="rect">
            <a:avLst/>
          </a:prstGeom>
        </p:spPr>
      </p:pic>
      <p:pic>
        <p:nvPicPr>
          <p:cNvPr id="12" name="PFE element 122" descr="VoB3FrRkES0c85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3" y="1262360"/>
            <a:ext cx="4000500" cy="6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2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11" descr="VoB3FrRkES0c7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0109"/>
            <a:ext cx="8583930" cy="621030"/>
          </a:xfrm>
          <a:prstGeom prst="rect">
            <a:avLst/>
          </a:prstGeom>
        </p:spPr>
      </p:pic>
      <p:pic>
        <p:nvPicPr>
          <p:cNvPr id="14" name="Picture 13" descr="hades_raw_data_volum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532" y="2989509"/>
            <a:ext cx="3702752" cy="3615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FE element 13" descr="VoB3FrRkES0c8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30" y="3137366"/>
            <a:ext cx="1828800" cy="838200"/>
          </a:xfrm>
          <a:prstGeom prst="rect">
            <a:avLst/>
          </a:prstGeom>
        </p:spPr>
      </p:pic>
      <p:pic>
        <p:nvPicPr>
          <p:cNvPr id="7" name="PFE element 14" descr="VoB3FrRkES0c9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" y="811540"/>
            <a:ext cx="858393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3005905"/>
            <a:ext cx="2895600" cy="26035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971080" y="3645024"/>
            <a:ext cx="173608" cy="1296144"/>
          </a:xfrm>
          <a:prstGeom prst="straightConnector1">
            <a:avLst/>
          </a:prstGeom>
          <a:ln w="28575" cmpd="sng">
            <a:solidFill>
              <a:srgbClr val="00E900"/>
            </a:solidFill>
            <a:prstDash val="dash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BottomRight"/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FE element 17" descr="VoB3FrRkES0c10.pn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4" y="5223366"/>
            <a:ext cx="2857500" cy="381000"/>
          </a:xfrm>
          <a:prstGeom prst="rect">
            <a:avLst/>
          </a:prstGeom>
        </p:spPr>
      </p:pic>
      <p:pic>
        <p:nvPicPr>
          <p:cNvPr id="9" name="PFE element 18" descr="VoB3FrRkES0c11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" y="5800470"/>
            <a:ext cx="4290060" cy="10177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545288" y="3971965"/>
            <a:ext cx="144016" cy="3931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03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ild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08" y="970459"/>
            <a:ext cx="4416232" cy="4618781"/>
          </a:xfrm>
          <a:prstGeom prst="rect">
            <a:avLst/>
          </a:prstGeom>
          <a:effectLst/>
        </p:spPr>
      </p:pic>
      <p:pic>
        <p:nvPicPr>
          <p:cNvPr id="4" name="PFE element 21" descr="VoB3FrRkES0c12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5848"/>
            <a:ext cx="8583930" cy="944880"/>
          </a:xfrm>
          <a:prstGeom prst="rect">
            <a:avLst/>
          </a:prstGeom>
        </p:spPr>
      </p:pic>
      <p:pic>
        <p:nvPicPr>
          <p:cNvPr id="9" name="PFE element 22" descr="VoB3FrRkES0c14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22" y="4005064"/>
            <a:ext cx="4610100" cy="2613660"/>
          </a:xfrm>
          <a:prstGeom prst="rect">
            <a:avLst/>
          </a:prstGeom>
        </p:spPr>
      </p:pic>
      <p:pic>
        <p:nvPicPr>
          <p:cNvPr id="13" name="PFE element 23" descr="VoB3FrRkES0c16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3" y="5270145"/>
            <a:ext cx="2792730" cy="330413"/>
          </a:xfrm>
          <a:prstGeom prst="rect">
            <a:avLst/>
          </a:prstGeom>
        </p:spPr>
      </p:pic>
      <p:pic>
        <p:nvPicPr>
          <p:cNvPr id="7" name="Picture 6" descr="pNb_momenta_goo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28" y="1265519"/>
            <a:ext cx="2862064" cy="2723576"/>
          </a:xfrm>
          <a:prstGeom prst="rect">
            <a:avLst/>
          </a:prstGeom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7545288" y="1652901"/>
            <a:ext cx="0" cy="1112058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FE element 26" descr="VoB3FrRkES0c17.pn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336" y="2336510"/>
            <a:ext cx="1725930" cy="394072"/>
          </a:xfrm>
          <a:prstGeom prst="rect">
            <a:avLst/>
          </a:prstGeom>
        </p:spPr>
      </p:pic>
      <p:pic>
        <p:nvPicPr>
          <p:cNvPr id="16" name="PFE element 27" descr="VoB3FrRkES0c18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77" y="1551181"/>
            <a:ext cx="1600200" cy="749885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2735776" y="2708920"/>
            <a:ext cx="417024" cy="216024"/>
          </a:xfrm>
          <a:prstGeom prst="straightConnector1">
            <a:avLst/>
          </a:prstGeom>
          <a:ln>
            <a:solidFill>
              <a:srgbClr val="B5465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FE element 29" descr="VoB3FrRkES0c19.pn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84" y="2439437"/>
            <a:ext cx="1600200" cy="3810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1808365" y="3781673"/>
            <a:ext cx="477819" cy="246112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FE element 31" descr="VoB3FrRkES0c20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41" y="3999230"/>
            <a:ext cx="1600200" cy="381000"/>
          </a:xfrm>
          <a:prstGeom prst="rect">
            <a:avLst/>
          </a:prstGeom>
        </p:spPr>
      </p:pic>
      <p:pic>
        <p:nvPicPr>
          <p:cNvPr id="20" name="PFE element 32" descr="VoB3FrRkES0c21.png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1" y="5655212"/>
            <a:ext cx="2918460" cy="596847"/>
          </a:xfrm>
          <a:prstGeom prst="rect">
            <a:avLst/>
          </a:prstGeom>
        </p:spPr>
      </p:pic>
      <p:pic>
        <p:nvPicPr>
          <p:cNvPr id="21" name="PFE element 33" descr="VoB3FrRkES0c22.png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23" y="861125"/>
            <a:ext cx="286893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34" descr="VoB3FrRkES0c23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0109"/>
            <a:ext cx="8583930" cy="621030"/>
          </a:xfrm>
          <a:prstGeom prst="rect">
            <a:avLst/>
          </a:prstGeom>
        </p:spPr>
      </p:pic>
      <p:pic>
        <p:nvPicPr>
          <p:cNvPr id="6" name="Picture 5" descr="pnb_minus_omega_minus_pp_low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681775"/>
            <a:ext cx="3495685" cy="3472329"/>
          </a:xfrm>
          <a:prstGeom prst="rect">
            <a:avLst/>
          </a:prstGeom>
        </p:spPr>
      </p:pic>
      <p:pic>
        <p:nvPicPr>
          <p:cNvPr id="5" name="PFE element 36" descr="VoB3FrRkES0c24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8" y="4503963"/>
            <a:ext cx="8915400" cy="1954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766" y="4365104"/>
            <a:ext cx="519243" cy="820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64" y="4355315"/>
            <a:ext cx="964704" cy="144705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11907" y="897800"/>
            <a:ext cx="872433" cy="2647750"/>
          </a:xfrm>
          <a:prstGeom prst="rect">
            <a:avLst/>
          </a:prstGeom>
          <a:solidFill>
            <a:srgbClr val="4EC0FF">
              <a:alpha val="13000"/>
            </a:srgb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800" dirty="0">
              <a:solidFill>
                <a:schemeClr val="tx1">
                  <a:lumMod val="95000"/>
                </a:schemeClr>
              </a:solidFill>
              <a:latin typeface="Gill Sans Light"/>
              <a:cs typeface="Gill Sans Light"/>
            </a:endParaRPr>
          </a:p>
        </p:txBody>
      </p:sp>
      <p:pic>
        <p:nvPicPr>
          <p:cNvPr id="15" name="Picture 14" descr="ratio_pp_pAfastSlow_highMass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048" y="681776"/>
            <a:ext cx="3496999" cy="34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5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41" descr="VoB3FrRkES0c25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0109"/>
            <a:ext cx="8583930" cy="621030"/>
          </a:xfrm>
          <a:prstGeom prst="rect">
            <a:avLst/>
          </a:prstGeom>
        </p:spPr>
      </p:pic>
      <p:pic>
        <p:nvPicPr>
          <p:cNvPr id="5" name="PFE element 42" descr="VoB3FrRkES0c26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8" y="4503963"/>
            <a:ext cx="8915400" cy="1954530"/>
          </a:xfrm>
          <a:prstGeom prst="rect">
            <a:avLst/>
          </a:prstGeom>
        </p:spPr>
      </p:pic>
      <p:pic>
        <p:nvPicPr>
          <p:cNvPr id="7" name="PFE element 43" descr="VoB3FrRkES0c27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8" y="5726206"/>
            <a:ext cx="8915400" cy="1094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766" y="4365104"/>
            <a:ext cx="519243" cy="820057"/>
          </a:xfrm>
          <a:prstGeom prst="rect">
            <a:avLst/>
          </a:prstGeom>
        </p:spPr>
      </p:pic>
      <p:pic>
        <p:nvPicPr>
          <p:cNvPr id="17" name="Picture 16" descr="dep_6762708-Spectroscope-or-Spectrometer-vintage-engraving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384" y="5733256"/>
            <a:ext cx="1423761" cy="890763"/>
          </a:xfrm>
          <a:prstGeom prst="rect">
            <a:avLst/>
          </a:prstGeom>
        </p:spPr>
      </p:pic>
      <p:pic>
        <p:nvPicPr>
          <p:cNvPr id="18" name="Content Placeholder 14" descr="thermometer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9264" y="5370194"/>
            <a:ext cx="964015" cy="8671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28132" y="897800"/>
            <a:ext cx="516756" cy="2668560"/>
          </a:xfrm>
          <a:prstGeom prst="rect">
            <a:avLst/>
          </a:prstGeom>
          <a:solidFill>
            <a:srgbClr val="FF787A">
              <a:alpha val="4000"/>
            </a:srgb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800" dirty="0">
              <a:solidFill>
                <a:schemeClr val="tx1">
                  <a:lumMod val="95000"/>
                </a:schemeClr>
              </a:solidFill>
              <a:latin typeface="Gill Sans Light"/>
              <a:cs typeface="Gill Sans Light"/>
            </a:endParaRPr>
          </a:p>
        </p:txBody>
      </p:sp>
      <p:pic>
        <p:nvPicPr>
          <p:cNvPr id="26" name="Picture 25" descr="pnb_minus_omega_minus_pp_lowP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99" y="681775"/>
            <a:ext cx="3495685" cy="3472329"/>
          </a:xfrm>
          <a:prstGeom prst="rect">
            <a:avLst/>
          </a:prstGeom>
        </p:spPr>
      </p:pic>
      <p:pic>
        <p:nvPicPr>
          <p:cNvPr id="28" name="Picture 27" descr="ratio_pp_pAfastSlow_highMass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5048" y="681776"/>
            <a:ext cx="3496999" cy="347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32495" y="897800"/>
            <a:ext cx="512393" cy="2647750"/>
          </a:xfrm>
          <a:prstGeom prst="rect">
            <a:avLst/>
          </a:prstGeom>
          <a:solidFill>
            <a:srgbClr val="FF6600">
              <a:alpha val="13000"/>
            </a:srgb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800" dirty="0">
              <a:solidFill>
                <a:schemeClr val="tx1">
                  <a:lumMod val="95000"/>
                </a:schemeClr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153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51" descr="VoB3FrRkES0c28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8862"/>
            <a:ext cx="8583930" cy="10138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6496" y="2141323"/>
            <a:ext cx="2095001" cy="1503701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00808"/>
              </p:ext>
            </p:extLst>
          </p:nvPr>
        </p:nvGraphicFramePr>
        <p:xfrm>
          <a:off x="488504" y="2141324"/>
          <a:ext cx="1274721" cy="49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7" name="Equation" r:id="rId4" imgW="1092200" imgH="368300" progId="Equation.3">
                  <p:embed/>
                </p:oleObj>
              </mc:Choice>
              <mc:Fallback>
                <p:oleObj name="Equation" r:id="rId4" imgW="10922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04" y="2141324"/>
                        <a:ext cx="1274721" cy="4977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84360"/>
              </p:ext>
            </p:extLst>
          </p:nvPr>
        </p:nvGraphicFramePr>
        <p:xfrm>
          <a:off x="416496" y="2631702"/>
          <a:ext cx="1850785" cy="5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8" name="Equation" r:id="rId6" imgW="1524000" imgH="368300" progId="Equation.3">
                  <p:embed/>
                </p:oleObj>
              </mc:Choice>
              <mc:Fallback>
                <p:oleObj name="Equation" r:id="rId6" imgW="1524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96" y="2631702"/>
                        <a:ext cx="1850785" cy="500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25632"/>
              </p:ext>
            </p:extLst>
          </p:nvPr>
        </p:nvGraphicFramePr>
        <p:xfrm>
          <a:off x="467081" y="3126569"/>
          <a:ext cx="1746581" cy="460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59" name="Equation" r:id="rId8" imgW="1562100" imgH="368300" progId="Equation.3">
                  <p:embed/>
                </p:oleObj>
              </mc:Choice>
              <mc:Fallback>
                <p:oleObj name="Equation" r:id="rId8" imgW="15621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1" y="3126569"/>
                        <a:ext cx="1746581" cy="46084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64" y="2141323"/>
            <a:ext cx="2601842" cy="333089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pic>
      <p:pic>
        <p:nvPicPr>
          <p:cNvPr id="18" name="PFE element 57" descr="VoB3FrRkES0c30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55" y="1334732"/>
            <a:ext cx="2373630" cy="596847"/>
          </a:xfrm>
          <a:prstGeom prst="rect">
            <a:avLst/>
          </a:prstGeom>
        </p:spPr>
      </p:pic>
      <p:pic>
        <p:nvPicPr>
          <p:cNvPr id="22" name="PFE element 58" descr="VoB3FrRkES0c31.png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215" y="1550378"/>
            <a:ext cx="1813560" cy="381000"/>
          </a:xfrm>
          <a:prstGeom prst="rect">
            <a:avLst/>
          </a:prstGeom>
        </p:spPr>
      </p:pic>
      <p:pic>
        <p:nvPicPr>
          <p:cNvPr id="23" name="PFE element 59" descr="VoB3FrRkES0c32.png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65" y="5587200"/>
            <a:ext cx="2606040" cy="65041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897265" y="5995849"/>
            <a:ext cx="10801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137" y="2765240"/>
            <a:ext cx="3291989" cy="2778988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</p:pic>
      <p:pic>
        <p:nvPicPr>
          <p:cNvPr id="24" name="PFE element 62" descr="VoB3FrRkES0c34.png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02" y="2680668"/>
            <a:ext cx="2956560" cy="330413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18032"/>
              </p:ext>
            </p:extLst>
          </p:nvPr>
        </p:nvGraphicFramePr>
        <p:xfrm>
          <a:off x="6815497" y="4545127"/>
          <a:ext cx="1089832" cy="324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60" name="Equation" r:id="rId16" imgW="952500" imgH="254000" progId="Equation.3">
                  <p:embed/>
                </p:oleObj>
              </mc:Choice>
              <mc:Fallback>
                <p:oleObj name="Equation" r:id="rId16" imgW="952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497" y="4545127"/>
                        <a:ext cx="1089832" cy="324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FE element 64" descr="VoB3FrRkES0c35.png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91" y="2054813"/>
            <a:ext cx="2602230" cy="596847"/>
          </a:xfrm>
          <a:prstGeom prst="rect">
            <a:avLst/>
          </a:prstGeom>
        </p:spPr>
      </p:pic>
      <p:pic>
        <p:nvPicPr>
          <p:cNvPr id="26" name="PFE element 65" descr="VoB3FrRkES0c36.png"/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146" y="5652322"/>
            <a:ext cx="3592830" cy="941182"/>
          </a:xfrm>
          <a:prstGeom prst="rect">
            <a:avLst/>
          </a:prstGeom>
        </p:spPr>
      </p:pic>
      <p:pic>
        <p:nvPicPr>
          <p:cNvPr id="27" name="PFE element 66" descr="VoB3FrRkES0c37.png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95" y="1820191"/>
            <a:ext cx="2689860" cy="317553"/>
          </a:xfrm>
          <a:prstGeom prst="rect">
            <a:avLst/>
          </a:prstGeom>
        </p:spPr>
      </p:pic>
      <p:pic>
        <p:nvPicPr>
          <p:cNvPr id="28" name="PFE element 67" descr="VoB3FrRkES0c38.png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86" y="2634449"/>
            <a:ext cx="284309" cy="30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0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68" descr="VoB3FrRkES0c40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6405"/>
            <a:ext cx="8583930" cy="8723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24" y="1124744"/>
            <a:ext cx="6393160" cy="2778149"/>
          </a:xfrm>
          <a:prstGeom prst="rect">
            <a:avLst/>
          </a:prstGeom>
        </p:spPr>
      </p:pic>
      <p:pic>
        <p:nvPicPr>
          <p:cNvPr id="8" name="PFE element 70" descr="VoB3FrRkES0c42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48" y="3927966"/>
            <a:ext cx="6804660" cy="533400"/>
          </a:xfrm>
          <a:prstGeom prst="rect">
            <a:avLst/>
          </a:prstGeom>
        </p:spPr>
      </p:pic>
      <p:pic>
        <p:nvPicPr>
          <p:cNvPr id="9" name="PFE element 71" descr="VoB3FrRkES0c43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4" y="4645310"/>
            <a:ext cx="943356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FE element 72" descr="VoB3FrRkES0c44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2014"/>
            <a:ext cx="8583930" cy="617220"/>
          </a:xfrm>
          <a:prstGeom prst="rect">
            <a:avLst/>
          </a:prstGeom>
        </p:spPr>
      </p:pic>
      <p:sp>
        <p:nvSpPr>
          <p:cNvPr id="3" name="pfehide73" hidden="1"/>
          <p:cNvSpPr>
            <a:spLocks noGrp="1"/>
          </p:cNvSpPr>
          <p:nvPr>
            <p:ph sz="quarter" idx="13"/>
          </p:nvPr>
        </p:nvSpPr>
        <p:spPr>
          <a:xfrm>
            <a:off x="4734519" y="3068960"/>
            <a:ext cx="5171481" cy="171527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>
                <a:solidFill>
                  <a:srgbClr val="F1AA07"/>
                </a:solidFill>
              </a:rPr>
              <a:t>Multi-strange baryons </a:t>
            </a:r>
            <a:r>
              <a:rPr lang="en-US" sz="1600" dirty="0"/>
              <a:t>(</a:t>
            </a:r>
            <a:r>
              <a:rPr lang="en-US" sz="1600" dirty="0">
                <a:latin typeface="Symbol" charset="2"/>
                <a:cs typeface="Symbol" charset="2"/>
              </a:rPr>
              <a:t>X, </a:t>
            </a:r>
            <a:r>
              <a:rPr lang="en-US" sz="1600" dirty="0" smtClean="0">
                <a:latin typeface="Symbol" charset="2"/>
                <a:cs typeface="Symbol" charset="2"/>
              </a:rPr>
              <a:t>W</a:t>
            </a:r>
            <a:r>
              <a:rPr lang="en-US" sz="1600" dirty="0"/>
              <a:t>) are expected to be a sensitive probe for c</a:t>
            </a:r>
            <a:r>
              <a:rPr lang="en-US" sz="1600" dirty="0" smtClean="0"/>
              <a:t>ompressed baryonic matter 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HADES </a:t>
            </a:r>
            <a:r>
              <a:rPr lang="en-US" sz="1600" dirty="0"/>
              <a:t>observes </a:t>
            </a:r>
            <a:r>
              <a:rPr lang="en-US" sz="1600" dirty="0">
                <a:solidFill>
                  <a:srgbClr val="F1AA07"/>
                </a:solidFill>
              </a:rPr>
              <a:t>unexpectedly large </a:t>
            </a:r>
            <a:r>
              <a:rPr lang="en-US" sz="1600" dirty="0"/>
              <a:t>production cross </a:t>
            </a:r>
            <a:r>
              <a:rPr lang="en-US" sz="1600" dirty="0" smtClean="0"/>
              <a:t>sections in</a:t>
            </a:r>
            <a:r>
              <a:rPr lang="en-US" sz="1600" dirty="0"/>
              <a:t> </a:t>
            </a:r>
            <a:r>
              <a:rPr lang="en-US" sz="1600" dirty="0" err="1" smtClean="0"/>
              <a:t>Ar+KCl</a:t>
            </a:r>
            <a:r>
              <a:rPr lang="en-US" sz="1600" dirty="0" smtClean="0"/>
              <a:t> and </a:t>
            </a:r>
            <a:r>
              <a:rPr lang="en-US" sz="1600" dirty="0" err="1" smtClean="0"/>
              <a:t>p+Nb</a:t>
            </a:r>
            <a:r>
              <a:rPr lang="en-US" sz="1600" dirty="0" smtClean="0"/>
              <a:t> collisions</a:t>
            </a:r>
            <a:endParaRPr lang="en-US" sz="1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729459" y="3063634"/>
            <a:ext cx="5181600" cy="1725930"/>
            <a:chOff x="317500" y="317500"/>
            <a:chExt cx="5181600" cy="1725930"/>
          </a:xfrm>
        </p:grpSpPr>
        <p:pic>
          <p:nvPicPr>
            <p:cNvPr id="7" name="PFE element 73" descr="VoB3FrRkES0c46.p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5181600" cy="1725930"/>
            </a:xfrm>
            <a:prstGeom prst="rect">
              <a:avLst/>
            </a:prstGeom>
          </p:spPr>
        </p:pic>
        <p:sp>
          <p:nvSpPr>
            <p:cNvPr id="8" name="Shape_90"/>
            <p:cNvSpPr/>
            <p:nvPr/>
          </p:nvSpPr>
          <p:spPr>
            <a:xfrm>
              <a:off x="317500" y="317500"/>
              <a:ext cx="5181600" cy="17259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1" y="1340768"/>
            <a:ext cx="4401307" cy="4203248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0" name="Straight Arrow Connector 9"/>
          <p:cNvCxnSpPr/>
          <p:nvPr/>
        </p:nvCxnSpPr>
        <p:spPr>
          <a:xfrm flipV="1">
            <a:off x="1488905" y="2710585"/>
            <a:ext cx="984684" cy="356722"/>
          </a:xfrm>
          <a:prstGeom prst="straightConnector1">
            <a:avLst/>
          </a:prstGeom>
          <a:ln>
            <a:solidFill>
              <a:srgbClr val="FDBB63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41306" y="2525088"/>
            <a:ext cx="1246136" cy="252280"/>
          </a:xfrm>
          <a:prstGeom prst="straightConnector1">
            <a:avLst/>
          </a:prstGeom>
          <a:ln>
            <a:solidFill>
              <a:srgbClr val="FDBB63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FE element 77" descr="VoB3FrRkES0c47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2" y="2273439"/>
            <a:ext cx="585369" cy="253573"/>
          </a:xfrm>
          <a:prstGeom prst="rect">
            <a:avLst/>
          </a:prstGeom>
        </p:spPr>
      </p:pic>
      <p:pic>
        <p:nvPicPr>
          <p:cNvPr id="24" name="PFE element 78" descr="VoB3FrRkES0c48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65" y="3819043"/>
            <a:ext cx="571500" cy="253573"/>
          </a:xfrm>
          <a:prstGeom prst="rect">
            <a:avLst/>
          </a:prstGeom>
        </p:spPr>
      </p:pic>
      <p:pic>
        <p:nvPicPr>
          <p:cNvPr id="25" name="PFE element 79" descr="VoB3FrRkES0c49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16" y="3197258"/>
            <a:ext cx="531806" cy="230521"/>
          </a:xfrm>
          <a:prstGeom prst="rect">
            <a:avLst/>
          </a:prstGeom>
        </p:spPr>
      </p:pic>
      <p:pic>
        <p:nvPicPr>
          <p:cNvPr id="26" name="PFE element 80" descr="VoB3FrRkES0c50.pn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72" y="2970605"/>
            <a:ext cx="773430" cy="266700"/>
          </a:xfrm>
          <a:prstGeom prst="rect">
            <a:avLst/>
          </a:prstGeom>
        </p:spPr>
      </p:pic>
      <p:pic>
        <p:nvPicPr>
          <p:cNvPr id="27" name="PFE element 81" descr="VoB3FrRkES0c51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08" y="2815655"/>
            <a:ext cx="381000" cy="253573"/>
          </a:xfrm>
          <a:prstGeom prst="rect">
            <a:avLst/>
          </a:prstGeom>
        </p:spPr>
      </p:pic>
      <p:pic>
        <p:nvPicPr>
          <p:cNvPr id="28" name="PFE element 82" descr="VoB3FrRkES0c52.pn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87" y="2628903"/>
            <a:ext cx="355813" cy="266700"/>
          </a:xfrm>
          <a:prstGeom prst="rect">
            <a:avLst/>
          </a:prstGeom>
        </p:spPr>
      </p:pic>
      <p:pic>
        <p:nvPicPr>
          <p:cNvPr id="29" name="PFE element 83" descr="VoB3FrRkES0c53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" y="5564986"/>
            <a:ext cx="2994660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329" y="187147"/>
            <a:ext cx="3626386" cy="2579603"/>
          </a:xfrm>
          <a:prstGeom prst="rect">
            <a:avLst/>
          </a:prstGeom>
        </p:spPr>
      </p:pic>
      <p:sp>
        <p:nvSpPr>
          <p:cNvPr id="21" name="pfehide85" hidden="1"/>
          <p:cNvSpPr/>
          <p:nvPr/>
        </p:nvSpPr>
        <p:spPr>
          <a:xfrm>
            <a:off x="6095329" y="2761183"/>
            <a:ext cx="38106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i="1" dirty="0">
                <a:solidFill>
                  <a:schemeClr val="tx1">
                    <a:lumMod val="85000"/>
                  </a:schemeClr>
                </a:solidFill>
                <a:latin typeface="Gill Sans Light"/>
                <a:cs typeface="Gill Sans Light"/>
              </a:rPr>
              <a:t>J. </a:t>
            </a:r>
            <a:r>
              <a:rPr lang="en-US" sz="1400" i="1" dirty="0" err="1" smtClean="0">
                <a:solidFill>
                  <a:schemeClr val="tx1">
                    <a:lumMod val="85000"/>
                  </a:schemeClr>
                </a:solidFill>
                <a:latin typeface="Gill Sans Light"/>
                <a:cs typeface="Gill Sans Light"/>
              </a:rPr>
              <a:t>Steinheimer</a:t>
            </a:r>
            <a:r>
              <a:rPr lang="en-US" sz="1400" i="1" dirty="0" smtClean="0">
                <a:solidFill>
                  <a:schemeClr val="tx1">
                    <a:lumMod val="85000"/>
                  </a:schemeClr>
                </a:solidFill>
                <a:latin typeface="Gill Sans Light"/>
                <a:cs typeface="Gill Sans Light"/>
              </a:rPr>
              <a:t> et al., </a:t>
            </a:r>
            <a:r>
              <a:rPr lang="en-US" sz="1400" i="1" dirty="0" err="1" smtClean="0">
                <a:solidFill>
                  <a:schemeClr val="tx1">
                    <a:lumMod val="85000"/>
                  </a:schemeClr>
                </a:solidFill>
                <a:latin typeface="Gill Sans Light"/>
                <a:cs typeface="Gill Sans Light"/>
              </a:rPr>
              <a:t>J.Phys</a:t>
            </a:r>
            <a:r>
              <a:rPr lang="en-US" sz="1400" i="1" dirty="0">
                <a:solidFill>
                  <a:schemeClr val="tx1">
                    <a:lumMod val="85000"/>
                  </a:schemeClr>
                </a:solidFill>
                <a:latin typeface="Gill Sans Light"/>
                <a:cs typeface="Gill Sans Light"/>
              </a:rPr>
              <a:t>. G43 (2016) no.1, 015104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089950" y="2756295"/>
            <a:ext cx="3821430" cy="317553"/>
            <a:chOff x="317500" y="317500"/>
            <a:chExt cx="3821430" cy="317553"/>
          </a:xfrm>
        </p:grpSpPr>
        <p:pic>
          <p:nvPicPr>
            <p:cNvPr id="30" name="PFE element 85" descr="VoB3FrRkES0c54.png"/>
            <p:cNvPicPr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3821430" cy="317553"/>
            </a:xfrm>
            <a:prstGeom prst="rect">
              <a:avLst/>
            </a:prstGeom>
          </p:spPr>
        </p:pic>
        <p:sp>
          <p:nvSpPr>
            <p:cNvPr id="31" name="Shape_91"/>
            <p:cNvSpPr/>
            <p:nvPr/>
          </p:nvSpPr>
          <p:spPr>
            <a:xfrm>
              <a:off x="317500" y="317500"/>
              <a:ext cx="3821430" cy="31755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20" name="pfehide86" hidden="1"/>
          <p:cNvSpPr txBox="1">
            <a:spLocks/>
          </p:cNvSpPr>
          <p:nvPr/>
        </p:nvSpPr>
        <p:spPr>
          <a:xfrm>
            <a:off x="4736976" y="4581128"/>
            <a:ext cx="517148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1pPr>
            <a:lvl2pPr marL="74295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2pPr>
            <a:lvl3pPr marL="11430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3pPr>
            <a:lvl4pPr marL="16002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4pPr>
            <a:lvl5pPr marL="20574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UrQMD microscopic transport models </a:t>
            </a:r>
            <a:r>
              <a:rPr lang="en-US" sz="1600" dirty="0" smtClean="0">
                <a:solidFill>
                  <a:srgbClr val="FFFFFF"/>
                </a:solidFill>
                <a:sym typeface="Wingdings"/>
              </a:rPr>
              <a:t></a:t>
            </a:r>
            <a:br>
              <a:rPr lang="en-US" sz="1600" dirty="0" smtClean="0">
                <a:solidFill>
                  <a:srgbClr val="FFFFFF"/>
                </a:solidFill>
                <a:sym typeface="Wingdings"/>
              </a:rPr>
            </a:br>
            <a:r>
              <a:rPr lang="en-US" sz="1600" dirty="0" smtClean="0">
                <a:solidFill>
                  <a:srgbClr val="F1AA07"/>
                </a:solidFill>
              </a:rPr>
              <a:t>dominant role of high mass baryonic resonances?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726201" y="4571407"/>
            <a:ext cx="5193030" cy="811530"/>
            <a:chOff x="317500" y="317500"/>
            <a:chExt cx="5193030" cy="811530"/>
          </a:xfrm>
        </p:grpSpPr>
        <p:pic>
          <p:nvPicPr>
            <p:cNvPr id="33" name="PFE element 86" descr="VoB3FrRkES0c55.png"/>
            <p:cNvPicPr>
              <a:picLocks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5193030" cy="811530"/>
            </a:xfrm>
            <a:prstGeom prst="rect">
              <a:avLst/>
            </a:prstGeom>
          </p:spPr>
        </p:pic>
        <p:sp>
          <p:nvSpPr>
            <p:cNvPr id="34" name="Shape_92"/>
            <p:cNvSpPr/>
            <p:nvPr/>
          </p:nvSpPr>
          <p:spPr>
            <a:xfrm>
              <a:off x="317500" y="317500"/>
              <a:ext cx="5193030" cy="8115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5" name="pfehide87" hidden="1"/>
          <p:cNvSpPr/>
          <p:nvPr/>
        </p:nvSpPr>
        <p:spPr>
          <a:xfrm>
            <a:off x="4768715" y="5373216"/>
            <a:ext cx="4953000" cy="107721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38FF72"/>
                </a:solidFill>
                <a:latin typeface="Gill Sans Light"/>
                <a:cs typeface="Gill Sans Light"/>
                <a:sym typeface="Wingdings"/>
              </a:rPr>
              <a:t>Reference measurements are needed  </a:t>
            </a:r>
            <a:r>
              <a:rPr lang="en-US" sz="1600" dirty="0" err="1" smtClean="0">
                <a:solidFill>
                  <a:srgbClr val="38FF72"/>
                </a:solidFill>
                <a:latin typeface="Gill Sans Light"/>
                <a:cs typeface="Gill Sans Light"/>
              </a:rPr>
              <a:t>pp</a:t>
            </a:r>
            <a:r>
              <a:rPr lang="en-US" sz="1600" dirty="0" smtClean="0">
                <a:solidFill>
                  <a:srgbClr val="38FF72"/>
                </a:solidFill>
                <a:latin typeface="Gill Sans Light"/>
                <a:cs typeface="Gill Sans Light"/>
              </a:rPr>
              <a:t>/</a:t>
            </a:r>
            <a:r>
              <a:rPr lang="en-US" sz="1600" dirty="0" err="1" smtClean="0">
                <a:solidFill>
                  <a:srgbClr val="38FF72"/>
                </a:solidFill>
                <a:latin typeface="Gill Sans Light"/>
                <a:cs typeface="Gill Sans Light"/>
              </a:rPr>
              <a:t>pA</a:t>
            </a:r>
            <a:r>
              <a:rPr lang="en-US" sz="1600" dirty="0" smtClean="0">
                <a:solidFill>
                  <a:srgbClr val="38FF72"/>
                </a:solidFill>
                <a:latin typeface="Gill Sans Light"/>
                <a:cs typeface="Gill Sans Light"/>
              </a:rPr>
              <a:t> run</a:t>
            </a:r>
            <a:br>
              <a:rPr lang="en-US" sz="1600" dirty="0" smtClean="0">
                <a:solidFill>
                  <a:srgbClr val="38FF72"/>
                </a:solidFill>
                <a:latin typeface="Gill Sans Light"/>
                <a:cs typeface="Gill Sans Light"/>
              </a:rPr>
            </a:b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Highest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proton beam momentum which can be used for stable runs: B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Symbol" charset="2"/>
                <a:cs typeface="Symbol" charset="2"/>
              </a:rPr>
              <a:t>r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= 5.4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GeV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/c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  <a:sym typeface="Wingdings"/>
              </a:rPr>
              <a:t>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E</a:t>
            </a:r>
            <a:r>
              <a:rPr lang="en-US" sz="1600" baseline="-25000" dirty="0" err="1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kin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 = 4.5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GeV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 (√s = 3.47 </a:t>
            </a:r>
            <a:r>
              <a:rPr lang="en-US" sz="1600" dirty="0" err="1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GeV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)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  <a:sym typeface="Wingdings"/>
              </a:rPr>
              <a:t> strangeness production, i.e. </a:t>
            </a:r>
            <a:r>
              <a:rPr lang="en-US" sz="1600" dirty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rPr>
              <a:t>cascade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763000" y="5372710"/>
            <a:ext cx="4964430" cy="1078230"/>
            <a:chOff x="317500" y="317500"/>
            <a:chExt cx="4964430" cy="1078230"/>
          </a:xfrm>
        </p:grpSpPr>
        <p:pic>
          <p:nvPicPr>
            <p:cNvPr id="36" name="PFE element 87" descr="VoB3FrRkES0c56.png"/>
            <p:cNvPicPr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4964430" cy="1078230"/>
            </a:xfrm>
            <a:prstGeom prst="rect">
              <a:avLst/>
            </a:prstGeom>
          </p:spPr>
        </p:pic>
        <p:sp>
          <p:nvSpPr>
            <p:cNvPr id="37" name="Shape_93"/>
            <p:cNvSpPr/>
            <p:nvPr/>
          </p:nvSpPr>
          <p:spPr>
            <a:xfrm>
              <a:off x="317500" y="317500"/>
              <a:ext cx="4964430" cy="107823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81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FE element 88" descr="VoB3FrRkES0c57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0109"/>
            <a:ext cx="8583930" cy="62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1038205"/>
            <a:ext cx="4032448" cy="3121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017979"/>
            <a:ext cx="4018779" cy="3140968"/>
          </a:xfrm>
          <a:prstGeom prst="rect">
            <a:avLst/>
          </a:prstGeom>
        </p:spPr>
      </p:pic>
      <p:pic>
        <p:nvPicPr>
          <p:cNvPr id="5" name="PFE element 91" descr="VoB3FrRkES0c58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70" y="4144192"/>
            <a:ext cx="2385060" cy="317553"/>
          </a:xfrm>
          <a:prstGeom prst="rect">
            <a:avLst/>
          </a:prstGeom>
        </p:spPr>
      </p:pic>
      <p:sp>
        <p:nvSpPr>
          <p:cNvPr id="17" name="pfehide92" hidden="1"/>
          <p:cNvSpPr txBox="1">
            <a:spLocks/>
          </p:cNvSpPr>
          <p:nvPr/>
        </p:nvSpPr>
        <p:spPr>
          <a:xfrm>
            <a:off x="4556681" y="4869160"/>
            <a:ext cx="5364871" cy="851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1pPr>
            <a:lvl2pPr marL="74295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2pPr>
            <a:lvl3pPr marL="11430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3pPr>
            <a:lvl4pPr marL="16002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4pPr>
            <a:lvl5pPr marL="20574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r>
              <a:rPr lang="en-US" sz="1800" dirty="0" smtClean="0"/>
              <a:t>Hadron abundances described by T, </a:t>
            </a:r>
            <a:r>
              <a:rPr lang="en-US" sz="1800" dirty="0" err="1" smtClean="0">
                <a:latin typeface="Symbol" charset="2"/>
                <a:cs typeface="Symbol" charset="2"/>
              </a:rPr>
              <a:t>m</a:t>
            </a:r>
            <a:r>
              <a:rPr lang="en-US" sz="1800" baseline="-25000" dirty="0" err="1" smtClean="0"/>
              <a:t>B</a:t>
            </a:r>
            <a:r>
              <a:rPr lang="en-US" sz="1800" baseline="-25000" dirty="0" smtClean="0"/>
              <a:t>,</a:t>
            </a:r>
            <a:r>
              <a:rPr lang="en-US" sz="1800" dirty="0" smtClean="0"/>
              <a:t> R</a:t>
            </a:r>
            <a:r>
              <a:rPr lang="en-US" sz="1800" baseline="-25000" dirty="0" smtClean="0"/>
              <a:t>V</a:t>
            </a:r>
            <a:r>
              <a:rPr lang="en-US" sz="1800" dirty="0" smtClean="0"/>
              <a:t>,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c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Surprises:</a:t>
            </a:r>
            <a:endParaRPr lang="en-US" sz="1800" baseline="-250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4547352" y="4862419"/>
            <a:ext cx="5383530" cy="864663"/>
            <a:chOff x="317500" y="317500"/>
            <a:chExt cx="5383530" cy="864663"/>
          </a:xfrm>
        </p:grpSpPr>
        <p:pic>
          <p:nvPicPr>
            <p:cNvPr id="6" name="PFE element 92" descr="VoB3FrRkES0c59.png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5383530" cy="864663"/>
            </a:xfrm>
            <a:prstGeom prst="rect">
              <a:avLst/>
            </a:prstGeom>
          </p:spPr>
        </p:pic>
        <p:sp>
          <p:nvSpPr>
            <p:cNvPr id="10" name="Shape_94"/>
            <p:cNvSpPr/>
            <p:nvPr/>
          </p:nvSpPr>
          <p:spPr>
            <a:xfrm>
              <a:off x="317500" y="317500"/>
              <a:ext cx="5383530" cy="86466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18" name="pfehide93" hidden="1"/>
          <p:cNvSpPr txBox="1">
            <a:spLocks/>
          </p:cNvSpPr>
          <p:nvPr/>
        </p:nvSpPr>
        <p:spPr>
          <a:xfrm>
            <a:off x="128464" y="4869160"/>
            <a:ext cx="424847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1pPr>
            <a:lvl2pPr marL="74295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2pPr>
            <a:lvl3pPr marL="11430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3pPr>
            <a:lvl4pPr marL="16002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4pPr>
            <a:lvl5pPr marL="205740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r>
              <a:rPr lang="en-US" sz="1800" dirty="0" smtClean="0"/>
              <a:t>Grand canonical ensemble</a:t>
            </a:r>
            <a:br>
              <a:rPr lang="en-US" sz="1800" dirty="0" smtClean="0"/>
            </a:br>
            <a:r>
              <a:rPr lang="en-US" sz="1800" dirty="0" smtClean="0"/>
              <a:t>(T, </a:t>
            </a:r>
            <a:r>
              <a:rPr lang="en-US" sz="1800" dirty="0" err="1" smtClean="0">
                <a:latin typeface="Symbol" charset="2"/>
                <a:cs typeface="Symbol" charset="2"/>
              </a:rPr>
              <a:t>m</a:t>
            </a:r>
            <a:r>
              <a:rPr lang="en-US" sz="1800" baseline="-25000" dirty="0" err="1" smtClean="0"/>
              <a:t>B</a:t>
            </a:r>
            <a:r>
              <a:rPr lang="en-US" sz="1800" dirty="0" smtClean="0"/>
              <a:t>, V and sometimes </a:t>
            </a:r>
            <a:r>
              <a:rPr lang="en-US" sz="1800" dirty="0" err="1" smtClean="0">
                <a:latin typeface="Symbol" charset="2"/>
                <a:cs typeface="Symbol" charset="2"/>
              </a:rPr>
              <a:t>g</a:t>
            </a:r>
            <a:r>
              <a:rPr lang="en-US" sz="1800" baseline="-25000" dirty="0" err="1" smtClean="0"/>
              <a:t>s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Strangeness canonically suppressed at low temperatures </a:t>
            </a:r>
            <a:r>
              <a:rPr lang="en-US" sz="1800" dirty="0" smtClean="0">
                <a:sym typeface="Wingdings"/>
              </a:rPr>
              <a:t></a:t>
            </a:r>
            <a:r>
              <a:rPr lang="en-US" sz="1800" dirty="0" smtClean="0"/>
              <a:t> needs additional parameter: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c</a:t>
            </a:r>
            <a:r>
              <a:rPr lang="en-US" sz="1800" dirty="0" smtClean="0"/>
              <a:t> &lt; R</a:t>
            </a:r>
            <a:r>
              <a:rPr lang="en-US" sz="1800" baseline="-25000" dirty="0" smtClean="0"/>
              <a:t>V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6720" y="4864576"/>
            <a:ext cx="4251960" cy="1737360"/>
            <a:chOff x="317500" y="317500"/>
            <a:chExt cx="4251960" cy="1737360"/>
          </a:xfrm>
        </p:grpSpPr>
        <p:pic>
          <p:nvPicPr>
            <p:cNvPr id="12" name="PFE element 93" descr="VoB3FrRkES0c60.png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4251960" cy="1737360"/>
            </a:xfrm>
            <a:prstGeom prst="rect">
              <a:avLst/>
            </a:prstGeom>
          </p:spPr>
        </p:pic>
        <p:sp>
          <p:nvSpPr>
            <p:cNvPr id="13" name="Shape_95"/>
            <p:cNvSpPr/>
            <p:nvPr/>
          </p:nvSpPr>
          <p:spPr>
            <a:xfrm>
              <a:off x="317500" y="317500"/>
              <a:ext cx="4251960" cy="173736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19" name="pfehide94" hidden="1"/>
          <p:cNvSpPr txBox="1">
            <a:spLocks/>
          </p:cNvSpPr>
          <p:nvPr/>
        </p:nvSpPr>
        <p:spPr>
          <a:xfrm>
            <a:off x="4556681" y="5720340"/>
            <a:ext cx="5364871" cy="86027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marL="34290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80000"/>
              <a:buFont typeface="Wingdings" charset="2"/>
              <a:buChar char="q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1pPr>
            <a:lvl2pPr marL="74295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38FF72"/>
              </a:buClr>
              <a:buSzPct val="80000"/>
              <a:buFont typeface="Wingdings" charset="2"/>
              <a:buChar char="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2pPr>
            <a:lvl3pPr marL="11430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3pPr>
            <a:lvl4pPr marL="16002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4pPr>
            <a:lvl5pPr marL="205740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SzPct val="100000"/>
              <a:buFont typeface="Courier New"/>
              <a:buChar char="o"/>
              <a:defRPr sz="2000" b="0" i="0" kern="1200" spc="30" baseline="0">
                <a:solidFill>
                  <a:schemeClr val="tx1"/>
                </a:solidFill>
                <a:latin typeface="Gill Sans Light" charset="0"/>
                <a:ea typeface="+mn-ea" charset="0"/>
                <a:cs typeface="Gill Sans Light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 charset="0"/>
                <a:ea typeface="+mn-ea" charset="0"/>
                <a:cs typeface="+mn-cs" charset="0"/>
              </a:defRPr>
            </a:lvl9pPr>
          </a:lstStyle>
          <a:p>
            <a:pPr lvl="1">
              <a:spcAft>
                <a:spcPts val="300"/>
              </a:spcAft>
            </a:pPr>
            <a:r>
              <a:rPr lang="en-US" sz="1800" dirty="0" smtClean="0">
                <a:latin typeface="Symbol" charset="2"/>
                <a:cs typeface="Symbol" charset="2"/>
              </a:rPr>
              <a:t>X</a:t>
            </a:r>
            <a:r>
              <a:rPr lang="en-US" sz="1800" baseline="30000" dirty="0" smtClean="0">
                <a:latin typeface="Symbol" charset="2"/>
                <a:cs typeface="Symbol" charset="2"/>
              </a:rPr>
              <a:t>-</a:t>
            </a:r>
            <a:r>
              <a:rPr lang="en-US" sz="1800" dirty="0" smtClean="0">
                <a:latin typeface="Symbol" charset="2"/>
                <a:cs typeface="Symbol" charset="2"/>
              </a:rPr>
              <a:t> </a:t>
            </a:r>
            <a:r>
              <a:rPr lang="en-US" sz="1800" dirty="0" smtClean="0"/>
              <a:t>(s = -2) yield “enhanced”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Symbol" charset="2"/>
                <a:cs typeface="Symbol" charset="2"/>
              </a:rPr>
              <a:t>f</a:t>
            </a:r>
            <a:r>
              <a:rPr lang="en-US" sz="1800" dirty="0"/>
              <a:t> meson (hidden strangeness) not </a:t>
            </a:r>
            <a:r>
              <a:rPr lang="en-US" sz="1800" dirty="0" smtClean="0"/>
              <a:t>suppressed</a:t>
            </a:r>
            <a:endParaRPr lang="en-US" sz="1800" baseline="-25000" dirty="0" smtClean="0"/>
          </a:p>
          <a:p>
            <a:pPr marL="457200" lvl="1" indent="0">
              <a:spcAft>
                <a:spcPts val="300"/>
              </a:spcAft>
              <a:buNone/>
            </a:pPr>
            <a:r>
              <a:rPr lang="en-US" sz="1800" dirty="0" smtClean="0">
                <a:solidFill>
                  <a:srgbClr val="00E900"/>
                </a:solidFill>
                <a:sym typeface="Wingdings"/>
              </a:rPr>
              <a:t>Needs </a:t>
            </a:r>
            <a:r>
              <a:rPr lang="en-US" sz="1800" dirty="0">
                <a:solidFill>
                  <a:srgbClr val="00E900"/>
                </a:solidFill>
                <a:sym typeface="Wingdings"/>
              </a:rPr>
              <a:t>further studies, i.e. include </a:t>
            </a:r>
            <a:r>
              <a:rPr lang="en-US" sz="1800" dirty="0">
                <a:solidFill>
                  <a:srgbClr val="00E900"/>
                </a:solidFill>
              </a:rPr>
              <a:t>K</a:t>
            </a:r>
            <a:r>
              <a:rPr lang="en-US" sz="1800" baseline="30000" dirty="0">
                <a:solidFill>
                  <a:srgbClr val="00E900"/>
                </a:solidFill>
              </a:rPr>
              <a:t>+/-</a:t>
            </a:r>
            <a:r>
              <a:rPr lang="en-US" sz="1800" dirty="0">
                <a:solidFill>
                  <a:srgbClr val="00E900"/>
                </a:solidFill>
              </a:rPr>
              <a:t> and </a:t>
            </a:r>
            <a:r>
              <a:rPr lang="en-US" sz="1800" dirty="0">
                <a:solidFill>
                  <a:srgbClr val="00E900"/>
                </a:solidFill>
                <a:latin typeface="Symbol" charset="2"/>
                <a:cs typeface="Symbol" charset="2"/>
              </a:rPr>
              <a:t>f</a:t>
            </a:r>
          </a:p>
          <a:p>
            <a:endParaRPr lang="en-US" sz="1800" baseline="-250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4554972" y="5720340"/>
            <a:ext cx="5368290" cy="956485"/>
            <a:chOff x="317500" y="317500"/>
            <a:chExt cx="5368290" cy="956485"/>
          </a:xfrm>
        </p:grpSpPr>
        <p:pic>
          <p:nvPicPr>
            <p:cNvPr id="15" name="PFE element 94" descr="VoB3FrRkES0c61.png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500" y="317500"/>
              <a:ext cx="5368290" cy="956485"/>
            </a:xfrm>
            <a:prstGeom prst="rect">
              <a:avLst/>
            </a:prstGeom>
          </p:spPr>
        </p:pic>
        <p:sp>
          <p:nvSpPr>
            <p:cNvPr id="16" name="Shape_96"/>
            <p:cNvSpPr/>
            <p:nvPr/>
          </p:nvSpPr>
          <p:spPr>
            <a:xfrm>
              <a:off x="317500" y="317500"/>
              <a:ext cx="5368290" cy="95648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>
                <a:solidFill>
                  <a:schemeClr val="tx1">
                    <a:lumMod val="95000"/>
                  </a:schemeClr>
                </a:solidFill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372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dirty="0" smtClean="0">
            <a:solidFill>
              <a:schemeClr val="tx1">
                <a:lumMod val="95000"/>
              </a:schemeClr>
            </a:solidFill>
            <a:latin typeface="Gill Sans Light"/>
            <a:cs typeface="Gill Sans Ligh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1600" dirty="0" err="1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53763</TotalTime>
  <Words>203</Words>
  <Application>Microsoft Macintosh PowerPoint</Application>
  <PresentationFormat>A4 Paper (210x297 mm)</PresentationFormat>
  <Paragraphs>35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Horizon</vt:lpstr>
      <vt:lpstr>Equation</vt:lpstr>
      <vt:lpstr>HADES p+Nb physics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Helmholtzzentrum für Schwerionenforschung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GSI</dc:creator>
  <cp:lastModifiedBy>Tetyana Galatyuk</cp:lastModifiedBy>
  <cp:revision>1399</cp:revision>
  <cp:lastPrinted>2013-05-03T14:46:23Z</cp:lastPrinted>
  <dcterms:created xsi:type="dcterms:W3CDTF">2009-01-13T11:41:34Z</dcterms:created>
  <dcterms:modified xsi:type="dcterms:W3CDTF">2017-02-13T15:41:29Z</dcterms:modified>
</cp:coreProperties>
</file>