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7" r:id="rId4"/>
    <p:sldId id="265" r:id="rId5"/>
    <p:sldId id="258" r:id="rId6"/>
    <p:sldId id="259" r:id="rId7"/>
    <p:sldId id="269" r:id="rId8"/>
    <p:sldId id="260" r:id="rId9"/>
    <p:sldId id="261" r:id="rId10"/>
    <p:sldId id="262" r:id="rId11"/>
    <p:sldId id="263" r:id="rId12"/>
    <p:sldId id="264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69A3-CEF3-447A-A286-C168087002DF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A296-01A2-435B-96EA-A195FD4B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15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69A3-CEF3-447A-A286-C168087002DF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A296-01A2-435B-96EA-A195FD4B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6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69A3-CEF3-447A-A286-C168087002DF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A296-01A2-435B-96EA-A195FD4B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0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69A3-CEF3-447A-A286-C168087002DF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A296-01A2-435B-96EA-A195FD4B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1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69A3-CEF3-447A-A286-C168087002DF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A296-01A2-435B-96EA-A195FD4B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9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69A3-CEF3-447A-A286-C168087002DF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A296-01A2-435B-96EA-A195FD4B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6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69A3-CEF3-447A-A286-C168087002DF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A296-01A2-435B-96EA-A195FD4B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0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69A3-CEF3-447A-A286-C168087002DF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A296-01A2-435B-96EA-A195FD4B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69A3-CEF3-447A-A286-C168087002DF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A296-01A2-435B-96EA-A195FD4B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2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69A3-CEF3-447A-A286-C168087002DF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A296-01A2-435B-96EA-A195FD4B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9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D69A3-CEF3-447A-A286-C168087002DF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BA296-01A2-435B-96EA-A195FD4B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7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D69A3-CEF3-447A-A286-C168087002DF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BA296-01A2-435B-96EA-A195FD4B6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1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5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23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20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03250" y="2303463"/>
            <a:ext cx="784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  <a:effectLst/>
              </a:rPr>
              <a:t>New developments on adaptive SC methods</a:t>
            </a:r>
            <a:endParaRPr lang="en-US" altLang="en-US" sz="28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422400" y="6424613"/>
            <a:ext cx="635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 Charge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2017, GSI Darmstadt,                                     October 4-6, 2017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0" y="509588"/>
            <a:ext cx="1785938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fermi_logo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033CC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99600" cy="1185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1807029" y="3455176"/>
            <a:ext cx="505575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000000"/>
                </a:solidFill>
                <a:cs typeface="Arial" panose="020B0604020202020204" pitchFamily="34" charset="0"/>
              </a:rPr>
              <a:t>Yuri </a:t>
            </a:r>
            <a:r>
              <a:rPr lang="en-US" altLang="en-US" sz="1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Alexahin (FNAL APC)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  <a:cs typeface="Arial" panose="020B0604020202020204" pitchFamily="34" charset="0"/>
              </a:rPr>
              <a:t>in collaboration with </a:t>
            </a:r>
            <a:r>
              <a:rPr lang="en-US" altLang="en-US" sz="18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Frank Schmidt (CERN)</a:t>
            </a:r>
            <a:endParaRPr lang="en-US" altLang="en-US" sz="1800" b="1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6" descr="cer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9740" y="420232"/>
            <a:ext cx="708278" cy="793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2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504559" y="151606"/>
            <a:ext cx="2427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Gaussian Fit</a:t>
            </a:r>
            <a:endParaRPr lang="en-US" alt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altLang="en-US" sz="1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Adaptive Space Charge Methods –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SC17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Workshop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10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/06/2017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773194"/>
              </p:ext>
            </p:extLst>
          </p:nvPr>
        </p:nvGraphicFramePr>
        <p:xfrm>
          <a:off x="931068" y="1962304"/>
          <a:ext cx="67722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" name="Equation" r:id="rId3" imgW="5016500" imgH="457200" progId="Equation.3">
                  <p:embed/>
                </p:oleObj>
              </mc:Choice>
              <mc:Fallback>
                <p:oleObj name="Equation" r:id="rId3" imgW="50165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068" y="1962304"/>
                        <a:ext cx="6772275" cy="61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189037" y="2786416"/>
            <a:ext cx="69215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200"/>
              </a:spcBef>
              <a:buNone/>
            </a:pP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where </a:t>
            </a:r>
            <a:r>
              <a:rPr lang="en-US" altLang="en-US" sz="16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is the dimensionality of the problem (any, e.g. 4 or 6)</a:t>
            </a:r>
          </a:p>
          <a:p>
            <a:pPr>
              <a:spcBef>
                <a:spcPts val="1200"/>
              </a:spcBef>
              <a:buNone/>
            </a:pP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At 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each 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iteration the bunch center coordinates are updated as</a:t>
            </a: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8766652"/>
              </p:ext>
            </p:extLst>
          </p:nvPr>
        </p:nvGraphicFramePr>
        <p:xfrm>
          <a:off x="2974975" y="5133975"/>
          <a:ext cx="286226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" name="Equation" r:id="rId5" imgW="2120760" imgH="444240" progId="Equation.3">
                  <p:embed/>
                </p:oleObj>
              </mc:Choice>
              <mc:Fallback>
                <p:oleObj name="Equation" r:id="rId5" imgW="2120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5133975"/>
                        <a:ext cx="2862263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634767"/>
              </p:ext>
            </p:extLst>
          </p:nvPr>
        </p:nvGraphicFramePr>
        <p:xfrm>
          <a:off x="1033429" y="3693050"/>
          <a:ext cx="6411912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1" name="Equation" r:id="rId7" imgW="4749800" imgH="431800" progId="Equation.3">
                  <p:embed/>
                </p:oleObj>
              </mc:Choice>
              <mc:Fallback>
                <p:oleObj name="Equation" r:id="rId7" imgW="4749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29" y="3693050"/>
                        <a:ext cx="6411912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189037" y="4535702"/>
            <a:ext cx="69215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200"/>
              </a:spcBef>
              <a:buNone/>
            </a:pP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Then new value of </a:t>
            </a:r>
            <a:r>
              <a:rPr lang="en-US" altLang="en-US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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is found for the next step in the outer loop</a:t>
            </a: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1111250" y="1011322"/>
            <a:ext cx="69215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200"/>
              </a:spcBef>
              <a:buNone/>
            </a:pP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The outer loop is 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on the fraction of particles 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in the core </a:t>
            </a:r>
            <a:r>
              <a:rPr lang="en-US" altLang="en-US" sz="16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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(if also fitted).</a:t>
            </a:r>
          </a:p>
          <a:p>
            <a:pPr>
              <a:spcBef>
                <a:spcPts val="1200"/>
              </a:spcBef>
              <a:buNone/>
            </a:pP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With </a:t>
            </a:r>
            <a:r>
              <a:rPr lang="en-US" altLang="en-US" sz="16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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fixed the following equation 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for -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matrix is 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solved 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(by iterations) </a:t>
            </a:r>
          </a:p>
        </p:txBody>
      </p:sp>
    </p:spTree>
    <p:extLst>
      <p:ext uri="{BB962C8B-B14F-4D97-AF65-F5344CB8AC3E}">
        <p14:creationId xmlns:p14="http://schemas.microsoft.com/office/powerpoint/2010/main" val="418698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611563" y="165100"/>
            <a:ext cx="2427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 precision test</a:t>
            </a:r>
            <a:endParaRPr lang="en-US" alt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US" altLang="en-US" sz="1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Adaptive Space Charge Methods –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SC17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Workshop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10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/06/2017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464819" y="3886107"/>
            <a:ext cx="38690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Square root of </a:t>
            </a:r>
            <a:r>
              <a:rPr lang="en-US" altLang="en-US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averaged over 25 realizations of 1D Gaussian distribution with </a:t>
            </a:r>
            <a:r>
              <a:rPr lang="en-US" altLang="en-US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=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 as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function of the number of particles </a:t>
            </a:r>
            <a:r>
              <a:rPr lang="en-US" altLang="en-US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4746307" y="3864482"/>
            <a:ext cx="384365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Square root of </a:t>
            </a:r>
            <a:r>
              <a:rPr lang="en-US" altLang="en-US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averaged over 25 realizations of superposition of 1D Gaussian distributions with </a:t>
            </a:r>
            <a:r>
              <a:rPr lang="en-US" altLang="en-US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=1(90%) and </a:t>
            </a:r>
            <a:r>
              <a:rPr lang="en-US" altLang="en-US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=3(10%) 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760175" y="1233007"/>
            <a:ext cx="7903926" cy="2549728"/>
            <a:chOff x="750448" y="635591"/>
            <a:chExt cx="7903926" cy="2549728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47071" y="918121"/>
              <a:ext cx="3434929" cy="2186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077" y="971461"/>
              <a:ext cx="3434929" cy="2133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TextBox 1"/>
            <p:cNvSpPr txBox="1">
              <a:spLocks noChangeArrowheads="1"/>
            </p:cNvSpPr>
            <p:nvPr/>
          </p:nvSpPr>
          <p:spPr bwMode="auto">
            <a:xfrm>
              <a:off x="8349574" y="2867073"/>
              <a:ext cx="304800" cy="276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1200"/>
                </a:spcBef>
                <a:buFontTx/>
                <a:buNone/>
              </a:pPr>
              <a:r>
                <a:rPr lang="en-US" altLang="en-US" sz="12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N</a:t>
              </a:r>
            </a:p>
          </p:txBody>
        </p:sp>
        <p:sp>
          <p:nvSpPr>
            <p:cNvPr id="12" name="TextBox 1"/>
            <p:cNvSpPr txBox="1">
              <a:spLocks noChangeArrowheads="1"/>
            </p:cNvSpPr>
            <p:nvPr/>
          </p:nvSpPr>
          <p:spPr bwMode="auto">
            <a:xfrm>
              <a:off x="4850607" y="635591"/>
              <a:ext cx="457200" cy="276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1200"/>
                </a:spcBef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</a:t>
              </a:r>
              <a:r>
                <a:rPr lang="en-US" altLang="en-US" sz="1200" baseline="30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1/2</a:t>
              </a:r>
            </a:p>
          </p:txBody>
        </p:sp>
        <p:sp>
          <p:nvSpPr>
            <p:cNvPr id="13" name="TextBox 1"/>
            <p:cNvSpPr txBox="1">
              <a:spLocks noChangeArrowheads="1"/>
            </p:cNvSpPr>
            <p:nvPr/>
          </p:nvSpPr>
          <p:spPr bwMode="auto">
            <a:xfrm>
              <a:off x="4164806" y="2908415"/>
              <a:ext cx="304800" cy="276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1200"/>
                </a:spcBef>
                <a:buFontTx/>
                <a:buNone/>
              </a:pPr>
              <a:r>
                <a:rPr lang="en-US" altLang="en-US" sz="12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N</a:t>
              </a:r>
            </a:p>
          </p:txBody>
        </p:sp>
        <p:sp>
          <p:nvSpPr>
            <p:cNvPr id="14" name="TextBox 1"/>
            <p:cNvSpPr txBox="1">
              <a:spLocks noChangeArrowheads="1"/>
            </p:cNvSpPr>
            <p:nvPr/>
          </p:nvSpPr>
          <p:spPr bwMode="auto">
            <a:xfrm>
              <a:off x="750448" y="635591"/>
              <a:ext cx="457200" cy="276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ts val="1200"/>
                </a:spcBef>
                <a:buFontTx/>
                <a:buNone/>
              </a:pPr>
              <a:r>
                <a:rPr lang="en-US" altLang="en-US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</a:t>
              </a:r>
              <a:r>
                <a:rPr lang="en-US" altLang="en-US" sz="1200" baseline="30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1/2</a:t>
              </a:r>
            </a:p>
          </p:txBody>
        </p:sp>
      </p:grp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6275656" y="1679159"/>
            <a:ext cx="1143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Simple sum</a:t>
            </a: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6520104" y="2528610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Nonlinear fit </a:t>
            </a: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1217375" y="1372592"/>
            <a:ext cx="1143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Simple sum</a:t>
            </a:r>
          </a:p>
        </p:txBody>
      </p:sp>
      <p:sp>
        <p:nvSpPr>
          <p:cNvPr id="19" name="TextBox 1"/>
          <p:cNvSpPr txBox="1">
            <a:spLocks noChangeArrowheads="1"/>
          </p:cNvSpPr>
          <p:nvPr/>
        </p:nvSpPr>
        <p:spPr bwMode="auto">
          <a:xfrm>
            <a:off x="1487317" y="2311678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Nonlinear fit 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988775" y="2054279"/>
            <a:ext cx="2676445" cy="229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181881" y="2941802"/>
            <a:ext cx="2676445" cy="229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1111250" y="5116290"/>
            <a:ext cx="6921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200"/>
              </a:spcBef>
              <a:buNone/>
            </a:pP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The 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fraction of particles in the core </a:t>
            </a:r>
            <a:r>
              <a:rPr lang="en-US" altLang="en-US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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was not fitted  the SC kick will be overestimated by a few %% in the case on the right despite larger </a:t>
            </a:r>
            <a:r>
              <a:rPr lang="en-US" alt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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.</a:t>
            </a: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806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697956" y="188397"/>
            <a:ext cx="39036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Fitting %% of particles in the core  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altLang="en-US" sz="1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Adaptive Space Charge Methods –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SC17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Workshop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10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/06/2017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220" y="1041605"/>
            <a:ext cx="2623820" cy="391857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253948" y="1126719"/>
            <a:ext cx="42614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Top: </a:t>
            </a:r>
          </a:p>
          <a:p>
            <a:r>
              <a:rPr lang="en-US" sz="1400" dirty="0" smtClean="0"/>
              <a:t>Average </a:t>
            </a:r>
            <a:r>
              <a:rPr lang="en-US" sz="1400" dirty="0"/>
              <a:t>over 100 realizations beam size </a:t>
            </a:r>
            <a:r>
              <a:rPr lang="en-US" sz="1400" dirty="0" smtClean="0"/>
              <a:t>(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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1/2</a:t>
            </a:r>
            <a:r>
              <a:rPr lang="en-US" sz="1400" dirty="0"/>
              <a:t>) vs. fraction of particles in the </a:t>
            </a:r>
            <a:r>
              <a:rPr lang="en-US" sz="1400" dirty="0" smtClean="0"/>
              <a:t>halo,</a:t>
            </a:r>
          </a:p>
          <a:p>
            <a:r>
              <a:rPr lang="en-US" sz="1400" b="1" dirty="0" smtClean="0"/>
              <a:t>Bottom:</a:t>
            </a:r>
          </a:p>
          <a:p>
            <a:r>
              <a:rPr lang="en-US" sz="1400" dirty="0"/>
              <a:t>Average fraction of particles in the core </a:t>
            </a:r>
            <a:r>
              <a:rPr lang="en-US" sz="1400" dirty="0" smtClean="0"/>
              <a:t>(</a:t>
            </a:r>
            <a:r>
              <a:rPr lang="en-US" sz="1400" i="1" dirty="0">
                <a:sym typeface="Symbol" panose="05050102010706020507" pitchFamily="18" charset="2"/>
              </a:rPr>
              <a:t></a:t>
            </a:r>
            <a:r>
              <a:rPr lang="en-US" sz="1400" dirty="0" smtClean="0"/>
              <a:t>) </a:t>
            </a:r>
          </a:p>
          <a:p>
            <a:r>
              <a:rPr lang="en-US" sz="1400" dirty="0" smtClean="0">
                <a:solidFill>
                  <a:srgbClr val="0070C0"/>
                </a:solidFill>
                <a:sym typeface="Symbol" panose="05050102010706020507" pitchFamily="18" charset="2"/>
              </a:rPr>
              <a:t></a:t>
            </a:r>
            <a:r>
              <a:rPr lang="en-US" sz="1400" dirty="0" smtClean="0"/>
              <a:t> </a:t>
            </a:r>
            <a:r>
              <a:rPr lang="en-US" sz="1400" i="1" dirty="0">
                <a:sym typeface="Symbol" panose="05050102010706020507" pitchFamily="18" charset="2"/>
              </a:rPr>
              <a:t></a:t>
            </a:r>
            <a:r>
              <a:rPr lang="en-US" sz="1400" i="1" dirty="0"/>
              <a:t> </a:t>
            </a:r>
            <a:r>
              <a:rPr lang="en-US" sz="1400" dirty="0"/>
              <a:t>= 1 fixed during </a:t>
            </a:r>
            <a:r>
              <a:rPr lang="en-US" sz="1400" dirty="0" smtClean="0"/>
              <a:t>iterations.</a:t>
            </a:r>
          </a:p>
          <a:p>
            <a:r>
              <a:rPr lang="en-US" sz="1400" dirty="0" smtClean="0">
                <a:solidFill>
                  <a:srgbClr val="FF0000"/>
                </a:solidFill>
                <a:sym typeface="Symbol" panose="05050102010706020507" pitchFamily="18" charset="2"/>
              </a:rPr>
              <a:t></a:t>
            </a:r>
            <a:r>
              <a:rPr lang="en-US" sz="1400" dirty="0" smtClean="0"/>
              <a:t> </a:t>
            </a:r>
            <a:r>
              <a:rPr lang="en-US" sz="1400" i="1" dirty="0">
                <a:sym typeface="Symbol" panose="05050102010706020507" pitchFamily="18" charset="2"/>
              </a:rPr>
              <a:t></a:t>
            </a:r>
            <a:r>
              <a:rPr lang="en-US" sz="1400" dirty="0" smtClean="0"/>
              <a:t> included in the fit.</a:t>
            </a:r>
            <a:endParaRPr lang="en-US" sz="1400" dirty="0"/>
          </a:p>
          <a:p>
            <a:r>
              <a:rPr lang="en-US" sz="1400" dirty="0" smtClean="0"/>
              <a:t>The </a:t>
            </a:r>
            <a:r>
              <a:rPr lang="en-US" sz="1400" dirty="0"/>
              <a:t>shadowed areas show the spread in </a:t>
            </a:r>
            <a:r>
              <a:rPr lang="en-US" sz="1400" dirty="0" smtClean="0"/>
              <a:t>plotted </a:t>
            </a:r>
            <a:r>
              <a:rPr lang="en-US" sz="1400" dirty="0"/>
              <a:t>values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endParaRPr lang="en-US" sz="1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828243"/>
              </p:ext>
            </p:extLst>
          </p:nvPr>
        </p:nvGraphicFramePr>
        <p:xfrm>
          <a:off x="4649787" y="4770507"/>
          <a:ext cx="3456209" cy="618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4" imgW="2658622" imgH="475531" progId="Equation.3">
                  <p:embed/>
                </p:oleObj>
              </mc:Choice>
              <mc:Fallback>
                <p:oleObj name="Equation" r:id="rId4" imgW="2658622" imgH="475531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49787" y="4770507"/>
                        <a:ext cx="3456209" cy="618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651124"/>
              </p:ext>
            </p:extLst>
          </p:nvPr>
        </p:nvGraphicFramePr>
        <p:xfrm>
          <a:off x="1692630" y="5721554"/>
          <a:ext cx="90805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6" imgW="698400" imgH="507960" progId="Equation.3">
                  <p:embed/>
                </p:oleObj>
              </mc:Choice>
              <mc:Fallback>
                <p:oleObj name="Equation" r:id="rId6" imgW="69840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92630" y="5721554"/>
                        <a:ext cx="908050" cy="658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015581" y="3702972"/>
            <a:ext cx="4985544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1200"/>
              </a:spcBef>
              <a:buNone/>
            </a:pP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With fitted </a:t>
            </a:r>
            <a:r>
              <a:rPr lang="en-US" altLang="en-US" sz="16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</a:t>
            </a: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the SC kick from the core is about right.</a:t>
            </a:r>
          </a:p>
          <a:p>
            <a:pPr>
              <a:spcBef>
                <a:spcPts val="1200"/>
              </a:spcBef>
              <a:buNone/>
            </a:pPr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We may even try to add the kick from the halo. Its size can be approximated as</a:t>
            </a:r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631040" y="1362075"/>
            <a:ext cx="540910" cy="361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457576" y="2156029"/>
            <a:ext cx="714374" cy="1168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52089" y="5658960"/>
            <a:ext cx="253787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being traditional -matrix 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271981" y="5234270"/>
            <a:ext cx="1547092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For comparison at </a:t>
            </a:r>
            <a:r>
              <a:rPr lang="en-US" altLang="en-US" sz="14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</a:t>
            </a:r>
            <a:r>
              <a:rPr lang="en-US" altLang="en-US" sz="1400" baseline="-250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halo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=0.2: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“simple sum”</a:t>
            </a:r>
          </a:p>
          <a:p>
            <a:pPr>
              <a:spcBef>
                <a:spcPts val="600"/>
              </a:spcBef>
            </a:pPr>
            <a:r>
              <a:rPr 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exponential fit</a:t>
            </a:r>
            <a:endParaRPr lang="en-US" sz="14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225442"/>
              </p:ext>
            </p:extLst>
          </p:nvPr>
        </p:nvGraphicFramePr>
        <p:xfrm>
          <a:off x="4112251" y="5563060"/>
          <a:ext cx="1915056" cy="561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6" name="Equation" r:id="rId8" imgW="1473120" imgH="431640" progId="Equation.3">
                  <p:embed/>
                </p:oleObj>
              </mc:Choice>
              <mc:Fallback>
                <p:oleObj name="Equation" r:id="rId8" imgW="147312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12251" y="5563060"/>
                        <a:ext cx="1915056" cy="5611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7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006724" y="155741"/>
            <a:ext cx="32861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3DoF </a:t>
            </a:r>
            <a:r>
              <a:rPr lang="en-US" altLang="en-US" sz="1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symplectic</a:t>
            </a:r>
            <a:r>
              <a:rPr lang="en-US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kick</a:t>
            </a:r>
            <a:endParaRPr lang="en-US" alt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US" altLang="en-US" sz="1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Adaptive Space Charge Methods –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SC17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Workshop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10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/06/2017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64211"/>
              </p:ext>
            </p:extLst>
          </p:nvPr>
        </p:nvGraphicFramePr>
        <p:xfrm>
          <a:off x="3057525" y="1992417"/>
          <a:ext cx="2575404" cy="297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5" name="Equation" r:id="rId3" imgW="1981080" imgH="228600" progId="Equation.3">
                  <p:embed/>
                </p:oleObj>
              </mc:Choice>
              <mc:Fallback>
                <p:oleObj name="Equation" r:id="rId3" imgW="1981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7525" y="1992417"/>
                        <a:ext cx="2575404" cy="297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2161760"/>
              </p:ext>
            </p:extLst>
          </p:nvPr>
        </p:nvGraphicFramePr>
        <p:xfrm>
          <a:off x="1146175" y="3122009"/>
          <a:ext cx="5994400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Equation" r:id="rId5" imgW="4609800" imgH="533160" progId="Equation.3">
                  <p:embed/>
                </p:oleObj>
              </mc:Choice>
              <mc:Fallback>
                <p:oleObj name="Equation" r:id="rId5" imgW="4609800" imgH="5331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6175" y="3122009"/>
                        <a:ext cx="5994400" cy="692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704129" y="882651"/>
            <a:ext cx="75921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Transverse SC kick depends on longitudinal position in bunched beam, to make transformation </a:t>
            </a:r>
            <a:r>
              <a:rPr lang="en-US" dirty="0" err="1" smtClean="0"/>
              <a:t>symplectic</a:t>
            </a:r>
            <a:r>
              <a:rPr lang="en-US" dirty="0" smtClean="0"/>
              <a:t> it should be complemented with longitudinal kick coming from the same potential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04128" y="2521137"/>
            <a:ext cx="7592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There are different representations for </a:t>
            </a:r>
            <a:r>
              <a:rPr lang="en-US" dirty="0" smtClean="0">
                <a:sym typeface="Symbol" panose="05050102010706020507" pitchFamily="18" charset="2"/>
              </a:rPr>
              <a:t>, e.g.</a:t>
            </a:r>
            <a:endParaRPr lang="en-US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263490"/>
              </p:ext>
            </p:extLst>
          </p:nvPr>
        </p:nvGraphicFramePr>
        <p:xfrm>
          <a:off x="1463675" y="4061727"/>
          <a:ext cx="2162628" cy="70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7" imgW="1663560" imgH="545760" progId="Equation.3">
                  <p:embed/>
                </p:oleObj>
              </mc:Choice>
              <mc:Fallback>
                <p:oleObj name="Equation" r:id="rId7" imgW="1663560" imgH="545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63675" y="4061727"/>
                        <a:ext cx="2162628" cy="70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704128" y="4247194"/>
            <a:ext cx="4924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For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3893406" y="4247194"/>
            <a:ext cx="48124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i.e. for the entire beam a power expansion is available that gives better than 5-digit accuracy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685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919030" y="164069"/>
            <a:ext cx="30289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</a:t>
            </a:r>
            <a:endParaRPr lang="en-US" alt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Adaptive Space Charge Methods –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SC17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Workshop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10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/06/2017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0735" y="1609783"/>
            <a:ext cx="6662530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ym typeface="Symbol" panose="05050102010706020507" pitchFamily="18" charset="2"/>
              </a:rPr>
              <a:t> </a:t>
            </a:r>
            <a:r>
              <a:rPr lang="en-US" dirty="0" smtClean="0"/>
              <a:t>Truly self-consistent</a:t>
            </a:r>
            <a:r>
              <a:rPr lang="en-US" dirty="0" smtClean="0"/>
              <a:t>: </a:t>
            </a:r>
            <a:r>
              <a:rPr lang="en-US" dirty="0" smtClean="0"/>
              <a:t>SC </a:t>
            </a:r>
            <a:r>
              <a:rPr lang="en-US" dirty="0" smtClean="0"/>
              <a:t>field </a:t>
            </a:r>
            <a:r>
              <a:rPr lang="en-US" dirty="0" smtClean="0"/>
              <a:t>by solving Poisson eq. for </a:t>
            </a:r>
            <a:r>
              <a:rPr lang="en-US" dirty="0" smtClean="0"/>
              <a:t>actual distribution of tracking </a:t>
            </a:r>
            <a:r>
              <a:rPr lang="en-US" dirty="0" smtClean="0"/>
              <a:t>particles (PIC etc.)</a:t>
            </a:r>
            <a:endParaRPr lang="en-US" dirty="0" smtClean="0">
              <a:sym typeface="Symbol" panose="05050102010706020507" pitchFamily="18" charset="2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ym typeface="Symbol" panose="05050102010706020507" pitchFamily="18" charset="2"/>
              </a:rPr>
              <a:t> </a:t>
            </a:r>
            <a:r>
              <a:rPr lang="en-US" dirty="0" smtClean="0">
                <a:sym typeface="Symbol" panose="05050102010706020507" pitchFamily="18" charset="2"/>
              </a:rPr>
              <a:t>“Express”: B</a:t>
            </a:r>
            <a:r>
              <a:rPr lang="en-US" dirty="0" smtClean="0"/>
              <a:t>unch </a:t>
            </a:r>
            <a:r>
              <a:rPr lang="en-US" dirty="0"/>
              <a:t>density distribution </a:t>
            </a:r>
            <a:r>
              <a:rPr lang="en-US" dirty="0" smtClean="0"/>
              <a:t>is approximated by a predefined </a:t>
            </a:r>
            <a:r>
              <a:rPr lang="en-US" dirty="0" smtClean="0"/>
              <a:t>form(s) </a:t>
            </a:r>
            <a:r>
              <a:rPr lang="en-US" dirty="0" smtClean="0"/>
              <a:t>(“</a:t>
            </a:r>
            <a:r>
              <a:rPr lang="en-US" dirty="0" smtClean="0"/>
              <a:t>templates”), </a:t>
            </a:r>
            <a:r>
              <a:rPr lang="en-US" dirty="0" smtClean="0"/>
              <a:t>e.g. Gaussian: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US" dirty="0" smtClean="0"/>
              <a:t>“</a:t>
            </a:r>
            <a:r>
              <a:rPr lang="en-US" dirty="0"/>
              <a:t>Frozen” </a:t>
            </a:r>
            <a:r>
              <a:rPr lang="en-US" dirty="0" smtClean="0"/>
              <a:t>: the </a:t>
            </a:r>
            <a:r>
              <a:rPr lang="en-US" dirty="0"/>
              <a:t>distribution </a:t>
            </a:r>
            <a:r>
              <a:rPr lang="en-US" dirty="0" smtClean="0"/>
              <a:t>does not change geometrically (but may change in time proportionally to the number of surviving particles)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US" dirty="0" smtClean="0"/>
              <a:t>“Adaptive” : geometrical parameters of the template (sizes, but may be </a:t>
            </a:r>
            <a:r>
              <a:rPr lang="en-US" dirty="0" err="1" smtClean="0"/>
              <a:t>c.o.m</a:t>
            </a:r>
            <a:r>
              <a:rPr lang="en-US" dirty="0" smtClean="0"/>
              <a:t>. position as well) are updated based on the ensemble evolution during tracking. (It is not fully self</a:t>
            </a:r>
            <a:r>
              <a:rPr lang="en-US" dirty="0"/>
              <a:t>-consistent</a:t>
            </a:r>
            <a:r>
              <a:rPr lang="en-US" dirty="0" smtClean="0"/>
              <a:t> and therefore sometimes also called “frozen”)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My concern is adaptive simulations in the above sense, but let me start with some results by PIC codes to make the point.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466" y="1045580"/>
            <a:ext cx="2311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Methods:</a:t>
            </a: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1083096" y="3787302"/>
            <a:ext cx="6702998" cy="1164078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611563" y="165100"/>
            <a:ext cx="2427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</a:t>
            </a: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altLang="en-US" sz="1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Adaptive Space Charge Methods –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SC17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Workshop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10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/06/2017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925" y="764828"/>
            <a:ext cx="3959281" cy="249566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048590" y="1382390"/>
            <a:ext cx="3691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PIC simulations of 2D Gaussian beam.</a:t>
            </a:r>
          </a:p>
          <a:p>
            <a:r>
              <a:rPr lang="en-US" sz="1600" dirty="0" smtClean="0"/>
              <a:t>(I. Hoffmann, G. </a:t>
            </a:r>
            <a:r>
              <a:rPr lang="en-US" sz="1600" dirty="0" err="1" smtClean="0"/>
              <a:t>Franchetti</a:t>
            </a:r>
            <a:r>
              <a:rPr lang="en-US" sz="1600" dirty="0" smtClean="0"/>
              <a:t>, NIMA 561, 2006)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347995" y="3231447"/>
            <a:ext cx="6176755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ym typeface="Symbol" panose="05050102010706020507" pitchFamily="18" charset="2"/>
              </a:rPr>
              <a:t> </a:t>
            </a:r>
            <a:r>
              <a:rPr lang="en-US" dirty="0" smtClean="0"/>
              <a:t>“Frozen” space charge model predictions differ quantitatively from self-consistent (and “adaptive”) simulations, </a:t>
            </a:r>
            <a:r>
              <a:rPr lang="en-US" dirty="0"/>
              <a:t>especially </a:t>
            </a:r>
            <a:r>
              <a:rPr lang="en-US" dirty="0" smtClean="0"/>
              <a:t>for</a:t>
            </a:r>
            <a:r>
              <a:rPr lang="en-US" dirty="0"/>
              <a:t> </a:t>
            </a:r>
            <a:r>
              <a:rPr lang="en-US" dirty="0" smtClean="0"/>
              <a:t>resonance crossing.</a:t>
            </a:r>
          </a:p>
          <a:p>
            <a:pPr>
              <a:spcAft>
                <a:spcPts val="600"/>
              </a:spcAft>
            </a:pPr>
            <a:r>
              <a:rPr lang="en-US" dirty="0">
                <a:sym typeface="Symbol" panose="05050102010706020507" pitchFamily="18" charset="2"/>
              </a:rPr>
              <a:t> </a:t>
            </a:r>
            <a:r>
              <a:rPr lang="en-US" dirty="0"/>
              <a:t>“Frozen” </a:t>
            </a:r>
            <a:r>
              <a:rPr lang="en-US" dirty="0" smtClean="0"/>
              <a:t>model misses collective phenomena (e.g. beam envelope resonances)</a:t>
            </a:r>
          </a:p>
          <a:p>
            <a:pPr>
              <a:spcAft>
                <a:spcPts val="600"/>
              </a:spcAft>
            </a:pPr>
            <a:r>
              <a:rPr lang="en-US" dirty="0">
                <a:sym typeface="Symbol" panose="05050102010706020507" pitchFamily="18" charset="2"/>
              </a:rPr>
              <a:t> </a:t>
            </a:r>
            <a:r>
              <a:rPr lang="en-US" dirty="0"/>
              <a:t>Self-consistent </a:t>
            </a:r>
            <a:r>
              <a:rPr lang="en-US" dirty="0" smtClean="0"/>
              <a:t>(or at least </a:t>
            </a:r>
            <a:r>
              <a:rPr lang="en-US" dirty="0"/>
              <a:t>“adaptive”) </a:t>
            </a:r>
            <a:r>
              <a:rPr lang="en-US" dirty="0" smtClean="0"/>
              <a:t>approach is especially important for large </a:t>
            </a:r>
            <a:r>
              <a:rPr lang="en-US" dirty="0" err="1" smtClean="0"/>
              <a:t>tuneshifts</a:t>
            </a:r>
            <a:r>
              <a:rPr lang="en-US" dirty="0" smtClean="0"/>
              <a:t> when the beam footprint overlaps half-integer:</a:t>
            </a:r>
          </a:p>
          <a:p>
            <a:r>
              <a:rPr lang="en-US" dirty="0" smtClean="0"/>
              <a:t>FNAL Booster:           now                    PIP+</a:t>
            </a:r>
          </a:p>
          <a:p>
            <a:r>
              <a:rPr lang="en-US" dirty="0" smtClean="0">
                <a:sym typeface="Symbol" panose="05050102010706020507" pitchFamily="18" charset="2"/>
              </a:rPr>
              <a:t></a:t>
            </a:r>
            <a:r>
              <a:rPr lang="en-US" dirty="0" err="1" smtClean="0">
                <a:sym typeface="Symbol" panose="05050102010706020507" pitchFamily="18" charset="2"/>
              </a:rPr>
              <a:t>Q</a:t>
            </a:r>
            <a:r>
              <a:rPr lang="en-US" baseline="-25000" dirty="0" err="1" smtClean="0">
                <a:sym typeface="Symbol" panose="05050102010706020507" pitchFamily="18" charset="2"/>
              </a:rPr>
              <a:t>x</a:t>
            </a:r>
            <a:r>
              <a:rPr lang="en-US" dirty="0" smtClean="0">
                <a:sym typeface="Symbol" panose="05050102010706020507" pitchFamily="18" charset="2"/>
              </a:rPr>
              <a:t>/ </a:t>
            </a:r>
            <a:r>
              <a:rPr lang="en-US" dirty="0">
                <a:sym typeface="Symbol" panose="05050102010706020507" pitchFamily="18" charset="2"/>
              </a:rPr>
              <a:t></a:t>
            </a:r>
            <a:r>
              <a:rPr lang="en-US" dirty="0" err="1" smtClean="0">
                <a:sym typeface="Symbol" panose="05050102010706020507" pitchFamily="18" charset="2"/>
              </a:rPr>
              <a:t>Q</a:t>
            </a:r>
            <a:r>
              <a:rPr lang="en-US" baseline="-25000" dirty="0" err="1" smtClean="0">
                <a:sym typeface="Symbol" panose="05050102010706020507" pitchFamily="18" charset="2"/>
              </a:rPr>
              <a:t>y</a:t>
            </a:r>
            <a:r>
              <a:rPr lang="en-US" dirty="0" smtClean="0">
                <a:sym typeface="Symbol" panose="05050102010706020507" pitchFamily="18" charset="2"/>
              </a:rPr>
              <a:t>  =       (-) 0.23/0.31       0.3/0.4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08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611563" y="165100"/>
            <a:ext cx="2427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 codes</a:t>
            </a:r>
            <a:endParaRPr lang="en-US" alt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altLang="en-US" sz="1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Adaptive Space Charge Methods –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SC17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Workshop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10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/06/2017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435737" y="1113970"/>
            <a:ext cx="5651091" cy="3334759"/>
            <a:chOff x="1505858" y="1599436"/>
            <a:chExt cx="5651091" cy="3334759"/>
          </a:xfrm>
        </p:grpSpPr>
        <p:grpSp>
          <p:nvGrpSpPr>
            <p:cNvPr id="22" name="Group 21"/>
            <p:cNvGrpSpPr/>
            <p:nvPr/>
          </p:nvGrpSpPr>
          <p:grpSpPr>
            <a:xfrm>
              <a:off x="1505858" y="1599436"/>
              <a:ext cx="5517108" cy="3334759"/>
              <a:chOff x="1486808" y="1599436"/>
              <a:chExt cx="5517108" cy="3334759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1486808" y="1599436"/>
                <a:ext cx="5517108" cy="3258560"/>
                <a:chOff x="1496535" y="1538305"/>
                <a:chExt cx="4574572" cy="2556172"/>
              </a:xfrm>
            </p:grpSpPr>
            <p:pic>
              <p:nvPicPr>
                <p:cNvPr id="18" name="Picture 17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496535" y="1538305"/>
                  <a:ext cx="4574572" cy="2556172"/>
                </a:xfrm>
                <a:prstGeom prst="rect">
                  <a:avLst/>
                </a:prstGeom>
                <a:solidFill>
                  <a:srgbClr val="002060"/>
                </a:solidFill>
              </p:spPr>
            </p:pic>
            <p:sp>
              <p:nvSpPr>
                <p:cNvPr id="19" name="Star: 7 Points 23"/>
                <p:cNvSpPr/>
                <p:nvPr/>
              </p:nvSpPr>
              <p:spPr>
                <a:xfrm>
                  <a:off x="2331301" y="3471148"/>
                  <a:ext cx="70455" cy="53328"/>
                </a:xfrm>
                <a:prstGeom prst="star7">
                  <a:avLst/>
                </a:prstGeom>
                <a:solidFill>
                  <a:srgbClr val="00206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Star: 7 Points 26"/>
                <p:cNvSpPr/>
                <p:nvPr/>
              </p:nvSpPr>
              <p:spPr>
                <a:xfrm>
                  <a:off x="2288159" y="2595191"/>
                  <a:ext cx="70455" cy="53328"/>
                </a:xfrm>
                <a:prstGeom prst="star7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aphicFrame>
            <p:nvGraphicFramePr>
              <p:cNvPr id="21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35357576"/>
                  </p:ext>
                </p:extLst>
              </p:nvPr>
            </p:nvGraphicFramePr>
            <p:xfrm>
              <a:off x="3842373" y="4692995"/>
              <a:ext cx="1079280" cy="241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1" name="Equation" r:id="rId4" imgW="1079280" imgH="241200" progId="Equation.3">
                      <p:embed/>
                    </p:oleObj>
                  </mc:Choice>
                  <mc:Fallback>
                    <p:oleObj name="Equation" r:id="rId4" imgW="1079280" imgH="2412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3842373" y="4692995"/>
                            <a:ext cx="1079280" cy="24120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3" name="TextBox 22"/>
            <p:cNvSpPr txBox="1"/>
            <p:nvPr/>
          </p:nvSpPr>
          <p:spPr>
            <a:xfrm>
              <a:off x="2849248" y="3016958"/>
              <a:ext cx="18059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err="1" smtClean="0"/>
                <a:t>Vlasov</a:t>
              </a:r>
              <a:r>
                <a:rPr lang="en-US" sz="1200" dirty="0" smtClean="0"/>
                <a:t> theory (YA, 2017)</a:t>
              </a:r>
              <a:endParaRPr lang="en-US" sz="1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958850" y="2767426"/>
              <a:ext cx="21980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(</a:t>
              </a:r>
              <a:r>
                <a:rPr lang="en-US" sz="1200" dirty="0" err="1" smtClean="0"/>
                <a:t>asymptotics</a:t>
              </a:r>
              <a:r>
                <a:rPr lang="en-US" sz="1200" dirty="0" smtClean="0"/>
                <a:t> by A. </a:t>
              </a:r>
              <a:r>
                <a:rPr lang="en-US" sz="1200" dirty="0" err="1" smtClean="0"/>
                <a:t>Burov</a:t>
              </a:r>
              <a:r>
                <a:rPr lang="en-US" sz="1200" dirty="0" smtClean="0"/>
                <a:t>, 2009)</a:t>
              </a:r>
              <a:endParaRPr lang="en-US" sz="1200" dirty="0"/>
            </a:p>
          </p:txBody>
        </p:sp>
        <p:cxnSp>
          <p:nvCxnSpPr>
            <p:cNvPr id="25" name="Straight Connector 24"/>
            <p:cNvCxnSpPr>
              <a:stCxn id="23" idx="1"/>
            </p:cNvCxnSpPr>
            <p:nvPr/>
          </p:nvCxnSpPr>
          <p:spPr>
            <a:xfrm flipH="1" flipV="1">
              <a:off x="2545558" y="3014716"/>
              <a:ext cx="303690" cy="140742"/>
            </a:xfrm>
            <a:prstGeom prst="line">
              <a:avLst/>
            </a:prstGeom>
            <a:ln w="3175">
              <a:solidFill>
                <a:schemeClr val="tx1"/>
              </a:solidFill>
              <a:tailEnd type="stealth" w="sm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19" idx="0"/>
            </p:cNvCxnSpPr>
            <p:nvPr/>
          </p:nvCxnSpPr>
          <p:spPr>
            <a:xfrm flipH="1">
              <a:off x="2589174" y="3293957"/>
              <a:ext cx="338447" cy="782896"/>
            </a:xfrm>
            <a:prstGeom prst="line">
              <a:avLst/>
            </a:prstGeom>
            <a:ln w="3175">
              <a:solidFill>
                <a:schemeClr val="tx1"/>
              </a:solidFill>
              <a:tailEnd type="stealth" w="sm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888773" y="4526257"/>
            <a:ext cx="7598002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Synergia</a:t>
            </a:r>
            <a:r>
              <a:rPr lang="en-US" dirty="0" smtClean="0"/>
              <a:t>: </a:t>
            </a:r>
            <a:r>
              <a:rPr lang="en-US" dirty="0"/>
              <a:t>Hi-Fi </a:t>
            </a:r>
            <a:r>
              <a:rPr lang="en-US" dirty="0" smtClean="0"/>
              <a:t>tool used both for accelerator physics research (see above)</a:t>
            </a:r>
          </a:p>
          <a:p>
            <a:r>
              <a:rPr lang="en-US" dirty="0" smtClean="0"/>
              <a:t>and detailed simulations of real machines.</a:t>
            </a:r>
          </a:p>
          <a:p>
            <a:r>
              <a:rPr lang="en-US" dirty="0" smtClean="0"/>
              <a:t>Drawback  - very time consuming. One point above takes ~24 hours on 1000 nodes cluster. (2000 turns, 10^8 </a:t>
            </a:r>
            <a:r>
              <a:rPr lang="en-US" dirty="0" err="1" smtClean="0"/>
              <a:t>macroparticles</a:t>
            </a:r>
            <a:r>
              <a:rPr lang="en-US" dirty="0" smtClean="0"/>
              <a:t>, but only one SC)</a:t>
            </a:r>
          </a:p>
          <a:p>
            <a:pPr>
              <a:spcBef>
                <a:spcPts val="600"/>
              </a:spcBef>
            </a:pPr>
            <a:r>
              <a:rPr lang="en-US" dirty="0"/>
              <a:t>For practical purposes a simpler adaptive approach </a:t>
            </a:r>
            <a:r>
              <a:rPr lang="en-US" dirty="0" smtClean="0"/>
              <a:t>can be used, like the one being </a:t>
            </a:r>
            <a:r>
              <a:rPr lang="en-US" dirty="0"/>
              <a:t>developed with </a:t>
            </a:r>
            <a:r>
              <a:rPr lang="en-US" dirty="0" smtClean="0"/>
              <a:t>MADX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322337" y="2880150"/>
            <a:ext cx="2311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</a:t>
            </a:r>
            <a:r>
              <a:rPr lang="en-US" dirty="0" err="1" smtClean="0"/>
              <a:t>Macridin</a:t>
            </a:r>
            <a:r>
              <a:rPr lang="en-US" dirty="0" smtClean="0"/>
              <a:t> et al., PRSTAB 074401 (2015)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88773" y="687980"/>
            <a:ext cx="7274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PIC codes (MICROMAP, </a:t>
            </a:r>
            <a:r>
              <a:rPr lang="en-US" dirty="0" err="1" smtClean="0"/>
              <a:t>Synergia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 provide truly self-consistent modelling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43967" y="1511983"/>
            <a:ext cx="1595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 external impedance!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7129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309281" y="163513"/>
            <a:ext cx="2427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Adaptive MADX-SC</a:t>
            </a:r>
            <a:endParaRPr lang="en-US" alt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altLang="en-US" sz="1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Adaptive Space Charge Methods –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SC17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Workshop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10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/06/2017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4825" y="947123"/>
            <a:ext cx="73562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The crucial issue: the </a:t>
            </a:r>
            <a:r>
              <a:rPr lang="en-GB" altLang="en-US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emittance </a:t>
            </a:r>
            <a:r>
              <a:rPr lang="en-US" dirty="0" smtClean="0"/>
              <a:t>evaluation method </a:t>
            </a:r>
            <a:r>
              <a:rPr lang="en-GB" altLang="en-US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which would </a:t>
            </a:r>
            <a:r>
              <a:rPr lang="en-GB" dirty="0" smtClean="0"/>
              <a:t>suppress the </a:t>
            </a:r>
            <a:r>
              <a:rPr lang="en-GB" dirty="0"/>
              <a:t>halo </a:t>
            </a:r>
            <a:r>
              <a:rPr lang="en-GB" dirty="0" smtClean="0"/>
              <a:t>contribution but give </a:t>
            </a:r>
            <a:r>
              <a:rPr lang="en-GB" dirty="0"/>
              <a:t>the exact result for a Gaussian </a:t>
            </a:r>
            <a:r>
              <a:rPr lang="en-GB" dirty="0" smtClean="0"/>
              <a:t>distribution.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Presently a simple algorithm is used for exponential fitting </a:t>
            </a:r>
            <a:r>
              <a:rPr lang="en-US" dirty="0"/>
              <a:t>of </a:t>
            </a:r>
            <a:r>
              <a:rPr lang="en-US" dirty="0" smtClean="0"/>
              <a:t>1-dimensional distributions 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in the transverse action </a:t>
            </a:r>
            <a:r>
              <a:rPr lang="en-US" altLang="en-US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variables (requires optics functions)</a:t>
            </a:r>
            <a:r>
              <a:rPr lang="en-US" altLang="en-US" dirty="0">
                <a:sym typeface="Symbol" panose="05050102010706020507" pitchFamily="18" charset="2"/>
              </a:rPr>
              <a:t>:</a:t>
            </a:r>
            <a:r>
              <a:rPr lang="en-US" dirty="0" smtClean="0"/>
              <a:t>  </a:t>
            </a:r>
            <a:endParaRPr lang="en-US" dirty="0"/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654326" y="3042365"/>
            <a:ext cx="2154237" cy="2228849"/>
            <a:chOff x="1960563" y="1508126"/>
            <a:chExt cx="2154237" cy="2228114"/>
          </a:xfrm>
        </p:grpSpPr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0563" y="1508126"/>
              <a:ext cx="2152650" cy="2189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Smiley Face 10"/>
            <p:cNvSpPr/>
            <p:nvPr/>
          </p:nvSpPr>
          <p:spPr>
            <a:xfrm>
              <a:off x="2921000" y="1585886"/>
              <a:ext cx="192088" cy="230112"/>
            </a:xfrm>
            <a:prstGeom prst="smileyFac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TextBox 4"/>
            <p:cNvSpPr txBox="1">
              <a:spLocks noChangeArrowheads="1"/>
            </p:cNvSpPr>
            <p:nvPr/>
          </p:nvSpPr>
          <p:spPr bwMode="auto">
            <a:xfrm>
              <a:off x="2613345" y="2468875"/>
              <a:ext cx="103693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latin typeface="Arial" panose="020B0604020202020204" pitchFamily="34" charset="0"/>
                </a:rPr>
                <a:t>beam-beam elements</a:t>
              </a:r>
              <a:endParaRPr lang="en-US" altLang="en-US" sz="1200" baseline="-25000" dirty="0">
                <a:latin typeface="Arial" panose="020B0604020202020204" pitchFamily="34" charset="0"/>
              </a:endParaRPr>
            </a:p>
          </p:txBody>
        </p:sp>
        <p:sp>
          <p:nvSpPr>
            <p:cNvPr id="13" name="Isosceles Triangle 12"/>
            <p:cNvSpPr/>
            <p:nvPr/>
          </p:nvSpPr>
          <p:spPr>
            <a:xfrm rot="9000000">
              <a:off x="4070350" y="2085784"/>
              <a:ext cx="44450" cy="153936"/>
            </a:xfrm>
            <a:prstGeom prst="triangl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3900000">
              <a:off x="3944951" y="2179384"/>
              <a:ext cx="77762" cy="192087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-3600000">
              <a:off x="3867957" y="3068884"/>
              <a:ext cx="76175" cy="192088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997200" y="3544215"/>
              <a:ext cx="77788" cy="192025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3600000">
              <a:off x="2153457" y="3121254"/>
              <a:ext cx="76175" cy="192088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 rot="-3600000">
              <a:off x="2075670" y="2161134"/>
              <a:ext cx="76175" cy="192087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V="1">
              <a:off x="3535363" y="2353983"/>
              <a:ext cx="230187" cy="114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497263" y="2930056"/>
              <a:ext cx="230187" cy="114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035300" y="3122080"/>
              <a:ext cx="0" cy="268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2344738" y="2930056"/>
              <a:ext cx="268287" cy="1539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66950" y="2353983"/>
              <a:ext cx="307975" cy="1539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035300" y="2046110"/>
              <a:ext cx="0" cy="3078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977368"/>
              </p:ext>
            </p:extLst>
          </p:nvPr>
        </p:nvGraphicFramePr>
        <p:xfrm>
          <a:off x="563838" y="5279162"/>
          <a:ext cx="2243138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4" imgW="1663700" imgH="342900" progId="Equation.3">
                  <p:embed/>
                </p:oleObj>
              </mc:Choice>
              <mc:Fallback>
                <p:oleObj name="Equation" r:id="rId4" imgW="1663700" imgH="342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38" y="5279162"/>
                        <a:ext cx="2243138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1153300" y="2610987"/>
            <a:ext cx="14208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observation point, </a:t>
            </a:r>
            <a:r>
              <a:rPr lang="en-US" altLang="en-US" sz="1200" dirty="0" smtClean="0">
                <a:latin typeface="Arial" panose="020B0604020202020204" pitchFamily="34" charset="0"/>
                <a:sym typeface="Symbol" panose="05050102010706020507" pitchFamily="18" charset="2"/>
              </a:rPr>
              <a:t></a:t>
            </a:r>
            <a:r>
              <a:rPr lang="en-US" altLang="en-US" sz="1200" baseline="-25000" dirty="0" smtClean="0">
                <a:latin typeface="Arial" panose="020B0604020202020204" pitchFamily="34" charset="0"/>
                <a:sym typeface="Symbol" panose="05050102010706020507" pitchFamily="18" charset="2"/>
              </a:rPr>
              <a:t>m  </a:t>
            </a:r>
            <a:r>
              <a:rPr lang="en-GB" altLang="en-US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calculation</a:t>
            </a:r>
            <a:endParaRPr lang="en-US" altLang="en-US" sz="12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87129" y="2268122"/>
            <a:ext cx="4572000" cy="19082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1. The action </a:t>
            </a:r>
            <a:r>
              <a:rPr lang="en-US" altLang="en-US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values </a:t>
            </a:r>
            <a:r>
              <a:rPr lang="en-US" altLang="en-US" i="1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J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 (half the Courant-Snyder </a:t>
            </a:r>
            <a:r>
              <a:rPr lang="en-US" altLang="en-US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invariants) </a:t>
            </a: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in the transverse planes are calculated for each particle using stored Twiss </a:t>
            </a:r>
            <a:r>
              <a:rPr lang="en-US" altLang="en-US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parameters (can be periodically updated).</a:t>
            </a:r>
            <a:endParaRPr lang="en-US" altLang="en-US" dirty="0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  <a:p>
            <a:pPr>
              <a:spcBef>
                <a:spcPts val="600"/>
              </a:spcBef>
              <a:defRPr/>
            </a:pPr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2. </a:t>
            </a:r>
            <a:r>
              <a:rPr lang="en-GB" altLang="en-US" dirty="0">
                <a:sym typeface="Symbol" panose="05050102010706020507" pitchFamily="18" charset="2"/>
              </a:rPr>
              <a:t>T</a:t>
            </a:r>
            <a:r>
              <a:rPr lang="en-GB" dirty="0"/>
              <a:t>he particles are ordered so that </a:t>
            </a:r>
            <a:r>
              <a:rPr lang="en-GB" i="1" dirty="0"/>
              <a:t>J</a:t>
            </a:r>
            <a:r>
              <a:rPr lang="en-US" i="1" baseline="-25000" dirty="0"/>
              <a:t>k</a:t>
            </a:r>
            <a:r>
              <a:rPr lang="en-US" dirty="0"/>
              <a:t> </a:t>
            </a:r>
            <a:r>
              <a:rPr lang="en-GB" dirty="0">
                <a:sym typeface="Symbol" panose="05050102010706020507" pitchFamily="18" charset="2"/>
              </a:rPr>
              <a:t></a:t>
            </a:r>
            <a:r>
              <a:rPr lang="en-GB" i="1" dirty="0"/>
              <a:t> J</a:t>
            </a:r>
            <a:r>
              <a:rPr lang="en-US" i="1" baseline="-25000" dirty="0"/>
              <a:t>k - </a:t>
            </a:r>
            <a:r>
              <a:rPr lang="en-US" baseline="-25000" dirty="0"/>
              <a:t>1</a:t>
            </a:r>
            <a:r>
              <a:rPr lang="en-GB" dirty="0"/>
              <a:t>. </a:t>
            </a:r>
          </a:p>
          <a:p>
            <a:pPr>
              <a:spcBef>
                <a:spcPts val="600"/>
              </a:spcBef>
              <a:defRPr/>
            </a:pPr>
            <a:r>
              <a:rPr lang="en-GB" altLang="en-US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3. The </a:t>
            </a:r>
            <a:r>
              <a:rPr lang="en-GB" altLang="en-US" dirty="0" smtClean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emittances are calculated </a:t>
            </a:r>
            <a:r>
              <a:rPr lang="en-GB" altLang="en-US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as</a:t>
            </a:r>
            <a:endParaRPr lang="en-US" altLang="en-US" dirty="0">
              <a:solidFill>
                <a:srgbClr val="000000"/>
              </a:solidFill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aphicFrame>
        <p:nvGraphicFramePr>
          <p:cNvPr id="2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277182"/>
              </p:ext>
            </p:extLst>
          </p:nvPr>
        </p:nvGraphicFramePr>
        <p:xfrm>
          <a:off x="4264467" y="4348355"/>
          <a:ext cx="3467100" cy="561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6" imgW="2667000" imgH="431800" progId="Equation.3">
                  <p:embed/>
                </p:oleObj>
              </mc:Choice>
              <mc:Fallback>
                <p:oleObj name="Equation" r:id="rId6" imgW="26670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4467" y="4348355"/>
                        <a:ext cx="3467100" cy="5613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764904" y="5038533"/>
            <a:ext cx="50382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>
                <a:solidFill>
                  <a:srgbClr val="000000"/>
                </a:solidFill>
                <a:cs typeface="Arial" panose="020B0604020202020204" pitchFamily="34" charset="0"/>
              </a:rPr>
              <a:t>The weight function was chosen as </a:t>
            </a:r>
            <a:r>
              <a:rPr lang="en-US" i="1" dirty="0"/>
              <a:t>w</a:t>
            </a:r>
            <a:r>
              <a:rPr lang="en-US" dirty="0"/>
              <a:t>(</a:t>
            </a:r>
            <a:r>
              <a:rPr lang="en-US" i="1" dirty="0"/>
              <a:t>J</a:t>
            </a:r>
            <a:r>
              <a:rPr lang="en-US" dirty="0"/>
              <a:t>) = 1/(</a:t>
            </a:r>
            <a:r>
              <a:rPr lang="en-US" i="1" dirty="0"/>
              <a:t>J</a:t>
            </a:r>
            <a:r>
              <a:rPr lang="en-US" baseline="30000" dirty="0"/>
              <a:t>2 </a:t>
            </a:r>
            <a:r>
              <a:rPr lang="en-US" dirty="0"/>
              <a:t>+</a:t>
            </a:r>
            <a:r>
              <a:rPr lang="en-US" i="1" dirty="0"/>
              <a:t> J</a:t>
            </a:r>
            <a:r>
              <a:rPr lang="en-US" baseline="-25000" dirty="0"/>
              <a:t>0</a:t>
            </a:r>
            <a:r>
              <a:rPr lang="en-US" baseline="30000" dirty="0"/>
              <a:t>2</a:t>
            </a:r>
            <a:r>
              <a:rPr lang="en-US" dirty="0"/>
              <a:t>) with some small </a:t>
            </a:r>
            <a:r>
              <a:rPr lang="en-US" i="1" dirty="0"/>
              <a:t>J</a:t>
            </a:r>
            <a:r>
              <a:rPr lang="en-US" baseline="-25000" dirty="0"/>
              <a:t>0</a:t>
            </a:r>
            <a:r>
              <a:rPr lang="en-US" dirty="0"/>
              <a:t>. </a:t>
            </a:r>
            <a:r>
              <a:rPr lang="en-US" dirty="0" smtClean="0"/>
              <a:t>It</a:t>
            </a:r>
            <a:r>
              <a:rPr lang="en-US" dirty="0"/>
              <a:t> provides a moderate </a:t>
            </a:r>
            <a:r>
              <a:rPr lang="en-GB" dirty="0"/>
              <a:t>suppression of the halo contribution </a:t>
            </a:r>
            <a:r>
              <a:rPr lang="en-GB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51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2495550" y="151606"/>
            <a:ext cx="503892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MADX-SC Adaptive vs Frozen Mode</a:t>
            </a:r>
            <a:endParaRPr lang="en-US" alt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altLang="en-US" sz="1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Adaptive Space Charge Methods –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SC17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Workshop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10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/06/2017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0046" y="5340563"/>
            <a:ext cx="7519481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dirty="0"/>
              <a:t>PS </a:t>
            </a:r>
            <a:r>
              <a:rPr lang="en-GB" sz="1600" dirty="0" smtClean="0"/>
              <a:t>beam emittance evolution</a:t>
            </a:r>
            <a:r>
              <a:rPr lang="en-GB" sz="1600" dirty="0"/>
              <a:t> over 5</a:t>
            </a:r>
            <a:r>
              <a:rPr lang="en-GB" sz="1600" dirty="0">
                <a:sym typeface="Symbol" panose="05050102010706020507" pitchFamily="18" charset="2"/>
              </a:rPr>
              <a:t></a:t>
            </a:r>
            <a:r>
              <a:rPr lang="en-GB" sz="1600" dirty="0"/>
              <a:t>10</a:t>
            </a:r>
            <a:r>
              <a:rPr lang="en-GB" sz="1600" baseline="30000" dirty="0"/>
              <a:t>5</a:t>
            </a:r>
            <a:r>
              <a:rPr lang="en-GB" sz="1600" dirty="0"/>
              <a:t> turns at 2GeV</a:t>
            </a:r>
            <a:r>
              <a:rPr lang="en-GB" sz="1600" dirty="0" smtClean="0"/>
              <a:t> </a:t>
            </a:r>
            <a:r>
              <a:rPr lang="en-GB" sz="1600" dirty="0"/>
              <a:t>vs. </a:t>
            </a:r>
            <a:r>
              <a:rPr lang="en-GB" sz="1600" i="1" dirty="0" smtClean="0"/>
              <a:t>Q</a:t>
            </a:r>
            <a:r>
              <a:rPr lang="en-GB" sz="1600" i="1" baseline="-25000" dirty="0" smtClean="0"/>
              <a:t>x</a:t>
            </a:r>
            <a:r>
              <a:rPr lang="en-GB" sz="1600" baseline="-25000" dirty="0" smtClean="0"/>
              <a:t>0</a:t>
            </a:r>
            <a:r>
              <a:rPr lang="en-US" sz="1600" dirty="0" smtClean="0"/>
              <a:t> computed with MADX-SC in adaptive and frozen modes (</a:t>
            </a:r>
            <a:r>
              <a:rPr lang="en-GB" sz="1600" i="1" dirty="0">
                <a:solidFill>
                  <a:prstClr val="black"/>
                </a:solidFill>
              </a:rPr>
              <a:t>Q</a:t>
            </a:r>
            <a:r>
              <a:rPr lang="en-GB" sz="1600" i="1" baseline="-25000" dirty="0">
                <a:solidFill>
                  <a:prstClr val="black"/>
                </a:solidFill>
              </a:rPr>
              <a:t>y</a:t>
            </a:r>
            <a:r>
              <a:rPr lang="en-GB" sz="1600" baseline="-25000" dirty="0">
                <a:solidFill>
                  <a:prstClr val="black"/>
                </a:solidFill>
              </a:rPr>
              <a:t>0</a:t>
            </a:r>
            <a:r>
              <a:rPr lang="en-US" sz="1600" dirty="0">
                <a:solidFill>
                  <a:prstClr val="black"/>
                </a:solidFill>
              </a:rPr>
              <a:t> = 6.476, </a:t>
            </a:r>
            <a:r>
              <a:rPr lang="en-US" sz="1600" dirty="0" smtClean="0">
                <a:solidFill>
                  <a:prstClr val="black"/>
                </a:solidFill>
              </a:rPr>
              <a:t>SC </a:t>
            </a:r>
            <a:r>
              <a:rPr lang="en-GB" sz="1600" dirty="0" err="1" smtClean="0">
                <a:solidFill>
                  <a:prstClr val="black"/>
                </a:solidFill>
              </a:rPr>
              <a:t>tuneshifts</a:t>
            </a:r>
            <a:r>
              <a:rPr lang="en-GB" sz="1600" dirty="0" smtClean="0">
                <a:solidFill>
                  <a:prstClr val="black"/>
                </a:solidFill>
              </a:rPr>
              <a:t>: </a:t>
            </a:r>
            <a:r>
              <a:rPr lang="en-GB" sz="1600" dirty="0" smtClean="0">
                <a:solidFill>
                  <a:prstClr val="black"/>
                </a:solidFill>
                <a:sym typeface="Symbol" panose="05050102010706020507" pitchFamily="18" charset="2"/>
              </a:rPr>
              <a:t></a:t>
            </a:r>
            <a:r>
              <a:rPr lang="en-GB" sz="1600" i="1" dirty="0" err="1">
                <a:solidFill>
                  <a:prstClr val="black"/>
                </a:solidFill>
              </a:rPr>
              <a:t>Q</a:t>
            </a:r>
            <a:r>
              <a:rPr lang="en-GB" sz="1600" i="1" baseline="-25000" dirty="0" err="1">
                <a:solidFill>
                  <a:prstClr val="black"/>
                </a:solidFill>
              </a:rPr>
              <a:t>x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r>
              <a:rPr lang="en-US" sz="1600" dirty="0">
                <a:solidFill>
                  <a:prstClr val="black"/>
                </a:solidFill>
                <a:sym typeface="Symbol" panose="05050102010706020507" pitchFamily="18" charset="2"/>
              </a:rPr>
              <a:t></a:t>
            </a:r>
            <a:r>
              <a:rPr lang="en-US" sz="1600" dirty="0">
                <a:solidFill>
                  <a:prstClr val="black"/>
                </a:solidFill>
              </a:rPr>
              <a:t>-0.05, </a:t>
            </a:r>
            <a:r>
              <a:rPr lang="en-GB" sz="1600" dirty="0">
                <a:solidFill>
                  <a:prstClr val="black"/>
                </a:solidFill>
                <a:sym typeface="Symbol" panose="05050102010706020507" pitchFamily="18" charset="2"/>
              </a:rPr>
              <a:t></a:t>
            </a:r>
            <a:r>
              <a:rPr lang="en-GB" sz="1600" i="1" dirty="0" err="1">
                <a:solidFill>
                  <a:prstClr val="black"/>
                </a:solidFill>
              </a:rPr>
              <a:t>Q</a:t>
            </a:r>
            <a:r>
              <a:rPr lang="en-GB" sz="1600" i="1" baseline="-25000" dirty="0" err="1">
                <a:solidFill>
                  <a:prstClr val="black"/>
                </a:solidFill>
              </a:rPr>
              <a:t>y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r>
              <a:rPr lang="en-US" sz="1600" dirty="0">
                <a:solidFill>
                  <a:prstClr val="black"/>
                </a:solidFill>
                <a:sym typeface="Symbol" panose="05050102010706020507" pitchFamily="18" charset="2"/>
              </a:rPr>
              <a:t></a:t>
            </a:r>
            <a:r>
              <a:rPr lang="en-US" sz="1600" dirty="0">
                <a:solidFill>
                  <a:prstClr val="black"/>
                </a:solidFill>
              </a:rPr>
              <a:t>-</a:t>
            </a:r>
            <a:r>
              <a:rPr lang="en-US" sz="1600" dirty="0" smtClean="0">
                <a:solidFill>
                  <a:prstClr val="black"/>
                </a:solidFill>
              </a:rPr>
              <a:t>0.07)</a:t>
            </a:r>
            <a:r>
              <a:rPr lang="en-US" sz="16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The adaptive mode better describe the measurements data overall but…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979" y="867728"/>
            <a:ext cx="6144499" cy="433879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89979" y="814157"/>
            <a:ext cx="660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ym typeface="Symbol" panose="05050102010706020507" pitchFamily="18" charset="2"/>
              </a:rPr>
              <a:t></a:t>
            </a:r>
            <a:r>
              <a:rPr lang="en-US" sz="1400" baseline="-25000" dirty="0" smtClean="0">
                <a:sym typeface="Symbol" panose="05050102010706020507" pitchFamily="18" charset="2"/>
              </a:rPr>
              <a:t>fin</a:t>
            </a:r>
            <a:r>
              <a:rPr lang="en-US" sz="1400" dirty="0" smtClean="0">
                <a:sym typeface="Symbol" panose="05050102010706020507" pitchFamily="18" charset="2"/>
              </a:rPr>
              <a:t>/</a:t>
            </a:r>
            <a:r>
              <a:rPr lang="en-US" sz="1400" baseline="-25000" dirty="0" err="1" smtClean="0">
                <a:sym typeface="Symbol" panose="05050102010706020507" pitchFamily="18" charset="2"/>
              </a:rPr>
              <a:t>ini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681985" y="1637381"/>
            <a:ext cx="1009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 panose="05050102010706020507" pitchFamily="18" charset="2"/>
              </a:rPr>
              <a:t>frozen ver.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947976" y="4165917"/>
            <a:ext cx="1009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 panose="05050102010706020507" pitchFamily="18" charset="2"/>
              </a:rPr>
              <a:t>frozen hor.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144961" y="2306464"/>
            <a:ext cx="1009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 panose="05050102010706020507" pitchFamily="18" charset="2"/>
              </a:rPr>
              <a:t>adaptive ver.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1862835" y="3539281"/>
            <a:ext cx="10096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ym typeface="Symbol" panose="05050102010706020507" pitchFamily="18" charset="2"/>
              </a:rPr>
              <a:t>adaptive hor.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550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358356" y="163513"/>
            <a:ext cx="2427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MADX-SC vs PS </a:t>
            </a:r>
            <a:endParaRPr lang="en-US" alt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US" altLang="en-US" sz="1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Adaptive Space Charge Methods –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SC17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Workshop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10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/06/2017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7243" y="4858094"/>
            <a:ext cx="768951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One of the reasons for discrepancy was too aggressive cut (at 2sigmas) when calculating the </a:t>
            </a:r>
            <a:r>
              <a:rPr lang="en-US" sz="1600" dirty="0" err="1" smtClean="0"/>
              <a:t>r.m.s</a:t>
            </a:r>
            <a:r>
              <a:rPr lang="en-US" sz="1600" dirty="0" smtClean="0"/>
              <a:t>. bunch length &amp; momentum spread (used in the SC kick formula) - </a:t>
            </a:r>
          </a:p>
          <a:p>
            <a:r>
              <a:rPr lang="en-US" sz="1600" dirty="0" smtClean="0"/>
              <a:t>longitudinal dimensions should be either obtained by a fitting algorithm (like the transverse) or not updated at all.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But probably this was not the main reason.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3736" y="1889373"/>
            <a:ext cx="2200275" cy="107721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dirty="0" smtClean="0">
                <a:solidFill>
                  <a:prstClr val="black"/>
                </a:solidFill>
              </a:rPr>
              <a:t> </a:t>
            </a:r>
            <a:r>
              <a:rPr lang="en-GB" sz="1600" dirty="0" err="1" smtClean="0">
                <a:solidFill>
                  <a:prstClr val="black"/>
                </a:solidFill>
              </a:rPr>
              <a:t>Blowup</a:t>
            </a:r>
            <a:r>
              <a:rPr lang="en-GB" sz="1600" dirty="0" smtClean="0">
                <a:solidFill>
                  <a:prstClr val="black"/>
                </a:solidFill>
              </a:rPr>
              <a:t> at </a:t>
            </a:r>
            <a:r>
              <a:rPr lang="en-GB" sz="1600" i="1" dirty="0" smtClean="0">
                <a:solidFill>
                  <a:prstClr val="black"/>
                </a:solidFill>
              </a:rPr>
              <a:t>Q</a:t>
            </a:r>
            <a:r>
              <a:rPr lang="en-GB" sz="1600" i="1" baseline="-25000" dirty="0" smtClean="0">
                <a:solidFill>
                  <a:prstClr val="black"/>
                </a:solidFill>
              </a:rPr>
              <a:t>x</a:t>
            </a:r>
            <a:r>
              <a:rPr lang="en-GB" sz="1600" baseline="-25000" dirty="0" smtClean="0">
                <a:solidFill>
                  <a:prstClr val="black"/>
                </a:solidFill>
              </a:rPr>
              <a:t>0</a:t>
            </a:r>
            <a:r>
              <a:rPr lang="en-US" sz="1600" dirty="0">
                <a:solidFill>
                  <a:prstClr val="black"/>
                </a:solidFill>
              </a:rPr>
              <a:t> = </a:t>
            </a:r>
            <a:r>
              <a:rPr lang="en-US" sz="1600" dirty="0" smtClean="0">
                <a:solidFill>
                  <a:prstClr val="black"/>
                </a:solidFill>
              </a:rPr>
              <a:t>6.035</a:t>
            </a:r>
          </a:p>
          <a:p>
            <a:pPr lvl="0"/>
            <a:r>
              <a:rPr lang="en-US" sz="1600" dirty="0" smtClean="0">
                <a:solidFill>
                  <a:prstClr val="black"/>
                </a:solidFill>
              </a:rPr>
              <a:t>is absent in both </a:t>
            </a:r>
            <a:r>
              <a:rPr lang="en-US" sz="1600" dirty="0" smtClean="0"/>
              <a:t>experiment and frozen mode </a:t>
            </a:r>
            <a:r>
              <a:rPr lang="en-US" sz="1600" dirty="0"/>
              <a:t>simulations 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66706" y="1058376"/>
            <a:ext cx="2200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i="1" dirty="0">
                <a:solidFill>
                  <a:prstClr val="black"/>
                </a:solidFill>
              </a:rPr>
              <a:t>Q</a:t>
            </a:r>
            <a:r>
              <a:rPr lang="en-GB" sz="1600" i="1" baseline="-25000" dirty="0">
                <a:solidFill>
                  <a:prstClr val="black"/>
                </a:solidFill>
              </a:rPr>
              <a:t>y</a:t>
            </a:r>
            <a:r>
              <a:rPr lang="en-GB" sz="1600" baseline="-25000" dirty="0">
                <a:solidFill>
                  <a:prstClr val="black"/>
                </a:solidFill>
              </a:rPr>
              <a:t>0</a:t>
            </a:r>
            <a:r>
              <a:rPr lang="en-US" sz="1600" dirty="0">
                <a:solidFill>
                  <a:prstClr val="black"/>
                </a:solidFill>
              </a:rPr>
              <a:t> = 6.476, </a:t>
            </a:r>
            <a:endParaRPr lang="en-US" sz="1600" dirty="0" smtClean="0">
              <a:solidFill>
                <a:prstClr val="black"/>
              </a:solidFill>
            </a:endParaRPr>
          </a:p>
          <a:p>
            <a:pPr lvl="0"/>
            <a:r>
              <a:rPr lang="en-US" sz="1600" dirty="0" smtClean="0">
                <a:solidFill>
                  <a:prstClr val="black"/>
                </a:solidFill>
              </a:rPr>
              <a:t>SC </a:t>
            </a:r>
            <a:r>
              <a:rPr lang="en-GB" sz="1600" dirty="0" err="1">
                <a:solidFill>
                  <a:prstClr val="black"/>
                </a:solidFill>
              </a:rPr>
              <a:t>tuneshifts</a:t>
            </a:r>
            <a:r>
              <a:rPr lang="en-GB" sz="1600" dirty="0">
                <a:solidFill>
                  <a:prstClr val="black"/>
                </a:solidFill>
              </a:rPr>
              <a:t> </a:t>
            </a:r>
            <a:r>
              <a:rPr lang="en-GB" sz="1600" dirty="0" smtClean="0">
                <a:solidFill>
                  <a:prstClr val="black"/>
                </a:solidFill>
              </a:rPr>
              <a:t>:</a:t>
            </a:r>
          </a:p>
          <a:p>
            <a:pPr lvl="0"/>
            <a:r>
              <a:rPr lang="en-GB" sz="1600" dirty="0" smtClean="0">
                <a:solidFill>
                  <a:prstClr val="black"/>
                </a:solidFill>
                <a:sym typeface="Symbol" panose="05050102010706020507" pitchFamily="18" charset="2"/>
              </a:rPr>
              <a:t></a:t>
            </a:r>
            <a:r>
              <a:rPr lang="en-GB" sz="1600" i="1" dirty="0" err="1">
                <a:solidFill>
                  <a:prstClr val="black"/>
                </a:solidFill>
              </a:rPr>
              <a:t>Q</a:t>
            </a:r>
            <a:r>
              <a:rPr lang="en-GB" sz="1600" i="1" baseline="-25000" dirty="0" err="1">
                <a:solidFill>
                  <a:prstClr val="black"/>
                </a:solidFill>
              </a:rPr>
              <a:t>x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r>
              <a:rPr lang="en-US" sz="1600" dirty="0">
                <a:solidFill>
                  <a:prstClr val="black"/>
                </a:solidFill>
                <a:sym typeface="Symbol" panose="05050102010706020507" pitchFamily="18" charset="2"/>
              </a:rPr>
              <a:t></a:t>
            </a:r>
            <a:r>
              <a:rPr lang="en-US" sz="1600" dirty="0">
                <a:solidFill>
                  <a:prstClr val="black"/>
                </a:solidFill>
              </a:rPr>
              <a:t>-0.05, </a:t>
            </a:r>
            <a:r>
              <a:rPr lang="en-GB" sz="1600" dirty="0">
                <a:solidFill>
                  <a:prstClr val="black"/>
                </a:solidFill>
                <a:sym typeface="Symbol" panose="05050102010706020507" pitchFamily="18" charset="2"/>
              </a:rPr>
              <a:t></a:t>
            </a:r>
            <a:r>
              <a:rPr lang="en-GB" sz="1600" i="1" dirty="0" err="1">
                <a:solidFill>
                  <a:prstClr val="black"/>
                </a:solidFill>
              </a:rPr>
              <a:t>Q</a:t>
            </a:r>
            <a:r>
              <a:rPr lang="en-GB" sz="1600" i="1" baseline="-25000" dirty="0" err="1">
                <a:solidFill>
                  <a:prstClr val="black"/>
                </a:solidFill>
              </a:rPr>
              <a:t>y</a:t>
            </a:r>
            <a:r>
              <a:rPr lang="en-US" sz="1600" dirty="0">
                <a:solidFill>
                  <a:prstClr val="black"/>
                </a:solidFill>
              </a:rPr>
              <a:t> </a:t>
            </a:r>
            <a:r>
              <a:rPr lang="en-US" sz="1600" dirty="0">
                <a:solidFill>
                  <a:prstClr val="black"/>
                </a:solidFill>
                <a:sym typeface="Symbol" panose="05050102010706020507" pitchFamily="18" charset="2"/>
              </a:rPr>
              <a:t></a:t>
            </a:r>
            <a:r>
              <a:rPr lang="en-US" sz="1600" dirty="0">
                <a:solidFill>
                  <a:prstClr val="black"/>
                </a:solidFill>
              </a:rPr>
              <a:t>-0.07</a:t>
            </a:r>
            <a:r>
              <a:rPr lang="en-US" sz="1600" dirty="0" smtClean="0">
                <a:solidFill>
                  <a:prstClr val="black"/>
                </a:solidFill>
              </a:rPr>
              <a:t>.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95550" y="4090605"/>
            <a:ext cx="50101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PS </a:t>
            </a:r>
            <a:r>
              <a:rPr lang="en-GB" sz="1400" dirty="0" smtClean="0"/>
              <a:t>beam emittance evolution</a:t>
            </a:r>
            <a:r>
              <a:rPr lang="en-GB" sz="1400" dirty="0"/>
              <a:t> over 5</a:t>
            </a:r>
            <a:r>
              <a:rPr lang="en-GB" sz="1400" dirty="0">
                <a:sym typeface="Symbol" panose="05050102010706020507" pitchFamily="18" charset="2"/>
              </a:rPr>
              <a:t></a:t>
            </a:r>
            <a:r>
              <a:rPr lang="en-GB" sz="1400" dirty="0"/>
              <a:t>10</a:t>
            </a:r>
            <a:r>
              <a:rPr lang="en-GB" sz="1400" baseline="30000" dirty="0"/>
              <a:t>5</a:t>
            </a:r>
            <a:r>
              <a:rPr lang="en-GB" sz="1400" dirty="0"/>
              <a:t> turns at 2GeV</a:t>
            </a:r>
            <a:r>
              <a:rPr lang="en-GB" sz="1400" dirty="0" smtClean="0"/>
              <a:t> </a:t>
            </a:r>
            <a:r>
              <a:rPr lang="en-GB" sz="1400" dirty="0"/>
              <a:t>vs. </a:t>
            </a:r>
            <a:r>
              <a:rPr lang="en-GB" sz="1400" i="1" dirty="0"/>
              <a:t>Q</a:t>
            </a:r>
            <a:r>
              <a:rPr lang="en-GB" sz="1400" i="1" baseline="-25000" dirty="0"/>
              <a:t>x</a:t>
            </a:r>
            <a:r>
              <a:rPr lang="en-GB" sz="1400" baseline="-25000" dirty="0"/>
              <a:t>0</a:t>
            </a:r>
            <a:r>
              <a:rPr lang="en-US" sz="1400" dirty="0"/>
              <a:t>. Dashed lines present experimental results, solid lines with dots </a:t>
            </a:r>
            <a:r>
              <a:rPr lang="en-US" sz="1400" dirty="0" smtClean="0"/>
              <a:t>present </a:t>
            </a:r>
            <a:r>
              <a:rPr lang="en-US" sz="1400" dirty="0"/>
              <a:t>MADX simulations with adaptive SC</a:t>
            </a:r>
            <a:r>
              <a:rPr lang="en-US" sz="1400" dirty="0" smtClean="0"/>
              <a:t>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666" y="612991"/>
            <a:ext cx="3756241" cy="3454753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V="1">
            <a:off x="2472531" y="2501104"/>
            <a:ext cx="885825" cy="40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54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544888" y="163513"/>
            <a:ext cx="2427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Statistical noise</a:t>
            </a:r>
            <a:endParaRPr lang="en-US" alt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altLang="en-US" sz="1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Adaptive Space Charge Methods –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SC17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Workshop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10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/06/2017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295" y="962521"/>
            <a:ext cx="3429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43" y="943471"/>
            <a:ext cx="3429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936785" y="3381870"/>
            <a:ext cx="68747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/>
              <a:t>Fourier spectra of </a:t>
            </a:r>
            <a:r>
              <a:rPr lang="en-GB" altLang="en-US" sz="1400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emittance </a:t>
            </a:r>
            <a:r>
              <a:rPr lang="en-GB" altLang="en-US" sz="1400" dirty="0"/>
              <a:t>oscillations: over 5</a:t>
            </a:r>
            <a:r>
              <a:rPr lang="en-GB" altLang="en-US" sz="1400" dirty="0">
                <a:sym typeface="Symbol" panose="05050102010706020507" pitchFamily="18" charset="2"/>
              </a:rPr>
              <a:t></a:t>
            </a:r>
            <a:r>
              <a:rPr lang="en-GB" altLang="en-US" sz="1400" dirty="0"/>
              <a:t>10</a:t>
            </a:r>
            <a:r>
              <a:rPr lang="en-GB" altLang="en-US" sz="1400" baseline="30000" dirty="0"/>
              <a:t>5</a:t>
            </a:r>
            <a:r>
              <a:rPr lang="en-GB" altLang="en-US" sz="1400" dirty="0"/>
              <a:t> turns (left) and over 1000 turns (right).  </a:t>
            </a:r>
            <a:r>
              <a:rPr lang="en-US" altLang="en-US" sz="1400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5739" y="3834587"/>
            <a:ext cx="789422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With </a:t>
            </a:r>
            <a:r>
              <a:rPr lang="en-US" sz="1600" dirty="0"/>
              <a:t>small number of particles there are large beam size fluctuations ("</a:t>
            </a:r>
            <a:r>
              <a:rPr lang="en-US" sz="1600" dirty="0" err="1"/>
              <a:t>Schottky</a:t>
            </a:r>
            <a:r>
              <a:rPr lang="en-US" sz="1600" dirty="0"/>
              <a:t> noise")</a:t>
            </a:r>
          </a:p>
          <a:p>
            <a:r>
              <a:rPr lang="en-US" sz="1600" dirty="0"/>
              <a:t>which spectrum coincides with twice the incoherent </a:t>
            </a:r>
            <a:r>
              <a:rPr lang="en-US" sz="1600" dirty="0" err="1"/>
              <a:t>tunespread</a:t>
            </a:r>
            <a:r>
              <a:rPr lang="en-US" sz="1600" dirty="0"/>
              <a:t> and may lead to emittance growth - </a:t>
            </a:r>
            <a:r>
              <a:rPr lang="en-US" sz="1600" dirty="0" smtClean="0"/>
              <a:t>especially </a:t>
            </a:r>
            <a:r>
              <a:rPr lang="en-US" sz="1600" dirty="0"/>
              <a:t>close to (half) integer resonance. </a:t>
            </a:r>
            <a:endParaRPr lang="en-US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Possible cures:</a:t>
            </a:r>
          </a:p>
          <a:p>
            <a:r>
              <a:rPr lang="en-US" sz="1600" dirty="0"/>
              <a:t>- Filtering of fluctuations – may suppress real physics as </a:t>
            </a:r>
            <a:r>
              <a:rPr lang="en-US" sz="1600" dirty="0" smtClean="0"/>
              <a:t>well</a:t>
            </a:r>
            <a:endParaRPr lang="en-US" sz="1600" dirty="0"/>
          </a:p>
          <a:p>
            <a:r>
              <a:rPr lang="en-US" sz="1600" dirty="0" smtClean="0"/>
              <a:t>- Larger </a:t>
            </a:r>
            <a:r>
              <a:rPr lang="en-US" sz="1600" dirty="0"/>
              <a:t>number of particles </a:t>
            </a:r>
            <a:r>
              <a:rPr lang="en-US" sz="1600" dirty="0" smtClean="0"/>
              <a:t>– requires faster SC kick computation (ongoing work with            F. Schmidt and H. </a:t>
            </a:r>
            <a:r>
              <a:rPr lang="en-US" sz="1600" dirty="0" err="1" smtClean="0"/>
              <a:t>Bartosik</a:t>
            </a:r>
            <a:r>
              <a:rPr lang="en-US" sz="1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3136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15875" cmpd="thickThin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3611563" y="165100"/>
            <a:ext cx="2427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algorithm</a:t>
            </a:r>
            <a:endParaRPr lang="en-US" altLang="en-US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8589963" y="0"/>
            <a:ext cx="5540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en-US" altLang="en-US" sz="16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altLang="en-US" sz="16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31775" y="6477000"/>
            <a:ext cx="883602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Adaptive Space Charge Methods – </a:t>
            </a: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Y.Alexahin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                       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SC17 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Workshop 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10</a:t>
            </a:r>
            <a:r>
              <a:rPr lang="en-US" altLang="en-US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/06/2017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5130" y="1066154"/>
            <a:ext cx="70269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Existing algorithm drawbacks:</a:t>
            </a:r>
          </a:p>
          <a:p>
            <a:r>
              <a:rPr lang="en-US" dirty="0"/>
              <a:t>- requires stable linear optics</a:t>
            </a:r>
          </a:p>
          <a:p>
            <a:r>
              <a:rPr lang="en-US" dirty="0"/>
              <a:t>- longitudinal beam size computed as truncated RMS (too </a:t>
            </a:r>
            <a:r>
              <a:rPr lang="en-US" dirty="0" err="1" smtClean="0"/>
              <a:t>agressivly</a:t>
            </a:r>
            <a:r>
              <a:rPr lang="en-US" dirty="0"/>
              <a:t>!)</a:t>
            </a:r>
          </a:p>
          <a:p>
            <a:r>
              <a:rPr lang="en-US" dirty="0"/>
              <a:t>- transverse beam sizes considered as equilibrium ones on each turn - no envelope resonances</a:t>
            </a:r>
          </a:p>
          <a:p>
            <a:r>
              <a:rPr lang="en-US" dirty="0"/>
              <a:t>- uncoupled optics assumed</a:t>
            </a:r>
          </a:p>
          <a:p>
            <a:endParaRPr lang="en-US" dirty="0"/>
          </a:p>
          <a:p>
            <a:r>
              <a:rPr lang="en-US" dirty="0"/>
              <a:t>New algorithm </a:t>
            </a:r>
            <a:r>
              <a:rPr lang="en-US" dirty="0" smtClean="0"/>
              <a:t>is based on Gaussian fit of the sigma matrix (of any rank)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smtClean="0"/>
              <a:t>does not require </a:t>
            </a:r>
            <a:r>
              <a:rPr lang="en-US" dirty="0"/>
              <a:t>stable </a:t>
            </a:r>
            <a:r>
              <a:rPr lang="en-US" dirty="0" smtClean="0"/>
              <a:t>optics</a:t>
            </a:r>
            <a:endParaRPr lang="en-US" dirty="0"/>
          </a:p>
          <a:p>
            <a:r>
              <a:rPr lang="en-US" dirty="0" smtClean="0"/>
              <a:t>- allows for nonstationary distribution - envelope </a:t>
            </a:r>
            <a:r>
              <a:rPr lang="en-US" dirty="0"/>
              <a:t>resonances</a:t>
            </a:r>
            <a:r>
              <a:rPr lang="en-US" dirty="0" smtClean="0"/>
              <a:t>!</a:t>
            </a:r>
          </a:p>
          <a:p>
            <a:r>
              <a:rPr lang="en-US" dirty="0" smtClean="0"/>
              <a:t>- stronger suppression of the halo contribution (less noise?)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smtClean="0"/>
              <a:t>provides number of </a:t>
            </a:r>
            <a:r>
              <a:rPr lang="en-US" dirty="0"/>
              <a:t>particles in the </a:t>
            </a:r>
            <a:r>
              <a:rPr lang="en-US" dirty="0" smtClean="0"/>
              <a:t>core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803465"/>
              </p:ext>
            </p:extLst>
          </p:nvPr>
        </p:nvGraphicFramePr>
        <p:xfrm>
          <a:off x="3233901" y="5718886"/>
          <a:ext cx="1338099" cy="259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3" imgW="1029307" imgH="199845" progId="Equation.3">
                  <p:embed/>
                </p:oleObj>
              </mc:Choice>
              <mc:Fallback>
                <p:oleObj name="Equation" r:id="rId3" imgW="1029307" imgH="199845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3901" y="5718886"/>
                        <a:ext cx="1338099" cy="259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95130" y="4639015"/>
            <a:ext cx="6828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dirty="0"/>
              <a:t> </a:t>
            </a:r>
            <a:r>
              <a:rPr lang="en-US" dirty="0" smtClean="0"/>
              <a:t>matrix (with all its cross-correlations) </a:t>
            </a:r>
            <a:r>
              <a:rPr lang="en-US" dirty="0"/>
              <a:t>can be propagated from point 1 to point 2 using linear transport matrix </a:t>
            </a:r>
            <a:r>
              <a:rPr lang="en-US" dirty="0" smtClean="0"/>
              <a:t>T (again, no stable </a:t>
            </a:r>
            <a:r>
              <a:rPr lang="en-US" dirty="0"/>
              <a:t>optics </a:t>
            </a:r>
            <a:r>
              <a:rPr lang="en-US" dirty="0" smtClean="0"/>
              <a:t>required)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1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2061</TotalTime>
  <Words>1317</Words>
  <Application>Microsoft Office PowerPoint</Application>
  <PresentationFormat>On-screen Show (4:3)</PresentationFormat>
  <Paragraphs>138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Yuri Alexahin</dc:creator>
  <cp:lastModifiedBy>Yuri Alexahin</cp:lastModifiedBy>
  <cp:revision>85</cp:revision>
  <dcterms:created xsi:type="dcterms:W3CDTF">2017-10-02T12:22:35Z</dcterms:created>
  <dcterms:modified xsi:type="dcterms:W3CDTF">2017-10-06T06:05:51Z</dcterms:modified>
</cp:coreProperties>
</file>