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5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23"/>
  </p:notesMasterIdLst>
  <p:handoutMasterIdLst>
    <p:handoutMasterId r:id="rId24"/>
  </p:handoutMasterIdLst>
  <p:sldIdLst>
    <p:sldId id="265" r:id="rId3"/>
    <p:sldId id="380" r:id="rId4"/>
    <p:sldId id="381" r:id="rId5"/>
    <p:sldId id="331" r:id="rId6"/>
    <p:sldId id="332" r:id="rId7"/>
    <p:sldId id="386" r:id="rId8"/>
    <p:sldId id="335" r:id="rId9"/>
    <p:sldId id="338" r:id="rId10"/>
    <p:sldId id="358" r:id="rId11"/>
    <p:sldId id="382" r:id="rId12"/>
    <p:sldId id="383" r:id="rId13"/>
    <p:sldId id="384" r:id="rId14"/>
    <p:sldId id="357" r:id="rId15"/>
    <p:sldId id="364" r:id="rId16"/>
    <p:sldId id="370" r:id="rId17"/>
    <p:sldId id="367" r:id="rId18"/>
    <p:sldId id="368" r:id="rId19"/>
    <p:sldId id="387" r:id="rId20"/>
    <p:sldId id="388" r:id="rId21"/>
    <p:sldId id="366" r:id="rId2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00" autoAdjust="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531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/>
</inkml:ink>
</file>

<file path=ppt/ink/ink2.xml><?xml version="1.0" encoding="utf-8"?>
<inkml:ink xmlns:inkml="http://www.w3.org/2003/InkML">
  <inkml:definitions/>
</inkml:ink>
</file>

<file path=ppt/ink/ink3.xml><?xml version="1.0" encoding="utf-8"?>
<inkml:ink xmlns:inkml="http://www.w3.org/2003/InkML">
  <inkml:definitions/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16T05:41:52.042"/>
    </inkml:context>
    <inkml:brush xml:id="br0">
      <inkml:brushProperty name="width" value="0.03333" units="cm"/>
      <inkml:brushProperty name="height" value="0.03333" units="cm"/>
      <inkml:brushProperty name="color" value="#ED1C24"/>
    </inkml:brush>
  </inkml:definitions>
  <inkml:trace contextRef="#ctx0" brushRef="#br0">6624 1646 13376,'0'0'-960,"15"-14"-1920,0-1-768,14-15 1024,-29 15 640</inkml:trace>
</inkml:ink>
</file>

<file path=ppt/ink/ink5.xml><?xml version="1.0" encoding="utf-8"?>
<inkml:ink xmlns:inkml="http://www.w3.org/2003/InkML">
  <inkml:definitions/>
</inkml:ink>
</file>

<file path=ppt/ink/ink6.xml><?xml version="1.0" encoding="utf-8"?>
<inkml:ink xmlns:inkml="http://www.w3.org/2003/InkML">
  <inkml:definitions/>
</inkml:ink>
</file>

<file path=ppt/ink/ink7.xml><?xml version="1.0" encoding="utf-8"?>
<inkml:ink xmlns:inkml="http://www.w3.org/2003/InkML">
  <inkml:definitions/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7-01-16T05:41:52.042"/>
    </inkml:context>
    <inkml:brush xml:id="br0">
      <inkml:brushProperty name="width" value="0.03333" units="cm"/>
      <inkml:brushProperty name="height" value="0.03333" units="cm"/>
      <inkml:brushProperty name="color" value="#ED1C24"/>
    </inkml:brush>
  </inkml:definitions>
  <inkml:trace contextRef="#ctx0" brushRef="#br0">6624 1646 13376,'0'0'-960,"15"-14"-1920,0-1-768,14-15 1024,-29 15 640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60EC085-8786-416F-9B10-3FE59B803864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C41185-EDFC-4091-9EC2-84BE9536EF6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0EFD8DE-221B-49E6-8DD9-2E52D04985F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6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C46748B-B210-446F-85DE-6F0B79882B2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AC39C38-6CE3-4099-9C28-05E4631F921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38F486C-F0AC-4751-BC46-C349F9D32D1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5A9C0CC-3142-4D74-9440-0A3F892A3E1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127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75527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775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757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620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273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2319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8649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521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3E92C3-C020-4C21-9FA3-EF86FA630A67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93E9ED0-BF5D-4285-A3BA-5585F015F55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8DCED38B-1B7B-46FB-A893-2EFD3F934D8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699DB4B-2729-43B3-A7B4-B22C816C6375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8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F6247CC-E094-4877-B520-A1B4DE75C1A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A05B7C0-50C3-4D5D-B7B2-FDA2FA0EEA29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20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A08FE88-E8AD-4B60-8C43-CEFA988E9B7E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332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57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D40A94-F08D-4CD4-B29F-E34BE6CEA4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3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112A648-30BA-4405-A15D-D820356621FC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C2E6FDE-E650-4FCA-924B-1FF30E1E55A2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5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E64C6FB-87A0-42BB-B506-B42340131B1B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1536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461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42CB6A-0478-4EBB-A59A-534926D5E9D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7411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A7A438DE-F023-4FA2-BB86-5F9C6917512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7516D6B1-B281-46AD-8799-E079514A7811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7C50286-4588-45D1-8F53-AED444DBD5E9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17414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2641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D56790-8DFD-4001-A562-C00C46581F67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945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7B6EC1C-A520-43F5-9B8B-9BE29463ACC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2288962-89F8-44DE-A605-56208399527F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946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A764B66-4781-4FD1-A3BD-91A21C045375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400"/>
          </a:p>
        </p:txBody>
      </p:sp>
      <p:sp>
        <p:nvSpPr>
          <p:cNvPr id="1946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260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CE9D8B-DC7C-4445-870C-1F5DD8C94338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3555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2EC35D-DE95-4EA4-87A8-44ADEC1D22C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D800502-E7FB-47BA-8C55-BCE618FF3556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3557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7F2E85A-1464-4333-92FF-7F9357D4B834}" type="slidenum">
              <a:rPr lang="en-US" altLang="en-US" sz="1400"/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2355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3188" y="763588"/>
            <a:ext cx="5026025" cy="37703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9" name="Text Box 5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2476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ABD9A8-DE48-422C-8E57-6F2404E5148C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07809BF7-9A88-4A93-B147-43BD3FCE9C1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494D893-022B-4431-89D0-DF365EDCCC16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4FA1C3FD-0A11-4FC0-AA65-B6145CD3ADAA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B2F065E-7163-476B-8FA2-BEF3A1D8F30F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1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F42CB16-98B5-486A-B62A-C1A3C7947FBB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92052EB5-5292-4432-9B11-3AF82AD43E2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151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02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7881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D45B83-C871-4D08-8B74-F3F406F1B2D3}" type="slidenum">
              <a:rPr lang="en-US" altLang="en-US" sz="1400" smtClean="0">
                <a:ea typeface="DejaVu Sans"/>
                <a:cs typeface="DejaVu Sans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4398963" y="9555163"/>
            <a:ext cx="33258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8C62307-8681-4BA3-909B-5A2353A2CE00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4398963" y="9555163"/>
            <a:ext cx="33337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69346714-7141-4EB4-B6B8-4A8418C4B8F3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4398963" y="9555163"/>
            <a:ext cx="333692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D300E931-448C-408C-A52F-9AF563F006D2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2" name="Text Box 4"/>
          <p:cNvSpPr txBox="1">
            <a:spLocks noChangeArrowheads="1"/>
          </p:cNvSpPr>
          <p:nvPr/>
        </p:nvSpPr>
        <p:spPr bwMode="auto">
          <a:xfrm>
            <a:off x="4398963" y="9555163"/>
            <a:ext cx="3348037" cy="47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B07EF681-31BD-4A7B-847C-65B2CC712547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3" name="Text Box 5"/>
          <p:cNvSpPr txBox="1">
            <a:spLocks noChangeArrowheads="1"/>
          </p:cNvSpPr>
          <p:nvPr/>
        </p:nvSpPr>
        <p:spPr bwMode="auto">
          <a:xfrm>
            <a:off x="4398963" y="9555163"/>
            <a:ext cx="3367087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13E08908-64CC-4746-970F-E82877142FED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4398963" y="9555163"/>
            <a:ext cx="33718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E71686B4-43FA-46C7-B5DD-0FDBB08A7861}" type="slidenum">
              <a:rPr lang="en-US" altLang="en-US" sz="1400">
                <a:ea typeface="DejaVu Sans"/>
                <a:cs typeface="DejaVu Sans"/>
              </a:rPr>
              <a:pPr algn="r"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400">
              <a:ea typeface="DejaVu Sans"/>
              <a:cs typeface="DejaVu Sans"/>
            </a:endParaRPr>
          </a:p>
        </p:txBody>
      </p:sp>
      <p:sp>
        <p:nvSpPr>
          <p:cNvPr id="2970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744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866E9CA-C242-476E-AC96-726DAD61F4C9}" type="datetime1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fld id="{50889BEA-2B91-403F-ADA4-053DEE04721E}" type="datetime1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fld id="{6A3537A3-8C6B-43C4-A25C-FC2CE8D9D9BB}" type="datetime1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fld id="{2B1CF01D-1604-4C8E-BF6F-5634B5B9B0FA}" type="datetime1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5E62D87C-608A-49B4-979E-2C9EC8FFFA3E}" type="datetime1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Wednesday, October 23, 2013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44C4D-BEB7-4624-8D2A-34E58A073E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610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EAD63FCB-C847-421A-A82C-644CA8D55BDB}" type="datetime1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A0E092C4-48F6-48C5-B2B3-815670E99CE7}" type="datetime1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DD380D08-F2CA-47D3-B2B9-BCFDF76A6561}" type="datetime1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D594D8DC-1801-43BE-B437-DF92E32BA858}" type="datetime1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F478486A-2EA2-4759-824C-EE1AD3861CE4}" type="datetime1">
              <a:rPr lang="en-US" altLang="en-US"/>
              <a:pPr/>
              <a:t>10/5/2017</a:t>
            </a:fld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customXml" Target="../ink/ink3.xml"/><Relationship Id="rId10" Type="http://schemas.openxmlformats.org/officeDocument/2006/relationships/image" Target="../media/image10.png"/><Relationship Id="rId4" Type="http://schemas.openxmlformats.org/officeDocument/2006/relationships/customXml" Target="../ink/ink2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2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5.xml"/><Relationship Id="rId5" Type="http://schemas.openxmlformats.org/officeDocument/2006/relationships/image" Target="../media/image9.png"/><Relationship Id="rId10" Type="http://schemas.openxmlformats.org/officeDocument/2006/relationships/image" Target="../media/image70.png"/><Relationship Id="rId4" Type="http://schemas.openxmlformats.org/officeDocument/2006/relationships/image" Target="../media/image11.png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355917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An RCS with Integrable Optics for the Fermilab PIP-III Upgrade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b="1" dirty="0">
                <a:latin typeface="Helvetica" panose="020B0604020202020204" pitchFamily="34" charset="0"/>
                <a:ea typeface="Geneva" pitchFamily="121" charset="-128"/>
              </a:rPr>
              <a:t>Jeffrey Eldred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, Sasha </a:t>
            </a:r>
            <a:r>
              <a:rPr lang="en-US" altLang="en-US" dirty="0" err="1">
                <a:latin typeface="Helvetica" panose="020B0604020202020204" pitchFamily="34" charset="0"/>
                <a:ea typeface="Geneva" pitchFamily="121" charset="-128"/>
              </a:rPr>
              <a:t>Valishev</a:t>
            </a:r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Space Charge 2017</a:t>
            </a:r>
          </a:p>
          <a:p>
            <a:pPr eaLnBrk="1" hangingPunct="1"/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>5 Oct 2017</a:t>
            </a:r>
          </a:p>
          <a:p>
            <a:pPr eaLnBrk="1" hangingPunct="1"/>
            <a:endParaRPr lang="en-US" altLang="en-US" dirty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9722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RMS Beam Size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890" y="919655"/>
            <a:ext cx="8907517" cy="5836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53494" y="970565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1 Conventional, Low Int.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1295" y="1348878"/>
            <a:ext cx="3476210" cy="231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5137798" y="970565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2 Integrable, Low Int.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41679" y="1352924"/>
            <a:ext cx="3464047" cy="230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587376" y="3742832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3 Conventional, High Int.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5169144" y="3750989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4 Integrable, High Int.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CBCFD05-4B92-4366-8507-D58ED43A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1295" y="4142147"/>
            <a:ext cx="3476210" cy="231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87802EC-77DE-4A9B-8FEC-B7078DC8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13022" y="4142147"/>
            <a:ext cx="3476210" cy="231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BA89FA1D-6966-4C6B-8410-A73A4452495D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CAA9C22-AC8F-49F7-AFAB-56D69F53C543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837A69B8-A771-47FD-B187-A5D579CD79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0276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9722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Transverse Beam Halo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890" y="919655"/>
            <a:ext cx="8907517" cy="5836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53494" y="970565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1 Conventional, Low Int.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1294" y="1348830"/>
            <a:ext cx="3476211" cy="23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5137798" y="970565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2 Integrable, Low Int.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41751" y="1352924"/>
            <a:ext cx="3463903" cy="2304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587376" y="3742832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3 Conventional, High Int.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5169144" y="3750989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4 Integrable, High Int.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CBCFD05-4B92-4366-8507-D58ED43A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51294" y="4142099"/>
            <a:ext cx="3476210" cy="23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87802EC-77DE-4A9B-8FEC-B7078DC8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13021" y="4142099"/>
            <a:ext cx="3476210" cy="23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2770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9722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Cell </a:t>
            </a:r>
            <a:r>
              <a:rPr lang="en-US" sz="2400" dirty="0" err="1"/>
              <a:t>Betatron</a:t>
            </a:r>
            <a:r>
              <a:rPr lang="en-US" sz="2400" dirty="0"/>
              <a:t> Tune Distribution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41890" y="919655"/>
            <a:ext cx="8907517" cy="5836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53494" y="970565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1 Conventional, Low Int.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3589" y="1374537"/>
            <a:ext cx="3451619" cy="226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6"/>
          <p:cNvSpPr>
            <a:spLocks noChangeArrowheads="1"/>
          </p:cNvSpPr>
          <p:nvPr/>
        </p:nvSpPr>
        <p:spPr bwMode="auto">
          <a:xfrm>
            <a:off x="5137798" y="970565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2 Integrable, Low Int.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918327" y="1356138"/>
            <a:ext cx="3510751" cy="2298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587376" y="3742832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3 Conventional, High Int.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5169144" y="3750989"/>
            <a:ext cx="3746256" cy="339088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4 Integrable, High Int.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3CBCFD05-4B92-4366-8507-D58ED43AE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0433" y="4159750"/>
            <a:ext cx="3437933" cy="227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87802EC-77DE-4A9B-8FEC-B7078DC850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913021" y="4160713"/>
            <a:ext cx="3476211" cy="2275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62FDF214-7418-46BF-9E3C-AA569D9E0FBC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2AE1B57F-359E-43E3-B0A7-2F9B8DFC95E9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057BBDDF-2A31-416B-9646-02F736D7A2D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04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Ring </a:t>
            </a:r>
            <a:r>
              <a:rPr lang="en-US" sz="2400" dirty="0" err="1"/>
              <a:t>Betatron</a:t>
            </a:r>
            <a:r>
              <a:rPr lang="en-US" sz="2400" dirty="0"/>
              <a:t> Tune Distribution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376A0A-52B4-4FD2-BCEE-B551E5C43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131438"/>
              </p:ext>
            </p:extLst>
          </p:nvPr>
        </p:nvGraphicFramePr>
        <p:xfrm>
          <a:off x="848710" y="1287342"/>
          <a:ext cx="6300952" cy="21234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719552">
                  <a:extLst>
                    <a:ext uri="{9D8B030D-6E8A-4147-A177-3AD203B41FA5}">
                      <a16:colId xmlns:a16="http://schemas.microsoft.com/office/drawing/2014/main" val="3395125641"/>
                    </a:ext>
                  </a:extLst>
                </a:gridCol>
                <a:gridCol w="1902372">
                  <a:extLst>
                    <a:ext uri="{9D8B030D-6E8A-4147-A177-3AD203B41FA5}">
                      <a16:colId xmlns:a16="http://schemas.microsoft.com/office/drawing/2014/main" val="2385311274"/>
                    </a:ext>
                  </a:extLst>
                </a:gridCol>
                <a:gridCol w="1679028">
                  <a:extLst>
                    <a:ext uri="{9D8B030D-6E8A-4147-A177-3AD203B41FA5}">
                      <a16:colId xmlns:a16="http://schemas.microsoft.com/office/drawing/2014/main" val="18583309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</a:rPr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</a:rPr>
                        <a:t>90% Horizontal Tune Spread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</a:rPr>
                        <a:t>90% Vertical Tune Spread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3955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</a:rPr>
                        <a:t>1 Conventional, Low Int.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</a:rPr>
                        <a:t>0.044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n>
                            <a:noFill/>
                          </a:ln>
                        </a:rPr>
                        <a:t>0.044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83566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</a:rPr>
                        <a:t>2 Integrable</a:t>
                      </a:r>
                      <a:r>
                        <a:rPr lang="en-US" dirty="0">
                          <a:ln>
                            <a:noFill/>
                          </a:ln>
                        </a:rPr>
                        <a:t>, Low Int.</a:t>
                      </a:r>
                      <a:endParaRPr lang="en-US" b="1" dirty="0">
                        <a:ln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>
                            <a:noFill/>
                          </a:ln>
                        </a:rPr>
                        <a:t>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n>
                            <a:noFill/>
                          </a:ln>
                        </a:rPr>
                        <a:t>0.18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68106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noFill/>
                          </a:ln>
                        </a:rPr>
                        <a:t>3 Conventional, High Int.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</a:rPr>
                        <a:t>0.16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n>
                            <a:noFill/>
                          </a:ln>
                        </a:rPr>
                        <a:t>0.16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7681251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>
                          <a:ln>
                            <a:noFill/>
                          </a:ln>
                        </a:rPr>
                        <a:t>4 Integrable, High Int.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</a:rPr>
                        <a:t>0.15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n>
                            <a:noFill/>
                          </a:ln>
                        </a:rPr>
                        <a:t>0.25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8050075"/>
                  </a:ext>
                </a:extLst>
              </a:tr>
            </a:tbl>
          </a:graphicData>
        </a:graphic>
      </p:graphicFrame>
      <p:sp>
        <p:nvSpPr>
          <p:cNvPr id="38" name="Content Placeholder 29">
            <a:extLst>
              <a:ext uri="{FF2B5EF4-FFF2-40B4-BE49-F238E27FC236}">
                <a16:creationId xmlns:a16="http://schemas.microsoft.com/office/drawing/2014/main" id="{E2DFD885-3FA4-438F-B8D3-C11C46752B43}"/>
              </a:ext>
            </a:extLst>
          </p:cNvPr>
          <p:cNvSpPr txBox="1">
            <a:spLocks/>
          </p:cNvSpPr>
          <p:nvPr/>
        </p:nvSpPr>
        <p:spPr bwMode="auto">
          <a:xfrm>
            <a:off x="778915" y="3931362"/>
            <a:ext cx="8034010" cy="153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b="1" dirty="0"/>
              <a:t>Nonlinear Parameters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dirty="0"/>
              <a:t>Space-charge tune shift </a:t>
            </a:r>
            <a:r>
              <a:rPr lang="en-US" altLang="en-US" sz="2200" b="1" dirty="0" err="1">
                <a:solidFill>
                  <a:schemeClr val="accent3"/>
                </a:solidFill>
              </a:rPr>
              <a:t>dQ</a:t>
            </a:r>
            <a:r>
              <a:rPr lang="en-US" altLang="en-US" sz="2200" b="1" dirty="0">
                <a:solidFill>
                  <a:schemeClr val="accent3"/>
                </a:solidFill>
              </a:rPr>
              <a:t> = -0.05, -0.20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dirty="0"/>
              <a:t>Phase advance through Insert </a:t>
            </a:r>
            <a:r>
              <a:rPr lang="en-US" altLang="en-US" sz="2200" b="1" dirty="0">
                <a:solidFill>
                  <a:schemeClr val="accent3"/>
                </a:solidFill>
              </a:rPr>
              <a:t>d</a:t>
            </a:r>
            <a:r>
              <a:rPr lang="el-GR" altLang="en-US" sz="2200" b="1" dirty="0">
                <a:solidFill>
                  <a:schemeClr val="accent3"/>
                </a:solidFill>
              </a:rPr>
              <a:t>Φ</a:t>
            </a:r>
            <a:r>
              <a:rPr lang="en-US" altLang="en-US" sz="2200" b="1" dirty="0">
                <a:solidFill>
                  <a:schemeClr val="accent3"/>
                </a:solidFill>
              </a:rPr>
              <a:t> = 0.3</a:t>
            </a: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altLang="en-US" sz="2200" dirty="0"/>
              <a:t>Nonlinear strength parameter </a:t>
            </a:r>
            <a:r>
              <a:rPr lang="en-US" altLang="en-US" sz="2200" b="1" dirty="0">
                <a:solidFill>
                  <a:schemeClr val="accent3"/>
                </a:solidFill>
              </a:rPr>
              <a:t>t = 0.3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140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BE8D74-B6F7-426D-AF0C-93EEF76801F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74F2077-F4B3-4747-893B-25C76465C498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7E86949-B2CB-412A-AB18-8345FD61A8B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17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Mismatched </a:t>
            </a:r>
            <a:r>
              <a:rPr lang="en-US" altLang="en-US" sz="4200" dirty="0" err="1">
                <a:solidFill>
                  <a:schemeClr val="tx2"/>
                </a:solidFill>
              </a:rPr>
              <a:t>Waterbag</a:t>
            </a:r>
            <a:endParaRPr lang="en-US" altLang="en-US" sz="4200" dirty="0">
              <a:solidFill>
                <a:schemeClr val="tx2"/>
              </a:solidFill>
            </a:endParaRP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with Chromatic Tune Shift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29EF1A8-DC8C-41F4-9DF1-E5E5972409B6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8EEA565-6360-42D6-BE07-0934063C0D06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D619E326-B4EE-427C-8092-6150396F0B9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835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51003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accent3"/>
                </a:solidFill>
              </a:rPr>
              <a:t>Coasting</a:t>
            </a:r>
            <a:r>
              <a:rPr lang="en-US" altLang="en-US" sz="2200" dirty="0"/>
              <a:t> proton beam with injection energy of </a:t>
            </a:r>
            <a:r>
              <a:rPr lang="en-US" altLang="en-US" sz="2200" dirty="0">
                <a:solidFill>
                  <a:schemeClr val="accent3"/>
                </a:solidFill>
              </a:rPr>
              <a:t>0.8 GeV</a:t>
            </a:r>
            <a:r>
              <a:rPr lang="en-US" altLang="en-US" sz="2200" dirty="0">
                <a:solidFill>
                  <a:schemeClr val="accent6"/>
                </a:solidFill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Same parameters, but now RMS momentum spread is introduced.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Nominal momentum spread based on zero-charge longitudinal simulation of RF capture of injected beam.</a:t>
            </a:r>
          </a:p>
          <a:p>
            <a:pPr>
              <a:spcBef>
                <a:spcPct val="0"/>
              </a:spcBef>
              <a:defRPr/>
            </a:pPr>
            <a:endParaRPr lang="en-US" altLang="en-US" sz="2200" dirty="0"/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Space-charge tune shift </a:t>
            </a:r>
            <a:r>
              <a:rPr lang="en-US" altLang="en-US" sz="2200" dirty="0" err="1">
                <a:solidFill>
                  <a:schemeClr val="accent3"/>
                </a:solidFill>
              </a:rPr>
              <a:t>dQ</a:t>
            </a:r>
            <a:r>
              <a:rPr lang="en-US" altLang="en-US" sz="2200" dirty="0">
                <a:solidFill>
                  <a:schemeClr val="accent3"/>
                </a:solidFill>
              </a:rPr>
              <a:t> = -0.05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Phase advance through Insert </a:t>
            </a:r>
            <a:r>
              <a:rPr lang="en-US" altLang="en-US" sz="2200" dirty="0">
                <a:solidFill>
                  <a:schemeClr val="accent3"/>
                </a:solidFill>
              </a:rPr>
              <a:t>d</a:t>
            </a:r>
            <a:r>
              <a:rPr lang="el-GR" altLang="en-US" sz="2200" dirty="0">
                <a:solidFill>
                  <a:schemeClr val="accent3"/>
                </a:solidFill>
              </a:rPr>
              <a:t>Φ</a:t>
            </a:r>
            <a:r>
              <a:rPr lang="en-US" altLang="en-US" sz="2200" dirty="0">
                <a:solidFill>
                  <a:schemeClr val="accent3"/>
                </a:solidFill>
              </a:rPr>
              <a:t> = 0.3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Nonlinear strength parameter </a:t>
            </a:r>
            <a:r>
              <a:rPr lang="en-US" altLang="en-US" sz="2200" dirty="0">
                <a:solidFill>
                  <a:schemeClr val="accent3"/>
                </a:solidFill>
              </a:rPr>
              <a:t>t = 0.3</a:t>
            </a:r>
          </a:p>
          <a:p>
            <a:pPr>
              <a:spcBef>
                <a:spcPct val="0"/>
              </a:spcBef>
              <a:defRPr/>
            </a:pPr>
            <a:endParaRPr lang="en-US" altLang="en-US" sz="2200" b="1" dirty="0">
              <a:solidFill>
                <a:schemeClr val="accent3"/>
              </a:solidFill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Chromaticity (matched </a:t>
            </a:r>
            <a:r>
              <a:rPr lang="en-US" altLang="en-US" sz="2200" dirty="0" err="1"/>
              <a:t>horiz</a:t>
            </a:r>
            <a:r>
              <a:rPr lang="en-US" altLang="en-US" sz="2200" dirty="0"/>
              <a:t>. &amp; vert.): </a:t>
            </a:r>
            <a:r>
              <a:rPr lang="en-US" altLang="en-US" sz="2200" b="1" dirty="0">
                <a:solidFill>
                  <a:schemeClr val="accent3"/>
                </a:solidFill>
              </a:rPr>
              <a:t>-33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Chromatic tune-shift (3</a:t>
            </a:r>
            <a:r>
              <a:rPr lang="el-GR" altLang="en-US" sz="2200" dirty="0"/>
              <a:t>σ</a:t>
            </a:r>
            <a:r>
              <a:rPr lang="en-US" altLang="en-US" sz="2200" dirty="0"/>
              <a:t> nominal): </a:t>
            </a:r>
            <a:r>
              <a:rPr lang="en-US" altLang="en-US" sz="2200" b="1" dirty="0">
                <a:solidFill>
                  <a:schemeClr val="accent3"/>
                </a:solidFill>
              </a:rPr>
              <a:t>0.025%</a:t>
            </a:r>
            <a:endParaRPr lang="en-US" altLang="en-US" sz="2200" dirty="0">
              <a:solidFill>
                <a:schemeClr val="accent3"/>
              </a:solidFill>
            </a:endParaRPr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  <a:p>
            <a:pPr>
              <a:spcBef>
                <a:spcPct val="0"/>
              </a:spcBef>
              <a:defRPr/>
            </a:pPr>
            <a:r>
              <a:rPr lang="en-US" altLang="en-US" sz="2200" b="1" dirty="0"/>
              <a:t>5 </a:t>
            </a:r>
            <a:r>
              <a:rPr lang="en-US" altLang="en-US" sz="2200" dirty="0">
                <a:solidFill>
                  <a:schemeClr val="accent6"/>
                </a:solidFill>
              </a:rPr>
              <a:t>Integrable Design, </a:t>
            </a:r>
            <a:r>
              <a:rPr lang="en-US" altLang="en-US" sz="2200" b="1" dirty="0">
                <a:solidFill>
                  <a:schemeClr val="accent3"/>
                </a:solidFill>
              </a:rPr>
              <a:t>Low</a:t>
            </a:r>
            <a:r>
              <a:rPr lang="en-US" altLang="en-US" sz="2200" dirty="0">
                <a:solidFill>
                  <a:schemeClr val="accent6"/>
                </a:solidFill>
              </a:rPr>
              <a:t> Intensity, </a:t>
            </a:r>
            <a:r>
              <a:rPr lang="el-GR" altLang="en-US" sz="2200" dirty="0">
                <a:solidFill>
                  <a:schemeClr val="accent6"/>
                </a:solidFill>
              </a:rPr>
              <a:t>σ</a:t>
            </a:r>
            <a:r>
              <a:rPr lang="en-US" altLang="en-US" sz="2200" dirty="0">
                <a:solidFill>
                  <a:schemeClr val="accent6"/>
                </a:solidFill>
              </a:rPr>
              <a:t>p </a:t>
            </a:r>
            <a:r>
              <a:rPr lang="en-US" altLang="en-US" sz="2200" dirty="0"/>
              <a:t>= 0.025% (</a:t>
            </a:r>
            <a:r>
              <a:rPr lang="en-US" altLang="en-US" sz="2200" b="1" dirty="0">
                <a:solidFill>
                  <a:schemeClr val="accent3"/>
                </a:solidFill>
              </a:rPr>
              <a:t>Nominal</a:t>
            </a:r>
            <a:r>
              <a:rPr lang="en-US" altLang="en-US" sz="2200" dirty="0"/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b="1" dirty="0"/>
              <a:t>6 </a:t>
            </a:r>
            <a:r>
              <a:rPr lang="en-US" altLang="en-US" sz="2200" dirty="0">
                <a:solidFill>
                  <a:schemeClr val="accent6"/>
                </a:solidFill>
              </a:rPr>
              <a:t>Integrable Design, </a:t>
            </a:r>
            <a:r>
              <a:rPr lang="en-US" altLang="en-US" sz="2200" b="1" dirty="0">
                <a:solidFill>
                  <a:schemeClr val="accent3"/>
                </a:solidFill>
              </a:rPr>
              <a:t>Low</a:t>
            </a:r>
            <a:r>
              <a:rPr lang="en-US" altLang="en-US" sz="2200" dirty="0">
                <a:solidFill>
                  <a:schemeClr val="accent6"/>
                </a:solidFill>
              </a:rPr>
              <a:t> Intensity, </a:t>
            </a:r>
            <a:r>
              <a:rPr lang="el-GR" altLang="en-US" sz="2200" dirty="0">
                <a:solidFill>
                  <a:schemeClr val="accent6"/>
                </a:solidFill>
              </a:rPr>
              <a:t>σ</a:t>
            </a:r>
            <a:r>
              <a:rPr lang="en-US" altLang="en-US" sz="2200" dirty="0">
                <a:solidFill>
                  <a:schemeClr val="accent6"/>
                </a:solidFill>
              </a:rPr>
              <a:t>p = 0.500</a:t>
            </a:r>
            <a:r>
              <a:rPr lang="en-US" altLang="en-US" sz="2200" dirty="0"/>
              <a:t>% (</a:t>
            </a:r>
            <a:r>
              <a:rPr lang="en-US" altLang="en-US" sz="2200" b="1" dirty="0">
                <a:solidFill>
                  <a:schemeClr val="accent3"/>
                </a:solidFill>
              </a:rPr>
              <a:t>x20</a:t>
            </a:r>
            <a:r>
              <a:rPr lang="en-US" altLang="en-US" sz="2200" dirty="0"/>
              <a:t>)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200" dirty="0"/>
          </a:p>
          <a:p>
            <a:pPr>
              <a:spcBef>
                <a:spcPct val="0"/>
              </a:spcBef>
              <a:defRPr/>
            </a:pPr>
            <a:endParaRPr lang="en-US" altLang="en-US" sz="2200" dirty="0"/>
          </a:p>
          <a:p>
            <a:pPr>
              <a:spcBef>
                <a:spcPct val="0"/>
              </a:spcBef>
              <a:defRPr/>
            </a:pPr>
            <a:endParaRPr lang="en-US" altLang="en-US" sz="2200" b="1" dirty="0"/>
          </a:p>
          <a:p>
            <a:pPr>
              <a:spcBef>
                <a:spcPct val="0"/>
              </a:spcBef>
              <a:defRPr/>
            </a:pPr>
            <a:endParaRPr lang="en-US" altLang="en-US" sz="2200" b="1" dirty="0"/>
          </a:p>
          <a:p>
            <a:pPr>
              <a:spcBef>
                <a:spcPct val="0"/>
              </a:spcBef>
              <a:defRPr/>
            </a:pPr>
            <a:endParaRPr lang="en-US" alt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Simulation Parameters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4587F26-0477-41BD-BF8A-151AD8593DA5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8C29C49-4709-43BB-8C15-9D644B998C9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4F847F2-3ECE-4897-A8C9-B489374BC36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94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9722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5029200" y="1174913"/>
            <a:ext cx="4038600" cy="398462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 dirty="0"/>
              <a:t>6 Integrable WB, x20 </a:t>
            </a:r>
            <a:r>
              <a:rPr lang="el-GR" altLang="en-US" sz="2000" b="1" dirty="0"/>
              <a:t>σ</a:t>
            </a:r>
            <a:r>
              <a:rPr lang="en-US" altLang="en-US" sz="2000" b="1" dirty="0"/>
              <a:t>p</a:t>
            </a:r>
          </a:p>
          <a:p>
            <a:pPr eaLnBrk="1">
              <a:spcBef>
                <a:spcPct val="0"/>
              </a:spcBef>
            </a:pPr>
            <a:endParaRPr lang="en-US" altLang="en-US" sz="2000" b="1" dirty="0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30238" y="1208250"/>
            <a:ext cx="4038600" cy="398463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5 Integrable WB, Nominal </a:t>
            </a:r>
            <a:r>
              <a:rPr lang="el-GR" altLang="en-US" sz="2000" b="1" dirty="0"/>
              <a:t>σ</a:t>
            </a:r>
            <a:r>
              <a:rPr lang="en-US" altLang="en-US" sz="2000" b="1" dirty="0"/>
              <a:t>p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4392" y="1716643"/>
            <a:ext cx="4369340" cy="32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68838" y="1716643"/>
            <a:ext cx="4369340" cy="3240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RMS Beam Size</a:t>
            </a:r>
          </a:p>
        </p:txBody>
      </p:sp>
      <p:sp>
        <p:nvSpPr>
          <p:cNvPr id="14" name="AutoShape 1">
            <a:extLst>
              <a:ext uri="{FF2B5EF4-FFF2-40B4-BE49-F238E27FC236}">
                <a16:creationId xmlns:a16="http://schemas.microsoft.com/office/drawing/2014/main" id="{4DB484F0-FCA0-4486-922E-96A4F5C2A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5067407"/>
            <a:ext cx="8456612" cy="1170483"/>
          </a:xfrm>
          <a:custGeom>
            <a:avLst/>
            <a:gdLst>
              <a:gd name="T0" fmla="*/ 9181216 w 8228013"/>
              <a:gd name="T1" fmla="*/ 0 h 4875213"/>
              <a:gd name="T2" fmla="*/ 4590612 w 8228013"/>
              <a:gd name="T3" fmla="*/ 0 h 4875213"/>
              <a:gd name="T4" fmla="*/ 0 w 8228013"/>
              <a:gd name="T5" fmla="*/ 0 h 4875213"/>
              <a:gd name="T6" fmla="*/ 459061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dirty="0"/>
              <a:t>Sudden emittance growth occurs at ~340 revolutions, in the case of the exaggerated momentum spread but not the nominal momentum spread.</a:t>
            </a:r>
          </a:p>
          <a:p>
            <a:pPr eaLnBrk="1">
              <a:spcBef>
                <a:spcPct val="0"/>
              </a:spcBef>
            </a:pPr>
            <a:endParaRPr lang="en-US" altLang="en-US" sz="2000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BF3EF905-BA1E-4380-8F8B-A40A4F41F699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2E425E8-0277-4052-8F6B-8936B3916F7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576522C1-6A2A-43D2-994A-CD77356B09E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390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19722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5029200" y="1174913"/>
            <a:ext cx="4038600" cy="398462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 dirty="0"/>
              <a:t>6 Integrable WB, x20 </a:t>
            </a:r>
            <a:r>
              <a:rPr lang="el-GR" altLang="en-US" sz="2000" b="1" dirty="0"/>
              <a:t>σ</a:t>
            </a:r>
            <a:r>
              <a:rPr lang="en-US" altLang="en-US" sz="2000" b="1" dirty="0"/>
              <a:t>p</a:t>
            </a:r>
          </a:p>
          <a:p>
            <a:pPr eaLnBrk="1">
              <a:spcBef>
                <a:spcPct val="0"/>
              </a:spcBef>
            </a:pPr>
            <a:endParaRPr lang="en-US" altLang="en-US" sz="2000" b="1" dirty="0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30238" y="1208250"/>
            <a:ext cx="4038600" cy="398463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5 Integrable WB, Nominal </a:t>
            </a:r>
            <a:r>
              <a:rPr lang="el-GR" altLang="en-US" sz="2000" b="1" dirty="0"/>
              <a:t>σ</a:t>
            </a:r>
            <a:r>
              <a:rPr lang="en-US" altLang="en-US" sz="2000" b="1" dirty="0"/>
              <a:t>p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8651" y="1710695"/>
            <a:ext cx="4060821" cy="325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23097" y="1710695"/>
            <a:ext cx="4060821" cy="325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Transverse Beam Halo</a:t>
            </a:r>
          </a:p>
        </p:txBody>
      </p:sp>
      <p:sp>
        <p:nvSpPr>
          <p:cNvPr id="14" name="AutoShape 1">
            <a:extLst>
              <a:ext uri="{FF2B5EF4-FFF2-40B4-BE49-F238E27FC236}">
                <a16:creationId xmlns:a16="http://schemas.microsoft.com/office/drawing/2014/main" id="{6BD2B19A-6161-4C2F-BAF9-F9690168D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5067407"/>
            <a:ext cx="8456612" cy="1170483"/>
          </a:xfrm>
          <a:custGeom>
            <a:avLst/>
            <a:gdLst>
              <a:gd name="T0" fmla="*/ 9181216 w 8228013"/>
              <a:gd name="T1" fmla="*/ 0 h 4875213"/>
              <a:gd name="T2" fmla="*/ 4590612 w 8228013"/>
              <a:gd name="T3" fmla="*/ 0 h 4875213"/>
              <a:gd name="T4" fmla="*/ 0 w 8228013"/>
              <a:gd name="T5" fmla="*/ 0 h 4875213"/>
              <a:gd name="T6" fmla="*/ 459061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dirty="0"/>
              <a:t>In this case, we see the sudden emittance growth doesn’t necessarily lead to any immediate change in the beam halo.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C664B8A-FA21-4D2C-84CF-A351A47DB84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86E09B-E493-4320-BAA1-28B815C5315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D591E2D-9C03-4B9F-B3A2-8BAAF7A7B6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2043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08161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5029200" y="1059303"/>
            <a:ext cx="4038600" cy="398462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 dirty="0"/>
              <a:t>6 Integrable WB, x20 </a:t>
            </a:r>
            <a:r>
              <a:rPr lang="el-GR" altLang="en-US" sz="2000" b="1" dirty="0"/>
              <a:t>σ</a:t>
            </a:r>
            <a:r>
              <a:rPr lang="en-US" altLang="en-US" sz="2000" b="1" dirty="0"/>
              <a:t>p</a:t>
            </a:r>
          </a:p>
          <a:p>
            <a:pPr eaLnBrk="1">
              <a:spcBef>
                <a:spcPct val="0"/>
              </a:spcBef>
            </a:pPr>
            <a:endParaRPr lang="en-US" altLang="en-US" sz="2000" b="1" dirty="0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30238" y="1092640"/>
            <a:ext cx="4038600" cy="398463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5 Integrable WB, Nominal </a:t>
            </a:r>
            <a:r>
              <a:rPr lang="el-GR" altLang="en-US" sz="2000" b="1" dirty="0"/>
              <a:t>σ</a:t>
            </a:r>
            <a:r>
              <a:rPr lang="en-US" altLang="en-US" sz="2000" b="1" dirty="0"/>
              <a:t>p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2790" y="1595085"/>
            <a:ext cx="3972543" cy="325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23097" y="1709923"/>
            <a:ext cx="4060821" cy="30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Cell </a:t>
            </a:r>
            <a:r>
              <a:rPr lang="en-US" sz="2400" dirty="0" err="1"/>
              <a:t>Betatron</a:t>
            </a:r>
            <a:r>
              <a:rPr lang="en-US" sz="2400" dirty="0"/>
              <a:t> Tune Distribution</a:t>
            </a:r>
          </a:p>
        </p:txBody>
      </p:sp>
      <p:sp>
        <p:nvSpPr>
          <p:cNvPr id="14" name="AutoShape 1">
            <a:extLst>
              <a:ext uri="{FF2B5EF4-FFF2-40B4-BE49-F238E27FC236}">
                <a16:creationId xmlns:a16="http://schemas.microsoft.com/office/drawing/2014/main" id="{6BD2B19A-6161-4C2F-BAF9-F9690168D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4951797"/>
            <a:ext cx="8456612" cy="1170483"/>
          </a:xfrm>
          <a:custGeom>
            <a:avLst/>
            <a:gdLst>
              <a:gd name="T0" fmla="*/ 9181216 w 8228013"/>
              <a:gd name="T1" fmla="*/ 0 h 4875213"/>
              <a:gd name="T2" fmla="*/ 4590612 w 8228013"/>
              <a:gd name="T3" fmla="*/ 0 h 4875213"/>
              <a:gd name="T4" fmla="*/ 0 w 8228013"/>
              <a:gd name="T5" fmla="*/ 0 h 4875213"/>
              <a:gd name="T6" fmla="*/ 459061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dirty="0"/>
              <a:t>The chromatic tune-shift occurs diagonally and the amplitude tune-spread occurs off-diagonally.</a:t>
            </a:r>
          </a:p>
          <a:p>
            <a:pPr eaLnBrk="1">
              <a:spcBef>
                <a:spcPct val="0"/>
              </a:spcBef>
            </a:pPr>
            <a:endParaRPr lang="en-US" altLang="en-US" sz="800" dirty="0"/>
          </a:p>
          <a:p>
            <a:pPr eaLnBrk="1">
              <a:spcBef>
                <a:spcPct val="0"/>
              </a:spcBef>
            </a:pPr>
            <a:r>
              <a:rPr lang="en-US" altLang="en-US" sz="2000" dirty="0"/>
              <a:t>No evidence particles are bound by the resonance lines.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C664B8A-FA21-4D2C-84CF-A351A47DB84B}"/>
              </a:ext>
            </a:extLst>
          </p:cNvPr>
          <p:cNvSpPr txBox="1">
            <a:spLocks/>
          </p:cNvSpPr>
          <p:nvPr/>
        </p:nvSpPr>
        <p:spPr bwMode="auto">
          <a:xfrm>
            <a:off x="676275" y="644153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86E09B-E493-4320-BAA1-28B815C5315E}"/>
              </a:ext>
            </a:extLst>
          </p:cNvPr>
          <p:cNvSpPr txBox="1">
            <a:spLocks/>
          </p:cNvSpPr>
          <p:nvPr/>
        </p:nvSpPr>
        <p:spPr bwMode="auto">
          <a:xfrm>
            <a:off x="228600" y="639949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D591E2D-9C03-4B9F-B3A2-8BAAF7A7B6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42576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9433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A032-493A-4B55-BC65-3FDE12442AC7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8675" name="AutoShape 2"/>
          <p:cNvSpPr>
            <a:spLocks noChangeArrowheads="1"/>
          </p:cNvSpPr>
          <p:nvPr/>
        </p:nvSpPr>
        <p:spPr bwMode="auto">
          <a:xfrm>
            <a:off x="685800" y="3081615"/>
            <a:ext cx="3505200" cy="1219200"/>
          </a:xfrm>
          <a:custGeom>
            <a:avLst/>
            <a:gdLst>
              <a:gd name="T0" fmla="*/ 12439 w 7847013"/>
              <a:gd name="T1" fmla="*/ 1 h 1979613"/>
              <a:gd name="T2" fmla="*/ 6219 w 7847013"/>
              <a:gd name="T3" fmla="*/ 1 h 1979613"/>
              <a:gd name="T4" fmla="*/ 0 w 7847013"/>
              <a:gd name="T5" fmla="*/ 1 h 1979613"/>
              <a:gd name="T6" fmla="*/ 6219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/>
          <a:p>
            <a:endParaRPr lang="en-US"/>
          </a:p>
        </p:txBody>
      </p:sp>
      <p:sp>
        <p:nvSpPr>
          <p:cNvPr id="28676" name="AutoShape 6"/>
          <p:cNvSpPr>
            <a:spLocks noChangeArrowheads="1"/>
          </p:cNvSpPr>
          <p:nvPr/>
        </p:nvSpPr>
        <p:spPr bwMode="auto">
          <a:xfrm>
            <a:off x="5029200" y="1059303"/>
            <a:ext cx="4038600" cy="398462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000" b="1" dirty="0"/>
              <a:t>6 Integrable WB, x20 </a:t>
            </a:r>
            <a:r>
              <a:rPr lang="el-GR" altLang="en-US" sz="2000" b="1" dirty="0"/>
              <a:t>σ</a:t>
            </a:r>
            <a:r>
              <a:rPr lang="en-US" altLang="en-US" sz="2000" b="1" dirty="0"/>
              <a:t>p</a:t>
            </a:r>
          </a:p>
          <a:p>
            <a:pPr eaLnBrk="1">
              <a:spcBef>
                <a:spcPct val="0"/>
              </a:spcBef>
            </a:pPr>
            <a:endParaRPr lang="en-US" altLang="en-US" sz="2000" b="1" dirty="0"/>
          </a:p>
        </p:txBody>
      </p:sp>
      <p:sp>
        <p:nvSpPr>
          <p:cNvPr id="28677" name="AutoShape 6"/>
          <p:cNvSpPr>
            <a:spLocks noChangeArrowheads="1"/>
          </p:cNvSpPr>
          <p:nvPr/>
        </p:nvSpPr>
        <p:spPr bwMode="auto">
          <a:xfrm>
            <a:off x="630238" y="1092640"/>
            <a:ext cx="4038600" cy="398463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5 Integrable WB, Nominal </a:t>
            </a:r>
            <a:r>
              <a:rPr lang="el-GR" altLang="en-US" sz="2000" b="1" dirty="0"/>
              <a:t>σ</a:t>
            </a:r>
            <a:r>
              <a:rPr lang="en-US" altLang="en-US" sz="2000" b="1" dirty="0"/>
              <a:t>p</a:t>
            </a:r>
          </a:p>
        </p:txBody>
      </p:sp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62790" y="1597860"/>
            <a:ext cx="3972543" cy="3247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26320" y="1709923"/>
            <a:ext cx="4054374" cy="302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Cell </a:t>
            </a:r>
            <a:r>
              <a:rPr lang="en-US" sz="2400" dirty="0" err="1"/>
              <a:t>Betatron</a:t>
            </a:r>
            <a:r>
              <a:rPr lang="en-US" sz="2400" dirty="0"/>
              <a:t> Tune Distribution</a:t>
            </a:r>
          </a:p>
        </p:txBody>
      </p:sp>
      <p:sp>
        <p:nvSpPr>
          <p:cNvPr id="14" name="AutoShape 1">
            <a:extLst>
              <a:ext uri="{FF2B5EF4-FFF2-40B4-BE49-F238E27FC236}">
                <a16:creationId xmlns:a16="http://schemas.microsoft.com/office/drawing/2014/main" id="{6BD2B19A-6161-4C2F-BAF9-F9690168DC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88" y="4951797"/>
            <a:ext cx="8456612" cy="1170483"/>
          </a:xfrm>
          <a:custGeom>
            <a:avLst/>
            <a:gdLst>
              <a:gd name="T0" fmla="*/ 9181216 w 8228013"/>
              <a:gd name="T1" fmla="*/ 0 h 4875213"/>
              <a:gd name="T2" fmla="*/ 4590612 w 8228013"/>
              <a:gd name="T3" fmla="*/ 0 h 4875213"/>
              <a:gd name="T4" fmla="*/ 0 w 8228013"/>
              <a:gd name="T5" fmla="*/ 0 h 4875213"/>
              <a:gd name="T6" fmla="*/ 4590612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 marL="741363" indent="-284163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79388" algn="l"/>
                <a:tab pos="636588" algn="l"/>
                <a:tab pos="1093788" algn="l"/>
                <a:tab pos="1550988" algn="l"/>
                <a:tab pos="2008188" algn="l"/>
                <a:tab pos="2465388" algn="l"/>
                <a:tab pos="2922588" algn="l"/>
                <a:tab pos="3379788" algn="l"/>
                <a:tab pos="3836988" algn="l"/>
                <a:tab pos="4294188" algn="l"/>
                <a:tab pos="4751388" algn="l"/>
                <a:tab pos="5208588" algn="l"/>
                <a:tab pos="5665788" algn="l"/>
                <a:tab pos="6122988" algn="l"/>
                <a:tab pos="6580188" algn="l"/>
                <a:tab pos="7037388" algn="l"/>
                <a:tab pos="7494588" algn="l"/>
                <a:tab pos="7951788" algn="l"/>
                <a:tab pos="8408988" algn="l"/>
                <a:tab pos="8866188" algn="l"/>
                <a:tab pos="9323388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dirty="0"/>
              <a:t>The chromatic tune-shift occurs diagonally and the amplitude tune-spread occurs off-diagonally.</a:t>
            </a:r>
          </a:p>
          <a:p>
            <a:pPr eaLnBrk="1">
              <a:spcBef>
                <a:spcPct val="0"/>
              </a:spcBef>
            </a:pPr>
            <a:endParaRPr lang="en-US" altLang="en-US" sz="800" dirty="0"/>
          </a:p>
          <a:p>
            <a:pPr eaLnBrk="1">
              <a:spcBef>
                <a:spcPct val="0"/>
              </a:spcBef>
            </a:pPr>
            <a:r>
              <a:rPr lang="en-US" altLang="en-US" sz="2000" dirty="0"/>
              <a:t>No evidence particles are bound by the resonance lines.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8C664B8A-FA21-4D2C-84CF-A351A47DB84B}"/>
              </a:ext>
            </a:extLst>
          </p:cNvPr>
          <p:cNvSpPr txBox="1">
            <a:spLocks/>
          </p:cNvSpPr>
          <p:nvPr/>
        </p:nvSpPr>
        <p:spPr bwMode="auto">
          <a:xfrm>
            <a:off x="676275" y="644153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886E09B-E493-4320-BAA1-28B815C5315E}"/>
              </a:ext>
            </a:extLst>
          </p:cNvPr>
          <p:cNvSpPr txBox="1">
            <a:spLocks/>
          </p:cNvSpPr>
          <p:nvPr/>
        </p:nvSpPr>
        <p:spPr bwMode="auto">
          <a:xfrm>
            <a:off x="228600" y="639949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D591E2D-9C03-4B9F-B3A2-8BAAF7A7B6C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42576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848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9F97282-EEAA-4763-928D-6C548B1111A2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3F5B42A2-66C8-4C51-8727-BEF422F37C32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2932386" y="4076700"/>
            <a:ext cx="990600" cy="838200"/>
          </a:xfrm>
          <a:prstGeom prst="rect">
            <a:avLst/>
          </a:prstGeom>
          <a:noFill/>
          <a:ln w="28575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6" name="Footer Placeholder 4"/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50" y="969743"/>
            <a:ext cx="7126999" cy="5177659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Fermilab</a:t>
            </a:r>
            <a:r>
              <a:rPr lang="en-US" sz="2400" dirty="0"/>
              <a:t> Proton Accelerator Facility</a:t>
            </a:r>
          </a:p>
        </p:txBody>
      </p:sp>
    </p:spTree>
    <p:extLst>
      <p:ext uri="{BB962C8B-B14F-4D97-AF65-F5344CB8AC3E}">
        <p14:creationId xmlns:p14="http://schemas.microsoft.com/office/powerpoint/2010/main" val="39709963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Summary:</a:t>
            </a:r>
          </a:p>
          <a:p>
            <a:pPr>
              <a:spcBef>
                <a:spcPct val="0"/>
              </a:spcBef>
            </a:pPr>
            <a:endParaRPr lang="en-US" altLang="en-US" sz="4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dirty="0"/>
              <a:t>Integrable optics provide a </a:t>
            </a:r>
            <a:r>
              <a:rPr lang="en-US" altLang="en-US" sz="2200" dirty="0">
                <a:solidFill>
                  <a:schemeClr val="accent3"/>
                </a:solidFill>
              </a:rPr>
              <a:t>large nonlinear tune-spread </a:t>
            </a:r>
            <a:r>
              <a:rPr lang="en-US" altLang="en-US" sz="2200" dirty="0"/>
              <a:t>without introducing new resonances and can be used to </a:t>
            </a:r>
            <a:r>
              <a:rPr lang="en-US" altLang="en-US" sz="2200" dirty="0">
                <a:solidFill>
                  <a:schemeClr val="accent3"/>
                </a:solidFill>
              </a:rPr>
              <a:t>mitigate the formation of beam halo.</a:t>
            </a:r>
          </a:p>
          <a:p>
            <a:pPr>
              <a:spcBef>
                <a:spcPct val="0"/>
              </a:spcBef>
            </a:pPr>
            <a:endParaRPr lang="en-US" altLang="en-US" sz="800" dirty="0">
              <a:solidFill>
                <a:schemeClr val="accent3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dirty="0"/>
              <a:t>Integrable optics is reasonably tolerant to space-charge and chromatic </a:t>
            </a:r>
            <a:r>
              <a:rPr lang="en-US" altLang="en-US" sz="2200" dirty="0">
                <a:solidFill>
                  <a:schemeClr val="accent3"/>
                </a:solidFill>
              </a:rPr>
              <a:t>phase-errors</a:t>
            </a:r>
            <a:r>
              <a:rPr lang="en-US" altLang="en-US" sz="2200" dirty="0"/>
              <a:t>.</a:t>
            </a:r>
          </a:p>
          <a:p>
            <a:pPr>
              <a:spcBef>
                <a:spcPct val="0"/>
              </a:spcBef>
            </a:pPr>
            <a:endParaRPr lang="en-US" altLang="en-US" sz="2200" dirty="0">
              <a:solidFill>
                <a:schemeClr val="accent3"/>
              </a:solidFill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chemeClr val="tx2"/>
                </a:solidFill>
              </a:rPr>
              <a:t>Upcoming Work: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400" b="1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dirty="0">
                <a:solidFill>
                  <a:schemeClr val="accent6"/>
                </a:solidFill>
              </a:rPr>
              <a:t>Analyze particles trajectories to better understand the physics.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8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sz="2200" dirty="0"/>
              <a:t>Version of </a:t>
            </a:r>
            <a:r>
              <a:rPr lang="en-US" altLang="en-US" sz="2200" dirty="0" err="1"/>
              <a:t>iRCS</a:t>
            </a:r>
            <a:r>
              <a:rPr lang="en-US" altLang="en-US" sz="2200" dirty="0"/>
              <a:t> lattice with </a:t>
            </a:r>
            <a:r>
              <a:rPr lang="en-US" altLang="en-US" sz="2200" dirty="0">
                <a:solidFill>
                  <a:schemeClr val="accent3"/>
                </a:solidFill>
              </a:rPr>
              <a:t>12-fold periodicity </a:t>
            </a:r>
            <a:r>
              <a:rPr lang="en-US" altLang="en-US" sz="2200" dirty="0"/>
              <a:t>and simpler arcs.</a:t>
            </a:r>
          </a:p>
          <a:p>
            <a:pPr>
              <a:spcBef>
                <a:spcPct val="0"/>
              </a:spcBef>
            </a:pPr>
            <a:endParaRPr lang="en-US" altLang="en-US" sz="8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Plan to use random quad errors to </a:t>
            </a:r>
            <a:r>
              <a:rPr lang="en-US" altLang="en-US" sz="2200" dirty="0">
                <a:solidFill>
                  <a:schemeClr val="accent3"/>
                </a:solidFill>
              </a:rPr>
              <a:t>break periodicity </a:t>
            </a:r>
            <a:r>
              <a:rPr lang="en-US" altLang="en-US" sz="2200" dirty="0"/>
              <a:t>and investigate effects of integrable optics.</a:t>
            </a:r>
            <a:endParaRPr lang="en-US" altLang="en-US" sz="2000" dirty="0"/>
          </a:p>
          <a:p>
            <a:pPr>
              <a:spcBef>
                <a:spcPct val="0"/>
              </a:spcBef>
            </a:pPr>
            <a:endParaRPr lang="en-US" altLang="en-US" sz="800" dirty="0"/>
          </a:p>
          <a:p>
            <a:pPr>
              <a:spcBef>
                <a:spcPct val="0"/>
              </a:spcBef>
            </a:pPr>
            <a:r>
              <a:rPr lang="en-US" altLang="en-US" sz="2200" dirty="0">
                <a:solidFill>
                  <a:schemeClr val="accent3"/>
                </a:solidFill>
              </a:rPr>
              <a:t>Bunched beam </a:t>
            </a:r>
            <a:r>
              <a:rPr lang="en-US" altLang="en-US" sz="2200" dirty="0"/>
              <a:t>with RF and 3D space-charge forces.</a:t>
            </a:r>
          </a:p>
          <a:p>
            <a:pPr>
              <a:spcBef>
                <a:spcPct val="0"/>
              </a:spcBef>
            </a:pPr>
            <a:endParaRPr lang="en-US" altLang="en-US" sz="800" dirty="0"/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 marL="0" indent="0">
              <a:spcBef>
                <a:spcPct val="0"/>
              </a:spcBef>
              <a:buNone/>
            </a:pPr>
            <a:endParaRPr lang="en-US" altLang="en-US" sz="22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Summary &amp; Upcoming Work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53BE1FC-487C-470F-809E-75EC2232788D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6C62869-3A15-4A81-91ED-753625BA84DB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0E423C0-B9DD-46D6-93BD-0E62C225977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124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4D43B3D-7626-4C52-A860-0F026AEA7A0D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5EE1F5C4-9703-45B1-BE11-4D68C85AAD18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1229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15687"/>
            <a:ext cx="69453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(Proposed) PIP-III Intensity Upgrade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2711198-4C7C-40AA-BFC3-85A0476B8E1B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24E66DA-CF81-45A2-BDEE-F583E66CC251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E3A2D131-93CC-4027-ABEE-23F44A55BAA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3187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C27BFD5-1794-4FD9-A037-BBC87146A6C0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Rapid-Cycling Synchrotron Design</a:t>
            </a:r>
          </a:p>
        </p:txBody>
      </p:sp>
      <p:sp>
        <p:nvSpPr>
          <p:cNvPr id="7" name="Content Placeholder 29"/>
          <p:cNvSpPr txBox="1">
            <a:spLocks/>
          </p:cNvSpPr>
          <p:nvPr/>
        </p:nvSpPr>
        <p:spPr bwMode="auto">
          <a:xfrm>
            <a:off x="228600" y="1042988"/>
            <a:ext cx="8672513" cy="498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95959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6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 kern="1200">
                <a:solidFill>
                  <a:srgbClr val="595959"/>
                </a:solidFill>
                <a:latin typeface="Helvetica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2200" dirty="0"/>
              <a:t>Modern RCS design calls for several features: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/>
                </a:solidFill>
              </a:rPr>
              <a:t>Dispersion-free drifts</a:t>
            </a:r>
            <a:r>
              <a:rPr lang="en-US" altLang="en-US" sz="2000" dirty="0"/>
              <a:t>, for RF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/>
                </a:solidFill>
              </a:rPr>
              <a:t>Low momentum compaction factor</a:t>
            </a:r>
            <a:r>
              <a:rPr lang="en-US" altLang="en-US" sz="2000" dirty="0"/>
              <a:t>, to avoid transition.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/>
                </a:solidFill>
              </a:rPr>
              <a:t>Low beta functions</a:t>
            </a:r>
            <a:r>
              <a:rPr lang="en-US" altLang="en-US" sz="2000" dirty="0"/>
              <a:t>, for maximum emittance per aperture.</a:t>
            </a:r>
          </a:p>
          <a:p>
            <a:pPr lvl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accent3"/>
                </a:solidFill>
              </a:rPr>
              <a:t>Mitigation of collective instabilities</a:t>
            </a:r>
            <a:r>
              <a:rPr lang="en-US" altLang="en-US" sz="2000" dirty="0"/>
              <a:t>, throughout the ramp.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US" altLang="en-US" dirty="0"/>
          </a:p>
          <a:p>
            <a:pPr>
              <a:spcBef>
                <a:spcPct val="0"/>
              </a:spcBef>
            </a:pPr>
            <a:r>
              <a:rPr lang="en-US" altLang="en-US" sz="2200">
                <a:solidFill>
                  <a:schemeClr val="accent3"/>
                </a:solidFill>
              </a:rPr>
              <a:t>Integrable optics design </a:t>
            </a:r>
            <a:r>
              <a:rPr lang="en-US" altLang="en-US" sz="2200" dirty="0"/>
              <a:t>is a promising innovation to provide </a:t>
            </a:r>
            <a:r>
              <a:rPr lang="en-US" altLang="en-US" sz="2200" dirty="0">
                <a:solidFill>
                  <a:schemeClr val="accent3"/>
                </a:solidFill>
              </a:rPr>
              <a:t>significant nonlinear focusing </a:t>
            </a:r>
            <a:r>
              <a:rPr lang="en-US" altLang="en-US" sz="2200" dirty="0"/>
              <a:t>with </a:t>
            </a:r>
            <a:r>
              <a:rPr lang="en-US" altLang="en-US" sz="2200" dirty="0">
                <a:solidFill>
                  <a:schemeClr val="accent3"/>
                </a:solidFill>
              </a:rPr>
              <a:t>two invariants of motions</a:t>
            </a:r>
            <a:r>
              <a:rPr lang="en-US" altLang="en-US" sz="2200" dirty="0"/>
              <a:t>.</a:t>
            </a:r>
          </a:p>
          <a:p>
            <a:pPr>
              <a:spcBef>
                <a:spcPct val="0"/>
              </a:spcBef>
            </a:pPr>
            <a:endParaRPr lang="en-US" altLang="en-US" sz="2200" dirty="0"/>
          </a:p>
          <a:p>
            <a:pPr>
              <a:spcBef>
                <a:spcPct val="0"/>
              </a:spcBef>
            </a:pPr>
            <a:r>
              <a:rPr lang="en-US" altLang="en-US" sz="2200" dirty="0"/>
              <a:t>But first, it is necessary to demonstrate integrable optics is still helpful in the </a:t>
            </a:r>
            <a:r>
              <a:rPr lang="en-US" altLang="en-US" sz="2200" dirty="0">
                <a:solidFill>
                  <a:schemeClr val="accent6"/>
                </a:solidFill>
              </a:rPr>
              <a:t>presence of </a:t>
            </a:r>
            <a:r>
              <a:rPr lang="en-US" altLang="en-US" sz="2200" dirty="0">
                <a:solidFill>
                  <a:schemeClr val="accent3"/>
                </a:solidFill>
              </a:rPr>
              <a:t>strong space-charge forces</a:t>
            </a:r>
            <a:r>
              <a:rPr lang="en-US" altLang="en-US" sz="22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FE57909-62AB-4CA8-A326-43A731F0570E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9590385-BB59-41AC-A651-98B0CD6812AD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8BE8B-96DA-452A-B9D9-0833C48B613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31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9E3638-3F14-48AE-A96F-E929F840A95D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80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" name="Ink 18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446" name="Ink 15445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46" name="Ink 1544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492" name="Ink 15491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92" name="Ink 15491"/>
              <p:cNvPicPr/>
              <p:nvPr/>
            </p:nvPicPr>
            <p:blipFill/>
            <p:spPr/>
          </p:pic>
        </mc:Fallback>
      </mc:AlternateContent>
      <p:grpSp>
        <p:nvGrpSpPr>
          <p:cNvPr id="3" name="Group 2"/>
          <p:cNvGrpSpPr/>
          <p:nvPr/>
        </p:nvGrpSpPr>
        <p:grpSpPr>
          <a:xfrm>
            <a:off x="4878388" y="1274380"/>
            <a:ext cx="4038600" cy="4195763"/>
            <a:chOff x="4891088" y="1600200"/>
            <a:chExt cx="4038600" cy="4195763"/>
          </a:xfrm>
        </p:grpSpPr>
        <p:pic>
          <p:nvPicPr>
            <p:cNvPr id="16393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6975" y="2438400"/>
              <a:ext cx="3724275" cy="3357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6" name="AutoShape 6"/>
            <p:cNvSpPr>
              <a:spLocks noChangeArrowheads="1"/>
            </p:cNvSpPr>
            <p:nvPr/>
          </p:nvSpPr>
          <p:spPr bwMode="auto">
            <a:xfrm>
              <a:off x="4891088" y="1600200"/>
              <a:ext cx="4038600" cy="688975"/>
            </a:xfrm>
            <a:custGeom>
              <a:avLst/>
              <a:gdLst>
                <a:gd name="T0" fmla="*/ 378 w 8228013"/>
                <a:gd name="T1" fmla="*/ 0 h 4875213"/>
                <a:gd name="T2" fmla="*/ 189 w 8228013"/>
                <a:gd name="T3" fmla="*/ 0 h 4875213"/>
                <a:gd name="T4" fmla="*/ 0 w 8228013"/>
                <a:gd name="T5" fmla="*/ 0 h 4875213"/>
                <a:gd name="T6" fmla="*/ 189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marL="179388" indent="-179388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2000" b="1" dirty="0"/>
                <a:t>Nonlinear kick separable in elliptic coordinates:</a:t>
              </a: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Danilov-</a:t>
            </a:r>
            <a:r>
              <a:rPr lang="en-US" sz="2400" dirty="0" err="1"/>
              <a:t>Nagaitsev</a:t>
            </a:r>
            <a:r>
              <a:rPr lang="en-US" sz="2400" dirty="0"/>
              <a:t> Integral Design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BEC37B-EBA0-4E91-B517-124C88244C3A}"/>
              </a:ext>
            </a:extLst>
          </p:cNvPr>
          <p:cNvGrpSpPr/>
          <p:nvPr/>
        </p:nvGrpSpPr>
        <p:grpSpPr>
          <a:xfrm>
            <a:off x="493713" y="1016580"/>
            <a:ext cx="4397375" cy="4546003"/>
            <a:chOff x="493713" y="1016580"/>
            <a:chExt cx="4397375" cy="454600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5504" name="Ink 15503"/>
                <p14:cNvContentPartPr/>
                <p14:nvPr/>
              </p14:nvContentPartPr>
              <p14:xfrm>
                <a:off x="3583417" y="1016580"/>
                <a:ext cx="21600" cy="27120"/>
              </p14:xfrm>
            </p:contentPart>
          </mc:Choice>
          <mc:Fallback xmlns="">
            <p:pic>
              <p:nvPicPr>
                <p:cNvPr id="15504" name="Ink 15503"/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77297" y="1010433"/>
                  <a:ext cx="33120" cy="38691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6398" name="Picture 7"/>
            <p:cNvPicPr>
              <a:picLocks noChangeAspect="1" noChangeArrowheads="1"/>
            </p:cNvPicPr>
            <p:nvPr/>
          </p:nvPicPr>
          <p:blipFill>
            <a:blip r:embed="rId9"/>
            <a:stretch>
              <a:fillRect/>
            </a:stretch>
          </p:blipFill>
          <p:spPr bwMode="auto">
            <a:xfrm>
              <a:off x="2682682" y="4491351"/>
              <a:ext cx="2013499" cy="1071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6399" name="Picture 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13" y="1851958"/>
              <a:ext cx="4397375" cy="260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5" name="AutoShape 6"/>
            <p:cNvSpPr>
              <a:spLocks noChangeArrowheads="1"/>
            </p:cNvSpPr>
            <p:nvPr/>
          </p:nvSpPr>
          <p:spPr bwMode="auto">
            <a:xfrm>
              <a:off x="628650" y="1259820"/>
              <a:ext cx="4038600" cy="398463"/>
            </a:xfrm>
            <a:custGeom>
              <a:avLst/>
              <a:gdLst>
                <a:gd name="T0" fmla="*/ 378 w 8228013"/>
                <a:gd name="T1" fmla="*/ 0 h 4875213"/>
                <a:gd name="T2" fmla="*/ 189 w 8228013"/>
                <a:gd name="T3" fmla="*/ 0 h 4875213"/>
                <a:gd name="T4" fmla="*/ 0 w 8228013"/>
                <a:gd name="T5" fmla="*/ 0 h 4875213"/>
                <a:gd name="T6" fmla="*/ 189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 marL="179388" indent="-179388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2000" b="1" dirty="0"/>
                <a:t>Time-independent kick: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50878CF-432B-4C4A-A574-D7658DC70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76275" y="4491351"/>
              <a:ext cx="1912141" cy="1071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028633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2057400"/>
            <a:ext cx="8348662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Freeform 3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0AEBC3A-D58D-48DD-B969-CC2B5C4F60F1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128F8E-A035-4DC0-B482-D2B7523AF115}"/>
              </a:ext>
            </a:extLst>
          </p:cNvPr>
          <p:cNvGrpSpPr/>
          <p:nvPr/>
        </p:nvGrpSpPr>
        <p:grpSpPr>
          <a:xfrm>
            <a:off x="614855" y="1554163"/>
            <a:ext cx="6786862" cy="769937"/>
            <a:chOff x="614855" y="1554163"/>
            <a:chExt cx="6786862" cy="769937"/>
          </a:xfrm>
        </p:grpSpPr>
        <p:pic>
          <p:nvPicPr>
            <p:cNvPr id="18454" name="Picture 6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614855" y="1554163"/>
              <a:ext cx="2224390" cy="76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8455" name="Picture 7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2839245" y="1563688"/>
              <a:ext cx="4562472" cy="760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9" name="Ink 18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446" name="Ink 15445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46" name="Ink 15445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492" name="Ink 15491"/>
              <p14:cNvContentPartPr/>
              <p14:nvPr/>
            </p14:nvContentPartPr>
            <p14:xfrm>
              <a:off x="-2147483648" y="-2147483648"/>
              <a:ext cx="0" cy="0"/>
            </p14:xfrm>
          </p:contentPart>
        </mc:Choice>
        <mc:Fallback xmlns="">
          <p:pic>
            <p:nvPicPr>
              <p:cNvPr id="15492" name="Ink 15491"/>
              <p:cNvPicPr/>
              <p:nvPr/>
            </p:nvPicPr>
            <p:blipFill/>
            <p:spPr/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504" name="Ink 15503"/>
              <p14:cNvContentPartPr/>
              <p14:nvPr/>
            </p14:nvContentPartPr>
            <p14:xfrm>
              <a:off x="3583417" y="1016580"/>
              <a:ext cx="21600" cy="27120"/>
            </p14:xfrm>
          </p:contentPart>
        </mc:Choice>
        <mc:Fallback xmlns="">
          <p:pic>
            <p:nvPicPr>
              <p:cNvPr id="15504" name="Ink 1550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77297" y="1010433"/>
                <a:ext cx="33120" cy="38691"/>
              </a:xfrm>
              <a:prstGeom prst="rect">
                <a:avLst/>
              </a:prstGeom>
            </p:spPr>
          </p:pic>
        </mc:Fallback>
      </mc:AlternateContent>
      <p:sp>
        <p:nvSpPr>
          <p:cNvPr id="24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Integral Design with Periodicity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1A0C8D4-ED18-46AC-BBB4-CDC5715B53AD}"/>
              </a:ext>
            </a:extLst>
          </p:cNvPr>
          <p:cNvGrpSpPr/>
          <p:nvPr/>
        </p:nvGrpSpPr>
        <p:grpSpPr>
          <a:xfrm>
            <a:off x="676275" y="4780893"/>
            <a:ext cx="7951788" cy="953814"/>
            <a:chOff x="731838" y="3894301"/>
            <a:chExt cx="7951788" cy="953814"/>
          </a:xfrm>
        </p:grpSpPr>
        <p:sp>
          <p:nvSpPr>
            <p:cNvPr id="18447" name="AutoShape 18"/>
            <p:cNvSpPr>
              <a:spLocks noChangeArrowheads="1"/>
            </p:cNvSpPr>
            <p:nvPr/>
          </p:nvSpPr>
          <p:spPr bwMode="auto">
            <a:xfrm>
              <a:off x="7678739" y="3897203"/>
              <a:ext cx="1004887" cy="950912"/>
            </a:xfrm>
            <a:custGeom>
              <a:avLst/>
              <a:gdLst>
                <a:gd name="T0" fmla="*/ 0 w 8228013"/>
                <a:gd name="T1" fmla="*/ 0 h 4875213"/>
                <a:gd name="T2" fmla="*/ 0 w 8228013"/>
                <a:gd name="T3" fmla="*/ 0 h 4875213"/>
                <a:gd name="T4" fmla="*/ 0 w 8228013"/>
                <a:gd name="T5" fmla="*/ 0 h 4875213"/>
                <a:gd name="T6" fmla="*/ 0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5400" b="1" dirty="0"/>
                <a:t>...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475D1189-B574-4DFF-8D4A-09B251AC0FC3}"/>
                </a:ext>
              </a:extLst>
            </p:cNvPr>
            <p:cNvGrpSpPr/>
            <p:nvPr/>
          </p:nvGrpSpPr>
          <p:grpSpPr>
            <a:xfrm>
              <a:off x="731838" y="3902184"/>
              <a:ext cx="2324101" cy="785704"/>
              <a:chOff x="731838" y="4735513"/>
              <a:chExt cx="2324101" cy="785704"/>
            </a:xfrm>
          </p:grpSpPr>
          <p:pic>
            <p:nvPicPr>
              <p:cNvPr id="29" name="Picture 10">
                <a:extLst>
                  <a:ext uri="{FF2B5EF4-FFF2-40B4-BE49-F238E27FC236}">
                    <a16:creationId xmlns:a16="http://schemas.microsoft.com/office/drawing/2014/main" id="{4EE06748-C5B9-4091-9BA3-AB29D4B8BF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731838" y="4735513"/>
                <a:ext cx="742950" cy="785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11">
                <a:extLst>
                  <a:ext uri="{FF2B5EF4-FFF2-40B4-BE49-F238E27FC236}">
                    <a16:creationId xmlns:a16="http://schemas.microsoft.com/office/drawing/2014/main" id="{33279E61-7F37-4404-B47B-670EF08942D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1476376" y="4735513"/>
                <a:ext cx="1579563" cy="785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790D7D1B-A22A-4A8A-A10B-625F417E6714}"/>
                </a:ext>
              </a:extLst>
            </p:cNvPr>
            <p:cNvGrpSpPr/>
            <p:nvPr/>
          </p:nvGrpSpPr>
          <p:grpSpPr>
            <a:xfrm>
              <a:off x="3055939" y="3902184"/>
              <a:ext cx="2324101" cy="785704"/>
              <a:chOff x="731838" y="4735513"/>
              <a:chExt cx="2324101" cy="785704"/>
            </a:xfrm>
          </p:grpSpPr>
          <p:pic>
            <p:nvPicPr>
              <p:cNvPr id="32" name="Picture 10">
                <a:extLst>
                  <a:ext uri="{FF2B5EF4-FFF2-40B4-BE49-F238E27FC236}">
                    <a16:creationId xmlns:a16="http://schemas.microsoft.com/office/drawing/2014/main" id="{03BF946F-E2B1-42CE-8092-0BC28E188D8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731838" y="4735513"/>
                <a:ext cx="742950" cy="785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11">
                <a:extLst>
                  <a:ext uri="{FF2B5EF4-FFF2-40B4-BE49-F238E27FC236}">
                    <a16:creationId xmlns:a16="http://schemas.microsoft.com/office/drawing/2014/main" id="{B2D988B2-8DD1-4CDB-8D7A-0E17D1A4850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1476376" y="4735513"/>
                <a:ext cx="1579563" cy="785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40B3247-CF4B-42D9-B4F2-2EA02F9CEDCD}"/>
                </a:ext>
              </a:extLst>
            </p:cNvPr>
            <p:cNvGrpSpPr/>
            <p:nvPr/>
          </p:nvGrpSpPr>
          <p:grpSpPr>
            <a:xfrm>
              <a:off x="5380040" y="3894301"/>
              <a:ext cx="2324101" cy="785704"/>
              <a:chOff x="731838" y="4735513"/>
              <a:chExt cx="2324101" cy="785704"/>
            </a:xfrm>
          </p:grpSpPr>
          <p:pic>
            <p:nvPicPr>
              <p:cNvPr id="35" name="Picture 10">
                <a:extLst>
                  <a:ext uri="{FF2B5EF4-FFF2-40B4-BE49-F238E27FC236}">
                    <a16:creationId xmlns:a16="http://schemas.microsoft.com/office/drawing/2014/main" id="{5C7FB37D-3D24-4C36-BC94-0E4CD8D294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731838" y="4735513"/>
                <a:ext cx="742950" cy="785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36" name="Picture 11">
                <a:extLst>
                  <a:ext uri="{FF2B5EF4-FFF2-40B4-BE49-F238E27FC236}">
                    <a16:creationId xmlns:a16="http://schemas.microsoft.com/office/drawing/2014/main" id="{5A5C94D3-8DED-4446-B6A0-E86AF84F17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/>
              <a:stretch>
                <a:fillRect/>
              </a:stretch>
            </p:blipFill>
            <p:spPr bwMode="auto">
              <a:xfrm>
                <a:off x="1476376" y="4735513"/>
                <a:ext cx="1579563" cy="785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8" name="AutoShape 6">
            <a:extLst>
              <a:ext uri="{FF2B5EF4-FFF2-40B4-BE49-F238E27FC236}">
                <a16:creationId xmlns:a16="http://schemas.microsoft.com/office/drawing/2014/main" id="{88E62EE2-634C-487B-A56E-9A751D354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55" y="4392556"/>
            <a:ext cx="4038600" cy="398463"/>
          </a:xfrm>
          <a:custGeom>
            <a:avLst/>
            <a:gdLst>
              <a:gd name="T0" fmla="*/ 378 w 8228013"/>
              <a:gd name="T1" fmla="*/ 0 h 4875213"/>
              <a:gd name="T2" fmla="*/ 189 w 8228013"/>
              <a:gd name="T3" fmla="*/ 0 h 4875213"/>
              <a:gd name="T4" fmla="*/ 0 w 8228013"/>
              <a:gd name="T5" fmla="*/ 0 h 4875213"/>
              <a:gd name="T6" fmla="*/ 189 w 8228013"/>
              <a:gd name="T7" fmla="*/ 0 h 4875213"/>
              <a:gd name="T8" fmla="*/ 0 60000 65536"/>
              <a:gd name="T9" fmla="*/ 0 60000 65536"/>
              <a:gd name="T10" fmla="*/ 0 60000 65536"/>
              <a:gd name="T11" fmla="*/ 0 60000 65536"/>
              <a:gd name="T12" fmla="*/ 0 w 8228013"/>
              <a:gd name="T13" fmla="*/ 0 h 4875213"/>
              <a:gd name="T14" fmla="*/ 8228013 w 8228013"/>
              <a:gd name="T15" fmla="*/ 4875213 h 48752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228013" h="4875213">
                <a:moveTo>
                  <a:pt x="0" y="0"/>
                </a:moveTo>
                <a:lnTo>
                  <a:pt x="22856" y="0"/>
                </a:lnTo>
                <a:lnTo>
                  <a:pt x="22856" y="13543"/>
                </a:lnTo>
                <a:lnTo>
                  <a:pt x="0" y="135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marL="179388" indent="-179388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spcBef>
                <a:spcPct val="0"/>
              </a:spcBef>
            </a:pPr>
            <a:r>
              <a:rPr lang="en-US" altLang="en-US" sz="2000" b="1" dirty="0"/>
              <a:t>Multiple Periodic Cells:</a:t>
            </a:r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1D3E2AC7-8D68-4CFE-BBF7-EC9FC02DBDA2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FA76436E-06F5-4AB9-A775-F934E5CCA44B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7186D0EC-25D4-4C11-94F6-BED45712839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314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reeform 2"/>
          <p:cNvSpPr>
            <a:spLocks noChangeArrowheads="1"/>
          </p:cNvSpPr>
          <p:nvPr/>
        </p:nvSpPr>
        <p:spPr bwMode="auto">
          <a:xfrm>
            <a:off x="6869113" y="5257800"/>
            <a:ext cx="346075" cy="895350"/>
          </a:xfrm>
          <a:custGeom>
            <a:avLst/>
            <a:gdLst>
              <a:gd name="T0" fmla="*/ 0 w 222250"/>
              <a:gd name="T1" fmla="*/ 0 h 723900"/>
              <a:gd name="T2" fmla="*/ 80514 w 222250"/>
              <a:gd name="T3" fmla="*/ 0 h 723900"/>
              <a:gd name="T4" fmla="*/ 80514 w 222250"/>
              <a:gd name="T5" fmla="*/ 20872 h 723900"/>
              <a:gd name="T6" fmla="*/ 0 w 222250"/>
              <a:gd name="T7" fmla="*/ 20872 h 723900"/>
              <a:gd name="T8" fmla="*/ 0 w 222250"/>
              <a:gd name="T9" fmla="*/ 0 h 7239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2250"/>
              <a:gd name="T16" fmla="*/ 0 h 723900"/>
              <a:gd name="T17" fmla="*/ 222250 w 222250"/>
              <a:gd name="T18" fmla="*/ 723900 h 7239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2250" h="723900">
                <a:moveTo>
                  <a:pt x="0" y="0"/>
                </a:moveTo>
                <a:lnTo>
                  <a:pt x="617" y="0"/>
                </a:lnTo>
                <a:lnTo>
                  <a:pt x="617" y="2014"/>
                </a:lnTo>
                <a:lnTo>
                  <a:pt x="0" y="201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7620000" y="7938"/>
            <a:ext cx="103346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D7AE0A4-2099-47FF-89DD-0DC0B2F2B9D5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28600" y="949601"/>
            <a:ext cx="8755063" cy="5232400"/>
            <a:chOff x="228600" y="1522413"/>
            <a:chExt cx="8755063" cy="5232400"/>
          </a:xfrm>
        </p:grpSpPr>
        <p:pic>
          <p:nvPicPr>
            <p:cNvPr id="2253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522413"/>
              <a:ext cx="4795838" cy="383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534" name="AutoShape 1"/>
            <p:cNvSpPr>
              <a:spLocks noChangeArrowheads="1"/>
            </p:cNvSpPr>
            <p:nvPr/>
          </p:nvSpPr>
          <p:spPr bwMode="auto">
            <a:xfrm>
              <a:off x="5257800" y="1752600"/>
              <a:ext cx="3725863" cy="4800600"/>
            </a:xfrm>
            <a:custGeom>
              <a:avLst/>
              <a:gdLst>
                <a:gd name="T0" fmla="*/ 346031 w 8228013"/>
                <a:gd name="T1" fmla="*/ 1 h 4875213"/>
                <a:gd name="T2" fmla="*/ 173016 w 8228013"/>
                <a:gd name="T3" fmla="*/ 1 h 4875213"/>
                <a:gd name="T4" fmla="*/ 0 w 8228013"/>
                <a:gd name="T5" fmla="*/ 1 h 4875213"/>
                <a:gd name="T6" fmla="*/ 173016 w 8228013"/>
                <a:gd name="T7" fmla="*/ 0 h 48752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228013"/>
                <a:gd name="T13" fmla="*/ 0 h 4875213"/>
                <a:gd name="T14" fmla="*/ 8228013 w 8228013"/>
                <a:gd name="T15" fmla="*/ 4875213 h 48752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228013" h="4875213">
                  <a:moveTo>
                    <a:pt x="0" y="0"/>
                  </a:moveTo>
                  <a:lnTo>
                    <a:pt x="22856" y="0"/>
                  </a:lnTo>
                  <a:lnTo>
                    <a:pt x="22856" y="13543"/>
                  </a:lnTo>
                  <a:lnTo>
                    <a:pt x="0" y="13543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5000" rIns="90000" bIns="45000"/>
            <a:lstStyle>
              <a:lvl1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2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1pPr>
              <a:lvl2pPr marL="741363" indent="-284163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20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2pPr>
              <a:lvl3pPr>
                <a:spcBef>
                  <a:spcPts val="4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3pPr>
              <a:lvl4pPr>
                <a:spcBef>
                  <a:spcPts val="4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6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4pPr>
              <a:lvl5pPr>
                <a:spcBef>
                  <a:spcPts val="35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5pPr>
              <a:lvl6pPr marL="25146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6pPr>
              <a:lvl7pPr marL="29718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7pPr>
              <a:lvl8pPr marL="34290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8pPr>
              <a:lvl9pPr marL="3886200" indent="-228600" defTabSz="457200" eaLnBrk="0" fontAlgn="base" hangingPunct="0">
                <a:spcBef>
                  <a:spcPts val="35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179388" algn="l"/>
                  <a:tab pos="636588" algn="l"/>
                  <a:tab pos="1093788" algn="l"/>
                  <a:tab pos="1550988" algn="l"/>
                  <a:tab pos="2008188" algn="l"/>
                  <a:tab pos="2465388" algn="l"/>
                  <a:tab pos="2922588" algn="l"/>
                  <a:tab pos="3379788" algn="l"/>
                  <a:tab pos="3836988" algn="l"/>
                  <a:tab pos="4294188" algn="l"/>
                  <a:tab pos="4751388" algn="l"/>
                  <a:tab pos="5208588" algn="l"/>
                  <a:tab pos="5665788" algn="l"/>
                  <a:tab pos="6122988" algn="l"/>
                  <a:tab pos="6580188" algn="l"/>
                  <a:tab pos="7037388" algn="l"/>
                  <a:tab pos="7494588" algn="l"/>
                  <a:tab pos="7951788" algn="l"/>
                  <a:tab pos="8408988" algn="l"/>
                  <a:tab pos="8866188" algn="l"/>
                  <a:tab pos="9323388" algn="l"/>
                </a:tabLst>
                <a:defRPr sz="1400">
                  <a:solidFill>
                    <a:srgbClr val="292934"/>
                  </a:solidFill>
                  <a:latin typeface="Arial" panose="020B0604020202020204" pitchFamily="34" charset="0"/>
                  <a:ea typeface="WenQuanYi Micro Hei"/>
                  <a:cs typeface="WenQuanYi Micro Hei"/>
                </a:defRPr>
              </a:lvl9pPr>
            </a:lstStyle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Periodicity: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6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Circumference: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542 m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Bend-radius rho: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15.4 m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Max Beta function: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35 m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Insertion length: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11.2 m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 err="1">
                  <a:solidFill>
                    <a:schemeClr val="tx1"/>
                  </a:solidFill>
                </a:rPr>
                <a:t>Betatron</a:t>
              </a:r>
              <a:r>
                <a:rPr lang="en-US" altLang="en-US" sz="1600" dirty="0">
                  <a:solidFill>
                    <a:schemeClr val="tx1"/>
                  </a:solidFill>
                </a:rPr>
                <a:t> Tune: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16.8</a:t>
              </a:r>
            </a:p>
            <a:p>
              <a:pPr eaLnBrk="1">
                <a:spcBef>
                  <a:spcPct val="0"/>
                </a:spcBef>
              </a:pPr>
              <a:endParaRPr lang="en-US" altLang="en-US" sz="1600" b="1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Insert Phase-Advance: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0.3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Nonlinear t-value: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0.15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Minimum c-value: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3 cm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Beta at insert center: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4 m</a:t>
              </a:r>
            </a:p>
            <a:p>
              <a:pPr eaLnBrk="1">
                <a:spcBef>
                  <a:spcPct val="0"/>
                </a:spcBef>
              </a:pPr>
              <a:endParaRPr lang="en-US" altLang="en-US" sz="1600" b="1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Corrected Chromaticity: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-7.7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b="1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Natural Chromaticity: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-33</a:t>
              </a:r>
            </a:p>
            <a:p>
              <a:pPr eaLnBrk="1">
                <a:spcBef>
                  <a:spcPct val="0"/>
                </a:spcBef>
              </a:pPr>
              <a:endParaRPr lang="en-US" altLang="en-US" sz="400" dirty="0">
                <a:solidFill>
                  <a:schemeClr val="tx1"/>
                </a:solidFill>
              </a:endParaRPr>
            </a:p>
            <a:p>
              <a:pPr eaLnBrk="1">
                <a:spcBef>
                  <a:spcPct val="0"/>
                </a:spcBef>
              </a:pPr>
              <a:r>
                <a:rPr lang="en-US" altLang="en-US" sz="1600" dirty="0">
                  <a:solidFill>
                    <a:schemeClr val="tx1"/>
                  </a:solidFill>
                </a:rPr>
                <a:t>Second-order Chromaticity: </a:t>
              </a:r>
              <a:r>
                <a:rPr lang="en-US" altLang="en-US" sz="1600" b="1" dirty="0">
                  <a:solidFill>
                    <a:schemeClr val="tx1"/>
                  </a:solidFill>
                </a:rPr>
                <a:t>-132 </a:t>
              </a:r>
            </a:p>
            <a:p>
              <a:pPr eaLnBrk="1">
                <a:spcBef>
                  <a:spcPct val="0"/>
                </a:spcBef>
              </a:pPr>
              <a:endParaRPr lang="en-US" altLang="en-US" sz="1600" dirty="0"/>
            </a:p>
          </p:txBody>
        </p:sp>
        <p:pic>
          <p:nvPicPr>
            <p:cNvPr id="22535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5257800"/>
              <a:ext cx="4876800" cy="1497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 err="1"/>
              <a:t>iRCS</a:t>
            </a:r>
            <a:r>
              <a:rPr lang="en-US" sz="2400" dirty="0"/>
              <a:t> v2 Lattice Parameters</a:t>
            </a:r>
          </a:p>
        </p:txBody>
      </p:sp>
    </p:spTree>
    <p:extLst>
      <p:ext uri="{BB962C8B-B14F-4D97-AF65-F5344CB8AC3E}">
        <p14:creationId xmlns:p14="http://schemas.microsoft.com/office/powerpoint/2010/main" val="25026421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00" y="-28575"/>
            <a:ext cx="1025525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71DA-F349-4C1E-9688-7F4329C40053}" type="slidenum">
              <a:rPr lang="en-US" altLang="en-US" sz="1800">
                <a:solidFill>
                  <a:srgbClr val="FFFFFF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0483" name="AutoShape 2"/>
          <p:cNvSpPr>
            <a:spLocks noChangeArrowheads="1"/>
          </p:cNvSpPr>
          <p:nvPr/>
        </p:nvSpPr>
        <p:spPr bwMode="auto">
          <a:xfrm>
            <a:off x="685800" y="2209801"/>
            <a:ext cx="7847013" cy="1332186"/>
          </a:xfrm>
          <a:custGeom>
            <a:avLst/>
            <a:gdLst>
              <a:gd name="T0" fmla="*/ 7847013 w 7847013"/>
              <a:gd name="T1" fmla="*/ 1 h 1979613"/>
              <a:gd name="T2" fmla="*/ 3923507 w 7847013"/>
              <a:gd name="T3" fmla="*/ 1 h 1979613"/>
              <a:gd name="T4" fmla="*/ 0 w 7847013"/>
              <a:gd name="T5" fmla="*/ 1 h 1979613"/>
              <a:gd name="T6" fmla="*/ 3923507 w 7847013"/>
              <a:gd name="T7" fmla="*/ 0 h 1979613"/>
              <a:gd name="T8" fmla="*/ 0 60000 65536"/>
              <a:gd name="T9" fmla="*/ 0 60000 65536"/>
              <a:gd name="T10" fmla="*/ 0 60000 65536"/>
              <a:gd name="T11" fmla="*/ 0 60000 65536"/>
              <a:gd name="T12" fmla="*/ 0 w 7847013"/>
              <a:gd name="T13" fmla="*/ 0 h 1979613"/>
              <a:gd name="T14" fmla="*/ 7847013 w 7847013"/>
              <a:gd name="T15" fmla="*/ 1979613 h 197961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847013" h="1979613">
                <a:moveTo>
                  <a:pt x="0" y="0"/>
                </a:moveTo>
                <a:lnTo>
                  <a:pt x="21798" y="0"/>
                </a:lnTo>
                <a:lnTo>
                  <a:pt x="21798" y="5499"/>
                </a:lnTo>
                <a:lnTo>
                  <a:pt x="0" y="549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 err="1">
                <a:solidFill>
                  <a:schemeClr val="tx2"/>
                </a:solidFill>
              </a:rPr>
              <a:t>Synergia</a:t>
            </a:r>
            <a:r>
              <a:rPr lang="en-US" altLang="en-US" sz="4200" dirty="0">
                <a:solidFill>
                  <a:schemeClr val="tx2"/>
                </a:solidFill>
              </a:rPr>
              <a:t> Simulation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of Halo formed by</a:t>
            </a:r>
          </a:p>
          <a:p>
            <a:pPr algn="ctr" eaLnBrk="1">
              <a:spcBef>
                <a:spcPct val="0"/>
              </a:spcBef>
              <a:buClrTx/>
              <a:buFontTx/>
              <a:buNone/>
            </a:pPr>
            <a:r>
              <a:rPr lang="en-US" altLang="en-US" sz="4200" dirty="0">
                <a:solidFill>
                  <a:schemeClr val="tx2"/>
                </a:solidFill>
              </a:rPr>
              <a:t>Beam Mismatched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7620000" y="7938"/>
            <a:ext cx="10366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1pPr>
            <a:lvl2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2pPr>
            <a:lvl3pPr>
              <a:spcBef>
                <a:spcPts val="4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3pPr>
            <a:lvl4pPr>
              <a:spcBef>
                <a:spcPts val="4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6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4pPr>
            <a:lvl5pPr>
              <a:spcBef>
                <a:spcPts val="3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5pPr>
            <a:lvl6pPr marL="25146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6pPr>
            <a:lvl7pPr marL="29718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7pPr>
            <a:lvl8pPr marL="34290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8pPr>
            <a:lvl9pPr marL="3886200" indent="-228600" defTabSz="457200" eaLnBrk="0" fontAlgn="base" hangingPunct="0">
              <a:spcBef>
                <a:spcPts val="3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292934"/>
                </a:solidFill>
                <a:latin typeface="Arial" panose="020B0604020202020204" pitchFamily="34" charset="0"/>
                <a:ea typeface="WenQuanYi Micro Hei"/>
                <a:cs typeface="WenQuanYi Micro Hei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fld id="{CCE331F3-4EA3-4A80-9C1C-648856DBCFC4}" type="slidenum">
              <a:rPr lang="en-US" altLang="en-US" sz="1800">
                <a:solidFill>
                  <a:srgbClr val="FFFFFF"/>
                </a:solidFill>
              </a:rPr>
              <a:pPr eaLnBrk="1">
                <a:lnSpc>
                  <a:spcPct val="93000"/>
                </a:lnSpc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D49A01D-C6ED-4E29-A5F1-39BF98D4FDA7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F3B0B0-2CEF-474E-8AB1-F938E2361BBF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4B64544-D0C7-401F-BFA0-4493E70A0EF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1263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1042988"/>
            <a:ext cx="8672513" cy="498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accent3"/>
                </a:solidFill>
              </a:rPr>
              <a:t>Coasting</a:t>
            </a:r>
            <a:r>
              <a:rPr lang="en-US" altLang="en-US" sz="2200" dirty="0"/>
              <a:t> proton beam with </a:t>
            </a:r>
            <a:r>
              <a:rPr lang="en-US" altLang="en-US" sz="2200" dirty="0">
                <a:solidFill>
                  <a:schemeClr val="accent3"/>
                </a:solidFill>
              </a:rPr>
              <a:t>PIC</a:t>
            </a:r>
            <a:r>
              <a:rPr lang="en-US" altLang="en-US" sz="2200" dirty="0"/>
              <a:t> space-charge.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Injection energy of </a:t>
            </a:r>
            <a:r>
              <a:rPr lang="en-US" altLang="en-US" sz="2200" dirty="0">
                <a:solidFill>
                  <a:schemeClr val="accent3"/>
                </a:solidFill>
              </a:rPr>
              <a:t>0.8 GeV</a:t>
            </a:r>
            <a:r>
              <a:rPr lang="en-US" altLang="en-US" sz="2200" dirty="0">
                <a:solidFill>
                  <a:schemeClr val="accent6"/>
                </a:solidFill>
              </a:rPr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Initial normalized emittance </a:t>
            </a:r>
            <a:r>
              <a:rPr lang="en-US" altLang="en-US" sz="2200" dirty="0">
                <a:solidFill>
                  <a:schemeClr val="accent3"/>
                </a:solidFill>
              </a:rPr>
              <a:t>20 mm </a:t>
            </a:r>
            <a:r>
              <a:rPr lang="en-US" altLang="en-US" sz="2200" dirty="0" err="1">
                <a:solidFill>
                  <a:schemeClr val="accent3"/>
                </a:solidFill>
              </a:rPr>
              <a:t>mrad</a:t>
            </a:r>
            <a:r>
              <a:rPr lang="en-US" altLang="en-US" sz="2200" dirty="0"/>
              <a:t>.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accent3"/>
                </a:solidFill>
              </a:rPr>
              <a:t>2D </a:t>
            </a:r>
            <a:r>
              <a:rPr lang="en-US" altLang="en-US" sz="2200" dirty="0" err="1">
                <a:solidFill>
                  <a:schemeClr val="accent3"/>
                </a:solidFill>
              </a:rPr>
              <a:t>Waterbag</a:t>
            </a:r>
            <a:r>
              <a:rPr lang="en-US" altLang="en-US" sz="2200" dirty="0">
                <a:solidFill>
                  <a:schemeClr val="accent3"/>
                </a:solidFill>
              </a:rPr>
              <a:t> </a:t>
            </a:r>
            <a:r>
              <a:rPr lang="en-US" altLang="en-US" sz="2200" dirty="0"/>
              <a:t>beam initially distributed along equipotential contours except with a </a:t>
            </a:r>
            <a:r>
              <a:rPr lang="en-US" altLang="en-US" sz="2200" dirty="0">
                <a:solidFill>
                  <a:schemeClr val="accent3"/>
                </a:solidFill>
              </a:rPr>
              <a:t>20% mismatch.</a:t>
            </a:r>
            <a:endParaRPr lang="en-US" altLang="en-US" sz="2200" dirty="0"/>
          </a:p>
          <a:p>
            <a:pPr>
              <a:spcBef>
                <a:spcPct val="0"/>
              </a:spcBef>
              <a:defRPr/>
            </a:pPr>
            <a:r>
              <a:rPr lang="en-US" altLang="en-US" sz="2200" dirty="0">
                <a:solidFill>
                  <a:schemeClr val="accent3"/>
                </a:solidFill>
              </a:rPr>
              <a:t>500 revolutions </a:t>
            </a:r>
            <a:r>
              <a:rPr lang="en-US" altLang="en-US" sz="2200" dirty="0"/>
              <a:t>of </a:t>
            </a:r>
            <a:r>
              <a:rPr lang="en-US" altLang="en-US" sz="2200" dirty="0" err="1"/>
              <a:t>iRCS</a:t>
            </a:r>
            <a:r>
              <a:rPr lang="en-US" altLang="en-US" sz="2200" dirty="0"/>
              <a:t> (3000 iterations of periodic cell).</a:t>
            </a:r>
          </a:p>
          <a:p>
            <a:pPr marL="0" indent="0">
              <a:spcBef>
                <a:spcPct val="0"/>
              </a:spcBef>
              <a:buNone/>
              <a:defRPr/>
            </a:pPr>
            <a:endParaRPr lang="en-US" altLang="en-US" sz="2200" dirty="0"/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Phase advance through insert </a:t>
            </a:r>
            <a:r>
              <a:rPr lang="en-US" altLang="en-US" sz="2200" b="1" dirty="0">
                <a:solidFill>
                  <a:schemeClr val="accent3"/>
                </a:solidFill>
              </a:rPr>
              <a:t>d</a:t>
            </a:r>
            <a:r>
              <a:rPr lang="el-GR" altLang="en-US" sz="2200" b="1" dirty="0">
                <a:solidFill>
                  <a:schemeClr val="accent3"/>
                </a:solidFill>
              </a:rPr>
              <a:t>Φ</a:t>
            </a:r>
            <a:r>
              <a:rPr lang="en-US" altLang="en-US" sz="2200" b="1" dirty="0">
                <a:solidFill>
                  <a:schemeClr val="accent3"/>
                </a:solidFill>
              </a:rPr>
              <a:t> = 0.3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dirty="0"/>
              <a:t>Nonlinear strength parameter </a:t>
            </a:r>
            <a:r>
              <a:rPr lang="en-US" altLang="en-US" sz="2200" b="1" dirty="0">
                <a:solidFill>
                  <a:schemeClr val="accent3"/>
                </a:solidFill>
              </a:rPr>
              <a:t>t = 0.3</a:t>
            </a:r>
          </a:p>
          <a:p>
            <a:pPr>
              <a:spcBef>
                <a:spcPct val="0"/>
              </a:spcBef>
              <a:defRPr/>
            </a:pPr>
            <a:endParaRPr lang="en-US" altLang="en-US" dirty="0"/>
          </a:p>
          <a:p>
            <a:pPr>
              <a:spcBef>
                <a:spcPct val="0"/>
              </a:spcBef>
              <a:defRPr/>
            </a:pPr>
            <a:r>
              <a:rPr lang="en-US" altLang="en-US" sz="2200" b="1" dirty="0"/>
              <a:t>1 </a:t>
            </a:r>
            <a:r>
              <a:rPr lang="en-US" altLang="en-US" sz="2200" dirty="0">
                <a:solidFill>
                  <a:schemeClr val="accent3"/>
                </a:solidFill>
              </a:rPr>
              <a:t>Conventional </a:t>
            </a:r>
            <a:r>
              <a:rPr lang="en-US" altLang="en-US" sz="2200" dirty="0"/>
              <a:t>Design, </a:t>
            </a:r>
            <a:r>
              <a:rPr lang="en-US" altLang="en-US" sz="2200" dirty="0">
                <a:solidFill>
                  <a:schemeClr val="accent3"/>
                </a:solidFill>
              </a:rPr>
              <a:t>Low Intensity </a:t>
            </a:r>
            <a:r>
              <a:rPr lang="en-US" altLang="en-US" sz="2200" dirty="0"/>
              <a:t>Beam (</a:t>
            </a:r>
            <a:r>
              <a:rPr lang="en-US" altLang="en-US" sz="2200" b="1" dirty="0" err="1">
                <a:solidFill>
                  <a:schemeClr val="accent3"/>
                </a:solidFill>
              </a:rPr>
              <a:t>dQ</a:t>
            </a:r>
            <a:r>
              <a:rPr lang="en-US" altLang="en-US" sz="2200" b="1" dirty="0">
                <a:solidFill>
                  <a:schemeClr val="accent3"/>
                </a:solidFill>
              </a:rPr>
              <a:t> = -0.05</a:t>
            </a:r>
            <a:r>
              <a:rPr lang="en-US" altLang="en-US" sz="2200" dirty="0">
                <a:solidFill>
                  <a:schemeClr val="accent6"/>
                </a:solidFill>
              </a:rPr>
              <a:t>)</a:t>
            </a:r>
          </a:p>
          <a:p>
            <a:pPr>
              <a:spcBef>
                <a:spcPct val="0"/>
              </a:spcBef>
              <a:defRPr/>
            </a:pPr>
            <a:r>
              <a:rPr lang="en-US" altLang="en-US" sz="2200" b="1" dirty="0"/>
              <a:t>2 </a:t>
            </a:r>
            <a:r>
              <a:rPr lang="en-US" altLang="en-US" sz="2200" dirty="0">
                <a:solidFill>
                  <a:schemeClr val="accent3"/>
                </a:solidFill>
              </a:rPr>
              <a:t>Integrable</a:t>
            </a:r>
            <a:r>
              <a:rPr lang="en-US" altLang="en-US" sz="2200" dirty="0"/>
              <a:t> Design, </a:t>
            </a:r>
            <a:r>
              <a:rPr lang="en-US" altLang="en-US" sz="2200" dirty="0">
                <a:solidFill>
                  <a:schemeClr val="accent3"/>
                </a:solidFill>
              </a:rPr>
              <a:t>Low Intensity </a:t>
            </a:r>
            <a:r>
              <a:rPr lang="en-US" altLang="en-US" sz="2200" dirty="0"/>
              <a:t>Beam (</a:t>
            </a:r>
            <a:r>
              <a:rPr lang="en-US" altLang="en-US" sz="2200" b="1" dirty="0" err="1">
                <a:solidFill>
                  <a:schemeClr val="accent3"/>
                </a:solidFill>
              </a:rPr>
              <a:t>dQ</a:t>
            </a:r>
            <a:r>
              <a:rPr lang="en-US" altLang="en-US" sz="2200" b="1" dirty="0">
                <a:solidFill>
                  <a:schemeClr val="accent3"/>
                </a:solidFill>
              </a:rPr>
              <a:t> = -0.05</a:t>
            </a:r>
            <a:r>
              <a:rPr lang="en-US" altLang="en-US" sz="2200" dirty="0">
                <a:solidFill>
                  <a:schemeClr val="accent6"/>
                </a:solidFill>
              </a:rPr>
              <a:t>)</a:t>
            </a:r>
            <a:endParaRPr lang="en-US" altLang="en-US" sz="2200" dirty="0"/>
          </a:p>
          <a:p>
            <a:pPr>
              <a:spcBef>
                <a:spcPct val="0"/>
              </a:spcBef>
              <a:defRPr/>
            </a:pPr>
            <a:r>
              <a:rPr lang="en-US" altLang="en-US" sz="2200" b="1" dirty="0"/>
              <a:t>3 </a:t>
            </a:r>
            <a:r>
              <a:rPr lang="en-US" altLang="en-US" sz="2200" dirty="0">
                <a:solidFill>
                  <a:schemeClr val="accent3"/>
                </a:solidFill>
              </a:rPr>
              <a:t>Conventional </a:t>
            </a:r>
            <a:r>
              <a:rPr lang="en-US" altLang="en-US" sz="2200" dirty="0"/>
              <a:t>Design,</a:t>
            </a:r>
            <a:r>
              <a:rPr lang="en-US" altLang="en-US" sz="2200" dirty="0">
                <a:solidFill>
                  <a:schemeClr val="accent3"/>
                </a:solidFill>
              </a:rPr>
              <a:t> High Intensity </a:t>
            </a:r>
            <a:r>
              <a:rPr lang="en-US" altLang="en-US" sz="2200" dirty="0"/>
              <a:t>Beam (</a:t>
            </a:r>
            <a:r>
              <a:rPr lang="en-US" altLang="en-US" sz="2200" b="1" dirty="0" err="1">
                <a:solidFill>
                  <a:schemeClr val="accent3"/>
                </a:solidFill>
              </a:rPr>
              <a:t>dQ</a:t>
            </a:r>
            <a:r>
              <a:rPr lang="en-US" altLang="en-US" sz="2200" b="1" dirty="0">
                <a:solidFill>
                  <a:schemeClr val="accent3"/>
                </a:solidFill>
              </a:rPr>
              <a:t> = -0.20</a:t>
            </a:r>
            <a:r>
              <a:rPr lang="en-US" altLang="en-US" sz="2200" dirty="0">
                <a:solidFill>
                  <a:schemeClr val="accent6"/>
                </a:solidFill>
              </a:rPr>
              <a:t>)</a:t>
            </a:r>
            <a:endParaRPr lang="en-US" altLang="en-US" sz="2200" dirty="0"/>
          </a:p>
          <a:p>
            <a:pPr>
              <a:spcBef>
                <a:spcPct val="0"/>
              </a:spcBef>
              <a:defRPr/>
            </a:pPr>
            <a:r>
              <a:rPr lang="en-US" altLang="en-US" sz="2200" b="1" dirty="0"/>
              <a:t>4 </a:t>
            </a:r>
            <a:r>
              <a:rPr lang="en-US" altLang="en-US" sz="2200" dirty="0">
                <a:solidFill>
                  <a:schemeClr val="accent3"/>
                </a:solidFill>
              </a:rPr>
              <a:t>Integrable</a:t>
            </a:r>
            <a:r>
              <a:rPr lang="en-US" altLang="en-US" sz="2200" dirty="0"/>
              <a:t> Design , </a:t>
            </a:r>
            <a:r>
              <a:rPr lang="en-US" altLang="en-US" sz="2200" dirty="0">
                <a:solidFill>
                  <a:schemeClr val="accent3"/>
                </a:solidFill>
              </a:rPr>
              <a:t>High Intensity </a:t>
            </a:r>
            <a:r>
              <a:rPr lang="en-US" altLang="en-US" sz="2200" dirty="0"/>
              <a:t>Beam (</a:t>
            </a:r>
            <a:r>
              <a:rPr lang="en-US" altLang="en-US" sz="2200" b="1" dirty="0" err="1">
                <a:solidFill>
                  <a:schemeClr val="accent3"/>
                </a:solidFill>
              </a:rPr>
              <a:t>dQ</a:t>
            </a:r>
            <a:r>
              <a:rPr lang="en-US" altLang="en-US" sz="2200" b="1" dirty="0">
                <a:solidFill>
                  <a:schemeClr val="accent3"/>
                </a:solidFill>
              </a:rPr>
              <a:t> = -0.20</a:t>
            </a:r>
            <a:r>
              <a:rPr lang="en-US" altLang="en-US" sz="2200" dirty="0">
                <a:solidFill>
                  <a:schemeClr val="accent6"/>
                </a:solidFill>
              </a:rPr>
              <a:t>)</a:t>
            </a:r>
            <a:endParaRPr lang="en-US" altLang="en-US" sz="2200" b="1" dirty="0"/>
          </a:p>
          <a:p>
            <a:pPr>
              <a:spcBef>
                <a:spcPct val="0"/>
              </a:spcBef>
              <a:defRPr/>
            </a:pPr>
            <a:endParaRPr lang="en-US" altLang="en-US" sz="2200" b="1" dirty="0"/>
          </a:p>
          <a:p>
            <a:pPr>
              <a:spcBef>
                <a:spcPct val="0"/>
              </a:spcBef>
              <a:defRPr/>
            </a:pPr>
            <a:endParaRPr lang="en-US" altLang="en-US" sz="14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28600" y="289034"/>
            <a:ext cx="8686800" cy="541283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 kern="1200">
                <a:solidFill>
                  <a:srgbClr val="074184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US" sz="2400" dirty="0"/>
              <a:t>Simulation Parameters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605F5F1-A708-449F-819D-2DC765EE4496}"/>
              </a:ext>
            </a:extLst>
          </p:cNvPr>
          <p:cNvSpPr txBox="1">
            <a:spLocks/>
          </p:cNvSpPr>
          <p:nvPr/>
        </p:nvSpPr>
        <p:spPr bwMode="auto">
          <a:xfrm>
            <a:off x="676275" y="6557142"/>
            <a:ext cx="5946447" cy="241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>
              <a:defRPr/>
            </a:pPr>
            <a:r>
              <a:rPr lang="en-US" altLang="en-US" sz="1200" dirty="0">
                <a:latin typeface="Helvetica" panose="020B0604020202020204" pitchFamily="34" charset="0"/>
              </a:rPr>
              <a:t>Jeffrey Eldred |</a:t>
            </a:r>
            <a:r>
              <a:rPr lang="en-US" sz="1200" dirty="0"/>
              <a:t> </a:t>
            </a:r>
            <a:r>
              <a:rPr lang="en-US" altLang="en-US" sz="1200" dirty="0">
                <a:latin typeface="Helvetica" panose="020B0604020202020204" pitchFamily="34" charset="0"/>
              </a:rPr>
              <a:t>An RCS with Integrable Optics for the Fermilab PIP-III Upgrade</a:t>
            </a:r>
            <a:endParaRPr lang="en-US" sz="1200" b="1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6841D74-44C2-43AD-9F10-082E42548FCE}"/>
              </a:ext>
            </a:extLst>
          </p:cNvPr>
          <p:cNvSpPr txBox="1">
            <a:spLocks/>
          </p:cNvSpPr>
          <p:nvPr/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  <a:cs typeface="+mn-cs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600" b="1" smtClean="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600" b="1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719AE64-434B-4C02-A06C-37E3C3D006B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xfrm>
            <a:off x="6450013" y="6541375"/>
            <a:ext cx="1076325" cy="24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4DD9356F-AFC1-46DA-ACC5-77A7E9A7C83A}" type="datetime1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10/5/2017</a:t>
            </a:fld>
            <a:endParaRPr lang="en-US" altLang="en-US" sz="1200" dirty="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96923"/>
      </p:ext>
    </p:extLst>
  </p:cSld>
  <p:clrMapOvr>
    <a:masterClrMapping/>
  </p:clrMapOvr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29476</TotalTime>
  <Words>1201</Words>
  <Application>Microsoft Office PowerPoint</Application>
  <PresentationFormat>On-screen Show (4:3)</PresentationFormat>
  <Paragraphs>326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ＭＳ Ｐゴシック</vt:lpstr>
      <vt:lpstr>ＭＳ Ｐゴシック</vt:lpstr>
      <vt:lpstr>Arial</vt:lpstr>
      <vt:lpstr>Calibri</vt:lpstr>
      <vt:lpstr>DejaVu Sans</vt:lpstr>
      <vt:lpstr>Geneva</vt:lpstr>
      <vt:lpstr>Helvetica</vt:lpstr>
      <vt:lpstr>Times New Roman</vt:lpstr>
      <vt:lpstr>WenQuanYi Micro Hei</vt:lpstr>
      <vt:lpstr>FNAL_TemplateMac_060514</vt:lpstr>
      <vt:lpstr>Fermilab: Footer Only</vt:lpstr>
      <vt:lpstr>An RCS with Integrable Optics for the Fermilab PIP-III Upgrade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IOTA Optics Update: Flexibility for Experiments</dc:title>
  <dc:creator>Alexander L. Romanov x 13883N</dc:creator>
  <cp:lastModifiedBy>Jeffrey Eldred</cp:lastModifiedBy>
  <cp:revision>158</cp:revision>
  <cp:lastPrinted>2014-01-20T19:40:21Z</cp:lastPrinted>
  <dcterms:created xsi:type="dcterms:W3CDTF">2016-06-09T21:29:32Z</dcterms:created>
  <dcterms:modified xsi:type="dcterms:W3CDTF">2017-10-05T00:00:28Z</dcterms:modified>
</cp:coreProperties>
</file>