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35" r:id="rId4"/>
  </p:sldMasterIdLst>
  <p:notesMasterIdLst>
    <p:notesMasterId r:id="rId31"/>
  </p:notesMasterIdLst>
  <p:handoutMasterIdLst>
    <p:handoutMasterId r:id="rId32"/>
  </p:handoutMasterIdLst>
  <p:sldIdLst>
    <p:sldId id="258" r:id="rId5"/>
    <p:sldId id="325" r:id="rId6"/>
    <p:sldId id="327" r:id="rId7"/>
    <p:sldId id="353" r:id="rId8"/>
    <p:sldId id="354" r:id="rId9"/>
    <p:sldId id="339" r:id="rId10"/>
    <p:sldId id="340" r:id="rId11"/>
    <p:sldId id="311" r:id="rId12"/>
    <p:sldId id="348" r:id="rId13"/>
    <p:sldId id="312" r:id="rId14"/>
    <p:sldId id="313" r:id="rId15"/>
    <p:sldId id="314" r:id="rId16"/>
    <p:sldId id="316" r:id="rId17"/>
    <p:sldId id="319" r:id="rId18"/>
    <p:sldId id="320" r:id="rId19"/>
    <p:sldId id="321" r:id="rId20"/>
    <p:sldId id="322" r:id="rId21"/>
    <p:sldId id="347" r:id="rId22"/>
    <p:sldId id="356" r:id="rId23"/>
    <p:sldId id="357" r:id="rId24"/>
    <p:sldId id="355" r:id="rId25"/>
    <p:sldId id="358" r:id="rId26"/>
    <p:sldId id="359" r:id="rId27"/>
    <p:sldId id="360" r:id="rId28"/>
    <p:sldId id="331" r:id="rId29"/>
    <p:sldId id="332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81">
          <p15:clr>
            <a:srgbClr val="A4A3A4"/>
          </p15:clr>
        </p15:guide>
        <p15:guide id="2" pos="1359">
          <p15:clr>
            <a:srgbClr val="A4A3A4"/>
          </p15:clr>
        </p15:guide>
        <p15:guide id="3" pos="3843">
          <p15:clr>
            <a:srgbClr val="A4A3A4"/>
          </p15:clr>
        </p15:guide>
        <p15:guide id="4" pos="198">
          <p15:clr>
            <a:srgbClr val="A4A3A4"/>
          </p15:clr>
        </p15:guide>
        <p15:guide id="5" pos="55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orient="horz" pos="1882">
          <p15:clr>
            <a:srgbClr val="A4A3A4"/>
          </p15:clr>
        </p15:guide>
        <p15:guide id="3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7" autoAdjust="0"/>
    <p:restoredTop sz="95310" autoAdjust="0"/>
  </p:normalViewPr>
  <p:slideViewPr>
    <p:cSldViewPr snapToGrid="0" showGuides="1">
      <p:cViewPr>
        <p:scale>
          <a:sx n="109" d="100"/>
          <a:sy n="109" d="100"/>
        </p:scale>
        <p:origin x="1496" y="184"/>
      </p:cViewPr>
      <p:guideLst>
        <p:guide orient="horz" pos="4181"/>
        <p:guide pos="1359"/>
        <p:guide pos="3843"/>
        <p:guide pos="198"/>
        <p:guide pos="55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-792" y="-48"/>
      </p:cViewPr>
      <p:guideLst>
        <p:guide orient="horz" pos="2928"/>
        <p:guide orient="horz" pos="188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1A6FC-215E-440C-85C1-7C5D8113132A}" type="datetimeFigureOut">
              <a:rPr lang="en-US" smtClean="0"/>
              <a:t>9/29/17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C4BCF-1057-4162-BB32-3C91D6411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0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62069-76AF-42C7-A5A2-4F411E37AD85}" type="datetimeFigureOut">
              <a:rPr lang="en-US" smtClean="0"/>
              <a:t>9/29/17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BAA5A-EBA8-43FC-A55E-47642B82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1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5" Type="http://schemas.openxmlformats.org/officeDocument/2006/relationships/image" Target="../media/image6.jpeg"/><Relationship Id="rId6" Type="http://schemas.openxmlformats.org/officeDocument/2006/relationships/image" Target="../media/image7.jp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6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9.png"/><Relationship Id="rId8" Type="http://schemas.openxmlformats.org/officeDocument/2006/relationships/image" Target="../media/image1.png"/><Relationship Id="rId9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1" t="13294" r="12698" b="2941"/>
          <a:stretch/>
        </p:blipFill>
        <p:spPr bwMode="auto">
          <a:xfrm>
            <a:off x="4950457" y="817887"/>
            <a:ext cx="2148840" cy="21488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7" t="23109" r="25288" b="519"/>
          <a:stretch/>
        </p:blipFill>
        <p:spPr>
          <a:xfrm>
            <a:off x="6632953" y="1412247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8" t="22857" r="28945" b="6727"/>
          <a:stretch/>
        </p:blipFill>
        <p:spPr>
          <a:xfrm>
            <a:off x="5883145" y="2728983"/>
            <a:ext cx="1664208" cy="1664208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1" descr="C:\Users\xnv\Desktop\png\SNS_color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1106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8644" r="32955" b="36016"/>
          <a:stretch/>
        </p:blipFill>
        <p:spPr bwMode="auto">
          <a:xfrm>
            <a:off x="4951543" y="814717"/>
            <a:ext cx="2152274" cy="2152274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874" r="14863" b="3253"/>
          <a:stretch/>
        </p:blipFill>
        <p:spPr>
          <a:xfrm>
            <a:off x="6650044" y="1402065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6029"/>
          <a:stretch/>
        </p:blipFill>
        <p:spPr>
          <a:xfrm>
            <a:off x="5883145" y="2728983"/>
            <a:ext cx="1664208" cy="1664208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4" name="Picture 13" descr="HFIR_SNS-white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324600"/>
            <a:ext cx="2609193" cy="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199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698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5" y="1402417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5" y="2227999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2" y="1402417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2" y="2227999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7" name="Freeform 13"/>
          <p:cNvSpPr>
            <a:spLocks/>
          </p:cNvSpPr>
          <p:nvPr userDrawn="1"/>
        </p:nvSpPr>
        <p:spPr bwMode="auto">
          <a:xfrm>
            <a:off x="5377263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3911890" cy="877163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6214534" y="65"/>
            <a:ext cx="2929466" cy="6192917"/>
          </a:xfrm>
          <a:prstGeom prst="rect">
            <a:avLst/>
          </a:prstGeom>
        </p:spPr>
      </p:pic>
      <p:pic>
        <p:nvPicPr>
          <p:cNvPr id="18" name="Picture 11" descr="C:\Users\xnv\Desktop\png\SNS_colo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004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-123825"/>
            <a:ext cx="7391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41529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1529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886200"/>
            <a:ext cx="41529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886200"/>
            <a:ext cx="41529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114800" y="6672263"/>
            <a:ext cx="9144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109F9D-979F-174E-BB7D-3E5602E8FA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3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72" y="-355534"/>
            <a:ext cx="9618043" cy="7213533"/>
          </a:xfrm>
          <a:prstGeom prst="rect">
            <a:avLst/>
          </a:prstGeom>
        </p:spPr>
      </p:pic>
      <p:pic>
        <p:nvPicPr>
          <p:cNvPr id="1035" name="Picture 11" descr="C:\Users\xnv\Desktop\png\SNS_colo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0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b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SNS Accelerator Advisory</a:t>
            </a:r>
            <a:r>
              <a:rPr lang="en-US" sz="1000" b="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Committee Meeting March 8-10, 2017</a:t>
            </a:r>
            <a:endParaRPr lang="en-US" sz="1000" b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37" r:id="rId3"/>
    <p:sldLayoutId id="2147483939" r:id="rId4"/>
    <p:sldLayoutId id="2147483940" r:id="rId5"/>
    <p:sldLayoutId id="2147483941" r:id="rId6"/>
    <p:sldLayoutId id="2147483942" r:id="rId7"/>
    <p:sldLayoutId id="2147483947" r:id="rId8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2446824"/>
          </a:xfrm>
        </p:spPr>
        <p:txBody>
          <a:bodyPr/>
          <a:lstStyle/>
          <a:p>
            <a:r>
              <a:rPr lang="en-US" sz="3600" dirty="0" smtClean="0"/>
              <a:t>Injection of a Self-Consistent Beam into the SNS Accumulator Ring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1168" y="2526336"/>
            <a:ext cx="5179725" cy="2999986"/>
          </a:xfrm>
        </p:spPr>
        <p:txBody>
          <a:bodyPr/>
          <a:lstStyle/>
          <a:p>
            <a:r>
              <a:rPr lang="en-US" sz="2800" b="1" dirty="0" smtClean="0"/>
              <a:t>Space Charge 2017</a:t>
            </a:r>
          </a:p>
          <a:p>
            <a:r>
              <a:rPr lang="en-US" sz="2800" b="1" dirty="0" smtClean="0"/>
              <a:t>Darmstadt, Germany</a:t>
            </a:r>
          </a:p>
          <a:p>
            <a:r>
              <a:rPr lang="en-US" sz="2800" b="1" dirty="0" smtClean="0"/>
              <a:t>October 4, 2017</a:t>
            </a:r>
          </a:p>
          <a:p>
            <a:endParaRPr lang="en-US" sz="2800" b="1" dirty="0"/>
          </a:p>
          <a:p>
            <a:r>
              <a:rPr lang="en-US" b="1" dirty="0" smtClean="0"/>
              <a:t>Jeff Holmes, Timofey </a:t>
            </a:r>
            <a:r>
              <a:rPr lang="en-US" b="1" dirty="0" err="1" smtClean="0"/>
              <a:t>Gorlov</a:t>
            </a:r>
            <a:r>
              <a:rPr lang="en-US" b="1" dirty="0" smtClean="0"/>
              <a:t>,</a:t>
            </a:r>
          </a:p>
          <a:p>
            <a:r>
              <a:rPr lang="en-US" b="1" dirty="0" smtClean="0"/>
              <a:t>Mike Plum, and Sarah </a:t>
            </a:r>
            <a:r>
              <a:rPr lang="en-US" b="1" dirty="0" err="1" smtClean="0"/>
              <a:t>Cousineau</a:t>
            </a:r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22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563231"/>
          </a:xfrm>
        </p:spPr>
        <p:txBody>
          <a:bodyPr/>
          <a:lstStyle/>
          <a:p>
            <a:r>
              <a:rPr lang="en-US" sz="3600" dirty="0" smtClean="0"/>
              <a:t>Sensitivity to Placement of Solenoids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33" y="1215683"/>
            <a:ext cx="8642640" cy="4195415"/>
          </a:xfrm>
        </p:spPr>
        <p:txBody>
          <a:bodyPr/>
          <a:lstStyle/>
          <a:p>
            <a:r>
              <a:rPr lang="en-US" dirty="0" smtClean="0"/>
              <a:t>In order to determine the sensitivity to the position of the solenoid magnets, four calculations, identical to a base case except for solenoid placement, were carried out:</a:t>
            </a:r>
          </a:p>
          <a:p>
            <a:pPr lvl="1"/>
            <a:r>
              <a:rPr lang="en-US" dirty="0"/>
              <a:t>A)	First solenoid downstream 1.016 m, second solenoid upstream 1.016 m</a:t>
            </a:r>
          </a:p>
          <a:p>
            <a:pPr lvl="1"/>
            <a:r>
              <a:rPr lang="en-US" dirty="0"/>
              <a:t>B)	First solenoid upstream 0.987 m, second solenoid downstream 0.805 m</a:t>
            </a:r>
          </a:p>
          <a:p>
            <a:pPr lvl="1"/>
            <a:r>
              <a:rPr lang="en-US" dirty="0"/>
              <a:t>C)	 First solenoid upstream 0.987 m, second solenoid upstream 1.016 m</a:t>
            </a:r>
          </a:p>
          <a:p>
            <a:pPr lvl="1"/>
            <a:r>
              <a:rPr lang="en-US" dirty="0"/>
              <a:t>D)	 First solenoid downstream 1.016 m, second solenoid downstream 0.805 </a:t>
            </a:r>
            <a:r>
              <a:rPr lang="en-US" dirty="0" smtClean="0"/>
              <a:t>m</a:t>
            </a:r>
            <a:endParaRPr lang="en-US" dirty="0"/>
          </a:p>
          <a:p>
            <a:r>
              <a:rPr lang="en-US" dirty="0" smtClean="0"/>
              <a:t>Results in all these cases were virtually identical, so self-consistency is not sensitive to placement of the solenoids.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563231"/>
          </a:xfrm>
        </p:spPr>
        <p:txBody>
          <a:bodyPr/>
          <a:lstStyle/>
          <a:p>
            <a:r>
              <a:rPr lang="en-US" sz="3600" dirty="0" smtClean="0"/>
              <a:t>Sensitivity to Tune Separation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painting a round self-consistent beam requires equal tunes we tested the sensitivity to this condition by comparing cases with bare tunes of Q</a:t>
            </a:r>
            <a:r>
              <a:rPr lang="en-US" baseline="-25000" dirty="0" smtClean="0"/>
              <a:t>0x</a:t>
            </a:r>
            <a:r>
              <a:rPr lang="en-US" dirty="0" smtClean="0"/>
              <a:t> = 6.18 and various Q</a:t>
            </a:r>
            <a:r>
              <a:rPr lang="en-US" baseline="-25000" dirty="0" smtClean="0"/>
              <a:t>0y</a:t>
            </a:r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dirty="0" smtClean="0"/>
              <a:t>anging from 6.13 to 6.23.</a:t>
            </a:r>
          </a:p>
          <a:p>
            <a:r>
              <a:rPr lang="en-US" dirty="0" smtClean="0"/>
              <a:t>What we found was a pleasant surprise:</a:t>
            </a:r>
          </a:p>
          <a:p>
            <a:pPr lvl="1"/>
            <a:r>
              <a:rPr lang="en-US" dirty="0" smtClean="0"/>
              <a:t>Self-consistency is easily achieved for Q</a:t>
            </a:r>
            <a:r>
              <a:rPr lang="en-US" baseline="-25000" dirty="0" smtClean="0"/>
              <a:t>0y</a:t>
            </a:r>
            <a:r>
              <a:rPr lang="en-US" dirty="0" smtClean="0"/>
              <a:t> near Q</a:t>
            </a:r>
            <a:r>
              <a:rPr lang="en-US" baseline="-25000" dirty="0" smtClean="0"/>
              <a:t>0x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he robustness of self-consistency versus tune split improves with intensity.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563231"/>
          </a:xfrm>
        </p:spPr>
        <p:txBody>
          <a:bodyPr/>
          <a:lstStyle/>
          <a:p>
            <a:r>
              <a:rPr lang="en-US" sz="3600" dirty="0" smtClean="0"/>
              <a:t>Beam Profiles: Full Design Intensity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33" y="1446516"/>
            <a:ext cx="3000967" cy="21006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01" y="1454821"/>
            <a:ext cx="3000967" cy="2100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05" y="1442364"/>
            <a:ext cx="3012831" cy="21089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0929" y="3856892"/>
            <a:ext cx="123783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Q</a:t>
            </a:r>
            <a:r>
              <a:rPr lang="en-US" baseline="-25000" dirty="0" smtClean="0"/>
              <a:t>y0</a:t>
            </a:r>
            <a:r>
              <a:rPr lang="en-US" dirty="0" smtClean="0"/>
              <a:t> = 6.13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87544" y="3856892"/>
            <a:ext cx="123783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Q</a:t>
            </a:r>
            <a:r>
              <a:rPr lang="en-US" baseline="-25000" dirty="0" smtClean="0"/>
              <a:t>y0</a:t>
            </a:r>
            <a:r>
              <a:rPr lang="en-US" dirty="0" smtClean="0"/>
              <a:t> = 6.18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36252" y="3856892"/>
            <a:ext cx="123783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Q</a:t>
            </a:r>
            <a:r>
              <a:rPr lang="en-US" baseline="-25000" dirty="0" smtClean="0"/>
              <a:t>y0</a:t>
            </a:r>
            <a:r>
              <a:rPr lang="en-US" dirty="0" smtClean="0"/>
              <a:t> = 6.23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0929" y="4618892"/>
            <a:ext cx="649626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Varying the vertical tune for a fixed horizontal tune Q</a:t>
            </a:r>
            <a:r>
              <a:rPr lang="en-US" baseline="-25000" dirty="0" smtClean="0"/>
              <a:t>x0</a:t>
            </a:r>
            <a:r>
              <a:rPr lang="en-US" dirty="0" smtClean="0"/>
              <a:t> = 6.18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gives self-consistent beams over a sizable range of tunes.</a:t>
            </a:r>
          </a:p>
        </p:txBody>
      </p:sp>
    </p:spTree>
    <p:extLst>
      <p:ext uri="{BB962C8B-B14F-4D97-AF65-F5344CB8AC3E}">
        <p14:creationId xmlns:p14="http://schemas.microsoft.com/office/powerpoint/2010/main" val="10829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563231"/>
          </a:xfrm>
        </p:spPr>
        <p:txBody>
          <a:bodyPr/>
          <a:lstStyle/>
          <a:p>
            <a:r>
              <a:rPr lang="en-US" sz="3600" dirty="0" smtClean="0"/>
              <a:t>Emittance Evolution at Full Intensity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33" y="1465384"/>
            <a:ext cx="4103077" cy="2872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10" y="1465384"/>
            <a:ext cx="4103077" cy="28721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36535" y="4661077"/>
            <a:ext cx="242887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Horizontal Emittances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80612" y="4661077"/>
            <a:ext cx="214687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mtClean="0"/>
              <a:t>Vertical Emittances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187114" y="5412280"/>
            <a:ext cx="666092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Vertical beam broadening at lower tune: half integer resonance.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Horizontal beam narrows – interesting.</a:t>
            </a:r>
          </a:p>
        </p:txBody>
      </p:sp>
    </p:spTree>
    <p:extLst>
      <p:ext uri="{BB962C8B-B14F-4D97-AF65-F5344CB8AC3E}">
        <p14:creationId xmlns:p14="http://schemas.microsoft.com/office/powerpoint/2010/main" val="20382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563231"/>
          </a:xfrm>
        </p:spPr>
        <p:txBody>
          <a:bodyPr/>
          <a:lstStyle/>
          <a:p>
            <a:r>
              <a:rPr lang="en-US" sz="3600" dirty="0" smtClean="0"/>
              <a:t>Average Incoherent Tune Evolution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493749" y="5178106"/>
            <a:ext cx="6118020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Differences between vertical and horizontal average tunes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are much smaller than the bare tune differences.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00" y="944069"/>
            <a:ext cx="5843116" cy="409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563231"/>
          </a:xfrm>
        </p:spPr>
        <p:txBody>
          <a:bodyPr/>
          <a:lstStyle/>
          <a:p>
            <a:r>
              <a:rPr lang="en-US" sz="3600" dirty="0" smtClean="0"/>
              <a:t>Final Average Incoherent Tunes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503269" y="4833447"/>
            <a:ext cx="6169317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Differences between vertical and horizontal average tunes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are smaller than the bare tune differences, and are smaller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f</a:t>
            </a:r>
            <a:r>
              <a:rPr lang="en-US" dirty="0" smtClean="0"/>
              <a:t>or high intensity beams than at low intensities.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6" y="1388959"/>
            <a:ext cx="4079631" cy="2855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724" y="1388959"/>
            <a:ext cx="4083108" cy="285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563231"/>
          </a:xfrm>
        </p:spPr>
        <p:txBody>
          <a:bodyPr/>
          <a:lstStyle/>
          <a:p>
            <a:r>
              <a:rPr lang="en-US" sz="3600" dirty="0" smtClean="0"/>
              <a:t>What Might We Measure?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30923"/>
            <a:ext cx="3294185" cy="2305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78" y="1230923"/>
            <a:ext cx="3294185" cy="2305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5" y="3642361"/>
            <a:ext cx="3311770" cy="2318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77" y="3642361"/>
            <a:ext cx="3311769" cy="23182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5597" y="887305"/>
            <a:ext cx="81304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WS20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5597" y="6037369"/>
            <a:ext cx="81304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WS23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39502" y="884261"/>
            <a:ext cx="81304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WS21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39502" y="6037369"/>
            <a:ext cx="81304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WS24</a:t>
            </a:r>
          </a:p>
        </p:txBody>
      </p:sp>
    </p:spTree>
    <p:extLst>
      <p:ext uri="{BB962C8B-B14F-4D97-AF65-F5344CB8AC3E}">
        <p14:creationId xmlns:p14="http://schemas.microsoft.com/office/powerpoint/2010/main" val="12440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563231"/>
          </a:xfrm>
        </p:spPr>
        <p:txBody>
          <a:bodyPr/>
          <a:lstStyle/>
          <a:p>
            <a:r>
              <a:rPr lang="en-US" sz="3600" dirty="0" smtClean="0"/>
              <a:t>Beam on Target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60584"/>
            <a:ext cx="7467600" cy="52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modifications </a:t>
            </a:r>
            <a:r>
              <a:rPr lang="en-US" dirty="0" err="1" smtClean="0"/>
              <a:t>req’d</a:t>
            </a:r>
            <a:r>
              <a:rPr lang="en-US" dirty="0" smtClean="0"/>
              <a:t> for this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83" y="986247"/>
            <a:ext cx="8642640" cy="2184466"/>
          </a:xfrm>
        </p:spPr>
        <p:txBody>
          <a:bodyPr/>
          <a:lstStyle/>
          <a:p>
            <a:r>
              <a:rPr lang="en-US" dirty="0" smtClean="0"/>
              <a:t>Add two solenoid magnets in locations where the horizontal and vertical betatron functions are equal.</a:t>
            </a:r>
          </a:p>
          <a:p>
            <a:r>
              <a:rPr lang="en-US" dirty="0" smtClean="0"/>
              <a:t>Modify injection kickers to be bipolar (at most two horizontal and one vertical, we now think this may not be necessary).</a:t>
            </a:r>
            <a:endParaRPr lang="en-US" dirty="0"/>
          </a:p>
        </p:txBody>
      </p:sp>
      <p:pic>
        <p:nvPicPr>
          <p:cNvPr id="4" name="Picture 3" descr="Injection.png"/>
          <p:cNvPicPr>
            <a:picLocks noChangeAspect="1"/>
          </p:cNvPicPr>
          <p:nvPr/>
        </p:nvPicPr>
        <p:blipFill>
          <a:blip r:embed="rId2"/>
          <a:srcRect t="52106" b="30116"/>
          <a:stretch>
            <a:fillRect/>
          </a:stretch>
        </p:blipFill>
        <p:spPr>
          <a:xfrm>
            <a:off x="635293" y="3703894"/>
            <a:ext cx="8200430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4093" y="3075709"/>
            <a:ext cx="2286000" cy="73866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Upgrade H1, H2, V3, injection </a:t>
            </a:r>
            <a:r>
              <a:rPr lang="en-US" sz="1400" dirty="0">
                <a:solidFill>
                  <a:srgbClr val="0000FF"/>
                </a:solidFill>
              </a:rPr>
              <a:t>kicker power </a:t>
            </a:r>
            <a:r>
              <a:rPr lang="en-US" sz="1400" dirty="0" smtClean="0">
                <a:solidFill>
                  <a:srgbClr val="0000FF"/>
                </a:solidFill>
              </a:rPr>
              <a:t>supplies to be bipolar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311695" y="3843284"/>
            <a:ext cx="533399" cy="9144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930693" y="3843284"/>
            <a:ext cx="914400" cy="9144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45293" y="3843284"/>
            <a:ext cx="228600" cy="9144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64093" y="5267262"/>
            <a:ext cx="236475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mtClean="0"/>
              <a:t>Ring injection section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184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563231"/>
          </a:xfrm>
        </p:spPr>
        <p:txBody>
          <a:bodyPr/>
          <a:lstStyle/>
          <a:p>
            <a:r>
              <a:rPr lang="en-US" sz="3600" dirty="0" smtClean="0"/>
              <a:t>Further Optimization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33" y="1192237"/>
            <a:ext cx="8642640" cy="4423117"/>
          </a:xfrm>
        </p:spPr>
        <p:txBody>
          <a:bodyPr/>
          <a:lstStyle/>
          <a:p>
            <a:r>
              <a:rPr lang="en-US" dirty="0" smtClean="0"/>
              <a:t>Until recently, studies were subject to a few drawbacks:</a:t>
            </a:r>
          </a:p>
          <a:p>
            <a:pPr lvl="1"/>
            <a:r>
              <a:rPr lang="en-US" dirty="0" smtClean="0"/>
              <a:t>Solenoid strengths of 1.4 Tesla are large.</a:t>
            </a:r>
          </a:p>
          <a:p>
            <a:pPr lvl="1"/>
            <a:r>
              <a:rPr lang="en-US" dirty="0" smtClean="0"/>
              <a:t>Up to three injection kicker power supplies must be modified.</a:t>
            </a:r>
          </a:p>
          <a:p>
            <a:pPr lvl="1"/>
            <a:r>
              <a:rPr lang="en-US" dirty="0" smtClean="0"/>
              <a:t>Beam losses of about 1% are predicted.</a:t>
            </a:r>
            <a:endParaRPr lang="en-US" dirty="0"/>
          </a:p>
          <a:p>
            <a:r>
              <a:rPr lang="en-US" dirty="0" smtClean="0"/>
              <a:t>Subsequent studies are being conducted to answer the questions:</a:t>
            </a:r>
          </a:p>
          <a:p>
            <a:pPr lvl="1"/>
            <a:r>
              <a:rPr lang="en-US" dirty="0" smtClean="0"/>
              <a:t>Can solenoid strengths be reduced?</a:t>
            </a:r>
          </a:p>
          <a:p>
            <a:pPr lvl="1"/>
            <a:r>
              <a:rPr lang="en-US" dirty="0" smtClean="0"/>
              <a:t>Can self-consistent beams be painted without modifying power supplies?</a:t>
            </a:r>
          </a:p>
          <a:p>
            <a:pPr lvl="1"/>
            <a:r>
              <a:rPr lang="en-US" dirty="0" smtClean="0"/>
              <a:t>Can losses be reduced?</a:t>
            </a:r>
          </a:p>
          <a:p>
            <a:r>
              <a:rPr lang="en-US" dirty="0" smtClean="0"/>
              <a:t>The answers appear to be affirmative.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563231"/>
          </a:xfrm>
        </p:spPr>
        <p:txBody>
          <a:bodyPr/>
          <a:lstStyle/>
          <a:p>
            <a:r>
              <a:rPr lang="en-US" sz="3600" dirty="0" smtClean="0"/>
              <a:t>Motivation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33" y="826703"/>
            <a:ext cx="8642640" cy="5193324"/>
          </a:xfrm>
        </p:spPr>
        <p:txBody>
          <a:bodyPr/>
          <a:lstStyle/>
          <a:p>
            <a:r>
              <a:rPr lang="en-US" sz="1800" dirty="0" smtClean="0"/>
              <a:t>Self-consistent beams may </a:t>
            </a:r>
            <a:r>
              <a:rPr lang="en-US" sz="1800" dirty="0" smtClean="0">
                <a:solidFill>
                  <a:srgbClr val="FF0000"/>
                </a:solidFill>
              </a:rPr>
              <a:t>suppress space-charge induced halo growth</a:t>
            </a:r>
            <a:r>
              <a:rPr lang="en-US" sz="1800" dirty="0" smtClean="0"/>
              <a:t> </a:t>
            </a:r>
            <a:r>
              <a:rPr lang="en-US" sz="1800" dirty="0">
                <a:cs typeface="Arial" charset="0"/>
              </a:rPr>
              <a:t>→</a:t>
            </a:r>
            <a:r>
              <a:rPr lang="en-US" sz="1800" dirty="0" smtClean="0"/>
              <a:t> reduced beam loss in high intensity rings.</a:t>
            </a:r>
          </a:p>
          <a:p>
            <a:r>
              <a:rPr lang="en-US" sz="1800" dirty="0" smtClean="0"/>
              <a:t>The </a:t>
            </a:r>
            <a:r>
              <a:rPr lang="en-US" sz="1800" dirty="0" smtClean="0">
                <a:solidFill>
                  <a:srgbClr val="FF0000"/>
                </a:solidFill>
              </a:rPr>
              <a:t>beam density is uniform</a:t>
            </a:r>
            <a:r>
              <a:rPr lang="en-US" sz="18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1800" dirty="0">
                <a:cs typeface="Arial" charset="0"/>
              </a:rPr>
              <a:t>→</a:t>
            </a:r>
            <a:r>
              <a:rPr lang="en-US" sz="1800" dirty="0"/>
              <a:t> </a:t>
            </a:r>
            <a:r>
              <a:rPr lang="en-US" sz="1800" dirty="0" smtClean="0"/>
              <a:t>better for targets.</a:t>
            </a:r>
          </a:p>
          <a:p>
            <a:r>
              <a:rPr lang="en-US" sz="1800" dirty="0"/>
              <a:t>T</a:t>
            </a:r>
            <a:r>
              <a:rPr lang="en-US" sz="1800" dirty="0" smtClean="0"/>
              <a:t>hey </a:t>
            </a:r>
            <a:r>
              <a:rPr lang="en-US" sz="1800" dirty="0">
                <a:solidFill>
                  <a:srgbClr val="FF0000"/>
                </a:solidFill>
              </a:rPr>
              <a:t>can be manipulated to give flat beams </a:t>
            </a:r>
            <a:r>
              <a:rPr lang="en-US" sz="1800" dirty="0"/>
              <a:t>when space charge effects are </a:t>
            </a:r>
            <a:r>
              <a:rPr lang="en-US" sz="1800" dirty="0" smtClean="0"/>
              <a:t>weak </a:t>
            </a:r>
            <a:r>
              <a:rPr lang="en-US" sz="1800" dirty="0">
                <a:cs typeface="Arial" charset="0"/>
              </a:rPr>
              <a:t>→</a:t>
            </a:r>
            <a:r>
              <a:rPr lang="en-US" sz="1800" dirty="0" smtClean="0"/>
              <a:t> increased collision rates for colliders and heavy ion fusion applications.</a:t>
            </a:r>
          </a:p>
          <a:p>
            <a:r>
              <a:rPr lang="en-US" sz="1800" dirty="0"/>
              <a:t>From 2003-2006, S. Danilov and J. Holmes studied self-consistent distributions from a mathematical and computational </a:t>
            </a:r>
            <a:r>
              <a:rPr lang="en-US" sz="1800" dirty="0" smtClean="0"/>
              <a:t>standpoint.</a:t>
            </a:r>
            <a:endParaRPr lang="en-US" sz="1800" dirty="0"/>
          </a:p>
          <a:p>
            <a:r>
              <a:rPr lang="en-US" sz="1800" dirty="0"/>
              <a:t>The idea was to find </a:t>
            </a:r>
            <a:r>
              <a:rPr lang="en-US" sz="1800" dirty="0">
                <a:solidFill>
                  <a:srgbClr val="FF0000"/>
                </a:solidFill>
              </a:rPr>
              <a:t>beam distributions satisfying the </a:t>
            </a:r>
            <a:r>
              <a:rPr lang="en-US" sz="1800" dirty="0" err="1">
                <a:solidFill>
                  <a:srgbClr val="FF0000"/>
                </a:solidFill>
              </a:rPr>
              <a:t>Vlasov</a:t>
            </a:r>
            <a:r>
              <a:rPr lang="en-US" sz="1800" dirty="0">
                <a:solidFill>
                  <a:srgbClr val="FF0000"/>
                </a:solidFill>
              </a:rPr>
              <a:t> equation</a:t>
            </a:r>
          </a:p>
          <a:p>
            <a:pPr lvl="1"/>
            <a:r>
              <a:rPr lang="en-US" sz="1800" dirty="0" smtClean="0"/>
              <a:t>that </a:t>
            </a:r>
            <a:r>
              <a:rPr lang="en-US" sz="1800" dirty="0"/>
              <a:t>are </a:t>
            </a:r>
            <a:r>
              <a:rPr lang="en-US" sz="1800" dirty="0">
                <a:solidFill>
                  <a:srgbClr val="FF0000"/>
                </a:solidFill>
              </a:rPr>
              <a:t>elliptical with uniform density </a:t>
            </a:r>
            <a:r>
              <a:rPr lang="en-US" sz="1800" dirty="0"/>
              <a:t>in real n-dimensional space and</a:t>
            </a:r>
          </a:p>
          <a:p>
            <a:pPr lvl="1"/>
            <a:r>
              <a:rPr lang="en-US" sz="1800" dirty="0" smtClean="0"/>
              <a:t>that </a:t>
            </a:r>
            <a:r>
              <a:rPr lang="en-US" sz="1800" dirty="0">
                <a:solidFill>
                  <a:srgbClr val="FF0000"/>
                </a:solidFill>
              </a:rPr>
              <a:t>retain these properties</a:t>
            </a:r>
            <a:r>
              <a:rPr lang="en-US" sz="1800" dirty="0"/>
              <a:t>, shape and density, under all linear transport, even accounting for space charge forces.</a:t>
            </a:r>
          </a:p>
          <a:p>
            <a:r>
              <a:rPr lang="en-US" sz="1800" dirty="0"/>
              <a:t>We called these distributions </a:t>
            </a:r>
            <a:r>
              <a:rPr lang="en-US" sz="1800" dirty="0">
                <a:solidFill>
                  <a:srgbClr val="FF0000"/>
                </a:solidFill>
              </a:rPr>
              <a:t>self-consistent</a:t>
            </a:r>
            <a:r>
              <a:rPr lang="en-US" sz="1800" dirty="0"/>
              <a:t>.</a:t>
            </a:r>
          </a:p>
          <a:p>
            <a:r>
              <a:rPr lang="en-US" sz="1800" dirty="0"/>
              <a:t>Our goal: Find self consistent distributions that could be practically achieved in a real-life </a:t>
            </a:r>
            <a:r>
              <a:rPr lang="en-US" sz="1800" dirty="0" smtClean="0"/>
              <a:t>ring (SNS), </a:t>
            </a:r>
            <a:r>
              <a:rPr lang="en-US" sz="1800" dirty="0"/>
              <a:t>and that would be robust under real transport, space charge effects, nonlinearities, impedances, and other loss </a:t>
            </a:r>
            <a:r>
              <a:rPr lang="en-US" sz="1800" dirty="0" smtClean="0"/>
              <a:t>mechanisms.</a:t>
            </a:r>
            <a:endParaRPr lang="en-US" sz="18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8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563231"/>
          </a:xfrm>
        </p:spPr>
        <p:txBody>
          <a:bodyPr/>
          <a:lstStyle/>
          <a:p>
            <a:r>
              <a:rPr lang="en-US" sz="3600" dirty="0" smtClean="0"/>
              <a:t>Reducing Solenoid Strengths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44" y="961292"/>
            <a:ext cx="6250703" cy="4375492"/>
          </a:xfrm>
        </p:spPr>
      </p:pic>
      <p:sp>
        <p:nvSpPr>
          <p:cNvPr id="5" name="TextBox 4"/>
          <p:cNvSpPr txBox="1"/>
          <p:nvPr/>
        </p:nvSpPr>
        <p:spPr>
          <a:xfrm>
            <a:off x="2127500" y="5521049"/>
            <a:ext cx="4780155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Calculations with solenoids set at 0.85 </a:t>
            </a:r>
            <a:r>
              <a:rPr lang="en-US" smtClean="0"/>
              <a:t>T give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very similar results to those at 1.4 T </a:t>
            </a:r>
          </a:p>
        </p:txBody>
      </p:sp>
    </p:spTree>
    <p:extLst>
      <p:ext uri="{BB962C8B-B14F-4D97-AF65-F5344CB8AC3E}">
        <p14:creationId xmlns:p14="http://schemas.microsoft.com/office/powerpoint/2010/main" val="128197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563231"/>
          </a:xfrm>
        </p:spPr>
        <p:txBody>
          <a:bodyPr/>
          <a:lstStyle/>
          <a:p>
            <a:r>
              <a:rPr lang="en-US" sz="3600" dirty="0" smtClean="0"/>
              <a:t>Painting Options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33" y="1019908"/>
            <a:ext cx="3927090" cy="2748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70" y="1019908"/>
            <a:ext cx="3927090" cy="27489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71" y="3634154"/>
            <a:ext cx="3927090" cy="27489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7889" y="3988566"/>
            <a:ext cx="3929281" cy="1588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Timofey </a:t>
            </a:r>
            <a:r>
              <a:rPr lang="en-US" dirty="0" err="1" smtClean="0"/>
              <a:t>Gorlov</a:t>
            </a:r>
            <a:r>
              <a:rPr lang="en-US" dirty="0" smtClean="0"/>
              <a:t> pointed out that</a:t>
            </a:r>
          </a:p>
          <a:p>
            <a:pPr>
              <a:lnSpc>
                <a:spcPct val="90000"/>
              </a:lnSpc>
            </a:pPr>
            <a:r>
              <a:rPr lang="en-US" dirty="0"/>
              <a:t>t</a:t>
            </a:r>
            <a:r>
              <a:rPr lang="en-US" dirty="0" smtClean="0"/>
              <a:t>here is freedom to choose from 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range of injection painting scenarios.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We have found one scenario that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results in acceptable losses without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Requiring bipolar injection kickers.</a:t>
            </a:r>
          </a:p>
        </p:txBody>
      </p:sp>
    </p:spTree>
    <p:extLst>
      <p:ext uri="{BB962C8B-B14F-4D97-AF65-F5344CB8AC3E}">
        <p14:creationId xmlns:p14="http://schemas.microsoft.com/office/powerpoint/2010/main" val="26127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563231"/>
          </a:xfrm>
        </p:spPr>
        <p:txBody>
          <a:bodyPr/>
          <a:lstStyle/>
          <a:p>
            <a:r>
              <a:rPr lang="en-US" sz="3600" dirty="0" smtClean="0"/>
              <a:t>Reducing Losses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914" y="1022422"/>
            <a:ext cx="5814646" cy="40702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0914" y="5314885"/>
            <a:ext cx="6853158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By reducing the injected beam intensity from production settings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of 1.47*10</a:t>
            </a:r>
            <a:r>
              <a:rPr lang="en-US" baseline="30000" dirty="0" smtClean="0"/>
              <a:t>14</a:t>
            </a:r>
            <a:r>
              <a:rPr lang="en-US" dirty="0" smtClean="0"/>
              <a:t> to 0.75*10</a:t>
            </a:r>
            <a:r>
              <a:rPr lang="en-US" baseline="30000" dirty="0" smtClean="0"/>
              <a:t>14</a:t>
            </a:r>
            <a:r>
              <a:rPr lang="en-US" dirty="0" smtClean="0"/>
              <a:t> protons/pulse, we reduce losses by an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order of magnitude from ~1% to ~0.1%.</a:t>
            </a:r>
          </a:p>
        </p:txBody>
      </p:sp>
    </p:spTree>
    <p:extLst>
      <p:ext uri="{BB962C8B-B14F-4D97-AF65-F5344CB8AC3E}">
        <p14:creationId xmlns:p14="http://schemas.microsoft.com/office/powerpoint/2010/main" val="2766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563231"/>
          </a:xfrm>
        </p:spPr>
        <p:txBody>
          <a:bodyPr/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demonstrated the feasibility of injecting a self-consistent beam into the SNS accumulator ring.</a:t>
            </a:r>
          </a:p>
          <a:p>
            <a:r>
              <a:rPr lang="en-US" dirty="0" smtClean="0"/>
              <a:t>Simulations have been performed to optimize the injection scenario for successful injection with</a:t>
            </a:r>
          </a:p>
          <a:p>
            <a:pPr lvl="1"/>
            <a:r>
              <a:rPr lang="en-US" sz="2400" dirty="0" smtClean="0"/>
              <a:t>minimal hardware changes and</a:t>
            </a:r>
          </a:p>
          <a:p>
            <a:pPr lvl="1"/>
            <a:r>
              <a:rPr lang="en-US" sz="2400" dirty="0" smtClean="0"/>
              <a:t>acceptable beam losses.</a:t>
            </a:r>
          </a:p>
          <a:p>
            <a:r>
              <a:rPr lang="en-US" dirty="0" smtClean="0"/>
              <a:t>The next steps will be to implement the hardware changes (add two solenoids) and to consider diagnostic and experimental requirements.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90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563231"/>
          </a:xfrm>
        </p:spPr>
        <p:txBody>
          <a:bodyPr/>
          <a:lstStyle/>
          <a:p>
            <a:r>
              <a:rPr lang="en-US" sz="3600" dirty="0" smtClean="0"/>
              <a:t>Backup Slides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18911" y="0"/>
            <a:ext cx="7391400" cy="877163"/>
          </a:xfrm>
        </p:spPr>
        <p:txBody>
          <a:bodyPr/>
          <a:lstStyle/>
          <a:p>
            <a:r>
              <a:rPr lang="en-US" dirty="0" smtClean="0"/>
              <a:t>Include </a:t>
            </a:r>
            <a:r>
              <a:rPr lang="en-US" dirty="0"/>
              <a:t>Solenoids to Split </a:t>
            </a:r>
            <a:r>
              <a:rPr lang="en-US" dirty="0" smtClean="0"/>
              <a:t>Tunes and </a:t>
            </a:r>
            <a:r>
              <a:rPr lang="en-US" dirty="0"/>
              <a:t>Paint to </a:t>
            </a:r>
            <a:r>
              <a:rPr lang="en-US" dirty="0" smtClean="0"/>
              <a:t>the Desired </a:t>
            </a:r>
            <a:r>
              <a:rPr lang="en-US" dirty="0" err="1" smtClean="0"/>
              <a:t>Eigenfunctions</a:t>
            </a:r>
            <a:endParaRPr lang="en-US" dirty="0"/>
          </a:p>
        </p:txBody>
      </p:sp>
      <p:sp>
        <p:nvSpPr>
          <p:cNvPr id="107527" name="AutoShape 7"/>
          <p:cNvSpPr>
            <a:spLocks noGrp="1" noChangeAspect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sz="1800" dirty="0"/>
              <a:t>For the </a:t>
            </a:r>
            <a:r>
              <a:rPr lang="en-US" sz="1800" dirty="0" smtClean="0"/>
              <a:t>SNS lattice, </a:t>
            </a:r>
            <a:r>
              <a:rPr lang="en-US" sz="1800" dirty="0"/>
              <a:t>include two </a:t>
            </a:r>
            <a:r>
              <a:rPr lang="en-US" sz="1800" dirty="0" smtClean="0"/>
              <a:t>solenoids symmetrically in RF </a:t>
            </a:r>
            <a:r>
              <a:rPr lang="en-US" sz="1800" dirty="0"/>
              <a:t>straight section to split tunes and paint </a:t>
            </a:r>
            <a:r>
              <a:rPr lang="en-US" sz="1800" dirty="0" smtClean="0"/>
              <a:t>a rotating distribution </a:t>
            </a:r>
            <a:r>
              <a:rPr lang="en-US" sz="1800" dirty="0"/>
              <a:t>to </a:t>
            </a:r>
            <a:r>
              <a:rPr lang="en-US" sz="1800" dirty="0" smtClean="0"/>
              <a:t>the desired rotating </a:t>
            </a:r>
            <a:r>
              <a:rPr lang="en-US" sz="1800" dirty="0" err="1" smtClean="0"/>
              <a:t>eigenfunctions</a:t>
            </a:r>
            <a:r>
              <a:rPr lang="en-US" sz="1800" dirty="0"/>
              <a:t>.</a:t>
            </a:r>
          </a:p>
          <a:p>
            <a:pPr algn="just"/>
            <a:r>
              <a:rPr lang="en-US" sz="1800" dirty="0"/>
              <a:t>Results show painted beam in phase space and tune separation and spread of eigenvectors.</a:t>
            </a:r>
          </a:p>
        </p:txBody>
      </p:sp>
      <p:pic>
        <p:nvPicPr>
          <p:cNvPr id="107528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7529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7530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5257800" y="1524000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x-x</a:t>
            </a:r>
            <a:r>
              <a:rPr lang="en-US">
                <a:cs typeface="Arial" charset="0"/>
              </a:rPr>
              <a:t>'</a:t>
            </a: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5165725" y="4230688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y-y</a:t>
            </a:r>
            <a:r>
              <a:rPr lang="en-US">
                <a:cs typeface="Arial" charset="0"/>
              </a:rPr>
              <a:t>'</a:t>
            </a: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1127125" y="4154488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Tunes</a:t>
            </a:r>
          </a:p>
        </p:txBody>
      </p:sp>
    </p:spTree>
    <p:extLst>
      <p:ext uri="{BB962C8B-B14F-4D97-AF65-F5344CB8AC3E}">
        <p14:creationId xmlns:p14="http://schemas.microsoft.com/office/powerpoint/2010/main" val="79222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2" y="236982"/>
            <a:ext cx="8651491" cy="484748"/>
          </a:xfrm>
        </p:spPr>
        <p:txBody>
          <a:bodyPr/>
          <a:lstStyle/>
          <a:p>
            <a:r>
              <a:rPr lang="en-US" dirty="0" smtClean="0"/>
              <a:t>How to paint a Self-Consistent Rotating Distr.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52955" y="1242646"/>
          <a:ext cx="7337383" cy="5293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Document" r:id="rId4" imgW="6197600" imgH="4470400" progId="Word.Document.12">
                  <p:embed/>
                </p:oleObj>
              </mc:Choice>
              <mc:Fallback>
                <p:oleObj name="Document" r:id="rId4" imgW="6197600" imgH="447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2955" y="1242646"/>
                        <a:ext cx="7337383" cy="5293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HKicks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171" y="1371600"/>
            <a:ext cx="3090333" cy="2163233"/>
          </a:xfrm>
          <a:prstGeom prst="rect">
            <a:avLst/>
          </a:prstGeom>
        </p:spPr>
      </p:pic>
      <p:pic>
        <p:nvPicPr>
          <p:cNvPr id="4" name="Picture 3" descr="VKicks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172" y="3643490"/>
            <a:ext cx="3118553" cy="2182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433" y="878727"/>
            <a:ext cx="416011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Injection bump trajectories vs. distance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4008" y="890702"/>
            <a:ext cx="331372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Injection kicker angles vs.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6891" y="2116744"/>
            <a:ext cx="121058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Beginning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59532" y="3984914"/>
            <a:ext cx="59503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5342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577081"/>
          </a:xfrm>
        </p:spPr>
        <p:txBody>
          <a:bodyPr/>
          <a:lstStyle/>
          <a:p>
            <a:r>
              <a:rPr lang="en-US" sz="3600" dirty="0" smtClean="0"/>
              <a:t>First Results: Theory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3083" y="814063"/>
            <a:ext cx="8642640" cy="5610183"/>
          </a:xfrm>
        </p:spPr>
        <p:txBody>
          <a:bodyPr/>
          <a:lstStyle/>
          <a:p>
            <a:r>
              <a:rPr lang="en-US" sz="1800" dirty="0" smtClean="0"/>
              <a:t>The initial 2003 journal article was mainly a mathematical exercise. It showed:</a:t>
            </a:r>
          </a:p>
          <a:p>
            <a:pPr lvl="1"/>
            <a:r>
              <a:rPr lang="en-US" sz="1800" dirty="0" smtClean="0"/>
              <a:t>There are an </a:t>
            </a:r>
            <a:r>
              <a:rPr lang="en-US" sz="1800" dirty="0" smtClean="0">
                <a:solidFill>
                  <a:srgbClr val="FF0000"/>
                </a:solidFill>
              </a:rPr>
              <a:t>infinite number </a:t>
            </a:r>
            <a:r>
              <a:rPr lang="en-US" sz="1800" dirty="0" smtClean="0"/>
              <a:t>of self-</a:t>
            </a:r>
            <a:r>
              <a:rPr lang="en-US" sz="1800" dirty="0"/>
              <a:t>c</a:t>
            </a:r>
            <a:r>
              <a:rPr lang="en-US" sz="1800" dirty="0" smtClean="0"/>
              <a:t>onsistent distributions,</a:t>
            </a:r>
          </a:p>
          <a:p>
            <a:pPr lvl="1"/>
            <a:r>
              <a:rPr lang="en-US" sz="1800" dirty="0"/>
              <a:t>H</a:t>
            </a:r>
            <a:r>
              <a:rPr lang="en-US" sz="1800" dirty="0" smtClean="0"/>
              <a:t>ow to construct these distributions mathematically,</a:t>
            </a:r>
          </a:p>
          <a:p>
            <a:pPr lvl="1"/>
            <a:r>
              <a:rPr lang="en-US" sz="1800" dirty="0" smtClean="0"/>
              <a:t>That these distributions are </a:t>
            </a:r>
            <a:r>
              <a:rPr lang="en-US" sz="1800" dirty="0" smtClean="0">
                <a:solidFill>
                  <a:srgbClr val="FF0000"/>
                </a:solidFill>
              </a:rPr>
              <a:t>singular</a:t>
            </a:r>
            <a:r>
              <a:rPr lang="en-US" sz="1800" dirty="0" smtClean="0"/>
              <a:t> – they occupy hypersurfaces in n-dimensional phase space,</a:t>
            </a:r>
          </a:p>
          <a:p>
            <a:pPr lvl="1"/>
            <a:r>
              <a:rPr lang="en-US" sz="1800" dirty="0" smtClean="0"/>
              <a:t>That one such distribution, a </a:t>
            </a:r>
            <a:r>
              <a:rPr lang="en-US" sz="1800" dirty="0" smtClean="0">
                <a:solidFill>
                  <a:srgbClr val="FF0000"/>
                </a:solidFill>
              </a:rPr>
              <a:t>2D coasting beam “rotating” distribution</a:t>
            </a:r>
            <a:r>
              <a:rPr lang="en-US" sz="1800" dirty="0" smtClean="0"/>
              <a:t>, is a good candidate for painting into SNS.</a:t>
            </a:r>
          </a:p>
          <a:p>
            <a:r>
              <a:rPr lang="en-US" sz="1800" dirty="0" smtClean="0"/>
              <a:t>Some </a:t>
            </a:r>
            <a:r>
              <a:rPr lang="en-US" sz="1800" dirty="0">
                <a:solidFill>
                  <a:srgbClr val="FF0000"/>
                </a:solidFill>
              </a:rPr>
              <a:t>conditions</a:t>
            </a:r>
            <a:r>
              <a:rPr lang="en-US" sz="1800" dirty="0"/>
              <a:t> had to be met to inject </a:t>
            </a:r>
            <a:r>
              <a:rPr lang="en-US" sz="1800" dirty="0" smtClean="0"/>
              <a:t>the rotating distribution</a:t>
            </a:r>
            <a:r>
              <a:rPr lang="en-US" sz="1800" dirty="0"/>
              <a:t>:</a:t>
            </a:r>
          </a:p>
          <a:p>
            <a:pPr lvl="1"/>
            <a:r>
              <a:rPr lang="en-US" sz="1800" dirty="0"/>
              <a:t>The painted horizontal and vertical </a:t>
            </a:r>
            <a:r>
              <a:rPr lang="en-US" sz="1800" dirty="0">
                <a:solidFill>
                  <a:srgbClr val="FF0000"/>
                </a:solidFill>
              </a:rPr>
              <a:t>emittances </a:t>
            </a:r>
            <a:r>
              <a:rPr lang="en-US" sz="1800" dirty="0" smtClean="0">
                <a:solidFill>
                  <a:srgbClr val="FF0000"/>
                </a:solidFill>
              </a:rPr>
              <a:t>had to </a:t>
            </a:r>
            <a:r>
              <a:rPr lang="en-US" sz="1800" dirty="0">
                <a:solidFill>
                  <a:srgbClr val="FF0000"/>
                </a:solidFill>
              </a:rPr>
              <a:t>increase linearly in time </a:t>
            </a:r>
            <a:r>
              <a:rPr lang="en-US" sz="1800" dirty="0"/>
              <a:t>in order to yield constant charge </a:t>
            </a:r>
            <a:r>
              <a:rPr lang="en-US" sz="1800" dirty="0" smtClean="0"/>
              <a:t>density.</a:t>
            </a:r>
            <a:endParaRPr lang="en-US" sz="1800" dirty="0"/>
          </a:p>
          <a:p>
            <a:pPr lvl="1"/>
            <a:r>
              <a:rPr lang="en-US" sz="1800" dirty="0" smtClean="0"/>
              <a:t>The horizontal and vertical </a:t>
            </a:r>
            <a:r>
              <a:rPr lang="en-US" sz="1800" dirty="0" smtClean="0">
                <a:solidFill>
                  <a:srgbClr val="FF0000"/>
                </a:solidFill>
              </a:rPr>
              <a:t>tunes had to be equal during injection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painted horizontal and vertical </a:t>
            </a:r>
            <a:r>
              <a:rPr lang="en-US" sz="1800" dirty="0">
                <a:solidFill>
                  <a:srgbClr val="FF0000"/>
                </a:solidFill>
              </a:rPr>
              <a:t>phases had to differ by 90</a:t>
            </a:r>
            <a:r>
              <a:rPr lang="en-US" sz="1800" dirty="0" smtClean="0">
                <a:solidFill>
                  <a:srgbClr val="FF0000"/>
                </a:solidFill>
              </a:rPr>
              <a:t>°</a:t>
            </a:r>
            <a:r>
              <a:rPr lang="en-US" sz="1800" dirty="0" smtClean="0"/>
              <a:t>.</a:t>
            </a:r>
          </a:p>
          <a:p>
            <a:pPr lvl="1"/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77" y="4968138"/>
            <a:ext cx="5997039" cy="14561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417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577081"/>
          </a:xfrm>
        </p:spPr>
        <p:txBody>
          <a:bodyPr/>
          <a:lstStyle/>
          <a:p>
            <a:r>
              <a:rPr lang="en-US" sz="3600" dirty="0" smtClean="0"/>
              <a:t>First Results: Computational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3083" y="814063"/>
            <a:ext cx="8642640" cy="5610183"/>
          </a:xfrm>
        </p:spPr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</a:rPr>
              <a:t>Computational feasibility studies </a:t>
            </a:r>
            <a:r>
              <a:rPr lang="en-US" sz="1800" dirty="0" smtClean="0"/>
              <a:t>for injecting the rotating distribution into SNS were undertaken, starting with simple models and adding physics: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Coasting beam injection </a:t>
            </a:r>
            <a:r>
              <a:rPr lang="en-US" sz="1600" dirty="0" smtClean="0"/>
              <a:t>into a single rotating </a:t>
            </a:r>
            <a:r>
              <a:rPr lang="en-US" sz="1600" dirty="0" err="1" smtClean="0"/>
              <a:t>eigenfunction</a:t>
            </a:r>
            <a:r>
              <a:rPr lang="en-US" sz="1600" dirty="0" smtClean="0"/>
              <a:t> with simple </a:t>
            </a:r>
            <a:r>
              <a:rPr lang="en-US" sz="1600" dirty="0" smtClean="0">
                <a:solidFill>
                  <a:srgbClr val="FF0000"/>
                </a:solidFill>
              </a:rPr>
              <a:t>linear transport was successful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Adding </a:t>
            </a:r>
            <a:r>
              <a:rPr lang="en-US" sz="1600" dirty="0" smtClean="0">
                <a:solidFill>
                  <a:srgbClr val="FF0000"/>
                </a:solidFill>
              </a:rPr>
              <a:t>nonlinear effects </a:t>
            </a:r>
            <a:r>
              <a:rPr lang="en-US" sz="1600" dirty="0" smtClean="0"/>
              <a:t>(</a:t>
            </a:r>
            <a:r>
              <a:rPr lang="en-US" sz="1600" dirty="0" err="1" smtClean="0"/>
              <a:t>sextupoles</a:t>
            </a:r>
            <a:r>
              <a:rPr lang="en-US" sz="1600" dirty="0"/>
              <a:t> </a:t>
            </a:r>
            <a:r>
              <a:rPr lang="en-US" sz="1600" dirty="0" smtClean="0"/>
              <a:t>and/or fringe fields) </a:t>
            </a:r>
            <a:r>
              <a:rPr lang="en-US" sz="1600" dirty="0" smtClean="0">
                <a:solidFill>
                  <a:srgbClr val="FF0000"/>
                </a:solidFill>
              </a:rPr>
              <a:t>destroyed self-consistency </a:t>
            </a:r>
            <a:r>
              <a:rPr lang="en-US" sz="1600" dirty="0" smtClean="0"/>
              <a:t>by coupling degenerate, oppositely rotating </a:t>
            </a:r>
            <a:r>
              <a:rPr lang="en-US" sz="1600" dirty="0" err="1" smtClean="0"/>
              <a:t>eigenfunctions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Addition of </a:t>
            </a:r>
            <a:r>
              <a:rPr lang="en-US" sz="1600" dirty="0" smtClean="0">
                <a:solidFill>
                  <a:srgbClr val="FF0000"/>
                </a:solidFill>
              </a:rPr>
              <a:t>solenoids</a:t>
            </a:r>
            <a:r>
              <a:rPr lang="en-US" sz="1600" dirty="0" smtClean="0"/>
              <a:t> into the lattice broke the degeneracy, again allowing for injection into a single rotating solution.</a:t>
            </a:r>
          </a:p>
          <a:p>
            <a:r>
              <a:rPr lang="en-US" sz="1800" dirty="0" smtClean="0"/>
              <a:t>With the solenoids in place, </a:t>
            </a:r>
            <a:r>
              <a:rPr lang="en-US" sz="1800" dirty="0" smtClean="0">
                <a:solidFill>
                  <a:srgbClr val="FF0000"/>
                </a:solidFill>
              </a:rPr>
              <a:t>further effects </a:t>
            </a:r>
            <a:r>
              <a:rPr lang="en-US" sz="1800" dirty="0" smtClean="0"/>
              <a:t>were included:</a:t>
            </a:r>
          </a:p>
          <a:p>
            <a:pPr lvl="1"/>
            <a:r>
              <a:rPr lang="en-US" sz="1600" dirty="0"/>
              <a:t>Self-consistency withstood the addition of space charge, impedances, and foil scattering.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Injection kicker waveforms </a:t>
            </a:r>
            <a:r>
              <a:rPr lang="en-US" sz="1600" dirty="0"/>
              <a:t>were calculated for one </a:t>
            </a:r>
            <a:r>
              <a:rPr lang="en-US" sz="1600" dirty="0" smtClean="0"/>
              <a:t>potential injection scenario, </a:t>
            </a:r>
            <a:r>
              <a:rPr lang="en-US" sz="1600" dirty="0"/>
              <a:t>and found to be feasible with modification of some of the power supplies. These were not tested in simulations because ORBIT included only artificial injection bumps at the time</a:t>
            </a:r>
            <a:r>
              <a:rPr lang="en-US" sz="1600" dirty="0" smtClean="0"/>
              <a:t>. (Sarah </a:t>
            </a:r>
            <a:r>
              <a:rPr lang="en-US" sz="1600" dirty="0" err="1" smtClean="0"/>
              <a:t>Cousineau</a:t>
            </a:r>
            <a:r>
              <a:rPr lang="en-US" sz="1600" dirty="0" smtClean="0"/>
              <a:t>)</a:t>
            </a:r>
            <a:endParaRPr lang="en-US" sz="1600" dirty="0"/>
          </a:p>
          <a:p>
            <a:r>
              <a:rPr lang="en-US" sz="1800" dirty="0" smtClean="0"/>
              <a:t>Coasting beams were replaced by </a:t>
            </a:r>
            <a:r>
              <a:rPr lang="en-US" sz="1800" dirty="0" smtClean="0">
                <a:solidFill>
                  <a:srgbClr val="FF0000"/>
                </a:solidFill>
              </a:rPr>
              <a:t>bunched beams</a:t>
            </a:r>
            <a:r>
              <a:rPr lang="en-US" sz="1800" dirty="0" smtClean="0"/>
              <a:t>, first with </a:t>
            </a:r>
            <a:r>
              <a:rPr lang="en-US" sz="1800" dirty="0" smtClean="0">
                <a:solidFill>
                  <a:srgbClr val="FF0000"/>
                </a:solidFill>
              </a:rPr>
              <a:t>barrier cavities</a:t>
            </a:r>
            <a:r>
              <a:rPr lang="en-US" sz="1800" dirty="0" smtClean="0"/>
              <a:t>, and then with the SNS </a:t>
            </a:r>
            <a:r>
              <a:rPr lang="en-US" sz="1800" dirty="0" smtClean="0">
                <a:solidFill>
                  <a:srgbClr val="FF0000"/>
                </a:solidFill>
              </a:rPr>
              <a:t>dual harmonic cavities </a:t>
            </a:r>
            <a:r>
              <a:rPr lang="en-US" sz="1800" dirty="0" smtClean="0"/>
              <a:t>with design voltages.</a:t>
            </a:r>
            <a:endParaRPr lang="en-US" sz="1800" dirty="0"/>
          </a:p>
          <a:p>
            <a:pPr lvl="1"/>
            <a:r>
              <a:rPr lang="en-US" sz="1600" dirty="0" smtClean="0"/>
              <a:t>Although barrier cavities worked, the SNS cavities at design voltage did not.</a:t>
            </a:r>
          </a:p>
          <a:p>
            <a:pPr lvl="1"/>
            <a:r>
              <a:rPr lang="en-US" sz="1600" dirty="0" smtClean="0"/>
              <a:t>Also, SNS was beginning operation and the project was shelved for later.</a:t>
            </a:r>
          </a:p>
        </p:txBody>
      </p:sp>
    </p:spTree>
    <p:extLst>
      <p:ext uri="{BB962C8B-B14F-4D97-AF65-F5344CB8AC3E}">
        <p14:creationId xmlns:p14="http://schemas.microsoft.com/office/powerpoint/2010/main" val="137318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577081"/>
          </a:xfrm>
        </p:spPr>
        <p:txBody>
          <a:bodyPr/>
          <a:lstStyle/>
          <a:p>
            <a:r>
              <a:rPr lang="en-US" sz="3600" dirty="0" smtClean="0"/>
              <a:t>A Decade Later: Revived Interest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3083" y="814063"/>
            <a:ext cx="8642640" cy="5521569"/>
          </a:xfrm>
        </p:spPr>
        <p:txBody>
          <a:bodyPr/>
          <a:lstStyle/>
          <a:p>
            <a:r>
              <a:rPr lang="en-US" sz="1800" dirty="0" smtClean="0"/>
              <a:t>With the SNS accelerator performing well, we now have more freedom to play. Meanwhile, operation of the accumulator ring has evolved to </a:t>
            </a:r>
            <a:r>
              <a:rPr lang="en-US" sz="1800" dirty="0" smtClean="0">
                <a:solidFill>
                  <a:srgbClr val="FF0000"/>
                </a:solidFill>
              </a:rPr>
              <a:t>much lower RF voltages</a:t>
            </a:r>
            <a:r>
              <a:rPr lang="en-US" sz="1800" dirty="0" smtClean="0"/>
              <a:t> than the design values, meaning less peaking of the bunched beam.</a:t>
            </a:r>
          </a:p>
          <a:p>
            <a:r>
              <a:rPr lang="en-US" sz="1800" dirty="0" smtClean="0"/>
              <a:t>With that, and support from the DOE Office of Science, we have revived the self-consistent beam studies. </a:t>
            </a:r>
            <a:r>
              <a:rPr lang="en-US" sz="1800" dirty="0" smtClean="0">
                <a:solidFill>
                  <a:srgbClr val="FF0000"/>
                </a:solidFill>
              </a:rPr>
              <a:t>The goal is to paint a rotating self-consistent beam into the SNS ring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First steps include simulations with all relevant physics:</a:t>
            </a:r>
            <a:endParaRPr lang="en-US" sz="1600" dirty="0" smtClean="0"/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Demonstrate feasibility </a:t>
            </a:r>
            <a:r>
              <a:rPr lang="en-US" sz="1600" dirty="0" smtClean="0"/>
              <a:t>of self-consistent injection.</a:t>
            </a:r>
          </a:p>
          <a:p>
            <a:pPr lvl="2"/>
            <a:r>
              <a:rPr lang="en-US" sz="1400" dirty="0" smtClean="0"/>
              <a:t>Use actual kickers for painting, rather than artificial bumps.</a:t>
            </a:r>
          </a:p>
          <a:p>
            <a:pPr lvl="2"/>
            <a:r>
              <a:rPr lang="en-US" sz="1400" dirty="0" smtClean="0"/>
              <a:t>Use production RF settings for bunched beams in the ring.</a:t>
            </a:r>
          </a:p>
          <a:p>
            <a:pPr lvl="2"/>
            <a:r>
              <a:rPr lang="en-US" sz="1400" dirty="0" smtClean="0"/>
              <a:t>Incorporate all relevant physics: space charge, impedances, nonlinearities, fringe fields, scattering and losses, etc.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Optimize</a:t>
            </a:r>
            <a:r>
              <a:rPr lang="en-US" sz="1600" dirty="0" smtClean="0"/>
              <a:t> the injection scenario</a:t>
            </a:r>
            <a:r>
              <a:rPr lang="en-US" sz="1600" dirty="0"/>
              <a:t> </a:t>
            </a:r>
            <a:r>
              <a:rPr lang="en-US" sz="1600" dirty="0" smtClean="0"/>
              <a:t>with respect to</a:t>
            </a:r>
          </a:p>
          <a:p>
            <a:pPr lvl="2"/>
            <a:r>
              <a:rPr lang="en-US" sz="1400" dirty="0" smtClean="0"/>
              <a:t>Beam quality,</a:t>
            </a:r>
          </a:p>
          <a:p>
            <a:pPr lvl="2"/>
            <a:r>
              <a:rPr lang="en-US" sz="1400" dirty="0" smtClean="0"/>
              <a:t>Painting scheme,</a:t>
            </a:r>
          </a:p>
          <a:p>
            <a:pPr lvl="2"/>
            <a:r>
              <a:rPr lang="en-US" sz="1400" dirty="0" smtClean="0"/>
              <a:t>Losses,</a:t>
            </a:r>
          </a:p>
          <a:p>
            <a:pPr lvl="2"/>
            <a:r>
              <a:rPr lang="en-US" sz="1400" dirty="0" smtClean="0"/>
              <a:t>Hardware requirements (solenoids and kickers).</a:t>
            </a:r>
          </a:p>
          <a:p>
            <a:r>
              <a:rPr lang="en-US" sz="1800" dirty="0" smtClean="0"/>
              <a:t>Then carry out necessary hardware changes and do the experiments.</a:t>
            </a:r>
          </a:p>
        </p:txBody>
      </p:sp>
    </p:spTree>
    <p:extLst>
      <p:ext uri="{BB962C8B-B14F-4D97-AF65-F5344CB8AC3E}">
        <p14:creationId xmlns:p14="http://schemas.microsoft.com/office/powerpoint/2010/main" val="19667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 Cavities -&gt; Existing 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360" y="1160584"/>
            <a:ext cx="8642640" cy="4637375"/>
          </a:xfrm>
        </p:spPr>
        <p:txBody>
          <a:bodyPr/>
          <a:lstStyle/>
          <a:p>
            <a:r>
              <a:rPr lang="en-US" dirty="0" smtClean="0"/>
              <a:t>In the original (2003-2006) studies, barrier cavities were necessary to maintain self-consistency in bunched beams.</a:t>
            </a:r>
          </a:p>
          <a:p>
            <a:r>
              <a:rPr lang="en-US" dirty="0" smtClean="0"/>
              <a:t>The design SNS ring RF cavities were to operate with 40 kV first harmonic and 20 kV second harmonic voltages, which destroyed the uniform density beam current profile.</a:t>
            </a:r>
          </a:p>
          <a:p>
            <a:r>
              <a:rPr lang="en-US" dirty="0" smtClean="0"/>
              <a:t>Today, we actually operate with much smaller (&lt;10 kV) ring RF voltages, even though the design values are available.</a:t>
            </a:r>
          </a:p>
          <a:p>
            <a:r>
              <a:rPr lang="en-US" dirty="0" smtClean="0"/>
              <a:t>When we apply these operating voltages in the self-consistent beam simulations, self-consistency survives.</a:t>
            </a:r>
          </a:p>
          <a:p>
            <a:r>
              <a:rPr lang="en-US" dirty="0" smtClean="0"/>
              <a:t>The results presented here were calculated using 4 kV first harmonic and 4 kV second harmonic RF voltages, which is entirely adequate to maintain the beam gap.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577081"/>
          </a:xfrm>
        </p:spPr>
        <p:txBody>
          <a:bodyPr/>
          <a:lstStyle/>
          <a:p>
            <a:r>
              <a:rPr lang="en-US" sz="3600" dirty="0" smtClean="0"/>
              <a:t>Effect of Dual Harmonic RF Cavities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664677" y="4347959"/>
            <a:ext cx="6283569" cy="124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V</a:t>
            </a:r>
            <a:r>
              <a:rPr lang="en-US" sz="2400" baseline="-25000" dirty="0" smtClean="0">
                <a:solidFill>
                  <a:srgbClr val="FF0000"/>
                </a:solidFill>
              </a:rPr>
              <a:t>RF</a:t>
            </a:r>
            <a:r>
              <a:rPr lang="en-US" sz="2400" dirty="0" smtClean="0">
                <a:solidFill>
                  <a:srgbClr val="FF0000"/>
                </a:solidFill>
              </a:rPr>
              <a:t> = 4kV (both harmonics)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/>
              <a:t>Longitudinal profiles peak up somewhat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/>
              <a:t>Little effect on transverse properties</a:t>
            </a:r>
          </a:p>
        </p:txBody>
      </p:sp>
      <p:pic>
        <p:nvPicPr>
          <p:cNvPr id="7" name="Picture 6" descr="R0019_Longitudin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2" y="1209649"/>
            <a:ext cx="3979333" cy="2785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723" y="1209649"/>
            <a:ext cx="3977600" cy="27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563231"/>
          </a:xfrm>
        </p:spPr>
        <p:txBody>
          <a:bodyPr/>
          <a:lstStyle/>
          <a:p>
            <a:r>
              <a:rPr lang="en-US" sz="3600" dirty="0" smtClean="0"/>
              <a:t>Painting and Extended Fringe Fields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83" y="1157067"/>
            <a:ext cx="8642640" cy="4195415"/>
          </a:xfrm>
        </p:spPr>
        <p:txBody>
          <a:bodyPr/>
          <a:lstStyle/>
          <a:p>
            <a:r>
              <a:rPr lang="en-US" dirty="0" smtClean="0"/>
              <a:t>A</a:t>
            </a:r>
            <a:r>
              <a:rPr lang="en-US" baseline="-25000" dirty="0" smtClean="0"/>
              <a:t>x</a:t>
            </a:r>
            <a:r>
              <a:rPr lang="en-US" dirty="0" smtClean="0"/>
              <a:t> = -k’/12*(x</a:t>
            </a:r>
            <a:r>
              <a:rPr lang="en-US" baseline="30000" dirty="0" smtClean="0"/>
              <a:t>3</a:t>
            </a:r>
            <a:r>
              <a:rPr lang="en-US" dirty="0" smtClean="0"/>
              <a:t>+3xy</a:t>
            </a:r>
            <a:r>
              <a:rPr lang="en-US" baseline="30000" dirty="0" smtClean="0"/>
              <a:t>2</a:t>
            </a:r>
            <a:r>
              <a:rPr lang="en-US" dirty="0" smtClean="0"/>
              <a:t>) -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s</a:t>
            </a:r>
            <a:r>
              <a:rPr lang="en-US" dirty="0" err="1" smtClean="0"/>
              <a:t>’</a:t>
            </a:r>
            <a:r>
              <a:rPr lang="en-US" dirty="0" smtClean="0"/>
              <a:t>/6*y</a:t>
            </a:r>
            <a:r>
              <a:rPr lang="en-US" baseline="30000" dirty="0" smtClean="0"/>
              <a:t>3 </a:t>
            </a:r>
            <a:r>
              <a:rPr lang="en-US" dirty="0" smtClean="0"/>
              <a:t>+ O(4)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y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+k</a:t>
            </a:r>
            <a:r>
              <a:rPr lang="en-US" dirty="0"/>
              <a:t>’/12</a:t>
            </a:r>
            <a:r>
              <a:rPr lang="en-US" dirty="0" smtClean="0"/>
              <a:t>*(3x</a:t>
            </a:r>
            <a:r>
              <a:rPr lang="en-US" baseline="30000" dirty="0" smtClean="0"/>
              <a:t>2</a:t>
            </a:r>
            <a:r>
              <a:rPr lang="en-US" dirty="0" smtClean="0"/>
              <a:t>y+y</a:t>
            </a:r>
            <a:r>
              <a:rPr lang="en-US" baseline="30000" dirty="0" smtClean="0"/>
              <a:t>3</a:t>
            </a:r>
            <a:r>
              <a:rPr lang="en-US" dirty="0" smtClean="0"/>
              <a:t>) </a:t>
            </a:r>
            <a:r>
              <a:rPr lang="en-US" dirty="0"/>
              <a:t>- </a:t>
            </a:r>
            <a:r>
              <a:rPr lang="en-US" dirty="0" err="1"/>
              <a:t>k</a:t>
            </a:r>
            <a:r>
              <a:rPr lang="en-US" baseline="-25000" dirty="0" err="1"/>
              <a:t>s</a:t>
            </a:r>
            <a:r>
              <a:rPr lang="en-US" dirty="0" err="1"/>
              <a:t>’</a:t>
            </a:r>
            <a:r>
              <a:rPr lang="en-US" dirty="0"/>
              <a:t>/</a:t>
            </a:r>
            <a:r>
              <a:rPr lang="en-US" dirty="0" smtClean="0"/>
              <a:t>6*x</a:t>
            </a:r>
            <a:r>
              <a:rPr lang="en-US" baseline="30000" dirty="0" smtClean="0"/>
              <a:t>3 </a:t>
            </a:r>
            <a:r>
              <a:rPr lang="en-US" dirty="0"/>
              <a:t>+ O(4</a:t>
            </a:r>
            <a:r>
              <a:rPr lang="en-US" dirty="0" smtClean="0"/>
              <a:t>)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 = k/2*(y</a:t>
            </a:r>
            <a:r>
              <a:rPr lang="en-US" baseline="30000" dirty="0" smtClean="0"/>
              <a:t>2</a:t>
            </a:r>
            <a:r>
              <a:rPr lang="en-US" dirty="0" smtClean="0"/>
              <a:t>-x</a:t>
            </a:r>
            <a:r>
              <a:rPr lang="en-US" baseline="30000" dirty="0" smtClean="0"/>
              <a:t>2</a:t>
            </a:r>
            <a:r>
              <a:rPr lang="en-US" dirty="0" smtClean="0"/>
              <a:t>) –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s</a:t>
            </a:r>
            <a:r>
              <a:rPr lang="en-US" dirty="0" err="1" smtClean="0"/>
              <a:t>xy</a:t>
            </a:r>
            <a:r>
              <a:rPr lang="en-US" dirty="0" smtClean="0"/>
              <a:t> + O(5)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1" y="2893348"/>
            <a:ext cx="4325675" cy="3027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723" y="2893348"/>
            <a:ext cx="4352739" cy="304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7226" y="1007495"/>
            <a:ext cx="7499838" cy="5241192"/>
            <a:chOff x="38100" y="-165100"/>
            <a:chExt cx="8357876" cy="62117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" y="-165100"/>
              <a:ext cx="8357876" cy="621171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alphaModFix amt="49000"/>
            </a:blip>
            <a:stretch>
              <a:fillRect/>
            </a:stretch>
          </p:blipFill>
          <p:spPr>
            <a:xfrm>
              <a:off x="1418481" y="1026168"/>
              <a:ext cx="6565113" cy="2590194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2298710" y="1365956"/>
              <a:ext cx="0" cy="3464277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982173" y="1365956"/>
              <a:ext cx="0" cy="3464277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2213126" y="1663676"/>
              <a:ext cx="155959" cy="170824"/>
            </a:xfrm>
            <a:prstGeom prst="rect">
              <a:avLst/>
            </a:prstGeom>
            <a:noFill/>
            <a:ln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04193" y="1663676"/>
              <a:ext cx="155959" cy="170824"/>
            </a:xfrm>
            <a:prstGeom prst="rect">
              <a:avLst/>
            </a:prstGeom>
            <a:noFill/>
            <a:ln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86529" y="4775626"/>
              <a:ext cx="2463801" cy="766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Solenoid placement</a:t>
              </a:r>
            </a:p>
            <a:p>
              <a:r>
                <a:rPr lang="en-US" dirty="0" smtClean="0">
                  <a:solidFill>
                    <a:srgbClr val="0000FF"/>
                  </a:solidFill>
                </a:rPr>
                <a:t>1.4 T, 0.5 m long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05262" y="6176726"/>
            <a:ext cx="4365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beam is left to right on MADX plot</a:t>
            </a:r>
            <a:r>
              <a:rPr lang="en-US" smtClean="0"/>
              <a:t>, </a:t>
            </a:r>
            <a:br>
              <a:rPr lang="en-US" smtClean="0"/>
            </a:br>
            <a:r>
              <a:rPr lang="en-US" smtClean="0"/>
              <a:t>right </a:t>
            </a:r>
            <a:r>
              <a:rPr lang="en-US" dirty="0" smtClean="0"/>
              <a:t>to left on CAD image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3860" y="244004"/>
            <a:ext cx="8628678" cy="510909"/>
          </a:xfrm>
        </p:spPr>
        <p:txBody>
          <a:bodyPr/>
          <a:lstStyle/>
          <a:p>
            <a:r>
              <a:rPr lang="en-US" sz="3200" dirty="0" smtClean="0"/>
              <a:t>Sensitivity Study: Placement of Solenoids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533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C 2017 presentation templat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_4x3_SNS.pptx" id="{DA8F8B77-26AF-4285-B904-C56BC7FCC0C9}" vid="{89FA3E3C-681D-44A7-BF9E-F5C1CC4F5D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F13401-7EB3-445E-A79C-700AD40B1E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31148E9-6A60-411D-AFDE-DA9258D98C4B}">
  <ds:schemaRefs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5A43370-EC10-41BE-B147-54A1A4450E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AAC 2017 presentation template</Template>
  <TotalTime>0</TotalTime>
  <Words>1521</Words>
  <Application>Microsoft Macintosh PowerPoint</Application>
  <PresentationFormat>On-screen Show (4:3)</PresentationFormat>
  <Paragraphs>153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Black</vt:lpstr>
      <vt:lpstr>Calibri</vt:lpstr>
      <vt:lpstr>AAC 2017 presentation template</vt:lpstr>
      <vt:lpstr>Document</vt:lpstr>
      <vt:lpstr>Injection of a Self-Consistent Beam into the SNS Accumulator Ring </vt:lpstr>
      <vt:lpstr>Motivation</vt:lpstr>
      <vt:lpstr>First Results: Theory</vt:lpstr>
      <vt:lpstr>First Results: Computational</vt:lpstr>
      <vt:lpstr>A Decade Later: Revived Interest</vt:lpstr>
      <vt:lpstr>Barrier Cavities -&gt; Existing RF</vt:lpstr>
      <vt:lpstr>Effect of Dual Harmonic RF Cavities</vt:lpstr>
      <vt:lpstr>Painting and Extended Fringe Fields</vt:lpstr>
      <vt:lpstr>Sensitivity Study: Placement of Solenoids</vt:lpstr>
      <vt:lpstr>Sensitivity to Placement of Solenoids</vt:lpstr>
      <vt:lpstr>Sensitivity to Tune Separation</vt:lpstr>
      <vt:lpstr>Beam Profiles: Full Design Intensity</vt:lpstr>
      <vt:lpstr>Emittance Evolution at Full Intensity</vt:lpstr>
      <vt:lpstr>Average Incoherent Tune Evolution</vt:lpstr>
      <vt:lpstr>Final Average Incoherent Tunes</vt:lpstr>
      <vt:lpstr>What Might We Measure?</vt:lpstr>
      <vt:lpstr>Beam on Target</vt:lpstr>
      <vt:lpstr>Ring modifications req’d for this experiment</vt:lpstr>
      <vt:lpstr>Further Optimization</vt:lpstr>
      <vt:lpstr>Reducing Solenoid Strengths</vt:lpstr>
      <vt:lpstr>Painting Options</vt:lpstr>
      <vt:lpstr>Reducing Losses</vt:lpstr>
      <vt:lpstr>Summary</vt:lpstr>
      <vt:lpstr>Backup Slides</vt:lpstr>
      <vt:lpstr>Include Solenoids to Split Tunes and Paint to the Desired Eigenfunctions</vt:lpstr>
      <vt:lpstr>How to paint a Self-Consistent Rotating Distr.</vt:lpstr>
    </vt:vector>
  </TitlesOfParts>
  <Manager/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2017-02-16T18:49:11Z</cp:lastPrinted>
  <dcterms:created xsi:type="dcterms:W3CDTF">2017-02-09T17:47:03Z</dcterms:created>
  <dcterms:modified xsi:type="dcterms:W3CDTF">2017-09-29T16:16:49Z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