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5" r:id="rId4"/>
  </p:sldMasterIdLst>
  <p:notesMasterIdLst>
    <p:notesMasterId r:id="rId30"/>
  </p:notesMasterIdLst>
  <p:handoutMasterIdLst>
    <p:handoutMasterId r:id="rId31"/>
  </p:handoutMasterIdLst>
  <p:sldIdLst>
    <p:sldId id="258" r:id="rId5"/>
    <p:sldId id="325" r:id="rId6"/>
    <p:sldId id="327" r:id="rId7"/>
    <p:sldId id="353" r:id="rId8"/>
    <p:sldId id="331" r:id="rId9"/>
    <p:sldId id="348" r:id="rId10"/>
    <p:sldId id="332" r:id="rId11"/>
    <p:sldId id="354" r:id="rId12"/>
    <p:sldId id="339" r:id="rId13"/>
    <p:sldId id="340" r:id="rId14"/>
    <p:sldId id="311" r:id="rId15"/>
    <p:sldId id="312" r:id="rId16"/>
    <p:sldId id="313" r:id="rId17"/>
    <p:sldId id="314" r:id="rId18"/>
    <p:sldId id="316" r:id="rId19"/>
    <p:sldId id="319" r:id="rId20"/>
    <p:sldId id="320" r:id="rId21"/>
    <p:sldId id="321" r:id="rId22"/>
    <p:sldId id="322" r:id="rId23"/>
    <p:sldId id="347" r:id="rId24"/>
    <p:sldId id="356" r:id="rId25"/>
    <p:sldId id="357" r:id="rId26"/>
    <p:sldId id="355" r:id="rId27"/>
    <p:sldId id="358" r:id="rId28"/>
    <p:sldId id="359"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1">
          <p15:clr>
            <a:srgbClr val="A4A3A4"/>
          </p15:clr>
        </p15:guide>
        <p15:guide id="2" pos="1359">
          <p15:clr>
            <a:srgbClr val="A4A3A4"/>
          </p15:clr>
        </p15:guide>
        <p15:guide id="3" pos="3843">
          <p15:clr>
            <a:srgbClr val="A4A3A4"/>
          </p15:clr>
        </p15:guide>
        <p15:guide id="4" pos="198">
          <p15:clr>
            <a:srgbClr val="A4A3A4"/>
          </p15:clr>
        </p15:guide>
        <p15:guide id="5" pos="5584">
          <p15:clr>
            <a:srgbClr val="A4A3A4"/>
          </p15:clr>
        </p15:guide>
      </p15:sldGuideLst>
    </p:ext>
    <p:ext uri="{2D200454-40CA-4A62-9FC3-DE9A4176ACB9}">
      <p15:notesGuideLst xmlns:p15="http://schemas.microsoft.com/office/powerpoint/2012/main">
        <p15:guide id="1" orient="horz" pos="2928">
          <p15:clr>
            <a:srgbClr val="A4A3A4"/>
          </p15:clr>
        </p15:guide>
        <p15:guide id="2" orient="horz" pos="1882">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7" autoAdjust="0"/>
    <p:restoredTop sz="95310" autoAdjust="0"/>
  </p:normalViewPr>
  <p:slideViewPr>
    <p:cSldViewPr snapToGrid="0" showGuides="1">
      <p:cViewPr>
        <p:scale>
          <a:sx n="109" d="100"/>
          <a:sy n="109" d="100"/>
        </p:scale>
        <p:origin x="1496" y="184"/>
      </p:cViewPr>
      <p:guideLst>
        <p:guide orient="horz" pos="4181"/>
        <p:guide pos="1359"/>
        <p:guide pos="3843"/>
        <p:guide pos="198"/>
        <p:guide pos="5584"/>
      </p:guideLst>
    </p:cSldViewPr>
  </p:slideViewPr>
  <p:notesTextViewPr>
    <p:cViewPr>
      <p:scale>
        <a:sx n="1" d="1"/>
        <a:sy n="1" d="1"/>
      </p:scale>
      <p:origin x="0" y="0"/>
    </p:cViewPr>
  </p:notesTextViewPr>
  <p:sorterViewPr>
    <p:cViewPr>
      <p:scale>
        <a:sx n="57" d="100"/>
        <a:sy n="57" d="100"/>
      </p:scale>
      <p:origin x="0" y="0"/>
    </p:cViewPr>
  </p:sorterViewPr>
  <p:notesViewPr>
    <p:cSldViewPr snapToGrid="0" showGuides="1">
      <p:cViewPr>
        <p:scale>
          <a:sx n="75" d="100"/>
          <a:sy n="75" d="100"/>
        </p:scale>
        <p:origin x="-792" y="-48"/>
      </p:cViewPr>
      <p:guideLst>
        <p:guide orient="horz" pos="2928"/>
        <p:guide orient="horz" pos="1882"/>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61A6FC-215E-440C-85C1-7C5D8113132A}" type="datetimeFigureOut">
              <a:rPr lang="en-US" smtClean="0"/>
              <a:t>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5C4BCF-1057-4162-BB32-3C91D6411CCE}" type="slidenum">
              <a:rPr lang="en-US" smtClean="0"/>
              <a:t>‹#›</a:t>
            </a:fld>
            <a:endParaRPr lang="en-US"/>
          </a:p>
        </p:txBody>
      </p:sp>
    </p:spTree>
    <p:extLst>
      <p:ext uri="{BB962C8B-B14F-4D97-AF65-F5344CB8AC3E}">
        <p14:creationId xmlns:p14="http://schemas.microsoft.com/office/powerpoint/2010/main" val="273298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762069-76AF-42C7-A5A2-4F411E37AD85}" type="datetimeFigureOut">
              <a:rPr lang="en-US" smtClean="0"/>
              <a:t>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6BAA5A-EBA8-43FC-A55E-47642B82A59C}" type="slidenum">
              <a:rPr lang="en-US" smtClean="0"/>
              <a:t>‹#›</a:t>
            </a:fld>
            <a:endParaRPr lang="en-US"/>
          </a:p>
        </p:txBody>
      </p:sp>
    </p:spTree>
    <p:extLst>
      <p:ext uri="{BB962C8B-B14F-4D97-AF65-F5344CB8AC3E}">
        <p14:creationId xmlns:p14="http://schemas.microsoft.com/office/powerpoint/2010/main" val="154281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6.jpeg"/><Relationship Id="rId6" Type="http://schemas.openxmlformats.org/officeDocument/2006/relationships/image" Target="../media/image7.jpg"/><Relationship Id="rId7" Type="http://schemas.openxmlformats.org/officeDocument/2006/relationships/image" Target="../media/image8.jpeg"/><Relationship Id="rId8" Type="http://schemas.openxmlformats.org/officeDocument/2006/relationships/image" Target="../media/image9.png"/><Relationship Id="rId9" Type="http://schemas.openxmlformats.org/officeDocument/2006/relationships/image" Target="../media/image10.png"/><Relationship Id="rId10"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6.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9.png"/><Relationship Id="rId8" Type="http://schemas.openxmlformats.org/officeDocument/2006/relationships/image" Target="../media/image1.png"/><Relationship Id="rId9"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20" name="Picture 19"/>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11" t="13294" r="12698" b="2941"/>
          <a:stretch/>
        </p:blipFill>
        <p:spPr bwMode="auto">
          <a:xfrm>
            <a:off x="4950457" y="817887"/>
            <a:ext cx="2148840" cy="2148840"/>
          </a:xfrm>
          <a:prstGeom prst="ellipse">
            <a:avLst/>
          </a:prstGeom>
          <a:blipFill>
            <a:blip r:embed="rId5"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0217" t="23109" r="25288" b="519"/>
          <a:stretch/>
        </p:blipFill>
        <p:spPr>
          <a:xfrm>
            <a:off x="6632953" y="1412247"/>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6898" t="22857" r="28945" b="6727"/>
          <a:stretch/>
        </p:blipFill>
        <p:spPr>
          <a:xfrm>
            <a:off x="5883145" y="2728983"/>
            <a:ext cx="1664208" cy="1664208"/>
          </a:xfrm>
          <a:prstGeom prst="ellipse">
            <a:avLst/>
          </a:prstGeom>
          <a:blipFill>
            <a:blip r:embed="rId8"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18" name="Picture 11" descr="C:\Users\xnv\Desktop\png\SNS_color.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1067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 t="8644" r="32955" b="36016"/>
          <a:stretch/>
        </p:blipFill>
        <p:spPr bwMode="auto">
          <a:xfrm>
            <a:off x="4951543" y="814717"/>
            <a:ext cx="2152274" cy="2152274"/>
          </a:xfrm>
          <a:prstGeom prst="ellipse">
            <a:avLst/>
          </a:prstGeom>
          <a:blipFill>
            <a:blip r:embed="rId4"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040" t="874" r="14863" b="3253"/>
          <a:stretch/>
        </p:blipFill>
        <p:spPr>
          <a:xfrm>
            <a:off x="6650044" y="1402065"/>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029" r="6029"/>
          <a:stretch/>
        </p:blipFill>
        <p:spPr>
          <a:xfrm>
            <a:off x="5883145" y="2728983"/>
            <a:ext cx="1664208" cy="1664208"/>
          </a:xfrm>
          <a:prstGeom prst="ellipse">
            <a:avLst/>
          </a:prstGeom>
          <a:blipFill>
            <a:blip r:embed="rId7"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14" name="Picture 13" descr="HFIR_SNS-whit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24600" y="6324600"/>
            <a:ext cx="2609193" cy="336588"/>
          </a:xfrm>
          <a:prstGeom prst="rect">
            <a:avLst/>
          </a:prstGeom>
        </p:spPr>
      </p:pic>
    </p:spTree>
    <p:extLst>
      <p:ext uri="{BB962C8B-B14F-4D97-AF65-F5344CB8AC3E}">
        <p14:creationId xmlns:p14="http://schemas.microsoft.com/office/powerpoint/2010/main" val="3712519983"/>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7" name="Freeform 13"/>
          <p:cNvSpPr>
            <a:spLocks/>
          </p:cNvSpPr>
          <p:nvPr userDrawn="1"/>
        </p:nvSpPr>
        <p:spPr bwMode="auto">
          <a:xfrm>
            <a:off x="5377263"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01168" y="237744"/>
            <a:ext cx="3911890" cy="877163"/>
          </a:xfrm>
        </p:spPr>
        <p:txBody>
          <a:bodyPr/>
          <a:lstStyle>
            <a:lvl1pPr>
              <a:defRPr sz="3000"/>
            </a:lvl1pPr>
          </a:lstStyle>
          <a:p>
            <a:r>
              <a:rPr lang="en-US" smtClean="0"/>
              <a:t>Click to edit Master title style</a:t>
            </a:r>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l="53628" r="14333" b="9696"/>
          <a:stretch/>
        </p:blipFill>
        <p:spPr>
          <a:xfrm>
            <a:off x="6214534" y="65"/>
            <a:ext cx="2929466" cy="6192917"/>
          </a:xfrm>
          <a:prstGeom prst="rect">
            <a:avLst/>
          </a:prstGeom>
        </p:spPr>
      </p:pic>
      <p:pic>
        <p:nvPicPr>
          <p:cNvPr id="18" name="Picture 11" descr="C:\Users\xnv\Desktop\png\SNS_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23825"/>
            <a:ext cx="73914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19200"/>
            <a:ext cx="41529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1529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886200"/>
            <a:ext cx="41529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886200"/>
            <a:ext cx="41529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4114800" y="6672263"/>
            <a:ext cx="914400" cy="381000"/>
          </a:xfrm>
          <a:prstGeom prst="rect">
            <a:avLst/>
          </a:prstGeom>
        </p:spPr>
        <p:txBody>
          <a:bodyPr/>
          <a:lstStyle>
            <a:lvl1pPr>
              <a:defRPr/>
            </a:lvl1pPr>
          </a:lstStyle>
          <a:p>
            <a:fld id="{19109F9D-979F-174E-BB7D-3E5602E8FA1B}" type="slidenum">
              <a:rPr lang="en-US"/>
              <a:pPr/>
              <a:t>‹#›</a:t>
            </a:fld>
            <a:endParaRPr lang="en-US"/>
          </a:p>
        </p:txBody>
      </p:sp>
    </p:spTree>
    <p:extLst>
      <p:ext uri="{BB962C8B-B14F-4D97-AF65-F5344CB8AC3E}">
        <p14:creationId xmlns:p14="http://schemas.microsoft.com/office/powerpoint/2010/main" val="706932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94972" y="-355534"/>
            <a:ext cx="9618043" cy="7213533"/>
          </a:xfrm>
          <a:prstGeom prst="rect">
            <a:avLst/>
          </a:prstGeom>
        </p:spPr>
      </p:pic>
      <p:pic>
        <p:nvPicPr>
          <p:cNvPr id="1035" name="Picture 11" descr="C:\Users\xnv\Desktop\png\SNS_colo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b="0" dirty="0" smtClean="0">
                <a:solidFill>
                  <a:srgbClr val="BFBFBF"/>
                </a:solidFill>
                <a:latin typeface="Arial" pitchFamily="34" charset="0"/>
                <a:cs typeface="Arial" pitchFamily="34" charset="0"/>
              </a:rPr>
              <a:t>SNS Accelerator Advisory</a:t>
            </a:r>
            <a:r>
              <a:rPr lang="en-US" sz="1000" b="0" baseline="0" dirty="0" smtClean="0">
                <a:solidFill>
                  <a:srgbClr val="BFBFBF"/>
                </a:solidFill>
                <a:latin typeface="Arial" pitchFamily="34" charset="0"/>
                <a:cs typeface="Arial" pitchFamily="34" charset="0"/>
              </a:rPr>
              <a:t> Committee Meeting March 8-10, 2017</a:t>
            </a:r>
            <a:endParaRPr lang="en-US" sz="1000" b="0" dirty="0">
              <a:solidFill>
                <a:srgbClr val="BFBFBF"/>
              </a:solidFill>
              <a:latin typeface="Arial" pitchFamily="34" charset="0"/>
              <a:cs typeface="Arial" pitchFamily="34" charset="0"/>
            </a:endParaRPr>
          </a:p>
        </p:txBody>
      </p:sp>
      <p:sp>
        <p:nvSpPr>
          <p:cNvPr id="43" name="Rectangle 14"/>
          <p:cNvSpPr>
            <a:spLocks noChangeArrowheads="1"/>
          </p:cNvSpPr>
          <p:nvPr/>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37" r:id="rId3"/>
    <p:sldLayoutId id="2147483939" r:id="rId4"/>
    <p:sldLayoutId id="2147483940" r:id="rId5"/>
    <p:sldLayoutId id="2147483941" r:id="rId6"/>
    <p:sldLayoutId id="2147483942" r:id="rId7"/>
    <p:sldLayoutId id="2147483947" r:id="rId8"/>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emf"/><Relationship Id="rId3" Type="http://schemas.openxmlformats.org/officeDocument/2006/relationships/image" Target="../media/image2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emf"/><Relationship Id="rId3" Type="http://schemas.openxmlformats.org/officeDocument/2006/relationships/image" Target="../media/image2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image" Target="../media/image2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emf"/><Relationship Id="rId3" Type="http://schemas.openxmlformats.org/officeDocument/2006/relationships/image" Target="../media/image3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emf"/><Relationship Id="rId3"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1" Type="http://schemas.openxmlformats.org/officeDocument/2006/relationships/slideLayout" Target="../slideLayouts/slideLayout3.xml"/><Relationship Id="rId2" Type="http://schemas.openxmlformats.org/officeDocument/2006/relationships/image" Target="../media/image3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3.xml"/><Relationship Id="rId2" Type="http://schemas.openxmlformats.org/officeDocument/2006/relationships/image" Target="../media/image4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1168" y="235945"/>
            <a:ext cx="4160172" cy="2917722"/>
          </a:xfrm>
        </p:spPr>
        <p:txBody>
          <a:bodyPr/>
          <a:lstStyle/>
          <a:p>
            <a:r>
              <a:rPr lang="en-US" sz="3600" dirty="0" smtClean="0"/>
              <a:t>Injection of a Self-Consistent Beam into the SNS </a:t>
            </a:r>
            <a:r>
              <a:rPr lang="en-US" sz="3600" dirty="0" err="1" smtClean="0"/>
              <a:t>Accumulatior</a:t>
            </a:r>
            <a:r>
              <a:rPr lang="en-US" sz="3600" dirty="0" smtClean="0"/>
              <a:t> Ring</a:t>
            </a:r>
            <a:r>
              <a:rPr lang="en-US" sz="3600" dirty="0" smtClean="0"/>
              <a:t/>
            </a:r>
            <a:br>
              <a:rPr lang="en-US" sz="3600" dirty="0" smtClean="0"/>
            </a:br>
            <a:endParaRPr lang="en-US" sz="3600" dirty="0"/>
          </a:p>
        </p:txBody>
      </p:sp>
      <p:sp>
        <p:nvSpPr>
          <p:cNvPr id="5" name="Subtitle 4"/>
          <p:cNvSpPr>
            <a:spLocks noGrp="1"/>
          </p:cNvSpPr>
          <p:nvPr>
            <p:ph type="subTitle" idx="1"/>
          </p:nvPr>
        </p:nvSpPr>
        <p:spPr>
          <a:xfrm>
            <a:off x="201168" y="3040903"/>
            <a:ext cx="3726063" cy="2999986"/>
          </a:xfrm>
        </p:spPr>
        <p:txBody>
          <a:bodyPr/>
          <a:lstStyle/>
          <a:p>
            <a:r>
              <a:rPr lang="en-US" sz="2800" b="1" dirty="0" smtClean="0"/>
              <a:t>Space Charge 2017</a:t>
            </a:r>
          </a:p>
          <a:p>
            <a:r>
              <a:rPr lang="en-US" sz="2800" b="1" dirty="0" smtClean="0"/>
              <a:t>Darmstadt, Germany</a:t>
            </a:r>
            <a:endParaRPr lang="en-US" sz="2800" b="1" dirty="0" smtClean="0"/>
          </a:p>
          <a:p>
            <a:r>
              <a:rPr lang="en-US" sz="2800" b="1" dirty="0" smtClean="0"/>
              <a:t>October 4, 2017</a:t>
            </a:r>
          </a:p>
          <a:p>
            <a:endParaRPr lang="en-US" sz="2800" b="1" dirty="0"/>
          </a:p>
          <a:p>
            <a:r>
              <a:rPr lang="en-US" sz="2800" b="1" dirty="0" smtClean="0"/>
              <a:t>Jeff Holmes</a:t>
            </a:r>
            <a:endParaRPr lang="en-US" sz="2800" b="1" dirty="0"/>
          </a:p>
        </p:txBody>
      </p:sp>
      <p:sp>
        <p:nvSpPr>
          <p:cNvPr id="6" name="Subtitle 4"/>
          <p:cNvSpPr txBox="1">
            <a:spLocks/>
          </p:cNvSpPr>
          <p:nvPr/>
        </p:nvSpPr>
        <p:spPr bwMode="auto">
          <a:xfrm>
            <a:off x="201168" y="4540896"/>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en-US" b="1" dirty="0" smtClean="0"/>
          </a:p>
        </p:txBody>
      </p:sp>
    </p:spTree>
    <p:extLst>
      <p:ext uri="{BB962C8B-B14F-4D97-AF65-F5344CB8AC3E}">
        <p14:creationId xmlns:p14="http://schemas.microsoft.com/office/powerpoint/2010/main" val="1832219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77081"/>
          </a:xfrm>
        </p:spPr>
        <p:txBody>
          <a:bodyPr/>
          <a:lstStyle/>
          <a:p>
            <a:r>
              <a:rPr lang="en-US" sz="3600" dirty="0" smtClean="0"/>
              <a:t>Effect of Dual Harmonic RF Cavities</a:t>
            </a:r>
            <a:endParaRPr lang="en-US" sz="3600" dirty="0"/>
          </a:p>
        </p:txBody>
      </p:sp>
      <p:sp>
        <p:nvSpPr>
          <p:cNvPr id="9" name="TextBox 8"/>
          <p:cNvSpPr txBox="1"/>
          <p:nvPr/>
        </p:nvSpPr>
        <p:spPr>
          <a:xfrm>
            <a:off x="1664677" y="4347959"/>
            <a:ext cx="6283569" cy="1243417"/>
          </a:xfrm>
          <a:prstGeom prst="rect">
            <a:avLst/>
          </a:prstGeom>
          <a:noFill/>
        </p:spPr>
        <p:txBody>
          <a:bodyPr wrap="square" rtlCol="0">
            <a:spAutoFit/>
          </a:bodyPr>
          <a:lstStyle/>
          <a:p>
            <a:pPr marL="342900" indent="-342900">
              <a:lnSpc>
                <a:spcPct val="90000"/>
              </a:lnSpc>
              <a:spcAft>
                <a:spcPts val="600"/>
              </a:spcAft>
              <a:buFont typeface="Arial" charset="0"/>
              <a:buChar char="•"/>
            </a:pPr>
            <a:r>
              <a:rPr lang="en-US" sz="2400" dirty="0" smtClean="0">
                <a:solidFill>
                  <a:srgbClr val="FF0000"/>
                </a:solidFill>
              </a:rPr>
              <a:t>V</a:t>
            </a:r>
            <a:r>
              <a:rPr lang="en-US" sz="2400" baseline="-25000" dirty="0" smtClean="0">
                <a:solidFill>
                  <a:srgbClr val="FF0000"/>
                </a:solidFill>
              </a:rPr>
              <a:t>RF</a:t>
            </a:r>
            <a:r>
              <a:rPr lang="en-US" sz="2400" dirty="0" smtClean="0">
                <a:solidFill>
                  <a:srgbClr val="FF0000"/>
                </a:solidFill>
              </a:rPr>
              <a:t> = 4kV (both harmonics)</a:t>
            </a:r>
          </a:p>
          <a:p>
            <a:pPr marL="342900" indent="-342900">
              <a:lnSpc>
                <a:spcPct val="90000"/>
              </a:lnSpc>
              <a:spcAft>
                <a:spcPts val="600"/>
              </a:spcAft>
              <a:buFont typeface="Arial" charset="0"/>
              <a:buChar char="•"/>
            </a:pPr>
            <a:r>
              <a:rPr lang="en-US" sz="2400" dirty="0" smtClean="0"/>
              <a:t>Longitudinal profiles peak up somewhat</a:t>
            </a:r>
          </a:p>
          <a:p>
            <a:pPr marL="342900" indent="-342900">
              <a:lnSpc>
                <a:spcPct val="90000"/>
              </a:lnSpc>
              <a:spcAft>
                <a:spcPts val="600"/>
              </a:spcAft>
              <a:buFont typeface="Arial" charset="0"/>
              <a:buChar char="•"/>
            </a:pPr>
            <a:r>
              <a:rPr lang="en-US" sz="2400" dirty="0" smtClean="0"/>
              <a:t>Little effect on transverse properties</a:t>
            </a:r>
          </a:p>
        </p:txBody>
      </p:sp>
      <p:pic>
        <p:nvPicPr>
          <p:cNvPr id="7" name="Picture 6" descr="R0019_Longitudin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42" y="1209649"/>
            <a:ext cx="3979333" cy="27855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723" y="1209649"/>
            <a:ext cx="3977600" cy="2784320"/>
          </a:xfrm>
          <a:prstGeom prst="rect">
            <a:avLst/>
          </a:prstGeom>
        </p:spPr>
      </p:pic>
    </p:spTree>
    <p:extLst>
      <p:ext uri="{BB962C8B-B14F-4D97-AF65-F5344CB8AC3E}">
        <p14:creationId xmlns:p14="http://schemas.microsoft.com/office/powerpoint/2010/main" val="167786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Painting and Extended </a:t>
            </a:r>
            <a:r>
              <a:rPr lang="en-US" sz="3600" dirty="0" smtClean="0"/>
              <a:t>Fringe Fields</a:t>
            </a:r>
            <a:endParaRPr lang="en-US" sz="3600" dirty="0"/>
          </a:p>
        </p:txBody>
      </p:sp>
      <p:sp>
        <p:nvSpPr>
          <p:cNvPr id="3" name="Content Placeholder 2"/>
          <p:cNvSpPr>
            <a:spLocks noGrp="1"/>
          </p:cNvSpPr>
          <p:nvPr>
            <p:ph idx="1"/>
          </p:nvPr>
        </p:nvSpPr>
        <p:spPr>
          <a:xfrm>
            <a:off x="193083" y="1157067"/>
            <a:ext cx="8642640" cy="4195415"/>
          </a:xfrm>
        </p:spPr>
        <p:txBody>
          <a:bodyPr/>
          <a:lstStyle/>
          <a:p>
            <a:r>
              <a:rPr lang="en-US" dirty="0" smtClean="0"/>
              <a:t>A</a:t>
            </a:r>
            <a:r>
              <a:rPr lang="en-US" baseline="-25000" dirty="0" smtClean="0"/>
              <a:t>x</a:t>
            </a:r>
            <a:r>
              <a:rPr lang="en-US" dirty="0" smtClean="0"/>
              <a:t> = -k’/12*(x</a:t>
            </a:r>
            <a:r>
              <a:rPr lang="en-US" baseline="30000" dirty="0" smtClean="0"/>
              <a:t>3</a:t>
            </a:r>
            <a:r>
              <a:rPr lang="en-US" dirty="0" smtClean="0"/>
              <a:t>+3xy</a:t>
            </a:r>
            <a:r>
              <a:rPr lang="en-US" baseline="30000" dirty="0" smtClean="0"/>
              <a:t>2</a:t>
            </a:r>
            <a:r>
              <a:rPr lang="en-US" dirty="0" smtClean="0"/>
              <a:t>) - </a:t>
            </a:r>
            <a:r>
              <a:rPr lang="en-US" dirty="0" err="1" smtClean="0"/>
              <a:t>k</a:t>
            </a:r>
            <a:r>
              <a:rPr lang="en-US" baseline="-25000" dirty="0" err="1" smtClean="0"/>
              <a:t>s</a:t>
            </a:r>
            <a:r>
              <a:rPr lang="en-US" dirty="0" err="1" smtClean="0"/>
              <a:t>’</a:t>
            </a:r>
            <a:r>
              <a:rPr lang="en-US" dirty="0" smtClean="0"/>
              <a:t>/6*y</a:t>
            </a:r>
            <a:r>
              <a:rPr lang="en-US" baseline="30000" dirty="0" smtClean="0"/>
              <a:t>3 </a:t>
            </a:r>
            <a:r>
              <a:rPr lang="en-US" dirty="0" smtClean="0"/>
              <a:t>+ O(4)</a:t>
            </a:r>
          </a:p>
          <a:p>
            <a:r>
              <a:rPr lang="en-US" dirty="0" smtClean="0"/>
              <a:t>A</a:t>
            </a:r>
            <a:r>
              <a:rPr lang="en-US" baseline="-25000" dirty="0" smtClean="0"/>
              <a:t>y</a:t>
            </a:r>
            <a:r>
              <a:rPr lang="en-US" dirty="0" smtClean="0"/>
              <a:t> </a:t>
            </a:r>
            <a:r>
              <a:rPr lang="en-US" dirty="0"/>
              <a:t>= </a:t>
            </a:r>
            <a:r>
              <a:rPr lang="en-US" dirty="0" smtClean="0"/>
              <a:t>+k</a:t>
            </a:r>
            <a:r>
              <a:rPr lang="en-US" dirty="0"/>
              <a:t>’/12</a:t>
            </a:r>
            <a:r>
              <a:rPr lang="en-US" dirty="0" smtClean="0"/>
              <a:t>*(3x</a:t>
            </a:r>
            <a:r>
              <a:rPr lang="en-US" baseline="30000" dirty="0" smtClean="0"/>
              <a:t>2</a:t>
            </a:r>
            <a:r>
              <a:rPr lang="en-US" dirty="0" smtClean="0"/>
              <a:t>y+y</a:t>
            </a:r>
            <a:r>
              <a:rPr lang="en-US" baseline="30000" dirty="0" smtClean="0"/>
              <a:t>3</a:t>
            </a:r>
            <a:r>
              <a:rPr lang="en-US" dirty="0" smtClean="0"/>
              <a:t>) </a:t>
            </a:r>
            <a:r>
              <a:rPr lang="en-US" dirty="0"/>
              <a:t>- </a:t>
            </a:r>
            <a:r>
              <a:rPr lang="en-US" dirty="0" err="1"/>
              <a:t>k</a:t>
            </a:r>
            <a:r>
              <a:rPr lang="en-US" baseline="-25000" dirty="0" err="1"/>
              <a:t>s</a:t>
            </a:r>
            <a:r>
              <a:rPr lang="en-US" dirty="0" err="1"/>
              <a:t>’</a:t>
            </a:r>
            <a:r>
              <a:rPr lang="en-US" dirty="0"/>
              <a:t>/</a:t>
            </a:r>
            <a:r>
              <a:rPr lang="en-US" dirty="0" smtClean="0"/>
              <a:t>6*x</a:t>
            </a:r>
            <a:r>
              <a:rPr lang="en-US" baseline="30000" dirty="0" smtClean="0"/>
              <a:t>3 </a:t>
            </a:r>
            <a:r>
              <a:rPr lang="en-US" dirty="0"/>
              <a:t>+ O(4</a:t>
            </a:r>
            <a:r>
              <a:rPr lang="en-US" dirty="0" smtClean="0"/>
              <a:t>)</a:t>
            </a:r>
          </a:p>
          <a:p>
            <a:r>
              <a:rPr lang="en-US" dirty="0" smtClean="0"/>
              <a:t>A</a:t>
            </a:r>
            <a:r>
              <a:rPr lang="en-US" baseline="-25000" dirty="0" smtClean="0"/>
              <a:t>s</a:t>
            </a:r>
            <a:r>
              <a:rPr lang="en-US" dirty="0" smtClean="0"/>
              <a:t> = k/2*(y</a:t>
            </a:r>
            <a:r>
              <a:rPr lang="en-US" baseline="30000" dirty="0" smtClean="0"/>
              <a:t>2</a:t>
            </a:r>
            <a:r>
              <a:rPr lang="en-US" dirty="0" smtClean="0"/>
              <a:t>-x</a:t>
            </a:r>
            <a:r>
              <a:rPr lang="en-US" baseline="30000" dirty="0" smtClean="0"/>
              <a:t>2</a:t>
            </a:r>
            <a:r>
              <a:rPr lang="en-US" dirty="0" smtClean="0"/>
              <a:t>) – </a:t>
            </a:r>
            <a:r>
              <a:rPr lang="en-US" dirty="0" err="1" smtClean="0"/>
              <a:t>k</a:t>
            </a:r>
            <a:r>
              <a:rPr lang="en-US" baseline="-25000" dirty="0" err="1" smtClean="0"/>
              <a:t>s</a:t>
            </a:r>
            <a:r>
              <a:rPr lang="en-US" dirty="0" err="1" smtClean="0"/>
              <a:t>xy</a:t>
            </a:r>
            <a:r>
              <a:rPr lang="en-US" dirty="0" smtClean="0"/>
              <a:t> + O(5)</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1" y="2893348"/>
            <a:ext cx="4325675" cy="30279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723" y="2893348"/>
            <a:ext cx="4352739" cy="3046917"/>
          </a:xfrm>
          <a:prstGeom prst="rect">
            <a:avLst/>
          </a:prstGeom>
        </p:spPr>
      </p:pic>
    </p:spTree>
    <p:extLst>
      <p:ext uri="{BB962C8B-B14F-4D97-AF65-F5344CB8AC3E}">
        <p14:creationId xmlns:p14="http://schemas.microsoft.com/office/powerpoint/2010/main" val="156872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Sensitivity to Placement </a:t>
            </a:r>
            <a:r>
              <a:rPr lang="en-US" sz="3600" dirty="0" smtClean="0"/>
              <a:t>of Solenoids</a:t>
            </a:r>
            <a:endParaRPr lang="en-US" sz="3600" dirty="0"/>
          </a:p>
        </p:txBody>
      </p:sp>
      <p:sp>
        <p:nvSpPr>
          <p:cNvPr id="3" name="Content Placeholder 2"/>
          <p:cNvSpPr>
            <a:spLocks noGrp="1"/>
          </p:cNvSpPr>
          <p:nvPr>
            <p:ph idx="1"/>
          </p:nvPr>
        </p:nvSpPr>
        <p:spPr>
          <a:xfrm>
            <a:off x="199433" y="1215683"/>
            <a:ext cx="8642640" cy="4195415"/>
          </a:xfrm>
        </p:spPr>
        <p:txBody>
          <a:bodyPr/>
          <a:lstStyle/>
          <a:p>
            <a:r>
              <a:rPr lang="en-US" dirty="0" smtClean="0"/>
              <a:t>In order to determine the sensitivity to the position of the solenoid magnets, four calculations, identical to a base case except for solenoid placement, were carried out:</a:t>
            </a:r>
          </a:p>
          <a:p>
            <a:pPr lvl="1"/>
            <a:r>
              <a:rPr lang="en-US" dirty="0"/>
              <a:t>A)	First solenoid downstream 1.016 m, second solenoid upstream 1.016 m</a:t>
            </a:r>
          </a:p>
          <a:p>
            <a:pPr lvl="1"/>
            <a:r>
              <a:rPr lang="en-US" dirty="0"/>
              <a:t>B)	First solenoid upstream 0.987 m, second solenoid downstream 0.805 m</a:t>
            </a:r>
          </a:p>
          <a:p>
            <a:pPr lvl="1"/>
            <a:r>
              <a:rPr lang="en-US" dirty="0"/>
              <a:t>C)	 First solenoid upstream 0.987 m, second solenoid upstream 1.016 m</a:t>
            </a:r>
          </a:p>
          <a:p>
            <a:pPr lvl="1"/>
            <a:r>
              <a:rPr lang="en-US" dirty="0"/>
              <a:t>D)	 First solenoid downstream 1.016 m, second solenoid downstream 0.805 </a:t>
            </a:r>
            <a:r>
              <a:rPr lang="en-US" dirty="0" smtClean="0"/>
              <a:t>m</a:t>
            </a:r>
            <a:endParaRPr lang="en-US" dirty="0"/>
          </a:p>
          <a:p>
            <a:r>
              <a:rPr lang="en-US" dirty="0" smtClean="0"/>
              <a:t>Results in all these cases were virtually identical, so self-consistency is not sensitive to placement of the solenoids.</a:t>
            </a:r>
          </a:p>
          <a:p>
            <a:pPr lvl="1"/>
            <a:endParaRPr lang="en-US" dirty="0"/>
          </a:p>
        </p:txBody>
      </p:sp>
    </p:spTree>
    <p:extLst>
      <p:ext uri="{BB962C8B-B14F-4D97-AF65-F5344CB8AC3E}">
        <p14:creationId xmlns:p14="http://schemas.microsoft.com/office/powerpoint/2010/main" val="144570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Sensitivity </a:t>
            </a:r>
            <a:r>
              <a:rPr lang="en-US" sz="3600" dirty="0" smtClean="0"/>
              <a:t>to Tune Separation</a:t>
            </a:r>
            <a:endParaRPr lang="en-US" sz="3600" dirty="0"/>
          </a:p>
        </p:txBody>
      </p:sp>
      <p:sp>
        <p:nvSpPr>
          <p:cNvPr id="3" name="Content Placeholder 2"/>
          <p:cNvSpPr>
            <a:spLocks noGrp="1"/>
          </p:cNvSpPr>
          <p:nvPr>
            <p:ph idx="1"/>
          </p:nvPr>
        </p:nvSpPr>
        <p:spPr/>
        <p:txBody>
          <a:bodyPr/>
          <a:lstStyle/>
          <a:p>
            <a:r>
              <a:rPr lang="en-US" dirty="0" smtClean="0"/>
              <a:t>Because painting a round self-consistent beam requires equal tunes we tested the sensitivity to this condition by comparing cases with bare tunes of Q</a:t>
            </a:r>
            <a:r>
              <a:rPr lang="en-US" baseline="-25000" dirty="0" smtClean="0"/>
              <a:t>0x</a:t>
            </a:r>
            <a:r>
              <a:rPr lang="en-US" dirty="0" smtClean="0"/>
              <a:t> = 6.18 and various Q</a:t>
            </a:r>
            <a:r>
              <a:rPr lang="en-US" baseline="-25000" dirty="0" smtClean="0"/>
              <a:t>0y</a:t>
            </a:r>
            <a:r>
              <a:rPr lang="en-US" dirty="0" smtClean="0"/>
              <a:t> </a:t>
            </a:r>
            <a:r>
              <a:rPr lang="en-US" dirty="0"/>
              <a:t>r</a:t>
            </a:r>
            <a:r>
              <a:rPr lang="en-US" dirty="0" smtClean="0"/>
              <a:t>anging from 6.13 to 6.23.</a:t>
            </a:r>
          </a:p>
          <a:p>
            <a:r>
              <a:rPr lang="en-US" dirty="0" smtClean="0"/>
              <a:t>What we found was a pleasant surprise:</a:t>
            </a:r>
          </a:p>
          <a:p>
            <a:pPr lvl="1"/>
            <a:r>
              <a:rPr lang="en-US" dirty="0" smtClean="0"/>
              <a:t>Self-consistency is easily achieved for Q</a:t>
            </a:r>
            <a:r>
              <a:rPr lang="en-US" baseline="-25000" dirty="0" smtClean="0"/>
              <a:t>0y</a:t>
            </a:r>
            <a:r>
              <a:rPr lang="en-US" dirty="0" smtClean="0"/>
              <a:t> near Q</a:t>
            </a:r>
            <a:r>
              <a:rPr lang="en-US" baseline="-25000" dirty="0" smtClean="0"/>
              <a:t>0x</a:t>
            </a:r>
            <a:r>
              <a:rPr lang="en-US" dirty="0" smtClean="0"/>
              <a:t>.</a:t>
            </a:r>
            <a:endParaRPr lang="en-US" dirty="0"/>
          </a:p>
          <a:p>
            <a:pPr lvl="1"/>
            <a:r>
              <a:rPr lang="en-US" dirty="0"/>
              <a:t>T</a:t>
            </a:r>
            <a:r>
              <a:rPr lang="en-US" dirty="0" smtClean="0"/>
              <a:t>he robustness of self-consistency versus tune split improves with intensity.</a:t>
            </a:r>
            <a:endParaRPr lang="en-US" dirty="0"/>
          </a:p>
        </p:txBody>
      </p:sp>
    </p:spTree>
    <p:extLst>
      <p:ext uri="{BB962C8B-B14F-4D97-AF65-F5344CB8AC3E}">
        <p14:creationId xmlns:p14="http://schemas.microsoft.com/office/powerpoint/2010/main" val="2109564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Beam Profiles: Full Design Intensity</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433" y="1446516"/>
            <a:ext cx="3000967" cy="21006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101" y="1454821"/>
            <a:ext cx="3000967" cy="21006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905" y="1442364"/>
            <a:ext cx="3012831" cy="2108982"/>
          </a:xfrm>
          <a:prstGeom prst="rect">
            <a:avLst/>
          </a:prstGeom>
        </p:spPr>
      </p:pic>
      <p:sp>
        <p:nvSpPr>
          <p:cNvPr id="7" name="TextBox 6"/>
          <p:cNvSpPr txBox="1"/>
          <p:nvPr/>
        </p:nvSpPr>
        <p:spPr>
          <a:xfrm>
            <a:off x="1080929" y="3856892"/>
            <a:ext cx="1237838" cy="341632"/>
          </a:xfrm>
          <a:prstGeom prst="rect">
            <a:avLst/>
          </a:prstGeom>
          <a:noFill/>
        </p:spPr>
        <p:txBody>
          <a:bodyPr wrap="none" rtlCol="0">
            <a:spAutoFit/>
          </a:bodyPr>
          <a:lstStyle/>
          <a:p>
            <a:pPr algn="ctr">
              <a:lnSpc>
                <a:spcPct val="90000"/>
              </a:lnSpc>
            </a:pPr>
            <a:r>
              <a:rPr lang="en-US" dirty="0" smtClean="0"/>
              <a:t>Q</a:t>
            </a:r>
            <a:r>
              <a:rPr lang="en-US" baseline="-25000" dirty="0" smtClean="0"/>
              <a:t>y0</a:t>
            </a:r>
            <a:r>
              <a:rPr lang="en-US" dirty="0" smtClean="0"/>
              <a:t> = 6.13</a:t>
            </a:r>
          </a:p>
        </p:txBody>
      </p:sp>
      <p:sp>
        <p:nvSpPr>
          <p:cNvPr id="8" name="TextBox 7"/>
          <p:cNvSpPr txBox="1"/>
          <p:nvPr/>
        </p:nvSpPr>
        <p:spPr>
          <a:xfrm>
            <a:off x="4187544" y="3856892"/>
            <a:ext cx="1237839" cy="341632"/>
          </a:xfrm>
          <a:prstGeom prst="rect">
            <a:avLst/>
          </a:prstGeom>
          <a:noFill/>
        </p:spPr>
        <p:txBody>
          <a:bodyPr wrap="none" rtlCol="0">
            <a:spAutoFit/>
          </a:bodyPr>
          <a:lstStyle/>
          <a:p>
            <a:pPr algn="ctr">
              <a:lnSpc>
                <a:spcPct val="90000"/>
              </a:lnSpc>
            </a:pPr>
            <a:r>
              <a:rPr lang="en-US" dirty="0" smtClean="0"/>
              <a:t>Q</a:t>
            </a:r>
            <a:r>
              <a:rPr lang="en-US" baseline="-25000" dirty="0" smtClean="0"/>
              <a:t>y0</a:t>
            </a:r>
            <a:r>
              <a:rPr lang="en-US" dirty="0" smtClean="0"/>
              <a:t> = 6.18</a:t>
            </a:r>
          </a:p>
        </p:txBody>
      </p:sp>
      <p:sp>
        <p:nvSpPr>
          <p:cNvPr id="9" name="TextBox 8"/>
          <p:cNvSpPr txBox="1"/>
          <p:nvPr/>
        </p:nvSpPr>
        <p:spPr>
          <a:xfrm>
            <a:off x="7036252" y="3856892"/>
            <a:ext cx="1237839" cy="341632"/>
          </a:xfrm>
          <a:prstGeom prst="rect">
            <a:avLst/>
          </a:prstGeom>
          <a:noFill/>
        </p:spPr>
        <p:txBody>
          <a:bodyPr wrap="none" rtlCol="0">
            <a:spAutoFit/>
          </a:bodyPr>
          <a:lstStyle/>
          <a:p>
            <a:pPr algn="ctr">
              <a:lnSpc>
                <a:spcPct val="90000"/>
              </a:lnSpc>
            </a:pPr>
            <a:r>
              <a:rPr lang="en-US" dirty="0" smtClean="0"/>
              <a:t>Q</a:t>
            </a:r>
            <a:r>
              <a:rPr lang="en-US" baseline="-25000" dirty="0" smtClean="0"/>
              <a:t>y0</a:t>
            </a:r>
            <a:r>
              <a:rPr lang="en-US" dirty="0" smtClean="0"/>
              <a:t> = 6.23</a:t>
            </a:r>
          </a:p>
        </p:txBody>
      </p:sp>
      <p:sp>
        <p:nvSpPr>
          <p:cNvPr id="10" name="TextBox 9"/>
          <p:cNvSpPr txBox="1"/>
          <p:nvPr/>
        </p:nvSpPr>
        <p:spPr>
          <a:xfrm>
            <a:off x="1080929" y="4618892"/>
            <a:ext cx="6496266" cy="590931"/>
          </a:xfrm>
          <a:prstGeom prst="rect">
            <a:avLst/>
          </a:prstGeom>
          <a:noFill/>
        </p:spPr>
        <p:txBody>
          <a:bodyPr wrap="none" rtlCol="0">
            <a:spAutoFit/>
          </a:bodyPr>
          <a:lstStyle/>
          <a:p>
            <a:pPr algn="ctr">
              <a:lnSpc>
                <a:spcPct val="90000"/>
              </a:lnSpc>
            </a:pPr>
            <a:r>
              <a:rPr lang="en-US" dirty="0" smtClean="0"/>
              <a:t>Varying the vertical tune for a fixed horizontal tune Q</a:t>
            </a:r>
            <a:r>
              <a:rPr lang="en-US" baseline="-25000" dirty="0" smtClean="0"/>
              <a:t>x0</a:t>
            </a:r>
            <a:r>
              <a:rPr lang="en-US" dirty="0" smtClean="0"/>
              <a:t> = 6.18</a:t>
            </a:r>
          </a:p>
          <a:p>
            <a:pPr algn="ctr">
              <a:lnSpc>
                <a:spcPct val="90000"/>
              </a:lnSpc>
            </a:pPr>
            <a:r>
              <a:rPr lang="en-US" dirty="0" smtClean="0"/>
              <a:t>gives self-consistent beams over a sizable range of tunes.</a:t>
            </a:r>
          </a:p>
        </p:txBody>
      </p:sp>
    </p:spTree>
    <p:extLst>
      <p:ext uri="{BB962C8B-B14F-4D97-AF65-F5344CB8AC3E}">
        <p14:creationId xmlns:p14="http://schemas.microsoft.com/office/powerpoint/2010/main" val="1082904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Emittance Evolution at Full Intensity</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33" y="1465384"/>
            <a:ext cx="4103077" cy="28721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510" y="1465384"/>
            <a:ext cx="4103077" cy="2872154"/>
          </a:xfrm>
          <a:prstGeom prst="rect">
            <a:avLst/>
          </a:prstGeom>
        </p:spPr>
      </p:pic>
      <p:sp>
        <p:nvSpPr>
          <p:cNvPr id="11" name="TextBox 10"/>
          <p:cNvSpPr txBox="1"/>
          <p:nvPr/>
        </p:nvSpPr>
        <p:spPr>
          <a:xfrm>
            <a:off x="1036535" y="4661077"/>
            <a:ext cx="2428871" cy="341632"/>
          </a:xfrm>
          <a:prstGeom prst="rect">
            <a:avLst/>
          </a:prstGeom>
          <a:noFill/>
        </p:spPr>
        <p:txBody>
          <a:bodyPr wrap="none" rtlCol="0">
            <a:spAutoFit/>
          </a:bodyPr>
          <a:lstStyle/>
          <a:p>
            <a:pPr algn="ctr">
              <a:lnSpc>
                <a:spcPct val="90000"/>
              </a:lnSpc>
            </a:pPr>
            <a:r>
              <a:rPr lang="en-US" dirty="0" smtClean="0"/>
              <a:t>Horizontal Emittances</a:t>
            </a:r>
          </a:p>
        </p:txBody>
      </p:sp>
      <p:sp>
        <p:nvSpPr>
          <p:cNvPr id="14" name="TextBox 13"/>
          <p:cNvSpPr txBox="1"/>
          <p:nvPr/>
        </p:nvSpPr>
        <p:spPr>
          <a:xfrm>
            <a:off x="5280612" y="4661077"/>
            <a:ext cx="2146871" cy="341632"/>
          </a:xfrm>
          <a:prstGeom prst="rect">
            <a:avLst/>
          </a:prstGeom>
          <a:noFill/>
        </p:spPr>
        <p:txBody>
          <a:bodyPr wrap="none" rtlCol="0">
            <a:spAutoFit/>
          </a:bodyPr>
          <a:lstStyle/>
          <a:p>
            <a:pPr algn="ctr">
              <a:lnSpc>
                <a:spcPct val="90000"/>
              </a:lnSpc>
            </a:pPr>
            <a:r>
              <a:rPr lang="en-US" smtClean="0"/>
              <a:t>Vertical Emittances</a:t>
            </a:r>
            <a:endParaRPr lang="en-US" dirty="0" smtClean="0"/>
          </a:p>
        </p:txBody>
      </p:sp>
      <p:sp>
        <p:nvSpPr>
          <p:cNvPr id="15" name="TextBox 14"/>
          <p:cNvSpPr txBox="1"/>
          <p:nvPr/>
        </p:nvSpPr>
        <p:spPr>
          <a:xfrm>
            <a:off x="1187114" y="5412280"/>
            <a:ext cx="6660927" cy="590931"/>
          </a:xfrm>
          <a:prstGeom prst="rect">
            <a:avLst/>
          </a:prstGeom>
          <a:noFill/>
        </p:spPr>
        <p:txBody>
          <a:bodyPr wrap="none" rtlCol="0">
            <a:spAutoFit/>
          </a:bodyPr>
          <a:lstStyle/>
          <a:p>
            <a:pPr algn="ctr">
              <a:lnSpc>
                <a:spcPct val="90000"/>
              </a:lnSpc>
            </a:pPr>
            <a:r>
              <a:rPr lang="en-US" dirty="0" smtClean="0"/>
              <a:t>Vertical beam broadening at lower tune: half integer resonance.</a:t>
            </a:r>
          </a:p>
          <a:p>
            <a:pPr algn="ctr">
              <a:lnSpc>
                <a:spcPct val="90000"/>
              </a:lnSpc>
            </a:pPr>
            <a:r>
              <a:rPr lang="en-US" dirty="0" smtClean="0"/>
              <a:t>Horizontal beam narrows – interesting.</a:t>
            </a:r>
          </a:p>
        </p:txBody>
      </p:sp>
    </p:spTree>
    <p:extLst>
      <p:ext uri="{BB962C8B-B14F-4D97-AF65-F5344CB8AC3E}">
        <p14:creationId xmlns:p14="http://schemas.microsoft.com/office/powerpoint/2010/main" val="203822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Average Incoherent Tune Evolution</a:t>
            </a:r>
            <a:endParaRPr lang="en-US" sz="3600" dirty="0"/>
          </a:p>
        </p:txBody>
      </p:sp>
      <p:sp>
        <p:nvSpPr>
          <p:cNvPr id="15" name="TextBox 14"/>
          <p:cNvSpPr txBox="1"/>
          <p:nvPr/>
        </p:nvSpPr>
        <p:spPr>
          <a:xfrm>
            <a:off x="1493749" y="5178106"/>
            <a:ext cx="6118020" cy="590931"/>
          </a:xfrm>
          <a:prstGeom prst="rect">
            <a:avLst/>
          </a:prstGeom>
          <a:noFill/>
        </p:spPr>
        <p:txBody>
          <a:bodyPr wrap="none" rtlCol="0">
            <a:spAutoFit/>
          </a:bodyPr>
          <a:lstStyle/>
          <a:p>
            <a:pPr algn="ctr">
              <a:lnSpc>
                <a:spcPct val="90000"/>
              </a:lnSpc>
            </a:pPr>
            <a:r>
              <a:rPr lang="en-US" dirty="0" smtClean="0"/>
              <a:t>Differences between vertical and horizontal average tunes</a:t>
            </a:r>
          </a:p>
          <a:p>
            <a:pPr algn="ctr">
              <a:lnSpc>
                <a:spcPct val="90000"/>
              </a:lnSpc>
            </a:pPr>
            <a:r>
              <a:rPr lang="en-US" dirty="0" smtClean="0"/>
              <a:t>are </a:t>
            </a:r>
            <a:r>
              <a:rPr lang="en-US" dirty="0" smtClean="0"/>
              <a:t>much smaller </a:t>
            </a:r>
            <a:r>
              <a:rPr lang="en-US" dirty="0" smtClean="0"/>
              <a:t>than the bare tune </a:t>
            </a:r>
            <a:r>
              <a:rPr lang="en-US" dirty="0" smtClean="0"/>
              <a:t>differences.</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100" y="944069"/>
            <a:ext cx="5843116" cy="4090181"/>
          </a:xfrm>
          <a:prstGeom prst="rect">
            <a:avLst/>
          </a:prstGeom>
        </p:spPr>
      </p:pic>
    </p:spTree>
    <p:extLst>
      <p:ext uri="{BB962C8B-B14F-4D97-AF65-F5344CB8AC3E}">
        <p14:creationId xmlns:p14="http://schemas.microsoft.com/office/powerpoint/2010/main" val="1374594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Final Average Incoherent Tunes</a:t>
            </a:r>
            <a:endParaRPr lang="en-US" sz="3600" dirty="0"/>
          </a:p>
        </p:txBody>
      </p:sp>
      <p:sp>
        <p:nvSpPr>
          <p:cNvPr id="15" name="TextBox 14"/>
          <p:cNvSpPr txBox="1"/>
          <p:nvPr/>
        </p:nvSpPr>
        <p:spPr>
          <a:xfrm>
            <a:off x="1503269" y="4833447"/>
            <a:ext cx="6169317" cy="840230"/>
          </a:xfrm>
          <a:prstGeom prst="rect">
            <a:avLst/>
          </a:prstGeom>
          <a:noFill/>
        </p:spPr>
        <p:txBody>
          <a:bodyPr wrap="none" rtlCol="0">
            <a:spAutoFit/>
          </a:bodyPr>
          <a:lstStyle/>
          <a:p>
            <a:pPr algn="ctr">
              <a:lnSpc>
                <a:spcPct val="90000"/>
              </a:lnSpc>
            </a:pPr>
            <a:r>
              <a:rPr lang="en-US" dirty="0" smtClean="0"/>
              <a:t>Differences between vertical and horizontal average tunes</a:t>
            </a:r>
          </a:p>
          <a:p>
            <a:pPr algn="ctr">
              <a:lnSpc>
                <a:spcPct val="90000"/>
              </a:lnSpc>
            </a:pPr>
            <a:r>
              <a:rPr lang="en-US" dirty="0" smtClean="0"/>
              <a:t>are smaller than the bare tune differences, and are smaller</a:t>
            </a:r>
          </a:p>
          <a:p>
            <a:pPr algn="ctr">
              <a:lnSpc>
                <a:spcPct val="90000"/>
              </a:lnSpc>
            </a:pPr>
            <a:r>
              <a:rPr lang="en-US" dirty="0"/>
              <a:t>f</a:t>
            </a:r>
            <a:r>
              <a:rPr lang="en-US" dirty="0" smtClean="0"/>
              <a:t>or high intensity beams than at low intensities.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76" y="1388959"/>
            <a:ext cx="4079631" cy="28557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724" y="1388959"/>
            <a:ext cx="4083108" cy="2858175"/>
          </a:xfrm>
          <a:prstGeom prst="rect">
            <a:avLst/>
          </a:prstGeom>
        </p:spPr>
      </p:pic>
    </p:spTree>
    <p:extLst>
      <p:ext uri="{BB962C8B-B14F-4D97-AF65-F5344CB8AC3E}">
        <p14:creationId xmlns:p14="http://schemas.microsoft.com/office/powerpoint/2010/main" val="1470879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What Might We Measure?</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30923"/>
            <a:ext cx="3294185" cy="23059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578" y="1230923"/>
            <a:ext cx="3294185" cy="23059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15" y="3642361"/>
            <a:ext cx="3311770" cy="23182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577" y="3642361"/>
            <a:ext cx="3311769" cy="2318239"/>
          </a:xfrm>
          <a:prstGeom prst="rect">
            <a:avLst/>
          </a:prstGeom>
        </p:spPr>
      </p:pic>
      <p:sp>
        <p:nvSpPr>
          <p:cNvPr id="4" name="TextBox 3"/>
          <p:cNvSpPr txBox="1"/>
          <p:nvPr/>
        </p:nvSpPr>
        <p:spPr>
          <a:xfrm>
            <a:off x="2405597" y="887305"/>
            <a:ext cx="813043" cy="341632"/>
          </a:xfrm>
          <a:prstGeom prst="rect">
            <a:avLst/>
          </a:prstGeom>
          <a:noFill/>
        </p:spPr>
        <p:txBody>
          <a:bodyPr wrap="none" rtlCol="0">
            <a:spAutoFit/>
          </a:bodyPr>
          <a:lstStyle/>
          <a:p>
            <a:pPr algn="ctr">
              <a:lnSpc>
                <a:spcPct val="90000"/>
              </a:lnSpc>
            </a:pPr>
            <a:r>
              <a:rPr lang="en-US" dirty="0" smtClean="0"/>
              <a:t>WS20</a:t>
            </a:r>
          </a:p>
        </p:txBody>
      </p:sp>
      <p:sp>
        <p:nvSpPr>
          <p:cNvPr id="10" name="TextBox 9"/>
          <p:cNvSpPr txBox="1"/>
          <p:nvPr/>
        </p:nvSpPr>
        <p:spPr>
          <a:xfrm>
            <a:off x="2405597" y="6037369"/>
            <a:ext cx="813043" cy="341632"/>
          </a:xfrm>
          <a:prstGeom prst="rect">
            <a:avLst/>
          </a:prstGeom>
          <a:noFill/>
        </p:spPr>
        <p:txBody>
          <a:bodyPr wrap="none" rtlCol="0">
            <a:spAutoFit/>
          </a:bodyPr>
          <a:lstStyle/>
          <a:p>
            <a:pPr algn="ctr">
              <a:lnSpc>
                <a:spcPct val="90000"/>
              </a:lnSpc>
            </a:pPr>
            <a:r>
              <a:rPr lang="en-US" dirty="0" smtClean="0"/>
              <a:t>WS23</a:t>
            </a:r>
          </a:p>
        </p:txBody>
      </p:sp>
      <p:sp>
        <p:nvSpPr>
          <p:cNvPr id="11" name="TextBox 10"/>
          <p:cNvSpPr txBox="1"/>
          <p:nvPr/>
        </p:nvSpPr>
        <p:spPr>
          <a:xfrm>
            <a:off x="6039502" y="884261"/>
            <a:ext cx="813043" cy="341632"/>
          </a:xfrm>
          <a:prstGeom prst="rect">
            <a:avLst/>
          </a:prstGeom>
          <a:noFill/>
        </p:spPr>
        <p:txBody>
          <a:bodyPr wrap="none" rtlCol="0">
            <a:spAutoFit/>
          </a:bodyPr>
          <a:lstStyle/>
          <a:p>
            <a:pPr algn="ctr">
              <a:lnSpc>
                <a:spcPct val="90000"/>
              </a:lnSpc>
            </a:pPr>
            <a:r>
              <a:rPr lang="en-US" dirty="0" smtClean="0"/>
              <a:t>WS21</a:t>
            </a:r>
          </a:p>
        </p:txBody>
      </p:sp>
      <p:sp>
        <p:nvSpPr>
          <p:cNvPr id="12" name="TextBox 11"/>
          <p:cNvSpPr txBox="1"/>
          <p:nvPr/>
        </p:nvSpPr>
        <p:spPr>
          <a:xfrm>
            <a:off x="6039502" y="6037369"/>
            <a:ext cx="813043" cy="341632"/>
          </a:xfrm>
          <a:prstGeom prst="rect">
            <a:avLst/>
          </a:prstGeom>
          <a:noFill/>
        </p:spPr>
        <p:txBody>
          <a:bodyPr wrap="none" rtlCol="0">
            <a:spAutoFit/>
          </a:bodyPr>
          <a:lstStyle/>
          <a:p>
            <a:pPr algn="ctr">
              <a:lnSpc>
                <a:spcPct val="90000"/>
              </a:lnSpc>
            </a:pPr>
            <a:r>
              <a:rPr lang="en-US" dirty="0" smtClean="0"/>
              <a:t>WS24</a:t>
            </a:r>
          </a:p>
        </p:txBody>
      </p:sp>
    </p:spTree>
    <p:extLst>
      <p:ext uri="{BB962C8B-B14F-4D97-AF65-F5344CB8AC3E}">
        <p14:creationId xmlns:p14="http://schemas.microsoft.com/office/powerpoint/2010/main" val="1244006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Beam on Target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60584"/>
            <a:ext cx="7467600" cy="5227320"/>
          </a:xfrm>
          <a:prstGeom prst="rect">
            <a:avLst/>
          </a:prstGeom>
        </p:spPr>
      </p:pic>
    </p:spTree>
    <p:extLst>
      <p:ext uri="{BB962C8B-B14F-4D97-AF65-F5344CB8AC3E}">
        <p14:creationId xmlns:p14="http://schemas.microsoft.com/office/powerpoint/2010/main" val="731455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Motivation</a:t>
            </a:r>
            <a:endParaRPr lang="en-US" sz="3600" dirty="0"/>
          </a:p>
        </p:txBody>
      </p:sp>
      <p:sp>
        <p:nvSpPr>
          <p:cNvPr id="3" name="Content Placeholder 2"/>
          <p:cNvSpPr>
            <a:spLocks noGrp="1"/>
          </p:cNvSpPr>
          <p:nvPr>
            <p:ph idx="1"/>
          </p:nvPr>
        </p:nvSpPr>
        <p:spPr>
          <a:xfrm>
            <a:off x="199433" y="826703"/>
            <a:ext cx="8642640" cy="5193324"/>
          </a:xfrm>
        </p:spPr>
        <p:txBody>
          <a:bodyPr/>
          <a:lstStyle/>
          <a:p>
            <a:r>
              <a:rPr lang="en-US" sz="1800" dirty="0" smtClean="0"/>
              <a:t>Self-consistent beams may</a:t>
            </a:r>
            <a:r>
              <a:rPr lang="en-US" sz="1800" dirty="0" smtClean="0"/>
              <a:t> </a:t>
            </a:r>
            <a:r>
              <a:rPr lang="en-US" sz="1800" dirty="0" smtClean="0"/>
              <a:t>suppress space-charge induced halo </a:t>
            </a:r>
            <a:r>
              <a:rPr lang="en-US" sz="1800" dirty="0" smtClean="0"/>
              <a:t>growth </a:t>
            </a:r>
            <a:r>
              <a:rPr lang="en-US" sz="1800" dirty="0">
                <a:cs typeface="Arial" charset="0"/>
              </a:rPr>
              <a:t>→</a:t>
            </a:r>
            <a:r>
              <a:rPr lang="en-US" sz="1800" dirty="0" smtClean="0"/>
              <a:t> reduced beam loss in high intensity </a:t>
            </a:r>
            <a:r>
              <a:rPr lang="en-US" sz="1800" dirty="0" smtClean="0"/>
              <a:t>rings.</a:t>
            </a:r>
            <a:endParaRPr lang="en-US" sz="1800" dirty="0" smtClean="0"/>
          </a:p>
          <a:p>
            <a:r>
              <a:rPr lang="en-US" sz="1800" dirty="0" smtClean="0"/>
              <a:t>The beam density </a:t>
            </a:r>
            <a:r>
              <a:rPr lang="en-US" sz="1800" dirty="0" smtClean="0"/>
              <a:t>is </a:t>
            </a:r>
            <a:r>
              <a:rPr lang="en-US" sz="1800" dirty="0" smtClean="0"/>
              <a:t>uniform</a:t>
            </a:r>
            <a:r>
              <a:rPr lang="en-US" sz="1800" dirty="0">
                <a:cs typeface="Arial" charset="0"/>
              </a:rPr>
              <a:t> →</a:t>
            </a:r>
            <a:r>
              <a:rPr lang="en-US" sz="1800" dirty="0"/>
              <a:t> </a:t>
            </a:r>
            <a:r>
              <a:rPr lang="en-US" sz="1800" dirty="0" smtClean="0"/>
              <a:t>better for </a:t>
            </a:r>
            <a:r>
              <a:rPr lang="en-US" sz="1800" dirty="0" smtClean="0"/>
              <a:t>targets.</a:t>
            </a:r>
            <a:endParaRPr lang="en-US" sz="1800" dirty="0" smtClean="0"/>
          </a:p>
          <a:p>
            <a:r>
              <a:rPr lang="en-US" sz="1800" dirty="0"/>
              <a:t>T</a:t>
            </a:r>
            <a:r>
              <a:rPr lang="en-US" sz="1800" dirty="0" smtClean="0"/>
              <a:t>hey </a:t>
            </a:r>
            <a:r>
              <a:rPr lang="en-US" sz="1800" dirty="0"/>
              <a:t>can be manipulated to give flat beams when space charge effects are </a:t>
            </a:r>
            <a:r>
              <a:rPr lang="en-US" sz="1800" dirty="0" smtClean="0"/>
              <a:t>weak </a:t>
            </a:r>
            <a:r>
              <a:rPr lang="en-US" sz="1800" dirty="0">
                <a:cs typeface="Arial" charset="0"/>
              </a:rPr>
              <a:t>→</a:t>
            </a:r>
            <a:r>
              <a:rPr lang="en-US" sz="1800" dirty="0" smtClean="0"/>
              <a:t> increased collision rates for colliders and heavy ion fusion </a:t>
            </a:r>
            <a:r>
              <a:rPr lang="en-US" sz="1800" dirty="0" smtClean="0"/>
              <a:t>applications.</a:t>
            </a:r>
          </a:p>
          <a:p>
            <a:r>
              <a:rPr lang="en-US" sz="1800" dirty="0"/>
              <a:t>From 2003-2006, S. Danilov and J. Holmes studied self-consistent distributions from a mathematical and computational </a:t>
            </a:r>
            <a:r>
              <a:rPr lang="en-US" sz="1800" dirty="0" smtClean="0"/>
              <a:t>standpoint.</a:t>
            </a:r>
            <a:endParaRPr lang="en-US" sz="1800" dirty="0"/>
          </a:p>
          <a:p>
            <a:r>
              <a:rPr lang="en-US" sz="1800" dirty="0"/>
              <a:t>The idea was to find beam distributions satisfying the </a:t>
            </a:r>
            <a:r>
              <a:rPr lang="en-US" sz="1800" dirty="0" err="1"/>
              <a:t>Vlasov</a:t>
            </a:r>
            <a:r>
              <a:rPr lang="en-US" sz="1800" dirty="0"/>
              <a:t> equation</a:t>
            </a:r>
          </a:p>
          <a:p>
            <a:pPr lvl="1"/>
            <a:r>
              <a:rPr lang="en-US" sz="1800" dirty="0" smtClean="0"/>
              <a:t>that </a:t>
            </a:r>
            <a:r>
              <a:rPr lang="en-US" sz="1800" dirty="0"/>
              <a:t>are elliptical with uniform density in real n-dimensional space and</a:t>
            </a:r>
          </a:p>
          <a:p>
            <a:pPr lvl="1"/>
            <a:r>
              <a:rPr lang="en-US" sz="1800" dirty="0" smtClean="0"/>
              <a:t>that </a:t>
            </a:r>
            <a:r>
              <a:rPr lang="en-US" sz="1800" dirty="0"/>
              <a:t>retain these properties, shape and density, under all linear transport, even accounting for space charge forces.</a:t>
            </a:r>
          </a:p>
          <a:p>
            <a:r>
              <a:rPr lang="en-US" sz="1800" dirty="0"/>
              <a:t>We called these distributions self-consistent.</a:t>
            </a:r>
          </a:p>
          <a:p>
            <a:r>
              <a:rPr lang="en-US" sz="1800" dirty="0"/>
              <a:t>Our goal: Find self consistent distributions that could be practically achieved in a real-life </a:t>
            </a:r>
            <a:r>
              <a:rPr lang="en-US" sz="1800" dirty="0" smtClean="0"/>
              <a:t>ring (SNS), </a:t>
            </a:r>
            <a:r>
              <a:rPr lang="en-US" sz="1800" dirty="0"/>
              <a:t>and that would be robust under real transport, space charge effects, nonlinearities, impedances, and other loss </a:t>
            </a:r>
            <a:r>
              <a:rPr lang="en-US" sz="1800" dirty="0" smtClean="0"/>
              <a:t>mechanisms.</a:t>
            </a:r>
            <a:endParaRPr lang="en-US" sz="1800" dirty="0"/>
          </a:p>
          <a:p>
            <a:endParaRPr lang="en-US" dirty="0" smtClean="0"/>
          </a:p>
        </p:txBody>
      </p:sp>
    </p:spTree>
    <p:extLst>
      <p:ext uri="{BB962C8B-B14F-4D97-AF65-F5344CB8AC3E}">
        <p14:creationId xmlns:p14="http://schemas.microsoft.com/office/powerpoint/2010/main" val="221852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modifications </a:t>
            </a:r>
            <a:r>
              <a:rPr lang="en-US" dirty="0" err="1" smtClean="0"/>
              <a:t>req’d</a:t>
            </a:r>
            <a:r>
              <a:rPr lang="en-US" dirty="0" smtClean="0"/>
              <a:t> for this experiment</a:t>
            </a:r>
            <a:endParaRPr lang="en-US" dirty="0"/>
          </a:p>
        </p:txBody>
      </p:sp>
      <p:sp>
        <p:nvSpPr>
          <p:cNvPr id="3" name="Content Placeholder 2"/>
          <p:cNvSpPr>
            <a:spLocks noGrp="1"/>
          </p:cNvSpPr>
          <p:nvPr>
            <p:ph idx="1"/>
          </p:nvPr>
        </p:nvSpPr>
        <p:spPr>
          <a:xfrm>
            <a:off x="193083" y="986247"/>
            <a:ext cx="8642640" cy="2184466"/>
          </a:xfrm>
        </p:spPr>
        <p:txBody>
          <a:bodyPr/>
          <a:lstStyle/>
          <a:p>
            <a:r>
              <a:rPr lang="en-US" dirty="0" smtClean="0"/>
              <a:t>Add two solenoid magnets in locations where the </a:t>
            </a:r>
            <a:r>
              <a:rPr lang="en-US" dirty="0" smtClean="0"/>
              <a:t>horiz</a:t>
            </a:r>
            <a:r>
              <a:rPr lang="en-US" dirty="0" smtClean="0"/>
              <a:t>ontal</a:t>
            </a:r>
            <a:r>
              <a:rPr lang="en-US" dirty="0" smtClean="0"/>
              <a:t> </a:t>
            </a:r>
            <a:r>
              <a:rPr lang="en-US" dirty="0" smtClean="0"/>
              <a:t>and </a:t>
            </a:r>
            <a:r>
              <a:rPr lang="en-US" dirty="0" smtClean="0"/>
              <a:t>vertical </a:t>
            </a:r>
            <a:r>
              <a:rPr lang="en-US" dirty="0" smtClean="0"/>
              <a:t>betatron functions are </a:t>
            </a:r>
            <a:r>
              <a:rPr lang="en-US" dirty="0" smtClean="0"/>
              <a:t>equal.</a:t>
            </a:r>
            <a:endParaRPr lang="en-US" dirty="0" smtClean="0"/>
          </a:p>
          <a:p>
            <a:r>
              <a:rPr lang="en-US" dirty="0" smtClean="0"/>
              <a:t>Modify injection kickers to be bipolar </a:t>
            </a:r>
            <a:r>
              <a:rPr lang="en-US" dirty="0" smtClean="0"/>
              <a:t>(at most two </a:t>
            </a:r>
            <a:r>
              <a:rPr lang="en-US" dirty="0" smtClean="0"/>
              <a:t>horizontal and one vertical, </a:t>
            </a:r>
            <a:r>
              <a:rPr lang="en-US" dirty="0" smtClean="0"/>
              <a:t>we now think this may not be necessary).</a:t>
            </a:r>
            <a:endParaRPr lang="en-US" dirty="0"/>
          </a:p>
        </p:txBody>
      </p:sp>
      <p:pic>
        <p:nvPicPr>
          <p:cNvPr id="4" name="Picture 3" descr="Injection.png"/>
          <p:cNvPicPr>
            <a:picLocks noChangeAspect="1"/>
          </p:cNvPicPr>
          <p:nvPr/>
        </p:nvPicPr>
        <p:blipFill>
          <a:blip r:embed="rId2"/>
          <a:srcRect t="52106" b="30116"/>
          <a:stretch>
            <a:fillRect/>
          </a:stretch>
        </p:blipFill>
        <p:spPr>
          <a:xfrm>
            <a:off x="635293" y="3703894"/>
            <a:ext cx="8200430" cy="1905000"/>
          </a:xfrm>
          <a:prstGeom prst="rect">
            <a:avLst/>
          </a:prstGeom>
        </p:spPr>
      </p:pic>
      <p:sp>
        <p:nvSpPr>
          <p:cNvPr id="5" name="TextBox 4"/>
          <p:cNvSpPr txBox="1"/>
          <p:nvPr/>
        </p:nvSpPr>
        <p:spPr>
          <a:xfrm>
            <a:off x="2464093" y="3075709"/>
            <a:ext cx="2286000" cy="738660"/>
          </a:xfrm>
          <a:prstGeom prst="rect">
            <a:avLst/>
          </a:prstGeom>
          <a:noFill/>
          <a:ln>
            <a:solidFill>
              <a:srgbClr val="3366FF"/>
            </a:solidFill>
          </a:ln>
        </p:spPr>
        <p:txBody>
          <a:bodyPr wrap="square" lIns="91435" tIns="45718" rIns="91435" bIns="45718" rtlCol="0">
            <a:spAutoFit/>
          </a:bodyPr>
          <a:lstStyle/>
          <a:p>
            <a:r>
              <a:rPr lang="en-US" sz="1400" dirty="0" smtClean="0">
                <a:solidFill>
                  <a:srgbClr val="0000FF"/>
                </a:solidFill>
              </a:rPr>
              <a:t>Upgrade H1, H2, V3, injection </a:t>
            </a:r>
            <a:r>
              <a:rPr lang="en-US" sz="1400" dirty="0">
                <a:solidFill>
                  <a:srgbClr val="0000FF"/>
                </a:solidFill>
              </a:rPr>
              <a:t>kicker power </a:t>
            </a:r>
            <a:r>
              <a:rPr lang="en-US" sz="1400" dirty="0" smtClean="0">
                <a:solidFill>
                  <a:srgbClr val="0000FF"/>
                </a:solidFill>
              </a:rPr>
              <a:t>supplies to be bipolar</a:t>
            </a:r>
            <a:endParaRPr lang="en-US" sz="1400" dirty="0">
              <a:solidFill>
                <a:srgbClr val="0000FF"/>
              </a:solidFill>
            </a:endParaRPr>
          </a:p>
        </p:txBody>
      </p:sp>
      <p:cxnSp>
        <p:nvCxnSpPr>
          <p:cNvPr id="6" name="Straight Arrow Connector 5"/>
          <p:cNvCxnSpPr/>
          <p:nvPr/>
        </p:nvCxnSpPr>
        <p:spPr>
          <a:xfrm flipH="1">
            <a:off x="2311695" y="3843284"/>
            <a:ext cx="533399" cy="91440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a:off x="1930693" y="3843284"/>
            <a:ext cx="914400" cy="91440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4445293" y="3843284"/>
            <a:ext cx="228600" cy="91440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464093" y="5267262"/>
            <a:ext cx="2364751" cy="341632"/>
          </a:xfrm>
          <a:prstGeom prst="rect">
            <a:avLst/>
          </a:prstGeom>
          <a:noFill/>
        </p:spPr>
        <p:txBody>
          <a:bodyPr wrap="none" rtlCol="0">
            <a:spAutoFit/>
          </a:bodyPr>
          <a:lstStyle/>
          <a:p>
            <a:pPr algn="ctr">
              <a:lnSpc>
                <a:spcPct val="90000"/>
              </a:lnSpc>
            </a:pPr>
            <a:r>
              <a:rPr lang="en-US" smtClean="0"/>
              <a:t>Ring injection section</a:t>
            </a:r>
            <a:endParaRPr lang="en-US" dirty="0" smtClean="0"/>
          </a:p>
        </p:txBody>
      </p:sp>
    </p:spTree>
    <p:extLst>
      <p:ext uri="{BB962C8B-B14F-4D97-AF65-F5344CB8AC3E}">
        <p14:creationId xmlns:p14="http://schemas.microsoft.com/office/powerpoint/2010/main" val="1611848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Further Optimization</a:t>
            </a:r>
            <a:endParaRPr lang="en-US" sz="3600" dirty="0"/>
          </a:p>
        </p:txBody>
      </p:sp>
      <p:sp>
        <p:nvSpPr>
          <p:cNvPr id="3" name="Content Placeholder 2"/>
          <p:cNvSpPr>
            <a:spLocks noGrp="1"/>
          </p:cNvSpPr>
          <p:nvPr>
            <p:ph idx="1"/>
          </p:nvPr>
        </p:nvSpPr>
        <p:spPr>
          <a:xfrm>
            <a:off x="199433" y="1192237"/>
            <a:ext cx="8642640" cy="4423117"/>
          </a:xfrm>
        </p:spPr>
        <p:txBody>
          <a:bodyPr/>
          <a:lstStyle/>
          <a:p>
            <a:r>
              <a:rPr lang="en-US" dirty="0" smtClean="0"/>
              <a:t>Until recently, studies were subject to a few drawbacks:</a:t>
            </a:r>
          </a:p>
          <a:p>
            <a:pPr lvl="1"/>
            <a:r>
              <a:rPr lang="en-US" dirty="0" smtClean="0"/>
              <a:t>Solenoid strengths of 1.4 Tesla are large.</a:t>
            </a:r>
          </a:p>
          <a:p>
            <a:pPr lvl="1"/>
            <a:r>
              <a:rPr lang="en-US" dirty="0" smtClean="0"/>
              <a:t>Up to three injection kicker power supplies must be modified.</a:t>
            </a:r>
          </a:p>
          <a:p>
            <a:pPr lvl="1"/>
            <a:r>
              <a:rPr lang="en-US" dirty="0" smtClean="0"/>
              <a:t>Beam losses of about 1% are predicted.</a:t>
            </a:r>
            <a:endParaRPr lang="en-US" dirty="0"/>
          </a:p>
          <a:p>
            <a:r>
              <a:rPr lang="en-US" dirty="0" smtClean="0"/>
              <a:t>Subsequent studies are being conducted to answer the questions:</a:t>
            </a:r>
          </a:p>
          <a:p>
            <a:pPr lvl="1"/>
            <a:r>
              <a:rPr lang="en-US" dirty="0" smtClean="0"/>
              <a:t>Can solenoid strengths be reduced?</a:t>
            </a:r>
          </a:p>
          <a:p>
            <a:pPr lvl="1"/>
            <a:r>
              <a:rPr lang="en-US" dirty="0" smtClean="0"/>
              <a:t>Can self-consistent beams be painted without modifying power supplies?</a:t>
            </a:r>
          </a:p>
          <a:p>
            <a:pPr lvl="1"/>
            <a:r>
              <a:rPr lang="en-US" dirty="0" smtClean="0"/>
              <a:t>Can losses be reduced?</a:t>
            </a:r>
          </a:p>
          <a:p>
            <a:r>
              <a:rPr lang="en-US" dirty="0" smtClean="0"/>
              <a:t>The answers appear to be affirmative.</a:t>
            </a:r>
            <a:endParaRPr lang="en-US" dirty="0"/>
          </a:p>
        </p:txBody>
      </p:sp>
    </p:spTree>
    <p:extLst>
      <p:ext uri="{BB962C8B-B14F-4D97-AF65-F5344CB8AC3E}">
        <p14:creationId xmlns:p14="http://schemas.microsoft.com/office/powerpoint/2010/main" val="161149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Reducing Solenoid Strengths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944" y="961292"/>
            <a:ext cx="6250703" cy="4375492"/>
          </a:xfrm>
        </p:spPr>
      </p:pic>
      <p:sp>
        <p:nvSpPr>
          <p:cNvPr id="5" name="TextBox 4"/>
          <p:cNvSpPr txBox="1"/>
          <p:nvPr/>
        </p:nvSpPr>
        <p:spPr>
          <a:xfrm>
            <a:off x="2127500" y="5521049"/>
            <a:ext cx="4780155" cy="590931"/>
          </a:xfrm>
          <a:prstGeom prst="rect">
            <a:avLst/>
          </a:prstGeom>
          <a:noFill/>
        </p:spPr>
        <p:txBody>
          <a:bodyPr wrap="none" rtlCol="0">
            <a:spAutoFit/>
          </a:bodyPr>
          <a:lstStyle/>
          <a:p>
            <a:pPr algn="ctr">
              <a:lnSpc>
                <a:spcPct val="90000"/>
              </a:lnSpc>
            </a:pPr>
            <a:r>
              <a:rPr lang="en-US" dirty="0" smtClean="0"/>
              <a:t>Calculations with solenoids set at 0.85 </a:t>
            </a:r>
            <a:r>
              <a:rPr lang="en-US" smtClean="0"/>
              <a:t>T give</a:t>
            </a:r>
          </a:p>
          <a:p>
            <a:pPr algn="ctr">
              <a:lnSpc>
                <a:spcPct val="90000"/>
              </a:lnSpc>
            </a:pPr>
            <a:r>
              <a:rPr lang="en-US" dirty="0" smtClean="0"/>
              <a:t>very similar results to those at 1.4 T </a:t>
            </a:r>
            <a:endParaRPr lang="en-US" dirty="0" smtClean="0"/>
          </a:p>
        </p:txBody>
      </p:sp>
    </p:spTree>
    <p:extLst>
      <p:ext uri="{BB962C8B-B14F-4D97-AF65-F5344CB8AC3E}">
        <p14:creationId xmlns:p14="http://schemas.microsoft.com/office/powerpoint/2010/main" val="1281971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Painting Options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33" y="1019908"/>
            <a:ext cx="3927090" cy="274896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170" y="1019908"/>
            <a:ext cx="3927090" cy="274896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171" y="3634154"/>
            <a:ext cx="3927090" cy="2748963"/>
          </a:xfrm>
          <a:prstGeom prst="rect">
            <a:avLst/>
          </a:prstGeom>
        </p:spPr>
      </p:pic>
      <p:sp>
        <p:nvSpPr>
          <p:cNvPr id="14" name="TextBox 13"/>
          <p:cNvSpPr txBox="1"/>
          <p:nvPr/>
        </p:nvSpPr>
        <p:spPr>
          <a:xfrm>
            <a:off x="588297" y="4339221"/>
            <a:ext cx="3929281" cy="1338828"/>
          </a:xfrm>
          <a:prstGeom prst="rect">
            <a:avLst/>
          </a:prstGeom>
          <a:noFill/>
        </p:spPr>
        <p:txBody>
          <a:bodyPr wrap="none" rtlCol="0">
            <a:spAutoFit/>
          </a:bodyPr>
          <a:lstStyle/>
          <a:p>
            <a:pPr>
              <a:lnSpc>
                <a:spcPct val="90000"/>
              </a:lnSpc>
            </a:pPr>
            <a:r>
              <a:rPr lang="en-US" dirty="0" smtClean="0"/>
              <a:t>There is freedom to choose from a</a:t>
            </a:r>
          </a:p>
          <a:p>
            <a:pPr>
              <a:lnSpc>
                <a:spcPct val="90000"/>
              </a:lnSpc>
            </a:pPr>
            <a:r>
              <a:rPr lang="en-US" dirty="0" smtClean="0"/>
              <a:t>range of injection painting scenarios.</a:t>
            </a:r>
          </a:p>
          <a:p>
            <a:pPr>
              <a:lnSpc>
                <a:spcPct val="90000"/>
              </a:lnSpc>
            </a:pPr>
            <a:r>
              <a:rPr lang="en-US" dirty="0" smtClean="0"/>
              <a:t>We have found one scenario that </a:t>
            </a:r>
          </a:p>
          <a:p>
            <a:pPr>
              <a:lnSpc>
                <a:spcPct val="90000"/>
              </a:lnSpc>
            </a:pPr>
            <a:r>
              <a:rPr lang="en-US" dirty="0" smtClean="0"/>
              <a:t>results in acceptable losses without</a:t>
            </a:r>
          </a:p>
          <a:p>
            <a:pPr>
              <a:lnSpc>
                <a:spcPct val="90000"/>
              </a:lnSpc>
            </a:pPr>
            <a:r>
              <a:rPr lang="en-US" dirty="0" smtClean="0"/>
              <a:t>Requiring bipolar injection kickers.</a:t>
            </a:r>
            <a:endParaRPr lang="en-US" dirty="0" smtClean="0"/>
          </a:p>
        </p:txBody>
      </p:sp>
    </p:spTree>
    <p:extLst>
      <p:ext uri="{BB962C8B-B14F-4D97-AF65-F5344CB8AC3E}">
        <p14:creationId xmlns:p14="http://schemas.microsoft.com/office/powerpoint/2010/main" val="261277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Reducing Losses</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914" y="1022422"/>
            <a:ext cx="5814646" cy="4070253"/>
          </a:xfrm>
          <a:prstGeom prst="rect">
            <a:avLst/>
          </a:prstGeom>
        </p:spPr>
      </p:pic>
      <p:sp>
        <p:nvSpPr>
          <p:cNvPr id="4" name="TextBox 3"/>
          <p:cNvSpPr txBox="1"/>
          <p:nvPr/>
        </p:nvSpPr>
        <p:spPr>
          <a:xfrm>
            <a:off x="1590914" y="5314885"/>
            <a:ext cx="6853158" cy="840230"/>
          </a:xfrm>
          <a:prstGeom prst="rect">
            <a:avLst/>
          </a:prstGeom>
          <a:noFill/>
        </p:spPr>
        <p:txBody>
          <a:bodyPr wrap="none" rtlCol="0">
            <a:spAutoFit/>
          </a:bodyPr>
          <a:lstStyle/>
          <a:p>
            <a:pPr>
              <a:lnSpc>
                <a:spcPct val="90000"/>
              </a:lnSpc>
            </a:pPr>
            <a:r>
              <a:rPr lang="en-US" dirty="0" smtClean="0"/>
              <a:t>By reducing the injected beam intensity from production settings</a:t>
            </a:r>
          </a:p>
          <a:p>
            <a:pPr>
              <a:lnSpc>
                <a:spcPct val="90000"/>
              </a:lnSpc>
            </a:pPr>
            <a:r>
              <a:rPr lang="en-US" dirty="0" smtClean="0"/>
              <a:t>of 1.47*10</a:t>
            </a:r>
            <a:r>
              <a:rPr lang="en-US" baseline="30000" dirty="0" smtClean="0"/>
              <a:t>14</a:t>
            </a:r>
            <a:r>
              <a:rPr lang="en-US" dirty="0" smtClean="0"/>
              <a:t> to 0.75*10</a:t>
            </a:r>
            <a:r>
              <a:rPr lang="en-US" baseline="30000" dirty="0" smtClean="0"/>
              <a:t>14</a:t>
            </a:r>
            <a:r>
              <a:rPr lang="en-US" dirty="0" smtClean="0"/>
              <a:t> protons/pulse, we reduce losses by an</a:t>
            </a:r>
          </a:p>
          <a:p>
            <a:pPr>
              <a:lnSpc>
                <a:spcPct val="90000"/>
              </a:lnSpc>
            </a:pPr>
            <a:r>
              <a:rPr lang="en-US" dirty="0" smtClean="0"/>
              <a:t>order of magnitude from </a:t>
            </a:r>
            <a:r>
              <a:rPr lang="en-US" dirty="0" smtClean="0"/>
              <a:t>~1% to ~0.1%.</a:t>
            </a:r>
            <a:endParaRPr lang="en-US" dirty="0" smtClean="0"/>
          </a:p>
        </p:txBody>
      </p:sp>
    </p:spTree>
    <p:extLst>
      <p:ext uri="{BB962C8B-B14F-4D97-AF65-F5344CB8AC3E}">
        <p14:creationId xmlns:p14="http://schemas.microsoft.com/office/powerpoint/2010/main" val="276606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63231"/>
          </a:xfrm>
        </p:spPr>
        <p:txBody>
          <a:bodyPr/>
          <a:lstStyle/>
          <a:p>
            <a:r>
              <a:rPr lang="en-US" sz="3600" dirty="0" smtClean="0"/>
              <a:t>Summary</a:t>
            </a:r>
            <a:endParaRPr lang="en-US" sz="3600" dirty="0"/>
          </a:p>
        </p:txBody>
      </p:sp>
      <p:sp>
        <p:nvSpPr>
          <p:cNvPr id="3" name="Content Placeholder 2"/>
          <p:cNvSpPr>
            <a:spLocks noGrp="1"/>
          </p:cNvSpPr>
          <p:nvPr>
            <p:ph idx="1"/>
          </p:nvPr>
        </p:nvSpPr>
        <p:spPr/>
        <p:txBody>
          <a:bodyPr/>
          <a:lstStyle/>
          <a:p>
            <a:r>
              <a:rPr lang="en-US" dirty="0" smtClean="0"/>
              <a:t>We have demonstrated the feasibility of injecting a self-consistent beam into the SNS accumulator ring.</a:t>
            </a:r>
          </a:p>
          <a:p>
            <a:r>
              <a:rPr lang="en-US" dirty="0" smtClean="0"/>
              <a:t>Simulations have been performed to optimize the injection scenario for successful injection with</a:t>
            </a:r>
          </a:p>
          <a:p>
            <a:pPr lvl="1"/>
            <a:r>
              <a:rPr lang="en-US" sz="2400" dirty="0" smtClean="0"/>
              <a:t>minimal hardware changes and</a:t>
            </a:r>
          </a:p>
          <a:p>
            <a:pPr lvl="1"/>
            <a:r>
              <a:rPr lang="en-US" sz="2400" dirty="0" smtClean="0"/>
              <a:t>acceptable beam losses.</a:t>
            </a:r>
          </a:p>
          <a:p>
            <a:r>
              <a:rPr lang="en-US" dirty="0" smtClean="0"/>
              <a:t>The next steps will be to implement the hardware changes (add two solenoids) and to consider diagnostic and experimental requirements.</a:t>
            </a:r>
            <a:endParaRPr lang="en-US" sz="2400" dirty="0"/>
          </a:p>
        </p:txBody>
      </p:sp>
    </p:spTree>
    <p:extLst>
      <p:ext uri="{BB962C8B-B14F-4D97-AF65-F5344CB8AC3E}">
        <p14:creationId xmlns:p14="http://schemas.microsoft.com/office/powerpoint/2010/main" val="75908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433" y="236982"/>
            <a:ext cx="8636290" cy="577081"/>
          </a:xfrm>
        </p:spPr>
        <p:txBody>
          <a:bodyPr/>
          <a:lstStyle/>
          <a:p>
            <a:r>
              <a:rPr lang="en-US" sz="3600" dirty="0" smtClean="0"/>
              <a:t>First </a:t>
            </a:r>
            <a:r>
              <a:rPr lang="en-US" sz="3600" dirty="0" smtClean="0"/>
              <a:t>R</a:t>
            </a:r>
            <a:r>
              <a:rPr lang="en-US" sz="3600" dirty="0" smtClean="0"/>
              <a:t>esults: Theory</a:t>
            </a:r>
            <a:endParaRPr lang="en-US" sz="3600" dirty="0"/>
          </a:p>
        </p:txBody>
      </p:sp>
      <p:sp>
        <p:nvSpPr>
          <p:cNvPr id="6" name="Content Placeholder 5"/>
          <p:cNvSpPr>
            <a:spLocks noGrp="1"/>
          </p:cNvSpPr>
          <p:nvPr>
            <p:ph idx="1"/>
          </p:nvPr>
        </p:nvSpPr>
        <p:spPr>
          <a:xfrm>
            <a:off x="193083" y="814063"/>
            <a:ext cx="8642640" cy="5610183"/>
          </a:xfrm>
        </p:spPr>
        <p:txBody>
          <a:bodyPr/>
          <a:lstStyle/>
          <a:p>
            <a:r>
              <a:rPr lang="en-US" sz="1800" dirty="0" smtClean="0"/>
              <a:t>The initial 2003 journal article was mainly a mathematical exercise</a:t>
            </a:r>
            <a:r>
              <a:rPr lang="en-US" sz="1800" dirty="0" smtClean="0"/>
              <a:t>. It showed:</a:t>
            </a:r>
            <a:endParaRPr lang="en-US" sz="1800" dirty="0" smtClean="0"/>
          </a:p>
          <a:p>
            <a:pPr lvl="1"/>
            <a:r>
              <a:rPr lang="en-US" sz="1800" dirty="0" smtClean="0"/>
              <a:t>There are an infinite number of self-</a:t>
            </a:r>
            <a:r>
              <a:rPr lang="en-US" sz="1800" dirty="0"/>
              <a:t>c</a:t>
            </a:r>
            <a:r>
              <a:rPr lang="en-US" sz="1800" dirty="0" smtClean="0"/>
              <a:t>onsistent distributions,</a:t>
            </a:r>
          </a:p>
          <a:p>
            <a:pPr lvl="1"/>
            <a:r>
              <a:rPr lang="en-US" sz="1800" dirty="0"/>
              <a:t>H</a:t>
            </a:r>
            <a:r>
              <a:rPr lang="en-US" sz="1800" dirty="0" smtClean="0"/>
              <a:t>ow </a:t>
            </a:r>
            <a:r>
              <a:rPr lang="en-US" sz="1800" dirty="0" smtClean="0"/>
              <a:t>to construct these </a:t>
            </a:r>
            <a:r>
              <a:rPr lang="en-US" sz="1800" dirty="0" smtClean="0"/>
              <a:t>distributions mathematically,</a:t>
            </a:r>
            <a:endParaRPr lang="en-US" sz="1800" dirty="0" smtClean="0"/>
          </a:p>
          <a:p>
            <a:pPr lvl="1"/>
            <a:r>
              <a:rPr lang="en-US" sz="1800" dirty="0" smtClean="0"/>
              <a:t>That these distributions are singular – they occupy hypersurfaces in n-dimensional phase space,</a:t>
            </a:r>
          </a:p>
          <a:p>
            <a:pPr lvl="1"/>
            <a:r>
              <a:rPr lang="en-US" sz="1800" dirty="0" smtClean="0"/>
              <a:t>That one such distribution, a 2D coasting beam “rotating” distribution, is a good candidate for painting into SNS.</a:t>
            </a:r>
            <a:endParaRPr lang="en-US" sz="1800" dirty="0" smtClean="0"/>
          </a:p>
          <a:p>
            <a:r>
              <a:rPr lang="en-US" sz="1800" dirty="0" smtClean="0"/>
              <a:t>Some </a:t>
            </a:r>
            <a:r>
              <a:rPr lang="en-US" sz="1800" dirty="0"/>
              <a:t>conditions had to be met to inject </a:t>
            </a:r>
            <a:r>
              <a:rPr lang="en-US" sz="1800" dirty="0" smtClean="0"/>
              <a:t>the rotating </a:t>
            </a:r>
            <a:r>
              <a:rPr lang="en-US" sz="1800" dirty="0" smtClean="0"/>
              <a:t>distribution</a:t>
            </a:r>
            <a:r>
              <a:rPr lang="en-US" sz="1800" dirty="0"/>
              <a:t>:</a:t>
            </a:r>
          </a:p>
          <a:p>
            <a:pPr lvl="1"/>
            <a:r>
              <a:rPr lang="en-US" sz="1800" dirty="0"/>
              <a:t>The painted horizontal and vertical emittances </a:t>
            </a:r>
            <a:r>
              <a:rPr lang="en-US" sz="1800" dirty="0" smtClean="0"/>
              <a:t>had to </a:t>
            </a:r>
            <a:r>
              <a:rPr lang="en-US" sz="1800" dirty="0"/>
              <a:t>increase linearly in time in order to yield constant charge </a:t>
            </a:r>
            <a:r>
              <a:rPr lang="en-US" sz="1800" dirty="0" smtClean="0"/>
              <a:t>density.</a:t>
            </a:r>
            <a:endParaRPr lang="en-US" sz="1800" dirty="0"/>
          </a:p>
          <a:p>
            <a:pPr lvl="1"/>
            <a:r>
              <a:rPr lang="en-US" sz="1800" dirty="0" smtClean="0"/>
              <a:t>The horizontal and vertical tunes had to be equal during injection.</a:t>
            </a:r>
          </a:p>
          <a:p>
            <a:pPr lvl="1"/>
            <a:r>
              <a:rPr lang="en-US" sz="1800" dirty="0" smtClean="0"/>
              <a:t>The </a:t>
            </a:r>
            <a:r>
              <a:rPr lang="en-US" sz="1800" dirty="0"/>
              <a:t>painted horizontal and vertical phases had to differ by 90</a:t>
            </a:r>
            <a:r>
              <a:rPr lang="en-US" sz="1800" dirty="0" smtClean="0"/>
              <a:t>°.</a:t>
            </a:r>
            <a:endParaRPr lang="en-US" sz="1800" dirty="0" smtClean="0"/>
          </a:p>
          <a:p>
            <a:pPr lvl="1"/>
            <a:endParaRPr lang="en-US" sz="1800" dirty="0"/>
          </a:p>
        </p:txBody>
      </p:sp>
      <p:pic>
        <p:nvPicPr>
          <p:cNvPr id="3" name="Picture 2"/>
          <p:cNvPicPr>
            <a:picLocks noChangeAspect="1"/>
          </p:cNvPicPr>
          <p:nvPr/>
        </p:nvPicPr>
        <p:blipFill>
          <a:blip r:embed="rId2"/>
          <a:stretch>
            <a:fillRect/>
          </a:stretch>
        </p:blipFill>
        <p:spPr>
          <a:xfrm>
            <a:off x="1258785" y="4812476"/>
            <a:ext cx="5997039" cy="1456108"/>
          </a:xfrm>
          <a:prstGeom prst="rect">
            <a:avLst/>
          </a:prstGeom>
          <a:ln>
            <a:solidFill>
              <a:schemeClr val="accent1"/>
            </a:solidFill>
          </a:ln>
        </p:spPr>
      </p:pic>
    </p:spTree>
    <p:extLst>
      <p:ext uri="{BB962C8B-B14F-4D97-AF65-F5344CB8AC3E}">
        <p14:creationId xmlns:p14="http://schemas.microsoft.com/office/powerpoint/2010/main" val="44177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433" y="236982"/>
            <a:ext cx="8636290" cy="577081"/>
          </a:xfrm>
        </p:spPr>
        <p:txBody>
          <a:bodyPr/>
          <a:lstStyle/>
          <a:p>
            <a:r>
              <a:rPr lang="en-US" sz="3600" dirty="0" smtClean="0"/>
              <a:t>First </a:t>
            </a:r>
            <a:r>
              <a:rPr lang="en-US" sz="3600" dirty="0" smtClean="0"/>
              <a:t>R</a:t>
            </a:r>
            <a:r>
              <a:rPr lang="en-US" sz="3600" dirty="0" smtClean="0"/>
              <a:t>esults: Computational</a:t>
            </a:r>
            <a:endParaRPr lang="en-US" sz="3600" dirty="0"/>
          </a:p>
        </p:txBody>
      </p:sp>
      <p:sp>
        <p:nvSpPr>
          <p:cNvPr id="6" name="Content Placeholder 5"/>
          <p:cNvSpPr>
            <a:spLocks noGrp="1"/>
          </p:cNvSpPr>
          <p:nvPr>
            <p:ph idx="1"/>
          </p:nvPr>
        </p:nvSpPr>
        <p:spPr>
          <a:xfrm>
            <a:off x="193083" y="814063"/>
            <a:ext cx="8642640" cy="5610183"/>
          </a:xfrm>
        </p:spPr>
        <p:txBody>
          <a:bodyPr/>
          <a:lstStyle/>
          <a:p>
            <a:r>
              <a:rPr lang="en-US" sz="1800" dirty="0" smtClean="0"/>
              <a:t>Computational feasibility studies for injecting the rotating distribution into SNS were undertaken, starting with simple models and adding physics:</a:t>
            </a:r>
            <a:endParaRPr lang="en-US" sz="1800" dirty="0" smtClean="0"/>
          </a:p>
          <a:p>
            <a:pPr lvl="1"/>
            <a:r>
              <a:rPr lang="en-US" sz="1600" dirty="0" smtClean="0"/>
              <a:t>Coasting beam injection into a single rotating </a:t>
            </a:r>
            <a:r>
              <a:rPr lang="en-US" sz="1600" dirty="0" err="1" smtClean="0"/>
              <a:t>eigenfunction</a:t>
            </a:r>
            <a:r>
              <a:rPr lang="en-US" sz="1600" dirty="0" smtClean="0"/>
              <a:t> with simple linear transport was successful.</a:t>
            </a:r>
          </a:p>
          <a:p>
            <a:pPr lvl="1"/>
            <a:r>
              <a:rPr lang="en-US" sz="1600" dirty="0" smtClean="0"/>
              <a:t>Adding nonlinear effects (</a:t>
            </a:r>
            <a:r>
              <a:rPr lang="en-US" sz="1600" dirty="0" err="1" smtClean="0"/>
              <a:t>sextupoles</a:t>
            </a:r>
            <a:r>
              <a:rPr lang="en-US" sz="1600" dirty="0"/>
              <a:t> </a:t>
            </a:r>
            <a:r>
              <a:rPr lang="en-US" sz="1600" dirty="0" smtClean="0"/>
              <a:t>and/or</a:t>
            </a:r>
            <a:r>
              <a:rPr lang="en-US" sz="1600" dirty="0" smtClean="0"/>
              <a:t> fringe fields) destroyed self-consistency by coupling degenerate, oppositely rotating </a:t>
            </a:r>
            <a:r>
              <a:rPr lang="en-US" sz="1600" dirty="0" err="1" smtClean="0"/>
              <a:t>eigenfunctions</a:t>
            </a:r>
            <a:r>
              <a:rPr lang="en-US" sz="1600" dirty="0" smtClean="0"/>
              <a:t>.</a:t>
            </a:r>
            <a:endParaRPr lang="en-US" sz="1600" dirty="0" smtClean="0"/>
          </a:p>
          <a:p>
            <a:pPr lvl="1"/>
            <a:r>
              <a:rPr lang="en-US" sz="1600" dirty="0" smtClean="0"/>
              <a:t>Addition of solenoids into the lattice broke the degeneracy, again allowing for injection into a single rotating solution.</a:t>
            </a:r>
          </a:p>
          <a:p>
            <a:r>
              <a:rPr lang="en-US" sz="1800" dirty="0" smtClean="0"/>
              <a:t>With the solenoids in place, further effects were included:</a:t>
            </a:r>
          </a:p>
          <a:p>
            <a:pPr lvl="1"/>
            <a:r>
              <a:rPr lang="en-US" sz="1600" dirty="0"/>
              <a:t>Self-consistency withstood the addition of space charge, impedances, and foil scattering.</a:t>
            </a:r>
          </a:p>
          <a:p>
            <a:pPr lvl="1"/>
            <a:r>
              <a:rPr lang="en-US" sz="1600" dirty="0"/>
              <a:t>Injection kicker waveforms were calculated for one </a:t>
            </a:r>
            <a:r>
              <a:rPr lang="en-US" sz="1600" dirty="0" smtClean="0"/>
              <a:t>potential injection scenario, </a:t>
            </a:r>
            <a:r>
              <a:rPr lang="en-US" sz="1600" dirty="0"/>
              <a:t>and found to be feasible with modification of some of the power supplies. These were not tested in simulations because ORBIT included only artificial injection bumps at the time.</a:t>
            </a:r>
          </a:p>
          <a:p>
            <a:r>
              <a:rPr lang="en-US" sz="1800" dirty="0" smtClean="0"/>
              <a:t>Coasting beams were replaced by bunched beams, first with barrier cavities, and then with the SNS dual harmonic cavities with design voltages.</a:t>
            </a:r>
            <a:endParaRPr lang="en-US" sz="1800" dirty="0"/>
          </a:p>
          <a:p>
            <a:pPr lvl="1"/>
            <a:r>
              <a:rPr lang="en-US" sz="1600" dirty="0" smtClean="0"/>
              <a:t>Although barrier cavities worked, the SNS cavities at design voltage did not.</a:t>
            </a:r>
          </a:p>
          <a:p>
            <a:pPr lvl="1"/>
            <a:r>
              <a:rPr lang="en-US" sz="1600" dirty="0" smtClean="0"/>
              <a:t>Also, SNS was beginning operation and the project was shelved for later.</a:t>
            </a:r>
            <a:endParaRPr lang="en-US" sz="1600" dirty="0" smtClean="0"/>
          </a:p>
        </p:txBody>
      </p:sp>
    </p:spTree>
    <p:extLst>
      <p:ext uri="{BB962C8B-B14F-4D97-AF65-F5344CB8AC3E}">
        <p14:creationId xmlns:p14="http://schemas.microsoft.com/office/powerpoint/2010/main" val="137318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sz="quarter"/>
          </p:nvPr>
        </p:nvSpPr>
        <p:spPr>
          <a:xfrm>
            <a:off x="318911" y="0"/>
            <a:ext cx="7391400" cy="877163"/>
          </a:xfrm>
        </p:spPr>
        <p:txBody>
          <a:bodyPr/>
          <a:lstStyle/>
          <a:p>
            <a:r>
              <a:rPr lang="en-US" dirty="0" smtClean="0"/>
              <a:t>Include </a:t>
            </a:r>
            <a:r>
              <a:rPr lang="en-US" dirty="0"/>
              <a:t>Solenoids to Split </a:t>
            </a:r>
            <a:r>
              <a:rPr lang="en-US" dirty="0" smtClean="0"/>
              <a:t>Tunes and </a:t>
            </a:r>
            <a:r>
              <a:rPr lang="en-US" dirty="0"/>
              <a:t>Paint to </a:t>
            </a:r>
            <a:r>
              <a:rPr lang="en-US" dirty="0" smtClean="0"/>
              <a:t>the Desired</a:t>
            </a:r>
            <a:r>
              <a:rPr lang="en-US" dirty="0" smtClean="0"/>
              <a:t> </a:t>
            </a:r>
            <a:r>
              <a:rPr lang="en-US" dirty="0" err="1" smtClean="0"/>
              <a:t>Eigenfunctions</a:t>
            </a:r>
            <a:endParaRPr lang="en-US" dirty="0"/>
          </a:p>
        </p:txBody>
      </p:sp>
      <p:sp>
        <p:nvSpPr>
          <p:cNvPr id="107527" name="AutoShape 7"/>
          <p:cNvSpPr>
            <a:spLocks noGrp="1" noChangeAspect="1" noChangeArrowheads="1"/>
          </p:cNvSpPr>
          <p:nvPr>
            <p:ph sz="quarter" idx="1"/>
          </p:nvPr>
        </p:nvSpPr>
        <p:spPr/>
        <p:txBody>
          <a:bodyPr/>
          <a:lstStyle/>
          <a:p>
            <a:pPr algn="just"/>
            <a:r>
              <a:rPr lang="en-US" sz="1800" dirty="0"/>
              <a:t>For the </a:t>
            </a:r>
            <a:r>
              <a:rPr lang="en-US" sz="1800" dirty="0" smtClean="0"/>
              <a:t>SNS lattice, </a:t>
            </a:r>
            <a:r>
              <a:rPr lang="en-US" sz="1800" dirty="0"/>
              <a:t>include two </a:t>
            </a:r>
            <a:r>
              <a:rPr lang="en-US" sz="1800" dirty="0" smtClean="0"/>
              <a:t>solenoids symmetrically in RF </a:t>
            </a:r>
            <a:r>
              <a:rPr lang="en-US" sz="1800" dirty="0"/>
              <a:t>straight section to split tunes and paint </a:t>
            </a:r>
            <a:r>
              <a:rPr lang="en-US" sz="1800" dirty="0" smtClean="0"/>
              <a:t>a rotating distribution </a:t>
            </a:r>
            <a:r>
              <a:rPr lang="en-US" sz="1800" dirty="0"/>
              <a:t>to </a:t>
            </a:r>
            <a:r>
              <a:rPr lang="en-US" sz="1800" dirty="0" smtClean="0"/>
              <a:t>the desired rotating </a:t>
            </a:r>
            <a:r>
              <a:rPr lang="en-US" sz="1800" dirty="0" err="1" smtClean="0"/>
              <a:t>eigenfunctions</a:t>
            </a:r>
            <a:r>
              <a:rPr lang="en-US" sz="1800" dirty="0"/>
              <a:t>.</a:t>
            </a:r>
          </a:p>
          <a:p>
            <a:pPr algn="just"/>
            <a:r>
              <a:rPr lang="en-US" sz="1800" dirty="0"/>
              <a:t>Results show painted beam in phase space and tune separation and spread of eigenvectors.</a:t>
            </a:r>
          </a:p>
        </p:txBody>
      </p:sp>
      <p:pic>
        <p:nvPicPr>
          <p:cNvPr id="107528" name="Picture 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p:pic>
      <p:pic>
        <p:nvPicPr>
          <p:cNvPr id="107529"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p:pic>
      <p:pic>
        <p:nvPicPr>
          <p:cNvPr id="107530" name="Picture 10"/>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p:pic>
      <p:sp>
        <p:nvSpPr>
          <p:cNvPr id="107531" name="Text Box 11"/>
          <p:cNvSpPr txBox="1">
            <a:spLocks noChangeArrowheads="1"/>
          </p:cNvSpPr>
          <p:nvPr/>
        </p:nvSpPr>
        <p:spPr bwMode="auto">
          <a:xfrm>
            <a:off x="5257800" y="1524000"/>
            <a:ext cx="6492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x-x</a:t>
            </a:r>
            <a:r>
              <a:rPr lang="en-US">
                <a:cs typeface="Arial" charset="0"/>
              </a:rPr>
              <a:t>'</a:t>
            </a:r>
          </a:p>
        </p:txBody>
      </p:sp>
      <p:sp>
        <p:nvSpPr>
          <p:cNvPr id="107532" name="Text Box 12"/>
          <p:cNvSpPr txBox="1">
            <a:spLocks noChangeArrowheads="1"/>
          </p:cNvSpPr>
          <p:nvPr/>
        </p:nvSpPr>
        <p:spPr bwMode="auto">
          <a:xfrm>
            <a:off x="5165725" y="4230688"/>
            <a:ext cx="6492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y-y</a:t>
            </a:r>
            <a:r>
              <a:rPr lang="en-US">
                <a:cs typeface="Arial" charset="0"/>
              </a:rPr>
              <a:t>'</a:t>
            </a:r>
          </a:p>
        </p:txBody>
      </p:sp>
      <p:sp>
        <p:nvSpPr>
          <p:cNvPr id="107533" name="Text Box 13"/>
          <p:cNvSpPr txBox="1">
            <a:spLocks noChangeArrowheads="1"/>
          </p:cNvSpPr>
          <p:nvPr/>
        </p:nvSpPr>
        <p:spPr bwMode="auto">
          <a:xfrm>
            <a:off x="1127125" y="4154488"/>
            <a:ext cx="1031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Tunes</a:t>
            </a:r>
          </a:p>
        </p:txBody>
      </p:sp>
    </p:spTree>
    <p:extLst>
      <p:ext uri="{BB962C8B-B14F-4D97-AF65-F5344CB8AC3E}">
        <p14:creationId xmlns:p14="http://schemas.microsoft.com/office/powerpoint/2010/main" val="79222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7226" y="1007495"/>
            <a:ext cx="7499838" cy="5241192"/>
            <a:chOff x="38100" y="-165100"/>
            <a:chExt cx="8357876" cy="6211711"/>
          </a:xfrm>
        </p:grpSpPr>
        <p:pic>
          <p:nvPicPr>
            <p:cNvPr id="4" name="Picture 3"/>
            <p:cNvPicPr>
              <a:picLocks noChangeAspect="1"/>
            </p:cNvPicPr>
            <p:nvPr/>
          </p:nvPicPr>
          <p:blipFill>
            <a:blip r:embed="rId2"/>
            <a:stretch>
              <a:fillRect/>
            </a:stretch>
          </p:blipFill>
          <p:spPr>
            <a:xfrm>
              <a:off x="38100" y="-165100"/>
              <a:ext cx="8357876" cy="6211711"/>
            </a:xfrm>
            <a:prstGeom prst="rect">
              <a:avLst/>
            </a:prstGeom>
            <a:ln>
              <a:noFill/>
            </a:ln>
          </p:spPr>
        </p:pic>
        <p:pic>
          <p:nvPicPr>
            <p:cNvPr id="3" name="Picture 2"/>
            <p:cNvPicPr>
              <a:picLocks noChangeAspect="1"/>
            </p:cNvPicPr>
            <p:nvPr/>
          </p:nvPicPr>
          <p:blipFill>
            <a:blip r:embed="rId3">
              <a:alphaModFix amt="49000"/>
            </a:blip>
            <a:stretch>
              <a:fillRect/>
            </a:stretch>
          </p:blipFill>
          <p:spPr>
            <a:xfrm>
              <a:off x="1418481" y="1026168"/>
              <a:ext cx="6565113" cy="2590194"/>
            </a:xfrm>
            <a:prstGeom prst="rect">
              <a:avLst/>
            </a:prstGeom>
          </p:spPr>
        </p:pic>
        <p:cxnSp>
          <p:nvCxnSpPr>
            <p:cNvPr id="6" name="Straight Connector 5"/>
            <p:cNvCxnSpPr/>
            <p:nvPr/>
          </p:nvCxnSpPr>
          <p:spPr>
            <a:xfrm>
              <a:off x="2298710" y="1365956"/>
              <a:ext cx="0" cy="3464277"/>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82173" y="1365956"/>
              <a:ext cx="0" cy="3464277"/>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213126" y="1663676"/>
              <a:ext cx="155959" cy="170824"/>
            </a:xfrm>
            <a:prstGeom prst="rect">
              <a:avLst/>
            </a:prstGeom>
            <a:noFill/>
            <a:ln>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904193" y="1663676"/>
              <a:ext cx="155959" cy="170824"/>
            </a:xfrm>
            <a:prstGeom prst="rect">
              <a:avLst/>
            </a:prstGeom>
            <a:noFill/>
            <a:ln>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386529" y="4775626"/>
              <a:ext cx="2044851" cy="646331"/>
            </a:xfrm>
            <a:prstGeom prst="rect">
              <a:avLst/>
            </a:prstGeom>
            <a:noFill/>
          </p:spPr>
          <p:txBody>
            <a:bodyPr wrap="none" rtlCol="0">
              <a:spAutoFit/>
            </a:bodyPr>
            <a:lstStyle/>
            <a:p>
              <a:r>
                <a:rPr lang="en-US" dirty="0" smtClean="0">
                  <a:solidFill>
                    <a:srgbClr val="0000FF"/>
                  </a:solidFill>
                </a:rPr>
                <a:t>Solenoid placement</a:t>
              </a:r>
            </a:p>
            <a:p>
              <a:r>
                <a:rPr lang="en-US" dirty="0" smtClean="0">
                  <a:solidFill>
                    <a:srgbClr val="0000FF"/>
                  </a:solidFill>
                </a:rPr>
                <a:t>1.5 T, 0.5 m long</a:t>
              </a:r>
              <a:endParaRPr lang="en-US" dirty="0">
                <a:solidFill>
                  <a:srgbClr val="0000FF"/>
                </a:solidFill>
              </a:endParaRPr>
            </a:p>
          </p:txBody>
        </p:sp>
      </p:grpSp>
      <p:sp>
        <p:nvSpPr>
          <p:cNvPr id="5" name="TextBox 4"/>
          <p:cNvSpPr txBox="1"/>
          <p:nvPr/>
        </p:nvSpPr>
        <p:spPr>
          <a:xfrm>
            <a:off x="2605262" y="6176726"/>
            <a:ext cx="4365298" cy="646331"/>
          </a:xfrm>
          <a:prstGeom prst="rect">
            <a:avLst/>
          </a:prstGeom>
          <a:noFill/>
        </p:spPr>
        <p:txBody>
          <a:bodyPr wrap="none" rtlCol="0">
            <a:spAutoFit/>
          </a:bodyPr>
          <a:lstStyle/>
          <a:p>
            <a:r>
              <a:rPr lang="en-US" dirty="0" smtClean="0"/>
              <a:t>Note: beam is left to right on MADX plot</a:t>
            </a:r>
            <a:r>
              <a:rPr lang="en-US" smtClean="0"/>
              <a:t>, </a:t>
            </a:r>
            <a:br>
              <a:rPr lang="en-US" smtClean="0"/>
            </a:br>
            <a:r>
              <a:rPr lang="en-US" smtClean="0"/>
              <a:t>right </a:t>
            </a:r>
            <a:r>
              <a:rPr lang="en-US" dirty="0" smtClean="0"/>
              <a:t>to left on CAD image</a:t>
            </a:r>
            <a:endParaRPr lang="en-US" dirty="0"/>
          </a:p>
        </p:txBody>
      </p:sp>
      <p:sp>
        <p:nvSpPr>
          <p:cNvPr id="7" name="Title 6"/>
          <p:cNvSpPr>
            <a:spLocks noGrp="1"/>
          </p:cNvSpPr>
          <p:nvPr>
            <p:ph type="title"/>
          </p:nvPr>
        </p:nvSpPr>
        <p:spPr>
          <a:xfrm>
            <a:off x="183860" y="244004"/>
            <a:ext cx="8628678" cy="877163"/>
          </a:xfrm>
        </p:spPr>
        <p:txBody>
          <a:bodyPr/>
          <a:lstStyle/>
          <a:p>
            <a:r>
              <a:rPr lang="en-US" dirty="0" smtClean="0"/>
              <a:t>Ring RF area modifications – add two solenoid magnets</a:t>
            </a:r>
            <a:endParaRPr lang="en-US" dirty="0"/>
          </a:p>
        </p:txBody>
      </p:sp>
    </p:spTree>
    <p:extLst>
      <p:ext uri="{BB962C8B-B14F-4D97-AF65-F5344CB8AC3E}">
        <p14:creationId xmlns:p14="http://schemas.microsoft.com/office/powerpoint/2010/main" val="197533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2" y="236982"/>
            <a:ext cx="8651491" cy="484748"/>
          </a:xfrm>
        </p:spPr>
        <p:txBody>
          <a:bodyPr/>
          <a:lstStyle/>
          <a:p>
            <a:r>
              <a:rPr lang="en-US" dirty="0" smtClean="0"/>
              <a:t>How to paint a </a:t>
            </a:r>
            <a:r>
              <a:rPr lang="en-US" dirty="0" smtClean="0"/>
              <a:t>Self-Consistent </a:t>
            </a:r>
            <a:r>
              <a:rPr lang="en-US" dirty="0" smtClean="0"/>
              <a:t>Rotating</a:t>
            </a:r>
            <a:r>
              <a:rPr lang="en-US" dirty="0" smtClean="0"/>
              <a:t> </a:t>
            </a:r>
            <a:r>
              <a:rPr lang="en-US" dirty="0" smtClean="0"/>
              <a:t>Distr.</a:t>
            </a:r>
            <a:endParaRPr lang="en-US" dirty="0"/>
          </a:p>
        </p:txBody>
      </p:sp>
      <p:graphicFrame>
        <p:nvGraphicFramePr>
          <p:cNvPr id="9" name="Object 8"/>
          <p:cNvGraphicFramePr>
            <a:graphicFrameLocks noChangeAspect="1"/>
          </p:cNvGraphicFramePr>
          <p:nvPr>
            <p:extLst/>
          </p:nvPr>
        </p:nvGraphicFramePr>
        <p:xfrm>
          <a:off x="352955" y="1242646"/>
          <a:ext cx="7337383" cy="5293702"/>
        </p:xfrm>
        <a:graphic>
          <a:graphicData uri="http://schemas.openxmlformats.org/presentationml/2006/ole">
            <mc:AlternateContent xmlns:mc="http://schemas.openxmlformats.org/markup-compatibility/2006">
              <mc:Choice xmlns:v="urn:schemas-microsoft-com:vml" Requires="v">
                <p:oleObj spid="_x0000_s1163" name="Document" r:id="rId3" imgW="6197600" imgH="4470400" progId="Word.Document.12">
                  <p:embed/>
                </p:oleObj>
              </mc:Choice>
              <mc:Fallback>
                <p:oleObj name="Document" r:id="rId3" imgW="6197600" imgH="4470400" progId="Word.Document.12">
                  <p:embed/>
                  <p:pic>
                    <p:nvPicPr>
                      <p:cNvPr id="0" name=""/>
                      <p:cNvPicPr/>
                      <p:nvPr/>
                    </p:nvPicPr>
                    <p:blipFill>
                      <a:blip r:embed="rId4"/>
                      <a:stretch>
                        <a:fillRect/>
                      </a:stretch>
                    </p:blipFill>
                    <p:spPr>
                      <a:xfrm>
                        <a:off x="352955" y="1242646"/>
                        <a:ext cx="7337383" cy="5293702"/>
                      </a:xfrm>
                      <a:prstGeom prst="rect">
                        <a:avLst/>
                      </a:prstGeom>
                    </p:spPr>
                  </p:pic>
                </p:oleObj>
              </mc:Fallback>
            </mc:AlternateContent>
          </a:graphicData>
        </a:graphic>
      </p:graphicFrame>
      <p:pic>
        <p:nvPicPr>
          <p:cNvPr id="3" name="Picture 2" descr="HKick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171" y="1371600"/>
            <a:ext cx="3090333" cy="2163233"/>
          </a:xfrm>
          <a:prstGeom prst="rect">
            <a:avLst/>
          </a:prstGeom>
        </p:spPr>
      </p:pic>
      <p:pic>
        <p:nvPicPr>
          <p:cNvPr id="4" name="Picture 3" descr="VKick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172" y="3643490"/>
            <a:ext cx="3118553" cy="2182987"/>
          </a:xfrm>
          <a:prstGeom prst="rect">
            <a:avLst/>
          </a:prstGeom>
        </p:spPr>
      </p:pic>
      <p:sp>
        <p:nvSpPr>
          <p:cNvPr id="5" name="TextBox 4"/>
          <p:cNvSpPr txBox="1"/>
          <p:nvPr/>
        </p:nvSpPr>
        <p:spPr>
          <a:xfrm>
            <a:off x="199433" y="878727"/>
            <a:ext cx="4160113" cy="341632"/>
          </a:xfrm>
          <a:prstGeom prst="rect">
            <a:avLst/>
          </a:prstGeom>
          <a:noFill/>
        </p:spPr>
        <p:txBody>
          <a:bodyPr wrap="none" rtlCol="0">
            <a:spAutoFit/>
          </a:bodyPr>
          <a:lstStyle/>
          <a:p>
            <a:pPr algn="ctr">
              <a:lnSpc>
                <a:spcPct val="90000"/>
              </a:lnSpc>
            </a:pPr>
            <a:r>
              <a:rPr lang="en-US" dirty="0" smtClean="0"/>
              <a:t>Injection bump trajectories vs. distance</a:t>
            </a:r>
          </a:p>
        </p:txBody>
      </p:sp>
      <p:sp>
        <p:nvSpPr>
          <p:cNvPr id="7" name="TextBox 6"/>
          <p:cNvSpPr txBox="1"/>
          <p:nvPr/>
        </p:nvSpPr>
        <p:spPr>
          <a:xfrm>
            <a:off x="4884008" y="890702"/>
            <a:ext cx="3313728" cy="341632"/>
          </a:xfrm>
          <a:prstGeom prst="rect">
            <a:avLst/>
          </a:prstGeom>
          <a:noFill/>
        </p:spPr>
        <p:txBody>
          <a:bodyPr wrap="none" rtlCol="0">
            <a:spAutoFit/>
          </a:bodyPr>
          <a:lstStyle/>
          <a:p>
            <a:pPr algn="ctr">
              <a:lnSpc>
                <a:spcPct val="90000"/>
              </a:lnSpc>
            </a:pPr>
            <a:r>
              <a:rPr lang="en-US" dirty="0" smtClean="0"/>
              <a:t>Injection kicker angles vs. time</a:t>
            </a:r>
          </a:p>
        </p:txBody>
      </p:sp>
      <p:sp>
        <p:nvSpPr>
          <p:cNvPr id="6" name="TextBox 5"/>
          <p:cNvSpPr txBox="1"/>
          <p:nvPr/>
        </p:nvSpPr>
        <p:spPr>
          <a:xfrm>
            <a:off x="1636891" y="2116744"/>
            <a:ext cx="1210589" cy="341632"/>
          </a:xfrm>
          <a:prstGeom prst="rect">
            <a:avLst/>
          </a:prstGeom>
          <a:noFill/>
        </p:spPr>
        <p:txBody>
          <a:bodyPr wrap="none" rtlCol="0">
            <a:spAutoFit/>
          </a:bodyPr>
          <a:lstStyle/>
          <a:p>
            <a:pPr algn="ctr">
              <a:lnSpc>
                <a:spcPct val="90000"/>
              </a:lnSpc>
            </a:pPr>
            <a:r>
              <a:rPr lang="en-US" dirty="0" smtClean="0"/>
              <a:t>Beginning</a:t>
            </a:r>
          </a:p>
        </p:txBody>
      </p:sp>
      <p:sp>
        <p:nvSpPr>
          <p:cNvPr id="11" name="TextBox 10"/>
          <p:cNvSpPr txBox="1"/>
          <p:nvPr/>
        </p:nvSpPr>
        <p:spPr>
          <a:xfrm>
            <a:off x="1859532" y="3984914"/>
            <a:ext cx="595036" cy="341632"/>
          </a:xfrm>
          <a:prstGeom prst="rect">
            <a:avLst/>
          </a:prstGeom>
          <a:noFill/>
        </p:spPr>
        <p:txBody>
          <a:bodyPr wrap="none" rtlCol="0">
            <a:spAutoFit/>
          </a:bodyPr>
          <a:lstStyle/>
          <a:p>
            <a:pPr algn="ctr">
              <a:lnSpc>
                <a:spcPct val="90000"/>
              </a:lnSpc>
            </a:pPr>
            <a:r>
              <a:rPr lang="en-US" dirty="0" smtClean="0"/>
              <a:t>End</a:t>
            </a:r>
          </a:p>
        </p:txBody>
      </p:sp>
    </p:spTree>
    <p:extLst>
      <p:ext uri="{BB962C8B-B14F-4D97-AF65-F5344CB8AC3E}">
        <p14:creationId xmlns:p14="http://schemas.microsoft.com/office/powerpoint/2010/main" val="53427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433" y="236982"/>
            <a:ext cx="8636290" cy="577081"/>
          </a:xfrm>
        </p:spPr>
        <p:txBody>
          <a:bodyPr/>
          <a:lstStyle/>
          <a:p>
            <a:r>
              <a:rPr lang="en-US" sz="3600" dirty="0" smtClean="0"/>
              <a:t>A Decade Later: Revived Interest</a:t>
            </a:r>
            <a:endParaRPr lang="en-US" sz="3600" dirty="0"/>
          </a:p>
        </p:txBody>
      </p:sp>
      <p:sp>
        <p:nvSpPr>
          <p:cNvPr id="6" name="Content Placeholder 5"/>
          <p:cNvSpPr>
            <a:spLocks noGrp="1"/>
          </p:cNvSpPr>
          <p:nvPr>
            <p:ph idx="1"/>
          </p:nvPr>
        </p:nvSpPr>
        <p:spPr>
          <a:xfrm>
            <a:off x="193083" y="814063"/>
            <a:ext cx="8642640" cy="5521569"/>
          </a:xfrm>
        </p:spPr>
        <p:txBody>
          <a:bodyPr/>
          <a:lstStyle/>
          <a:p>
            <a:r>
              <a:rPr lang="en-US" sz="1800" dirty="0" smtClean="0"/>
              <a:t>With the SNS accelerator performing well, we now have more freedom to play. Meanwhile, operation of the accumulator ring has evolved to much lower RF voltages than the design values, meaning less peaking of the bunched beam.</a:t>
            </a:r>
          </a:p>
          <a:p>
            <a:r>
              <a:rPr lang="en-US" sz="1800" dirty="0" smtClean="0"/>
              <a:t>With that, and support from the DOE Office of Science, we have revived the self-consistent beam studies. The goal is to paint a rotating self-consistent beam into the SNS ring.</a:t>
            </a:r>
          </a:p>
          <a:p>
            <a:r>
              <a:rPr lang="en-US" sz="1800" dirty="0" smtClean="0"/>
              <a:t>First steps include simulations with all relevant physics:</a:t>
            </a:r>
            <a:endParaRPr lang="en-US" sz="1600" dirty="0" smtClean="0"/>
          </a:p>
          <a:p>
            <a:pPr lvl="1"/>
            <a:r>
              <a:rPr lang="en-US" sz="1600" dirty="0" smtClean="0"/>
              <a:t>Demonstrate feasibility of self-consistent injection.</a:t>
            </a:r>
          </a:p>
          <a:p>
            <a:pPr lvl="2"/>
            <a:r>
              <a:rPr lang="en-US" sz="1400" dirty="0" smtClean="0"/>
              <a:t>Use</a:t>
            </a:r>
            <a:r>
              <a:rPr lang="en-US" sz="1400" dirty="0" smtClean="0"/>
              <a:t> actual kickers for painting, rather than artificial bumps.</a:t>
            </a:r>
          </a:p>
          <a:p>
            <a:pPr lvl="2"/>
            <a:r>
              <a:rPr lang="en-US" sz="1400" dirty="0" smtClean="0"/>
              <a:t>Use production RF settings for bunched beams in the ring.</a:t>
            </a:r>
          </a:p>
          <a:p>
            <a:pPr lvl="2"/>
            <a:r>
              <a:rPr lang="en-US" sz="1400" dirty="0" smtClean="0"/>
              <a:t>Incorporate all relevant physics: space charge, impedances, nonlinearities, fringe fields, scattering and losses, etc.</a:t>
            </a:r>
            <a:endParaRPr lang="en-US" sz="1400" dirty="0" smtClean="0"/>
          </a:p>
          <a:p>
            <a:pPr lvl="1"/>
            <a:r>
              <a:rPr lang="en-US" sz="1600" dirty="0" smtClean="0"/>
              <a:t>Optimize the injection scenario</a:t>
            </a:r>
            <a:r>
              <a:rPr lang="en-US" sz="1600" dirty="0"/>
              <a:t> </a:t>
            </a:r>
            <a:r>
              <a:rPr lang="en-US" sz="1600" dirty="0" smtClean="0"/>
              <a:t>with respect to</a:t>
            </a:r>
          </a:p>
          <a:p>
            <a:pPr lvl="2"/>
            <a:r>
              <a:rPr lang="en-US" sz="1400" dirty="0" smtClean="0"/>
              <a:t>Beam quality,</a:t>
            </a:r>
          </a:p>
          <a:p>
            <a:pPr lvl="2"/>
            <a:r>
              <a:rPr lang="en-US" sz="1400" dirty="0" smtClean="0"/>
              <a:t>Painting scheme,</a:t>
            </a:r>
          </a:p>
          <a:p>
            <a:pPr lvl="2"/>
            <a:r>
              <a:rPr lang="en-US" sz="1400" dirty="0" smtClean="0"/>
              <a:t>Losses,</a:t>
            </a:r>
          </a:p>
          <a:p>
            <a:pPr lvl="2"/>
            <a:r>
              <a:rPr lang="en-US" sz="1400" dirty="0" smtClean="0"/>
              <a:t>Hardware requirements (solenoids and kickers).</a:t>
            </a:r>
          </a:p>
          <a:p>
            <a:r>
              <a:rPr lang="en-US" sz="1800" dirty="0" smtClean="0"/>
              <a:t>Then carry out necessary hardware changes and do the experiments.</a:t>
            </a:r>
            <a:endParaRPr lang="en-US" sz="1800" dirty="0" smtClean="0"/>
          </a:p>
        </p:txBody>
      </p:sp>
    </p:spTree>
    <p:extLst>
      <p:ext uri="{BB962C8B-B14F-4D97-AF65-F5344CB8AC3E}">
        <p14:creationId xmlns:p14="http://schemas.microsoft.com/office/powerpoint/2010/main" val="1966735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 Cavities -&gt; Existing RF</a:t>
            </a:r>
            <a:endParaRPr lang="en-US" dirty="0"/>
          </a:p>
        </p:txBody>
      </p:sp>
      <p:sp>
        <p:nvSpPr>
          <p:cNvPr id="3" name="Content Placeholder 2"/>
          <p:cNvSpPr>
            <a:spLocks noGrp="1"/>
          </p:cNvSpPr>
          <p:nvPr>
            <p:ph idx="1"/>
          </p:nvPr>
        </p:nvSpPr>
        <p:spPr>
          <a:xfrm>
            <a:off x="513224" y="1453661"/>
            <a:ext cx="8642640" cy="4637375"/>
          </a:xfrm>
        </p:spPr>
        <p:txBody>
          <a:bodyPr/>
          <a:lstStyle/>
          <a:p>
            <a:r>
              <a:rPr lang="en-US" dirty="0" smtClean="0"/>
              <a:t>In the original (2003-2006) studies, barrier cavities were necessary to maintain </a:t>
            </a:r>
            <a:r>
              <a:rPr lang="en-US" dirty="0" smtClean="0"/>
              <a:t>self-consistency in bunched beams.</a:t>
            </a:r>
            <a:endParaRPr lang="en-US" dirty="0" smtClean="0"/>
          </a:p>
          <a:p>
            <a:r>
              <a:rPr lang="en-US" dirty="0" smtClean="0"/>
              <a:t>The design SNS ring RF cavities were to operate with 40 kV first harmonic and 20 kV second harmonic voltages, which destroyed the uniform density beam current profile.</a:t>
            </a:r>
          </a:p>
          <a:p>
            <a:r>
              <a:rPr lang="en-US" dirty="0" smtClean="0"/>
              <a:t>Today, we actually operate with much smaller (&lt;10 kV) ring RF voltages.</a:t>
            </a:r>
          </a:p>
          <a:p>
            <a:r>
              <a:rPr lang="en-US" dirty="0" smtClean="0"/>
              <a:t>When we apply these operating voltages in the self-consistent beam simulations, self-consistency survives.</a:t>
            </a:r>
          </a:p>
          <a:p>
            <a:r>
              <a:rPr lang="en-US" dirty="0" smtClean="0"/>
              <a:t>The </a:t>
            </a:r>
            <a:r>
              <a:rPr lang="en-US" dirty="0" smtClean="0"/>
              <a:t>results presented here </a:t>
            </a:r>
            <a:r>
              <a:rPr lang="en-US" dirty="0" smtClean="0"/>
              <a:t>were calculated using 4 kV first harmonic and 4 kV second harmonic RF voltages.</a:t>
            </a:r>
            <a:endParaRPr lang="en-US" dirty="0"/>
          </a:p>
        </p:txBody>
      </p:sp>
    </p:spTree>
    <p:extLst>
      <p:ext uri="{BB962C8B-B14F-4D97-AF65-F5344CB8AC3E}">
        <p14:creationId xmlns:p14="http://schemas.microsoft.com/office/powerpoint/2010/main" val="1305340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AC 2017 presentation templat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_4x3_SNS.pptx" id="{DA8F8B77-26AF-4285-B904-C56BC7FCC0C9}" vid="{89FA3E3C-681D-44A7-BF9E-F5C1CC4F5D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F13401-7EB3-445E-A79C-700AD40B1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1148E9-6A60-411D-AFDE-DA9258D98C4B}">
  <ds:schemaRefs>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5A43370-EC10-41BE-B147-54A1A4450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AAC 2017 presentation template</Template>
  <TotalTime>0</TotalTime>
  <Words>1485</Words>
  <Application>Microsoft Macintosh PowerPoint</Application>
  <PresentationFormat>On-screen Show (4:3)</PresentationFormat>
  <Paragraphs>150</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 Black</vt:lpstr>
      <vt:lpstr>Calibri</vt:lpstr>
      <vt:lpstr>Arial</vt:lpstr>
      <vt:lpstr>AAC 2017 presentation template</vt:lpstr>
      <vt:lpstr>Document</vt:lpstr>
      <vt:lpstr>Injection of a Self-Consistent Beam into the SNS Accumulatior Ring </vt:lpstr>
      <vt:lpstr>Motivation</vt:lpstr>
      <vt:lpstr>First Results: Theory</vt:lpstr>
      <vt:lpstr>First Results: Computational</vt:lpstr>
      <vt:lpstr>Include Solenoids to Split Tunes and Paint to the Desired Eigenfunctions</vt:lpstr>
      <vt:lpstr>Ring RF area modifications – add two solenoid magnets</vt:lpstr>
      <vt:lpstr>How to paint a Self-Consistent Rotating Distr.</vt:lpstr>
      <vt:lpstr>A Decade Later: Revived Interest</vt:lpstr>
      <vt:lpstr>Barrier Cavities -&gt; Existing RF</vt:lpstr>
      <vt:lpstr>Effect of Dual Harmonic RF Cavities</vt:lpstr>
      <vt:lpstr>Painting and Extended Fringe Fields</vt:lpstr>
      <vt:lpstr>Sensitivity to Placement of Solenoids</vt:lpstr>
      <vt:lpstr>Sensitivity to Tune Separation</vt:lpstr>
      <vt:lpstr>Beam Profiles: Full Design Intensity</vt:lpstr>
      <vt:lpstr>Emittance Evolution at Full Intensity</vt:lpstr>
      <vt:lpstr>Average Incoherent Tune Evolution</vt:lpstr>
      <vt:lpstr>Final Average Incoherent Tunes</vt:lpstr>
      <vt:lpstr>What Might We Measure?</vt:lpstr>
      <vt:lpstr>Beam on Target</vt:lpstr>
      <vt:lpstr>Ring modifications req’d for this experiment</vt:lpstr>
      <vt:lpstr>Further Optimization</vt:lpstr>
      <vt:lpstr>Reducing Solenoid Strengths</vt:lpstr>
      <vt:lpstr>Painting Options</vt:lpstr>
      <vt:lpstr>Reducing Losses</vt:lpstr>
      <vt:lpstr>Summary</vt:lpstr>
    </vt:vector>
  </TitlesOfParts>
  <Manager/>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2017-02-16T18:49:11Z</cp:lastPrinted>
  <dcterms:created xsi:type="dcterms:W3CDTF">2017-02-09T17:47:03Z</dcterms:created>
  <dcterms:modified xsi:type="dcterms:W3CDTF">2017-09-28T16:19:42Z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