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5" r:id="rId4"/>
    <p:sldId id="274" r:id="rId5"/>
    <p:sldId id="267" r:id="rId6"/>
    <p:sldId id="260" r:id="rId7"/>
    <p:sldId id="261" r:id="rId8"/>
    <p:sldId id="262" r:id="rId9"/>
    <p:sldId id="259" r:id="rId10"/>
    <p:sldId id="264" r:id="rId11"/>
    <p:sldId id="263" r:id="rId12"/>
    <p:sldId id="280" r:id="rId13"/>
    <p:sldId id="266" r:id="rId14"/>
    <p:sldId id="272" r:id="rId15"/>
    <p:sldId id="269" r:id="rId16"/>
    <p:sldId id="271" r:id="rId17"/>
    <p:sldId id="276" r:id="rId18"/>
    <p:sldId id="273" r:id="rId19"/>
    <p:sldId id="277" r:id="rId20"/>
    <p:sldId id="279" r:id="rId21"/>
    <p:sldId id="258" r:id="rId22"/>
    <p:sldId id="282" r:id="rId23"/>
    <p:sldId id="268" r:id="rId24"/>
    <p:sldId id="281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/>
    <p:restoredTop sz="94615"/>
  </p:normalViewPr>
  <p:slideViewPr>
    <p:cSldViewPr snapToGrid="0" snapToObjects="1">
      <p:cViewPr>
        <p:scale>
          <a:sx n="94" d="100"/>
          <a:sy n="94" d="100"/>
        </p:scale>
        <p:origin x="67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7472-CFD9-0148-9424-A761DA2F309E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6AB01-67A3-584F-9D48-213789741E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9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1F32-258B-A14D-9057-4C058D7D1E6F}" type="datetimeFigureOut">
              <a:rPr lang="en-GB" smtClean="0"/>
              <a:t>03/10/2017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8E2A0-28FA-684B-B70D-E364710E6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1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E2A0-28FA-684B-B70D-E364710E6C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2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E2A0-28FA-684B-B70D-E364710E6C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13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E2A0-28FA-684B-B70D-E364710E6C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6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73BA-6302-314E-A7AC-53A7C18889FB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04CA-C534-4241-9452-3672E8149F94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4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5E8A-F62C-5F4D-A57B-E9DB5C899B4A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5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3778-61B5-E34B-9059-6F454F7F3D5F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6356350"/>
            <a:ext cx="27432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BCDFAE8-2249-9448-B354-3FBCF7B1B39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4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83D3-C0A6-2947-8ABA-3A16A05EED89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6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CF78-B9B1-2B43-ADA3-57C1836FC16E}" type="datetime1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9AC-E4A3-784A-9E3D-9D2723326CAD}" type="datetime1">
              <a:rPr lang="en-GB" smtClean="0"/>
              <a:t>03/10/2017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0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AC96-75AF-EE4B-A5F1-44E6D1C4D861}" type="datetime1">
              <a:rPr lang="en-GB" smtClean="0"/>
              <a:t>03/10/2017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4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104-8CBC-4744-9D6F-F69064F9CD4C}" type="datetime1">
              <a:rPr lang="en-GB" smtClean="0"/>
              <a:t>03/10/2017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3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8145B-1372-4C4A-96AB-B1ABFF33E8AC}" type="datetime1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F739-ED4A-FE41-A8CA-EE4A11EEF888}" type="datetime1">
              <a:rPr lang="en-GB" smtClean="0"/>
              <a:t>03/10/2017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73B3-7B59-264F-AC8D-E12CE4B52C56}" type="datetime1">
              <a:rPr lang="en-GB" smtClean="0"/>
              <a:t>03/10/2017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FAE8-2249-9448-B354-3FBCF7B1B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0.emf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998" y="-265201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High intensity beam studies with a Linear Paul Trap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Lucy Martin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3297" r="47429"/>
          <a:stretch/>
        </p:blipFill>
        <p:spPr>
          <a:xfrm>
            <a:off x="2538485" y="4589182"/>
            <a:ext cx="3370997" cy="939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9" y="4573975"/>
            <a:ext cx="3102591" cy="9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5606" y="1364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Experimental procedure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2852"/>
            <a:ext cx="10976811" cy="5118184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en-GB" dirty="0" smtClean="0"/>
              <a:t>A simple </a:t>
            </a:r>
            <a:r>
              <a:rPr lang="en-GB" dirty="0" smtClean="0">
                <a:solidFill>
                  <a:srgbClr val="0070C0"/>
                </a:solidFill>
              </a:rPr>
              <a:t>FODO cell</a:t>
            </a:r>
            <a:r>
              <a:rPr lang="en-GB" dirty="0" smtClean="0"/>
              <a:t> is created using a </a:t>
            </a:r>
            <a:r>
              <a:rPr lang="en-GB" dirty="0" smtClean="0">
                <a:solidFill>
                  <a:srgbClr val="0070C0"/>
                </a:solidFill>
              </a:rPr>
              <a:t>sine wave</a:t>
            </a:r>
          </a:p>
          <a:p>
            <a:pPr>
              <a:buClr>
                <a:srgbClr val="0070C0"/>
              </a:buClr>
            </a:pPr>
            <a:r>
              <a:rPr lang="en-GB" dirty="0" smtClean="0"/>
              <a:t>System scans across a </a:t>
            </a:r>
            <a:r>
              <a:rPr lang="en-GB" dirty="0" smtClean="0">
                <a:solidFill>
                  <a:srgbClr val="0070C0"/>
                </a:solidFill>
              </a:rPr>
              <a:t>large range of tunes</a:t>
            </a:r>
          </a:p>
          <a:p>
            <a:pPr>
              <a:buClr>
                <a:srgbClr val="0070C0"/>
              </a:buClr>
            </a:pPr>
            <a:endParaRPr lang="en-GB" dirty="0" smtClean="0">
              <a:solidFill>
                <a:srgbClr val="0070C0"/>
              </a:solidFill>
            </a:endParaRPr>
          </a:p>
          <a:p>
            <a:pPr>
              <a:buClr>
                <a:srgbClr val="0070C0"/>
              </a:buClr>
            </a:pPr>
            <a:endParaRPr lang="en-GB" dirty="0" smtClean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</a:pPr>
            <a:r>
              <a:rPr lang="en-GB" dirty="0" smtClean="0"/>
              <a:t>Plasma is created at the optimal tune 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Tune is then changed to the desired operating point by </a:t>
            </a:r>
            <a:r>
              <a:rPr lang="en-GB" dirty="0" smtClean="0">
                <a:solidFill>
                  <a:srgbClr val="FF0000"/>
                </a:solidFill>
              </a:rPr>
              <a:t>changing voltage</a:t>
            </a:r>
          </a:p>
          <a:p>
            <a:pPr lvl="1">
              <a:buClr>
                <a:srgbClr val="FF0000"/>
              </a:buClr>
            </a:pPr>
            <a:r>
              <a:rPr lang="en-GB" dirty="0" smtClean="0"/>
              <a:t>Focusing period fixed to 1 MHz, tune changed over 100 focusing periods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At this tune </a:t>
            </a:r>
            <a:r>
              <a:rPr lang="en-GB" dirty="0" smtClean="0">
                <a:solidFill>
                  <a:srgbClr val="FF0000"/>
                </a:solidFill>
              </a:rPr>
              <a:t>plasma is stored for 100ms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Plasma is then </a:t>
            </a:r>
            <a:r>
              <a:rPr lang="en-GB" dirty="0" smtClean="0">
                <a:solidFill>
                  <a:srgbClr val="FF0000"/>
                </a:solidFill>
              </a:rPr>
              <a:t>extracted onto an MCP</a:t>
            </a:r>
            <a:r>
              <a:rPr lang="en-GB" dirty="0" smtClean="0"/>
              <a:t>, which here acts as ion counter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6750" b="8935"/>
          <a:stretch/>
        </p:blipFill>
        <p:spPr>
          <a:xfrm>
            <a:off x="8034579" y="1009935"/>
            <a:ext cx="3780431" cy="2577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24794" y="3542164"/>
            <a:ext cx="14739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smtClean="0"/>
              <a:t>time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6881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451"/>
            <a:ext cx="6354620" cy="476596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51271"/>
            <a:ext cx="10515600" cy="66011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Characterisation of trap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53836" y="1536360"/>
            <a:ext cx="631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400" dirty="0" smtClean="0"/>
              <a:t>Lowest possible ion number used:</a:t>
            </a:r>
          </a:p>
          <a:p>
            <a:pPr marL="742950" lvl="1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400" dirty="0" smtClean="0"/>
              <a:t>This eliminates space charge effects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400" dirty="0" smtClean="0"/>
              <a:t>Allows calibration trap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10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953836" y="3153818"/>
            <a:ext cx="5790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200" dirty="0" smtClean="0"/>
              <a:t>Resonances due to external fields from misalignments</a:t>
            </a:r>
            <a:endParaRPr lang="en-GB" sz="2200" dirty="0"/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200" dirty="0"/>
              <a:t>Even order multipoles </a:t>
            </a:r>
            <a:r>
              <a:rPr lang="en-GB" sz="2200" dirty="0" smtClean="0"/>
              <a:t> </a:t>
            </a:r>
            <a:r>
              <a:rPr lang="en-GB" sz="2200" dirty="0"/>
              <a:t>appear to </a:t>
            </a:r>
            <a:r>
              <a:rPr lang="en-GB" sz="2200" dirty="0" smtClean="0"/>
              <a:t>dominate</a:t>
            </a:r>
          </a:p>
          <a:p>
            <a:pPr marL="742950" lvl="1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200" dirty="0" smtClean="0"/>
              <a:t>(Probably due to symmetry of trap)</a:t>
            </a:r>
            <a:endParaRPr lang="en-GB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59760" y="5327885"/>
            <a:ext cx="2511136" cy="461665"/>
            <a:chOff x="2459760" y="5327885"/>
            <a:chExt cx="2511136" cy="461665"/>
          </a:xfrm>
        </p:grpSpPr>
        <p:sp>
          <p:nvSpPr>
            <p:cNvPr id="9" name="Rectangle 8"/>
            <p:cNvSpPr/>
            <p:nvPr/>
          </p:nvSpPr>
          <p:spPr>
            <a:xfrm>
              <a:off x="2459760" y="5463401"/>
              <a:ext cx="1435100" cy="326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1896" y="5327885"/>
              <a:ext cx="215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Cell tune</a:t>
              </a:r>
              <a:endParaRPr lang="en-GB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12060" y="104773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1/8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4660" y="104133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1/6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7310" y="104133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1/4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3610" y="1026229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1/3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2054" y="1007306"/>
            <a:ext cx="163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= Cell tune 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44440" y="2870501"/>
            <a:ext cx="0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75345" y="2368851"/>
            <a:ext cx="0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18510" y="3488182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1/5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0707" y="2836445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1/7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8341" y="339504"/>
            <a:ext cx="10515600" cy="808767"/>
          </a:xfrm>
        </p:spPr>
        <p:txBody>
          <a:bodyPr/>
          <a:lstStyle/>
          <a:p>
            <a:pPr algn="ctr"/>
            <a:r>
              <a:rPr lang="en-GB" smtClean="0"/>
              <a:t>Results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282182" y="5613067"/>
            <a:ext cx="1435100" cy="3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1148271"/>
            <a:ext cx="8386117" cy="4806450"/>
            <a:chOff x="0" y="1148271"/>
            <a:chExt cx="8386117" cy="480645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148271"/>
              <a:ext cx="8386117" cy="4762893"/>
              <a:chOff x="0" y="1148271"/>
              <a:chExt cx="8386117" cy="476289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148271"/>
                <a:ext cx="8386117" cy="4762893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643031" y="5611380"/>
                <a:ext cx="1100053" cy="2456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757141" y="5646944"/>
              <a:ext cx="215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Cell tune</a:t>
              </a:r>
              <a:endParaRPr lang="en-GB" sz="14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29" y="2895670"/>
            <a:ext cx="3784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83" y="1428200"/>
            <a:ext cx="7975831" cy="4532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45909"/>
            <a:ext cx="10515600" cy="808767"/>
          </a:xfrm>
        </p:spPr>
        <p:txBody>
          <a:bodyPr/>
          <a:lstStyle/>
          <a:p>
            <a:pPr algn="ctr"/>
            <a:r>
              <a:rPr lang="en-GB" dirty="0" smtClean="0"/>
              <a:t>Identifying resonances</a:t>
            </a:r>
            <a:r>
              <a:rPr lang="is-IS" dirty="0" smtClean="0"/>
              <a:t>…</a:t>
            </a:r>
            <a:endParaRPr lang="en-GB" dirty="0"/>
          </a:p>
        </p:txBody>
      </p:sp>
      <p:cxnSp>
        <p:nvCxnSpPr>
          <p:cNvPr id="8" name="Straight Arrow Connector 7"/>
          <p:cNvCxnSpPr>
            <a:stCxn id="25" idx="3"/>
          </p:cNvCxnSpPr>
          <p:nvPr/>
        </p:nvCxnSpPr>
        <p:spPr>
          <a:xfrm flipV="1">
            <a:off x="2062196" y="4938043"/>
            <a:ext cx="1925897" cy="154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9793" y="3881647"/>
            <a:ext cx="2992579" cy="37515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69753" y="2667505"/>
            <a:ext cx="3493762" cy="1036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70711" y="2449471"/>
            <a:ext cx="3584894" cy="20497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55239" y="3664699"/>
            <a:ext cx="2379800" cy="10439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736249" y="5054923"/>
            <a:ext cx="1898790" cy="6302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3990" y="4630610"/>
            <a:ext cx="180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 1/8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 smtClean="0"/>
              <a:t> n = 1, m = 4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EF</a:t>
            </a:r>
            <a:r>
              <a:rPr lang="en-GB" dirty="0" smtClean="0"/>
              <a:t> n = 1, m = 8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3990" y="3310823"/>
            <a:ext cx="186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 1/6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 smtClean="0"/>
              <a:t> n = 1, m = 3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EF</a:t>
            </a:r>
            <a:r>
              <a:rPr lang="en-GB" dirty="0" smtClean="0"/>
              <a:t> n = 1, m = 6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53990" y="2002867"/>
            <a:ext cx="3031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~1/5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 smtClean="0"/>
              <a:t> n = 2, m = 5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EF</a:t>
            </a:r>
            <a:r>
              <a:rPr lang="en-GB" dirty="0" smtClean="0"/>
              <a:t> n = 1, m = 5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9655605" y="1999950"/>
            <a:ext cx="386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~1/4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 smtClean="0"/>
              <a:t> n = 1, m = 2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EF</a:t>
            </a:r>
            <a:r>
              <a:rPr lang="en-GB" dirty="0" smtClean="0"/>
              <a:t> n = 1, m = 4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9655605" y="3333467"/>
            <a:ext cx="203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 1/3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 smtClean="0"/>
              <a:t> n = 1, m = 6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EF</a:t>
            </a:r>
            <a:r>
              <a:rPr lang="en-GB" dirty="0" smtClean="0"/>
              <a:t> n = 1, m = 3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9655605" y="4678038"/>
            <a:ext cx="2219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 cell tune ~ 3/8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SC</a:t>
            </a:r>
            <a:r>
              <a:rPr lang="en-GB" dirty="0"/>
              <a:t> </a:t>
            </a:r>
            <a:r>
              <a:rPr lang="en-GB" dirty="0" smtClean="0"/>
              <a:t>n = 3, m = 4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28908" y="45909"/>
            <a:ext cx="294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</a:rPr>
              <a:t>SC</a:t>
            </a:r>
            <a:r>
              <a:rPr lang="en-GB" sz="2000" dirty="0" smtClean="0"/>
              <a:t> = space charge driven</a:t>
            </a:r>
          </a:p>
          <a:p>
            <a:r>
              <a:rPr lang="en-GB" sz="2000" b="1" dirty="0" smtClean="0">
                <a:solidFill>
                  <a:srgbClr val="0070C0"/>
                </a:solidFill>
              </a:rPr>
              <a:t>EF</a:t>
            </a:r>
            <a:r>
              <a:rPr lang="en-GB" sz="2000" dirty="0" smtClean="0"/>
              <a:t> = external field driven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12</a:t>
            </a:fld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4" y="914063"/>
            <a:ext cx="3784600" cy="838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2480" y="1006356"/>
            <a:ext cx="8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0070C0"/>
                </a:solidFill>
              </a:rPr>
              <a:t>EF:</a:t>
            </a:r>
            <a:endParaRPr lang="en-GB" sz="2800" b="1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52" y="805710"/>
            <a:ext cx="4560094" cy="9245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46536" y="1071553"/>
            <a:ext cx="86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SC: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16255" y="5739844"/>
            <a:ext cx="1435100" cy="3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468391" y="5604328"/>
            <a:ext cx="215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Cell tune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67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4088"/>
          </a:xfrm>
        </p:spPr>
        <p:txBody>
          <a:bodyPr/>
          <a:lstStyle/>
          <a:p>
            <a:pPr algn="ctr"/>
            <a:r>
              <a:rPr lang="en-GB" dirty="0" smtClean="0"/>
              <a:t>Simple analysis: assumptions made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835" y="1393487"/>
            <a:ext cx="11185478" cy="476859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en-GB" dirty="0" smtClean="0"/>
              <a:t>Resonance is </a:t>
            </a:r>
            <a:r>
              <a:rPr lang="en-GB" dirty="0" smtClean="0">
                <a:solidFill>
                  <a:srgbClr val="0070C0"/>
                </a:solidFill>
              </a:rPr>
              <a:t>coherent</a:t>
            </a:r>
            <a:r>
              <a:rPr lang="en-GB" dirty="0" smtClean="0"/>
              <a:t> and so minima of the dip can be taken</a:t>
            </a:r>
          </a:p>
          <a:p>
            <a:pPr>
              <a:buClr>
                <a:srgbClr val="0070C0"/>
              </a:buClr>
            </a:pPr>
            <a:r>
              <a:rPr lang="is-IS" dirty="0" smtClean="0">
                <a:solidFill>
                  <a:srgbClr val="0070C0"/>
                </a:solidFill>
              </a:rPr>
              <a:t>Emittance does not change</a:t>
            </a:r>
            <a:r>
              <a:rPr lang="is-IS" dirty="0" smtClean="0"/>
              <a:t> as tune is scanned to opperating point</a:t>
            </a:r>
            <a:endParaRPr lang="en-GB" dirty="0" smtClean="0"/>
          </a:p>
          <a:p>
            <a:pPr>
              <a:buClr>
                <a:srgbClr val="0070C0"/>
              </a:buClr>
            </a:pPr>
            <a:r>
              <a:rPr lang="en-GB" dirty="0" smtClean="0"/>
              <a:t>Ion number causing incoherent tune shift = number of ions initially stored</a:t>
            </a:r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From previous SPOD data: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Emittance is assumed to be </a:t>
            </a:r>
            <a:r>
              <a:rPr lang="en-GB" dirty="0" smtClean="0">
                <a:solidFill>
                  <a:srgbClr val="FF0000"/>
                </a:solidFill>
              </a:rPr>
              <a:t>5.6e-9 </a:t>
            </a:r>
            <a:r>
              <a:rPr lang="en-GB" dirty="0" err="1" smtClean="0">
                <a:solidFill>
                  <a:srgbClr val="FF0000"/>
                </a:solidFill>
              </a:rPr>
              <a:t>mrad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</a:pPr>
            <a:r>
              <a:rPr lang="en-GB" sz="1800" dirty="0" smtClean="0"/>
              <a:t>(K. Ito et al., </a:t>
            </a:r>
            <a:r>
              <a:rPr lang="en-GB" sz="1800" dirty="0"/>
              <a:t>Tune Depression of Ion Plasmas Observed in a Linear Paul </a:t>
            </a:r>
            <a:r>
              <a:rPr lang="en-GB" sz="1800" dirty="0" smtClean="0"/>
              <a:t>Trap, </a:t>
            </a:r>
            <a:r>
              <a:rPr lang="en-GB" sz="1800" dirty="0"/>
              <a:t>J. Plasma Fusion Res. SERIES, Vol. </a:t>
            </a:r>
            <a:r>
              <a:rPr lang="en-GB" sz="1800" dirty="0" smtClean="0"/>
              <a:t>8, 2009 )</a:t>
            </a:r>
            <a:endParaRPr lang="is-IS" sz="1800" dirty="0" smtClean="0"/>
          </a:p>
          <a:p>
            <a:pPr>
              <a:buClr>
                <a:srgbClr val="FF0000"/>
              </a:buClr>
            </a:pPr>
            <a:r>
              <a:rPr lang="is-IS" dirty="0" smtClean="0"/>
              <a:t>Effective plasma length is assumed to be </a:t>
            </a:r>
            <a:r>
              <a:rPr lang="is-IS" dirty="0" smtClean="0">
                <a:solidFill>
                  <a:srgbClr val="FF0000"/>
                </a:solidFill>
              </a:rPr>
              <a:t>31mm </a:t>
            </a:r>
          </a:p>
          <a:p>
            <a:pPr lvl="1">
              <a:buClr>
                <a:srgbClr val="FF0000"/>
              </a:buClr>
            </a:pPr>
            <a:r>
              <a:rPr lang="is-IS" sz="1800" dirty="0" smtClean="0"/>
              <a:t>(R. Takai et al., Nonlinear Resonance Effects in a Linear Paul Trap, Journal of the Physical Society of Japan, Vol.76, No. 1, January, 2007)</a:t>
            </a: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6954"/>
            <a:ext cx="10515600" cy="798657"/>
          </a:xfrm>
        </p:spPr>
        <p:txBody>
          <a:bodyPr/>
          <a:lstStyle/>
          <a:p>
            <a:pPr algn="ctr"/>
            <a:r>
              <a:rPr lang="en-GB" dirty="0" smtClean="0"/>
              <a:t>Extracting C</a:t>
            </a:r>
            <a:r>
              <a:rPr lang="en-GB" baseline="-25000" dirty="0" smtClean="0"/>
              <a:t>m</a:t>
            </a:r>
            <a:r>
              <a:rPr lang="en-GB" dirty="0" smtClean="0"/>
              <a:t> from the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4725"/>
            <a:ext cx="9746673" cy="1166957"/>
          </a:xfrm>
        </p:spPr>
        <p:txBody>
          <a:bodyPr/>
          <a:lstStyle/>
          <a:p>
            <a:r>
              <a:rPr lang="en-GB" dirty="0" smtClean="0"/>
              <a:t>Extract the correct value of the minima, with errors </a:t>
            </a:r>
          </a:p>
          <a:p>
            <a:r>
              <a:rPr lang="en-GB" dirty="0" smtClean="0"/>
              <a:t>Concentrate on the four resonances on the left for clarity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1" y="2085549"/>
            <a:ext cx="5045158" cy="3783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18" y="2085549"/>
            <a:ext cx="5155654" cy="38667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35579" y="5671673"/>
            <a:ext cx="1060209" cy="171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79715" y="5669794"/>
            <a:ext cx="1595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Cell tune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57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184"/>
            <a:ext cx="10515600" cy="744147"/>
          </a:xfrm>
        </p:spPr>
        <p:txBody>
          <a:bodyPr/>
          <a:lstStyle/>
          <a:p>
            <a:pPr algn="ctr"/>
            <a:r>
              <a:rPr lang="en-GB" dirty="0" smtClean="0"/>
              <a:t>Incoherent tune shift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2" y="1517404"/>
            <a:ext cx="2538623" cy="46019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80879" y="1169233"/>
            <a:ext cx="56363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200" dirty="0" smtClean="0"/>
              <a:t>Assume a cylinder of charge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200" dirty="0" smtClean="0"/>
              <a:t>Charges have Gaussian distribution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200" dirty="0" smtClean="0"/>
              <a:t>Calculate the first order tune depression 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200" dirty="0" smtClean="0"/>
              <a:t>Motion in Paul trap is non relativistic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200" dirty="0" smtClean="0"/>
              <a:t>Can neglect the magnetic fields</a:t>
            </a:r>
            <a:endParaRPr lang="en-GB" sz="2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792206" y="2060025"/>
            <a:ext cx="3242684" cy="2520591"/>
            <a:chOff x="2792206" y="1453385"/>
            <a:chExt cx="3242684" cy="2520591"/>
          </a:xfrm>
        </p:grpSpPr>
        <p:grpSp>
          <p:nvGrpSpPr>
            <p:cNvPr id="25" name="Group 24"/>
            <p:cNvGrpSpPr/>
            <p:nvPr/>
          </p:nvGrpSpPr>
          <p:grpSpPr>
            <a:xfrm>
              <a:off x="2792206" y="1453385"/>
              <a:ext cx="3106235" cy="2520591"/>
              <a:chOff x="3279976" y="1503013"/>
              <a:chExt cx="3106235" cy="2520591"/>
            </a:xfrm>
          </p:grpSpPr>
          <p:sp>
            <p:nvSpPr>
              <p:cNvPr id="6" name="Can 5"/>
              <p:cNvSpPr/>
              <p:nvPr/>
            </p:nvSpPr>
            <p:spPr>
              <a:xfrm rot="14994743">
                <a:off x="4507264" y="2275522"/>
                <a:ext cx="988906" cy="2198704"/>
              </a:xfrm>
              <a:prstGeom prst="can">
                <a:avLst>
                  <a:gd name="adj" fmla="val 8164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4949653" y="1503013"/>
                <a:ext cx="14990" cy="13514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V="1">
                <a:off x="6021822" y="2785840"/>
                <a:ext cx="364389" cy="13724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287187" y="2935748"/>
                <a:ext cx="1710130" cy="685027"/>
              </a:xfrm>
              <a:prstGeom prst="line">
                <a:avLst/>
              </a:prstGeom>
              <a:ln w="34925">
                <a:solidFill>
                  <a:srgbClr val="00206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3279976" y="3620775"/>
                <a:ext cx="1007213" cy="402829"/>
              </a:xfrm>
              <a:prstGeom prst="line">
                <a:avLst/>
              </a:prstGeom>
              <a:ln w="34925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964643" y="2764597"/>
                <a:ext cx="2498" cy="573549"/>
              </a:xfrm>
              <a:prstGeom prst="line">
                <a:avLst/>
              </a:prstGeom>
              <a:ln w="349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flipH="1">
              <a:off x="4487471" y="3299923"/>
              <a:ext cx="1020105" cy="0"/>
            </a:xfrm>
            <a:prstGeom prst="line">
              <a:avLst/>
            </a:prstGeom>
            <a:ln w="349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551352" y="3295057"/>
              <a:ext cx="483538" cy="97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73" y="3151201"/>
            <a:ext cx="4356100" cy="1016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280878" y="4364065"/>
            <a:ext cx="5636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Char char="•"/>
              <a:tabLst/>
              <a:defRPr/>
            </a:pPr>
            <a:r>
              <a:rPr lang="en-GB" sz="2200" dirty="0" err="1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GB" sz="2200" baseline="-25000" dirty="0" err="1" smtClean="0">
                <a:ea typeface="Symbol" charset="2"/>
                <a:cs typeface="Symbol" charset="2"/>
              </a:rPr>
              <a:t>RF</a:t>
            </a:r>
            <a:r>
              <a:rPr lang="en-GB" sz="2200" dirty="0" smtClean="0">
                <a:ea typeface="Symbol" charset="2"/>
                <a:cs typeface="Symbol" charset="2"/>
              </a:rPr>
              <a:t> = the RF wavelength of the trap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Char char="•"/>
              <a:tabLst/>
              <a:defRPr/>
            </a:pPr>
            <a:r>
              <a:rPr lang="en-GB" sz="2200" dirty="0" smtClean="0">
                <a:ea typeface="Symbol" charset="2"/>
                <a:cs typeface="Symbol" charset="2"/>
              </a:rPr>
              <a:t>N = Ion number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Char char="•"/>
              <a:tabLst/>
              <a:defRPr/>
            </a:pPr>
            <a:r>
              <a:rPr lang="en-GB" sz="2200" dirty="0" smtClean="0">
                <a:ea typeface="Symbol" charset="2"/>
                <a:cs typeface="Symbol" charset="2"/>
              </a:rPr>
              <a:t>L = effective plasma length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charset="0"/>
              <a:buChar char="•"/>
              <a:tabLst/>
              <a:defRPr/>
            </a:pPr>
            <a:r>
              <a:rPr lang="en-GB" sz="2200" dirty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GB" sz="2200" baseline="-25000" dirty="0" smtClean="0">
                <a:ea typeface="Symbol" charset="2"/>
                <a:cs typeface="Symbol" charset="2"/>
              </a:rPr>
              <a:t>x</a:t>
            </a:r>
            <a:r>
              <a:rPr lang="en-GB" sz="2200" dirty="0" smtClean="0">
                <a:ea typeface="Symbol" charset="2"/>
                <a:cs typeface="Symbol" charset="2"/>
              </a:rPr>
              <a:t> = emittance </a:t>
            </a:r>
            <a:endParaRPr lang="en-GB" sz="2200" dirty="0"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3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4597" y="253713"/>
            <a:ext cx="5910341" cy="5817675"/>
            <a:chOff x="330616" y="298762"/>
            <a:chExt cx="6451184" cy="57929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16" y="298762"/>
              <a:ext cx="6451184" cy="57929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63909" y="464696"/>
              <a:ext cx="3207894" cy="8844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66112" y="328081"/>
            <a:ext cx="3854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Resonance at tune = 1/8</a:t>
            </a:r>
          </a:p>
          <a:p>
            <a:r>
              <a:rPr lang="en-GB" sz="1500" dirty="0" smtClean="0"/>
              <a:t>Resonance at tune = 1/6</a:t>
            </a:r>
          </a:p>
          <a:p>
            <a:r>
              <a:rPr lang="en-GB" sz="1500" dirty="0" smtClean="0"/>
              <a:t>Resonance at tune = 1/5</a:t>
            </a:r>
          </a:p>
          <a:p>
            <a:r>
              <a:rPr lang="en-GB" sz="1500" dirty="0" smtClean="0"/>
              <a:t>Resonance at tune = 1/4</a:t>
            </a:r>
            <a:endParaRPr lang="en-GB" sz="15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154938" y="1308557"/>
            <a:ext cx="5757314" cy="4387669"/>
            <a:chOff x="320376" y="272742"/>
            <a:chExt cx="5852160" cy="4639335"/>
          </a:xfrm>
        </p:grpSpPr>
        <p:grpSp>
          <p:nvGrpSpPr>
            <p:cNvPr id="27" name="Group 26"/>
            <p:cNvGrpSpPr/>
            <p:nvPr/>
          </p:nvGrpSpPr>
          <p:grpSpPr>
            <a:xfrm>
              <a:off x="320376" y="272742"/>
              <a:ext cx="5852160" cy="4439547"/>
              <a:chOff x="320376" y="272742"/>
              <a:chExt cx="5852160" cy="443954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376" y="272742"/>
                <a:ext cx="5852160" cy="4389120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981994" y="4217110"/>
                <a:ext cx="4528924" cy="495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091391" y="4219333"/>
              <a:ext cx="558985" cy="39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1/8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74776" y="4223657"/>
              <a:ext cx="558985" cy="39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1/6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8161" y="4269355"/>
              <a:ext cx="558985" cy="39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1/5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52954" y="4263315"/>
              <a:ext cx="558985" cy="39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1/4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0376" y="4516944"/>
              <a:ext cx="3319690" cy="39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Cell tune</a:t>
              </a:r>
              <a:endParaRPr lang="en-GB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463383" y="1016441"/>
            <a:ext cx="3265888" cy="3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solidFill>
                  <a:srgbClr val="FF0000"/>
                </a:solidFill>
              </a:rPr>
              <a:t>Order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6839" y="1393236"/>
            <a:ext cx="8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8 or 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0267" y="1372246"/>
            <a:ext cx="8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  <a:r>
              <a:rPr lang="en-GB" dirty="0" smtClean="0">
                <a:solidFill>
                  <a:srgbClr val="FF0000"/>
                </a:solidFill>
              </a:rPr>
              <a:t> or 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44772" y="1360003"/>
            <a:ext cx="8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69172" y="1347379"/>
            <a:ext cx="85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rgbClr val="FF0000"/>
                </a:solidFill>
              </a:rPr>
              <a:t>4 or 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476794" y="3199403"/>
            <a:ext cx="189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baseline="-25000" dirty="0" smtClean="0"/>
              <a:t>m </a:t>
            </a:r>
            <a:r>
              <a:rPr lang="en-GB" smtClean="0"/>
              <a:t>(preliminary)</a:t>
            </a:r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4606575" y="5072192"/>
            <a:ext cx="23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Preliminary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8839" y="4610439"/>
            <a:ext cx="23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Preliminary</a:t>
            </a:r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pPr algn="ctr"/>
            <a:r>
              <a:rPr lang="en-GB" dirty="0" smtClean="0"/>
              <a:t>Conclusions and further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is-IS" sz="2400" dirty="0" smtClean="0"/>
              <a:t>A linear Paul trap has been used to extract values of C</a:t>
            </a:r>
            <a:r>
              <a:rPr lang="is-IS" sz="2400" baseline="-25000" dirty="0" smtClean="0"/>
              <a:t>m</a:t>
            </a:r>
            <a:r>
              <a:rPr lang="is-IS" sz="2400" dirty="0" smtClean="0"/>
              <a:t> for several resonances</a:t>
            </a:r>
          </a:p>
          <a:p>
            <a:pPr>
              <a:buClr>
                <a:srgbClr val="0070C0"/>
              </a:buClr>
            </a:pPr>
            <a:r>
              <a:rPr lang="is-IS" sz="2400" dirty="0" smtClean="0"/>
              <a:t>C</a:t>
            </a:r>
            <a:r>
              <a:rPr lang="is-IS" sz="2400" baseline="-25000" dirty="0" smtClean="0"/>
              <a:t>m</a:t>
            </a:r>
            <a:r>
              <a:rPr lang="is-IS" sz="2400" dirty="0" smtClean="0"/>
              <a:t> values found are all smaller than 1</a:t>
            </a:r>
          </a:p>
          <a:p>
            <a:pPr>
              <a:buClr>
                <a:srgbClr val="0070C0"/>
              </a:buClr>
            </a:pPr>
            <a:r>
              <a:rPr lang="is-IS" sz="2400" dirty="0" smtClean="0"/>
              <a:t>Higher order resonances appear to have larger C</a:t>
            </a:r>
            <a:r>
              <a:rPr lang="is-IS" sz="2400" baseline="-25000" dirty="0" smtClean="0"/>
              <a:t>m</a:t>
            </a:r>
            <a:r>
              <a:rPr lang="is-IS" sz="2400" dirty="0" smtClean="0"/>
              <a:t> values </a:t>
            </a:r>
          </a:p>
          <a:p>
            <a:pPr>
              <a:buClr>
                <a:srgbClr val="0070C0"/>
              </a:buClr>
            </a:pPr>
            <a:r>
              <a:rPr lang="is-IS" sz="2400" dirty="0" smtClean="0"/>
              <a:t>Ratio of resonances may suggest which resonances are space charge driven</a:t>
            </a:r>
          </a:p>
          <a:p>
            <a:endParaRPr lang="is-IS" sz="2400" dirty="0" smtClean="0"/>
          </a:p>
          <a:p>
            <a:pPr>
              <a:buClr>
                <a:srgbClr val="FF0000"/>
              </a:buClr>
            </a:pPr>
            <a:r>
              <a:rPr lang="is-IS" sz="2400" dirty="0" smtClean="0"/>
              <a:t>Further characterisation of trap to confirm assumptions</a:t>
            </a:r>
          </a:p>
          <a:p>
            <a:pPr>
              <a:buClr>
                <a:srgbClr val="FF0000"/>
              </a:buClr>
            </a:pPr>
            <a:r>
              <a:rPr lang="is-IS" sz="2400" dirty="0" smtClean="0"/>
              <a:t>Repeat at lower storage time to study resonances at higher tune</a:t>
            </a:r>
          </a:p>
          <a:p>
            <a:pPr>
              <a:buClr>
                <a:srgbClr val="FF0000"/>
              </a:buClr>
            </a:pPr>
            <a:r>
              <a:rPr lang="is-IS" sz="2400" dirty="0" smtClean="0"/>
              <a:t>Attempt on different trap (IBEX) / multipole trap to differentiate between external field and space charge resonances</a:t>
            </a:r>
          </a:p>
          <a:p>
            <a:endParaRPr lang="is-I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05719"/>
          </a:xfrm>
        </p:spPr>
        <p:txBody>
          <a:bodyPr>
            <a:normAutofit/>
          </a:bodyPr>
          <a:lstStyle/>
          <a:p>
            <a:r>
              <a:rPr lang="en-GB" sz="6600" smtClean="0">
                <a:latin typeface="+mn-lt"/>
              </a:rPr>
              <a:t>Thanks to </a:t>
            </a:r>
            <a:endParaRPr lang="en-GB" sz="66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1528549"/>
            <a:ext cx="5750257" cy="4312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18914" y="1821975"/>
            <a:ext cx="5390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Beam Physics Group, </a:t>
            </a:r>
          </a:p>
          <a:p>
            <a:r>
              <a:rPr lang="en-GB" sz="2800" dirty="0" smtClean="0"/>
              <a:t>Hiroshima University, Japan</a:t>
            </a:r>
          </a:p>
          <a:p>
            <a:endParaRPr lang="en-GB" sz="2800" dirty="0"/>
          </a:p>
          <a:p>
            <a:r>
              <a:rPr lang="en-GB" sz="2800" dirty="0" smtClean="0"/>
              <a:t>Intense Beams Group, </a:t>
            </a:r>
          </a:p>
          <a:p>
            <a:r>
              <a:rPr lang="en-GB" sz="2800" dirty="0" smtClean="0"/>
              <a:t>Rutherford Appleton Lab, UK </a:t>
            </a: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09" y="5917466"/>
            <a:ext cx="3102591" cy="940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3297" r="47429"/>
          <a:stretch/>
        </p:blipFill>
        <p:spPr>
          <a:xfrm>
            <a:off x="5643349" y="5918978"/>
            <a:ext cx="3370997" cy="9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959"/>
          </a:xfrm>
        </p:spPr>
        <p:txBody>
          <a:bodyPr/>
          <a:lstStyle/>
          <a:p>
            <a:pPr algn="ctr"/>
            <a:r>
              <a:rPr lang="en-GB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0598"/>
          </a:xfrm>
        </p:spPr>
        <p:txBody>
          <a:bodyPr/>
          <a:lstStyle/>
          <a:p>
            <a:r>
              <a:rPr lang="en-GB" dirty="0" smtClean="0"/>
              <a:t>Induced resonances due to external fields and space charge</a:t>
            </a:r>
            <a:endParaRPr lang="en-GB" dirty="0"/>
          </a:p>
          <a:p>
            <a:r>
              <a:rPr lang="en-GB" dirty="0" smtClean="0"/>
              <a:t>The C</a:t>
            </a:r>
            <a:r>
              <a:rPr lang="en-GB" baseline="-25000" dirty="0" smtClean="0"/>
              <a:t>m</a:t>
            </a:r>
            <a:r>
              <a:rPr lang="en-GB" dirty="0" smtClean="0"/>
              <a:t> factor in coherent resonances</a:t>
            </a:r>
          </a:p>
          <a:p>
            <a:r>
              <a:rPr lang="en-GB" dirty="0" smtClean="0"/>
              <a:t>Linear Paul Traps (LPTs) as a tool for high intensity accelerator physics</a:t>
            </a:r>
          </a:p>
          <a:p>
            <a:r>
              <a:rPr lang="en-GB" dirty="0" smtClean="0"/>
              <a:t>Experimental procedure for C</a:t>
            </a:r>
            <a:r>
              <a:rPr lang="en-GB" baseline="-25000" dirty="0" smtClean="0"/>
              <a:t>m</a:t>
            </a:r>
            <a:r>
              <a:rPr lang="en-GB" dirty="0" smtClean="0"/>
              <a:t> measurement</a:t>
            </a:r>
          </a:p>
          <a:p>
            <a:r>
              <a:rPr lang="en-GB" dirty="0" smtClean="0"/>
              <a:t>Data analysis</a:t>
            </a:r>
          </a:p>
          <a:p>
            <a:r>
              <a:rPr lang="en-GB" dirty="0" smtClean="0"/>
              <a:t>Outcomes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55331" y="4024814"/>
            <a:ext cx="3434623" cy="1171705"/>
            <a:chOff x="642702" y="4419626"/>
            <a:chExt cx="3434623" cy="1171705"/>
          </a:xfrm>
        </p:grpSpPr>
        <p:sp>
          <p:nvSpPr>
            <p:cNvPr id="7" name="Oval 6"/>
            <p:cNvSpPr/>
            <p:nvPr/>
          </p:nvSpPr>
          <p:spPr>
            <a:xfrm>
              <a:off x="1723869" y="5051685"/>
              <a:ext cx="539646" cy="5396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</a:t>
              </a:r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625777" y="5051685"/>
              <a:ext cx="539646" cy="5396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</a:t>
              </a:r>
              <a:endParaRPr lang="en-GB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165423" y="5338996"/>
              <a:ext cx="911902" cy="0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838199" y="5321508"/>
              <a:ext cx="884420" cy="17488"/>
            </a:xfrm>
            <a:prstGeom prst="straightConnector1">
              <a:avLst/>
            </a:prstGeom>
            <a:ln w="730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53224" y="4419627"/>
              <a:ext cx="540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GB" sz="4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24527" y="4419626"/>
              <a:ext cx="5408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smtClean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GB" sz="44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702" y="4736892"/>
              <a:ext cx="5408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>
                  <a:solidFill>
                    <a:srgbClr val="FF0000"/>
                  </a:solidFill>
                </a:rPr>
                <a:t>F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32559" y="3437720"/>
            <a:ext cx="4183503" cy="2216325"/>
            <a:chOff x="5306518" y="3708224"/>
            <a:chExt cx="5021704" cy="2962399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306518" y="4287188"/>
              <a:ext cx="3777521" cy="1978701"/>
            </a:xfrm>
            <a:prstGeom prst="straightConnector1">
              <a:avLst/>
            </a:prstGeom>
            <a:ln w="730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6565692" y="4557010"/>
              <a:ext cx="3762530" cy="2113613"/>
            </a:xfrm>
            <a:prstGeom prst="straightConnector1">
              <a:avLst/>
            </a:prstGeom>
            <a:ln w="730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84697" y="3708224"/>
              <a:ext cx="676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GB" sz="4400" baseline="-25000" dirty="0" smtClean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  <a:endParaRPr lang="en-GB" sz="4400" baseline="-25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34778" y="3952926"/>
              <a:ext cx="676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>
                  <a:solidFill>
                    <a:schemeClr val="accent1">
                      <a:lumMod val="50000"/>
                    </a:schemeClr>
                  </a:solidFill>
                </a:rPr>
                <a:t>I</a:t>
              </a:r>
              <a:r>
                <a:rPr lang="en-GB" sz="4400" baseline="-25000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565692" y="4751882"/>
              <a:ext cx="2397799" cy="1638152"/>
              <a:chOff x="6565692" y="4751882"/>
              <a:chExt cx="2397799" cy="163815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449485" y="4751882"/>
                <a:ext cx="539646" cy="5396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</a:t>
                </a:r>
                <a:endParaRPr lang="en-GB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423845" y="5204057"/>
                <a:ext cx="539646" cy="53964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P</a:t>
                </a:r>
                <a:endParaRPr lang="en-GB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6731834" y="5557575"/>
                <a:ext cx="283563" cy="483461"/>
              </a:xfrm>
              <a:prstGeom prst="straightConnector1">
                <a:avLst/>
              </a:prstGeom>
              <a:ln w="730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7179662" y="5743703"/>
                <a:ext cx="223600" cy="436575"/>
              </a:xfrm>
              <a:prstGeom prst="straightConnector1">
                <a:avLst/>
              </a:prstGeom>
              <a:ln w="730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565692" y="5743703"/>
                <a:ext cx="540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rgbClr val="FF0000"/>
                    </a:solidFill>
                  </a:rPr>
                  <a:t>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65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709"/>
            <a:ext cx="10515600" cy="1325563"/>
          </a:xfrm>
        </p:spPr>
        <p:txBody>
          <a:bodyPr/>
          <a:lstStyle/>
          <a:p>
            <a:pPr algn="ctr"/>
            <a:r>
              <a:rPr lang="en-GB" smtClean="0"/>
              <a:t>Backup slides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3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/>
          <a:lstStyle/>
          <a:p>
            <a:pPr algn="ctr"/>
            <a:r>
              <a:rPr lang="en-GB" dirty="0" smtClean="0"/>
              <a:t>Resonance shape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7" y="1106906"/>
            <a:ext cx="6518880" cy="4889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9929" y="1106906"/>
            <a:ext cx="482733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Characteristic shape of resonances:</a:t>
            </a:r>
          </a:p>
          <a:p>
            <a:pPr marL="285750" indent="-285750">
              <a:buFont typeface="Arial" charset="0"/>
              <a:buChar char="•"/>
            </a:pPr>
            <a:endParaRPr lang="en-GB" sz="2200" dirty="0" smtClean="0"/>
          </a:p>
          <a:p>
            <a:pPr marL="285750" indent="-285750">
              <a:buFont typeface="Arial" charset="0"/>
              <a:buChar char="•"/>
            </a:pPr>
            <a:endParaRPr lang="en-GB" sz="2200" dirty="0"/>
          </a:p>
          <a:p>
            <a:pPr marL="285750" indent="-285750">
              <a:buFont typeface="Arial" charset="0"/>
              <a:buChar char="•"/>
            </a:pPr>
            <a:endParaRPr lang="en-GB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This is due to beam size change experienced near a resonance</a:t>
            </a:r>
          </a:p>
          <a:p>
            <a:pPr marL="285750" indent="-285750">
              <a:buFont typeface="Arial" charset="0"/>
              <a:buChar char="•"/>
            </a:pPr>
            <a:endParaRPr lang="en-GB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Drop off in ion number due to the increase in maximum beta function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200" dirty="0" smtClean="0"/>
              <a:t>This is a consequence of large storage time</a:t>
            </a:r>
            <a:endParaRPr lang="en-GB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8974082" y="1741050"/>
            <a:ext cx="1217194" cy="661737"/>
            <a:chOff x="8899358" y="2173790"/>
            <a:chExt cx="1217194" cy="6617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228221" y="2173790"/>
              <a:ext cx="120315" cy="661737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348536" y="2173790"/>
              <a:ext cx="461210" cy="661737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99358" y="2173790"/>
              <a:ext cx="312820" cy="1421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803732" y="2173790"/>
              <a:ext cx="312820" cy="1421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404"/>
            <a:ext cx="10515600" cy="762217"/>
          </a:xfrm>
        </p:spPr>
        <p:txBody>
          <a:bodyPr/>
          <a:lstStyle/>
          <a:p>
            <a:pPr algn="ctr"/>
            <a:r>
              <a:rPr lang="en-GB" dirty="0" smtClean="0"/>
              <a:t>Ion loss with storage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78621"/>
            <a:ext cx="6132012" cy="54777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405315" y="655019"/>
            <a:ext cx="30997" cy="497358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6112" y="1259668"/>
            <a:ext cx="438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Red line shows the ionisation point at an ion number of 10</a:t>
            </a:r>
            <a:r>
              <a:rPr lang="en-GB" sz="2400" baseline="30000" dirty="0" smtClean="0"/>
              <a:t>7</a:t>
            </a:r>
            <a:r>
              <a:rPr lang="en-GB" sz="2400" dirty="0" smtClean="0"/>
              <a:t> and </a:t>
            </a:r>
            <a:r>
              <a:rPr lang="en-GB" sz="2400" smtClean="0"/>
              <a:t>various storage times</a:t>
            </a:r>
            <a:endParaRPr lang="en-GB" sz="2400"/>
          </a:p>
        </p:txBody>
      </p:sp>
      <p:sp>
        <p:nvSpPr>
          <p:cNvPr id="10" name="Rectangle 9"/>
          <p:cNvSpPr/>
          <p:nvPr/>
        </p:nvSpPr>
        <p:spPr>
          <a:xfrm>
            <a:off x="6461921" y="4740523"/>
            <a:ext cx="5553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11E1E"/>
                </a:solidFill>
              </a:rPr>
              <a:t>K. Ito, H. Okamoto,</a:t>
            </a:r>
            <a:r>
              <a:rPr lang="en-US" sz="1400" dirty="0" smtClean="0">
                <a:solidFill>
                  <a:srgbClr val="2D2D91"/>
                </a:solidFill>
              </a:rPr>
              <a:t>* </a:t>
            </a:r>
            <a:r>
              <a:rPr lang="en-US" sz="1400" dirty="0" smtClean="0">
                <a:solidFill>
                  <a:srgbClr val="211E1E"/>
                </a:solidFill>
              </a:rPr>
              <a:t>Y. </a:t>
            </a:r>
            <a:r>
              <a:rPr lang="en-US" sz="1400" dirty="0" err="1" smtClean="0">
                <a:solidFill>
                  <a:srgbClr val="211E1E"/>
                </a:solidFill>
              </a:rPr>
              <a:t>Tokashiki</a:t>
            </a:r>
            <a:r>
              <a:rPr lang="en-US" sz="1400" dirty="0" smtClean="0">
                <a:solidFill>
                  <a:srgbClr val="211E1E"/>
                </a:solidFill>
              </a:rPr>
              <a:t>, and K. Fukushima, </a:t>
            </a:r>
            <a:r>
              <a:rPr lang="en-US" sz="1400" dirty="0">
                <a:solidFill>
                  <a:srgbClr val="211E1E"/>
                </a:solidFill>
              </a:rPr>
              <a:t>Coherent resonance stop bands in alternating gradient beam </a:t>
            </a:r>
            <a:r>
              <a:rPr lang="en-US" sz="1400" dirty="0" smtClean="0">
                <a:solidFill>
                  <a:srgbClr val="211E1E"/>
                </a:solidFill>
              </a:rPr>
              <a:t>transport, </a:t>
            </a:r>
            <a:r>
              <a:rPr lang="en-US" sz="1400" dirty="0"/>
              <a:t>PHYSICAL REVIEW ACCELERATORS AND BEAMS 20, 064201 (2017) </a:t>
            </a:r>
          </a:p>
          <a:p>
            <a:endParaRPr lang="en-US" sz="1400" dirty="0"/>
          </a:p>
          <a:p>
            <a:r>
              <a:rPr lang="en-US" sz="800" dirty="0" smtClean="0">
                <a:solidFill>
                  <a:srgbClr val="2D2D91"/>
                </a:solidFill>
                <a:latin typeface="AdvTTd877c31c+20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5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6904"/>
            <a:ext cx="10515600" cy="76584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Measuring C</a:t>
            </a:r>
            <a:r>
              <a:rPr lang="en-GB" baseline="-25000" dirty="0" smtClean="0"/>
              <a:t>m</a:t>
            </a:r>
            <a:r>
              <a:rPr lang="en-GB" dirty="0" smtClean="0"/>
              <a:t> on SPOD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017"/>
            <a:ext cx="10515600" cy="111505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sz="2400" dirty="0" smtClean="0"/>
              <a:t>To measure the C</a:t>
            </a:r>
            <a:r>
              <a:rPr lang="en-GB" sz="2400" baseline="-25000" dirty="0" smtClean="0"/>
              <a:t>m</a:t>
            </a:r>
            <a:r>
              <a:rPr lang="en-GB" sz="2400" dirty="0" smtClean="0"/>
              <a:t> factors from external fields </a:t>
            </a:r>
            <a:r>
              <a:rPr lang="en-GB" sz="2400" dirty="0" smtClean="0">
                <a:solidFill>
                  <a:srgbClr val="FF0000"/>
                </a:solidFill>
              </a:rPr>
              <a:t>higher order multipoles </a:t>
            </a:r>
            <a:r>
              <a:rPr lang="en-GB" sz="2400" dirty="0" smtClean="0"/>
              <a:t>are required in the trap</a:t>
            </a:r>
          </a:p>
          <a:p>
            <a:pPr>
              <a:buClr>
                <a:srgbClr val="0070C0"/>
              </a:buClr>
            </a:pPr>
            <a:r>
              <a:rPr lang="en-GB" sz="2400" dirty="0" smtClean="0"/>
              <a:t>Fortunately(!)  </a:t>
            </a:r>
            <a:r>
              <a:rPr lang="en-GB" sz="2400" dirty="0" smtClean="0">
                <a:solidFill>
                  <a:srgbClr val="FF0000"/>
                </a:solidFill>
              </a:rPr>
              <a:t>misalignments</a:t>
            </a:r>
            <a:r>
              <a:rPr lang="en-GB" sz="2400" dirty="0" smtClean="0"/>
              <a:t> in the trap produce these fields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" y="2418346"/>
            <a:ext cx="4772418" cy="41012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873" y="639353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211E1E"/>
                </a:solidFill>
                <a:effectLst/>
                <a:latin typeface="AdvP6F00" charset="0"/>
              </a:rPr>
              <a:t>S. OHTSUBO </a:t>
            </a:r>
            <a:r>
              <a:rPr lang="en-US" sz="1200" dirty="0" smtClean="0">
                <a:solidFill>
                  <a:srgbClr val="211E1E"/>
                </a:solidFill>
                <a:effectLst/>
                <a:latin typeface="AdvP6F0B" charset="0"/>
              </a:rPr>
              <a:t>et al.</a:t>
            </a:r>
            <a:r>
              <a:rPr lang="en-US" sz="1200" dirty="0">
                <a:solidFill>
                  <a:srgbClr val="211E1E"/>
                </a:solidFill>
                <a:latin typeface="AdvP6F0B" charset="0"/>
              </a:rPr>
              <a:t> </a:t>
            </a:r>
            <a:r>
              <a:rPr lang="en-US" sz="1200" dirty="0" smtClean="0">
                <a:solidFill>
                  <a:srgbClr val="211E1E"/>
                </a:solidFill>
                <a:effectLst/>
                <a:latin typeface="AdvP6F00" charset="0"/>
              </a:rPr>
              <a:t>Phys. Rev. ST </a:t>
            </a:r>
            <a:r>
              <a:rPr lang="en-US" sz="1200" dirty="0" err="1" smtClean="0">
                <a:solidFill>
                  <a:srgbClr val="211E1E"/>
                </a:solidFill>
                <a:effectLst/>
                <a:latin typeface="AdvP6F00" charset="0"/>
              </a:rPr>
              <a:t>Accel</a:t>
            </a:r>
            <a:r>
              <a:rPr lang="en-US" sz="1200" dirty="0" smtClean="0">
                <a:solidFill>
                  <a:srgbClr val="211E1E"/>
                </a:solidFill>
                <a:effectLst/>
                <a:latin typeface="AdvP6F00" charset="0"/>
              </a:rPr>
              <a:t>. Beams </a:t>
            </a:r>
            <a:r>
              <a:rPr lang="en-US" sz="1200" dirty="0" smtClean="0">
                <a:solidFill>
                  <a:srgbClr val="211E1E"/>
                </a:solidFill>
                <a:effectLst/>
                <a:latin typeface="AdvP6F01" charset="0"/>
              </a:rPr>
              <a:t>13, </a:t>
            </a:r>
            <a:r>
              <a:rPr lang="en-US" sz="1200" dirty="0" smtClean="0">
                <a:solidFill>
                  <a:srgbClr val="211E1E"/>
                </a:solidFill>
                <a:effectLst/>
                <a:latin typeface="AdvP6F00" charset="0"/>
              </a:rPr>
              <a:t>044201 (2010)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522495" y="2800671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000" dirty="0" smtClean="0"/>
              <a:t>Previous studies show expected multipoles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000" dirty="0" smtClean="0"/>
              <a:t>Results are from simulation:</a:t>
            </a:r>
          </a:p>
          <a:p>
            <a:pPr marL="742950" lvl="1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000" dirty="0" smtClean="0"/>
              <a:t>Rods displaced from ideal with Gaussian distribution 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r>
              <a:rPr lang="en-GB" sz="2000" dirty="0" smtClean="0"/>
              <a:t>Multipole fields with 0 errors are due to cylindrical rods</a:t>
            </a:r>
          </a:p>
          <a:p>
            <a:pPr marL="285750" indent="-285750">
              <a:buClr>
                <a:srgbClr val="FF0000"/>
              </a:buClr>
              <a:buFont typeface="Arial" charset="0"/>
              <a:buChar char="•"/>
            </a:pPr>
            <a:endParaRPr lang="en-GB" sz="2000" dirty="0"/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000" dirty="0" smtClean="0"/>
              <a:t>Plasma should be stored for a long period of time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000" dirty="0" smtClean="0"/>
              <a:t>Allows resonances from small perturbations to develop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000" dirty="0" smtClean="0"/>
              <a:t>100ms chosen</a:t>
            </a:r>
          </a:p>
          <a:p>
            <a:pPr marL="285750" indent="-285750">
              <a:buClr>
                <a:srgbClr val="0070C0"/>
              </a:buClr>
              <a:buFont typeface="Arial" charset="0"/>
              <a:buChar char="•"/>
            </a:pPr>
            <a:r>
              <a:rPr lang="en-GB" sz="2000" dirty="0" smtClean="0"/>
              <a:t>Store for too long and losses become too great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3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GB" smtClean="0"/>
              <a:t>Further data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3" y="1066800"/>
            <a:ext cx="6268953" cy="4701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46" y="2599055"/>
            <a:ext cx="463550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" y="1224090"/>
            <a:ext cx="6386776" cy="4790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78522" y="369083"/>
            <a:ext cx="9746673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Alternative analysis options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600013" y="1439056"/>
            <a:ext cx="443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Assuming ions are lost as maximum beta function increases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25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4653"/>
            <a:ext cx="10515600" cy="924029"/>
          </a:xfrm>
        </p:spPr>
        <p:txBody>
          <a:bodyPr/>
          <a:lstStyle/>
          <a:p>
            <a:pPr algn="ctr"/>
            <a:r>
              <a:rPr lang="en-GB" dirty="0" smtClean="0"/>
              <a:t>Resonances and Space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99017"/>
            <a:ext cx="10967113" cy="411357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Sacherer’s</a:t>
            </a:r>
            <a:r>
              <a:rPr lang="en-GB" dirty="0" smtClean="0"/>
              <a:t>* 1968 PhD thesis resonant condition defined as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Clr>
                <a:srgbClr val="FF0000"/>
              </a:buClr>
            </a:pPr>
            <a:r>
              <a:rPr lang="en-GB" dirty="0" smtClean="0"/>
              <a:t>For a small </a:t>
            </a:r>
            <a:r>
              <a:rPr lang="en-GB" dirty="0"/>
              <a:t>multipole perturbation of </a:t>
            </a:r>
            <a:r>
              <a:rPr lang="en-GB" dirty="0">
                <a:solidFill>
                  <a:srgbClr val="FF0000"/>
                </a:solidFill>
              </a:rPr>
              <a:t>order m</a:t>
            </a:r>
            <a:r>
              <a:rPr lang="en-GB" dirty="0"/>
              <a:t>  with </a:t>
            </a:r>
            <a:r>
              <a:rPr lang="en-GB" dirty="0">
                <a:solidFill>
                  <a:srgbClr val="FF0000"/>
                </a:solidFill>
              </a:rPr>
              <a:t>harmonic </a:t>
            </a:r>
            <a:r>
              <a:rPr lang="en-GB" dirty="0" smtClean="0">
                <a:solidFill>
                  <a:srgbClr val="FF0000"/>
                </a:solidFill>
              </a:rPr>
              <a:t>n</a:t>
            </a:r>
            <a:endParaRPr lang="en-GB" dirty="0" smtClean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Q</a:t>
            </a:r>
            <a:r>
              <a:rPr lang="en-GB" dirty="0" smtClean="0"/>
              <a:t> = incoherent tune shift</a:t>
            </a:r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Q</a:t>
            </a:r>
            <a:r>
              <a:rPr lang="en-GB" baseline="-25000" dirty="0" smtClean="0">
                <a:solidFill>
                  <a:srgbClr val="FF0000"/>
                </a:solidFill>
              </a:rPr>
              <a:t>0</a:t>
            </a:r>
            <a:r>
              <a:rPr lang="en-GB" dirty="0" smtClean="0"/>
              <a:t> = tune at which resonance occurs (bare tune)</a:t>
            </a:r>
          </a:p>
          <a:p>
            <a:pPr>
              <a:buClr>
                <a:schemeClr val="tx1"/>
              </a:buClr>
            </a:pPr>
            <a:r>
              <a:rPr lang="en-GB" dirty="0" err="1" smtClean="0"/>
              <a:t>Sacherer</a:t>
            </a:r>
            <a:r>
              <a:rPr lang="en-GB" dirty="0" smtClean="0"/>
              <a:t> realises this is too simple: </a:t>
            </a:r>
            <a:r>
              <a:rPr lang="en-GB" sz="2800" dirty="0" smtClean="0"/>
              <a:t>In high intensity case beam size changes</a:t>
            </a:r>
          </a:p>
          <a:p>
            <a:r>
              <a:rPr lang="en-GB" dirty="0" smtClean="0"/>
              <a:t>Needs to be solved </a:t>
            </a:r>
            <a:r>
              <a:rPr lang="en-GB" dirty="0" smtClean="0">
                <a:solidFill>
                  <a:srgbClr val="FF0000"/>
                </a:solidFill>
              </a:rPr>
              <a:t>self consistently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25" y="2207466"/>
            <a:ext cx="2645557" cy="759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031308" y="3853443"/>
            <a:ext cx="2387421" cy="441766"/>
            <a:chOff x="4706911" y="1484026"/>
            <a:chExt cx="2968053" cy="58313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06911" y="1484026"/>
              <a:ext cx="29680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06911" y="2067156"/>
              <a:ext cx="29680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4706911" y="1664152"/>
              <a:ext cx="314793" cy="25483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021704" y="1630092"/>
              <a:ext cx="2001188" cy="288893"/>
            </a:xfrm>
            <a:custGeom>
              <a:avLst/>
              <a:gdLst>
                <a:gd name="connsiteX0" fmla="*/ 0 w 4841822"/>
                <a:gd name="connsiteY0" fmla="*/ 1211229 h 2021020"/>
                <a:gd name="connsiteX1" fmla="*/ 944380 w 4841822"/>
                <a:gd name="connsiteY1" fmla="*/ 176908 h 2021020"/>
                <a:gd name="connsiteX2" fmla="*/ 2338465 w 4841822"/>
                <a:gd name="connsiteY2" fmla="*/ 2020698 h 2021020"/>
                <a:gd name="connsiteX3" fmla="*/ 3912432 w 4841822"/>
                <a:gd name="connsiteY3" fmla="*/ 12016 h 2021020"/>
                <a:gd name="connsiteX4" fmla="*/ 4841822 w 4841822"/>
                <a:gd name="connsiteY4" fmla="*/ 1181249 h 202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1822" h="2021020">
                  <a:moveTo>
                    <a:pt x="0" y="1211229"/>
                  </a:moveTo>
                  <a:cubicBezTo>
                    <a:pt x="277318" y="626612"/>
                    <a:pt x="554636" y="41996"/>
                    <a:pt x="944380" y="176908"/>
                  </a:cubicBezTo>
                  <a:cubicBezTo>
                    <a:pt x="1334124" y="311819"/>
                    <a:pt x="1843790" y="2048180"/>
                    <a:pt x="2338465" y="2020698"/>
                  </a:cubicBezTo>
                  <a:cubicBezTo>
                    <a:pt x="2833140" y="1993216"/>
                    <a:pt x="3495206" y="151924"/>
                    <a:pt x="3912432" y="12016"/>
                  </a:cubicBezTo>
                  <a:cubicBezTo>
                    <a:pt x="4329658" y="-127892"/>
                    <a:pt x="4606976" y="996370"/>
                    <a:pt x="4841822" y="118124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angle 12"/>
            <p:cNvSpPr/>
            <p:nvPr/>
          </p:nvSpPr>
          <p:spPr>
            <a:xfrm rot="5400000">
              <a:off x="6992910" y="1648174"/>
              <a:ext cx="329787" cy="269824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1755" y="5048892"/>
            <a:ext cx="1963841" cy="853559"/>
            <a:chOff x="869430" y="1499016"/>
            <a:chExt cx="2638268" cy="1136280"/>
          </a:xfrm>
        </p:grpSpPr>
        <p:grpSp>
          <p:nvGrpSpPr>
            <p:cNvPr id="15" name="Group 14"/>
            <p:cNvGrpSpPr/>
            <p:nvPr/>
          </p:nvGrpSpPr>
          <p:grpSpPr>
            <a:xfrm>
              <a:off x="869430" y="1499016"/>
              <a:ext cx="2638268" cy="1136280"/>
              <a:chOff x="869430" y="932364"/>
              <a:chExt cx="4841822" cy="170293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869430" y="932364"/>
                <a:ext cx="4841822" cy="851466"/>
              </a:xfrm>
              <a:custGeom>
                <a:avLst/>
                <a:gdLst>
                  <a:gd name="connsiteX0" fmla="*/ 0 w 4841822"/>
                  <a:gd name="connsiteY0" fmla="*/ 1211229 h 2021020"/>
                  <a:gd name="connsiteX1" fmla="*/ 944380 w 4841822"/>
                  <a:gd name="connsiteY1" fmla="*/ 176908 h 2021020"/>
                  <a:gd name="connsiteX2" fmla="*/ 2338465 w 4841822"/>
                  <a:gd name="connsiteY2" fmla="*/ 2020698 h 2021020"/>
                  <a:gd name="connsiteX3" fmla="*/ 3912432 w 4841822"/>
                  <a:gd name="connsiteY3" fmla="*/ 12016 h 2021020"/>
                  <a:gd name="connsiteX4" fmla="*/ 4841822 w 4841822"/>
                  <a:gd name="connsiteY4" fmla="*/ 1181249 h 202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1822" h="2021020">
                    <a:moveTo>
                      <a:pt x="0" y="1211229"/>
                    </a:moveTo>
                    <a:cubicBezTo>
                      <a:pt x="277318" y="626612"/>
                      <a:pt x="554636" y="41996"/>
                      <a:pt x="944380" y="176908"/>
                    </a:cubicBezTo>
                    <a:cubicBezTo>
                      <a:pt x="1334124" y="311819"/>
                      <a:pt x="1843790" y="2048180"/>
                      <a:pt x="2338465" y="2020698"/>
                    </a:cubicBezTo>
                    <a:cubicBezTo>
                      <a:pt x="2833140" y="1993216"/>
                      <a:pt x="3495206" y="151924"/>
                      <a:pt x="3912432" y="12016"/>
                    </a:cubicBezTo>
                    <a:cubicBezTo>
                      <a:pt x="4329658" y="-127892"/>
                      <a:pt x="4606976" y="996370"/>
                      <a:pt x="4841822" y="118124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869430" y="1783830"/>
                <a:ext cx="4841822" cy="851466"/>
              </a:xfrm>
              <a:custGeom>
                <a:avLst/>
                <a:gdLst>
                  <a:gd name="connsiteX0" fmla="*/ 0 w 4841822"/>
                  <a:gd name="connsiteY0" fmla="*/ 1211229 h 2021020"/>
                  <a:gd name="connsiteX1" fmla="*/ 944380 w 4841822"/>
                  <a:gd name="connsiteY1" fmla="*/ 176908 h 2021020"/>
                  <a:gd name="connsiteX2" fmla="*/ 2338465 w 4841822"/>
                  <a:gd name="connsiteY2" fmla="*/ 2020698 h 2021020"/>
                  <a:gd name="connsiteX3" fmla="*/ 3912432 w 4841822"/>
                  <a:gd name="connsiteY3" fmla="*/ 12016 h 2021020"/>
                  <a:gd name="connsiteX4" fmla="*/ 4841822 w 4841822"/>
                  <a:gd name="connsiteY4" fmla="*/ 1181249 h 202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1822" h="2021020">
                    <a:moveTo>
                      <a:pt x="0" y="1211229"/>
                    </a:moveTo>
                    <a:cubicBezTo>
                      <a:pt x="277318" y="626612"/>
                      <a:pt x="554636" y="41996"/>
                      <a:pt x="944380" y="176908"/>
                    </a:cubicBezTo>
                    <a:cubicBezTo>
                      <a:pt x="1334124" y="311819"/>
                      <a:pt x="1843790" y="2048180"/>
                      <a:pt x="2338465" y="2020698"/>
                    </a:cubicBezTo>
                    <a:cubicBezTo>
                      <a:pt x="2833140" y="1993216"/>
                      <a:pt x="3495206" y="151924"/>
                      <a:pt x="3912432" y="12016"/>
                    </a:cubicBezTo>
                    <a:cubicBezTo>
                      <a:pt x="4329658" y="-127892"/>
                      <a:pt x="4606976" y="996370"/>
                      <a:pt x="4841822" y="118124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69430" y="1358097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54243" y="1215691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139253" y="1499761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69430" y="1641424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09076" y="1020077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439056" y="1285408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066" y="1570221"/>
                <a:ext cx="284813" cy="2848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322197" y="1925938"/>
              <a:ext cx="155192" cy="1900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379932" y="1749695"/>
              <a:ext cx="155192" cy="1900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310504" y="1604060"/>
              <a:ext cx="155192" cy="1900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473862" y="2002104"/>
              <a:ext cx="155192" cy="1900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550344" y="1823965"/>
              <a:ext cx="155192" cy="19004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>
          <a:xfrm>
            <a:off x="57550" y="6370205"/>
            <a:ext cx="509531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*</a:t>
            </a:r>
            <a:r>
              <a:rPr lang="en-GB" dirty="0">
                <a:solidFill>
                  <a:schemeClr val="tx1"/>
                </a:solidFill>
              </a:rPr>
              <a:t>F. </a:t>
            </a:r>
            <a:r>
              <a:rPr lang="en-GB" dirty="0" err="1">
                <a:solidFill>
                  <a:schemeClr val="tx1"/>
                </a:solidFill>
              </a:rPr>
              <a:t>Sacherer</a:t>
            </a:r>
            <a:r>
              <a:rPr lang="en-GB" dirty="0">
                <a:solidFill>
                  <a:schemeClr val="tx1"/>
                </a:solidFill>
              </a:rPr>
              <a:t>, Transverse Space Charge Effects in Circular Accelerators Lawrence Rad. Lab Report UCRL-18454 (Ph.D. thesis, University of California, 1968) </a:t>
            </a:r>
          </a:p>
        </p:txBody>
      </p:sp>
    </p:spTree>
    <p:extLst>
      <p:ext uri="{BB962C8B-B14F-4D97-AF65-F5344CB8AC3E}">
        <p14:creationId xmlns:p14="http://schemas.microsoft.com/office/powerpoint/2010/main" val="14581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943131" y="496014"/>
            <a:ext cx="10515600" cy="511321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System is solved using linearized </a:t>
            </a:r>
            <a:r>
              <a:rPr lang="en-GB" dirty="0" err="1" smtClean="0"/>
              <a:t>Vlasov</a:t>
            </a:r>
            <a:r>
              <a:rPr lang="en-GB" dirty="0" smtClean="0"/>
              <a:t> Poisson equations</a:t>
            </a:r>
          </a:p>
          <a:p>
            <a:r>
              <a:rPr lang="en-GB" dirty="0" smtClean="0"/>
              <a:t>Solutions are the envelope equations which describe beam size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Solving envelope equations gives: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Index m = azimuthal and k = radial mode, m = k are rigid modes</a:t>
            </a:r>
          </a:p>
          <a:p>
            <a:r>
              <a:rPr lang="en-GB" dirty="0" smtClean="0"/>
              <a:t>Mode (m</a:t>
            </a:r>
            <a:r>
              <a:rPr lang="en-GB" dirty="0"/>
              <a:t>, k) is driven </a:t>
            </a:r>
            <a:r>
              <a:rPr lang="en-GB" dirty="0" smtClean="0"/>
              <a:t>by terms</a:t>
            </a:r>
            <a:r>
              <a:rPr lang="en-GB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GB" dirty="0" smtClean="0"/>
              <a:t>x</a:t>
            </a:r>
            <a:r>
              <a:rPr lang="en-GB" baseline="30000" dirty="0" smtClean="0"/>
              <a:t>k</a:t>
            </a:r>
            <a:r>
              <a:rPr lang="en-GB" baseline="30000" dirty="0"/>
              <a:t>−1 </a:t>
            </a:r>
            <a:r>
              <a:rPr lang="en-GB" dirty="0"/>
              <a:t>cos(</a:t>
            </a:r>
            <a:r>
              <a:rPr lang="en-GB" dirty="0" err="1"/>
              <a:t>nθ</a:t>
            </a:r>
            <a:r>
              <a:rPr lang="en-GB" dirty="0"/>
              <a:t>) </a:t>
            </a:r>
            <a:r>
              <a:rPr lang="en-GB" dirty="0" smtClean="0"/>
              <a:t>with </a:t>
            </a:r>
            <a:r>
              <a:rPr lang="en-GB" dirty="0"/>
              <a:t>n ≈ </a:t>
            </a:r>
            <a:r>
              <a:rPr lang="en-GB" dirty="0" err="1" smtClean="0"/>
              <a:t>mν</a:t>
            </a:r>
            <a:endParaRPr lang="en-GB" dirty="0" smtClean="0"/>
          </a:p>
          <a:p>
            <a:r>
              <a:rPr lang="en-GB" dirty="0" smtClean="0"/>
              <a:t>The dipole resonance C</a:t>
            </a:r>
            <a:r>
              <a:rPr lang="en-GB" baseline="-25000" dirty="0" smtClean="0"/>
              <a:t>1</a:t>
            </a:r>
            <a:r>
              <a:rPr lang="en-GB" dirty="0" smtClean="0"/>
              <a:t> = 0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baseline="-25000" dirty="0" smtClean="0">
                <a:solidFill>
                  <a:srgbClr val="FF0000"/>
                </a:solidFill>
              </a:rPr>
              <a:t>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&lt; </a:t>
            </a:r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baseline="-25000" dirty="0" smtClean="0">
                <a:solidFill>
                  <a:srgbClr val="FF0000"/>
                </a:solidFill>
              </a:rPr>
              <a:t>1 </a:t>
            </a:r>
            <a:r>
              <a:rPr lang="en-GB" dirty="0" smtClean="0">
                <a:solidFill>
                  <a:srgbClr val="FF0000"/>
                </a:solidFill>
              </a:rPr>
              <a:t>&lt; C</a:t>
            </a:r>
            <a:r>
              <a:rPr lang="en-GB" baseline="-25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&lt; C</a:t>
            </a:r>
            <a:r>
              <a:rPr lang="en-GB" baseline="-25000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 &lt; C</a:t>
            </a:r>
            <a:r>
              <a:rPr lang="en-GB" baseline="-25000" dirty="0" smtClean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2515666"/>
            <a:ext cx="3784600" cy="83820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7515335" y="1586982"/>
            <a:ext cx="2126927" cy="648528"/>
            <a:chOff x="7227137" y="1334213"/>
            <a:chExt cx="2126927" cy="648528"/>
          </a:xfrm>
        </p:grpSpPr>
        <p:sp>
          <p:nvSpPr>
            <p:cNvPr id="63" name="Oval 62"/>
            <p:cNvSpPr/>
            <p:nvPr/>
          </p:nvSpPr>
          <p:spPr>
            <a:xfrm>
              <a:off x="7352089" y="1609789"/>
              <a:ext cx="124953" cy="1648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7352089" y="1432013"/>
              <a:ext cx="124953" cy="1648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7498985" y="1628878"/>
              <a:ext cx="124953" cy="16485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7227137" y="1334213"/>
              <a:ext cx="2126927" cy="648528"/>
              <a:chOff x="7227137" y="1334213"/>
              <a:chExt cx="2126927" cy="648528"/>
            </a:xfrm>
          </p:grpSpPr>
          <p:sp>
            <p:nvSpPr>
              <p:cNvPr id="58" name="Freeform 57"/>
              <p:cNvSpPr/>
              <p:nvPr/>
            </p:nvSpPr>
            <p:spPr>
              <a:xfrm>
                <a:off x="7229870" y="1334213"/>
                <a:ext cx="2124194" cy="235095"/>
              </a:xfrm>
              <a:custGeom>
                <a:avLst/>
                <a:gdLst>
                  <a:gd name="connsiteX0" fmla="*/ 0 w 4841822"/>
                  <a:gd name="connsiteY0" fmla="*/ 1211229 h 2021020"/>
                  <a:gd name="connsiteX1" fmla="*/ 944380 w 4841822"/>
                  <a:gd name="connsiteY1" fmla="*/ 176908 h 2021020"/>
                  <a:gd name="connsiteX2" fmla="*/ 2338465 w 4841822"/>
                  <a:gd name="connsiteY2" fmla="*/ 2020698 h 2021020"/>
                  <a:gd name="connsiteX3" fmla="*/ 3912432 w 4841822"/>
                  <a:gd name="connsiteY3" fmla="*/ 12016 h 2021020"/>
                  <a:gd name="connsiteX4" fmla="*/ 4841822 w 4841822"/>
                  <a:gd name="connsiteY4" fmla="*/ 1181249 h 202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1822" h="2021020">
                    <a:moveTo>
                      <a:pt x="0" y="1211229"/>
                    </a:moveTo>
                    <a:cubicBezTo>
                      <a:pt x="277318" y="626612"/>
                      <a:pt x="554636" y="41996"/>
                      <a:pt x="944380" y="176908"/>
                    </a:cubicBezTo>
                    <a:cubicBezTo>
                      <a:pt x="1334124" y="311819"/>
                      <a:pt x="1843790" y="2048180"/>
                      <a:pt x="2338465" y="2020698"/>
                    </a:cubicBezTo>
                    <a:cubicBezTo>
                      <a:pt x="2833140" y="1993216"/>
                      <a:pt x="3495206" y="151924"/>
                      <a:pt x="3912432" y="12016"/>
                    </a:cubicBezTo>
                    <a:cubicBezTo>
                      <a:pt x="4329658" y="-127892"/>
                      <a:pt x="4606976" y="996370"/>
                      <a:pt x="4841822" y="118124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Freeform 58"/>
              <p:cNvSpPr/>
              <p:nvPr/>
            </p:nvSpPr>
            <p:spPr>
              <a:xfrm flipV="1">
                <a:off x="7229870" y="1779373"/>
                <a:ext cx="2124194" cy="203368"/>
              </a:xfrm>
              <a:custGeom>
                <a:avLst/>
                <a:gdLst>
                  <a:gd name="connsiteX0" fmla="*/ 0 w 4841822"/>
                  <a:gd name="connsiteY0" fmla="*/ 1211229 h 2021020"/>
                  <a:gd name="connsiteX1" fmla="*/ 944380 w 4841822"/>
                  <a:gd name="connsiteY1" fmla="*/ 176908 h 2021020"/>
                  <a:gd name="connsiteX2" fmla="*/ 2338465 w 4841822"/>
                  <a:gd name="connsiteY2" fmla="*/ 2020698 h 2021020"/>
                  <a:gd name="connsiteX3" fmla="*/ 3912432 w 4841822"/>
                  <a:gd name="connsiteY3" fmla="*/ 12016 h 2021020"/>
                  <a:gd name="connsiteX4" fmla="*/ 4841822 w 4841822"/>
                  <a:gd name="connsiteY4" fmla="*/ 1181249 h 202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41822" h="2021020">
                    <a:moveTo>
                      <a:pt x="0" y="1211229"/>
                    </a:moveTo>
                    <a:cubicBezTo>
                      <a:pt x="277318" y="626612"/>
                      <a:pt x="554636" y="41996"/>
                      <a:pt x="944380" y="176908"/>
                    </a:cubicBezTo>
                    <a:cubicBezTo>
                      <a:pt x="1334124" y="311819"/>
                      <a:pt x="1843790" y="2048180"/>
                      <a:pt x="2338465" y="2020698"/>
                    </a:cubicBezTo>
                    <a:cubicBezTo>
                      <a:pt x="2833140" y="1993216"/>
                      <a:pt x="3495206" y="151924"/>
                      <a:pt x="3912432" y="12016"/>
                    </a:cubicBezTo>
                    <a:cubicBezTo>
                      <a:pt x="4329658" y="-127892"/>
                      <a:pt x="4606976" y="996370"/>
                      <a:pt x="4841822" y="1181249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7227137" y="1353682"/>
                <a:ext cx="453298" cy="585187"/>
                <a:chOff x="7227137" y="1353682"/>
                <a:chExt cx="453298" cy="585187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227137" y="1451468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7227137" y="1601597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289613" y="1742943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436509" y="1353682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454188" y="1522631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442488" y="1774016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555482" y="1769284"/>
                  <a:ext cx="124953" cy="164853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11" name="Group 210"/>
          <p:cNvGrpSpPr/>
          <p:nvPr/>
        </p:nvGrpSpPr>
        <p:grpSpPr>
          <a:xfrm>
            <a:off x="9642262" y="3893580"/>
            <a:ext cx="2479312" cy="2188506"/>
            <a:chOff x="9642262" y="3879933"/>
            <a:chExt cx="2479312" cy="2188506"/>
          </a:xfrm>
        </p:grpSpPr>
        <p:sp>
          <p:nvSpPr>
            <p:cNvPr id="199" name="TextBox 198"/>
            <p:cNvSpPr txBox="1"/>
            <p:nvPr/>
          </p:nvSpPr>
          <p:spPr>
            <a:xfrm>
              <a:off x="9838540" y="5760662"/>
              <a:ext cx="297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smtClean="0"/>
                <a:t>0</a:t>
              </a:r>
              <a:endParaRPr lang="en-GB" sz="1400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9642262" y="3879933"/>
              <a:ext cx="2479312" cy="2188506"/>
              <a:chOff x="9585308" y="3916534"/>
              <a:chExt cx="2479312" cy="2188506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10722561" y="5797263"/>
                <a:ext cx="5504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smtClean="0"/>
                  <a:t>0.5</a:t>
                </a:r>
                <a:endParaRPr lang="en-GB" sz="1400"/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11767362" y="5797263"/>
                <a:ext cx="297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9585308" y="4762882"/>
                <a:ext cx="5504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smtClean="0"/>
                  <a:t>0.5</a:t>
                </a:r>
                <a:endParaRPr lang="en-GB" sz="1400"/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9641304" y="3916534"/>
                <a:ext cx="2286839" cy="1880731"/>
                <a:chOff x="9641304" y="3916534"/>
                <a:chExt cx="2286839" cy="1880731"/>
              </a:xfrm>
            </p:grpSpPr>
            <p:cxnSp>
              <p:nvCxnSpPr>
                <p:cNvPr id="5" name="Straight Connector 4"/>
                <p:cNvCxnSpPr>
                  <a:stCxn id="2" idx="0"/>
                  <a:endCxn id="2" idx="2"/>
                </p:cNvCxnSpPr>
                <p:nvPr/>
              </p:nvCxnSpPr>
              <p:spPr>
                <a:xfrm>
                  <a:off x="10945504" y="4012441"/>
                  <a:ext cx="0" cy="17848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9962865" y="4012441"/>
                  <a:ext cx="1965278" cy="178482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H="1" flipV="1">
                  <a:off x="9962865" y="4012440"/>
                  <a:ext cx="1940976" cy="178482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2" idx="2"/>
                </p:cNvCxnSpPr>
                <p:nvPr/>
              </p:nvCxnSpPr>
              <p:spPr>
                <a:xfrm flipH="1" flipV="1">
                  <a:off x="9962865" y="4012440"/>
                  <a:ext cx="982639" cy="17848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>
                  <a:stCxn id="2" idx="2"/>
                  <a:endCxn id="2" idx="1"/>
                </p:cNvCxnSpPr>
                <p:nvPr/>
              </p:nvCxnSpPr>
              <p:spPr>
                <a:xfrm flipH="1" flipV="1">
                  <a:off x="9962865" y="4904853"/>
                  <a:ext cx="982639" cy="8924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2" idx="3"/>
                  <a:endCxn id="2" idx="2"/>
                </p:cNvCxnSpPr>
                <p:nvPr/>
              </p:nvCxnSpPr>
              <p:spPr>
                <a:xfrm flipH="1">
                  <a:off x="10945504" y="4904853"/>
                  <a:ext cx="982639" cy="8924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2" idx="0"/>
                </p:cNvCxnSpPr>
                <p:nvPr/>
              </p:nvCxnSpPr>
              <p:spPr>
                <a:xfrm flipH="1">
                  <a:off x="9962865" y="4012441"/>
                  <a:ext cx="982639" cy="17848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2" idx="3"/>
                </p:cNvCxnSpPr>
                <p:nvPr/>
              </p:nvCxnSpPr>
              <p:spPr>
                <a:xfrm flipH="1">
                  <a:off x="9962865" y="4904853"/>
                  <a:ext cx="1965278" cy="8924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7" name="Group 196"/>
                <p:cNvGrpSpPr/>
                <p:nvPr/>
              </p:nvGrpSpPr>
              <p:grpSpPr>
                <a:xfrm>
                  <a:off x="9962865" y="4012440"/>
                  <a:ext cx="1965278" cy="892412"/>
                  <a:chOff x="9389659" y="4148919"/>
                  <a:chExt cx="1965278" cy="892412"/>
                </a:xfrm>
              </p:grpSpPr>
              <p:cxnSp>
                <p:nvCxnSpPr>
                  <p:cNvPr id="147" name="Straight Connector 146"/>
                  <p:cNvCxnSpPr>
                    <a:stCxn id="2" idx="1"/>
                    <a:endCxn id="2" idx="3"/>
                  </p:cNvCxnSpPr>
                  <p:nvPr/>
                </p:nvCxnSpPr>
                <p:spPr>
                  <a:xfrm>
                    <a:off x="9389659" y="5041331"/>
                    <a:ext cx="1965278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H="1" flipV="1">
                    <a:off x="9389659" y="4148919"/>
                    <a:ext cx="1965278" cy="8924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>
                    <a:stCxn id="2" idx="0"/>
                    <a:endCxn id="2" idx="1"/>
                  </p:cNvCxnSpPr>
                  <p:nvPr/>
                </p:nvCxnSpPr>
                <p:spPr>
                  <a:xfrm flipH="1">
                    <a:off x="9389659" y="4148919"/>
                    <a:ext cx="982639" cy="8924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>
                    <a:stCxn id="2" idx="3"/>
                    <a:endCxn id="2" idx="0"/>
                  </p:cNvCxnSpPr>
                  <p:nvPr/>
                </p:nvCxnSpPr>
                <p:spPr>
                  <a:xfrm flipH="1" flipV="1">
                    <a:off x="10372298" y="4148919"/>
                    <a:ext cx="982639" cy="8924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>
                    <a:stCxn id="2" idx="1"/>
                  </p:cNvCxnSpPr>
                  <p:nvPr/>
                </p:nvCxnSpPr>
                <p:spPr>
                  <a:xfrm flipV="1">
                    <a:off x="9389659" y="4148919"/>
                    <a:ext cx="1940976" cy="8924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2" name="Straight Connector 181"/>
                <p:cNvCxnSpPr>
                  <a:endCxn id="2" idx="2"/>
                </p:cNvCxnSpPr>
                <p:nvPr/>
              </p:nvCxnSpPr>
              <p:spPr>
                <a:xfrm flipH="1">
                  <a:off x="10945504" y="4012440"/>
                  <a:ext cx="958337" cy="178482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>
                  <a:endCxn id="2" idx="0"/>
                </p:cNvCxnSpPr>
                <p:nvPr/>
              </p:nvCxnSpPr>
              <p:spPr>
                <a:xfrm flipH="1" flipV="1">
                  <a:off x="10945504" y="4012441"/>
                  <a:ext cx="958337" cy="17848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endCxn id="2" idx="1"/>
                </p:cNvCxnSpPr>
                <p:nvPr/>
              </p:nvCxnSpPr>
              <p:spPr>
                <a:xfrm flipH="1" flipV="1">
                  <a:off x="9962865" y="4904853"/>
                  <a:ext cx="1940976" cy="8924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TextBox 202"/>
                <p:cNvSpPr txBox="1"/>
                <p:nvPr/>
              </p:nvSpPr>
              <p:spPr>
                <a:xfrm>
                  <a:off x="9641304" y="3916534"/>
                  <a:ext cx="2972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1</a:t>
                  </a:r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10561077" y="4940883"/>
                  <a:ext cx="113761" cy="11785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9962865" y="4012441"/>
                  <a:ext cx="1965278" cy="1784824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178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41"/>
            <a:ext cx="10515600" cy="779463"/>
          </a:xfrm>
        </p:spPr>
        <p:txBody>
          <a:bodyPr/>
          <a:lstStyle/>
          <a:p>
            <a:pPr algn="ctr"/>
            <a:r>
              <a:rPr lang="en-GB" dirty="0" smtClean="0"/>
              <a:t>Space charge driven resonances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4657725"/>
          </a:xfrm>
        </p:spPr>
        <p:txBody>
          <a:bodyPr>
            <a:normAutofit/>
          </a:bodyPr>
          <a:lstStyle/>
          <a:p>
            <a:r>
              <a:rPr lang="en-GB" dirty="0" smtClean="0"/>
              <a:t>In H. Okamoto and K. </a:t>
            </a:r>
            <a:r>
              <a:rPr lang="en-GB" dirty="0" err="1" smtClean="0"/>
              <a:t>Yokoya’s</a:t>
            </a:r>
            <a:r>
              <a:rPr lang="en-GB" dirty="0" smtClean="0"/>
              <a:t> 2002 paper* the theory is extended: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 smoothing approximation is applied to the beta function</a:t>
            </a:r>
          </a:p>
          <a:p>
            <a:endParaRPr lang="en-GB" dirty="0"/>
          </a:p>
          <a:p>
            <a:pPr>
              <a:buClr>
                <a:srgbClr val="FF0000"/>
              </a:buClr>
            </a:pPr>
            <a:r>
              <a:rPr lang="en-GB" dirty="0" smtClean="0">
                <a:solidFill>
                  <a:srgbClr val="FF0000"/>
                </a:solidFill>
              </a:rPr>
              <a:t>Aim to measure C</a:t>
            </a:r>
            <a:r>
              <a:rPr lang="en-GB" baseline="-25000" dirty="0" smtClean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factor for external and self field driven resonances</a:t>
            </a:r>
          </a:p>
          <a:p>
            <a:pPr>
              <a:buClr>
                <a:srgbClr val="FF0000"/>
              </a:buClr>
            </a:pPr>
            <a:r>
              <a:rPr lang="en-GB" dirty="0"/>
              <a:t>T</a:t>
            </a:r>
            <a:r>
              <a:rPr lang="en-GB" dirty="0" smtClean="0"/>
              <a:t>heoretical values have been calculated (I. </a:t>
            </a:r>
            <a:r>
              <a:rPr lang="en-GB" dirty="0" smtClean="0"/>
              <a:t>Hofmann </a:t>
            </a:r>
            <a:r>
              <a:rPr lang="en-GB" dirty="0" smtClean="0"/>
              <a:t>1998)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C</a:t>
            </a:r>
            <a:r>
              <a:rPr lang="en-GB" baseline="-25000" dirty="0" smtClean="0"/>
              <a:t>m</a:t>
            </a:r>
            <a:r>
              <a:rPr lang="en-GB" dirty="0" smtClean="0"/>
              <a:t> has not previously been measured in an accelerator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76" y="1887959"/>
            <a:ext cx="3900506" cy="79078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45632" y="6310296"/>
            <a:ext cx="50419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*H. Okamoto, </a:t>
            </a:r>
            <a:r>
              <a:rPr lang="en-GB" dirty="0" err="1" smtClean="0">
                <a:solidFill>
                  <a:schemeClr val="tx1"/>
                </a:solidFill>
              </a:rPr>
              <a:t>K.Yokoya</a:t>
            </a:r>
            <a:r>
              <a:rPr lang="en-GB" dirty="0" smtClean="0">
                <a:solidFill>
                  <a:schemeClr val="tx1"/>
                </a:solidFill>
              </a:rPr>
              <a:t>, Parametric resonances in intense one-dimensional beams propagating through a periodic focusing channel,  Nuclear Instruments and Methods in Physics Research Section A, Volume 482, Issues 1–2, 2002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425" y="192848"/>
            <a:ext cx="6175513" cy="602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Linear Paul Trap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43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88" y="3382417"/>
            <a:ext cx="5398632" cy="2459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1809" y="3057751"/>
            <a:ext cx="678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Ions confined longitudinally with </a:t>
            </a:r>
            <a:r>
              <a:rPr lang="en-US" sz="2400" dirty="0" smtClean="0">
                <a:solidFill>
                  <a:srgbClr val="FF0000"/>
                </a:solidFill>
              </a:rPr>
              <a:t>end caps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1809" y="795130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Argon </a:t>
            </a:r>
            <a:r>
              <a:rPr lang="en-US" sz="2400" dirty="0"/>
              <a:t>gas introduced to vessel at ~10</a:t>
            </a:r>
            <a:r>
              <a:rPr lang="en-US" sz="2400" baseline="30000" dirty="0"/>
              <a:t>-7</a:t>
            </a:r>
            <a:r>
              <a:rPr lang="en-US" sz="2400" dirty="0"/>
              <a:t> mbar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1809" y="1549337"/>
            <a:ext cx="607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r>
              <a:rPr lang="en-US" sz="2400" dirty="0" smtClean="0">
                <a:solidFill>
                  <a:srgbClr val="FF0000"/>
                </a:solidFill>
              </a:rPr>
              <a:t> Electron </a:t>
            </a:r>
            <a:r>
              <a:rPr lang="en-US" sz="2400" dirty="0">
                <a:solidFill>
                  <a:srgbClr val="FF0000"/>
                </a:solidFill>
              </a:rPr>
              <a:t>gun </a:t>
            </a:r>
            <a:r>
              <a:rPr lang="en-US" sz="2400" dirty="0" err="1"/>
              <a:t>ionises</a:t>
            </a:r>
            <a:r>
              <a:rPr lang="en-US" sz="2400" dirty="0"/>
              <a:t> </a:t>
            </a:r>
            <a:r>
              <a:rPr lang="en-US" sz="2400" dirty="0" err="1"/>
              <a:t>Ar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trapping region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31809" y="2303544"/>
            <a:ext cx="6335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 Ions </a:t>
            </a:r>
            <a:r>
              <a:rPr lang="en-US" sz="2400" dirty="0"/>
              <a:t>confined transversely via </a:t>
            </a:r>
            <a:r>
              <a:rPr lang="en-US" sz="2400" dirty="0">
                <a:solidFill>
                  <a:srgbClr val="FF0000"/>
                </a:solidFill>
              </a:rPr>
              <a:t>4 cylindrical rods</a:t>
            </a:r>
          </a:p>
        </p:txBody>
      </p:sp>
      <p:sp>
        <p:nvSpPr>
          <p:cNvPr id="10" name="Down Arrow 9"/>
          <p:cNvSpPr/>
          <p:nvPr/>
        </p:nvSpPr>
        <p:spPr>
          <a:xfrm rot="5400000">
            <a:off x="3577720" y="193843"/>
            <a:ext cx="409433" cy="3224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4134984">
            <a:off x="3647813" y="1416250"/>
            <a:ext cx="323355" cy="3389584"/>
          </a:xfrm>
          <a:prstGeom prst="downArrow">
            <a:avLst>
              <a:gd name="adj1" fmla="val 5854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142398" y="2714386"/>
            <a:ext cx="318363" cy="814496"/>
          </a:xfrm>
          <a:prstGeom prst="downArrow">
            <a:avLst>
              <a:gd name="adj1" fmla="val 5854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10418814" y="3528882"/>
            <a:ext cx="254184" cy="548443"/>
          </a:xfrm>
          <a:prstGeom prst="downArrow">
            <a:avLst>
              <a:gd name="adj1" fmla="val 5854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4366790">
            <a:off x="5453189" y="-337109"/>
            <a:ext cx="409433" cy="674714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tential 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942" y="933025"/>
            <a:ext cx="5801104" cy="503331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7181" y="181432"/>
            <a:ext cx="6175513" cy="602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Potential in a Paul trap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1527" y="1540248"/>
            <a:ext cx="58604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Static potential can’t trap particles</a:t>
            </a:r>
          </a:p>
          <a:p>
            <a:pPr marL="285750" indent="-285750">
              <a:buFont typeface="Arial" charset="0"/>
              <a:buChar char="•"/>
            </a:pPr>
            <a:r>
              <a:rPr lang="en-GB" sz="2400" dirty="0" smtClean="0"/>
              <a:t>Potential of the form </a:t>
            </a:r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pPr marL="285750" indent="-285750">
              <a:buFont typeface="Arial" charset="0"/>
              <a:buChar char="•"/>
            </a:pPr>
            <a:endParaRPr lang="en-GB" sz="2400" dirty="0" smtClean="0"/>
          </a:p>
          <a:p>
            <a:r>
              <a:rPr lang="en-GB" sz="2400" dirty="0"/>
              <a:t> </a:t>
            </a:r>
            <a:r>
              <a:rPr lang="en-GB" sz="2400" dirty="0" smtClean="0"/>
              <a:t>    Is used in Linear Paul Traps (LPTs)</a:t>
            </a:r>
          </a:p>
          <a:p>
            <a:endParaRPr lang="en-GB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Potential created using 4 electrodes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Alternating </a:t>
            </a:r>
            <a:r>
              <a:rPr lang="en-GB" sz="2400" dirty="0" err="1" smtClean="0"/>
              <a:t>rf</a:t>
            </a:r>
            <a:r>
              <a:rPr lang="en-GB" sz="2400" dirty="0" smtClean="0"/>
              <a:t> voltage applied to electrodes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/>
              <a:t>Electrical quadrupole field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51" y="6082435"/>
            <a:ext cx="5164350" cy="775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59" y="2491654"/>
            <a:ext cx="2856470" cy="8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nimationparticlemotion (Converted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5639" y="1138988"/>
            <a:ext cx="5457040" cy="55907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7180" y="327555"/>
            <a:ext cx="6175513" cy="6022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Motion in a Paul trap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27525" y="1138988"/>
            <a:ext cx="3936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dirty="0"/>
              <a:t>Hamiltonian of a Paul trap 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24988" y="1717471"/>
            <a:ext cx="5775410" cy="838779"/>
            <a:chOff x="935069" y="1812489"/>
            <a:chExt cx="6694924" cy="960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069" y="1812489"/>
              <a:ext cx="6570158" cy="96069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135317" y="2578310"/>
              <a:ext cx="494676" cy="194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5924988" y="2652790"/>
            <a:ext cx="977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where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3" y="2765399"/>
            <a:ext cx="2071426" cy="803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24988" y="3568607"/>
            <a:ext cx="583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/>
              <a:t>Hamiltonian of a conventional accelerator:</a:t>
            </a:r>
            <a:endParaRPr lang="en-GB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33760" y="4186870"/>
            <a:ext cx="6019516" cy="842988"/>
            <a:chOff x="1264852" y="3966488"/>
            <a:chExt cx="5627257" cy="9021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852" y="3966488"/>
              <a:ext cx="5422177" cy="89242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 rot="20047233">
              <a:off x="6397433" y="4673815"/>
              <a:ext cx="494676" cy="1948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30" y="5177326"/>
            <a:ext cx="3121213" cy="7105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924987" y="5190083"/>
            <a:ext cx="977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3092"/>
            <a:ext cx="10667173" cy="10594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solution: IBEX or SPOD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inear Paul Trap (LPT)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0"/>
          <a:stretch/>
        </p:blipFill>
        <p:spPr>
          <a:xfrm>
            <a:off x="424874" y="991331"/>
            <a:ext cx="4707646" cy="4966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2594" y="991331"/>
            <a:ext cx="693940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IBEX</a:t>
            </a:r>
            <a:r>
              <a:rPr lang="en-US" sz="2200" dirty="0" smtClean="0"/>
              <a:t> is located at the Rutherford Appleton Lab,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SPOD</a:t>
            </a:r>
            <a:r>
              <a:rPr lang="en-US" sz="2200" dirty="0" smtClean="0"/>
              <a:t> at Hiroshima University, Japan</a:t>
            </a:r>
          </a:p>
          <a:p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Advantages of LPT: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Noise free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Relatively inexpensive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Large beam loss does not damage system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Large parameter space can be accessed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Space charge interactions present</a:t>
            </a:r>
          </a:p>
          <a:p>
            <a:pPr marL="742950" lvl="1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What a IBEX and SPOD can’t do: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Simulate beam pipe effects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Create controlled higher order multipoles (Yet!)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Introduce dispersion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200" dirty="0" smtClean="0"/>
              <a:t>Include relativistic effects (radiation damping etc.)</a:t>
            </a:r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  <a:p>
            <a:pPr marL="285750" indent="-285750">
              <a:buFont typeface="Arial" charset="0"/>
              <a:buChar char="•"/>
            </a:pPr>
            <a:endParaRPr lang="en-US" sz="2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279" y="6100861"/>
            <a:ext cx="2331721" cy="757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03" y="6104743"/>
            <a:ext cx="2719552" cy="7532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FAE8-2249-9448-B354-3FBCF7B1B3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1366</Words>
  <Application>Microsoft Macintosh PowerPoint</Application>
  <PresentationFormat>Widescreen</PresentationFormat>
  <Paragraphs>256</Paragraphs>
  <Slides>25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AdvP6F00</vt:lpstr>
      <vt:lpstr>AdvP6F01</vt:lpstr>
      <vt:lpstr>AdvP6F0B</vt:lpstr>
      <vt:lpstr>AdvTTd877c31c+20</vt:lpstr>
      <vt:lpstr>Calibri</vt:lpstr>
      <vt:lpstr>Calibri Light</vt:lpstr>
      <vt:lpstr>Symbol</vt:lpstr>
      <vt:lpstr>Arial</vt:lpstr>
      <vt:lpstr>Office Theme</vt:lpstr>
      <vt:lpstr>High intensity beam studies with a Linear Paul Trap</vt:lpstr>
      <vt:lpstr>Introduction</vt:lpstr>
      <vt:lpstr>Resonances and Space Charge</vt:lpstr>
      <vt:lpstr>PowerPoint Presentation</vt:lpstr>
      <vt:lpstr>Space charge driven resonances</vt:lpstr>
      <vt:lpstr>Linear Paul Trap</vt:lpstr>
      <vt:lpstr>Potential in a Paul trap</vt:lpstr>
      <vt:lpstr>Motion in a Paul trap</vt:lpstr>
      <vt:lpstr>The solution: IBEX or SPOD Linear Paul Trap (LPT)</vt:lpstr>
      <vt:lpstr>Experimental procedure</vt:lpstr>
      <vt:lpstr>Characterisation of trap</vt:lpstr>
      <vt:lpstr>Results</vt:lpstr>
      <vt:lpstr>Identifying resonances…</vt:lpstr>
      <vt:lpstr>Simple analysis: assumptions made </vt:lpstr>
      <vt:lpstr>Extracting Cm from the data</vt:lpstr>
      <vt:lpstr>Incoherent tune shift</vt:lpstr>
      <vt:lpstr>PowerPoint Presentation</vt:lpstr>
      <vt:lpstr>Conclusions and further work</vt:lpstr>
      <vt:lpstr>Thanks to </vt:lpstr>
      <vt:lpstr>Backup slides</vt:lpstr>
      <vt:lpstr>Resonance shape</vt:lpstr>
      <vt:lpstr>Ion loss with storage time</vt:lpstr>
      <vt:lpstr>Measuring Cm on SPOD</vt:lpstr>
      <vt:lpstr>Further data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intensity beam studies with a linear Paul trap</dc:title>
  <dc:creator>Microsoft Office User</dc:creator>
  <cp:lastModifiedBy>Microsoft Office User</cp:lastModifiedBy>
  <cp:revision>195</cp:revision>
  <cp:lastPrinted>2017-10-03T10:51:02Z</cp:lastPrinted>
  <dcterms:created xsi:type="dcterms:W3CDTF">2017-09-26T12:28:14Z</dcterms:created>
  <dcterms:modified xsi:type="dcterms:W3CDTF">2017-10-04T08:56:24Z</dcterms:modified>
</cp:coreProperties>
</file>