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media1.mov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1pPr>
    <a:lvl2pPr marL="0" marR="0" indent="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2pPr>
    <a:lvl3pPr marL="0" marR="0" indent="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3pPr>
    <a:lvl4pPr marL="0" marR="0" indent="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4pPr>
    <a:lvl5pPr marL="0" marR="0" indent="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5pPr>
    <a:lvl6pPr marL="0" marR="0" indent="45720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6pPr>
    <a:lvl7pPr marL="0" marR="0" indent="91440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7pPr>
    <a:lvl8pPr marL="0" marR="0" indent="137160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8pPr>
    <a:lvl9pPr marL="0" marR="0" indent="182880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n" i="on">
        <a:fontRef idx="minor">
          <a:srgbClr val="404040"/>
        </a:fontRef>
        <a:srgbClr val="40404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EF5"/>
          </a:solidFill>
        </a:fill>
      </a:tcStyle>
    </a:wholeTbl>
    <a:band2H>
      <a:tcTxStyle b="def" i="def"/>
      <a:tcStyle>
        <a:tcBdr/>
        <a:fill>
          <a:solidFill>
            <a:srgbClr val="ECF7FA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82D2E6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82D2E6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82D2E6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9" name="Shape 12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jpeg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jpeg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body" sz="quarter" idx="13"/>
          </p:nvPr>
        </p:nvSpPr>
        <p:spPr>
          <a:xfrm>
            <a:off x="787399" y="5159375"/>
            <a:ext cx="7518401" cy="1134865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pPr>
            <a:r>
              <a:t>Presenter’s Name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pPr>
            <a:r>
              <a:t>Meeting Title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pPr>
            <a:r>
              <a:t>Day Month Year</a:t>
            </a:r>
          </a:p>
        </p:txBody>
      </p:sp>
      <p:sp>
        <p:nvSpPr>
          <p:cNvPr id="14" name="Shape 14"/>
          <p:cNvSpPr/>
          <p:nvPr>
            <p:ph type="body" sz="quarter" idx="14"/>
          </p:nvPr>
        </p:nvSpPr>
        <p:spPr>
          <a:xfrm>
            <a:off x="787399" y="3673475"/>
            <a:ext cx="7543801" cy="1134864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spcBef>
                <a:spcPts val="0"/>
              </a:spcBef>
              <a:buSzTx/>
              <a:buFontTx/>
              <a:buNone/>
              <a:defRPr b="1" sz="32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pPr>
            <a:r>
              <a:t>Presentation Title — one line</a:t>
            </a:r>
          </a:p>
          <a:p>
            <a:pPr marL="0" indent="0">
              <a:spcBef>
                <a:spcPts val="0"/>
              </a:spcBef>
              <a:buSzTx/>
              <a:buFontTx/>
              <a:buNone/>
              <a:defRPr b="1" sz="32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pPr>
            <a:r>
              <a:t>or two lines</a:t>
            </a:r>
          </a:p>
        </p:txBody>
      </p:sp>
      <p:sp>
        <p:nvSpPr>
          <p:cNvPr id="15" name="Shape 1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Shape 119"/>
          <p:cNvSpPr/>
          <p:nvPr>
            <p:ph type="title"/>
          </p:nvPr>
        </p:nvSpPr>
        <p:spPr>
          <a:xfrm>
            <a:off x="228599" y="161499"/>
            <a:ext cx="8686801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0" name="Shape 120"/>
          <p:cNvSpPr/>
          <p:nvPr>
            <p:ph type="body" idx="1"/>
          </p:nvPr>
        </p:nvSpPr>
        <p:spPr>
          <a:xfrm>
            <a:off x="228600" y="1028700"/>
            <a:ext cx="8686800" cy="5029200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hape 121"/>
          <p:cNvSpPr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aphicFrame>
        <p:nvGraphicFramePr>
          <p:cNvPr id="122" name="Table 122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Presenter I Presentation Title 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05/07/14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Header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hape 23"/>
          <p:cNvSpPr/>
          <p:nvPr>
            <p:ph type="title"/>
          </p:nvPr>
        </p:nvSpPr>
        <p:spPr>
          <a:xfrm>
            <a:off x="228600" y="168274"/>
            <a:ext cx="8686800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" name="Shape 24"/>
          <p:cNvSpPr/>
          <p:nvPr>
            <p:ph type="body" idx="1"/>
          </p:nvPr>
        </p:nvSpPr>
        <p:spPr>
          <a:xfrm>
            <a:off x="228600" y="1022350"/>
            <a:ext cx="8686800" cy="5029201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aphicFrame>
        <p:nvGraphicFramePr>
          <p:cNvPr id="25" name="Table 25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Rob Ainsworth I Space Charge 2017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04/10/17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6" name="Shape 26"/>
          <p:cNvSpPr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wo Content /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Header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Shape 34"/>
          <p:cNvSpPr/>
          <p:nvPr>
            <p:ph type="body" sz="quarter" idx="13"/>
          </p:nvPr>
        </p:nvSpPr>
        <p:spPr>
          <a:xfrm>
            <a:off x="232052" y="5054600"/>
            <a:ext cx="4206241" cy="1004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SzTx/>
              <a:buFontTx/>
              <a:buNone/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</a:lstStyle>
          <a:p>
            <a:pPr/>
            <a:r>
              <a:t>Double-click to edit</a:t>
            </a:r>
          </a:p>
        </p:txBody>
      </p:sp>
      <p:sp>
        <p:nvSpPr>
          <p:cNvPr id="35" name="Shape 35"/>
          <p:cNvSpPr/>
          <p:nvPr>
            <p:ph type="body" sz="quarter" idx="14"/>
          </p:nvPr>
        </p:nvSpPr>
        <p:spPr>
          <a:xfrm>
            <a:off x="4704863" y="5054600"/>
            <a:ext cx="4206242" cy="1004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SzTx/>
              <a:buFontTx/>
              <a:buNone/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</a:lstStyle>
          <a:p>
            <a:pPr/>
            <a:r>
              <a:t>Double-click to edit</a:t>
            </a:r>
          </a:p>
        </p:txBody>
      </p:sp>
      <p:sp>
        <p:nvSpPr>
          <p:cNvPr id="36" name="Shape 36"/>
          <p:cNvSpPr/>
          <p:nvPr>
            <p:ph type="body" sz="half" idx="15"/>
          </p:nvPr>
        </p:nvSpPr>
        <p:spPr>
          <a:xfrm>
            <a:off x="4701098" y="1022350"/>
            <a:ext cx="4213772" cy="3627319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" name="Shape 37"/>
          <p:cNvSpPr/>
          <p:nvPr>
            <p:ph type="title"/>
          </p:nvPr>
        </p:nvSpPr>
        <p:spPr>
          <a:xfrm>
            <a:off x="228600" y="168274"/>
            <a:ext cx="8686800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8" name="Shape 38"/>
          <p:cNvSpPr/>
          <p:nvPr>
            <p:ph type="body" sz="half" idx="1"/>
          </p:nvPr>
        </p:nvSpPr>
        <p:spPr>
          <a:xfrm>
            <a:off x="228287" y="1022350"/>
            <a:ext cx="4213772" cy="3627319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hape 39"/>
          <p:cNvSpPr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aphicFrame>
        <p:nvGraphicFramePr>
          <p:cNvPr id="40" name="Table 40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Presenter I Presentation Title 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05/07/14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Header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Shape 48"/>
          <p:cNvSpPr/>
          <p:nvPr>
            <p:ph type="body" sz="half" idx="13"/>
          </p:nvPr>
        </p:nvSpPr>
        <p:spPr>
          <a:xfrm>
            <a:off x="224234" y="1023135"/>
            <a:ext cx="2905910" cy="50392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SzTx/>
              <a:buFontTx/>
              <a:buNone/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</a:lstStyle>
          <a:p>
            <a:pPr/>
            <a:r>
              <a:t>Double-click to edit</a:t>
            </a:r>
          </a:p>
        </p:txBody>
      </p:sp>
      <p:sp>
        <p:nvSpPr>
          <p:cNvPr id="49" name="Shape 49"/>
          <p:cNvSpPr/>
          <p:nvPr>
            <p:ph type="title"/>
          </p:nvPr>
        </p:nvSpPr>
        <p:spPr>
          <a:xfrm>
            <a:off x="228600" y="168274"/>
            <a:ext cx="8686800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0" name="Shape 50"/>
          <p:cNvSpPr/>
          <p:nvPr>
            <p:ph type="body" idx="1"/>
          </p:nvPr>
        </p:nvSpPr>
        <p:spPr>
          <a:xfrm>
            <a:off x="3378200" y="1023135"/>
            <a:ext cx="5541265" cy="503834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hape 51"/>
          <p:cNvSpPr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aphicFrame>
        <p:nvGraphicFramePr>
          <p:cNvPr id="52" name="Table 52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Presenter I Presentation Title 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05/07/14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Header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Shape 60"/>
          <p:cNvSpPr/>
          <p:nvPr>
            <p:ph type="body" sz="quarter" idx="13"/>
          </p:nvPr>
        </p:nvSpPr>
        <p:spPr>
          <a:xfrm>
            <a:off x="224234" y="5054600"/>
            <a:ext cx="8686801" cy="9979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SzTx/>
              <a:buFontTx/>
              <a:buNone/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</a:lstStyle>
          <a:p>
            <a:pPr/>
            <a:r>
              <a:t>Double-click to edit</a:t>
            </a:r>
          </a:p>
        </p:txBody>
      </p:sp>
      <p:sp>
        <p:nvSpPr>
          <p:cNvPr id="61" name="Shape 61"/>
          <p:cNvSpPr/>
          <p:nvPr>
            <p:ph type="title"/>
          </p:nvPr>
        </p:nvSpPr>
        <p:spPr>
          <a:xfrm>
            <a:off x="228600" y="168274"/>
            <a:ext cx="8686800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2" name="Shape 62"/>
          <p:cNvSpPr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aphicFrame>
        <p:nvGraphicFramePr>
          <p:cNvPr id="63" name="Table 63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Presenter I Presentation Title 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05/07/14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64" name="13-0146-02D.jpg"/>
          <p:cNvPicPr>
            <a:picLocks noChangeAspect="0"/>
          </p:cNvPicPr>
          <p:nvPr/>
        </p:nvPicPr>
        <p:blipFill>
          <a:blip r:embed="rId3">
            <a:extLst/>
          </a:blip>
          <a:srcRect l="2499" t="10903" r="2720" b="25426"/>
          <a:stretch>
            <a:fillRect/>
          </a:stretch>
        </p:blipFill>
        <p:spPr>
          <a:xfrm>
            <a:off x="220465" y="1003580"/>
            <a:ext cx="8686805" cy="3886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Shape 72"/>
          <p:cNvSpPr/>
          <p:nvPr>
            <p:ph type="body" sz="half" idx="13"/>
          </p:nvPr>
        </p:nvSpPr>
        <p:spPr>
          <a:xfrm>
            <a:off x="4671218" y="1023689"/>
            <a:ext cx="4206678" cy="503834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hape 73"/>
          <p:cNvSpPr/>
          <p:nvPr>
            <p:ph type="body" sz="quarter" idx="14"/>
          </p:nvPr>
        </p:nvSpPr>
        <p:spPr>
          <a:xfrm>
            <a:off x="4668698" y="162470"/>
            <a:ext cx="4206241" cy="57413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SzTx/>
              <a:buFontTx/>
              <a:buNone/>
              <a:defRPr b="1"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Double-click to edit</a:t>
            </a:r>
          </a:p>
        </p:txBody>
      </p:sp>
      <p:sp>
        <p:nvSpPr>
          <p:cNvPr id="74" name="Shape 74"/>
          <p:cNvSpPr/>
          <p:nvPr>
            <p:ph type="title"/>
          </p:nvPr>
        </p:nvSpPr>
        <p:spPr>
          <a:xfrm>
            <a:off x="228600" y="160528"/>
            <a:ext cx="4202986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5" name="Shape 75"/>
          <p:cNvSpPr/>
          <p:nvPr>
            <p:ph type="body" sz="half" idx="1"/>
          </p:nvPr>
        </p:nvSpPr>
        <p:spPr>
          <a:xfrm>
            <a:off x="224234" y="1022350"/>
            <a:ext cx="4202987" cy="5041024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aphicFrame>
        <p:nvGraphicFramePr>
          <p:cNvPr id="77" name="Table 77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Presenter I Presentation Title 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05/07/14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Shape 85"/>
          <p:cNvSpPr/>
          <p:nvPr>
            <p:ph type="body" idx="1"/>
          </p:nvPr>
        </p:nvSpPr>
        <p:spPr>
          <a:xfrm>
            <a:off x="228600" y="393700"/>
            <a:ext cx="8686800" cy="5676900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aphicFrame>
        <p:nvGraphicFramePr>
          <p:cNvPr id="86" name="Table 86"/>
          <p:cNvGraphicFramePr/>
          <p:nvPr/>
        </p:nvGraphicFramePr>
        <p:xfrm>
          <a:off x="6654800" y="6508750"/>
          <a:ext cx="914400" cy="2540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{2708684C-4D16-4618-839F-0558EEFCDFE6}</a:tableStyleId>
              </a:tblPr>
              <a:tblGrid>
                <a:gridCol w="914400"/>
              </a:tblGrid>
              <a:tr h="254000"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  <a:latin typeface="+mn-lt"/>
                          <a:ea typeface="+mn-ea"/>
                          <a:cs typeface="+mn-cs"/>
                        </a:defRPr>
                      </a:pPr>
                    </a:p>
                  </a:txBody>
                  <a:tcPr marL="0" marR="0" marT="0" marB="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87" name="Shape 87"/>
          <p:cNvSpPr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aphicFrame>
        <p:nvGraphicFramePr>
          <p:cNvPr id="88" name="Table 88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Presenter I Presentation Title 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05/07/14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oter Only: Blank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96" name="Table 96"/>
          <p:cNvGraphicFramePr/>
          <p:nvPr/>
        </p:nvGraphicFramePr>
        <p:xfrm>
          <a:off x="6654800" y="6508750"/>
          <a:ext cx="914400" cy="2540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{2708684C-4D16-4618-839F-0558EEFCDFE6}</a:tableStyleId>
              </a:tblPr>
              <a:tblGrid>
                <a:gridCol w="914400"/>
              </a:tblGrid>
              <a:tr h="254000"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  <a:latin typeface="+mn-lt"/>
                          <a:ea typeface="+mn-ea"/>
                          <a:cs typeface="+mn-cs"/>
                        </a:defRPr>
                      </a:pPr>
                    </a:p>
                  </a:txBody>
                  <a:tcPr marL="0" marR="0" marT="0" marB="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97" name="Shape 97"/>
          <p:cNvSpPr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aphicFrame>
        <p:nvGraphicFramePr>
          <p:cNvPr id="98" name="Table 98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Presenter I Presentation Title 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05/07/14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99" name="13-0146-02D.jpg"/>
          <p:cNvPicPr>
            <a:picLocks noChangeAspect="1"/>
          </p:cNvPicPr>
          <p:nvPr/>
        </p:nvPicPr>
        <p:blipFill>
          <a:blip r:embed="rId3">
            <a:extLst/>
          </a:blip>
          <a:srcRect l="122" t="0" r="4937" b="3348"/>
          <a:stretch>
            <a:fillRect/>
          </a:stretch>
        </p:blipFill>
        <p:spPr>
          <a:xfrm>
            <a:off x="232767" y="216406"/>
            <a:ext cx="8678466" cy="58972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oter Only: Picture/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Shape 107"/>
          <p:cNvSpPr/>
          <p:nvPr>
            <p:ph type="body" sz="quarter" idx="13"/>
          </p:nvPr>
        </p:nvSpPr>
        <p:spPr>
          <a:xfrm>
            <a:off x="228599" y="5054600"/>
            <a:ext cx="8686801" cy="100584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SzTx/>
              <a:buFontTx/>
              <a:buNone/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</a:lstStyle>
          <a:p>
            <a:pPr/>
            <a:r>
              <a:t>Double-click to edit</a:t>
            </a:r>
          </a:p>
        </p:txBody>
      </p:sp>
      <p:sp>
        <p:nvSpPr>
          <p:cNvPr id="108" name="Shape 108"/>
          <p:cNvSpPr/>
          <p:nvPr>
            <p:ph type="title"/>
          </p:nvPr>
        </p:nvSpPr>
        <p:spPr>
          <a:xfrm>
            <a:off x="228600" y="4295648"/>
            <a:ext cx="8686800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9" name="Shape 109"/>
          <p:cNvSpPr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aphicFrame>
        <p:nvGraphicFramePr>
          <p:cNvPr id="110" name="Table 110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Presenter I Presentation Title 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05/07/14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11" name="13-0146-02D.jpg"/>
          <p:cNvPicPr>
            <a:picLocks noChangeAspect="0"/>
          </p:cNvPicPr>
          <p:nvPr/>
        </p:nvPicPr>
        <p:blipFill>
          <a:blip r:embed="rId3">
            <a:extLst/>
          </a:blip>
          <a:srcRect l="2499" t="10903" r="2720" b="28200"/>
          <a:stretch>
            <a:fillRect/>
          </a:stretch>
        </p:blipFill>
        <p:spPr>
          <a:xfrm>
            <a:off x="228600" y="396034"/>
            <a:ext cx="8686804" cy="3716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tleSlide_0605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FermiLogo_modified blue_Key-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2234" y="1042416"/>
            <a:ext cx="3473212" cy="74239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"/>
          <p:cNvSpPr/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Title Text</a:t>
            </a:r>
          </a:p>
        </p:txBody>
      </p:sp>
      <p:sp>
        <p:nvSpPr>
          <p:cNvPr id="5" name="Shape 5"/>
          <p:cNvSpPr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2pPr>
              <a:buChar char="–"/>
            </a:lvl2pPr>
            <a:lvl3pPr>
              <a:buChar char="•"/>
            </a:lvl3pPr>
            <a:lvl4pPr>
              <a:buChar char="–"/>
            </a:lvl4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hape 6"/>
          <p:cNvSpPr/>
          <p:nvPr>
            <p:ph type="sldNum" sz="quarter" idx="2"/>
          </p:nvPr>
        </p:nvSpPr>
        <p:spPr>
          <a:xfrm>
            <a:off x="6553200" y="6356350"/>
            <a:ext cx="2133600" cy="1397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003087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</p:sldLayoutIdLst>
  <p:transition xmlns:p14="http://schemas.microsoft.com/office/powerpoint/2010/main" spd="med" advClick="1"/>
  <p:txStyles>
    <p:titleStyle>
      <a:lvl1pPr marL="0" marR="0" indent="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700" u="none">
          <a:ln>
            <a:noFill/>
          </a:ln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2286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700" u="none">
          <a:ln>
            <a:noFill/>
          </a:ln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4572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700" u="none">
          <a:ln>
            <a:noFill/>
          </a:ln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6858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700" u="none">
          <a:ln>
            <a:noFill/>
          </a:ln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9144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700" u="none">
          <a:ln>
            <a:noFill/>
          </a:ln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11430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700" u="none">
          <a:ln>
            <a:noFill/>
          </a:ln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13716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700" u="none">
          <a:ln>
            <a:noFill/>
          </a:ln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16002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700" u="none">
          <a:ln>
            <a:noFill/>
          </a:ln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18288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700" u="none">
          <a:ln>
            <a:noFill/>
          </a:ln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342900" marR="0" indent="-34290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1800" u="none">
          <a:ln>
            <a:noFill/>
          </a:ln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1pPr>
      <a:lvl2pPr marL="778668" marR="0" indent="-321468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1800" u="none">
          <a:ln>
            <a:noFill/>
          </a:ln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2pPr>
      <a:lvl3pPr marL="1208314" marR="0" indent="-293914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1800" u="none">
          <a:ln>
            <a:noFill/>
          </a:ln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3pPr>
      <a:lvl4pPr marL="1714500" marR="0" indent="-34290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1800" u="none">
          <a:ln>
            <a:noFill/>
          </a:ln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4pPr>
      <a:lvl5pPr marL="2057400" marR="0" indent="-22860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1800" u="none">
          <a:ln>
            <a:noFill/>
          </a:ln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5pPr>
      <a:lvl6pPr marL="2514600" marR="0" indent="-22860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1800" u="none">
          <a:ln>
            <a:noFill/>
          </a:ln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6pPr>
      <a:lvl7pPr marL="2971800" marR="0" indent="-22860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1800" u="none">
          <a:ln>
            <a:noFill/>
          </a:ln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7pPr>
      <a:lvl8pPr marL="3429000" marR="0" indent="-22860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1800" u="none">
          <a:ln>
            <a:noFill/>
          </a:ln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8pPr>
      <a:lvl9pPr marL="3886200" marR="0" indent="-22860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1800" u="none">
          <a:ln>
            <a:noFill/>
          </a:ln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1pPr>
      <a:lvl2pPr marL="0" marR="0" indent="2286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2pPr>
      <a:lvl3pPr marL="0" marR="0" indent="4572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3pPr>
      <a:lvl4pPr marL="0" marR="0" indent="6858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4pPr>
      <a:lvl5pPr marL="0" marR="0" indent="9144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5pPr>
      <a:lvl6pPr marL="0" marR="0" indent="11430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6pPr>
      <a:lvl7pPr marL="0" marR="0" indent="13716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7pPr>
      <a:lvl8pPr marL="0" marR="0" indent="16002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8pPr>
      <a:lvl9pPr marL="0" marR="0" indent="18288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3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9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gif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pPr>
            <a:r>
              <a:t>Rob Ainsworth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pPr>
            <a:r>
              <a:t>Space Charge 2017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pPr>
            <a:r>
              <a:t>4th October 2017</a:t>
            </a:r>
          </a:p>
        </p:txBody>
      </p:sp>
      <p:sp>
        <p:nvSpPr>
          <p:cNvPr id="132" name="Shape 132"/>
          <p:cNvSpPr/>
          <p:nvPr>
            <p:ph type="body" idx="14"/>
          </p:nvPr>
        </p:nvSpPr>
        <p:spPr>
          <a:xfrm>
            <a:off x="787399" y="3571875"/>
            <a:ext cx="7543801" cy="150029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b="1" sz="32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Multi-bunch space charge effects for Slip-stacked beam in the Recycler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Space charge footprint</a:t>
            </a:r>
          </a:p>
        </p:txBody>
      </p:sp>
      <p:sp>
        <p:nvSpPr>
          <p:cNvPr id="178" name="Shape 17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79" name="animation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1338262"/>
            <a:ext cx="9144001" cy="457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66667" fill="hold"/>
                                        <p:tgtEl>
                                          <p:spTgt spid="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Footprint vs turn</a:t>
            </a:r>
          </a:p>
        </p:txBody>
      </p:sp>
      <p:sp>
        <p:nvSpPr>
          <p:cNvPr id="182" name="Shape 18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83" name="meansqv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78" y="878424"/>
            <a:ext cx="4457702" cy="2528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stdsqv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48348" y="3541008"/>
            <a:ext cx="4457702" cy="2528508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Shape 185"/>
          <p:cNvSpPr/>
          <p:nvPr/>
        </p:nvSpPr>
        <p:spPr>
          <a:xfrm>
            <a:off x="4919855" y="1379898"/>
            <a:ext cx="2444082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Mean of the footprint</a:t>
            </a:r>
          </a:p>
        </p:txBody>
      </p:sp>
      <p:sp>
        <p:nvSpPr>
          <p:cNvPr id="186" name="Shape 186"/>
          <p:cNvSpPr/>
          <p:nvPr/>
        </p:nvSpPr>
        <p:spPr>
          <a:xfrm>
            <a:off x="1151460" y="4602062"/>
            <a:ext cx="2189958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Std of the footprint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Effect on emittance</a:t>
            </a:r>
          </a:p>
        </p:txBody>
      </p:sp>
      <p:sp>
        <p:nvSpPr>
          <p:cNvPr id="189" name="Shape 18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90" name="ms_base_emitx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06" y="3787416"/>
            <a:ext cx="4440643" cy="2249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sl_base_emitxy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56623" y="3787416"/>
            <a:ext cx="4440643" cy="2249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overlap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77063" y="885785"/>
            <a:ext cx="5205014" cy="26372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Tunes + Chromaticity</a:t>
            </a:r>
          </a:p>
        </p:txBody>
      </p:sp>
      <p:sp>
        <p:nvSpPr>
          <p:cNvPr id="195" name="Shape 19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96" name="ms_tune_emitx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55883" y="992628"/>
            <a:ext cx="4883295" cy="24742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chrom_emitxy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55883" y="3715112"/>
            <a:ext cx="4883295" cy="2474203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Shape 198"/>
          <p:cNvSpPr/>
          <p:nvPr/>
        </p:nvSpPr>
        <p:spPr>
          <a:xfrm>
            <a:off x="291529" y="1394177"/>
            <a:ext cx="1963614" cy="1137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Lower tunes</a:t>
            </a:r>
          </a:p>
          <a:p>
            <a:pPr/>
            <a:r>
              <a:t>worsens growth</a:t>
            </a:r>
          </a:p>
          <a:p>
            <a:pPr/>
            <a:r>
              <a:t>as expected</a:t>
            </a:r>
          </a:p>
        </p:txBody>
      </p:sp>
      <p:sp>
        <p:nvSpPr>
          <p:cNvPr id="199" name="Shape 199"/>
          <p:cNvSpPr/>
          <p:nvPr/>
        </p:nvSpPr>
        <p:spPr>
          <a:xfrm>
            <a:off x="201364" y="3528420"/>
            <a:ext cx="2641403" cy="1137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Higher Chromaticity</a:t>
            </a:r>
          </a:p>
          <a:p>
            <a:pPr/>
            <a:r>
              <a:t>also increases growth</a:t>
            </a:r>
          </a:p>
          <a:p>
            <a:pPr/>
            <a:r>
              <a:t>in general  </a:t>
            </a:r>
          </a:p>
        </p:txBody>
      </p:sp>
      <p:sp>
        <p:nvSpPr>
          <p:cNvPr id="200" name="Shape 200"/>
          <p:cNvSpPr/>
          <p:nvPr/>
        </p:nvSpPr>
        <p:spPr>
          <a:xfrm>
            <a:off x="116656" y="4904118"/>
            <a:ext cx="2810818" cy="1137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Off-Momentum sees</a:t>
            </a:r>
          </a:p>
          <a:p>
            <a:pPr/>
            <a:r>
              <a:t>slight improvement due</a:t>
            </a:r>
          </a:p>
          <a:p>
            <a:pPr/>
            <a:r>
              <a:t>shift from chromaticity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PIPII</a:t>
            </a:r>
          </a:p>
        </p:txBody>
      </p:sp>
      <p:sp>
        <p:nvSpPr>
          <p:cNvPr id="203" name="Shape 20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4" name="PIPII_filament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868" y="2601913"/>
            <a:ext cx="1850829" cy="1850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PIPII_filamented_dece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0868" y="4435349"/>
            <a:ext cx="1850829" cy="1850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overlapsPIPII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13874" y="932794"/>
            <a:ext cx="4047492" cy="20507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PIPcompare_emitxy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08636" y="2865030"/>
            <a:ext cx="6683575" cy="3386345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Shape 208"/>
          <p:cNvSpPr/>
          <p:nvPr/>
        </p:nvSpPr>
        <p:spPr>
          <a:xfrm>
            <a:off x="2588155" y="1214945"/>
            <a:ext cx="1540570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80 to 140 kV</a:t>
            </a:r>
          </a:p>
        </p:txBody>
      </p:sp>
      <p:sp>
        <p:nvSpPr>
          <p:cNvPr id="209" name="Shape 209"/>
          <p:cNvSpPr/>
          <p:nvPr/>
        </p:nvSpPr>
        <p:spPr>
          <a:xfrm>
            <a:off x="389559" y="921290"/>
            <a:ext cx="1413447" cy="1503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Separation</a:t>
            </a:r>
          </a:p>
          <a:p>
            <a:pPr/>
            <a:r>
              <a:t>increased</a:t>
            </a:r>
          </a:p>
          <a:p>
            <a:pPr/>
            <a:r>
              <a:t>from 1260</a:t>
            </a:r>
          </a:p>
          <a:p>
            <a:pPr/>
            <a:r>
              <a:t>to 1680 Hz</a:t>
            </a:r>
          </a:p>
        </p:txBody>
      </p:sp>
      <p:sp>
        <p:nvSpPr>
          <p:cNvPr id="210" name="Shape 210"/>
          <p:cNvSpPr/>
          <p:nvPr/>
        </p:nvSpPr>
        <p:spPr>
          <a:xfrm>
            <a:off x="2461279" y="2039987"/>
            <a:ext cx="1794322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15 Hz to 20 Hz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Phase-offset</a:t>
            </a:r>
          </a:p>
        </p:txBody>
      </p:sp>
      <p:sp>
        <p:nvSpPr>
          <p:cNvPr id="213" name="Shape 21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4" name="phaseOffset_filament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0355" y="1121601"/>
            <a:ext cx="1871532" cy="1871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phaseOffset_emitxy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80981" y="1025532"/>
            <a:ext cx="4660689" cy="2361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PIPII_phaseOffset_emitxy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80981" y="3332882"/>
            <a:ext cx="4660688" cy="2361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PIPII_phaseOffset_filamented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20355" y="3370386"/>
            <a:ext cx="1871532" cy="1871533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Shape 218"/>
          <p:cNvSpPr/>
          <p:nvPr/>
        </p:nvSpPr>
        <p:spPr>
          <a:xfrm>
            <a:off x="93245" y="1122646"/>
            <a:ext cx="1370907" cy="18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Base case</a:t>
            </a:r>
          </a:p>
          <a:p>
            <a:pPr/>
            <a:r>
              <a:t>with</a:t>
            </a:r>
          </a:p>
          <a:p>
            <a:pPr/>
            <a:r>
              <a:t>1.5ns </a:t>
            </a:r>
          </a:p>
          <a:p>
            <a:pPr/>
            <a:r>
              <a:t>injection</a:t>
            </a:r>
          </a:p>
          <a:p>
            <a:pPr/>
            <a:r>
              <a:t>offset</a:t>
            </a:r>
          </a:p>
        </p:txBody>
      </p:sp>
      <p:sp>
        <p:nvSpPr>
          <p:cNvPr id="219" name="Shape 219"/>
          <p:cNvSpPr/>
          <p:nvPr/>
        </p:nvSpPr>
        <p:spPr>
          <a:xfrm>
            <a:off x="93245" y="3813935"/>
            <a:ext cx="1342505" cy="18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PIPII case</a:t>
            </a:r>
          </a:p>
          <a:p>
            <a:pPr/>
            <a:r>
              <a:t>with</a:t>
            </a:r>
          </a:p>
          <a:p>
            <a:pPr/>
            <a:r>
              <a:t>1.5ns </a:t>
            </a:r>
          </a:p>
          <a:p>
            <a:pPr/>
            <a:r>
              <a:t>injection</a:t>
            </a:r>
          </a:p>
          <a:p>
            <a:pPr/>
            <a:r>
              <a:t>offset</a:t>
            </a:r>
          </a:p>
        </p:txBody>
      </p:sp>
      <p:pic>
        <p:nvPicPr>
          <p:cNvPr id="220" name="Screen Shot 2017-10-03 at 9.05.24 P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93484" y="5745181"/>
            <a:ext cx="4032151" cy="10605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Single bunch vs Slip-stacking</a:t>
            </a:r>
          </a:p>
        </p:txBody>
      </p:sp>
      <p:sp>
        <p:nvSpPr>
          <p:cNvPr id="223" name="Shape 22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4" name="singleBunchCompar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272" y="1016210"/>
            <a:ext cx="3679208" cy="277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saturatesingl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19234" y="3200884"/>
            <a:ext cx="4006126" cy="301939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Shape 226"/>
          <p:cNvSpPr/>
          <p:nvPr/>
        </p:nvSpPr>
        <p:spPr>
          <a:xfrm>
            <a:off x="4376943" y="939135"/>
            <a:ext cx="4481944" cy="772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Compared single bunch double intensity with slip-stacked case</a:t>
            </a:r>
          </a:p>
        </p:txBody>
      </p:sp>
      <p:sp>
        <p:nvSpPr>
          <p:cNvPr id="227" name="Shape 227"/>
          <p:cNvSpPr/>
          <p:nvPr/>
        </p:nvSpPr>
        <p:spPr>
          <a:xfrm>
            <a:off x="4281325" y="1906083"/>
            <a:ext cx="4481944" cy="1137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Tune shift bigger for longer in single bunch however, more tune space available without off-momentum bunch</a:t>
            </a:r>
          </a:p>
        </p:txBody>
      </p:sp>
      <p:sp>
        <p:nvSpPr>
          <p:cNvPr id="228" name="Shape 228"/>
          <p:cNvSpPr/>
          <p:nvPr/>
        </p:nvSpPr>
        <p:spPr>
          <a:xfrm>
            <a:off x="404956" y="4450050"/>
            <a:ext cx="3800122" cy="772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Need to see when SS case begins to saturate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Conclusions</a:t>
            </a:r>
          </a:p>
        </p:txBody>
      </p:sp>
      <p:sp>
        <p:nvSpPr>
          <p:cNvPr id="231" name="Shape 23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As intensity increases, the space charge effects from slip-stacking result in emittance growth during the overlaps</a:t>
            </a:r>
          </a:p>
          <a:p>
            <a:pPr/>
            <a:r>
              <a:t>PIP-II parameters help longitudinally (less uncaptured beam) however, the transverse growth is the same.</a:t>
            </a:r>
          </a:p>
          <a:p>
            <a:pPr/>
            <a:r>
              <a:t>The effects can be minimized by optimizing the tunes and using an injection phase offset</a:t>
            </a:r>
          </a:p>
        </p:txBody>
      </p:sp>
      <p:sp>
        <p:nvSpPr>
          <p:cNvPr id="232" name="Shape 23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Next steps</a:t>
            </a:r>
          </a:p>
        </p:txBody>
      </p:sp>
      <p:sp>
        <p:nvSpPr>
          <p:cNvPr id="235" name="Shape 23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81 bunch on 81 bunch simulation to determine when saturation occurs</a:t>
            </a:r>
          </a:p>
          <a:p>
            <a:pPr/>
            <a:r>
              <a:t>Investigate resonance compensation of the 3rd to open up the tune space</a:t>
            </a:r>
          </a:p>
        </p:txBody>
      </p:sp>
      <p:sp>
        <p:nvSpPr>
          <p:cNvPr id="236" name="Shape 23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37" name="horizontalScan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9719" y="2802258"/>
            <a:ext cx="4844321" cy="27215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Back-up</a:t>
            </a:r>
          </a:p>
        </p:txBody>
      </p:sp>
      <p:sp>
        <p:nvSpPr>
          <p:cNvPr id="240" name="Shape 24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Outline</a:t>
            </a:r>
          </a:p>
        </p:txBody>
      </p:sp>
      <p:sp>
        <p:nvSpPr>
          <p:cNvPr id="135" name="Shape 135"/>
          <p:cNvSpPr/>
          <p:nvPr>
            <p:ph type="body" idx="1"/>
          </p:nvPr>
        </p:nvSpPr>
        <p:spPr>
          <a:xfrm>
            <a:off x="228600" y="864556"/>
            <a:ext cx="8686800" cy="5519413"/>
          </a:xfrm>
          <a:prstGeom prst="rect">
            <a:avLst/>
          </a:prstGeom>
        </p:spPr>
        <p:txBody>
          <a:bodyPr/>
          <a:lstStyle/>
          <a:p>
            <a:pPr/>
            <a:r>
              <a:t>Accelerator complex</a:t>
            </a:r>
          </a:p>
          <a:p>
            <a:pPr lvl="2"/>
            <a:r>
              <a:t>Slip-stacking</a:t>
            </a:r>
          </a:p>
          <a:p>
            <a:pPr lvl="2"/>
            <a:r>
              <a:t>PIP and beyond</a:t>
            </a:r>
          </a:p>
          <a:p>
            <a:pPr/>
            <a:r>
              <a:t>Synergia</a:t>
            </a:r>
          </a:p>
          <a:p>
            <a:pPr/>
            <a:r>
              <a:t>Simulations</a:t>
            </a:r>
          </a:p>
          <a:p>
            <a:pPr lvl="2"/>
            <a:r>
              <a:t>All plots presented are simulations (with exception of last one)</a:t>
            </a:r>
          </a:p>
          <a:p>
            <a:pPr/>
            <a:r>
              <a:t>Summary</a:t>
            </a:r>
          </a:p>
        </p:txBody>
      </p:sp>
      <p:sp>
        <p:nvSpPr>
          <p:cNvPr id="136" name="Shape 13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accel-complex-animation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67351" y="1046437"/>
            <a:ext cx="5808916" cy="4765126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hape 13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Accelerator complex</a:t>
            </a:r>
          </a:p>
        </p:txBody>
      </p:sp>
      <p:sp>
        <p:nvSpPr>
          <p:cNvPr id="140" name="Shape 140"/>
          <p:cNvSpPr/>
          <p:nvPr>
            <p:ph type="body" sz="half" idx="1"/>
          </p:nvPr>
        </p:nvSpPr>
        <p:spPr>
          <a:xfrm>
            <a:off x="228600" y="1022350"/>
            <a:ext cx="3462449" cy="5029201"/>
          </a:xfrm>
          <a:prstGeom prst="rect">
            <a:avLst/>
          </a:prstGeom>
        </p:spPr>
        <p:txBody>
          <a:bodyPr/>
          <a:lstStyle/>
          <a:p>
            <a:pPr/>
            <a:r>
              <a:t>H</a:t>
            </a:r>
            <a:r>
              <a:rPr baseline="31999"/>
              <a:t>-</a:t>
            </a:r>
            <a:r>
              <a:t> linac</a:t>
            </a:r>
          </a:p>
          <a:p>
            <a:pPr/>
            <a:r>
              <a:t>Booster</a:t>
            </a:r>
          </a:p>
          <a:p>
            <a:pPr lvl="1"/>
            <a:r>
              <a:t>h = 84</a:t>
            </a:r>
          </a:p>
          <a:p>
            <a:pPr lvl="1"/>
            <a:r>
              <a:t>15 Hz</a:t>
            </a:r>
          </a:p>
          <a:p>
            <a:pPr lvl="1"/>
            <a:r>
              <a:t>400 MeV -&gt; 8 GeV</a:t>
            </a:r>
          </a:p>
          <a:p>
            <a:pPr/>
            <a:r>
              <a:t>Recycler</a:t>
            </a:r>
          </a:p>
          <a:p>
            <a:pPr lvl="1"/>
            <a:r>
              <a:t>h = 588</a:t>
            </a:r>
          </a:p>
          <a:p>
            <a:pPr lvl="1"/>
            <a:r>
              <a:t>Slip-stack 12 batches (double bunch intensity)</a:t>
            </a:r>
          </a:p>
          <a:p>
            <a:pPr/>
            <a:r>
              <a:t>Main Injector</a:t>
            </a:r>
          </a:p>
          <a:p>
            <a:pPr lvl="1"/>
            <a:r>
              <a:t>8 GeV -&gt; 120 GeV</a:t>
            </a:r>
          </a:p>
        </p:txBody>
      </p:sp>
      <p:sp>
        <p:nvSpPr>
          <p:cNvPr id="141" name="Shape 14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Slip-stacking</a:t>
            </a:r>
          </a:p>
        </p:txBody>
      </p:sp>
      <p:sp>
        <p:nvSpPr>
          <p:cNvPr id="144" name="Shape 14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5" name="Shape 145"/>
          <p:cNvSpPr/>
          <p:nvPr>
            <p:ph type="body" sz="half" idx="1"/>
          </p:nvPr>
        </p:nvSpPr>
        <p:spPr>
          <a:xfrm>
            <a:off x="228600" y="1022350"/>
            <a:ext cx="3462449" cy="5029201"/>
          </a:xfrm>
          <a:prstGeom prst="rect">
            <a:avLst/>
          </a:prstGeom>
        </p:spPr>
        <p:txBody>
          <a:bodyPr/>
          <a:lstStyle/>
          <a:p>
            <a:pPr/>
            <a:r>
              <a:t>Slip-stacking allows us to double the intensity of the bunches in the Recycler</a:t>
            </a:r>
          </a:p>
        </p:txBody>
      </p:sp>
      <p:pic>
        <p:nvPicPr>
          <p:cNvPr id="146" name="slipping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36081" y="861667"/>
            <a:ext cx="4849091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3223" y="3408362"/>
            <a:ext cx="2070101" cy="431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Power evolution</a:t>
            </a:r>
          </a:p>
        </p:txBody>
      </p:sp>
      <p:sp>
        <p:nvSpPr>
          <p:cNvPr id="150" name="Shape 15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1" name="Shape 15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PIP</a:t>
            </a:r>
          </a:p>
          <a:p>
            <a:pPr lvl="2" marL="647700" indent="-190500"/>
            <a:r>
              <a:t>700 kW (~0.5 x 10</a:t>
            </a:r>
            <a:r>
              <a:rPr baseline="31999"/>
              <a:t>11</a:t>
            </a:r>
            <a:r>
              <a:t> ppb)</a:t>
            </a:r>
          </a:p>
          <a:p>
            <a:pPr lvl="2" marL="647700" indent="-190500"/>
            <a:r>
              <a:t>15 Hz Booster</a:t>
            </a:r>
          </a:p>
          <a:p>
            <a:pPr lvl="2" marL="647700" indent="-190500"/>
            <a:r>
              <a:t>80 kV RF for recycler</a:t>
            </a:r>
          </a:p>
          <a:p>
            <a:pPr lvl="2" marL="647700" indent="-190500"/>
            <a:r>
              <a:t>1260 Hz separation for slip-stacking</a:t>
            </a:r>
          </a:p>
          <a:p>
            <a:pPr/>
            <a:r>
              <a:t>PIPII</a:t>
            </a:r>
          </a:p>
          <a:p>
            <a:pPr lvl="2" marL="647700" indent="-190500"/>
            <a:r>
              <a:t>1.2 MW (~0.8 x 10</a:t>
            </a:r>
            <a:r>
              <a:rPr baseline="31999"/>
              <a:t>11</a:t>
            </a:r>
            <a:r>
              <a:t> ppb)</a:t>
            </a:r>
          </a:p>
          <a:p>
            <a:pPr lvl="2" marL="647700" indent="-190500"/>
            <a:r>
              <a:t>20 Hz booster</a:t>
            </a:r>
          </a:p>
          <a:p>
            <a:pPr lvl="2" marL="647700" indent="-190500"/>
            <a:r>
              <a:t>140 kV RF for recycler</a:t>
            </a:r>
          </a:p>
          <a:p>
            <a:pPr lvl="2" marL="647700" indent="-190500"/>
            <a:r>
              <a:t>1680 Hz separation for slip-stacking</a:t>
            </a:r>
          </a:p>
          <a:p>
            <a:pPr/>
            <a:r>
              <a:t>PIPIII</a:t>
            </a:r>
          </a:p>
          <a:p>
            <a:pPr lvl="2" marL="647700" indent="-190500"/>
            <a:r>
              <a:t>2.4 MW</a:t>
            </a:r>
          </a:p>
          <a:p>
            <a:pPr lvl="2" marL="647700" indent="-190500"/>
            <a:r>
              <a:t>No more slip-stacking, most likely replace booster with new RCS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Synergia</a:t>
            </a:r>
          </a:p>
        </p:txBody>
      </p:sp>
      <p:sp>
        <p:nvSpPr>
          <p:cNvPr id="154" name="Shape 15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5" name="Shape 155"/>
          <p:cNvSpPr/>
          <p:nvPr/>
        </p:nvSpPr>
        <p:spPr>
          <a:xfrm>
            <a:off x="143973" y="1092199"/>
            <a:ext cx="8856054" cy="467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defRPr sz="2200">
                <a:solidFill>
                  <a:srgbClr val="000000"/>
                </a:solidFill>
                <a:uFillTx/>
              </a:defRPr>
            </a:pPr>
            <a:r>
              <a:t>Self-consistent 3D Particle-in-cell accelerator simulation C++ code</a:t>
            </a:r>
          </a:p>
          <a:p>
            <a:pPr marL="431800" indent="-321945">
              <a:lnSpc>
                <a:spcPct val="100000"/>
              </a:lnSpc>
              <a:defRPr sz="1200">
                <a:solidFill>
                  <a:srgbClr val="000000"/>
                </a:solidFill>
                <a:uFillTx/>
              </a:defRPr>
            </a:pPr>
            <a:r>
              <a:t>Specifically to simulate collective effects in accelerators</a:t>
            </a:r>
          </a:p>
          <a:p>
            <a:pPr marL="431800" indent="-321945">
              <a:lnSpc>
                <a:spcPct val="100000"/>
              </a:lnSpc>
              <a:defRPr sz="1200">
                <a:solidFill>
                  <a:srgbClr val="000000"/>
                </a:solidFill>
                <a:uFillTx/>
              </a:defRPr>
            </a:pPr>
            <a:r>
              <a:t>Designed from the beginning to run on large parallel computing systems (but it doesn't have to)</a:t>
            </a:r>
          </a:p>
          <a:p>
            <a:pPr marL="431800" indent="-321945">
              <a:lnSpc>
                <a:spcPct val="100000"/>
              </a:lnSpc>
              <a:defRPr sz="1200">
                <a:solidFill>
                  <a:srgbClr val="000000"/>
                </a:solidFill>
                <a:uFillTx/>
              </a:defRPr>
            </a:pPr>
            <a:r>
              <a:t>Library of </a:t>
            </a:r>
            <a:r>
              <a:rPr>
                <a:solidFill>
                  <a:srgbClr val="FF4D41"/>
                </a:solidFill>
              </a:rPr>
              <a:t>Objects </a:t>
            </a:r>
            <a:r>
              <a:t>which are combined to create a simulation</a:t>
            </a:r>
          </a:p>
          <a:p>
            <a:pPr marL="864235" indent="-321945">
              <a:lnSpc>
                <a:spcPct val="100000"/>
              </a:lnSpc>
              <a:defRPr sz="1200">
                <a:solidFill>
                  <a:srgbClr val="000000"/>
                </a:solidFill>
                <a:uFillTx/>
              </a:defRPr>
            </a:pPr>
            <a:r>
              <a:t>Lattice, Bunch(es), Diagnostics (bunch measurements), Collectives, Propagation scheme, all under programmatic control</a:t>
            </a:r>
          </a:p>
          <a:p>
            <a:pPr marL="431800" indent="-321945">
              <a:lnSpc>
                <a:spcPct val="100000"/>
              </a:lnSpc>
              <a:defRPr sz="1200">
                <a:solidFill>
                  <a:srgbClr val="00D100"/>
                </a:solidFill>
                <a:uFillTx/>
              </a:defRPr>
            </a:pPr>
            <a:r>
              <a:t>One or two co-propagating single bunch or multi-bunch beams</a:t>
            </a:r>
            <a:endParaRPr>
              <a:solidFill>
                <a:srgbClr val="000000"/>
              </a:solidFill>
            </a:endParaRPr>
          </a:p>
          <a:p>
            <a:pPr marL="431800" indent="-321945">
              <a:lnSpc>
                <a:spcPct val="100000"/>
              </a:lnSpc>
              <a:defRPr sz="1200">
                <a:solidFill>
                  <a:srgbClr val="000000"/>
                </a:solidFill>
                <a:uFillTx/>
              </a:defRPr>
            </a:pPr>
            <a:r>
              <a:t>Simulations are python scripts (not another special purpose language)</a:t>
            </a:r>
          </a:p>
          <a:p>
            <a:pPr>
              <a:lnSpc>
                <a:spcPct val="100000"/>
              </a:lnSpc>
              <a:defRPr sz="2200">
                <a:solidFill>
                  <a:srgbClr val="000000"/>
                </a:solidFill>
                <a:uFillTx/>
              </a:defRPr>
            </a:pPr>
            <a:r>
              <a:t>Collective effects included with split-operator formalism:</a:t>
            </a:r>
          </a:p>
          <a:p>
            <a:pPr marL="431800" indent="-321945">
              <a:lnSpc>
                <a:spcPct val="100000"/>
              </a:lnSpc>
              <a:defRPr sz="1200">
                <a:solidFill>
                  <a:srgbClr val="000000"/>
                </a:solidFill>
                <a:uFillTx/>
              </a:defRPr>
            </a:pPr>
            <a:r>
              <a:t>Space Charge (validated with GSI space charge benchmark, multiple models)</a:t>
            </a:r>
          </a:p>
          <a:p>
            <a:pPr marL="431800" indent="-321945">
              <a:lnSpc>
                <a:spcPct val="100000"/>
              </a:lnSpc>
              <a:defRPr sz="1200">
                <a:solidFill>
                  <a:srgbClr val="000000"/>
                </a:solidFill>
                <a:uFillTx/>
              </a:defRPr>
            </a:pPr>
            <a:r>
              <a:t>Impedance (per-element) within bunch and bunch-to-bunch, γ &lt; ∞ for boosters</a:t>
            </a:r>
          </a:p>
          <a:p>
            <a:pPr>
              <a:lnSpc>
                <a:spcPct val="100000"/>
              </a:lnSpc>
              <a:defRPr sz="2200">
                <a:solidFill>
                  <a:srgbClr val="000000"/>
                </a:solidFill>
                <a:uFillTx/>
              </a:defRPr>
            </a:pPr>
            <a:r>
              <a:t>Single Particle Optics (full tracking or polynomial approximation)</a:t>
            </a:r>
          </a:p>
          <a:p>
            <a:pPr marL="431800" indent="-321945">
              <a:lnSpc>
                <a:spcPct val="100000"/>
              </a:lnSpc>
              <a:defRPr sz="1200">
                <a:solidFill>
                  <a:srgbClr val="000000"/>
                </a:solidFill>
                <a:uFillTx/>
              </a:defRPr>
            </a:pPr>
            <a:r>
              <a:t>Magnets, RF cavities, Drifts, Apertures, Septa</a:t>
            </a:r>
          </a:p>
          <a:p>
            <a:pPr marL="107950">
              <a:lnSpc>
                <a:spcPct val="100000"/>
              </a:lnSpc>
              <a:defRPr sz="2200">
                <a:solidFill>
                  <a:srgbClr val="000000"/>
                </a:solidFill>
                <a:uFillTx/>
              </a:defRPr>
            </a:pPr>
            <a:r>
              <a:t>Simulation parameters may be dynamically controlled throughout execution by altering the state of the simulation objects (ramping of accelerator elements)</a:t>
            </a:r>
          </a:p>
          <a:p>
            <a:pPr marL="107950">
              <a:lnSpc>
                <a:spcPct val="100000"/>
              </a:lnSpc>
              <a:defRPr sz="2200">
                <a:solidFill>
                  <a:srgbClr val="000000"/>
                </a:solidFill>
                <a:uFillTx/>
              </a:defRPr>
            </a:pPr>
            <a:r>
              <a:t>Combine most suitable algorithms in each area for a complete simulation.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Synergia</a:t>
            </a:r>
          </a:p>
        </p:txBody>
      </p:sp>
      <p:sp>
        <p:nvSpPr>
          <p:cNvPr id="158" name="Shape 15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9" name="Shape 159"/>
          <p:cNvSpPr/>
          <p:nvPr/>
        </p:nvSpPr>
        <p:spPr>
          <a:xfrm>
            <a:off x="259628" y="1024649"/>
            <a:ext cx="8303927" cy="4184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42900" indent="-340995">
              <a:lnSpc>
                <a:spcPct val="100000"/>
              </a:lnSpc>
              <a:defRPr sz="2200">
                <a:solidFill>
                  <a:srgbClr val="000000"/>
                </a:solidFill>
                <a:uFillTx/>
              </a:defRPr>
            </a:pPr>
            <a:r>
              <a:t>Synergia contains an internal test suite that verifies the correct operation of most modules.  Particle tracking is verified with MAD-X/PTC and analytic calculations.  Space charge kicks are verified with analytic calculations.  Particles are labeled.</a:t>
            </a:r>
          </a:p>
          <a:p>
            <a:pPr marL="342900" indent="-340995">
              <a:lnSpc>
                <a:spcPct val="100000"/>
              </a:lnSpc>
              <a:defRPr sz="2200">
                <a:solidFill>
                  <a:srgbClr val="000000"/>
                </a:solidFill>
                <a:uFillTx/>
              </a:defRPr>
            </a:pPr>
            <a:r>
              <a:t>Synergia is actively used to model all of our circular machines:</a:t>
            </a:r>
          </a:p>
          <a:p>
            <a:pPr marL="565150">
              <a:lnSpc>
                <a:spcPct val="100000"/>
              </a:lnSpc>
              <a:defRPr sz="2200">
                <a:solidFill>
                  <a:srgbClr val="000000"/>
                </a:solidFill>
                <a:uFillTx/>
              </a:defRPr>
            </a:pPr>
            <a:r>
              <a:t>Recycler, Main Injector, Booster, IOTA, Debuncher</a:t>
            </a:r>
          </a:p>
          <a:p>
            <a:pPr marL="342900" indent="-340995">
              <a:lnSpc>
                <a:spcPct val="100000"/>
              </a:lnSpc>
              <a:defRPr sz="2200">
                <a:solidFill>
                  <a:srgbClr val="000000"/>
                </a:solidFill>
                <a:uFillTx/>
              </a:defRPr>
            </a:pPr>
            <a:r>
              <a:t>Synergia is developed by the Acceleration Simulations Group within Fermilab’s Scientific Computing Division and is publicly available.</a:t>
            </a:r>
          </a:p>
          <a:p>
            <a:pPr marL="914400">
              <a:lnSpc>
                <a:spcPct val="100000"/>
              </a:lnSpc>
              <a:defRPr sz="2200">
                <a:solidFill>
                  <a:srgbClr val="000000"/>
                </a:solidFill>
                <a:uFillTx/>
              </a:defRPr>
            </a:pPr>
            <a:r>
              <a:t>J. Amundson, P. Lebrun, Q. Lu, A. Macridin, L. Michelotti, C. S. Park, E. Stern, T. Zolkin.</a:t>
            </a:r>
          </a:p>
          <a:p>
            <a:pPr marL="448309" algn="ctr">
              <a:lnSpc>
                <a:spcPct val="100000"/>
              </a:lnSpc>
              <a:defRPr sz="1600">
                <a:solidFill>
                  <a:srgbClr val="636363"/>
                </a:solidFill>
                <a:uFillTx/>
                <a:latin typeface="Courier New"/>
                <a:ea typeface="Courier New"/>
                <a:cs typeface="Courier New"/>
                <a:sym typeface="Courier New"/>
              </a:defRPr>
            </a:pPr>
            <a:r>
              <a:t>https://web.fnal.gov/sites/synergia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type="body" idx="1"/>
          </p:nvPr>
        </p:nvSpPr>
        <p:spPr>
          <a:xfrm>
            <a:off x="228600" y="864556"/>
            <a:ext cx="8686800" cy="5519413"/>
          </a:xfrm>
          <a:prstGeom prst="rect">
            <a:avLst/>
          </a:prstGeom>
        </p:spPr>
        <p:txBody>
          <a:bodyPr/>
          <a:lstStyle/>
          <a:p>
            <a:pPr/>
            <a:r>
              <a:t>Realistic longitudinal distribution from tomography</a:t>
            </a:r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  <a:r>
              <a:t>Transverse distribution matched but using measured beam sizes</a:t>
            </a:r>
          </a:p>
          <a:p>
            <a:pPr/>
            <a:r>
              <a:t>MAD8 input file</a:t>
            </a:r>
          </a:p>
          <a:p>
            <a:pPr/>
            <a:r>
              <a:t>Using apertures, orbit bumps,</a:t>
            </a:r>
          </a:p>
        </p:txBody>
      </p:sp>
      <p:sp>
        <p:nvSpPr>
          <p:cNvPr id="162" name="Shape 16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Recycler simulations - inputs</a:t>
            </a:r>
          </a:p>
        </p:txBody>
      </p:sp>
      <p:sp>
        <p:nvSpPr>
          <p:cNvPr id="163" name="Shape 16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64" name="CNS6PC20160121133509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5464" y="1365170"/>
            <a:ext cx="1959573" cy="1459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tardi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63088" y="1566151"/>
            <a:ext cx="1459803" cy="1459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MOPOY010fig1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42464" y="4050010"/>
            <a:ext cx="2926448" cy="16603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Recycler simulations</a:t>
            </a:r>
          </a:p>
        </p:txBody>
      </p:sp>
      <p:sp>
        <p:nvSpPr>
          <p:cNvPr id="169" name="Shape 16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70" name="overlap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9300" y="3624262"/>
            <a:ext cx="5205013" cy="26372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tardis_filament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18624" y="1026284"/>
            <a:ext cx="2313551" cy="2313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tardis_filamented_decel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99087" y="1026284"/>
            <a:ext cx="2313551" cy="2313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Screen Shot 2017-09-21 at 11.07.41 A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42230" y="3499320"/>
            <a:ext cx="3695329" cy="2475426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Shape 174"/>
          <p:cNvSpPr/>
          <p:nvPr/>
        </p:nvSpPr>
        <p:spPr>
          <a:xfrm>
            <a:off x="710849" y="1642429"/>
            <a:ext cx="1158826" cy="772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Filament</a:t>
            </a:r>
          </a:p>
          <a:p>
            <a:pPr/>
            <a:r>
              <a:t>50ms </a:t>
            </a:r>
          </a:p>
        </p:txBody>
      </p:sp>
      <p:sp>
        <p:nvSpPr>
          <p:cNvPr id="175" name="Shape 175"/>
          <p:cNvSpPr/>
          <p:nvPr/>
        </p:nvSpPr>
        <p:spPr>
          <a:xfrm>
            <a:off x="4706098" y="1462041"/>
            <a:ext cx="1413198" cy="1137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Decelerate</a:t>
            </a:r>
          </a:p>
          <a:p>
            <a:pPr/>
            <a:r>
              <a:t>1260Hz</a:t>
            </a:r>
          </a:p>
          <a:p>
            <a:pPr/>
            <a:r>
              <a:t>50ms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FFFFFF"/>
      </a:dk1>
      <a:lt1>
        <a:srgbClr val="0061A8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82D2E6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404040"/>
            </a:solidFill>
            <a:effectLst/>
            <a:uFill>
              <a:solidFill>
                <a:srgbClr val="404040"/>
              </a:solidFill>
            </a:uFill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82D2E6"/>
          </a:solidFill>
          <a:prstDash val="solid"/>
          <a:round/>
        </a:ln>
        <a:effectLst>
          <a:outerShdw sx="100000" sy="100000" kx="0" ky="0" algn="b" rotWithShape="0" blurRad="38100" dist="19999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0061A8"/>
            </a:solidFill>
            <a:effectLst/>
            <a:uFill>
              <a:solidFill>
                <a:srgbClr val="074184"/>
              </a:solidFill>
            </a:uFill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82D2E6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404040"/>
            </a:solidFill>
            <a:effectLst/>
            <a:uFill>
              <a:solidFill>
                <a:srgbClr val="404040"/>
              </a:solidFill>
            </a:uFill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82D2E6"/>
          </a:solidFill>
          <a:prstDash val="solid"/>
          <a:round/>
        </a:ln>
        <a:effectLst>
          <a:outerShdw sx="100000" sy="100000" kx="0" ky="0" algn="b" rotWithShape="0" blurRad="38100" dist="19999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0061A8"/>
            </a:solidFill>
            <a:effectLst/>
            <a:uFill>
              <a:solidFill>
                <a:srgbClr val="074184"/>
              </a:solidFill>
            </a:uFill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