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6" r:id="rId3"/>
    <p:sldId id="262" r:id="rId4"/>
    <p:sldId id="263" r:id="rId5"/>
    <p:sldId id="265" r:id="rId6"/>
    <p:sldId id="267" r:id="rId7"/>
    <p:sldId id="283" r:id="rId8"/>
    <p:sldId id="260" r:id="rId9"/>
    <p:sldId id="258" r:id="rId10"/>
    <p:sldId id="277" r:id="rId11"/>
    <p:sldId id="278" r:id="rId12"/>
    <p:sldId id="279" r:id="rId13"/>
    <p:sldId id="282" r:id="rId14"/>
    <p:sldId id="284" r:id="rId15"/>
    <p:sldId id="274" r:id="rId16"/>
    <p:sldId id="273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tini as" initials="fa" lastIdx="1" clrIdx="0">
    <p:extLst>
      <p:ext uri="{19B8F6BF-5375-455C-9EA6-DF929625EA0E}">
        <p15:presenceInfo xmlns:p15="http://schemas.microsoft.com/office/powerpoint/2012/main" userId="07966b3ea7536c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0BC90-0D1C-4312-9849-6B1FF09C1D1D}" type="datetimeFigureOut">
              <a:rPr lang="en-US" smtClean="0"/>
              <a:t>04-Oct-17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36C65-0C0F-4274-8CDB-D626B4C0A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8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5AE5-7C8A-4723-90F4-7AE229487592}" type="datetime1">
              <a:rPr lang="en-US" smtClean="0"/>
              <a:t>04-Oct-17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F.Asvesta et.al.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E1B3-8AFC-4A6B-A388-DC23A3875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7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7191-ADA8-4274-8FA6-A1B91AA1CDF2}" type="datetime1">
              <a:rPr lang="en-US" smtClean="0"/>
              <a:t>04-Oct-17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F.Asvesta et.al.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E1B3-8AFC-4A6B-A388-DC23A3875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3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468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4990-AE78-411F-88AE-5697BC817233}" type="datetime1">
              <a:rPr lang="en-US" smtClean="0"/>
              <a:t>04-Oct-17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F.Asvesta et.al.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E1B3-8AFC-4A6B-A388-DC23A3875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6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EDD0-E17A-4A7F-B1CA-C1CB30AA2832}" type="datetime1">
              <a:rPr lang="en-US" smtClean="0"/>
              <a:t>04-Oct-17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F.Asvesta et.al.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5BE1B3-8AFC-4A6B-A388-DC23A38756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-8468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2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3A83-10A9-4357-B2EF-D236D82C0B3A}" type="datetime1">
              <a:rPr lang="en-US" smtClean="0"/>
              <a:t>04-Oct-17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F.Asvesta et.al.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72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50000"/>
              </a:schemeClr>
            </a:gs>
            <a:gs pos="13000">
              <a:schemeClr val="bg1"/>
            </a:gs>
            <a:gs pos="93000">
              <a:schemeClr val="accent1">
                <a:lumMod val="5000"/>
                <a:lumOff val="95000"/>
              </a:schemeClr>
            </a:gs>
            <a:gs pos="18000">
              <a:schemeClr val="bg1"/>
            </a:gs>
            <a:gs pos="0">
              <a:schemeClr val="bg1"/>
            </a:gs>
            <a:gs pos="100000">
              <a:schemeClr val="accent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-43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3ACA358-0115-4926-9A0C-0C77159BA507}" type="datetime1">
              <a:rPr lang="en-US" smtClean="0"/>
              <a:t>04-Oct-17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F.Asvesta et.al.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45BE1B3-8AFC-4A6B-A388-DC23A38756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37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50FCA4D2-CE30-49BA-B99C-59CB5F18AEA3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4" Type="http://schemas.openxmlformats.org/officeDocument/2006/relationships/image" Target="../media/image3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46.png"/><Relationship Id="rId4" Type="http://schemas.openxmlformats.org/officeDocument/2006/relationships/image" Target="../media/image360.png"/><Relationship Id="rId9" Type="http://schemas.openxmlformats.org/officeDocument/2006/relationships/image" Target="../media/image4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indico.cern.ch/event/292362/contributions/669655/attachments/546521/753308/SC_Collaboration_meeting-20-05-14.pdf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indico.cern.ch/event/292362/contributions/669645/attachments/546504/753286/machida20140521_v3.3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1">
                <a:lumMod val="50000"/>
              </a:schemeClr>
            </a:gs>
            <a:gs pos="22000">
              <a:schemeClr val="bg1"/>
            </a:gs>
            <a:gs pos="93000">
              <a:schemeClr val="accent1">
                <a:lumMod val="5000"/>
                <a:lumOff val="95000"/>
              </a:schemeClr>
            </a:gs>
            <a:gs pos="31000">
              <a:schemeClr val="bg1"/>
            </a:gs>
            <a:gs pos="0">
              <a:schemeClr val="bg1"/>
            </a:gs>
            <a:gs pos="100000">
              <a:schemeClr val="accent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589" y="1905001"/>
            <a:ext cx="12188824" cy="26801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/>
          </a:p>
          <a:p>
            <a:endParaRPr lang="en-US" dirty="0"/>
          </a:p>
          <a:p>
            <a:pPr algn="ctr"/>
            <a:r>
              <a:rPr lang="en-US" sz="5400" dirty="0" smtClean="0"/>
              <a:t>PS Studies</a:t>
            </a:r>
            <a:endParaRPr lang="en-US" sz="8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F8B0-7677-4D6B-B741-F4E6DF02A411}" type="datetime1">
              <a:rPr lang="en-US" smtClean="0"/>
              <a:t>04-Oct-17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F.Asvesta et.al.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40640"/>
            <a:ext cx="1447800" cy="1416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789" y="41795"/>
            <a:ext cx="1407621" cy="1417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585128"/>
            <a:ext cx="1218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Space Charge Workshop 04/10/2017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46940" y="5586908"/>
            <a:ext cx="8694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u="sng" dirty="0" err="1" smtClean="0"/>
              <a:t>F.Asvesta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H.Bartosik</a:t>
            </a:r>
            <a:r>
              <a:rPr lang="en-US" sz="2000" i="1" dirty="0" smtClean="0"/>
              <a:t> , </a:t>
            </a:r>
            <a:r>
              <a:rPr lang="en-US" sz="2000" i="1" dirty="0" err="1" smtClean="0"/>
              <a:t>A.Huschauer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Y.Papaphilippou</a:t>
            </a:r>
            <a:r>
              <a:rPr lang="en-US" sz="2000" i="1" dirty="0"/>
              <a:t>, </a:t>
            </a:r>
            <a:r>
              <a:rPr lang="en-US" sz="2000" i="1" dirty="0" err="1"/>
              <a:t>M.Serluca</a:t>
            </a:r>
            <a:r>
              <a:rPr lang="en-US" sz="2000" i="1" dirty="0"/>
              <a:t>, </a:t>
            </a:r>
            <a:r>
              <a:rPr lang="en-US" sz="2000" i="1" dirty="0" err="1" smtClean="0"/>
              <a:t>G.Sterbini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69888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418">
        <p:fade/>
      </p:transition>
    </mc:Choice>
    <mc:Fallback xmlns="">
      <p:transition spd="med" advTm="104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1" y="2093014"/>
            <a:ext cx="4175049" cy="42633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6358-DD80-429C-AA7A-C3FD7BE7CF81}" type="datetime1">
              <a:rPr lang="en-US" smtClean="0"/>
              <a:t>04-Oct-17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F.Asvesta</a:t>
            </a:r>
            <a:r>
              <a:rPr lang="en-US" dirty="0" smtClean="0"/>
              <a:t> et.al.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E1B3-8AFC-4A6B-A388-DC23A387567F}" type="slidenum">
              <a:rPr lang="en-US" smtClean="0"/>
              <a:t>10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8582" y="1446683"/>
            <a:ext cx="569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dirty="0" smtClean="0"/>
              <a:t>Natural Chromaticity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order skew resonance</a:t>
            </a:r>
            <a:r>
              <a:rPr lang="en-US" dirty="0"/>
              <a:t> c</a:t>
            </a:r>
            <a:r>
              <a:rPr lang="en-US" dirty="0" smtClean="0"/>
              <a:t>ompensated</a:t>
            </a:r>
            <a:endParaRPr lang="en-US" dirty="0"/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838200" y="-846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Vertical Tune Scan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066499" y="1822958"/>
            <a:ext cx="6096000" cy="4572000"/>
            <a:chOff x="5897418" y="1528841"/>
            <a:chExt cx="6096000" cy="45720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7418" y="1528841"/>
              <a:ext cx="6096000" cy="45720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 rot="16200000">
              <a:off x="7868030" y="4205893"/>
              <a:ext cx="1838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r>
                <a:rPr lang="en-US" baseline="30000" dirty="0" smtClean="0"/>
                <a:t>rd</a:t>
              </a:r>
              <a:r>
                <a:rPr lang="en-US" dirty="0" smtClean="0"/>
                <a:t> (skew)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6062209" y="4205894"/>
              <a:ext cx="1838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/ 8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6879159" y="4205893"/>
              <a:ext cx="1838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(skew) / 8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8468770" y="4205893"/>
              <a:ext cx="1838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/ 8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0109666" y="4186485"/>
              <a:ext cx="1832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r>
                <a:rPr lang="en-US" baseline="30000" dirty="0" smtClean="0"/>
                <a:t>rd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58000" y="1298370"/>
                <a:ext cx="55048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dirty="0"/>
                  <a:t>Experimental Data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1.2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storage)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=6.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298370"/>
                <a:ext cx="5504873" cy="1200329"/>
              </a:xfrm>
              <a:prstGeom prst="rect">
                <a:avLst/>
              </a:prstGeom>
              <a:blipFill>
                <a:blip r:embed="rId4"/>
                <a:stretch>
                  <a:fillRect l="-886"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9192" y="1780645"/>
            <a:ext cx="6096000" cy="4572000"/>
            <a:chOff x="81289" y="1822958"/>
            <a:chExt cx="6096000" cy="4572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9" y="1822958"/>
              <a:ext cx="6096000" cy="45720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 rot="16200000">
              <a:off x="251555" y="4646862"/>
              <a:ext cx="1838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/ 8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 rot="16200000">
              <a:off x="1079197" y="4703410"/>
              <a:ext cx="1838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(skew)/ 8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2647144" y="4707413"/>
              <a:ext cx="1838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/ 8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4178721" y="4684560"/>
              <a:ext cx="1883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r>
                <a:rPr lang="en-US" baseline="30000" dirty="0" smtClean="0"/>
                <a:t>rd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2044295" y="4746860"/>
              <a:ext cx="1685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r>
                <a:rPr lang="en-US" baseline="30000" dirty="0" smtClean="0"/>
                <a:t>rd</a:t>
              </a:r>
              <a:r>
                <a:rPr lang="en-US" dirty="0" smtClean="0"/>
                <a:t> (skew)</a:t>
              </a:r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92892" y="1287704"/>
                <a:ext cx="5969657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/>
                  <a:t>Simulation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𝑡𝑢𝑟𝑛𝑠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~250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=6.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92" y="1287704"/>
                <a:ext cx="5969657" cy="646331"/>
              </a:xfrm>
              <a:prstGeom prst="rect">
                <a:avLst/>
              </a:prstGeom>
              <a:blipFill>
                <a:blip r:embed="rId6"/>
                <a:stretch>
                  <a:fillRect t="-4717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8454" y="1780645"/>
            <a:ext cx="6096000" cy="4572000"/>
            <a:chOff x="6146486" y="1339852"/>
            <a:chExt cx="6096000" cy="4572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486" y="1339852"/>
              <a:ext cx="6096000" cy="45720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16200000">
              <a:off x="6273476" y="3905150"/>
              <a:ext cx="1838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/ 8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7239339" y="3937048"/>
              <a:ext cx="1838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(skew)/ 8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8793768" y="3905150"/>
              <a:ext cx="1838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/ 8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8114667" y="3900244"/>
              <a:ext cx="1838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r>
                <a:rPr lang="en-US" baseline="30000" dirty="0" smtClean="0"/>
                <a:t>rd</a:t>
              </a:r>
              <a:r>
                <a:rPr lang="en-US" dirty="0" smtClean="0"/>
                <a:t> (skew)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10302984" y="3941843"/>
              <a:ext cx="1838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r>
                <a:rPr lang="en-US" baseline="30000" dirty="0" smtClean="0"/>
                <a:t>rd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24088" y="1287704"/>
                <a:ext cx="6338819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Simulation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𝑡𝑢𝑟𝑛𝑠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~250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US" dirty="0" smtClean="0"/>
                  <a:t> 2% max </a:t>
                </a:r>
                <a:r>
                  <a:rPr lang="en-US" dirty="0" err="1" smtClean="0"/>
                  <a:t>Octupole</a:t>
                </a:r>
                <a:r>
                  <a:rPr lang="en-US" dirty="0"/>
                  <a:t> </a:t>
                </a:r>
                <a:r>
                  <a:rPr lang="en-US" dirty="0" smtClean="0"/>
                  <a:t>excitation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=6.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8" y="1287704"/>
                <a:ext cx="6338819" cy="646331"/>
              </a:xfrm>
              <a:prstGeom prst="rect">
                <a:avLst/>
              </a:prstGeom>
              <a:blipFill>
                <a:blip r:embed="rId8"/>
                <a:stretch>
                  <a:fillRect l="-865" t="-4717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2557026" y="3111087"/>
            <a:ext cx="7077947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Remnant fields from the </a:t>
            </a:r>
            <a:r>
              <a:rPr lang="en-US" sz="2400" dirty="0" err="1" smtClean="0"/>
              <a:t>octupoles</a:t>
            </a:r>
            <a:r>
              <a:rPr lang="en-US" sz="2400" dirty="0" smtClean="0"/>
              <a:t> used in some PS operational cycles (Multi Turn Extraction) seem to explain the behavior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Could degaussing of the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octupoles</a:t>
            </a:r>
            <a:r>
              <a:rPr lang="en-US" sz="2400" b="1" i="1" dirty="0" smtClean="0">
                <a:solidFill>
                  <a:srgbClr val="FF0000"/>
                </a:solidFill>
              </a:rPr>
              <a:t> reduce the losses?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  <p:bldP spid="34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3"/>
              <p:cNvSpPr txBox="1">
                <a:spLocks/>
              </p:cNvSpPr>
              <p:nvPr/>
            </p:nvSpPr>
            <p:spPr>
              <a:xfrm>
                <a:off x="203200" y="1295958"/>
                <a:ext cx="11988799" cy="5060392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246888" indent="-246888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Euphemia" pitchFamily="34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126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784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441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0992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7568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414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072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29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000" dirty="0" smtClean="0"/>
                  <a:t>Machine Studies</a:t>
                </a:r>
              </a:p>
              <a:p>
                <a:pPr lvl="1"/>
                <a:r>
                  <a:rPr lang="en-US" dirty="0" smtClean="0"/>
                  <a:t>The effect of the 8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order structural resonance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has been studied in terms of losses, emittance variation and profile evolution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The resonance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naturally excited in the PS, has been compensated using skew </a:t>
                </a:r>
                <a:r>
                  <a:rPr lang="en-US" dirty="0" err="1" smtClean="0"/>
                  <a:t>sextupoles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The 4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order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is also excited possibly due to the presence of remnant fields in the </a:t>
                </a:r>
                <a:r>
                  <a:rPr lang="en-US" dirty="0" err="1" smtClean="0"/>
                  <a:t>octupoles</a:t>
                </a:r>
                <a:r>
                  <a:rPr lang="en-US" dirty="0" smtClean="0"/>
                  <a:t> used during operation</a:t>
                </a:r>
              </a:p>
              <a:p>
                <a:r>
                  <a:rPr lang="en-US" sz="3000" dirty="0" smtClean="0"/>
                  <a:t>Simulation Studies</a:t>
                </a:r>
              </a:p>
              <a:p>
                <a:pPr lvl="1"/>
                <a:r>
                  <a:rPr lang="en-US" dirty="0" smtClean="0"/>
                  <a:t>The full PS flat bottom has been simulated using the </a:t>
                </a:r>
                <a:r>
                  <a:rPr lang="en-US" dirty="0" err="1" smtClean="0"/>
                  <a:t>Py</a:t>
                </a:r>
                <a:r>
                  <a:rPr lang="en-US" dirty="0" smtClean="0"/>
                  <a:t>-ORBIT frozen model</a:t>
                </a:r>
              </a:p>
              <a:p>
                <a:pPr lvl="1"/>
                <a:r>
                  <a:rPr lang="en-US" dirty="0" smtClean="0"/>
                  <a:t>The simulation results cannot fully replicate the experimental data especially in terms of losses </a:t>
                </a:r>
                <a:endParaRPr lang="en-US" sz="2400" dirty="0" smtClean="0"/>
              </a:p>
              <a:p>
                <a:r>
                  <a:rPr lang="en-US" sz="3000" dirty="0" smtClean="0"/>
                  <a:t>Further studies </a:t>
                </a:r>
              </a:p>
              <a:p>
                <a:pPr lvl="1"/>
                <a:r>
                  <a:rPr lang="en-US" dirty="0" smtClean="0"/>
                  <a:t>Stability issues for high vertical tunes (Transverse Feedback)</a:t>
                </a:r>
              </a:p>
              <a:p>
                <a:pPr lvl="1"/>
                <a:r>
                  <a:rPr lang="en-US" dirty="0" smtClean="0"/>
                  <a:t>Degaussing of the </a:t>
                </a:r>
                <a:r>
                  <a:rPr lang="en-US" dirty="0" err="1" smtClean="0"/>
                  <a:t>octupoles</a:t>
                </a:r>
                <a:r>
                  <a:rPr lang="en-US" dirty="0" smtClean="0"/>
                  <a:t> used in operation</a:t>
                </a:r>
              </a:p>
              <a:p>
                <a:pPr lvl="1"/>
                <a:r>
                  <a:rPr lang="en-US" dirty="0" smtClean="0"/>
                  <a:t>PS model and simulation tools optimization  </a:t>
                </a:r>
              </a:p>
            </p:txBody>
          </p:sp>
        </mc:Choice>
        <mc:Fallback xmlns="">
          <p:sp>
            <p:nvSpPr>
              <p:cNvPr id="8" name="Content Placehol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1295958"/>
                <a:ext cx="11988799" cy="5060392"/>
              </a:xfrm>
              <a:prstGeom prst="rect">
                <a:avLst/>
              </a:prstGeom>
              <a:blipFill>
                <a:blip r:embed="rId2"/>
                <a:stretch>
                  <a:fillRect l="-915" t="-2771" r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C5CC-B5D7-4064-8B4C-185363DE7195}" type="datetime1">
              <a:rPr lang="en-US" smtClean="0"/>
              <a:t>04-Oct-17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F.Asvesta</a:t>
            </a:r>
            <a:r>
              <a:rPr lang="en-US" dirty="0" smtClean="0"/>
              <a:t> et.al.</a:t>
            </a:r>
            <a:endParaRPr 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68109" y="247822"/>
            <a:ext cx="10515600" cy="13315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Summary &amp; Outlook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62599" y="5832475"/>
            <a:ext cx="7086600" cy="706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Thank you for your attention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026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5DFA-0690-40AE-9606-83E7705AC951}" type="datetime1">
              <a:rPr lang="en-US" smtClean="0"/>
              <a:t>04-Oct-17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F.Asvesta et.al.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E1B3-8AFC-4A6B-A388-DC23A38756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F987-2593-4BF5-B3E6-0E689BFE3BE3}" type="datetime1">
              <a:rPr lang="en-US" smtClean="0"/>
              <a:t>04-Oct-17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Foteini Asvesta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E1B3-8AFC-4A6B-A388-DC23A387567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Resonance crossing</a:t>
            </a:r>
            <a:endParaRPr lang="en-US" dirty="0"/>
          </a:p>
        </p:txBody>
      </p:sp>
      <p:pic>
        <p:nvPicPr>
          <p:cNvPr id="7" name="8436D9CC-D4FC-4034-8713-EF2B34296125" descr="cid:50FCA4D2-CE30-49BA-B99C-59CB5F18AEA3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9" y="1250938"/>
            <a:ext cx="5046322" cy="51054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6096000" y="1803574"/>
            <a:ext cx="5246255" cy="3990078"/>
            <a:chOff x="6107545" y="1573353"/>
            <a:chExt cx="5246255" cy="399007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545" y="3734631"/>
              <a:ext cx="2438400" cy="18288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5400" y="3734631"/>
              <a:ext cx="2438400" cy="18288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5400" y="1573353"/>
              <a:ext cx="2438400" cy="18288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4509" y="1573353"/>
              <a:ext cx="243840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80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3DCA-E2BE-4796-9F46-909A1DC0279C}" type="datetime1">
              <a:rPr lang="en-US" smtClean="0"/>
              <a:t>04-Oct-17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E1B3-8AFC-4A6B-A388-DC23A387567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Foteini Asvesta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274997"/>
            <a:ext cx="3657600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47" y="1274997"/>
            <a:ext cx="365760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613150"/>
            <a:ext cx="3657600" cy="2743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Particle Tracking</a:t>
            </a:r>
            <a:endParaRPr lang="en-US" dirty="0"/>
          </a:p>
        </p:txBody>
      </p:sp>
      <p:cxnSp>
        <p:nvCxnSpPr>
          <p:cNvPr id="11" name="Elbow Connector 10"/>
          <p:cNvCxnSpPr>
            <a:stCxn id="12" idx="3"/>
          </p:cNvCxnSpPr>
          <p:nvPr/>
        </p:nvCxnSpPr>
        <p:spPr>
          <a:xfrm>
            <a:off x="4233647" y="2646597"/>
            <a:ext cx="356826" cy="2220967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8" idx="1"/>
          </p:cNvCxnSpPr>
          <p:nvPr/>
        </p:nvCxnSpPr>
        <p:spPr>
          <a:xfrm rot="10800000" flipV="1">
            <a:off x="7148946" y="2612476"/>
            <a:ext cx="547255" cy="1599306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56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7191-ADA8-4274-8FA6-A1B91AA1CDF2}" type="datetime1">
              <a:rPr lang="en-US" smtClean="0"/>
              <a:t>04-Oct-17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F.Asvesta et.al.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E1B3-8AFC-4A6B-A388-DC23A387567F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5" y="1820469"/>
            <a:ext cx="6096000" cy="4572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71" y="1820469"/>
            <a:ext cx="6096000" cy="4572000"/>
          </a:xfrm>
        </p:spPr>
      </p:pic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838200" y="-84687"/>
            <a:ext cx="10515600" cy="1325563"/>
          </a:xfrm>
        </p:spPr>
        <p:txBody>
          <a:bodyPr/>
          <a:lstStyle/>
          <a:p>
            <a:r>
              <a:rPr lang="en-US" dirty="0" smtClean="0"/>
              <a:t>Vertical Beam Profiles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709" y="1194709"/>
                <a:ext cx="58327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 smtClean="0"/>
                  <a:t>Simulation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𝑡𝑢𝑟𝑛𝑠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~1.2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=6.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" y="1194709"/>
                <a:ext cx="5832763" cy="646331"/>
              </a:xfrm>
              <a:prstGeom prst="rect">
                <a:avLst/>
              </a:prstGeom>
              <a:blipFill>
                <a:blip r:embed="rId4"/>
                <a:stretch>
                  <a:fillRect t="-5660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87127" y="1240876"/>
                <a:ext cx="550487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dirty="0" smtClean="0"/>
                  <a:t>Experimental Data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1.2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storage)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=6.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127" y="1240876"/>
                <a:ext cx="5504873" cy="1477328"/>
              </a:xfrm>
              <a:prstGeom prst="rect">
                <a:avLst/>
              </a:prstGeom>
              <a:blipFill>
                <a:blip r:embed="rId5"/>
                <a:stretch>
                  <a:fillRect l="-997" t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9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56189"/>
            <a:ext cx="9144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Vertical </a:t>
            </a:r>
            <a:r>
              <a:rPr lang="en-US" sz="4000" dirty="0" smtClean="0"/>
              <a:t>Beam Profiles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736F-9D01-43AE-9EDA-67245CE9FE15}" type="datetime1">
              <a:rPr lang="en-US" smtClean="0"/>
              <a:t>04-Oct-17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F.Asvesta et.al.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E1B3-8AFC-4A6B-A388-DC23A387567F}" type="slidenum">
              <a:rPr lang="en-US" smtClean="0"/>
              <a:t>16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64" y="3599795"/>
            <a:ext cx="4267200" cy="3200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73" y="3657600"/>
            <a:ext cx="4267200" cy="3200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32079" y="5102836"/>
            <a:ext cx="145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Vertical</a:t>
            </a:r>
          </a:p>
          <a:p>
            <a:pPr algn="ctr"/>
            <a:r>
              <a:rPr lang="en-US" dirty="0" smtClean="0"/>
              <a:t>Profiles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224154" y="1476871"/>
            <a:ext cx="145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Horizontal</a:t>
            </a:r>
          </a:p>
          <a:p>
            <a:pPr algn="ctr"/>
            <a:r>
              <a:rPr lang="en-US" dirty="0" smtClean="0"/>
              <a:t>Profiles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96000" y="3011269"/>
                <a:ext cx="2021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dirty="0" smtClean="0"/>
                  <a:t>Experimental Data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1.2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storage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11269"/>
                <a:ext cx="2021322" cy="646331"/>
              </a:xfrm>
              <a:prstGeom prst="rect">
                <a:avLst/>
              </a:prstGeom>
              <a:blipFill>
                <a:blip r:embed="rId4"/>
                <a:stretch>
                  <a:fillRect l="-2410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4774" y="5102836"/>
            <a:ext cx="139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Vertical</a:t>
            </a:r>
          </a:p>
          <a:p>
            <a:pPr algn="ctr"/>
            <a:r>
              <a:rPr lang="en-US" dirty="0" smtClean="0"/>
              <a:t>Profiles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6849" y="1476871"/>
            <a:ext cx="139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Horizontal</a:t>
            </a:r>
          </a:p>
          <a:p>
            <a:pPr algn="ctr"/>
            <a:r>
              <a:rPr lang="en-US" dirty="0" smtClean="0"/>
              <a:t>Profiles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924800" y="625374"/>
            <a:ext cx="4267200" cy="3200556"/>
            <a:chOff x="7924800" y="625374"/>
            <a:chExt cx="4267200" cy="320055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800" y="625530"/>
              <a:ext cx="4267200" cy="3200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415403" y="625374"/>
                  <a:ext cx="128599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=6.15</m:t>
                        </m:r>
                      </m:oMath>
                    </m:oMathPara>
                  </a14:m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5403" y="625374"/>
                  <a:ext cx="1285993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1842073" y="618103"/>
            <a:ext cx="4267200" cy="3265632"/>
            <a:chOff x="1740477" y="618103"/>
            <a:chExt cx="4267200" cy="326563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477" y="683335"/>
              <a:ext cx="4267200" cy="3200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154880" y="618103"/>
                  <a:ext cx="128599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=6.15</m:t>
                        </m:r>
                      </m:oMath>
                    </m:oMathPara>
                  </a14:m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4880" y="618103"/>
                  <a:ext cx="1285993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3011269"/>
                <a:ext cx="1828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Simulation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𝑡𝑢𝑟𝑛𝑠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~250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US" dirty="0"/>
                  <a:t> 2% max </a:t>
                </a:r>
                <a:r>
                  <a:rPr lang="en-US" dirty="0" err="1"/>
                  <a:t>Octupole</a:t>
                </a:r>
                <a:r>
                  <a:rPr lang="en-US" dirty="0"/>
                  <a:t> </a:t>
                </a:r>
                <a:r>
                  <a:rPr lang="en-US" dirty="0" smtClean="0"/>
                  <a:t>excitation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11269"/>
                <a:ext cx="1828800" cy="1200329"/>
              </a:xfrm>
              <a:prstGeom prst="rect">
                <a:avLst/>
              </a:prstGeom>
              <a:blipFill>
                <a:blip r:embed="rId9"/>
                <a:stretch>
                  <a:fillRect l="-2667" t="-3046" r="-18333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33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5DFA-0690-40AE-9606-83E7705AC951}" type="datetime1">
              <a:rPr lang="en-US" smtClean="0"/>
              <a:t>04-Oct-17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F.Asvesta et.al.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E1B3-8AFC-4A6B-A388-DC23A387567F}" type="slidenum">
              <a:rPr lang="en-US" smtClean="0"/>
              <a:t>17</a:t>
            </a:fld>
            <a:endParaRPr lang="en-US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838199" y="-84687"/>
            <a:ext cx="109843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Resonance driving terms for the MTE </a:t>
            </a:r>
            <a:r>
              <a:rPr lang="en-US" dirty="0" err="1" smtClean="0"/>
              <a:t>octupoles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747722"/>
            <a:ext cx="4267200" cy="320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722"/>
            <a:ext cx="4267201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67933" y="1807212"/>
            <a:ext cx="229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PS39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42654" y="1807212"/>
            <a:ext cx="229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PS55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093212" y="1904092"/>
                <a:ext cx="22906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ODs</a:t>
                </a:r>
              </a:p>
              <a:p>
                <a:pPr algn="ctr"/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212" y="1904092"/>
                <a:ext cx="2290618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622354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 txBox="1">
            <a:spLocks/>
          </p:cNvSpPr>
          <p:nvPr/>
        </p:nvSpPr>
        <p:spPr>
          <a:xfrm>
            <a:off x="1066800" y="1295400"/>
            <a:ext cx="9677400" cy="4920673"/>
          </a:xfrm>
          <a:prstGeom prst="rect">
            <a:avLst/>
          </a:prstGeom>
        </p:spPr>
        <p:txBody>
          <a:bodyPr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Motivation</a:t>
            </a:r>
          </a:p>
          <a:p>
            <a:r>
              <a:rPr lang="en-US" dirty="0" smtClean="0"/>
              <a:t>Frequency Map Analysis</a:t>
            </a:r>
          </a:p>
          <a:p>
            <a:pPr lvl="1"/>
            <a:r>
              <a:rPr lang="en-US" dirty="0" smtClean="0"/>
              <a:t>On-momentum particles</a:t>
            </a:r>
          </a:p>
          <a:p>
            <a:pPr lvl="1"/>
            <a:r>
              <a:rPr lang="en-US" dirty="0" smtClean="0"/>
              <a:t>Off-momentum particles</a:t>
            </a:r>
            <a:endParaRPr lang="en-US" dirty="0"/>
          </a:p>
          <a:p>
            <a:r>
              <a:rPr lang="en-US" dirty="0" smtClean="0"/>
              <a:t>Machine Development and Simulation Studies</a:t>
            </a:r>
            <a:endParaRPr lang="en-US" dirty="0"/>
          </a:p>
          <a:p>
            <a:pPr lvl="1"/>
            <a:r>
              <a:rPr lang="en-US" dirty="0" smtClean="0"/>
              <a:t>Vertical Tune Scans (space charge dominated)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Order Skew Resonance Compensation</a:t>
            </a:r>
          </a:p>
          <a:p>
            <a:pPr lvl="1"/>
            <a:r>
              <a:rPr lang="en-US" dirty="0"/>
              <a:t>Vertical Tune Scans </a:t>
            </a:r>
            <a:r>
              <a:rPr lang="en-US" dirty="0" smtClean="0"/>
              <a:t>(non- space </a:t>
            </a:r>
            <a:r>
              <a:rPr lang="en-US" dirty="0"/>
              <a:t>charge </a:t>
            </a:r>
            <a:r>
              <a:rPr lang="en-US" dirty="0" smtClean="0"/>
              <a:t>dominated)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5015-B135-4381-9B7E-9317B7DA51D9}" type="datetime1">
              <a:rPr lang="en-US" smtClean="0"/>
              <a:t>04-Oct-17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F.Asvesta et.al.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838200" y="-84687"/>
            <a:ext cx="10515600" cy="1325563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801">
        <p:fade/>
      </p:transition>
    </mc:Choice>
    <mc:Fallback xmlns="">
      <p:transition spd="med" advTm="158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71A1-DF38-4A8C-937C-2FBB4419AF7F}" type="datetime1">
              <a:rPr lang="en-US" smtClean="0"/>
              <a:t>04-Oct-17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E1B3-8AFC-4A6B-A388-DC23A387567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F.Asvesta et.al.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511" y="1263689"/>
                <a:ext cx="6609115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Limitations towards the LIU goals for the PS performance connected to space charge: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Vertical integer resonance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=6.25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8</a:t>
                </a:r>
                <a:r>
                  <a:rPr lang="en-US" sz="2000" baseline="30000" dirty="0" smtClean="0"/>
                  <a:t>th</a:t>
                </a:r>
                <a:r>
                  <a:rPr lang="en-US" sz="2000" dirty="0" smtClean="0"/>
                  <a:t> order structural resonance (</a:t>
                </a:r>
                <a:r>
                  <a:rPr lang="en-US" sz="2000" i="1" dirty="0" smtClean="0">
                    <a:hlinkClick r:id="rId2"/>
                  </a:rPr>
                  <a:t>S. Machida</a:t>
                </a:r>
                <a:r>
                  <a:rPr lang="en-US" sz="2000" i="1" dirty="0" smtClean="0"/>
                  <a:t>, </a:t>
                </a:r>
                <a:r>
                  <a:rPr lang="en-US" sz="2000" i="1" dirty="0" smtClean="0">
                    <a:hlinkClick r:id="rId3"/>
                  </a:rPr>
                  <a:t>R.Wasef</a:t>
                </a:r>
                <a:r>
                  <a:rPr lang="en-US" sz="2000" i="1" dirty="0" smtClean="0"/>
                  <a:t> et.al</a:t>
                </a:r>
                <a:r>
                  <a:rPr lang="en-US" sz="2000" dirty="0" smtClean="0"/>
                  <a:t>).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1" y="1263689"/>
                <a:ext cx="6609115" cy="1631216"/>
              </a:xfrm>
              <a:prstGeom prst="rect">
                <a:avLst/>
              </a:prstGeom>
              <a:blipFill>
                <a:blip r:embed="rId6"/>
                <a:stretch>
                  <a:fillRect l="-1015" t="-1866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482410" y="1240876"/>
            <a:ext cx="5529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Space </a:t>
            </a:r>
            <a:r>
              <a:rPr lang="en-US" sz="2400" dirty="0" smtClean="0"/>
              <a:t>charge </a:t>
            </a:r>
            <a:r>
              <a:rPr lang="en-US" sz="2400" dirty="0"/>
              <a:t>tune </a:t>
            </a:r>
            <a:r>
              <a:rPr lang="en-US" sz="2400" dirty="0" smtClean="0"/>
              <a:t>spread in </a:t>
            </a:r>
            <a:r>
              <a:rPr lang="en-US" sz="2400" dirty="0"/>
              <a:t>the PS </a:t>
            </a:r>
            <a:endParaRPr lang="en-US" sz="2400" dirty="0" smtClean="0"/>
          </a:p>
          <a:p>
            <a:r>
              <a:rPr lang="en-US" sz="2400" dirty="0" smtClean="0"/>
              <a:t>for LHC-type </a:t>
            </a:r>
            <a:r>
              <a:rPr lang="en-US" sz="2400" dirty="0"/>
              <a:t>beams.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81180"/>
            <a:ext cx="6362912" cy="3976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6"/>
          <a:stretch/>
        </p:blipFill>
        <p:spPr>
          <a:xfrm>
            <a:off x="7175629" y="2071873"/>
            <a:ext cx="5016372" cy="478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0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75"/>
    </mc:Choice>
    <mc:Fallback xmlns="">
      <p:transition spd="slow" advTm="11017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94" y="1168971"/>
            <a:ext cx="10274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91440"/>
            <a:r>
              <a:rPr lang="en-US" dirty="0" smtClean="0"/>
              <a:t>Tracking on-momentum particles under the influence of space charge using </a:t>
            </a:r>
            <a:r>
              <a:rPr lang="en-US" dirty="0"/>
              <a:t>the </a:t>
            </a:r>
            <a:r>
              <a:rPr lang="en-US" dirty="0" err="1"/>
              <a:t>Py</a:t>
            </a:r>
            <a:r>
              <a:rPr lang="en-US" dirty="0"/>
              <a:t>-ORBIT Frozen model </a:t>
            </a:r>
            <a:endParaRPr lang="en-US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73" y="1864219"/>
            <a:ext cx="6096000" cy="4572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3" y="1864219"/>
            <a:ext cx="6096000" cy="4572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1919" y="1774806"/>
            <a:ext cx="11958525" cy="46853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0440" y="6380240"/>
            <a:ext cx="2743200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B0E4-C55A-46CC-959A-CCA29E881C52}" type="datetime1">
              <a:rPr lang="en-US" smtClean="0"/>
              <a:t>04-Oct-17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Foteini Asvesta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406" y="1279687"/>
            <a:ext cx="3976601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Tunes of individual particles </a:t>
            </a:r>
          </a:p>
          <a:p>
            <a:r>
              <a:rPr lang="en-US" dirty="0" smtClean="0"/>
              <a:t>calculated over one synchrotron period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2063707" y="1926018"/>
            <a:ext cx="59003" cy="144755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40679" y="508000"/>
                <a:ext cx="5636284" cy="12536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Diffusion: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rad>
                      </m:e>
                    </m:func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𝑜𝑣𝑒𝑟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𝑠𝑒𝑐𝑜𝑛𝑑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𝑠𝑦𝑛𝑐h𝑟𝑜𝑡𝑟𝑜𝑛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𝑝𝑒𝑟𝑖𝑜𝑑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𝑜𝑣𝑒𝑟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𝑓𝑖𝑟𝑠𝑡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𝑠𝑦𝑛𝑐h𝑟𝑜𝑡𝑟𝑜𝑛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𝑝𝑒𝑟𝑖𝑜𝑑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679" y="508000"/>
                <a:ext cx="5636284" cy="1253679"/>
              </a:xfrm>
              <a:prstGeom prst="rect">
                <a:avLst/>
              </a:prstGeom>
              <a:blipFill>
                <a:blip r:embed="rId7"/>
                <a:stretch>
                  <a:fillRect l="-86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5980842" y="1761679"/>
            <a:ext cx="559839" cy="107563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0488716" y="1977984"/>
            <a:ext cx="1511623" cy="434513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6" idx="0"/>
          </p:cNvCxnSpPr>
          <p:nvPr/>
        </p:nvCxnSpPr>
        <p:spPr>
          <a:xfrm flipH="1" flipV="1">
            <a:off x="9897346" y="5089236"/>
            <a:ext cx="715440" cy="63648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834570" y="1665882"/>
            <a:ext cx="561057" cy="76662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849521" y="3286893"/>
            <a:ext cx="180997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Working Point 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44" idx="0"/>
          </p:cNvCxnSpPr>
          <p:nvPr/>
        </p:nvCxnSpPr>
        <p:spPr>
          <a:xfrm flipH="1" flipV="1">
            <a:off x="3514861" y="2324886"/>
            <a:ext cx="239646" cy="96200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594082" y="1944889"/>
            <a:ext cx="1511623" cy="434513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401297" y="1197072"/>
            <a:ext cx="158496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Resonance lines up to 8</a:t>
            </a:r>
            <a:r>
              <a:rPr lang="en-US" baseline="30000" dirty="0" smtClean="0"/>
              <a:t>th</a:t>
            </a:r>
            <a:r>
              <a:rPr lang="en-US" dirty="0" smtClean="0"/>
              <a:t> order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22817" y="5725718"/>
            <a:ext cx="3179937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Initial position in the transverse plane of the tracked particles</a:t>
            </a:r>
            <a:endParaRPr lang="en-US" dirty="0"/>
          </a:p>
        </p:txBody>
      </p:sp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838199" y="-84687"/>
            <a:ext cx="10873509" cy="1325563"/>
          </a:xfrm>
        </p:spPr>
        <p:txBody>
          <a:bodyPr/>
          <a:lstStyle/>
          <a:p>
            <a:r>
              <a:rPr lang="en-US" dirty="0" smtClean="0"/>
              <a:t>Frequency Maps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0270836" y="1761679"/>
            <a:ext cx="570807" cy="53393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45" y="6239"/>
            <a:ext cx="4876800" cy="365760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291750" y="2717235"/>
            <a:ext cx="557771" cy="41417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525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4317">
        <p:fade/>
      </p:transition>
    </mc:Choice>
    <mc:Fallback xmlns="">
      <p:transition spd="med" advTm="1043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9" grpId="0" animBg="1"/>
      <p:bldP spid="44" grpId="0" animBg="1"/>
      <p:bldP spid="23" grpId="0" animBg="1"/>
      <p:bldP spid="39" grpId="0" animBg="1"/>
      <p:bldP spid="1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45" y="1975074"/>
            <a:ext cx="5852160" cy="4389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1" y="1984218"/>
            <a:ext cx="5852160" cy="43891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1919" y="1984218"/>
            <a:ext cx="11958525" cy="4408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0440" y="6380240"/>
            <a:ext cx="2743200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B0E4-C55A-46CC-959A-CCA29E881C52}" type="datetime1">
              <a:rPr lang="en-US" smtClean="0"/>
              <a:t>04-Oct-17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Foteini Asvesta</a:t>
            </a:r>
            <a:endParaRPr lang="en-US" dirty="0"/>
          </a:p>
        </p:txBody>
      </p:sp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838199" y="-84687"/>
            <a:ext cx="10873509" cy="1325563"/>
          </a:xfrm>
        </p:spPr>
        <p:txBody>
          <a:bodyPr/>
          <a:lstStyle/>
          <a:p>
            <a:r>
              <a:rPr lang="en-US" dirty="0" smtClean="0"/>
              <a:t>Frequency Maps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1918" y="1125887"/>
            <a:ext cx="11958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91440"/>
            <a:r>
              <a:rPr lang="en-US" dirty="0" smtClean="0"/>
              <a:t>Tracking off-momentum particles under the influence of space charge using </a:t>
            </a:r>
            <a:r>
              <a:rPr lang="en-US" dirty="0"/>
              <a:t>the </a:t>
            </a:r>
            <a:r>
              <a:rPr lang="en-US" dirty="0" err="1"/>
              <a:t>Py</a:t>
            </a:r>
            <a:r>
              <a:rPr lang="en-US" dirty="0"/>
              <a:t>-ORBIT Frozen </a:t>
            </a:r>
            <a:r>
              <a:rPr lang="en-US" dirty="0" smtClean="0"/>
              <a:t>model</a:t>
            </a:r>
          </a:p>
          <a:p>
            <a:pPr marL="19431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particles trapped by the resonances due to the periodic crossing</a:t>
            </a:r>
          </a:p>
          <a:p>
            <a:pPr marL="194310" indent="-285750">
              <a:buFont typeface="Arial" panose="020B0604020202020204" pitchFamily="34" charset="0"/>
              <a:buChar char="•"/>
            </a:pPr>
            <a:r>
              <a:rPr lang="en-US" dirty="0" smtClean="0"/>
              <a:t>Excitation of all the 8</a:t>
            </a:r>
            <a:r>
              <a:rPr lang="en-US" baseline="30000" dirty="0" smtClean="0"/>
              <a:t>th</a:t>
            </a:r>
            <a:r>
              <a:rPr lang="en-US" dirty="0" smtClean="0"/>
              <a:t> order structural resonances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86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024">
        <p:fade/>
      </p:transition>
    </mc:Choice>
    <mc:Fallback xmlns="">
      <p:transition spd="med" advTm="380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285"/>
            <a:ext cx="12192000" cy="3084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4494430"/>
                <a:ext cx="11988800" cy="18619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Tracking off-momentum particles with the same longitudinal action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=2.27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∗10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 smtClean="0"/>
                  <a:t>) for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𝑡𝑢𝑟𝑛𝑠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 23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Particles initialized with the same initial longitudinal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0  </a:t>
                </a:r>
              </a:p>
              <a:p>
                <a:r>
                  <a:rPr lang="en-US" dirty="0" smtClean="0"/>
                  <a:t>Losses increase in steps since the particles cross the resonance at the same time in their synchrotron motion</a:t>
                </a:r>
              </a:p>
              <a:p>
                <a:r>
                  <a:rPr lang="en-US" dirty="0" smtClean="0"/>
                  <a:t>Losses increase as we increase the number of turns since particles crossing the resonance gradually gain amplitude reaching the mechanical aperture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94430"/>
                <a:ext cx="11988800" cy="1861920"/>
              </a:xfrm>
              <a:prstGeom prst="rect">
                <a:avLst/>
              </a:prstGeom>
              <a:blipFill>
                <a:blip r:embed="rId4"/>
                <a:stretch>
                  <a:fillRect l="-407" b="-4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C91B-9066-40B7-9F46-E9936652BBD4}" type="datetime1">
              <a:rPr lang="en-US" smtClean="0"/>
              <a:t>04-Oct-17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E1B3-8AFC-4A6B-A388-DC23A38756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Foteini Asvesta</a:t>
            </a:r>
            <a:endParaRPr lang="en-US" dirty="0"/>
          </a:p>
        </p:txBody>
      </p:sp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838199" y="-84687"/>
            <a:ext cx="10873509" cy="1325563"/>
          </a:xfrm>
        </p:spPr>
        <p:txBody>
          <a:bodyPr/>
          <a:lstStyle/>
          <a:p>
            <a:r>
              <a:rPr lang="en-US" dirty="0" smtClean="0"/>
              <a:t>Frequency Maps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169237" y="-1"/>
            <a:ext cx="2022764" cy="1400285"/>
            <a:chOff x="6856412" y="2730114"/>
            <a:chExt cx="3843225" cy="304790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412" y="2895600"/>
              <a:ext cx="3843225" cy="288241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 rot="10800000" flipV="1">
              <a:off x="7458291" y="2730114"/>
              <a:ext cx="2968245" cy="3969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800" b="1" dirty="0" smtClean="0"/>
                <a:t>Longitudinal Phase Space</a:t>
              </a:r>
              <a:endParaRPr lang="en-US" sz="800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114800"/>
            <a:ext cx="3657600" cy="274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00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45"/>
    </mc:Choice>
    <mc:Fallback xmlns="">
      <p:transition spd="slow" advTm="90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EDD0-E17A-4A7F-B1CA-C1CB30AA2832}" type="datetime1">
              <a:rPr lang="en-US" smtClean="0"/>
              <a:t>04-Oct-17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F.Asvesta et.al.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E1B3-8AFC-4A6B-A388-DC23A387567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-84687"/>
            <a:ext cx="11446164" cy="1325563"/>
          </a:xfrm>
        </p:spPr>
        <p:txBody>
          <a:bodyPr/>
          <a:lstStyle/>
          <a:p>
            <a:r>
              <a:rPr lang="en-US"/>
              <a:t>Machine Development and Simulation Studies</a:t>
            </a:r>
            <a:endParaRPr lang="en-US" dirty="0"/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203201" y="1295958"/>
            <a:ext cx="11794836" cy="5060392"/>
          </a:xfrm>
          <a:prstGeom prst="rect">
            <a:avLst/>
          </a:prstGeom>
        </p:spPr>
        <p:txBody>
          <a:bodyPr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Machine Studies</a:t>
            </a:r>
          </a:p>
          <a:p>
            <a:pPr lvl="1"/>
            <a:r>
              <a:rPr lang="en-US" dirty="0" smtClean="0"/>
              <a:t>Single Bunch</a:t>
            </a:r>
          </a:p>
          <a:p>
            <a:pPr lvl="1"/>
            <a:r>
              <a:rPr lang="en-US" dirty="0" smtClean="0"/>
              <a:t>Coupling Corrected </a:t>
            </a:r>
          </a:p>
          <a:p>
            <a:pPr lvl="2"/>
            <a:r>
              <a:rPr lang="en-US" dirty="0" smtClean="0"/>
              <a:t>In operation is enhanced to damp horizontal head tail instability</a:t>
            </a:r>
          </a:p>
          <a:p>
            <a:pPr lvl="1"/>
            <a:r>
              <a:rPr lang="en-US" dirty="0" smtClean="0"/>
              <a:t>Transverse Feedback ON </a:t>
            </a:r>
          </a:p>
          <a:p>
            <a:pPr lvl="2"/>
            <a:r>
              <a:rPr lang="en-US" dirty="0" smtClean="0"/>
              <a:t>In </a:t>
            </a:r>
            <a:r>
              <a:rPr lang="en-US" dirty="0"/>
              <a:t>operation </a:t>
            </a:r>
            <a:r>
              <a:rPr lang="en-US" dirty="0" smtClean="0"/>
              <a:t>OFF</a:t>
            </a:r>
          </a:p>
          <a:p>
            <a:r>
              <a:rPr lang="en-US" sz="3000" dirty="0" smtClean="0"/>
              <a:t>Simulation Studies</a:t>
            </a:r>
          </a:p>
          <a:p>
            <a:pPr lvl="1"/>
            <a:r>
              <a:rPr lang="en-US" dirty="0" smtClean="0"/>
              <a:t>PS non-linear lattice </a:t>
            </a:r>
          </a:p>
          <a:p>
            <a:pPr lvl="2"/>
            <a:r>
              <a:rPr lang="en-US" dirty="0" smtClean="0"/>
              <a:t>higher order multipoles from pole face windings in the main magnets</a:t>
            </a:r>
          </a:p>
          <a:p>
            <a:pPr lvl="1"/>
            <a:r>
              <a:rPr lang="en-US" sz="2400" dirty="0" smtClean="0"/>
              <a:t>Space charge frozen model </a:t>
            </a:r>
          </a:p>
          <a:p>
            <a:pPr lvl="2"/>
            <a:r>
              <a:rPr lang="en-US" dirty="0" smtClean="0"/>
              <a:t>electric </a:t>
            </a:r>
            <a:r>
              <a:rPr lang="en-US" dirty="0"/>
              <a:t>field calculated for bi-Gaussian distribution using </a:t>
            </a:r>
            <a:r>
              <a:rPr lang="en-US" dirty="0" err="1"/>
              <a:t>Bassetti</a:t>
            </a:r>
            <a:r>
              <a:rPr lang="en-US" dirty="0"/>
              <a:t> Erskine </a:t>
            </a:r>
            <a:r>
              <a:rPr lang="en-US" dirty="0" smtClean="0"/>
              <a:t>formula</a:t>
            </a:r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223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07"/>
    </mc:Choice>
    <mc:Fallback xmlns="">
      <p:transition spd="slow" advTm="9960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6" y="1840836"/>
            <a:ext cx="4422005" cy="451551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8582" y="1446683"/>
            <a:ext cx="569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dirty="0" smtClean="0"/>
              <a:t>Vertical </a:t>
            </a:r>
            <a:r>
              <a:rPr lang="en-US" dirty="0"/>
              <a:t>c</a:t>
            </a:r>
            <a:r>
              <a:rPr lang="en-US" dirty="0" smtClean="0"/>
              <a:t>hromaticity </a:t>
            </a:r>
            <a:r>
              <a:rPr lang="en-US" dirty="0"/>
              <a:t>c</a:t>
            </a:r>
            <a:r>
              <a:rPr lang="en-US" dirty="0" smtClean="0"/>
              <a:t>orrected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6358-DD80-429C-AA7A-C3FD7BE7CF81}" type="datetime1">
              <a:rPr lang="en-US" smtClean="0"/>
              <a:t>04-Oct-17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F.Asvesta et.al.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E1B3-8AFC-4A6B-A388-DC23A387567F}" type="slidenum">
              <a:rPr lang="en-US" smtClean="0"/>
              <a:t>8</a:t>
            </a:fld>
            <a:endParaRPr lang="en-US"/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838200" y="-846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Vertical Tune Scan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165" y="1784350"/>
            <a:ext cx="6096000" cy="4572000"/>
            <a:chOff x="56785" y="1816754"/>
            <a:chExt cx="6096000" cy="4572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5" y="1816754"/>
              <a:ext cx="6096000" cy="4572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404029" y="4221909"/>
              <a:ext cx="1838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/ 8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1163781" y="4221909"/>
              <a:ext cx="1838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 (skew)/ 8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2185768" y="4221155"/>
              <a:ext cx="1838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/ 8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3338903" y="3787047"/>
              <a:ext cx="1838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r>
                <a:rPr lang="en-US" baseline="30000" dirty="0" smtClean="0"/>
                <a:t>rd</a:t>
              </a:r>
              <a:r>
                <a:rPr lang="en-US" dirty="0"/>
                <a:t> (skew)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96000" y="1816754"/>
            <a:ext cx="6096000" cy="4572000"/>
            <a:chOff x="6096000" y="1816754"/>
            <a:chExt cx="6096000" cy="4572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816754"/>
              <a:ext cx="6096000" cy="4572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16200000">
              <a:off x="6475433" y="3787048"/>
              <a:ext cx="1838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/ 8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7220466" y="3787047"/>
              <a:ext cx="1838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(skew) / 8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8281768" y="4604465"/>
              <a:ext cx="1838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/ 8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9439100" y="3516231"/>
              <a:ext cx="1838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r>
                <a:rPr lang="en-US" baseline="30000" dirty="0" smtClean="0"/>
                <a:t>rd</a:t>
              </a:r>
              <a:r>
                <a:rPr lang="en-US" dirty="0" smtClean="0"/>
                <a:t> (skew)</a:t>
              </a:r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61783" y="1287082"/>
                <a:ext cx="5832763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dirty="0" smtClean="0"/>
                  <a:t>Simulation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𝑡𝑢𝑟𝑛𝑠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~1.2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=6.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83" y="1287082"/>
                <a:ext cx="5832763" cy="646331"/>
              </a:xfrm>
              <a:prstGeom prst="rect">
                <a:avLst/>
              </a:prstGeom>
              <a:blipFill>
                <a:blip r:embed="rId6"/>
                <a:stretch>
                  <a:fillRect t="-4717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58000" y="1298370"/>
                <a:ext cx="55048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dirty="0" smtClean="0"/>
                  <a:t>Experimental Data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1.2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storage)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=6.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298370"/>
                <a:ext cx="5504873" cy="646331"/>
              </a:xfrm>
              <a:prstGeom prst="rect">
                <a:avLst/>
              </a:prstGeom>
              <a:blipFill>
                <a:blip r:embed="rId7"/>
                <a:stretch>
                  <a:fillRect l="-886" t="-5660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49712" y="3340538"/>
                <a:ext cx="4119720" cy="19389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Discrepancy between measurement and simulation especially in terms of losses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20%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5%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b="1" i="1" dirty="0" smtClean="0">
                    <a:solidFill>
                      <a:srgbClr val="FF0000"/>
                    </a:solidFill>
                  </a:rPr>
                  <a:t>Other resonances excited?</a:t>
                </a:r>
                <a:endParaRPr lang="en-US" sz="2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712" y="3340538"/>
                <a:ext cx="4119720" cy="1938992"/>
              </a:xfrm>
              <a:prstGeom prst="rect">
                <a:avLst/>
              </a:prstGeom>
              <a:blipFill>
                <a:blip r:embed="rId8"/>
                <a:stretch>
                  <a:fillRect l="-2209" t="-2181" b="-560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8320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82"/>
    </mc:Choice>
    <mc:Fallback xmlns="">
      <p:transition spd="slow" advTm="33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869315"/>
            <a:ext cx="3901440" cy="29260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5461"/>
            <a:ext cx="3900055" cy="936588"/>
          </a:xfrm>
        </p:spPr>
        <p:txBody>
          <a:bodyPr>
            <a:noAutofit/>
          </a:bodyPr>
          <a:lstStyle/>
          <a:p>
            <a:r>
              <a:rPr lang="en-US" sz="1800" dirty="0" smtClean="0"/>
              <a:t>Calculation of the resonance driving terms using PTC for the available skew </a:t>
            </a:r>
            <a:r>
              <a:rPr lang="en-US" sz="1800" dirty="0" err="1" smtClean="0"/>
              <a:t>sextupoles</a:t>
            </a:r>
            <a:r>
              <a:rPr lang="en-US" sz="1800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0" y="869315"/>
            <a:ext cx="3901440" cy="2926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3931920"/>
            <a:ext cx="3901440" cy="29260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F02A-0D14-4F49-B9C0-1CA1E060ECA5}" type="datetime1">
              <a:rPr lang="en-US" smtClean="0"/>
              <a:t>04-Oct-17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F.Asvesta et.al.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E1B3-8AFC-4A6B-A388-DC23A387567F}" type="slidenum">
              <a:rPr lang="en-US" smtClean="0"/>
              <a:t>9</a:t>
            </a:fld>
            <a:endParaRPr lang="en-US"/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838200" y="-84687"/>
            <a:ext cx="10515600" cy="1325563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Order Skew Resonance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155" y="2177594"/>
                <a:ext cx="4119419" cy="1779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Various configurations of the </a:t>
                </a:r>
                <a:r>
                  <a:rPr lang="en-US" dirty="0" err="1"/>
                  <a:t>sextupoles</a:t>
                </a:r>
                <a:r>
                  <a:rPr lang="en-US" dirty="0"/>
                  <a:t> were tested while the resonance was dynamically </a:t>
                </a:r>
                <a:r>
                  <a:rPr lang="en-US" dirty="0" smtClean="0"/>
                  <a:t>crossed using a beam with a space charge tune spread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~0.08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55" y="2177594"/>
                <a:ext cx="4119419" cy="1779013"/>
              </a:xfrm>
              <a:prstGeom prst="rect">
                <a:avLst/>
              </a:prstGeom>
              <a:blipFill>
                <a:blip r:embed="rId5"/>
                <a:stretch>
                  <a:fillRect l="-1036" t="-1712" r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-1155" y="3829980"/>
            <a:ext cx="4421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Evaluating the beam losses in the time period of the tune change the best configuration for the resonance compensation was selected.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-1155" y="5156171"/>
                <a:ext cx="429467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 vertical tune scan using an LHC type beam with a typical space charge tune spread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0.2,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~0.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dirty="0" smtClean="0"/>
                  <a:t> .</a:t>
                </a:r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55" y="5156171"/>
                <a:ext cx="4294679" cy="923330"/>
              </a:xfrm>
              <a:prstGeom prst="rect">
                <a:avLst/>
              </a:prstGeom>
              <a:blipFill>
                <a:blip r:embed="rId6"/>
                <a:stretch>
                  <a:fillRect l="-994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8290560" y="3931920"/>
            <a:ext cx="3901440" cy="2926080"/>
            <a:chOff x="8290560" y="3931920"/>
            <a:chExt cx="3901440" cy="292608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0560" y="3931920"/>
              <a:ext cx="3901440" cy="292608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10295767" y="5276955"/>
              <a:ext cx="1538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r>
                <a:rPr lang="en-US" baseline="30000" dirty="0" smtClean="0"/>
                <a:t>rd</a:t>
              </a:r>
              <a:r>
                <a:rPr lang="en-US" dirty="0"/>
                <a:t> (skew)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62220" y="2976888"/>
                <a:ext cx="5467559" cy="156966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Losses are reduced close to the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=6.33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but come to a second maximum as the tune is further increased</a:t>
                </a:r>
                <a:endParaRPr lang="en-US" sz="2400" dirty="0"/>
              </a:p>
              <a:p>
                <a:r>
                  <a:rPr lang="en-US" sz="2400" b="1" i="1" dirty="0" smtClean="0">
                    <a:solidFill>
                      <a:srgbClr val="FF0000"/>
                    </a:solidFill>
                  </a:rPr>
                  <a:t>More resonances excited?</a:t>
                </a:r>
                <a:endParaRPr lang="en-US" sz="24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220" y="2976888"/>
                <a:ext cx="5467559" cy="1569660"/>
              </a:xfrm>
              <a:prstGeom prst="rect">
                <a:avLst/>
              </a:prstGeom>
              <a:blipFill>
                <a:blip r:embed="rId8"/>
                <a:stretch>
                  <a:fillRect l="-1669" t="-2682" b="-689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3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7" grpId="0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3.4|2.1|3.7|5.7|30|1.4|1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8.2|1.7|7.8|12|1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etings" id="{96391BF0-1841-409D-BFD7-85155FD9F10A}" vid="{9EEE6F4F-CFD2-4D6E-A16D-21BFEA0B46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meetings</Template>
  <TotalTime>3410</TotalTime>
  <Words>689</Words>
  <Application>Microsoft Office PowerPoint</Application>
  <PresentationFormat>Widescreen</PresentationFormat>
  <Paragraphs>198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Euphemia</vt:lpstr>
      <vt:lpstr>Office Theme</vt:lpstr>
      <vt:lpstr>PowerPoint Presentation</vt:lpstr>
      <vt:lpstr>Overview</vt:lpstr>
      <vt:lpstr>Motivation</vt:lpstr>
      <vt:lpstr>Frequency Maps</vt:lpstr>
      <vt:lpstr>Frequency Maps</vt:lpstr>
      <vt:lpstr>Frequency Maps</vt:lpstr>
      <vt:lpstr>Machine Development and Simulation Studies</vt:lpstr>
      <vt:lpstr>PowerPoint Presentation</vt:lpstr>
      <vt:lpstr>3rd Order Skew Resonance</vt:lpstr>
      <vt:lpstr>PowerPoint Presentation</vt:lpstr>
      <vt:lpstr>PowerPoint Presentation</vt:lpstr>
      <vt:lpstr>Back up</vt:lpstr>
      <vt:lpstr>Resonance crossing</vt:lpstr>
      <vt:lpstr>Single Particle Tracking</vt:lpstr>
      <vt:lpstr>Vertical Beam Profiles</vt:lpstr>
      <vt:lpstr>Vertical Beam Profiles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fotini as</dc:creator>
  <cp:lastModifiedBy>fotini as</cp:lastModifiedBy>
  <cp:revision>152</cp:revision>
  <dcterms:created xsi:type="dcterms:W3CDTF">2017-09-22T07:29:48Z</dcterms:created>
  <dcterms:modified xsi:type="dcterms:W3CDTF">2017-10-04T07:56:10Z</dcterms:modified>
</cp:coreProperties>
</file>