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275" r:id="rId2"/>
    <p:sldId id="557" r:id="rId3"/>
    <p:sldId id="524" r:id="rId4"/>
    <p:sldId id="551" r:id="rId5"/>
    <p:sldId id="549" r:id="rId6"/>
    <p:sldId id="552" r:id="rId7"/>
    <p:sldId id="553" r:id="rId8"/>
    <p:sldId id="555" r:id="rId9"/>
    <p:sldId id="556" r:id="rId10"/>
    <p:sldId id="510" r:id="rId11"/>
    <p:sldId id="509" r:id="rId12"/>
    <p:sldId id="525" r:id="rId13"/>
    <p:sldId id="541" r:id="rId14"/>
    <p:sldId id="538" r:id="rId15"/>
    <p:sldId id="535" r:id="rId16"/>
    <p:sldId id="536" r:id="rId17"/>
    <p:sldId id="534" r:id="rId18"/>
    <p:sldId id="558" r:id="rId19"/>
    <p:sldId id="280" r:id="rId20"/>
    <p:sldId id="5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81"/>
    <a:srgbClr val="C1B3D1"/>
    <a:srgbClr val="0033CC"/>
    <a:srgbClr val="0000FF"/>
    <a:srgbClr val="56E09E"/>
    <a:srgbClr val="00B050"/>
    <a:srgbClr val="FB02BB"/>
    <a:srgbClr val="FFFFFF"/>
    <a:srgbClr val="848584"/>
    <a:srgbClr val="22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0" autoAdjust="0"/>
    <p:restoredTop sz="93137" autoAdjust="0"/>
  </p:normalViewPr>
  <p:slideViewPr>
    <p:cSldViewPr snapToGrid="0" snapToObjects="1">
      <p:cViewPr varScale="1">
        <p:scale>
          <a:sx n="86" d="100"/>
          <a:sy n="86" d="100"/>
        </p:scale>
        <p:origin x="-6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-42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C69A-03FB-6E4A-B7EB-FF30DF587EB5}" type="datetime1">
              <a:rPr lang="en-US" smtClean="0"/>
              <a:pPr/>
              <a:t>04/10/17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F3C35-583F-AA47-BA24-3A8046631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EC1ED-C620-F147-804C-8EF761D1A9C8}" type="datetime1">
              <a:rPr lang="en-US" smtClean="0"/>
              <a:pPr/>
              <a:t>04/10/17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11AB-0296-3E4F-BC81-E4B843AB5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3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ligh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582" y="2029633"/>
            <a:ext cx="8717280" cy="3822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667" y="2563159"/>
            <a:ext cx="8701471" cy="1344706"/>
          </a:xfrm>
        </p:spPr>
        <p:txBody>
          <a:bodyPr>
            <a:normAutofit/>
          </a:bodyPr>
          <a:lstStyle>
            <a:lvl1pPr algn="ctr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667" y="4474881"/>
            <a:ext cx="8701471" cy="137458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E539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Subtitle</a:t>
            </a:r>
            <a:endParaRPr lang="en-US" dirty="0"/>
          </a:p>
        </p:txBody>
      </p:sp>
      <p:sp>
        <p:nvSpPr>
          <p:cNvPr id="14" name="Content Placeholder 19"/>
          <p:cNvSpPr>
            <a:spLocks noGrp="1"/>
          </p:cNvSpPr>
          <p:nvPr>
            <p:ph sz="quarter" idx="18" hasCustomPrompt="1"/>
          </p:nvPr>
        </p:nvSpPr>
        <p:spPr>
          <a:xfrm>
            <a:off x="203200" y="6373168"/>
            <a:ext cx="4405399" cy="317480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1000">
                <a:solidFill>
                  <a:srgbClr val="0E5396"/>
                </a:solidFill>
              </a:defRPr>
            </a:lvl1pPr>
          </a:lstStyle>
          <a:p>
            <a:r>
              <a:rPr lang="en-US" dirty="0" smtClean="0"/>
              <a:t>Name of the lecturer, event, date</a:t>
            </a:r>
          </a:p>
          <a:p>
            <a:r>
              <a:rPr lang="en-US" dirty="0" smtClean="0"/>
              <a:t>2 lines maximum</a:t>
            </a:r>
            <a:endParaRPr lang="en-US" dirty="0"/>
          </a:p>
        </p:txBody>
      </p:sp>
      <p:pic>
        <p:nvPicPr>
          <p:cNvPr id="16" name="Picture 15" descr="logo-presentation-sma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4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7" y="326212"/>
            <a:ext cx="2290064" cy="1293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3762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143001"/>
            <a:ext cx="8763034" cy="4857750"/>
          </a:xfrm>
        </p:spPr>
        <p:txBody>
          <a:bodyPr/>
          <a:lstStyle>
            <a:lvl1pPr marL="180000" indent="-187200">
              <a:spcBef>
                <a:spcPts val="1600"/>
              </a:spcBef>
              <a:spcAft>
                <a:spcPts val="400"/>
              </a:spcAft>
              <a:buFont typeface="Arial"/>
              <a:buChar char="•"/>
              <a:defRPr sz="1700" b="1">
                <a:solidFill>
                  <a:srgbClr val="0055A0"/>
                </a:solidFill>
              </a:defRPr>
            </a:lvl1pPr>
            <a:lvl2pPr marL="381600" indent="-194400">
              <a:spcBef>
                <a:spcPts val="0"/>
              </a:spcBef>
              <a:spcAft>
                <a:spcPts val="400"/>
              </a:spcAft>
              <a:buClrTx/>
              <a:buSzPct val="100000"/>
              <a:buFont typeface="Arial"/>
              <a:buChar char="•"/>
              <a:defRPr sz="1500"/>
            </a:lvl2pPr>
            <a:lvl3pPr>
              <a:spcBef>
                <a:spcPts val="0"/>
              </a:spcBef>
              <a:spcAft>
                <a:spcPts val="200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rn logo - Open present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86441" y="4811058"/>
            <a:ext cx="797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9526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1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198"/>
            <a:ext cx="8229600" cy="473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 first line</a:t>
            </a:r>
            <a:br>
              <a:rPr lang="fr-CH" dirty="0" smtClean="0"/>
            </a:br>
            <a:r>
              <a:rPr lang="fr-CH" dirty="0" smtClean="0"/>
              <a:t>second line</a:t>
            </a:r>
          </a:p>
          <a:p>
            <a:pPr lvl="2"/>
            <a:r>
              <a:rPr lang="fr-CH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1" r:id="rId2"/>
    <p:sldLayoutId id="2147483676" r:id="rId3"/>
    <p:sldLayoutId id="214748369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55A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55A0"/>
        </a:buClr>
        <a:buFontTx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71600" indent="-284400" algn="l" defTabSz="457200" rtl="0" eaLnBrk="1" latinLnBrk="0" hangingPunct="1">
        <a:lnSpc>
          <a:spcPct val="100000"/>
        </a:lnSpc>
        <a:spcBef>
          <a:spcPts val="1080"/>
        </a:spcBef>
        <a:buClr>
          <a:srgbClr val="0055A0"/>
        </a:buClr>
        <a:buSzPct val="70000"/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694800" indent="-228600" algn="l" defTabSz="457200" rtl="0" eaLnBrk="1" latinLnBrk="0" hangingPunct="1">
        <a:lnSpc>
          <a:spcPct val="100000"/>
        </a:lnSpc>
        <a:spcBef>
          <a:spcPts val="984"/>
        </a:spcBef>
        <a:buClrTx/>
        <a:buSzPct val="100000"/>
        <a:buFont typeface="Lucida Grande"/>
        <a:buChar char="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667" y="2956859"/>
            <a:ext cx="8701471" cy="13447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SPS space charge studies</a:t>
            </a:r>
            <a:br>
              <a:rPr lang="en-US" sz="3600" dirty="0" smtClean="0"/>
            </a:br>
            <a:r>
              <a:rPr lang="en-US" sz="2200" dirty="0" smtClean="0"/>
              <a:t>(from high order resonances to power converter ripple)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67" y="4487752"/>
            <a:ext cx="8701471" cy="137964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u="sng" dirty="0">
                <a:solidFill>
                  <a:srgbClr val="FFFFFF"/>
                </a:solidFill>
              </a:rPr>
              <a:t>H. Bartosik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>F. Schmidt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67" y="6361668"/>
            <a:ext cx="489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charge workshop Darmstadt, October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1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Systematic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resonance: 5 </a:t>
            </a:r>
            <a:r>
              <a:rPr lang="en-US" dirty="0" err="1" smtClean="0"/>
              <a:t>Qx</a:t>
            </a:r>
            <a:r>
              <a:rPr lang="en-US" dirty="0" smtClean="0"/>
              <a:t> = 102 </a:t>
            </a:r>
            <a:r>
              <a:rPr lang="en-US" dirty="0"/>
              <a:t>(not suppressed by periodicity)</a:t>
            </a:r>
            <a:endParaRPr lang="en-US" sz="1400" dirty="0"/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b5 </a:t>
            </a:r>
            <a:r>
              <a:rPr lang="en-US" sz="1600" dirty="0" smtClean="0"/>
              <a:t>components (</a:t>
            </a:r>
            <a:r>
              <a:rPr lang="en-US" sz="1600" dirty="0" err="1" smtClean="0"/>
              <a:t>decapole</a:t>
            </a:r>
            <a:r>
              <a:rPr lang="en-US" sz="1600" dirty="0" smtClean="0"/>
              <a:t>) in main dipoles </a:t>
            </a:r>
            <a:r>
              <a:rPr lang="is-IS" sz="1600" dirty="0" smtClean="0"/>
              <a:t>…</a:t>
            </a:r>
            <a:endParaRPr lang="en-US" sz="1600" dirty="0" smtClean="0"/>
          </a:p>
          <a:p>
            <a:pPr lvl="1"/>
            <a:r>
              <a:rPr lang="is-IS" sz="1600" dirty="0" smtClean="0"/>
              <a:t>…  </a:t>
            </a:r>
            <a:r>
              <a:rPr lang="en-US" sz="1600" dirty="0" smtClean="0"/>
              <a:t>which also produce </a:t>
            </a:r>
            <a:r>
              <a:rPr lang="en-US" sz="1600" dirty="0"/>
              <a:t>Q’’</a:t>
            </a:r>
            <a:r>
              <a:rPr lang="en-US" sz="1600" dirty="0" smtClean="0"/>
              <a:t>’ non</a:t>
            </a:r>
            <a:r>
              <a:rPr lang="en-US" sz="1600" dirty="0"/>
              <a:t>-linear </a:t>
            </a:r>
            <a:r>
              <a:rPr lang="en-US" sz="1600" dirty="0" smtClean="0"/>
              <a:t>chromaticity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01" y="6159392"/>
            <a:ext cx="19287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Red: systematic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Blue: non-systematic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1" name="Picture 10" descr="chroma_Q20(6)_combin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9"/>
          <a:stretch/>
        </p:blipFill>
        <p:spPr>
          <a:xfrm>
            <a:off x="4149317" y="2489259"/>
            <a:ext cx="4326510" cy="3279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6682" y="580193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Q’’’ due to b5 in dipoles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98958" y="2477069"/>
            <a:ext cx="253788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measurement vs. fitted model</a:t>
            </a:r>
            <a:endParaRPr lang="en-US" sz="1500" dirty="0"/>
          </a:p>
        </p:txBody>
      </p:sp>
      <p:pic>
        <p:nvPicPr>
          <p:cNvPr id="16" name="Picture 15" descr="tunediagram_Qx20.33_experiment_5thor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0" y="2419605"/>
            <a:ext cx="3751658" cy="37516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0590" y="2444955"/>
            <a:ext cx="22901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Resonances up to 5</a:t>
            </a:r>
            <a:r>
              <a:rPr lang="en-US" sz="1500" baseline="30000" dirty="0" smtClean="0"/>
              <a:t>th</a:t>
            </a:r>
            <a:r>
              <a:rPr lang="en-US" sz="1500" dirty="0" smtClean="0"/>
              <a:t> order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2632498" y="6141727"/>
            <a:ext cx="986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–  upright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- - </a:t>
            </a:r>
            <a:r>
              <a:rPr lang="en-US" sz="1600" dirty="0" smtClean="0">
                <a:solidFill>
                  <a:srgbClr val="000000"/>
                </a:solidFill>
              </a:rPr>
              <a:t>skew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8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order 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 </a:t>
            </a:r>
          </a:p>
          <a:p>
            <a:pPr lvl="1"/>
            <a:r>
              <a:rPr lang="en-US" sz="1600" dirty="0" smtClean="0"/>
              <a:t>SPS has 6-fold symmetry with 108 regular FODO cells in </a:t>
            </a:r>
            <a:r>
              <a:rPr lang="en-US" sz="1600" dirty="0"/>
              <a:t>total (main lattice harmonic: 108)</a:t>
            </a:r>
            <a:endParaRPr lang="en-US" sz="1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9" name="Picture 8" descr="SPS_Q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317488" y="3239948"/>
            <a:ext cx="4143231" cy="2831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90533" y="5331326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 sextant)</a:t>
            </a:r>
            <a:endParaRPr lang="en-US" dirty="0"/>
          </a:p>
        </p:txBody>
      </p:sp>
      <p:pic>
        <p:nvPicPr>
          <p:cNvPr id="23" name="Picture 22" descr="beam_size_dpp0.0e+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71" y="3566120"/>
            <a:ext cx="3864365" cy="26753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69589" y="3292846"/>
            <a:ext cx="329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beam size without dispersion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72257" y="5479007"/>
            <a:ext cx="3274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</a:t>
            </a:r>
            <a:r>
              <a:rPr lang="en-US" sz="1500" dirty="0" smtClean="0"/>
              <a:t>beam parameters from experiment)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3145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order </a:t>
            </a:r>
            <a:r>
              <a:rPr lang="en-US" sz="1800" dirty="0" smtClean="0"/>
              <a:t>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</a:t>
            </a:r>
          </a:p>
          <a:p>
            <a:pPr lvl="1"/>
            <a:r>
              <a:rPr lang="en-US" sz="1600" dirty="0" smtClean="0"/>
              <a:t>SPS has 6-fold symmetry with 108 regular FODO cells in total (main lattice harmonic: 108)</a:t>
            </a:r>
          </a:p>
          <a:p>
            <a:pPr lvl="1"/>
            <a:r>
              <a:rPr lang="en-US" sz="1600" dirty="0" smtClean="0"/>
              <a:t>Beam size variation due to dispersion generates additional lattice harmonics</a:t>
            </a:r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9" name="Picture 8" descr="SPS_Q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/>
          <a:stretch/>
        </p:blipFill>
        <p:spPr>
          <a:xfrm>
            <a:off x="317488" y="3239947"/>
            <a:ext cx="4143231" cy="2831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90533" y="533132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 sextant)</a:t>
            </a:r>
            <a:endParaRPr lang="en-US" dirty="0"/>
          </a:p>
        </p:txBody>
      </p:sp>
      <p:pic>
        <p:nvPicPr>
          <p:cNvPr id="8" name="Picture 7" descr="beam_size_dpp1.7e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70" y="3566119"/>
            <a:ext cx="3864365" cy="2675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8989" y="3292845"/>
            <a:ext cx="335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</a:t>
            </a:r>
            <a:r>
              <a:rPr lang="en-US" dirty="0" smtClean="0">
                <a:latin typeface="Symbol" charset="2"/>
                <a:cs typeface="Symbol" charset="2"/>
              </a:rPr>
              <a:t>s </a:t>
            </a:r>
            <a:r>
              <a:rPr lang="en-US" dirty="0" smtClean="0"/>
              <a:t>beam size including dispersion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72257" y="5479006"/>
            <a:ext cx="3274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</a:t>
            </a:r>
            <a:r>
              <a:rPr lang="en-US" sz="1500" dirty="0" smtClean="0"/>
              <a:t>beam parameters from experiment)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982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Resonances at </a:t>
            </a:r>
            <a:r>
              <a:rPr lang="en-US" dirty="0" err="1" smtClean="0"/>
              <a:t>Qx</a:t>
            </a:r>
            <a:r>
              <a:rPr lang="en-US" dirty="0" smtClean="0"/>
              <a:t> = 20.40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 smtClean="0"/>
              <a:t>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/>
              <a:t>order </a:t>
            </a:r>
            <a:r>
              <a:rPr lang="en-US" sz="1800" dirty="0" smtClean="0"/>
              <a:t>structure resonance: 10 </a:t>
            </a:r>
            <a:r>
              <a:rPr lang="en-US" sz="1800" dirty="0" err="1" smtClean="0"/>
              <a:t>Qx</a:t>
            </a:r>
            <a:r>
              <a:rPr lang="en-US" sz="1800" dirty="0" smtClean="0"/>
              <a:t> = 204</a:t>
            </a:r>
          </a:p>
          <a:p>
            <a:pPr lvl="1"/>
            <a:r>
              <a:rPr lang="en-US" sz="1600" dirty="0" smtClean="0"/>
              <a:t>Driven </a:t>
            </a:r>
            <a:r>
              <a:rPr lang="en-US" sz="1600" dirty="0"/>
              <a:t>by </a:t>
            </a:r>
            <a:r>
              <a:rPr lang="en-US" sz="1600" dirty="0" smtClean="0"/>
              <a:t>non-linearity of Gaussian space charge potential and beam size modulation</a:t>
            </a:r>
          </a:p>
          <a:p>
            <a:pPr lvl="1"/>
            <a:r>
              <a:rPr lang="en-US" sz="1600" dirty="0" smtClean="0"/>
              <a:t>SPS has 6-fold symmetry with 108 regular FODO cells in total (main lattice harmonic: 108)</a:t>
            </a:r>
          </a:p>
          <a:p>
            <a:pPr lvl="1"/>
            <a:r>
              <a:rPr lang="en-US" sz="1600" dirty="0" smtClean="0"/>
              <a:t>Beam size variation due to dispersion generates additional lattice harmonics</a:t>
            </a:r>
          </a:p>
          <a:p>
            <a:pPr lvl="1"/>
            <a:r>
              <a:rPr lang="en-US" sz="1600" dirty="0" smtClean="0"/>
              <a:t>Excitation of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 resonance clearly seen in driving term of space charge potential</a:t>
            </a:r>
            <a:endParaRPr lang="en-US" sz="1800" dirty="0" smtClean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28" y="2993388"/>
            <a:ext cx="4409901" cy="2939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4067" y="2888437"/>
            <a:ext cx="194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/p(</a:t>
            </a:r>
            <a:r>
              <a:rPr lang="en-US" dirty="0" err="1" smtClean="0"/>
              <a:t>rms</a:t>
            </a:r>
            <a:r>
              <a:rPr lang="en-US" dirty="0" smtClean="0"/>
              <a:t>) = 1.7e-3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17009" y="2888437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/p(</a:t>
            </a:r>
            <a:r>
              <a:rPr lang="en-US" dirty="0" err="1" smtClean="0"/>
              <a:t>rms</a:t>
            </a:r>
            <a:r>
              <a:rPr lang="en-US" dirty="0" smtClean="0"/>
              <a:t>) = 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" y="2993388"/>
            <a:ext cx="4395013" cy="2930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3411" y="5923397"/>
            <a:ext cx="231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resonance at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=21.6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(harmonic 216=2*108)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4656" y="592339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resonance at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=20.4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is one of the strongest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289" y="3333980"/>
            <a:ext cx="119944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–  systematic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95096" y="3275712"/>
            <a:ext cx="465700" cy="4700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57246" y="3377820"/>
            <a:ext cx="465700" cy="47004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4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Poincaré</a:t>
            </a:r>
            <a:r>
              <a:rPr lang="en-US" dirty="0" smtClean="0"/>
              <a:t> maps at </a:t>
            </a:r>
            <a:r>
              <a:rPr lang="en-US" dirty="0" err="1"/>
              <a:t>Qx</a:t>
            </a:r>
            <a:r>
              <a:rPr lang="en-US" dirty="0"/>
              <a:t> = </a:t>
            </a:r>
            <a:r>
              <a:rPr lang="en-US" dirty="0" smtClean="0"/>
              <a:t>20.40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04076" y="1544037"/>
            <a:ext cx="8168086" cy="144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4076" y="4199218"/>
            <a:ext cx="8168086" cy="144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460" y="2302486"/>
            <a:ext cx="2235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bare lattice </a:t>
            </a:r>
            <a:br>
              <a:rPr lang="en-US" dirty="0" smtClean="0"/>
            </a:br>
            <a:r>
              <a:rPr lang="en-US" dirty="0" smtClean="0"/>
              <a:t>(no nonlinear magnetic elements)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162790"/>
            <a:ext cx="222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nonlinear model</a:t>
            </a:r>
          </a:p>
          <a:p>
            <a:pPr algn="ctr"/>
            <a:r>
              <a:rPr lang="en-US" dirty="0" smtClean="0"/>
              <a:t>(including b5 from dipoles)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75443" y="897706"/>
            <a:ext cx="35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charge potential for realistic beam incl. momentum spread </a:t>
            </a:r>
            <a:endParaRPr lang="en-US" dirty="0"/>
          </a:p>
        </p:txBody>
      </p:sp>
      <p:pic>
        <p:nvPicPr>
          <p:cNvPr id="26" name="Picture 25" descr="phasespace_nonlinearmodelUpToB5_Lmax7_1095SCnodes_140parti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4" y="4355712"/>
            <a:ext cx="2499312" cy="2499312"/>
          </a:xfrm>
          <a:prstGeom prst="rect">
            <a:avLst/>
          </a:prstGeom>
        </p:spPr>
      </p:pic>
      <p:pic>
        <p:nvPicPr>
          <p:cNvPr id="28" name="Picture 27" descr="phasespace_baremachine_SXs0_Lmax7_1095SCnodes_140partic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4" y="1633466"/>
            <a:ext cx="2499312" cy="249931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91511" y="897706"/>
            <a:ext cx="337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charge potential for beam without momentum spread </a:t>
            </a:r>
            <a:endParaRPr lang="en-US" dirty="0"/>
          </a:p>
        </p:txBody>
      </p:sp>
      <p:pic>
        <p:nvPicPr>
          <p:cNvPr id="31" name="Picture 30" descr="phasespace_nonlinearmodelUpToB5_dpp0_Lmax7_1095SCnodes_140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7" y="4355712"/>
            <a:ext cx="2499312" cy="2499312"/>
          </a:xfrm>
          <a:prstGeom prst="rect">
            <a:avLst/>
          </a:prstGeom>
        </p:spPr>
      </p:pic>
      <p:pic>
        <p:nvPicPr>
          <p:cNvPr id="32" name="Picture 31" descr="phasespace_baremachine_SXs0_dpp0_Lmax7_1095SCnodes_140particl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07" y="1633466"/>
            <a:ext cx="2499312" cy="24993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79928" y="4379530"/>
            <a:ext cx="1434540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+ 10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7872683" y="1657284"/>
            <a:ext cx="101789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598568" y="4355712"/>
            <a:ext cx="913898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order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4573" y="1659435"/>
            <a:ext cx="147999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“no” resonance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29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 – </a:t>
            </a:r>
            <a:r>
              <a:rPr lang="en-US" b="1" dirty="0" err="1" smtClean="0"/>
              <a:t>multipole</a:t>
            </a:r>
            <a:r>
              <a:rPr lang="en-US" b="1" dirty="0" smtClean="0"/>
              <a:t> errors (only systematic) up to b6 </a:t>
            </a:r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 – </a:t>
            </a:r>
            <a:r>
              <a:rPr lang="en-US" b="1" dirty="0" err="1"/>
              <a:t>multipole</a:t>
            </a:r>
            <a:r>
              <a:rPr lang="en-US" b="1" dirty="0"/>
              <a:t> errors (only systematic) up to b6 </a:t>
            </a:r>
            <a:endParaRPr lang="en-US" b="1" dirty="0" smtClean="0"/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simulations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54212" y="1345074"/>
            <a:ext cx="8611352" cy="4986858"/>
            <a:chOff x="281052" y="1123892"/>
            <a:chExt cx="8611352" cy="4986858"/>
          </a:xfrm>
        </p:grpSpPr>
        <p:sp>
          <p:nvSpPr>
            <p:cNvPr id="27" name="Rectangle 26"/>
            <p:cNvSpPr/>
            <p:nvPr/>
          </p:nvSpPr>
          <p:spPr>
            <a:xfrm>
              <a:off x="281052" y="1123892"/>
              <a:ext cx="8495122" cy="498685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46355" dist="991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54" y="3408034"/>
              <a:ext cx="3705068" cy="2646477"/>
            </a:xfrm>
            <a:prstGeom prst="rect">
              <a:avLst/>
            </a:prstGeom>
          </p:spPr>
        </p:pic>
        <p:pic>
          <p:nvPicPr>
            <p:cNvPr id="29" name="Picture 28" descr="QF_dI_zoom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65" y="3408210"/>
              <a:ext cx="4250294" cy="265643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12675" y="3231468"/>
              <a:ext cx="2918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Measured ripple spectrum (QFs)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7327" y="3238594"/>
              <a:ext cx="4037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Measured vs. effective current deviation (QFs)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6562" y="1150756"/>
              <a:ext cx="8585842" cy="199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lvl="0" indent="-187200">
                <a:spcBef>
                  <a:spcPts val="1600"/>
                </a:spcBef>
                <a:spcAft>
                  <a:spcPts val="400"/>
                </a:spcAft>
                <a:buClr>
                  <a:srgbClr val="0055A0"/>
                </a:buClr>
                <a:buFont typeface="Arial"/>
                <a:buChar char="•"/>
              </a:pP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Impact of Power </a:t>
              </a:r>
              <a:r>
                <a:rPr lang="en-US" sz="1700" b="1" dirty="0">
                  <a:solidFill>
                    <a:srgbClr val="FF0000"/>
                  </a:solidFill>
                  <a:latin typeface="Arial"/>
                  <a:cs typeface="Arial"/>
                </a:rPr>
                <a:t>converter ripple </a:t>
              </a: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from </a:t>
              </a:r>
              <a:r>
                <a:rPr lang="en-US" sz="1700" b="1" dirty="0">
                  <a:solidFill>
                    <a:srgbClr val="FF0000"/>
                  </a:solidFill>
                  <a:latin typeface="Arial"/>
                  <a:cs typeface="Arial"/>
                </a:rPr>
                <a:t>SPS </a:t>
              </a:r>
              <a:r>
                <a:rPr lang="en-US" sz="17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quadrupoles</a:t>
              </a:r>
              <a:r>
                <a:rPr lang="en-US" sz="17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?</a:t>
              </a:r>
              <a:endParaRPr lang="en-US" sz="17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108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focusing </a:t>
              </a:r>
              <a:r>
                <a:rPr lang="en-US" sz="1500" dirty="0" err="1">
                  <a:solidFill>
                    <a:prstClr val="black"/>
                  </a:solidFill>
                  <a:latin typeface="Arial"/>
                  <a:cs typeface="Arial"/>
                </a:rPr>
                <a:t>quadrupoles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 (QFs) in series,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108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de-focusing </a:t>
              </a:r>
              <a:r>
                <a:rPr lang="en-US" sz="1500" dirty="0" err="1">
                  <a:solidFill>
                    <a:prstClr val="black"/>
                  </a:solidFill>
                  <a:latin typeface="Arial"/>
                  <a:cs typeface="Arial"/>
                </a:rPr>
                <a:t>quadrupoles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 (QDs) in series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600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Hz ripple from 12 pole rectification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suppressed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by active filters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Measured power converter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current shows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harmonics at multiples of 50 Hz</a:t>
              </a: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Chain of magnets act as low-pass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filter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, vacuum chamber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acts as additional filter (skin effect)</a:t>
              </a:r>
              <a:endParaRPr lang="en-US" sz="150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381600" lvl="1" indent="-194400">
                <a:spcAft>
                  <a:spcPts val="400"/>
                </a:spcAft>
                <a:buSzPct val="100000"/>
                <a:buFont typeface="Arial"/>
                <a:buChar char="•"/>
              </a:pP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</a:rPr>
                <a:t>Effective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</a:rPr>
                <a:t>field modulation taking into account shielding effects amounts to ~ +/- 1e-4 relative to DC field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 </a:t>
              </a:r>
              <a:r>
                <a:rPr lang="en-US" sz="1500" b="1" dirty="0">
                  <a:solidFill>
                    <a:srgbClr val="FF0000"/>
                  </a:solidFill>
                  <a:latin typeface="Arial"/>
                  <a:cs typeface="Arial"/>
                  <a:sym typeface="Wingdings"/>
                </a:rPr>
                <a:t>low frequency tune variation on the order of +/- 2e-3 </a:t>
              </a:r>
              <a:r>
                <a:rPr lang="en-US" sz="1500" dirty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(due to </a:t>
              </a:r>
              <a:r>
                <a:rPr lang="en-US" sz="1500" dirty="0" smtClean="0">
                  <a:solidFill>
                    <a:prstClr val="black"/>
                  </a:solidFill>
                  <a:latin typeface="Arial"/>
                  <a:cs typeface="Arial"/>
                  <a:sym typeface="Wingdings"/>
                </a:rPr>
                <a:t>tunes of ~20!)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31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</a:t>
            </a:r>
            <a:r>
              <a:rPr lang="en-US" b="1" dirty="0"/>
              <a:t> – </a:t>
            </a:r>
            <a:r>
              <a:rPr lang="en-US" b="1" dirty="0" err="1"/>
              <a:t>multipole</a:t>
            </a:r>
            <a:r>
              <a:rPr lang="en-US" b="1" dirty="0"/>
              <a:t> errors (only systematic) up to b6 </a:t>
            </a:r>
            <a:endParaRPr lang="en-US" b="1" dirty="0" smtClean="0"/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Filtered </a:t>
            </a:r>
            <a:r>
              <a:rPr lang="en-US" b="1" dirty="0" smtClean="0">
                <a:solidFill>
                  <a:srgbClr val="FF0000"/>
                </a:solidFill>
              </a:rPr>
              <a:t>quadrupole ripple </a:t>
            </a:r>
            <a:r>
              <a:rPr lang="en-US" b="1" dirty="0">
                <a:solidFill>
                  <a:srgbClr val="FF0000"/>
                </a:solidFill>
              </a:rPr>
              <a:t>on QFs and QDs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taken into </a:t>
            </a:r>
            <a:r>
              <a:rPr lang="en-US" b="1" dirty="0" smtClean="0">
                <a:solidFill>
                  <a:srgbClr val="FF0000"/>
                </a:solidFill>
              </a:rPr>
              <a:t>account (results in tune modulation similar to chromaticity but for all particles)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3" cy="32054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2601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</a:t>
            </a:r>
            <a:r>
              <a:rPr lang="en-US" dirty="0" smtClean="0">
                <a:solidFill>
                  <a:srgbClr val="FF0000"/>
                </a:solidFill>
              </a:rPr>
              <a:t>with Q-ripple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5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Experiment in SPS shows beam response at horizontal </a:t>
            </a:r>
            <a:r>
              <a:rPr lang="en-US" dirty="0" err="1" smtClean="0"/>
              <a:t>Qx</a:t>
            </a:r>
            <a:r>
              <a:rPr lang="en-US" dirty="0" smtClean="0"/>
              <a:t> = 20.4 resonance(s)</a:t>
            </a:r>
          </a:p>
          <a:p>
            <a:pPr lvl="1"/>
            <a:r>
              <a:rPr lang="en-US" dirty="0" smtClean="0"/>
              <a:t>Systematic 5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driven by b5 errors of dipoles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order resonance driven by </a:t>
            </a:r>
            <a:r>
              <a:rPr lang="en-US" dirty="0"/>
              <a:t>dispersion induced </a:t>
            </a:r>
            <a:r>
              <a:rPr lang="en-US" dirty="0" smtClean="0"/>
              <a:t>modulation of Gaussian space charge potential</a:t>
            </a:r>
          </a:p>
          <a:p>
            <a:pPr lvl="1"/>
            <a:r>
              <a:rPr lang="en-US" dirty="0" smtClean="0"/>
              <a:t>Most likely the effect of both resonances is observed (under study)</a:t>
            </a:r>
          </a:p>
          <a:p>
            <a:r>
              <a:rPr lang="en-US" dirty="0" smtClean="0"/>
              <a:t>Experiment can be reproduced by simulations with frozen model if quadrupole ripple is taken into account</a:t>
            </a:r>
          </a:p>
          <a:p>
            <a:pPr lvl="1"/>
            <a:r>
              <a:rPr lang="en-US" dirty="0" smtClean="0"/>
              <a:t>The quadrupole ripple induces a tune modulation similar to chromaticity (but for all particles)</a:t>
            </a:r>
          </a:p>
          <a:p>
            <a:pPr lvl="1"/>
            <a:r>
              <a:rPr lang="en-US" dirty="0" smtClean="0"/>
              <a:t>Due to high tunes in SPS, the tune ripple can result in relatively strong tune modulation</a:t>
            </a:r>
          </a:p>
          <a:p>
            <a:r>
              <a:rPr lang="en-US" dirty="0" smtClean="0"/>
              <a:t>Future studies 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ertical resonance at </a:t>
            </a:r>
            <a:r>
              <a:rPr lang="en-US" dirty="0" err="1" smtClean="0"/>
              <a:t>Qy</a:t>
            </a:r>
            <a:r>
              <a:rPr lang="en-US" dirty="0" smtClean="0"/>
              <a:t> = 21.6 (5</a:t>
            </a:r>
            <a:r>
              <a:rPr lang="en-US" baseline="30000" dirty="0" smtClean="0"/>
              <a:t>th</a:t>
            </a:r>
            <a:r>
              <a:rPr lang="en-US" dirty="0" smtClean="0"/>
              <a:t> order not excited by b5, but 10</a:t>
            </a:r>
            <a:r>
              <a:rPr lang="en-US" baseline="30000" dirty="0" smtClean="0"/>
              <a:t>th</a:t>
            </a:r>
            <a:r>
              <a:rPr lang="en-US" dirty="0" smtClean="0"/>
              <a:t> order excited by space charge potential due to 108 FODO cells)</a:t>
            </a:r>
          </a:p>
          <a:p>
            <a:pPr lvl="1"/>
            <a:r>
              <a:rPr lang="en-US" dirty="0" smtClean="0"/>
              <a:t>Experiment with voluntarily enhanced quadrupole ripple</a:t>
            </a:r>
          </a:p>
          <a:p>
            <a:pPr lvl="1"/>
            <a:r>
              <a:rPr lang="en-US" dirty="0" smtClean="0"/>
              <a:t>Simulations with adaptive models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203200" y="4889500"/>
            <a:ext cx="8763034" cy="111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marR="0" lvl="0" indent="-18720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Thank you for your attention!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81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Experiment</a:t>
            </a:r>
          </a:p>
          <a:p>
            <a:r>
              <a:rPr lang="en-US" dirty="0" smtClean="0"/>
              <a:t>Discussion on resonances</a:t>
            </a:r>
          </a:p>
          <a:p>
            <a:r>
              <a:rPr lang="en-US" dirty="0" smtClean="0"/>
              <a:t>Comparison with simulations</a:t>
            </a:r>
          </a:p>
          <a:p>
            <a:r>
              <a:rPr lang="en-US" dirty="0" smtClean="0"/>
              <a:t>Conclusions and 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8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vs. simulations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Simulations using PTC-</a:t>
            </a:r>
            <a:r>
              <a:rPr lang="en-US" dirty="0" err="1" smtClean="0"/>
              <a:t>pyORBIT</a:t>
            </a:r>
            <a:endParaRPr lang="en-US" dirty="0" smtClean="0"/>
          </a:p>
          <a:p>
            <a:pPr lvl="1"/>
            <a:r>
              <a:rPr lang="en-US" dirty="0" smtClean="0"/>
              <a:t>Frozen space charge model (non-adaptive) </a:t>
            </a:r>
          </a:p>
          <a:p>
            <a:pPr lvl="1"/>
            <a:r>
              <a:rPr lang="en-US" b="1" dirty="0" smtClean="0"/>
              <a:t>SPS nonlinear model</a:t>
            </a:r>
            <a:r>
              <a:rPr lang="en-US" b="1" dirty="0"/>
              <a:t> – </a:t>
            </a:r>
            <a:r>
              <a:rPr lang="en-US" b="1" u="sng" dirty="0" err="1">
                <a:solidFill>
                  <a:srgbClr val="FF0000"/>
                </a:solidFill>
              </a:rPr>
              <a:t>multipole</a:t>
            </a:r>
            <a:r>
              <a:rPr lang="en-US" b="1" u="sng" dirty="0">
                <a:solidFill>
                  <a:srgbClr val="FF0000"/>
                </a:solidFill>
              </a:rPr>
              <a:t> errors (only systematic) up to </a:t>
            </a:r>
            <a:r>
              <a:rPr lang="en-US" b="1" u="sng" dirty="0" smtClean="0">
                <a:solidFill>
                  <a:srgbClr val="FF0000"/>
                </a:solidFill>
              </a:rPr>
              <a:t>b4</a:t>
            </a:r>
            <a:r>
              <a:rPr lang="en-US" b="1" u="sng" dirty="0" smtClean="0"/>
              <a:t> </a:t>
            </a:r>
            <a:endParaRPr lang="en-US" b="1" u="sng" dirty="0" smtClean="0"/>
          </a:p>
          <a:p>
            <a:pPr lvl="1"/>
            <a:r>
              <a:rPr lang="en-US" dirty="0" smtClean="0"/>
              <a:t>5000 </a:t>
            </a:r>
            <a:r>
              <a:rPr lang="en-US" dirty="0"/>
              <a:t>particles tracked for 140k turns (i.e. 3 s as in the experiment)</a:t>
            </a:r>
          </a:p>
          <a:p>
            <a:pPr lvl="1"/>
            <a:r>
              <a:rPr lang="en-US" b="1" dirty="0" smtClean="0"/>
              <a:t>Single </a:t>
            </a:r>
            <a:r>
              <a:rPr lang="en-US" b="1" dirty="0"/>
              <a:t>sextupole excited </a:t>
            </a:r>
            <a:r>
              <a:rPr lang="en-US" dirty="0" smtClean="0"/>
              <a:t>as in experiment (starting </a:t>
            </a:r>
            <a:r>
              <a:rPr lang="en-US" dirty="0"/>
              <a:t>from </a:t>
            </a:r>
            <a:r>
              <a:rPr lang="en-US" dirty="0" smtClean="0"/>
              <a:t>0.16 s)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Filtered </a:t>
            </a:r>
            <a:r>
              <a:rPr lang="en-US" b="1" dirty="0" smtClean="0">
                <a:solidFill>
                  <a:srgbClr val="FF0000"/>
                </a:solidFill>
              </a:rPr>
              <a:t>quadrupole ripple </a:t>
            </a:r>
            <a:r>
              <a:rPr lang="en-US" b="1" dirty="0">
                <a:solidFill>
                  <a:srgbClr val="FF0000"/>
                </a:solidFill>
              </a:rPr>
              <a:t>on QFs and QDs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taken into </a:t>
            </a:r>
            <a:r>
              <a:rPr lang="en-US" b="1" dirty="0" smtClean="0">
                <a:solidFill>
                  <a:srgbClr val="FF0000"/>
                </a:solidFill>
              </a:rPr>
              <a:t>account (results in tune modulation similar to chromaticity but for all particles)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10" name="Picture 9" descr="tunesca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/>
          <a:stretch/>
        </p:blipFill>
        <p:spPr>
          <a:xfrm>
            <a:off x="0" y="3323508"/>
            <a:ext cx="4896584" cy="3302988"/>
          </a:xfrm>
          <a:prstGeom prst="rect">
            <a:avLst/>
          </a:prstGeom>
        </p:spPr>
      </p:pic>
      <p:pic>
        <p:nvPicPr>
          <p:cNvPr id="11" name="Picture 10" descr="result_from_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4" cy="3205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529" y="327618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5206" y="4364739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???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2" y="3493243"/>
            <a:ext cx="4457513" cy="3205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5360" y="327618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5360" y="3276187"/>
            <a:ext cx="2601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</a:t>
            </a:r>
            <a:r>
              <a:rPr lang="en-US" dirty="0" smtClean="0">
                <a:solidFill>
                  <a:srgbClr val="FF0000"/>
                </a:solidFill>
              </a:rPr>
              <a:t>with Q-ripple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0945" y="4441683"/>
            <a:ext cx="21803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0000FF"/>
                </a:solidFill>
              </a:rPr>
              <a:t>strong response at both resonances, as effective chromaticity larger due to missing b5 component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7963" y="3721597"/>
            <a:ext cx="158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Errors up to b4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It started as benchmarking experiment of the 3</a:t>
            </a:r>
            <a:r>
              <a:rPr lang="en-US" baseline="30000" dirty="0" smtClean="0"/>
              <a:t>rd</a:t>
            </a:r>
            <a:r>
              <a:rPr lang="en-US" dirty="0" smtClean="0"/>
              <a:t> order horizontal resonance </a:t>
            </a:r>
            <a:r>
              <a:rPr lang="is-IS" dirty="0" smtClean="0"/>
              <a:t>…</a:t>
            </a:r>
          </a:p>
          <a:p>
            <a:pPr lvl="1"/>
            <a:r>
              <a:rPr lang="en-US" dirty="0" smtClean="0"/>
              <a:t>I</a:t>
            </a:r>
            <a:r>
              <a:rPr lang="is-IS" dirty="0" smtClean="0"/>
              <a:t>n particular relevant for ion operation</a:t>
            </a:r>
          </a:p>
          <a:p>
            <a:r>
              <a:rPr lang="en-US" dirty="0" smtClean="0"/>
              <a:t>Reference: experimental “zero” intensity tune scan</a:t>
            </a:r>
          </a:p>
          <a:p>
            <a:pPr lvl="1"/>
            <a:r>
              <a:rPr lang="en-US" dirty="0" smtClean="0"/>
              <a:t>Quite clean resonance diagram</a:t>
            </a:r>
          </a:p>
          <a:p>
            <a:pPr lvl="1"/>
            <a:r>
              <a:rPr lang="en-US" dirty="0" smtClean="0"/>
              <a:t>Mostly the 3</a:t>
            </a:r>
            <a:r>
              <a:rPr lang="en-US" baseline="30000" dirty="0" smtClean="0"/>
              <a:t>rd</a:t>
            </a:r>
            <a:r>
              <a:rPr lang="en-US" dirty="0" smtClean="0"/>
              <a:t> order resonances seem to be excited (by residual sextupole errors)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81642" y="5287026"/>
            <a:ext cx="649715" cy="0"/>
          </a:xfrm>
          <a:prstGeom prst="straightConnector1">
            <a:avLst/>
          </a:prstGeom>
          <a:ln>
            <a:solidFill>
              <a:srgbClr val="56E09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81" y="3314541"/>
            <a:ext cx="4326510" cy="350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3988" y="3070803"/>
            <a:ext cx="182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Saa</a:t>
            </a:r>
            <a:r>
              <a:rPr lang="en-US" dirty="0" smtClean="0"/>
              <a:t> Hernandez</a:t>
            </a:r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248577" y="5272258"/>
            <a:ext cx="141195" cy="141214"/>
          </a:xfrm>
          <a:prstGeom prst="ellipse">
            <a:avLst/>
          </a:prstGeom>
          <a:solidFill>
            <a:srgbClr val="FB02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206939" y="4863474"/>
            <a:ext cx="141195" cy="14121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41891" y="3753745"/>
            <a:ext cx="2465424" cy="8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3950" y="3753747"/>
            <a:ext cx="196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working point</a:t>
            </a:r>
            <a:endParaRPr lang="en-US" sz="1600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619083" y="3879346"/>
            <a:ext cx="141195" cy="141214"/>
          </a:xfrm>
          <a:prstGeom prst="ellipse">
            <a:avLst/>
          </a:prstGeom>
          <a:solidFill>
            <a:srgbClr val="FB02B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623823" y="4268034"/>
            <a:ext cx="141195" cy="14121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90723" y="4164643"/>
            <a:ext cx="1651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on working point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619083" y="4820607"/>
            <a:ext cx="192873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</a:rPr>
              <a:t>resonances:</a:t>
            </a:r>
          </a:p>
          <a:p>
            <a:endParaRPr lang="en-US" sz="5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red: systematic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blue: non-systematic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–  upright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- skew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3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6" y="1123892"/>
            <a:ext cx="6021212" cy="5483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6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6" y="1123891"/>
            <a:ext cx="6021212" cy="54830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382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77" y="1123892"/>
            <a:ext cx="6021212" cy="54830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9135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tunesca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1" y="2349302"/>
            <a:ext cx="5906295" cy="39375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pic>
        <p:nvPicPr>
          <p:cNvPr id="19" name="Picture 18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1"/>
          <a:stretch/>
        </p:blipFill>
        <p:spPr>
          <a:xfrm>
            <a:off x="5376672" y="2576346"/>
            <a:ext cx="3767328" cy="35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nes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52" y="2349302"/>
            <a:ext cx="5906295" cy="3937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 smtClean="0"/>
              <a:t>Tunes kept constant </a:t>
            </a:r>
            <a:r>
              <a:rPr lang="en-US" dirty="0"/>
              <a:t>during ~3 s storage</a:t>
            </a:r>
          </a:p>
          <a:p>
            <a:pPr lvl="1"/>
            <a:r>
              <a:rPr lang="en-US" dirty="0" smtClean="0"/>
              <a:t>A sextupole is excited voluntarily starting </a:t>
            </a:r>
            <a:r>
              <a:rPr lang="en-US" dirty="0"/>
              <a:t>from 160 </a:t>
            </a:r>
            <a:r>
              <a:rPr lang="en-US" dirty="0" err="1"/>
              <a:t>ms</a:t>
            </a:r>
            <a:r>
              <a:rPr lang="en-US" dirty="0"/>
              <a:t> after </a:t>
            </a:r>
            <a:r>
              <a:rPr lang="en-US" dirty="0" smtClean="0"/>
              <a:t>injection</a:t>
            </a:r>
          </a:p>
          <a:p>
            <a:pPr lvl="1"/>
            <a:r>
              <a:rPr lang="en-US" dirty="0" smtClean="0"/>
              <a:t>Space charge tune shift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Qx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Qy</a:t>
            </a:r>
            <a:r>
              <a:rPr lang="en-US" dirty="0" smtClean="0"/>
              <a:t> ~ -0.06/-0.1 , 1/Qs ~ 70 turns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Unexpected beam response due to resonance at </a:t>
            </a:r>
            <a:r>
              <a:rPr lang="en-US" b="1" dirty="0" err="1" smtClean="0">
                <a:solidFill>
                  <a:srgbClr val="FF0000"/>
                </a:solidFill>
              </a:rPr>
              <a:t>Qx</a:t>
            </a:r>
            <a:r>
              <a:rPr lang="en-US" b="1" dirty="0" smtClean="0">
                <a:solidFill>
                  <a:srgbClr val="FF0000"/>
                </a:solidFill>
              </a:rPr>
              <a:t> = 20.4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1" name="Picture 10" descr="tunediagram_2017_experi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/>
        </p:blipFill>
        <p:spPr>
          <a:xfrm>
            <a:off x="5376672" y="2576346"/>
            <a:ext cx="3767328" cy="358201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313398" y="2745009"/>
            <a:ext cx="0" cy="30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76407" y="2364070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76328" y="3868504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 </a:t>
            </a:r>
            <a:r>
              <a:rPr lang="en-US" dirty="0" err="1" smtClean="0">
                <a:solidFill>
                  <a:srgbClr val="0000FF"/>
                </a:solidFill>
              </a:rPr>
              <a:t>Qx</a:t>
            </a:r>
            <a:r>
              <a:rPr lang="en-US" dirty="0" smtClean="0">
                <a:solidFill>
                  <a:srgbClr val="0000FF"/>
                </a:solidFill>
              </a:rPr>
              <a:t> = 61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5192" y="2316415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U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LIU_PowerPoint_Template</Template>
  <TotalTime>57448</TotalTime>
  <Words>1353</Words>
  <Application>Microsoft Macintosh PowerPoint</Application>
  <PresentationFormat>On-screen Show (4:3)</PresentationFormat>
  <Paragraphs>171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LIU_PowerPoint_Template</vt:lpstr>
      <vt:lpstr>SPS space charge studies (from high order resonances to power converter ripple)</vt:lpstr>
      <vt:lpstr>Outline</vt:lpstr>
      <vt:lpstr>Introduction</vt:lpstr>
      <vt:lpstr>Experiment</vt:lpstr>
      <vt:lpstr>Experiment</vt:lpstr>
      <vt:lpstr>Experiment</vt:lpstr>
      <vt:lpstr>Experiment</vt:lpstr>
      <vt:lpstr>Experiment</vt:lpstr>
      <vt:lpstr>Experiment</vt:lpstr>
      <vt:lpstr>Resonances at Qx = 20.40</vt:lpstr>
      <vt:lpstr>Resonances at Qx = 20.40</vt:lpstr>
      <vt:lpstr>Resonances at Qx = 20.40</vt:lpstr>
      <vt:lpstr>Resonances at Qx = 20.40</vt:lpstr>
      <vt:lpstr>Poincaré maps at Qx = 20.40</vt:lpstr>
      <vt:lpstr>Measurements vs. simulations</vt:lpstr>
      <vt:lpstr>Measurements vs. simulations</vt:lpstr>
      <vt:lpstr>Measurements vs. simulations</vt:lpstr>
      <vt:lpstr>Summary &amp; Outlook</vt:lpstr>
      <vt:lpstr>PowerPoint Presentation</vt:lpstr>
      <vt:lpstr>Measurements vs. simulations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Cecile Noels</dc:creator>
  <cp:keywords/>
  <dc:description/>
  <cp:lastModifiedBy>Hannes Bartosik</cp:lastModifiedBy>
  <cp:revision>1905</cp:revision>
  <dcterms:created xsi:type="dcterms:W3CDTF">2013-04-17T22:56:34Z</dcterms:created>
  <dcterms:modified xsi:type="dcterms:W3CDTF">2017-10-04T05:59:28Z</dcterms:modified>
  <cp:category/>
</cp:coreProperties>
</file>