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301" r:id="rId15"/>
    <p:sldId id="298" r:id="rId16"/>
    <p:sldId id="272" r:id="rId17"/>
    <p:sldId id="302" r:id="rId18"/>
    <p:sldId id="275" r:id="rId19"/>
    <p:sldId id="277" r:id="rId20"/>
    <p:sldId id="304" r:id="rId21"/>
    <p:sldId id="281" r:id="rId22"/>
    <p:sldId id="285" r:id="rId23"/>
    <p:sldId id="286" r:id="rId24"/>
    <p:sldId id="288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309" r:id="rId33"/>
    <p:sldId id="307" r:id="rId34"/>
    <p:sldId id="303" r:id="rId35"/>
    <p:sldId id="306" r:id="rId36"/>
    <p:sldId id="30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E68"/>
    <a:srgbClr val="0000FF"/>
    <a:srgbClr val="FF8181"/>
    <a:srgbClr val="C1B3D1"/>
    <a:srgbClr val="0033CC"/>
    <a:srgbClr val="56E09E"/>
    <a:srgbClr val="00B050"/>
    <a:srgbClr val="FB02BB"/>
    <a:srgbClr val="FFFFFF"/>
    <a:srgbClr val="848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33" autoAdjust="0"/>
    <p:restoredTop sz="93307" autoAdjust="0"/>
  </p:normalViewPr>
  <p:slideViewPr>
    <p:cSldViewPr snapToGrid="0" snapToObjects="1">
      <p:cViewPr varScale="1">
        <p:scale>
          <a:sx n="139" d="100"/>
          <a:sy n="139" d="100"/>
        </p:scale>
        <p:origin x="103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C69A-03FB-6E4A-B7EB-FF30DF587EB5}" type="datetime1">
              <a:rPr lang="en-US" smtClean="0"/>
              <a:pPr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EC1ED-C620-F147-804C-8EF761D1A9C8}" type="datetime1">
              <a:rPr lang="en-US" smtClean="0"/>
              <a:pPr/>
              <a:t>10/3/17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1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1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2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68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2B158-3295-4A8B-894E-5866AEB37605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5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logo - Open presentation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5631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E53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rgbClr val="0E5396"/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4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3762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4857750"/>
          </a:xfrm>
        </p:spPr>
        <p:txBody>
          <a:bodyPr/>
          <a:lstStyle>
            <a:lvl1pPr marL="180000" indent="-187200">
              <a:spcBef>
                <a:spcPts val="1600"/>
              </a:spcBef>
              <a:spcAft>
                <a:spcPts val="400"/>
              </a:spcAft>
              <a:buFont typeface="Arial"/>
              <a:buChar char="•"/>
              <a:defRPr sz="1700" b="1">
                <a:solidFill>
                  <a:srgbClr val="0055A0"/>
                </a:solidFill>
              </a:defRPr>
            </a:lvl1pPr>
            <a:lvl2pPr marL="381600" indent="-194400"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/>
            </a:lvl2pPr>
            <a:lvl3pPr>
              <a:spcBef>
                <a:spcPts val="0"/>
              </a:spcBef>
              <a:spcAft>
                <a:spcPts val="200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rn logo - Open presentation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86441" y="4811058"/>
            <a:ext cx="797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9526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7028" y="172224"/>
            <a:ext cx="6459790" cy="817708"/>
          </a:xfrm>
        </p:spPr>
        <p:txBody>
          <a:bodyPr>
            <a:normAutofit/>
          </a:bodyPr>
          <a:lstStyle>
            <a:lvl1pPr algn="l">
              <a:defRPr sz="30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838175" y="6184800"/>
            <a:ext cx="2155748" cy="673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Performance Workshop  23-26 January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330" y="212410"/>
            <a:ext cx="621846" cy="749873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7372" y="6184800"/>
            <a:ext cx="2127015" cy="673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LIU-ions for PS injectors status and outlook  Alexander Huschauer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80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946" y="1927800"/>
            <a:ext cx="8226854" cy="9404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925843"/>
            <a:ext cx="2743200" cy="419653"/>
          </a:xfrm>
        </p:spPr>
        <p:txBody>
          <a:bodyPr lIns="45720" tIns="0" rIns="45720" bIns="0" anchor="t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838175" y="6184800"/>
            <a:ext cx="2140999" cy="67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Performance Workshop  23-26 January 2017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7372" y="6184800"/>
            <a:ext cx="2127015" cy="673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LIU-ions for PS injectors status and outlook  Alexander Huschauer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159" y="269544"/>
            <a:ext cx="2292295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198"/>
            <a:ext cx="8229600" cy="473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1" r:id="rId2"/>
    <p:sldLayoutId id="2147483676" r:id="rId3"/>
    <p:sldLayoutId id="2147483692" r:id="rId4"/>
    <p:sldLayoutId id="2147483693" r:id="rId5"/>
    <p:sldLayoutId id="214748369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tiff"/><Relationship Id="rId3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emf"/><Relationship Id="rId3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 smtClean="0"/>
              <a:t>Preparing LEIR for the HL-LHC Era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subTitle" idx="1"/>
          </p:nvPr>
        </p:nvSpPr>
        <p:spPr>
          <a:xfrm>
            <a:off x="202667" y="3258729"/>
            <a:ext cx="8701471" cy="1374589"/>
          </a:xfrm>
        </p:spPr>
        <p:txBody>
          <a:bodyPr anchor="ctr">
            <a:no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A. </a:t>
            </a:r>
            <a:r>
              <a:rPr lang="en-GB" sz="1600" dirty="0" err="1" smtClean="0">
                <a:solidFill>
                  <a:schemeClr val="bg1"/>
                </a:solidFill>
              </a:rPr>
              <a:t>Huschauer</a:t>
            </a:r>
            <a:r>
              <a:rPr lang="en-GB" sz="1600" dirty="0" smtClean="0">
                <a:solidFill>
                  <a:schemeClr val="bg1"/>
                </a:solidFill>
              </a:rPr>
              <a:t>, H. </a:t>
            </a:r>
            <a:r>
              <a:rPr lang="en-GB" sz="1600" dirty="0" err="1" smtClean="0">
                <a:solidFill>
                  <a:schemeClr val="bg1"/>
                </a:solidFill>
              </a:rPr>
              <a:t>Bartosik</a:t>
            </a:r>
            <a:r>
              <a:rPr lang="en-GB" sz="1600" dirty="0" smtClean="0">
                <a:solidFill>
                  <a:schemeClr val="bg1"/>
                </a:solidFill>
              </a:rPr>
              <a:t>, S. Hancock, V. </a:t>
            </a:r>
            <a:r>
              <a:rPr lang="en-GB" sz="1600" dirty="0" err="1" smtClean="0">
                <a:solidFill>
                  <a:schemeClr val="bg1"/>
                </a:solidFill>
              </a:rPr>
              <a:t>Kain</a:t>
            </a:r>
            <a:endParaRPr lang="en-GB" sz="1600" dirty="0" smtClean="0">
              <a:solidFill>
                <a:schemeClr val="bg1"/>
              </a:solidFill>
            </a:endParaRPr>
          </a:p>
          <a:p>
            <a:pPr algn="ctr"/>
            <a:endParaRPr lang="en-GB" sz="1600" dirty="0" smtClean="0">
              <a:solidFill>
                <a:schemeClr val="bg1"/>
              </a:solidFill>
            </a:endParaRPr>
          </a:p>
          <a:p>
            <a:pPr algn="ctr"/>
            <a:endParaRPr lang="en-GB" sz="1600" dirty="0" smtClean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Presentation at Space Charge 2017, Darmstadt, Germany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4 October 2017</a:t>
            </a:r>
            <a:endParaRPr lang="en-GB" sz="2000" b="1" dirty="0">
              <a:solidFill>
                <a:schemeClr val="bg1"/>
              </a:solidFill>
            </a:endParaRPr>
          </a:p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 smtClean="0"/>
              <a:t>Space Charge 2017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12662" y="4403677"/>
            <a:ext cx="7918676" cy="1781123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GB" sz="1800" dirty="0" smtClean="0">
              <a:solidFill>
                <a:schemeClr val="bg1"/>
              </a:solidFill>
            </a:endParaRPr>
          </a:p>
          <a:p>
            <a:pPr algn="ctr" defTabSz="914400"/>
            <a:r>
              <a:rPr lang="en-GB" sz="1600" u="sng" dirty="0" smtClean="0">
                <a:solidFill>
                  <a:schemeClr val="bg1"/>
                </a:solidFill>
              </a:rPr>
              <a:t>Acknowledgements to all contributors:</a:t>
            </a:r>
          </a:p>
          <a:p>
            <a:pPr algn="just" defTabSz="914400"/>
            <a:r>
              <a:rPr lang="en-GB" dirty="0" smtClean="0">
                <a:solidFill>
                  <a:schemeClr val="bg1"/>
                </a:solidFill>
              </a:rPr>
              <a:t>S. Albright, M-E. </a:t>
            </a:r>
            <a:r>
              <a:rPr lang="en-GB" dirty="0" err="1" smtClean="0">
                <a:solidFill>
                  <a:schemeClr val="bg1"/>
                </a:solidFill>
              </a:rPr>
              <a:t>Angoletta</a:t>
            </a:r>
            <a:r>
              <a:rPr lang="en-GB" dirty="0" smtClean="0">
                <a:solidFill>
                  <a:schemeClr val="bg1"/>
                </a:solidFill>
              </a:rPr>
              <a:t>, G. </a:t>
            </a:r>
            <a:r>
              <a:rPr lang="en-GB" dirty="0" err="1" smtClean="0">
                <a:solidFill>
                  <a:schemeClr val="bg1"/>
                </a:solidFill>
              </a:rPr>
              <a:t>Arduini</a:t>
            </a:r>
            <a:r>
              <a:rPr lang="en-GB" dirty="0" smtClean="0">
                <a:solidFill>
                  <a:schemeClr val="bg1"/>
                </a:solidFill>
              </a:rPr>
              <a:t>, J. </a:t>
            </a:r>
            <a:r>
              <a:rPr lang="en-GB" dirty="0" err="1" smtClean="0">
                <a:solidFill>
                  <a:schemeClr val="bg1"/>
                </a:solidFill>
              </a:rPr>
              <a:t>Axensalva</a:t>
            </a:r>
            <a:r>
              <a:rPr lang="en-GB" dirty="0" smtClean="0">
                <a:solidFill>
                  <a:schemeClr val="bg1"/>
                </a:solidFill>
              </a:rPr>
              <a:t>, G. </a:t>
            </a:r>
            <a:r>
              <a:rPr lang="en-GB" dirty="0" err="1" smtClean="0">
                <a:solidFill>
                  <a:schemeClr val="bg1"/>
                </a:solidFill>
              </a:rPr>
              <a:t>Bellodi</a:t>
            </a:r>
            <a:r>
              <a:rPr lang="en-GB" dirty="0" smtClean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N. </a:t>
            </a:r>
            <a:r>
              <a:rPr lang="en-GB" dirty="0" err="1" smtClean="0">
                <a:solidFill>
                  <a:schemeClr val="bg1"/>
                </a:solidFill>
              </a:rPr>
              <a:t>Biancacci</a:t>
            </a:r>
            <a:r>
              <a:rPr lang="en-GB" dirty="0" smtClean="0">
                <a:solidFill>
                  <a:schemeClr val="bg1"/>
                </a:solidFill>
              </a:rPr>
              <a:t>, A. Blas, M. </a:t>
            </a:r>
            <a:r>
              <a:rPr lang="en-GB" dirty="0" err="1" smtClean="0">
                <a:solidFill>
                  <a:schemeClr val="bg1"/>
                </a:solidFill>
              </a:rPr>
              <a:t>Bodendorfer</a:t>
            </a:r>
            <a:r>
              <a:rPr lang="en-GB" dirty="0" smtClean="0">
                <a:solidFill>
                  <a:schemeClr val="bg1"/>
                </a:solidFill>
              </a:rPr>
              <a:t>, J. </a:t>
            </a:r>
            <a:r>
              <a:rPr lang="en-GB" dirty="0" err="1" smtClean="0">
                <a:solidFill>
                  <a:schemeClr val="bg1"/>
                </a:solidFill>
              </a:rPr>
              <a:t>Borburgh</a:t>
            </a:r>
            <a:r>
              <a:rPr lang="en-GB" dirty="0" smtClean="0">
                <a:solidFill>
                  <a:schemeClr val="bg1"/>
                </a:solidFill>
              </a:rPr>
              <a:t>, C. Carli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GB" dirty="0" smtClean="0">
                <a:solidFill>
                  <a:schemeClr val="bg1"/>
                </a:solidFill>
              </a:rPr>
              <a:t> G. </a:t>
            </a:r>
            <a:r>
              <a:rPr lang="en-GB" dirty="0" err="1" smtClean="0">
                <a:solidFill>
                  <a:schemeClr val="bg1"/>
                </a:solidFill>
              </a:rPr>
              <a:t>Franchetti</a:t>
            </a:r>
            <a:r>
              <a:rPr lang="en-GB" dirty="0" smtClean="0">
                <a:solidFill>
                  <a:schemeClr val="bg1"/>
                </a:solidFill>
              </a:rPr>
              <a:t>, A. </a:t>
            </a:r>
            <a:r>
              <a:rPr lang="en-GB" dirty="0" err="1" smtClean="0">
                <a:solidFill>
                  <a:schemeClr val="bg1"/>
                </a:solidFill>
              </a:rPr>
              <a:t>Frassier</a:t>
            </a:r>
            <a:r>
              <a:rPr lang="en-GB" dirty="0" smtClean="0">
                <a:solidFill>
                  <a:schemeClr val="bg1"/>
                </a:solidFill>
              </a:rPr>
              <a:t>, S. </a:t>
            </a:r>
            <a:r>
              <a:rPr lang="en-GB" dirty="0" err="1" smtClean="0">
                <a:solidFill>
                  <a:schemeClr val="bg1"/>
                </a:solidFill>
              </a:rPr>
              <a:t>Gilardoni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D. K</a:t>
            </a:r>
            <a:r>
              <a:rPr lang="en-US" dirty="0" err="1" smtClean="0">
                <a:solidFill>
                  <a:schemeClr val="bg1"/>
                </a:solidFill>
              </a:rPr>
              <a:t>ü</a:t>
            </a:r>
            <a:r>
              <a:rPr lang="en-GB" dirty="0" err="1" smtClean="0">
                <a:solidFill>
                  <a:schemeClr val="bg1"/>
                </a:solidFill>
              </a:rPr>
              <a:t>chler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Jaussi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D. </a:t>
            </a:r>
            <a:r>
              <a:rPr lang="en-GB" dirty="0" err="1" smtClean="0">
                <a:solidFill>
                  <a:schemeClr val="bg1"/>
                </a:solidFill>
              </a:rPr>
              <a:t>Manglunki</a:t>
            </a:r>
            <a:r>
              <a:rPr lang="en-GB" dirty="0" smtClean="0">
                <a:solidFill>
                  <a:schemeClr val="bg1"/>
                </a:solidFill>
              </a:rPr>
              <a:t>, M. </a:t>
            </a:r>
            <a:r>
              <a:rPr lang="en-GB" dirty="0" err="1" smtClean="0">
                <a:solidFill>
                  <a:schemeClr val="bg1"/>
                </a:solidFill>
              </a:rPr>
              <a:t>Meddahi</a:t>
            </a:r>
            <a:r>
              <a:rPr lang="en-GB" dirty="0" smtClean="0">
                <a:solidFill>
                  <a:schemeClr val="bg1"/>
                </a:solidFill>
              </a:rPr>
              <a:t>, M. </a:t>
            </a:r>
            <a:r>
              <a:rPr lang="en-GB" dirty="0" err="1" smtClean="0">
                <a:solidFill>
                  <a:schemeClr val="bg1"/>
                </a:solidFill>
              </a:rPr>
              <a:t>Migliorati</a:t>
            </a:r>
            <a:r>
              <a:rPr lang="en-GB" dirty="0" smtClean="0">
                <a:solidFill>
                  <a:schemeClr val="bg1"/>
                </a:solidFill>
              </a:rPr>
              <a:t>, M. O’Neil, Y. </a:t>
            </a:r>
            <a:r>
              <a:rPr lang="en-GB" dirty="0" err="1" smtClean="0">
                <a:solidFill>
                  <a:schemeClr val="bg1"/>
                </a:solidFill>
              </a:rPr>
              <a:t>Papaphilippou</a:t>
            </a:r>
            <a:r>
              <a:rPr lang="en-GB" dirty="0" smtClean="0">
                <a:solidFill>
                  <a:schemeClr val="bg1"/>
                </a:solidFill>
              </a:rPr>
              <a:t>, S. </a:t>
            </a:r>
            <a:r>
              <a:rPr lang="en-GB" dirty="0" err="1" smtClean="0">
                <a:solidFill>
                  <a:schemeClr val="bg1"/>
                </a:solidFill>
              </a:rPr>
              <a:t>Pasinelli</a:t>
            </a:r>
            <a:r>
              <a:rPr lang="en-GB" dirty="0" smtClean="0">
                <a:solidFill>
                  <a:schemeClr val="bg1"/>
                </a:solidFill>
              </a:rPr>
              <a:t>, G. </a:t>
            </a:r>
            <a:r>
              <a:rPr lang="en-GB" dirty="0" err="1" smtClean="0">
                <a:solidFill>
                  <a:schemeClr val="bg1"/>
                </a:solidFill>
              </a:rPr>
              <a:t>Rumolo</a:t>
            </a:r>
            <a:r>
              <a:rPr lang="en-GB" dirty="0" smtClean="0">
                <a:solidFill>
                  <a:schemeClr val="bg1"/>
                </a:solidFill>
              </a:rPr>
              <a:t>, F. Schmidt, R. </a:t>
            </a:r>
            <a:r>
              <a:rPr lang="en-GB" dirty="0" err="1" smtClean="0">
                <a:solidFill>
                  <a:schemeClr val="bg1"/>
                </a:solidFill>
              </a:rPr>
              <a:t>Scrivens</a:t>
            </a:r>
            <a:r>
              <a:rPr lang="en-GB" dirty="0" smtClean="0">
                <a:solidFill>
                  <a:schemeClr val="bg1"/>
                </a:solidFill>
              </a:rPr>
              <a:t>, V. </a:t>
            </a:r>
            <a:r>
              <a:rPr lang="en-GB" dirty="0" err="1" smtClean="0">
                <a:solidFill>
                  <a:schemeClr val="bg1"/>
                </a:solidFill>
              </a:rPr>
              <a:t>Toivanen</a:t>
            </a:r>
            <a:r>
              <a:rPr lang="en-GB" dirty="0" smtClean="0">
                <a:solidFill>
                  <a:schemeClr val="bg1"/>
                </a:solidFill>
              </a:rPr>
              <a:t>, G. </a:t>
            </a:r>
            <a:r>
              <a:rPr lang="en-GB" dirty="0" err="1" smtClean="0">
                <a:solidFill>
                  <a:schemeClr val="bg1"/>
                </a:solidFill>
              </a:rPr>
              <a:t>Tranquille</a:t>
            </a:r>
            <a:r>
              <a:rPr lang="en-GB" dirty="0" smtClean="0">
                <a:solidFill>
                  <a:schemeClr val="bg1"/>
                </a:solidFill>
              </a:rPr>
              <a:t>, F. </a:t>
            </a:r>
            <a:r>
              <a:rPr lang="en-GB" dirty="0" err="1" smtClean="0">
                <a:solidFill>
                  <a:schemeClr val="bg1"/>
                </a:solidFill>
              </a:rPr>
              <a:t>Wenander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NOMINAL cycle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08" y="989932"/>
            <a:ext cx="5870863" cy="36905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36918" y="486958"/>
            <a:ext cx="4538857" cy="749560"/>
            <a:chOff x="4547010" y="954550"/>
            <a:chExt cx="4538857" cy="749560"/>
          </a:xfrm>
        </p:grpSpPr>
        <p:sp>
          <p:nvSpPr>
            <p:cNvPr id="10" name="TextBox 9"/>
            <p:cNvSpPr txBox="1"/>
            <p:nvPr/>
          </p:nvSpPr>
          <p:spPr>
            <a:xfrm>
              <a:off x="7218089" y="954550"/>
              <a:ext cx="1867778" cy="5232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RF capture: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h</a:t>
              </a:r>
              <a:r>
                <a:rPr lang="en-US" sz="1400" dirty="0" smtClean="0"/>
                <a:t>=2 and double harmonic</a:t>
              </a:r>
              <a:endParaRPr lang="en-US" sz="14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4547010" y="1216160"/>
              <a:ext cx="2671079" cy="4879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9171" y="1236518"/>
            <a:ext cx="2086604" cy="1939314"/>
          </a:xfrm>
          <a:prstGeom prst="rect">
            <a:avLst/>
          </a:prstGeom>
        </p:spPr>
      </p:pic>
      <p:pic>
        <p:nvPicPr>
          <p:cNvPr id="14" name="Picture 13" descr="NOMINAL_Schottky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47" y="4623708"/>
            <a:ext cx="3418371" cy="15083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5518" y="4870294"/>
            <a:ext cx="26674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Longitudinal </a:t>
            </a:r>
            <a:r>
              <a:rPr lang="en-US" sz="1400" b="1" dirty="0" err="1" smtClean="0"/>
              <a:t>Schottky</a:t>
            </a:r>
            <a:r>
              <a:rPr lang="en-US" sz="1400" b="1" dirty="0" smtClean="0"/>
              <a:t> spectrum of the </a:t>
            </a:r>
          </a:p>
          <a:p>
            <a:pPr algn="ctr"/>
            <a:r>
              <a:rPr lang="en-US" sz="1400" b="1" dirty="0" err="1" smtClean="0"/>
              <a:t>debunched</a:t>
            </a:r>
            <a:r>
              <a:rPr lang="en-US" sz="1400" b="1" dirty="0" smtClean="0"/>
              <a:t> beam: </a:t>
            </a:r>
          </a:p>
          <a:p>
            <a:pPr algn="ctr"/>
            <a:r>
              <a:rPr lang="en-US" sz="1400" dirty="0" smtClean="0"/>
              <a:t>cooling, dragging and stacking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256573" y="3500789"/>
            <a:ext cx="186777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E</a:t>
            </a:r>
            <a:r>
              <a:rPr lang="en-US" sz="1200" b="1" baseline="-25000" dirty="0" smtClean="0">
                <a:latin typeface="Arial"/>
                <a:cs typeface="Arial"/>
              </a:rPr>
              <a:t>inj </a:t>
            </a:r>
            <a:r>
              <a:rPr lang="en-US" sz="1200" b="1" dirty="0" smtClean="0">
                <a:latin typeface="Arial"/>
                <a:cs typeface="Arial"/>
              </a:rPr>
              <a:t>= 4.2 MeV/n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9156" y="1530641"/>
            <a:ext cx="186777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Arial"/>
                <a:cs typeface="Arial"/>
              </a:rPr>
              <a:t>E</a:t>
            </a:r>
            <a:r>
              <a:rPr lang="en-US" sz="1200" b="1" baseline="-25000" dirty="0" err="1" smtClean="0">
                <a:latin typeface="Arial"/>
                <a:cs typeface="Arial"/>
              </a:rPr>
              <a:t>ext</a:t>
            </a:r>
            <a:r>
              <a:rPr lang="en-US" sz="1200" b="1" baseline="-25000" dirty="0" smtClean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= 72 MeV/n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5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The LEIR intensity limitation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Space charge studies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LEIR performance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increase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Summary and outlook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97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LEIR intensity limitation – beam loss at RF capture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141" y="4198268"/>
            <a:ext cx="8763034" cy="3248697"/>
          </a:xfrm>
        </p:spPr>
        <p:txBody>
          <a:bodyPr>
            <a:normAutofit/>
          </a:bodyPr>
          <a:lstStyle/>
          <a:p>
            <a:pPr marL="227013" indent="-190500" defTabSz="914400">
              <a:lnSpc>
                <a:spcPct val="130000"/>
              </a:lnSpc>
            </a:pPr>
            <a:r>
              <a:rPr lang="en-US" sz="1400" dirty="0"/>
              <a:t>Beam loss at RF capture </a:t>
            </a:r>
            <a:r>
              <a:rPr lang="en-US" sz="1400" dirty="0" smtClean="0"/>
              <a:t>before 2015</a:t>
            </a:r>
            <a:endParaRPr lang="en-US" sz="1400" dirty="0"/>
          </a:p>
          <a:p>
            <a:pPr marL="628650" lvl="1" indent="-180975" defTabSz="914400">
              <a:lnSpc>
                <a:spcPct val="130000"/>
              </a:lnSpc>
            </a:pPr>
            <a:r>
              <a:rPr lang="en-US" sz="1400" dirty="0"/>
              <a:t>Extracted intensity was reported to saturate at 5.9 x 10</a:t>
            </a:r>
            <a:r>
              <a:rPr lang="en-US" sz="1400" baseline="30000" dirty="0"/>
              <a:t>8</a:t>
            </a:r>
            <a:r>
              <a:rPr lang="en-US" sz="1400" dirty="0"/>
              <a:t> Pb54+ ions/bunch (equivalent to 6.4 x 10</a:t>
            </a:r>
            <a:r>
              <a:rPr lang="en-US" sz="1400" baseline="30000" dirty="0"/>
              <a:t>10</a:t>
            </a:r>
            <a:r>
              <a:rPr lang="en-US" sz="1400" dirty="0"/>
              <a:t> charges)</a:t>
            </a:r>
          </a:p>
          <a:p>
            <a:pPr marL="628650" lvl="1" indent="-180975" defTabSz="914400">
              <a:lnSpc>
                <a:spcPct val="130000"/>
              </a:lnSpc>
            </a:pPr>
            <a:r>
              <a:rPr lang="en-US" sz="1400" dirty="0">
                <a:sym typeface="Wingdings"/>
              </a:rPr>
              <a:t>Up to 50% of the beam was lost after RF capture and during the first part of acceleration</a:t>
            </a:r>
          </a:p>
          <a:p>
            <a:pPr marL="227013" indent="-190500" defTabSz="914400">
              <a:lnSpc>
                <a:spcPct val="130000"/>
              </a:lnSpc>
            </a:pPr>
            <a:r>
              <a:rPr lang="en-US" sz="1400" dirty="0"/>
              <a:t>Proposed actions</a:t>
            </a:r>
          </a:p>
          <a:p>
            <a:pPr marL="628650" lvl="1" indent="-180975" defTabSz="914400">
              <a:lnSpc>
                <a:spcPct val="130000"/>
              </a:lnSpc>
            </a:pPr>
            <a:r>
              <a:rPr lang="en-US" sz="1400" dirty="0" smtClean="0"/>
              <a:t>Studying the LEIR intensity limitations in the framework of the LIU project to achieve the HL-LHC goals</a:t>
            </a:r>
            <a:endParaRPr lang="en-US" sz="1400" dirty="0">
              <a:sym typeface="Wingding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68050" y="1198773"/>
            <a:ext cx="4115583" cy="3140105"/>
            <a:chOff x="2768050" y="1198773"/>
            <a:chExt cx="4115583" cy="31401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050" y="1198773"/>
              <a:ext cx="3970680" cy="29834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456250" y="3991008"/>
              <a:ext cx="427383" cy="347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83633" y="3697490"/>
            <a:ext cx="1301743" cy="276999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chemeClr val="tx1"/>
                </a:solidFill>
              </a:rPr>
              <a:t>M. </a:t>
            </a:r>
            <a:r>
              <a:rPr lang="en-US" sz="1200" u="sng" dirty="0" err="1" smtClean="0">
                <a:solidFill>
                  <a:schemeClr val="tx1"/>
                </a:solidFill>
              </a:rPr>
              <a:t>Bodendorfer</a:t>
            </a:r>
            <a:endParaRPr lang="en-US" sz="12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79" y="1120667"/>
            <a:ext cx="7315200" cy="457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79" y="1120667"/>
            <a:ext cx="731520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79" y="1120667"/>
            <a:ext cx="73152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Loss pattern after RF capture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199" y="5661190"/>
            <a:ext cx="8763034" cy="557783"/>
          </a:xfrm>
        </p:spPr>
        <p:txBody>
          <a:bodyPr/>
          <a:lstStyle/>
          <a:p>
            <a:pPr marL="319088" indent="-282575" defTabSz="914400"/>
            <a:r>
              <a:rPr lang="en-US" sz="1800" dirty="0"/>
              <a:t>Achievable </a:t>
            </a:r>
            <a:r>
              <a:rPr lang="en-US" sz="1800" dirty="0" smtClean="0"/>
              <a:t>intensity </a:t>
            </a:r>
            <a:r>
              <a:rPr lang="en-US" sz="1800" dirty="0"/>
              <a:t>at extraction appeared to saturate</a:t>
            </a:r>
          </a:p>
        </p:txBody>
      </p:sp>
    </p:spTree>
    <p:extLst>
      <p:ext uri="{BB962C8B-B14F-4D97-AF65-F5344CB8AC3E}">
        <p14:creationId xmlns:p14="http://schemas.microsoft.com/office/powerpoint/2010/main" val="4753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LEIR working point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9900" y="3129788"/>
            <a:ext cx="2143284" cy="523220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Operational working point (</a:t>
            </a:r>
            <a:r>
              <a:rPr lang="en-US" sz="1400" i="1" dirty="0" err="1" smtClean="0">
                <a:solidFill>
                  <a:schemeClr val="tx1"/>
                </a:solidFill>
              </a:rPr>
              <a:t>Q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x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i="1" dirty="0" err="1" smtClean="0">
                <a:solidFill>
                  <a:schemeClr val="tx1"/>
                </a:solidFill>
              </a:rPr>
              <a:t>Q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y</a:t>
            </a:r>
            <a:r>
              <a:rPr lang="en-US" sz="1400" dirty="0" smtClean="0">
                <a:solidFill>
                  <a:schemeClr val="tx1"/>
                </a:solidFill>
              </a:rPr>
              <a:t>) = (1.82, 2.72)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184" y="1123892"/>
            <a:ext cx="4903684" cy="4903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3384" y="5887264"/>
            <a:ext cx="2143284" cy="738664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u="sng" baseline="30000" dirty="0" smtClean="0">
                <a:solidFill>
                  <a:schemeClr val="tx1"/>
                </a:solidFill>
              </a:rPr>
              <a:t>         </a:t>
            </a:r>
            <a:r>
              <a:rPr lang="en-US" sz="1400" dirty="0" smtClean="0">
                <a:solidFill>
                  <a:schemeClr val="tx1"/>
                </a:solidFill>
              </a:rPr>
              <a:t> normal resonances</a:t>
            </a:r>
            <a:endParaRPr lang="en-US" sz="1400" u="sng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- - - skew resonances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       </a:t>
            </a:r>
            <a:r>
              <a:rPr lang="en-US" sz="1400" dirty="0" smtClean="0">
                <a:solidFill>
                  <a:srgbClr val="C00000"/>
                </a:solidFill>
              </a:rPr>
              <a:t>systematic resonances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The LEIR intensity limitation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</a:pPr>
            <a:r>
              <a:rPr lang="en-US" sz="2400" dirty="0"/>
              <a:t>Space </a:t>
            </a:r>
            <a:r>
              <a:rPr lang="en-US" sz="2400" dirty="0" smtClean="0"/>
              <a:t>charge studies</a:t>
            </a:r>
            <a:endParaRPr lang="en-US" sz="2400" dirty="0"/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LEIR performance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increase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Summary and outlook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529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</a:t>
            </a:r>
            <a:r>
              <a:rPr lang="en-US" dirty="0" smtClean="0"/>
              <a:t>ariation of the longitudinal density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27" y="1767285"/>
            <a:ext cx="5602607" cy="3501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3" t="4629" r="2224" b="3007"/>
          <a:stretch/>
        </p:blipFill>
        <p:spPr>
          <a:xfrm>
            <a:off x="5870939" y="2085313"/>
            <a:ext cx="2520000" cy="25444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182" y="1642594"/>
            <a:ext cx="2520000" cy="2520000"/>
          </a:xfrm>
          <a:prstGeom prst="rect">
            <a:avLst/>
          </a:prstGeom>
          <a:ln w="19050">
            <a:solidFill>
              <a:srgbClr val="179E68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233" y="1295838"/>
            <a:ext cx="2520000" cy="25200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0" y="5761022"/>
            <a:ext cx="9144000" cy="338554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chemeClr val="tx1"/>
                </a:solidFill>
              </a:rPr>
              <a:t>First hint towards importance of space charge effects due to dependency on line </a:t>
            </a:r>
            <a:r>
              <a:rPr lang="en-US" sz="1600" u="sng" smtClean="0">
                <a:solidFill>
                  <a:schemeClr val="tx1"/>
                </a:solidFill>
              </a:rPr>
              <a:t>charge density.</a:t>
            </a:r>
            <a:endParaRPr lang="en-US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detuning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184" y="909285"/>
            <a:ext cx="4903684" cy="49036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5210" y="5703068"/>
            <a:ext cx="864874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30000"/>
              </a:lnSpc>
            </a:pPr>
            <a:r>
              <a:rPr lang="en-US" sz="1600" u="sng" dirty="0" smtClean="0"/>
              <a:t>space charge detuning significantly enhanced during RF capture </a:t>
            </a:r>
            <a:r>
              <a:rPr lang="en-US" sz="1600" u="sng" dirty="0" smtClean="0">
                <a:sym typeface="Wingdings"/>
              </a:rPr>
              <a:t> multiple resonance crossing</a:t>
            </a:r>
            <a:endParaRPr lang="en-US" sz="1600" u="sng" dirty="0"/>
          </a:p>
        </p:txBody>
      </p:sp>
      <p:sp>
        <p:nvSpPr>
          <p:cNvPr id="4" name="Triangle 3"/>
          <p:cNvSpPr/>
          <p:nvPr/>
        </p:nvSpPr>
        <p:spPr>
          <a:xfrm rot="13490396">
            <a:off x="4908777" y="3668218"/>
            <a:ext cx="297688" cy="454484"/>
          </a:xfrm>
          <a:prstGeom prst="triangle">
            <a:avLst>
              <a:gd name="adj" fmla="val 50111"/>
            </a:avLst>
          </a:prstGeom>
          <a:solidFill>
            <a:schemeClr val="tx1">
              <a:lumMod val="50000"/>
              <a:lumOff val="50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/>
          <p:cNvSpPr>
            <a:spLocks noChangeAspect="1"/>
          </p:cNvSpPr>
          <p:nvPr/>
        </p:nvSpPr>
        <p:spPr>
          <a:xfrm rot="2924953">
            <a:off x="4440217" y="3194168"/>
            <a:ext cx="617135" cy="1830397"/>
          </a:xfrm>
          <a:prstGeom prst="diamond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05054" y="3285146"/>
            <a:ext cx="19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oasting beam</a:t>
            </a:r>
          </a:p>
          <a:p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 smtClean="0">
                <a:solidFill>
                  <a:schemeClr val="accent2"/>
                </a:solidFill>
              </a:rPr>
              <a:t>unched beam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identification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03200" y="1122453"/>
            <a:ext cx="8763034" cy="557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187200" algn="l" defTabSz="457200" rtl="0" eaLnBrk="1" latinLnBrk="0" hangingPunct="1">
              <a:spcBef>
                <a:spcPts val="1600"/>
              </a:spcBef>
              <a:spcAft>
                <a:spcPts val="400"/>
              </a:spcAft>
              <a:buClr>
                <a:srgbClr val="0055A0"/>
              </a:buClr>
              <a:buFont typeface="Arial"/>
              <a:buChar char="•"/>
              <a:defRPr sz="1700" b="1" kern="1200">
                <a:solidFill>
                  <a:srgbClr val="0055A0"/>
                </a:solidFill>
                <a:latin typeface="Arial"/>
                <a:ea typeface="+mn-ea"/>
                <a:cs typeface="Arial"/>
              </a:defRPr>
            </a:lvl1pPr>
            <a:lvl2pPr marL="381600" indent="-1944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100000"/>
              <a:buFont typeface="Lucida Grande"/>
              <a:buChar char="−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350" indent="-223838" defTabSz="914400"/>
            <a:r>
              <a:rPr lang="en-US" sz="2000" dirty="0"/>
              <a:t>Tune diagram measurements show strong resonance excitation</a:t>
            </a:r>
          </a:p>
          <a:p>
            <a:pPr lvl="1"/>
            <a:r>
              <a:rPr lang="en-US" sz="1600" dirty="0" err="1" smtClean="0"/>
              <a:t>Sextupolar</a:t>
            </a:r>
            <a:r>
              <a:rPr lang="en-US" sz="1600" dirty="0" smtClean="0"/>
              <a:t> resonances close to the operational working point</a:t>
            </a:r>
          </a:p>
          <a:p>
            <a:pPr lvl="1"/>
            <a:r>
              <a:rPr lang="en-US" sz="1600" dirty="0" smtClean="0"/>
              <a:t>Very limited loss-free region</a:t>
            </a:r>
          </a:p>
          <a:p>
            <a:pPr lvl="1"/>
            <a:r>
              <a:rPr lang="en-US" sz="1600" dirty="0" smtClean="0"/>
              <a:t>Correct tuning of the working point crucial</a:t>
            </a:r>
            <a:endParaRPr lang="en-US" sz="2000" dirty="0" smtClean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328203" y="2484279"/>
            <a:ext cx="4268902" cy="3738305"/>
            <a:chOff x="118873" y="2669050"/>
            <a:chExt cx="4727612" cy="414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70" t="3714" r="15500" b="4743"/>
            <a:stretch/>
          </p:blipFill>
          <p:spPr>
            <a:xfrm>
              <a:off x="3889447" y="2669050"/>
              <a:ext cx="957038" cy="41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99" t="3714" r="57352" b="4743"/>
            <a:stretch/>
          </p:blipFill>
          <p:spPr>
            <a:xfrm>
              <a:off x="118873" y="2669050"/>
              <a:ext cx="3994420" cy="41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identification with IPM/BGI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26463"/>
            <a:ext cx="7560000" cy="519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1744171"/>
            <a:ext cx="1252890" cy="461665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Transverse profile evolution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294380"/>
            <a:ext cx="1252890" cy="646331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Transverse emittance evolution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777640"/>
            <a:ext cx="1174173" cy="276999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Beam intensity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6835" y="3709878"/>
            <a:ext cx="1252890" cy="830997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Bare machine working point (cross) and space charge detuning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Introduction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The LEIR intensity limitation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Space charge studies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LEIR performance increase</a:t>
            </a:r>
          </a:p>
          <a:p>
            <a:pPr marL="263525" indent="-227013">
              <a:spcAft>
                <a:spcPts val="600"/>
              </a:spcAft>
            </a:pPr>
            <a:endParaRPr lang="en-US" sz="1000" dirty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Summary and outlook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35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identification with IPM/BGI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08" y="2571620"/>
            <a:ext cx="3251200" cy="294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633" y="2546220"/>
            <a:ext cx="5435600" cy="2997200"/>
          </a:xfrm>
          <a:prstGeom prst="rect">
            <a:avLst/>
          </a:prstGeom>
        </p:spPr>
      </p:pic>
      <p:sp>
        <p:nvSpPr>
          <p:cNvPr id="2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3200" y="1450910"/>
            <a:ext cx="8763034" cy="4857750"/>
          </a:xfrm>
        </p:spPr>
        <p:txBody>
          <a:bodyPr/>
          <a:lstStyle/>
          <a:p>
            <a:pPr marL="597218" lvl="1" indent="-149225" defTabSz="914400"/>
            <a:r>
              <a:rPr lang="en-US" sz="1600" dirty="0" smtClean="0"/>
              <a:t>Summary of measurements on previous slide</a:t>
            </a:r>
          </a:p>
          <a:p>
            <a:pPr marL="597218" lvl="1" indent="-149225" defTabSz="914400"/>
            <a:r>
              <a:rPr lang="en-US" sz="1600" dirty="0" smtClean="0"/>
              <a:t>Various resonances can be nicely identified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Flattening the longitudinal distribution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27013" indent="-190500" defTabSz="914400"/>
            <a:r>
              <a:rPr lang="en-US" sz="1800" dirty="0" smtClean="0"/>
              <a:t>Beams operationally captured </a:t>
            </a:r>
            <a:r>
              <a:rPr lang="en-US" sz="1800" dirty="0"/>
              <a:t>using a double harmonic RF system</a:t>
            </a:r>
          </a:p>
          <a:p>
            <a:pPr marL="669925" lvl="1" indent="-222250" defTabSz="914400"/>
            <a:r>
              <a:rPr lang="en-US" sz="1600" dirty="0" smtClean="0"/>
              <a:t>Offset </a:t>
            </a:r>
            <a:r>
              <a:rPr lang="en-US" sz="1600" dirty="0"/>
              <a:t>the capture frequency away from central beam energy to obtain </a:t>
            </a:r>
            <a:r>
              <a:rPr lang="en-US" sz="1600" b="1" dirty="0"/>
              <a:t>flat line density profile</a:t>
            </a:r>
          </a:p>
          <a:p>
            <a:pPr marL="669925" lvl="1" indent="-222250" defTabSz="914400"/>
            <a:r>
              <a:rPr lang="en-US" sz="1600" dirty="0"/>
              <a:t>New approach successfully operationally applied at the end of </a:t>
            </a:r>
            <a:r>
              <a:rPr lang="en-US" sz="1600" dirty="0" smtClean="0"/>
              <a:t>2016: modulation </a:t>
            </a:r>
            <a:r>
              <a:rPr lang="en-US" sz="1600" dirty="0"/>
              <a:t>of </a:t>
            </a:r>
            <a:r>
              <a:rPr lang="en-US" sz="1600" dirty="0" smtClean="0"/>
              <a:t>capture frequency </a:t>
            </a:r>
            <a:r>
              <a:rPr lang="en-US" sz="1600" dirty="0"/>
              <a:t>during bunching to stir beam  </a:t>
            </a:r>
            <a:endParaRPr lang="en-US" sz="1600" b="1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394" y="3150353"/>
            <a:ext cx="2834129" cy="25347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8723" y="2788359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  <a:r>
              <a:rPr lang="en-US" sz="1600" dirty="0" smtClean="0"/>
              <a:t>apture frequency centered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392" y="3145024"/>
            <a:ext cx="2866897" cy="25400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01176" y="2783720"/>
            <a:ext cx="2746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frequency modulation</a:t>
            </a:r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414" y="3131554"/>
            <a:ext cx="2891167" cy="25535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12309" y="5434380"/>
            <a:ext cx="8615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u="sng" dirty="0" smtClean="0"/>
              <a:t>S. Hancock</a:t>
            </a:r>
            <a:endParaRPr lang="en-GB" sz="1200" u="sng" dirty="0"/>
          </a:p>
        </p:txBody>
      </p:sp>
      <p:sp>
        <p:nvSpPr>
          <p:cNvPr id="27" name="Rectangle 26"/>
          <p:cNvSpPr/>
          <p:nvPr/>
        </p:nvSpPr>
        <p:spPr>
          <a:xfrm>
            <a:off x="8212308" y="5431963"/>
            <a:ext cx="82445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u="sng" dirty="0" smtClean="0"/>
              <a:t>S. Albright</a:t>
            </a:r>
            <a:endParaRPr lang="en-GB" sz="1200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5870373" y="2781303"/>
            <a:ext cx="2746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r>
              <a:rPr lang="en-US" sz="1600" smtClean="0"/>
              <a:t>apture </a:t>
            </a:r>
            <a:r>
              <a:rPr lang="en-US" sz="1600" dirty="0" smtClean="0"/>
              <a:t>frequency offset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40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1" animBg="1"/>
      <p:bldP spid="27" grpId="0" animBg="1"/>
      <p:bldP spid="1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compensation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38944"/>
            <a:ext cx="8763034" cy="4857750"/>
          </a:xfrm>
        </p:spPr>
        <p:txBody>
          <a:bodyPr/>
          <a:lstStyle/>
          <a:p>
            <a:pPr marL="428613" lvl="1" indent="-190500" defTabSz="914400">
              <a:lnSpc>
                <a:spcPct val="130000"/>
              </a:lnSpc>
            </a:pPr>
            <a:r>
              <a:rPr lang="en-US" sz="1600" dirty="0"/>
              <a:t>Resonance compensation was </a:t>
            </a:r>
            <a:r>
              <a:rPr lang="en-US" sz="1600" dirty="0" smtClean="0"/>
              <a:t>					  systematically </a:t>
            </a:r>
            <a:r>
              <a:rPr lang="en-US" sz="1600" dirty="0"/>
              <a:t>studied </a:t>
            </a:r>
            <a:r>
              <a:rPr lang="en-US" sz="1600" dirty="0" smtClean="0"/>
              <a:t>using </a:t>
            </a:r>
            <a:r>
              <a:rPr lang="en-US" sz="1600" dirty="0"/>
              <a:t>the </a:t>
            </a:r>
            <a:r>
              <a:rPr lang="en-US" sz="1600" dirty="0" smtClean="0"/>
              <a:t>					         available </a:t>
            </a:r>
            <a:r>
              <a:rPr lang="en-US" sz="1600" dirty="0" err="1" smtClean="0"/>
              <a:t>sextupoles</a:t>
            </a:r>
            <a:endParaRPr lang="en-US" sz="1800" dirty="0"/>
          </a:p>
          <a:p>
            <a:pPr marL="428613" lvl="1" indent="-190500" defTabSz="914400">
              <a:lnSpc>
                <a:spcPct val="130000"/>
              </a:lnSpc>
            </a:pPr>
            <a:r>
              <a:rPr lang="en-US" sz="1600" dirty="0"/>
              <a:t>Certain pairs of </a:t>
            </a:r>
            <a:r>
              <a:rPr lang="en-US" sz="1600" dirty="0" err="1"/>
              <a:t>sextupoles</a:t>
            </a:r>
            <a:r>
              <a:rPr lang="en-US" sz="1600" dirty="0"/>
              <a:t> allow </a:t>
            </a:r>
            <a:r>
              <a:rPr lang="en-US" sz="1600" dirty="0" smtClean="0"/>
              <a:t>to						       </a:t>
            </a:r>
            <a:r>
              <a:rPr lang="en-US" sz="1600" dirty="0"/>
              <a:t>compensate the resonance </a:t>
            </a:r>
            <a:r>
              <a:rPr lang="en-US" sz="1600" i="1" dirty="0" err="1"/>
              <a:t>Q</a:t>
            </a:r>
            <a:r>
              <a:rPr lang="en-US" sz="1600" baseline="-25000" dirty="0" err="1"/>
              <a:t>x</a:t>
            </a:r>
            <a:r>
              <a:rPr lang="en-US" sz="1600" dirty="0"/>
              <a:t> + 2</a:t>
            </a:r>
            <a:r>
              <a:rPr lang="en-US" sz="1600" i="1" dirty="0"/>
              <a:t>Q</a:t>
            </a:r>
            <a:r>
              <a:rPr lang="en-US" sz="1600" baseline="-25000" dirty="0"/>
              <a:t>y</a:t>
            </a:r>
            <a:r>
              <a:rPr lang="en-US" sz="1600" dirty="0"/>
              <a:t> = </a:t>
            </a:r>
            <a:r>
              <a:rPr lang="en-US" sz="1600" dirty="0" smtClean="0"/>
              <a:t>7</a:t>
            </a:r>
          </a:p>
          <a:p>
            <a:pPr marL="428613" lvl="1" indent="-190500" defTabSz="914400">
              <a:lnSpc>
                <a:spcPct val="130000"/>
              </a:lnSpc>
            </a:pPr>
            <a:r>
              <a:rPr lang="en-US" sz="1600" dirty="0" smtClean="0"/>
              <a:t>Also attempted to (rather unsuccessfully)				    compensate skew resonance 3</a:t>
            </a:r>
            <a:r>
              <a:rPr lang="en-US" sz="1600" i="1" dirty="0" smtClean="0"/>
              <a:t>Q</a:t>
            </a:r>
            <a:r>
              <a:rPr lang="en-US" sz="1600" baseline="-25000" dirty="0" smtClean="0"/>
              <a:t>y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8</a:t>
            </a:r>
            <a:endParaRPr lang="en-US" sz="1600" dirty="0"/>
          </a:p>
          <a:p>
            <a:pPr marL="428613" lvl="1" indent="-190500" defTabSz="914400">
              <a:lnSpc>
                <a:spcPct val="130000"/>
              </a:lnSpc>
            </a:pPr>
            <a:endParaRPr lang="en-US" sz="1600" dirty="0"/>
          </a:p>
          <a:p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43001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546" y="1430799"/>
            <a:ext cx="4860235" cy="4248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0356" y="965700"/>
            <a:ext cx="2905020" cy="461665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 scans of </a:t>
            </a:r>
            <a:r>
              <a:rPr lang="en-US" sz="1200" dirty="0" err="1" smtClean="0">
                <a:solidFill>
                  <a:schemeClr val="tx1"/>
                </a:solidFill>
              </a:rPr>
              <a:t>sextupole</a:t>
            </a:r>
            <a:r>
              <a:rPr lang="en-US" sz="1200" dirty="0" smtClean="0">
                <a:solidFill>
                  <a:schemeClr val="tx1"/>
                </a:solidFill>
              </a:rPr>
              <a:t> strength to determine maximum beam survival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93333" y="3889121"/>
            <a:ext cx="3251715" cy="2847548"/>
            <a:chOff x="118873" y="2669050"/>
            <a:chExt cx="4727612" cy="4140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70" t="3714" r="15500" b="4743"/>
            <a:stretch/>
          </p:blipFill>
          <p:spPr>
            <a:xfrm>
              <a:off x="3889447" y="2669050"/>
              <a:ext cx="957038" cy="414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99" t="3714" r="57352" b="4743"/>
            <a:stretch/>
          </p:blipFill>
          <p:spPr>
            <a:xfrm>
              <a:off x="118873" y="2669050"/>
              <a:ext cx="3994420" cy="41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compensation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43001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" y="916072"/>
            <a:ext cx="7560000" cy="51975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1056" y="2809700"/>
            <a:ext cx="1102623" cy="1344168"/>
          </a:xfrm>
          <a:prstGeom prst="rect">
            <a:avLst/>
          </a:prstGeom>
          <a:solidFill>
            <a:srgbClr val="D99694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019" y="3250951"/>
            <a:ext cx="1076117" cy="461665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compensation ON</a:t>
            </a:r>
            <a:endParaRPr lang="en-US" sz="1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LEIR optics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3200" y="1143000"/>
            <a:ext cx="8763034" cy="5209915"/>
          </a:xfrm>
        </p:spPr>
        <p:txBody>
          <a:bodyPr>
            <a:normAutofit/>
          </a:bodyPr>
          <a:lstStyle/>
          <a:p>
            <a:pPr marL="268288" indent="-231775" defTabSz="914400"/>
            <a:r>
              <a:rPr lang="en-US" sz="1800" dirty="0"/>
              <a:t>Drastic change of the working point to avoid excited resonances</a:t>
            </a:r>
          </a:p>
          <a:p>
            <a:pPr marL="268288" indent="-231775" defTabSz="914400"/>
            <a:endParaRPr lang="en-US" sz="500" dirty="0" smtClean="0"/>
          </a:p>
          <a:p>
            <a:pPr marL="268288" indent="-231775" defTabSz="914400"/>
            <a:endParaRPr lang="en-US" sz="500" dirty="0"/>
          </a:p>
          <a:p>
            <a:pPr marL="268288" indent="-231775" defTabSz="914400"/>
            <a:endParaRPr lang="en-US" sz="500" dirty="0" smtClean="0"/>
          </a:p>
          <a:p>
            <a:pPr marL="268288" indent="-231775" defTabSz="914400"/>
            <a:endParaRPr lang="en-US" sz="500" dirty="0"/>
          </a:p>
          <a:p>
            <a:pPr marL="268288" indent="-231775" defTabSz="914400"/>
            <a:endParaRPr lang="en-US" sz="500" dirty="0" smtClean="0"/>
          </a:p>
          <a:p>
            <a:pPr marL="268288" indent="-231775" defTabSz="914400"/>
            <a:endParaRPr lang="en-US" sz="500" dirty="0"/>
          </a:p>
          <a:p>
            <a:pPr marL="268288" indent="-231775" defTabSz="914400"/>
            <a:endParaRPr lang="en-US" sz="500" dirty="0" smtClean="0"/>
          </a:p>
          <a:p>
            <a:pPr marL="268288" indent="-231775" defTabSz="914400"/>
            <a:endParaRPr lang="en-US" sz="500" dirty="0" smtClean="0"/>
          </a:p>
          <a:p>
            <a:pPr marL="268288" indent="-231775" defTabSz="914400"/>
            <a:endParaRPr lang="en-US" sz="500" dirty="0" smtClean="0"/>
          </a:p>
          <a:p>
            <a:pPr marL="268288" indent="-231775" defTabSz="914400"/>
            <a:endParaRPr lang="en-US" sz="500" dirty="0"/>
          </a:p>
          <a:p>
            <a:pPr marL="268288" indent="-231775" defTabSz="914400"/>
            <a:r>
              <a:rPr lang="en-US" sz="1800" dirty="0" smtClean="0"/>
              <a:t>Limited flexibility of the lattice due </a:t>
            </a:r>
            <a:r>
              <a:rPr lang="en-US" sz="1800" dirty="0"/>
              <a:t>to various optics constraints:</a:t>
            </a:r>
          </a:p>
          <a:p>
            <a:pPr marL="711200" lvl="1" indent="-263525" defTabSz="914400"/>
            <a:r>
              <a:rPr lang="en-US" sz="1600" dirty="0"/>
              <a:t>injection efficiency</a:t>
            </a:r>
          </a:p>
          <a:p>
            <a:pPr marL="711200" lvl="1" indent="-263525" defTabSz="914400"/>
            <a:r>
              <a:rPr lang="en-US" sz="1600" dirty="0"/>
              <a:t>cooling efficiency</a:t>
            </a:r>
          </a:p>
          <a:p>
            <a:pPr marL="711200" lvl="1" indent="-263525" defTabSz="914400"/>
            <a:r>
              <a:rPr lang="en-US" sz="1600" dirty="0"/>
              <a:t>vertical aperture restriction at the bends</a:t>
            </a:r>
          </a:p>
          <a:p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43001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2608118" y="1606109"/>
            <a:ext cx="3386943" cy="3336767"/>
            <a:chOff x="2608118" y="1559454"/>
            <a:chExt cx="3386943" cy="3336767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2608118" y="1559454"/>
              <a:ext cx="3386943" cy="3336767"/>
              <a:chOff x="2335968" y="951578"/>
              <a:chExt cx="4344372" cy="4280011"/>
            </a:xfrm>
          </p:grpSpPr>
          <p:pic>
            <p:nvPicPr>
              <p:cNvPr id="15" name="Picture 14" descr="tunediagram_LEIR_overview2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968" y="951578"/>
                <a:ext cx="4344372" cy="4280011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2825118" y="2906843"/>
                <a:ext cx="1894310" cy="1897750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712506" y="1032730"/>
                <a:ext cx="1884474" cy="1874114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Diamond 17"/>
              <p:cNvSpPr>
                <a:spLocks noChangeAspect="1"/>
              </p:cNvSpPr>
              <p:nvPr/>
            </p:nvSpPr>
            <p:spPr>
              <a:xfrm rot="2160000">
                <a:off x="3705805" y="3791261"/>
                <a:ext cx="342031" cy="750945"/>
              </a:xfrm>
              <a:prstGeom prst="diamond">
                <a:avLst/>
              </a:prstGeom>
              <a:solidFill>
                <a:srgbClr val="FB02BB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Diamond 18"/>
            <p:cNvSpPr>
              <a:spLocks noChangeAspect="1"/>
            </p:cNvSpPr>
            <p:nvPr/>
          </p:nvSpPr>
          <p:spPr>
            <a:xfrm rot="2160000">
              <a:off x="4607503" y="2331037"/>
              <a:ext cx="266653" cy="585449"/>
            </a:xfrm>
            <a:prstGeom prst="diamond">
              <a:avLst/>
            </a:prstGeom>
            <a:solidFill>
              <a:srgbClr val="FB02BB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5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LEIR optics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43001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  <p:pic>
        <p:nvPicPr>
          <p:cNvPr id="13" name="Picture 12" descr="tes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94" y="1139567"/>
            <a:ext cx="6480000" cy="4860000"/>
          </a:xfrm>
          <a:prstGeom prst="rect">
            <a:avLst/>
          </a:prstGeom>
        </p:spPr>
      </p:pic>
      <p:pic>
        <p:nvPicPr>
          <p:cNvPr id="20" name="Picture 19" descr="test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94" y="1139567"/>
            <a:ext cx="6480000" cy="48600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481847" y="1998795"/>
            <a:ext cx="493776" cy="676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831871" y="1998795"/>
            <a:ext cx="493776" cy="676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25" idx="1"/>
          </p:cNvCxnSpPr>
          <p:nvPr/>
        </p:nvCxnSpPr>
        <p:spPr>
          <a:xfrm>
            <a:off x="6078759" y="2675451"/>
            <a:ext cx="1361318" cy="1101299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3" idx="4"/>
            <a:endCxn id="25" idx="1"/>
          </p:cNvCxnSpPr>
          <p:nvPr/>
        </p:nvCxnSpPr>
        <p:spPr>
          <a:xfrm>
            <a:off x="6728735" y="2675451"/>
            <a:ext cx="711342" cy="1101299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71671" y="3406976"/>
            <a:ext cx="1738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200" dirty="0">
                <a:solidFill>
                  <a:srgbClr val="000000"/>
                </a:solidFill>
                <a:sym typeface="Wingdings"/>
              </a:rPr>
              <a:t>vertical aperture restriction at entrance and exit of main </a:t>
            </a:r>
            <a:r>
              <a:rPr lang="en-US" sz="1200" dirty="0" smtClean="0">
                <a:solidFill>
                  <a:srgbClr val="000000"/>
                </a:solidFill>
                <a:sym typeface="Wingdings"/>
              </a:rPr>
              <a:t>magnets</a:t>
            </a:r>
          </a:p>
          <a:p>
            <a:pPr marL="0" lvl="1" algn="ctr"/>
            <a:r>
              <a:rPr lang="en-US" sz="1200" dirty="0" smtClean="0">
                <a:solidFill>
                  <a:srgbClr val="000000"/>
                </a:solidFill>
                <a:sym typeface="Wingdings"/>
              </a:rPr>
              <a:t> </a:t>
            </a:r>
          </a:p>
          <a:p>
            <a:pPr marL="0" lvl="1" algn="ctr"/>
            <a:r>
              <a:rPr lang="en-US" sz="1200" dirty="0" smtClean="0">
                <a:solidFill>
                  <a:srgbClr val="000000"/>
                </a:solidFill>
                <a:sym typeface="Wingdings"/>
              </a:rPr>
              <a:t> no problem per se if blow-up can be reduced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LEIR optics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8288" indent="-231775" defTabSz="914400">
              <a:lnSpc>
                <a:spcPct val="130000"/>
              </a:lnSpc>
            </a:pPr>
            <a:r>
              <a:rPr lang="en-US" sz="1800" dirty="0"/>
              <a:t>Tune scans show significantly improved resonance-free area compared to nominal optics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 marL="299720" indent="-263525" defTabSz="914400"/>
            <a:endParaRPr lang="en-US" sz="2000" dirty="0"/>
          </a:p>
          <a:p>
            <a:pPr marL="711200" lvl="1" indent="-263525" defTabSz="914400"/>
            <a:endParaRPr lang="is-IS" sz="1600" dirty="0"/>
          </a:p>
          <a:p>
            <a:pPr marL="711200" lvl="1" indent="-263525" defTabSz="914400"/>
            <a:endParaRPr lang="en-US" sz="1600" dirty="0"/>
          </a:p>
          <a:p>
            <a:pPr lvl="1" defTabSz="914400"/>
            <a:endParaRPr lang="en-US" sz="1600" dirty="0"/>
          </a:p>
          <a:p>
            <a:pPr lvl="1" defTabSz="914400"/>
            <a:endParaRPr lang="en-US" dirty="0"/>
          </a:p>
          <a:p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43001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1" t="5514" r="57198" b="3972"/>
          <a:stretch/>
        </p:blipFill>
        <p:spPr>
          <a:xfrm>
            <a:off x="262590" y="2094394"/>
            <a:ext cx="3988373" cy="4069080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312228" y="2061368"/>
            <a:ext cx="4682378" cy="4100389"/>
            <a:chOff x="118873" y="2669050"/>
            <a:chExt cx="4727612" cy="4140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70" t="3714" r="15500" b="4743"/>
            <a:stretch/>
          </p:blipFill>
          <p:spPr>
            <a:xfrm>
              <a:off x="3889447" y="2669050"/>
              <a:ext cx="957038" cy="414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99" t="3714" r="57352" b="4743"/>
            <a:stretch/>
          </p:blipFill>
          <p:spPr>
            <a:xfrm>
              <a:off x="118873" y="2669050"/>
              <a:ext cx="3994420" cy="41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7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The LEIR intensity limitation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Space charge studies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 smtClean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LEIR performance increase</a:t>
            </a:r>
          </a:p>
          <a:p>
            <a:pPr marL="263525" indent="-227013">
              <a:spcAft>
                <a:spcPts val="600"/>
              </a:spcAft>
            </a:pPr>
            <a:endParaRPr lang="en-US" sz="1000" dirty="0"/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Summary and outlook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882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Comparison early 2015 – end of 2016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43001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21" y="1355129"/>
            <a:ext cx="7315200" cy="457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21" y="1355129"/>
            <a:ext cx="7315200" cy="457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21" y="1351695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LEIR intensity limitation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Space charge studies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accent2"/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LEIR performance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increase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/>
          </a:p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Summary and outlook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989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63525" indent="-227013">
              <a:spcAft>
                <a:spcPts val="600"/>
              </a:spcAft>
            </a:pPr>
            <a:r>
              <a:rPr lang="en-US" sz="2400" dirty="0" smtClean="0"/>
              <a:t>Introduction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The LEIR intensity limitation</a:t>
            </a: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Space charge studies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LEIR performance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increase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</a:pP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marL="263525" indent="-227013">
              <a:spcAft>
                <a:spcPts val="600"/>
              </a:spcAft>
              <a:buClr>
                <a:schemeClr val="bg1">
                  <a:lumMod val="75000"/>
                </a:schemeClr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Summary and outlook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88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8288" indent="-231775" defTabSz="914400"/>
            <a:r>
              <a:rPr lang="en-US" sz="1800" dirty="0"/>
              <a:t>Remarkable performance improvement of Linac3 and LEIR </a:t>
            </a:r>
            <a:r>
              <a:rPr lang="en-US" sz="1800" dirty="0" smtClean="0"/>
              <a:t>since 2015</a:t>
            </a:r>
            <a:endParaRPr lang="en-US" sz="1800" dirty="0"/>
          </a:p>
          <a:p>
            <a:pPr marL="711200" lvl="1" indent="-263525" defTabSz="914400"/>
            <a:r>
              <a:rPr lang="en-US" sz="1600" dirty="0"/>
              <a:t>LHC </a:t>
            </a:r>
            <a:r>
              <a:rPr lang="en-US" sz="1600" dirty="0" err="1"/>
              <a:t>Pb-Pb</a:t>
            </a:r>
            <a:r>
              <a:rPr lang="en-US" sz="1600" dirty="0"/>
              <a:t> design luminosity surpassed by a factor 3</a:t>
            </a:r>
          </a:p>
          <a:p>
            <a:pPr marL="711200" lvl="1" indent="-263525" defTabSz="914400"/>
            <a:r>
              <a:rPr lang="en-US" sz="1600" dirty="0"/>
              <a:t>LHC p-</a:t>
            </a:r>
            <a:r>
              <a:rPr lang="en-US" sz="1600" dirty="0" err="1"/>
              <a:t>Pb</a:t>
            </a:r>
            <a:r>
              <a:rPr lang="en-US" sz="1600" dirty="0"/>
              <a:t> design luminosity surpassed by a factor 8</a:t>
            </a:r>
          </a:p>
          <a:p>
            <a:pPr marL="711200" lvl="1" indent="-263525" defTabSz="914400"/>
            <a:r>
              <a:rPr lang="en-US" sz="1600" dirty="0"/>
              <a:t>Achieved record intensity of &gt; 10 x 10</a:t>
            </a:r>
            <a:r>
              <a:rPr lang="en-US" sz="1600" baseline="30000" dirty="0"/>
              <a:t>10</a:t>
            </a:r>
            <a:r>
              <a:rPr lang="en-US" sz="1600" dirty="0"/>
              <a:t> charges at extraction</a:t>
            </a:r>
          </a:p>
          <a:p>
            <a:pPr marL="711200" lvl="1" indent="-263525" defTabSz="914400"/>
            <a:endParaRPr lang="en-US" sz="1600" dirty="0"/>
          </a:p>
          <a:p>
            <a:pPr marL="299720" indent="-263525" defTabSz="914400"/>
            <a:r>
              <a:rPr lang="en-US" sz="2000" dirty="0"/>
              <a:t>LIU/HL-LHC beam parameters have already been achieved at LEIR extraction</a:t>
            </a:r>
            <a:endParaRPr lang="en-US" sz="1600" dirty="0"/>
          </a:p>
          <a:p>
            <a:pPr marL="711200" lvl="1" indent="-263525" defTabSz="914400"/>
            <a:r>
              <a:rPr lang="en-US" sz="1600" dirty="0" smtClean="0"/>
              <a:t>Only </a:t>
            </a:r>
            <a:r>
              <a:rPr lang="en-US" sz="1600" dirty="0"/>
              <a:t>minor hardware modifications necessary to achieve this </a:t>
            </a:r>
            <a:r>
              <a:rPr lang="en-US" sz="1600" dirty="0" smtClean="0"/>
              <a:t>milestone</a:t>
            </a:r>
          </a:p>
          <a:p>
            <a:pPr marL="711200" lvl="1" indent="-263525" defTabSz="914400"/>
            <a:r>
              <a:rPr lang="en-US" sz="1600" dirty="0" smtClean="0"/>
              <a:t>Additional </a:t>
            </a:r>
            <a:r>
              <a:rPr lang="en-US" sz="1600" dirty="0" smtClean="0"/>
              <a:t>work </a:t>
            </a:r>
            <a:r>
              <a:rPr lang="en-US" sz="1600" dirty="0" smtClean="0"/>
              <a:t>remains to be done </a:t>
            </a:r>
            <a:r>
              <a:rPr lang="en-US" sz="1600" dirty="0" smtClean="0"/>
              <a:t>in the </a:t>
            </a:r>
            <a:r>
              <a:rPr lang="en-US" sz="1600" dirty="0" smtClean="0"/>
              <a:t>other machines</a:t>
            </a:r>
            <a:endParaRPr lang="en-US" sz="2000" dirty="0"/>
          </a:p>
          <a:p>
            <a:pPr marL="711200" lvl="1" indent="-263525" defTabSz="914400"/>
            <a:endParaRPr lang="en-US" sz="1600" dirty="0"/>
          </a:p>
          <a:p>
            <a:pPr marL="299720" indent="-263525" defTabSz="914400"/>
            <a:r>
              <a:rPr lang="en-US" sz="2000" dirty="0"/>
              <a:t>Major remaining challenge: maintain high performance of LEIR and reduce sensitivity to machine </a:t>
            </a:r>
            <a:r>
              <a:rPr lang="en-US" sz="2000" dirty="0" smtClean="0"/>
              <a:t>settings</a:t>
            </a:r>
          </a:p>
          <a:p>
            <a:pPr marL="711200" lvl="1" indent="-263525" defTabSz="914400"/>
            <a:r>
              <a:rPr lang="en-US" sz="1600" dirty="0"/>
              <a:t>Exploit resonance compensation, improved longitudinal setup, new optics, </a:t>
            </a:r>
            <a:r>
              <a:rPr lang="is-IS" sz="1600" dirty="0"/>
              <a:t>…</a:t>
            </a:r>
            <a:endParaRPr lang="en-US" sz="16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03199" y="1293833"/>
            <a:ext cx="8558963" cy="485775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Mitigation measures implemented</a:t>
            </a:r>
            <a:endParaRPr lang="en-US" dirty="0"/>
          </a:p>
        </p:txBody>
      </p:sp>
      <p:pic>
        <p:nvPicPr>
          <p:cNvPr id="13" name="Picture 12" descr="intens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34" y="1360676"/>
            <a:ext cx="8297702" cy="46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Iso</a:t>
            </a:r>
            <a:r>
              <a:rPr lang="en-US" dirty="0" smtClean="0"/>
              <a:t>-adiabatic RF capture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53" y="1406964"/>
            <a:ext cx="5020183" cy="45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Disentangling the effect of the ramp and RF capture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3199" y="5083034"/>
            <a:ext cx="8763034" cy="1295471"/>
          </a:xfrm>
        </p:spPr>
        <p:txBody>
          <a:bodyPr>
            <a:normAutofit/>
          </a:bodyPr>
          <a:lstStyle/>
          <a:p>
            <a:pPr marL="628650" lvl="1" indent="-180975" defTabSz="914400">
              <a:lnSpc>
                <a:spcPct val="130000"/>
              </a:lnSpc>
            </a:pPr>
            <a:r>
              <a:rPr lang="en-US" sz="1600" dirty="0" smtClean="0"/>
              <a:t>RF capture advance by few 100 </a:t>
            </a:r>
            <a:r>
              <a:rPr lang="en-US" sz="1600" dirty="0" err="1" smtClean="0"/>
              <a:t>ms</a:t>
            </a:r>
            <a:endParaRPr lang="en-US" sz="1600" dirty="0"/>
          </a:p>
          <a:p>
            <a:pPr marL="628650" lvl="1" indent="-180975" defTabSz="914400">
              <a:lnSpc>
                <a:spcPct val="130000"/>
              </a:lnSpc>
            </a:pPr>
            <a:r>
              <a:rPr lang="en-US" sz="1600" dirty="0" smtClean="0"/>
              <a:t>Same </a:t>
            </a:r>
            <a:r>
              <a:rPr lang="en-US" sz="1600" dirty="0"/>
              <a:t>loss characteristics </a:t>
            </a:r>
            <a:r>
              <a:rPr lang="en-US" sz="1600" dirty="0">
                <a:sym typeface="Wingdings"/>
              </a:rPr>
              <a:t> not related to the magnetic ramp</a:t>
            </a:r>
          </a:p>
          <a:p>
            <a:pPr marL="628650" lvl="1" indent="-180975" defTabSz="914400">
              <a:lnSpc>
                <a:spcPct val="130000"/>
              </a:lnSpc>
            </a:pPr>
            <a:r>
              <a:rPr lang="en-US" sz="1600" dirty="0">
                <a:sym typeface="Wingdings"/>
              </a:rPr>
              <a:t>Drastic vertical blow-up observed at RF capture</a:t>
            </a:r>
          </a:p>
          <a:p>
            <a:pPr lvl="1" defTabSz="914400"/>
            <a:endParaRPr lang="en-US" sz="1600" dirty="0"/>
          </a:p>
          <a:p>
            <a:endParaRPr lang="en-US" dirty="0"/>
          </a:p>
        </p:txBody>
      </p:sp>
      <p:pic>
        <p:nvPicPr>
          <p:cNvPr id="7" name="Picture 6" descr="2016.06.29.03.40.27.677_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9291"/>
            <a:ext cx="9144000" cy="3770463"/>
          </a:xfrm>
          <a:prstGeom prst="rect">
            <a:avLst/>
          </a:prstGeom>
        </p:spPr>
      </p:pic>
      <p:pic>
        <p:nvPicPr>
          <p:cNvPr id="8" name="Picture 7" descr="2016.06.29.03.40.27.677_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900"/>
            <a:ext cx="9144000" cy="37704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12226" y="1088070"/>
            <a:ext cx="4374574" cy="3719056"/>
            <a:chOff x="3495961" y="857802"/>
            <a:chExt cx="3900339" cy="3207311"/>
          </a:xfrm>
          <a:solidFill>
            <a:schemeClr val="bg1"/>
          </a:solidFill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082"/>
            <a:stretch/>
          </p:blipFill>
          <p:spPr>
            <a:xfrm>
              <a:off x="3495961" y="857802"/>
              <a:ext cx="3900339" cy="3207311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523616" y="935332"/>
              <a:ext cx="198784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vertical beam profiles</a:t>
              </a:r>
              <a:endParaRPr lang="en-US" sz="1600" dirty="0"/>
            </a:p>
          </p:txBody>
        </p:sp>
      </p:grpSp>
      <p:sp>
        <p:nvSpPr>
          <p:cNvPr id="12" name="Oval 11"/>
          <p:cNvSpPr/>
          <p:nvPr/>
        </p:nvSpPr>
        <p:spPr>
          <a:xfrm>
            <a:off x="2543553" y="1036115"/>
            <a:ext cx="448288" cy="1490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identification</a:t>
            </a:r>
            <a:endParaRPr lang="en-US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203200" y="1122453"/>
            <a:ext cx="8763034" cy="557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187200" algn="l" defTabSz="457200" rtl="0" eaLnBrk="1" latinLnBrk="0" hangingPunct="1">
              <a:spcBef>
                <a:spcPts val="1600"/>
              </a:spcBef>
              <a:spcAft>
                <a:spcPts val="400"/>
              </a:spcAft>
              <a:buClr>
                <a:srgbClr val="0055A0"/>
              </a:buClr>
              <a:buFont typeface="Arial"/>
              <a:buChar char="•"/>
              <a:defRPr sz="1700" b="1" kern="1200">
                <a:solidFill>
                  <a:srgbClr val="0055A0"/>
                </a:solidFill>
                <a:latin typeface="Arial"/>
                <a:ea typeface="+mn-ea"/>
                <a:cs typeface="Arial"/>
              </a:defRPr>
            </a:lvl1pPr>
            <a:lvl2pPr marL="381600" indent="-1944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100000"/>
              <a:buFont typeface="Lucida Grande"/>
              <a:buChar char="−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Static tune scans using low intensity / small tune spread</a:t>
            </a:r>
          </a:p>
          <a:p>
            <a:pPr lvl="1"/>
            <a:r>
              <a:rPr lang="en-US" sz="1800" dirty="0" smtClean="0"/>
              <a:t>Tune at injection kept constant to preserve injection efficiency</a:t>
            </a:r>
          </a:p>
          <a:p>
            <a:pPr lvl="1"/>
            <a:r>
              <a:rPr lang="en-US" sz="1800" dirty="0" smtClean="0"/>
              <a:t>Working point moved during electron cooling period to reduce losses when crossing resonances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29" y="2523344"/>
            <a:ext cx="5628689" cy="3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Resonance compensation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3200" y="1161661"/>
            <a:ext cx="8763034" cy="4857750"/>
          </a:xfrm>
        </p:spPr>
        <p:txBody>
          <a:bodyPr/>
          <a:lstStyle/>
          <a:p>
            <a:pPr marL="185738" indent="-149225" defTabSz="914400"/>
            <a:r>
              <a:rPr lang="en-US" sz="2000" dirty="0"/>
              <a:t>Reduced strength of </a:t>
            </a:r>
            <a:r>
              <a:rPr lang="en-US" sz="2000" dirty="0" err="1"/>
              <a:t>sextupoles</a:t>
            </a:r>
            <a:r>
              <a:rPr lang="en-US" sz="2000" dirty="0"/>
              <a:t> after last injection</a:t>
            </a:r>
          </a:p>
          <a:p>
            <a:pPr marL="597218" lvl="1" indent="-149225" defTabSz="914400"/>
            <a:r>
              <a:rPr lang="en-US" sz="1600" dirty="0"/>
              <a:t>Clear beneficial impact on resonance excitation and beam loss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3" r="3649"/>
          <a:stretch/>
        </p:blipFill>
        <p:spPr>
          <a:xfrm>
            <a:off x="4473564" y="2168000"/>
            <a:ext cx="4492669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" r="19139"/>
          <a:stretch/>
        </p:blipFill>
        <p:spPr>
          <a:xfrm>
            <a:off x="410516" y="2168000"/>
            <a:ext cx="3766264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5912" y="1886633"/>
            <a:ext cx="268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standard </a:t>
            </a:r>
            <a:r>
              <a:rPr lang="en-US" sz="1600" u="sng" dirty="0" err="1" smtClean="0"/>
              <a:t>sextupole</a:t>
            </a:r>
            <a:r>
              <a:rPr lang="en-US" sz="1600" u="sng" dirty="0" smtClean="0"/>
              <a:t> settings</a:t>
            </a:r>
            <a:endParaRPr lang="en-US" sz="16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119492" y="1886633"/>
            <a:ext cx="268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improved </a:t>
            </a:r>
            <a:r>
              <a:rPr lang="en-US" sz="1600" u="sng" dirty="0" err="1" smtClean="0"/>
              <a:t>sextupole</a:t>
            </a:r>
            <a:r>
              <a:rPr lang="en-US" sz="1600" u="sng" dirty="0" smtClean="0"/>
              <a:t> settings</a:t>
            </a:r>
            <a:endParaRPr lang="en-US" sz="1600" u="sng" dirty="0"/>
          </a:p>
        </p:txBody>
      </p:sp>
      <p:sp>
        <p:nvSpPr>
          <p:cNvPr id="11" name="Oval 10"/>
          <p:cNvSpPr/>
          <p:nvPr/>
        </p:nvSpPr>
        <p:spPr>
          <a:xfrm>
            <a:off x="6446520" y="4009025"/>
            <a:ext cx="969264" cy="97840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200" y="1124339"/>
            <a:ext cx="8763034" cy="557504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49225" defTabSz="91440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87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795" y="921451"/>
            <a:ext cx="6743700" cy="4417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Ion Injector Chain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483" y="5436426"/>
            <a:ext cx="8763034" cy="896246"/>
          </a:xfrm>
        </p:spPr>
        <p:txBody>
          <a:bodyPr>
            <a:normAutofit/>
          </a:bodyPr>
          <a:lstStyle/>
          <a:p>
            <a:r>
              <a:rPr lang="en-US" sz="1600" dirty="0"/>
              <a:t>LHC heavy </a:t>
            </a:r>
            <a:r>
              <a:rPr lang="en-US" sz="1600" dirty="0" smtClean="0"/>
              <a:t>ion (</a:t>
            </a:r>
            <a:r>
              <a:rPr lang="en-US" sz="1600" dirty="0" err="1" smtClean="0"/>
              <a:t>Pb</a:t>
            </a:r>
            <a:r>
              <a:rPr lang="en-US" sz="1600" dirty="0" smtClean="0"/>
              <a:t>) </a:t>
            </a:r>
            <a:r>
              <a:rPr lang="en-US" sz="1600" dirty="0"/>
              <a:t>physics </a:t>
            </a:r>
            <a:r>
              <a:rPr lang="en-US" sz="1600" dirty="0" smtClean="0"/>
              <a:t>program</a:t>
            </a:r>
          </a:p>
          <a:p>
            <a:pPr marL="487350" lvl="1" indent="-285750">
              <a:buFont typeface="Arial" charset="0"/>
              <a:buChar char="•"/>
            </a:pPr>
            <a:r>
              <a:rPr lang="en-US" sz="1400" dirty="0" smtClean="0">
                <a:sym typeface="Wingdings"/>
              </a:rPr>
              <a:t>about one month per year dedicated to heavy ion physics</a:t>
            </a:r>
            <a:endParaRPr lang="en-US" sz="1000" dirty="0" smtClean="0">
              <a:sym typeface="Wingdings"/>
            </a:endParaRPr>
          </a:p>
          <a:p>
            <a:pPr marL="487350" lvl="1" indent="-285750">
              <a:buFont typeface="Arial" charset="0"/>
              <a:buChar char="•"/>
            </a:pPr>
            <a:r>
              <a:rPr lang="en-US" sz="1400" dirty="0" smtClean="0"/>
              <a:t>ion </a:t>
            </a:r>
            <a:r>
              <a:rPr lang="en-US" sz="1400" dirty="0"/>
              <a:t>accumulator ring LEIR to achieve required phase space densities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97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Low Energy Antiproton 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62" y="960579"/>
            <a:ext cx="7236114" cy="5180558"/>
          </a:xfrm>
          <a:prstGeom prst="rect">
            <a:avLst/>
          </a:prstGeom>
        </p:spPr>
      </p:pic>
      <p:pic>
        <p:nvPicPr>
          <p:cNvPr id="8" name="Picture 7" descr="LEIR_photo_2013_06_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74" y="1248807"/>
            <a:ext cx="7609609" cy="4677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5492" y="1613377"/>
            <a:ext cx="187653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Injection/extraction </a:t>
            </a:r>
          </a:p>
          <a:p>
            <a:pPr algn="ctr"/>
            <a:r>
              <a:rPr lang="en-US" sz="1600" u="sng" dirty="0" smtClean="0"/>
              <a:t>Line (bi-directional)</a:t>
            </a:r>
            <a:endParaRPr lang="en-GB" sz="1600" u="sng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915295" y="629292"/>
            <a:ext cx="1863713" cy="3242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308571" y="-137708"/>
            <a:ext cx="845236" cy="81770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dirty="0" smtClean="0">
                <a:solidFill>
                  <a:srgbClr val="FF0000"/>
                </a:solidFill>
              </a:rPr>
              <a:t>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8489" y="4540149"/>
            <a:ext cx="165673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Four 90</a:t>
            </a:r>
            <a:r>
              <a:rPr lang="en-US" sz="1600" u="sng" baseline="30000" dirty="0" smtClean="0"/>
              <a:t>∘</a:t>
            </a:r>
            <a:r>
              <a:rPr lang="en-US" sz="1600" u="sng" dirty="0" smtClean="0"/>
              <a:t> bending </a:t>
            </a:r>
          </a:p>
          <a:p>
            <a:pPr algn="ctr"/>
            <a:r>
              <a:rPr lang="en-US" sz="1600" u="sng" dirty="0" smtClean="0"/>
              <a:t>dipoles</a:t>
            </a:r>
            <a:endParaRPr lang="en-GB" sz="1600" u="sng" dirty="0"/>
          </a:p>
        </p:txBody>
      </p:sp>
      <p:sp>
        <p:nvSpPr>
          <p:cNvPr id="13" name="Rectangle 12"/>
          <p:cNvSpPr/>
          <p:nvPr/>
        </p:nvSpPr>
        <p:spPr>
          <a:xfrm>
            <a:off x="2684935" y="3258470"/>
            <a:ext cx="122661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Quadrupole </a:t>
            </a:r>
          </a:p>
          <a:p>
            <a:pPr algn="ctr"/>
            <a:r>
              <a:rPr lang="en-US" sz="1600" u="sng" dirty="0" smtClean="0"/>
              <a:t>triplets</a:t>
            </a:r>
            <a:endParaRPr lang="en-GB" sz="1600" u="sng" dirty="0"/>
          </a:p>
        </p:txBody>
      </p:sp>
      <p:sp>
        <p:nvSpPr>
          <p:cNvPr id="14" name="Rectangle 13"/>
          <p:cNvSpPr/>
          <p:nvPr/>
        </p:nvSpPr>
        <p:spPr>
          <a:xfrm>
            <a:off x="7288972" y="3294977"/>
            <a:ext cx="122661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Quadrupole </a:t>
            </a:r>
          </a:p>
          <a:p>
            <a:pPr algn="ctr"/>
            <a:r>
              <a:rPr lang="en-US" sz="1600" u="sng" dirty="0" smtClean="0"/>
              <a:t>doublets</a:t>
            </a:r>
            <a:endParaRPr lang="en-GB" sz="1600" u="sng" dirty="0"/>
          </a:p>
        </p:txBody>
      </p:sp>
    </p:spTree>
    <p:extLst>
      <p:ext uri="{BB962C8B-B14F-4D97-AF65-F5344CB8AC3E}">
        <p14:creationId xmlns:p14="http://schemas.microsoft.com/office/powerpoint/2010/main" val="21019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Low Energy Ion Ring</a:t>
            </a:r>
            <a:endParaRPr lang="en-US" dirty="0"/>
          </a:p>
        </p:txBody>
      </p:sp>
      <p:pic>
        <p:nvPicPr>
          <p:cNvPr id="8" name="Picture 7" descr="LEIR_photo_2013_06_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74" y="1248807"/>
            <a:ext cx="7609609" cy="4677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9705" y="2091358"/>
            <a:ext cx="14916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smtClean="0"/>
              <a:t>Injection region</a:t>
            </a:r>
            <a:endParaRPr lang="en-GB" sz="1600" u="sng" dirty="0"/>
          </a:p>
        </p:txBody>
      </p:sp>
    </p:spTree>
    <p:extLst>
      <p:ext uri="{BB962C8B-B14F-4D97-AF65-F5344CB8AC3E}">
        <p14:creationId xmlns:p14="http://schemas.microsoft.com/office/powerpoint/2010/main" val="15324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IR_photo_2013_06_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74" y="1248807"/>
            <a:ext cx="7609609" cy="4677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5052" y="2832919"/>
            <a:ext cx="92198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Electron </a:t>
            </a:r>
          </a:p>
          <a:p>
            <a:pPr algn="ctr"/>
            <a:r>
              <a:rPr lang="en-US" sz="1600" u="sng" dirty="0" smtClean="0"/>
              <a:t>cooler</a:t>
            </a:r>
            <a:endParaRPr lang="en-GB" sz="16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126" y="1135404"/>
            <a:ext cx="5092547" cy="339503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01058" y="376238"/>
            <a:ext cx="7965175" cy="747654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Low Energy Ion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IR_photo_2013_06_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74" y="1248807"/>
            <a:ext cx="7609609" cy="4677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97717" y="3294977"/>
            <a:ext cx="107382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Extraction </a:t>
            </a:r>
          </a:p>
          <a:p>
            <a:pPr algn="ctr"/>
            <a:r>
              <a:rPr lang="en-US" sz="1600" u="sng" dirty="0" smtClean="0"/>
              <a:t>kickers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8704" y="1764049"/>
            <a:ext cx="206543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u="sng" dirty="0" smtClean="0"/>
              <a:t>RF cavities + </a:t>
            </a:r>
            <a:r>
              <a:rPr lang="en-US" sz="1600" u="sng" smtClean="0"/>
              <a:t>magnetic </a:t>
            </a:r>
          </a:p>
          <a:p>
            <a:pPr algn="ctr"/>
            <a:r>
              <a:rPr lang="en-US" sz="1600" u="sng" dirty="0" smtClean="0"/>
              <a:t>extraction septum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01058" y="376238"/>
            <a:ext cx="7965175" cy="747654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Low Energy Ion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LEIR optics functions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376" y="973361"/>
            <a:ext cx="6691672" cy="50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U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LIU_PowerPoint_Template</Template>
  <TotalTime>40456</TotalTime>
  <Words>947</Words>
  <Application>Microsoft Macintosh PowerPoint</Application>
  <PresentationFormat>On-screen Show (4:3)</PresentationFormat>
  <Paragraphs>216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Lucida Grande</vt:lpstr>
      <vt:lpstr>Wingdings</vt:lpstr>
      <vt:lpstr>Arial</vt:lpstr>
      <vt:lpstr>LIU_PowerPoint_Template</vt:lpstr>
      <vt:lpstr>Preparing LEIR for the HL-LHC Era</vt:lpstr>
      <vt:lpstr>Outline</vt:lpstr>
      <vt:lpstr>Outline</vt:lpstr>
      <vt:lpstr>The LHC Ion Injector Chain</vt:lpstr>
      <vt:lpstr>The Low Energy Antiproton Ring</vt:lpstr>
      <vt:lpstr>The Low Energy Ion Ring</vt:lpstr>
      <vt:lpstr>The Low Energy Ion Ring</vt:lpstr>
      <vt:lpstr>The Low Energy Ion Ring</vt:lpstr>
      <vt:lpstr>LEIR optics functions</vt:lpstr>
      <vt:lpstr>The NOMINAL cycle</vt:lpstr>
      <vt:lpstr>Outline</vt:lpstr>
      <vt:lpstr>The LEIR intensity limitation – beam loss at RF capture</vt:lpstr>
      <vt:lpstr>Loss pattern after RF capture</vt:lpstr>
      <vt:lpstr>The LEIR working point</vt:lpstr>
      <vt:lpstr>Outline</vt:lpstr>
      <vt:lpstr>Variation of the longitudinal density</vt:lpstr>
      <vt:lpstr>Space charge detuning</vt:lpstr>
      <vt:lpstr>Resonance identification</vt:lpstr>
      <vt:lpstr>Resonance identification with IPM/BGI</vt:lpstr>
      <vt:lpstr>Resonance identification with IPM/BGI</vt:lpstr>
      <vt:lpstr>Flattening the longitudinal distribution</vt:lpstr>
      <vt:lpstr>Resonance compensation</vt:lpstr>
      <vt:lpstr>Resonance compensation</vt:lpstr>
      <vt:lpstr>New LEIR optics</vt:lpstr>
      <vt:lpstr>New LEIR optics</vt:lpstr>
      <vt:lpstr>New LEIR optics</vt:lpstr>
      <vt:lpstr>Outline</vt:lpstr>
      <vt:lpstr>Comparison early 2015 – end of 2016</vt:lpstr>
      <vt:lpstr>Outline</vt:lpstr>
      <vt:lpstr>Summary and outlook</vt:lpstr>
      <vt:lpstr>PowerPoint Presentation</vt:lpstr>
      <vt:lpstr>Mitigation measures implemented</vt:lpstr>
      <vt:lpstr>Iso-adiabatic RF capture</vt:lpstr>
      <vt:lpstr>Disentangling the effect of the ramp and RF capture</vt:lpstr>
      <vt:lpstr>Resonance identification</vt:lpstr>
      <vt:lpstr>Resonance compensation</vt:lpstr>
    </vt:vector>
  </TitlesOfParts>
  <Manager/>
  <Company>CERN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Cecile Noels</dc:creator>
  <cp:keywords/>
  <dc:description/>
  <cp:lastModifiedBy>Microsoft Office User</cp:lastModifiedBy>
  <cp:revision>1678</cp:revision>
  <dcterms:created xsi:type="dcterms:W3CDTF">2013-04-17T22:56:34Z</dcterms:created>
  <dcterms:modified xsi:type="dcterms:W3CDTF">2017-10-03T21:26:41Z</dcterms:modified>
  <cp:category/>
</cp:coreProperties>
</file>