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5" r:id="rId2"/>
    <p:sldId id="353" r:id="rId3"/>
    <p:sldId id="368" r:id="rId4"/>
    <p:sldId id="400" r:id="rId5"/>
    <p:sldId id="396" r:id="rId6"/>
    <p:sldId id="367" r:id="rId7"/>
    <p:sldId id="348" r:id="rId8"/>
    <p:sldId id="405" r:id="rId9"/>
    <p:sldId id="358" r:id="rId10"/>
    <p:sldId id="403" r:id="rId11"/>
    <p:sldId id="408" r:id="rId12"/>
    <p:sldId id="404" r:id="rId13"/>
    <p:sldId id="399" r:id="rId14"/>
    <p:sldId id="369" r:id="rId15"/>
    <p:sldId id="398" r:id="rId16"/>
    <p:sldId id="401" r:id="rId17"/>
    <p:sldId id="397" r:id="rId18"/>
    <p:sldId id="407" r:id="rId19"/>
    <p:sldId id="406" r:id="rId20"/>
    <p:sldId id="366" r:id="rId21"/>
    <p:sldId id="395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71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421E"/>
    <a:srgbClr val="FF0000"/>
    <a:srgbClr val="00883E"/>
    <a:srgbClr val="009A46"/>
    <a:srgbClr val="2710B0"/>
    <a:srgbClr val="E1601F"/>
    <a:srgbClr val="FF33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5" autoAdjust="0"/>
    <p:restoredTop sz="94743" autoAdjust="0"/>
  </p:normalViewPr>
  <p:slideViewPr>
    <p:cSldViewPr>
      <p:cViewPr>
        <p:scale>
          <a:sx n="100" d="100"/>
          <a:sy n="100" d="100"/>
        </p:scale>
        <p:origin x="-192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27389A-7E57-4D79-B552-75B3927B4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BD7F-94BC-41BA-9333-A262CBAFF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CA8EB-7F46-4BA6-AA2C-47E2D86A9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871A5-1DB8-41E5-868B-F05C19992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CAAB2-A80A-4F34-91F5-61F6B855F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7A541-2E6F-4E3F-BEC3-24BCB737B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F9F77-1C75-4F04-8EC2-4D80BA741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E60E6-7158-4F61-A6C2-7B47D9790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5FBF0-0E5C-47F0-9D90-BAA771057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45A6B-07B6-49AF-A293-B49422A04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F51C7-CB32-4534-AB32-ADD17BE8C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76CCD-E4A2-47BD-924B-E1AC181A8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B8ECD52-9403-4E13-8FF6-6AAB07E77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4747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Space Charge Studies at CERN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37160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Cern Participants:</a:t>
            </a:r>
          </a:p>
          <a:p>
            <a:pPr algn="ctr"/>
            <a:r>
              <a:rPr lang="de-DE" b="1" dirty="0" smtClean="0">
                <a:solidFill>
                  <a:srgbClr val="00421E"/>
                </a:solidFill>
              </a:rPr>
              <a:t>S. Albright, F. Asvesta, H. Bartosik, A. Huschauer, J-B. Lagrange,          E. Metral, A. Oeftiger, A. Saa Hernandez, M. Titze, </a:t>
            </a:r>
          </a:p>
          <a:p>
            <a:pPr algn="ctr"/>
            <a:r>
              <a:rPr lang="de-DE" b="1" dirty="0" smtClean="0">
                <a:solidFill>
                  <a:srgbClr val="002060"/>
                </a:solidFill>
              </a:rPr>
              <a:t>CERN, Geneva, Switzerland</a:t>
            </a:r>
          </a:p>
          <a:p>
            <a:pPr algn="ctr"/>
            <a:endParaRPr lang="de-DE" b="1" dirty="0" smtClean="0"/>
          </a:p>
          <a:p>
            <a:r>
              <a:rPr lang="it-IT" b="1" dirty="0" smtClean="0"/>
              <a:t>External Collaborators:</a:t>
            </a:r>
          </a:p>
          <a:p>
            <a:pPr algn="ctr"/>
            <a:r>
              <a:rPr lang="it-IT" b="1" dirty="0" smtClean="0">
                <a:solidFill>
                  <a:srgbClr val="00421E"/>
                </a:solidFill>
              </a:rPr>
              <a:t>G. Franchetti, O. Boine-Frankenheim, I. Hofmann, </a:t>
            </a:r>
            <a:r>
              <a:rPr lang="it-IT" b="1" dirty="0" smtClean="0">
                <a:solidFill>
                  <a:srgbClr val="002060"/>
                </a:solidFill>
              </a:rPr>
              <a:t>GSI, Darmstadt, Germany</a:t>
            </a:r>
          </a:p>
          <a:p>
            <a:pPr algn="ctr"/>
            <a:endParaRPr lang="it-IT" b="1" dirty="0" smtClean="0">
              <a:solidFill>
                <a:srgbClr val="00421E"/>
              </a:solidFill>
            </a:endParaRPr>
          </a:p>
          <a:p>
            <a:pPr algn="ctr"/>
            <a:r>
              <a:rPr lang="it-IT" b="1" dirty="0" smtClean="0">
                <a:solidFill>
                  <a:srgbClr val="00421E"/>
                </a:solidFill>
              </a:rPr>
              <a:t>S. Machida, </a:t>
            </a:r>
            <a:r>
              <a:rPr lang="it-IT" b="1" dirty="0" smtClean="0">
                <a:solidFill>
                  <a:srgbClr val="002060"/>
                </a:solidFill>
              </a:rPr>
              <a:t> RAL, UK</a:t>
            </a:r>
          </a:p>
          <a:p>
            <a:pPr algn="ctr"/>
            <a:endParaRPr lang="it-IT" b="1" dirty="0" smtClean="0"/>
          </a:p>
          <a:p>
            <a:pPr algn="ctr"/>
            <a:r>
              <a:rPr lang="fr-FR" b="1" dirty="0" smtClean="0">
                <a:solidFill>
                  <a:srgbClr val="00421E"/>
                </a:solidFill>
              </a:rPr>
              <a:t>S. Cousineau, J. Holmes, </a:t>
            </a:r>
            <a:r>
              <a:rPr lang="fr-FR" b="1" dirty="0" smtClean="0">
                <a:solidFill>
                  <a:srgbClr val="002060"/>
                </a:solidFill>
              </a:rPr>
              <a:t>SNS, </a:t>
            </a:r>
            <a:r>
              <a:rPr lang="fr-FR" b="1" dirty="0" err="1" smtClean="0">
                <a:solidFill>
                  <a:srgbClr val="002060"/>
                </a:solidFill>
              </a:rPr>
              <a:t>Oak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err="1" smtClean="0">
                <a:solidFill>
                  <a:srgbClr val="002060"/>
                </a:solidFill>
              </a:rPr>
              <a:t>Ridge</a:t>
            </a:r>
            <a:r>
              <a:rPr lang="fr-FR" b="1" dirty="0" smtClean="0">
                <a:solidFill>
                  <a:srgbClr val="002060"/>
                </a:solidFill>
              </a:rPr>
              <a:t>, USA</a:t>
            </a:r>
          </a:p>
          <a:p>
            <a:pPr algn="ctr"/>
            <a:endParaRPr lang="fr-FR" b="1" dirty="0" smtClean="0"/>
          </a:p>
          <a:p>
            <a:pPr algn="ctr"/>
            <a:r>
              <a:rPr lang="de-DE" b="1" u="sng" dirty="0" smtClean="0">
                <a:solidFill>
                  <a:srgbClr val="00421E"/>
                </a:solidFill>
              </a:rPr>
              <a:t>Y. Alexahin</a:t>
            </a:r>
            <a:r>
              <a:rPr lang="de-DE" b="1" dirty="0" smtClean="0">
                <a:solidFill>
                  <a:srgbClr val="00421E"/>
                </a:solidFill>
              </a:rPr>
              <a:t>, J. Amundson, V. Kapin, E. Stern, </a:t>
            </a:r>
          </a:p>
          <a:p>
            <a:pPr algn="ctr"/>
            <a:r>
              <a:rPr lang="de-DE" b="1" dirty="0" smtClean="0">
                <a:solidFill>
                  <a:srgbClr val="002060"/>
                </a:solidFill>
              </a:rPr>
              <a:t>FERMILAB, Batavia, USA</a:t>
            </a:r>
            <a:endParaRPr lang="fr-F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971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SC related Work at CERN</a:t>
            </a:r>
            <a:endParaRPr lang="de-DE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45A6B-07B6-49AF-A293-B49422A045C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LEIR_2015_intensit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840" y="742718"/>
            <a:ext cx="8744760" cy="5429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52400" y="7620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LEIR for the HL-LHC Era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➔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Huschauer</a:t>
            </a:r>
            <a:endParaRPr lang="fr-FR" sz="28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LEIR Space Charge simulations ➔ </a:t>
            </a:r>
            <a:r>
              <a:rPr lang="de-DE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Saa Hernandez</a:t>
            </a:r>
            <a:endParaRPr lang="fr-FR" sz="28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228600" y="533400"/>
            <a:ext cx="86106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 space charge simulations for LEIR to model measurements with Pb54+ beams</a:t>
            </a:r>
          </a:p>
        </p:txBody>
      </p:sp>
      <p:pic>
        <p:nvPicPr>
          <p:cNvPr id="16" name="Picture 15" descr="sa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50" y="838200"/>
            <a:ext cx="4248150" cy="3205191"/>
          </a:xfrm>
          <a:prstGeom prst="rect">
            <a:avLst/>
          </a:prstGeom>
        </p:spPr>
      </p:pic>
      <p:pic>
        <p:nvPicPr>
          <p:cNvPr id="17" name="Picture 16" descr="saa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838200"/>
            <a:ext cx="4038600" cy="31258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600" y="914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33CC"/>
                </a:solidFill>
              </a:rPr>
              <a:t>Measurements of beam survival after 0.4 s</a:t>
            </a:r>
            <a:endParaRPr lang="fr-FR" sz="1600" b="1" dirty="0">
              <a:solidFill>
                <a:srgbClr val="FF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9906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33CC"/>
                </a:solidFill>
              </a:rPr>
              <a:t>Simulations of beam survival after 0.55 s</a:t>
            </a:r>
            <a:endParaRPr lang="en-US" sz="1600" b="1" dirty="0">
              <a:solidFill>
                <a:srgbClr val="FF33C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5181600" y="2743200"/>
            <a:ext cx="1752600" cy="838200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saa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4038600"/>
            <a:ext cx="2224856" cy="2048087"/>
          </a:xfrm>
          <a:prstGeom prst="rect">
            <a:avLst/>
          </a:prstGeom>
        </p:spPr>
      </p:pic>
      <p:pic>
        <p:nvPicPr>
          <p:cNvPr id="24" name="Picture 23" descr="saa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4038600"/>
            <a:ext cx="2163901" cy="204808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rot="16200000" flipH="1">
            <a:off x="6248400" y="3124200"/>
            <a:ext cx="1371600" cy="609600"/>
          </a:xfrm>
          <a:prstGeom prst="straightConnector1">
            <a:avLst/>
          </a:prstGeom>
          <a:ln w="25400"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76200" y="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Working Point Studies ➔ F.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Asvesta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1524000"/>
            <a:ext cx="4495799" cy="3611805"/>
            <a:chOff x="1" y="838201"/>
            <a:chExt cx="4495799" cy="3611805"/>
          </a:xfrm>
        </p:grpSpPr>
        <p:pic>
          <p:nvPicPr>
            <p:cNvPr id="10" name="Picture 9" descr="foteini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838201"/>
              <a:ext cx="4495799" cy="2813448"/>
            </a:xfrm>
            <a:prstGeom prst="rect">
              <a:avLst/>
            </a:prstGeom>
          </p:spPr>
        </p:pic>
        <p:pic>
          <p:nvPicPr>
            <p:cNvPr id="14" name="Picture 13" descr="foteini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657600"/>
              <a:ext cx="4343400" cy="792406"/>
            </a:xfrm>
            <a:prstGeom prst="rect">
              <a:avLst/>
            </a:prstGeom>
          </p:spPr>
        </p:pic>
      </p:grpSp>
      <p:pic>
        <p:nvPicPr>
          <p:cNvPr id="15" name="Picture 14" descr="foteini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2928" y="838201"/>
            <a:ext cx="4781072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304800" y="762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Tune Scan with SC ➔ H.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Bartosik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0" name="Picture 9" descr="PastedGraphic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878354" cy="5628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1828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Excited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438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Excited!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>
            <a:stCxn id="11" idx="1"/>
          </p:cNvCxnSpPr>
          <p:nvPr/>
        </p:nvCxnSpPr>
        <p:spPr>
          <a:xfrm rot="10800000">
            <a:off x="4114800" y="1981201"/>
            <a:ext cx="228600" cy="476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086600" y="2590800"/>
            <a:ext cx="228600" cy="476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304800" y="-762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QPU Measurements ➔ A.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Oeftiger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9" name="Picture 8" descr="examp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533400"/>
            <a:ext cx="5410200" cy="5705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9" name="Picture 8" descr="Screen Shot 2017-10-02 at 12.29.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9" y="0"/>
            <a:ext cx="91161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304800" y="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Hollow Bunch in the PS ➔ A.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Oeftiger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3" name="Picture 12" descr="hollow_bunch_in_P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609600"/>
            <a:ext cx="5410199" cy="5539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45A6B-07B6-49AF-A293-B49422A045C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 descr="1SlideTeas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48437"/>
            <a:ext cx="8534400" cy="6252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10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Simon Albright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45A6B-07B6-49AF-A293-B49422A045C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sixmadx_tuneshif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" y="0"/>
            <a:ext cx="91436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680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1447800"/>
            <a:ext cx="5562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The CERN SC WG  </a:t>
            </a:r>
            <a:endParaRPr lang="fr-FR" sz="2800" b="1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SC Code Developments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Highlights of the last Years</a:t>
            </a:r>
          </a:p>
          <a:p>
            <a:pPr marL="457200" indent="-457200">
              <a:buFont typeface="Arial" pitchFamily="34" charset="0"/>
              <a:buChar char="•"/>
            </a:pPr>
            <a:endParaRPr lang="fr-FR" sz="2800" b="1" dirty="0" smtClean="0"/>
          </a:p>
          <a:p>
            <a:pPr marL="914400" lvl="1" indent="-457200">
              <a:buFont typeface="Arial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b="1" dirty="0" smtClean="0"/>
              <a:t>Present </a:t>
            </a:r>
            <a:r>
              <a:rPr lang="de-DE" sz="2800" b="1" dirty="0" smtClean="0"/>
              <a:t>SC Work at CERN</a:t>
            </a:r>
            <a:endParaRPr lang="de-DE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381000" y="1524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Reserve </a:t>
            </a:r>
            <a:r>
              <a:rPr lang="fr-F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286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 BENCH-MARKING SUITE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1143000"/>
            <a:ext cx="8839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421E"/>
                </a:solidFill>
              </a:rPr>
              <a:t>Giuliano Franchetti </a:t>
            </a:r>
            <a:r>
              <a:rPr lang="en-US" b="1" dirty="0" smtClean="0"/>
              <a:t>has set-up the elaborate GSI bench-marking suite at:</a:t>
            </a:r>
            <a:r>
              <a:rPr lang="fr-FR" dirty="0" smtClean="0"/>
              <a:t> 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r>
              <a:rPr lang="fr-FR" sz="1800" b="1" dirty="0" smtClean="0">
                <a:solidFill>
                  <a:srgbClr val="FF0000"/>
                </a:solidFill>
              </a:rPr>
              <a:t>web-docs.gsi.de/~giuliano/research_activity/trapping_benchmarking/main.html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As a simple example the </a:t>
            </a:r>
            <a:r>
              <a:rPr lang="en-US" b="1" dirty="0" smtClean="0">
                <a:solidFill>
                  <a:srgbClr val="002060"/>
                </a:solidFill>
              </a:rPr>
              <a:t>SIS18</a:t>
            </a:r>
            <a:r>
              <a:rPr lang="en-US" b="1" dirty="0" smtClean="0"/>
              <a:t> is used with </a:t>
            </a:r>
            <a:r>
              <a:rPr lang="en-US" b="1" dirty="0" smtClean="0">
                <a:solidFill>
                  <a:srgbClr val="FF0000"/>
                </a:solidFill>
              </a:rPr>
              <a:t>one sextupole </a:t>
            </a:r>
            <a:r>
              <a:rPr lang="en-US" b="1" dirty="0" smtClean="0"/>
              <a:t>and a </a:t>
            </a:r>
            <a:r>
              <a:rPr lang="en-US" b="1" dirty="0" smtClean="0">
                <a:solidFill>
                  <a:srgbClr val="FF0000"/>
                </a:solidFill>
              </a:rPr>
              <a:t>synchrotron period </a:t>
            </a:r>
            <a:r>
              <a:rPr lang="en-US" b="1" dirty="0" smtClean="0"/>
              <a:t>of </a:t>
            </a:r>
            <a:r>
              <a:rPr lang="en-US" b="1" dirty="0" smtClean="0">
                <a:solidFill>
                  <a:srgbClr val="FF0000"/>
                </a:solidFill>
              </a:rPr>
              <a:t>1000 turns</a:t>
            </a:r>
            <a:r>
              <a:rPr lang="en-US" b="1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It consist of </a:t>
            </a:r>
            <a:r>
              <a:rPr lang="en-US" b="1" dirty="0" smtClean="0">
                <a:solidFill>
                  <a:srgbClr val="2710B0"/>
                </a:solidFill>
              </a:rPr>
              <a:t>9 steps</a:t>
            </a:r>
            <a:r>
              <a:rPr lang="en-US" b="1" dirty="0" smtClean="0"/>
              <a:t> including: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phase space plots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SC amplitude dependent tune-shifts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b="1" dirty="0" smtClean="0">
                <a:solidFill>
                  <a:srgbClr val="002060"/>
                </a:solidFill>
              </a:rPr>
              <a:t>trapping related phenomena</a:t>
            </a:r>
          </a:p>
          <a:p>
            <a:pPr marL="914400" lvl="1" indent="-457200">
              <a:buFont typeface="+mj-lt"/>
              <a:buAutoNum type="alphaLcPeriod"/>
            </a:pPr>
            <a:r>
              <a:rPr lang="fr-FR" b="1" dirty="0" smtClean="0">
                <a:solidFill>
                  <a:srgbClr val="002060"/>
                </a:solidFill>
              </a:rPr>
              <a:t>long-term evolution of emittance blow-up</a:t>
            </a:r>
          </a:p>
          <a:p>
            <a:pPr marL="457200" indent="-457200">
              <a:buFont typeface="+mj-lt"/>
              <a:buAutoNum type="alphaLcPeriod"/>
            </a:pPr>
            <a:endParaRPr lang="fr-FR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2060"/>
                </a:solidFill>
              </a:rPr>
              <a:t>SYNERGIA  &amp; ORBIT </a:t>
            </a:r>
            <a:r>
              <a:rPr lang="en-US" b="1" dirty="0" smtClean="0"/>
              <a:t>team have worked </a:t>
            </a:r>
            <a:r>
              <a:rPr lang="en-US" b="1" dirty="0" smtClean="0">
                <a:solidFill>
                  <a:srgbClr val="FF0000"/>
                </a:solidFill>
              </a:rPr>
              <a:t>on all steps </a:t>
            </a:r>
            <a:r>
              <a:rPr lang="en-US" b="1" dirty="0" smtClean="0"/>
              <a:t>and their results will </a:t>
            </a:r>
            <a:r>
              <a:rPr lang="en-US" b="1" dirty="0" smtClean="0">
                <a:solidFill>
                  <a:srgbClr val="FF0000"/>
                </a:solidFill>
              </a:rPr>
              <a:t>be added to the web-site </a:t>
            </a:r>
            <a:r>
              <a:rPr lang="en-US" b="1" dirty="0" smtClean="0"/>
              <a:t>after this conference.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1156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Convergence Test 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19" name="Picture 18" descr="emittance_growth_SY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001840"/>
            <a:ext cx="5715000" cy="5170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718137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VARIANTS OF SPACE CHARGE FROZEN MODELS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33400" y="1066801"/>
            <a:ext cx="8229600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Frozen Mode </a:t>
            </a:r>
            <a:r>
              <a:rPr lang="en-US" sz="2400" b="1" dirty="0" smtClean="0"/>
              <a:t>looks at first sight like a flawed approach since it </a:t>
            </a:r>
            <a:r>
              <a:rPr lang="en-US" sz="2400" b="1" dirty="0" smtClean="0">
                <a:solidFill>
                  <a:srgbClr val="FF0000"/>
                </a:solidFill>
              </a:rPr>
              <a:t>does not take into account </a:t>
            </a:r>
            <a:r>
              <a:rPr lang="en-US" sz="2400" b="1" dirty="0" smtClean="0"/>
              <a:t>the </a:t>
            </a:r>
            <a:r>
              <a:rPr lang="en-US" sz="2400" b="1" dirty="0" smtClean="0">
                <a:solidFill>
                  <a:srgbClr val="FF0000"/>
                </a:solidFill>
              </a:rPr>
              <a:t>ever changing beam distribution </a:t>
            </a:r>
            <a:r>
              <a:rPr lang="en-US" sz="2400" b="1" dirty="0" smtClean="0"/>
              <a:t>due to </a:t>
            </a:r>
            <a:r>
              <a:rPr lang="en-US" sz="2400" b="1" dirty="0" smtClean="0">
                <a:solidFill>
                  <a:srgbClr val="00421E"/>
                </a:solidFill>
              </a:rPr>
              <a:t>SC</a:t>
            </a:r>
            <a:r>
              <a:rPr lang="en-US" sz="2400" b="1" dirty="0" smtClean="0"/>
              <a:t> and the </a:t>
            </a:r>
            <a:r>
              <a:rPr lang="en-US" sz="2400" b="1" dirty="0" smtClean="0">
                <a:solidFill>
                  <a:srgbClr val="002060"/>
                </a:solidFill>
              </a:rPr>
              <a:t>lattice non-linearities</a:t>
            </a:r>
            <a:r>
              <a:rPr lang="en-US" sz="2400" b="1" dirty="0" smtClean="0"/>
              <a:t>.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/>
              <a:t>However its very fast compared to the </a:t>
            </a:r>
            <a:r>
              <a:rPr lang="en-US" sz="2400" b="1" dirty="0" smtClean="0">
                <a:solidFill>
                  <a:srgbClr val="FF0000"/>
                </a:solidFill>
              </a:rPr>
              <a:t>self-consistent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PIC</a:t>
            </a:r>
            <a:r>
              <a:rPr lang="en-US" sz="2400" b="1" dirty="0" smtClean="0"/>
              <a:t> calculations and the calculation are </a:t>
            </a:r>
            <a:r>
              <a:rPr lang="en-US" sz="2400" b="1" dirty="0" smtClean="0">
                <a:solidFill>
                  <a:srgbClr val="FF0000"/>
                </a:solidFill>
              </a:rPr>
              <a:t>symplectic</a:t>
            </a:r>
            <a:r>
              <a:rPr lang="en-US" sz="2400" b="1" dirty="0" smtClean="0"/>
              <a:t>.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00421E"/>
                </a:solidFill>
              </a:rPr>
              <a:t>Yuri Alexahin </a:t>
            </a:r>
            <a:r>
              <a:rPr lang="en-US" sz="2400" b="1" dirty="0" smtClean="0"/>
              <a:t>suggest a “</a:t>
            </a:r>
            <a:r>
              <a:rPr lang="en-US" sz="2400" b="1" dirty="0" smtClean="0">
                <a:solidFill>
                  <a:srgbClr val="FF0000"/>
                </a:solidFill>
              </a:rPr>
              <a:t>hybrid</a:t>
            </a:r>
            <a:r>
              <a:rPr lang="en-US" sz="2400" b="1" dirty="0" smtClean="0"/>
              <a:t>” or “</a:t>
            </a:r>
            <a:r>
              <a:rPr lang="en-US" sz="2400" b="1" dirty="0" smtClean="0">
                <a:solidFill>
                  <a:srgbClr val="FF0000"/>
                </a:solidFill>
              </a:rPr>
              <a:t>adaptive</a:t>
            </a:r>
            <a:r>
              <a:rPr lang="en-US" sz="2400" b="1" dirty="0" smtClean="0"/>
              <a:t>” solution that </a:t>
            </a:r>
            <a:r>
              <a:rPr lang="en-US" sz="2400" b="1" dirty="0" smtClean="0">
                <a:solidFill>
                  <a:srgbClr val="FF0000"/>
                </a:solidFill>
              </a:rPr>
              <a:t>remains frozen at core </a:t>
            </a:r>
            <a:r>
              <a:rPr lang="en-US" sz="2400" b="1" dirty="0" smtClean="0"/>
              <a:t>but </a:t>
            </a:r>
            <a:r>
              <a:rPr lang="en-US" sz="2400" b="1" dirty="0" smtClean="0">
                <a:solidFill>
                  <a:srgbClr val="FF0000"/>
                </a:solidFill>
              </a:rPr>
              <a:t>renormalizes</a:t>
            </a:r>
            <a:r>
              <a:rPr lang="en-US" sz="2400" b="1" dirty="0" smtClean="0"/>
              <a:t> the </a:t>
            </a:r>
            <a:r>
              <a:rPr lang="en-US" sz="2400" b="1" dirty="0" smtClean="0">
                <a:solidFill>
                  <a:srgbClr val="002060"/>
                </a:solidFill>
              </a:rPr>
              <a:t>emittances once a turn</a:t>
            </a:r>
            <a:r>
              <a:rPr lang="en-US" sz="2400" b="1" dirty="0" smtClean="0"/>
              <a:t>.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/>
              <a:t>To this end he has devised a fast </a:t>
            </a:r>
            <a:r>
              <a:rPr lang="en-US" sz="2400" b="1" dirty="0" smtClean="0">
                <a:solidFill>
                  <a:srgbClr val="002060"/>
                </a:solidFill>
              </a:rPr>
              <a:t>iterative process </a:t>
            </a:r>
            <a:r>
              <a:rPr lang="en-US" sz="2400" b="1" dirty="0" smtClean="0"/>
              <a:t>to determine a </a:t>
            </a:r>
            <a:r>
              <a:rPr lang="en-US" sz="2400" b="1" dirty="0" smtClean="0">
                <a:solidFill>
                  <a:srgbClr val="FF0000"/>
                </a:solidFill>
              </a:rPr>
              <a:t>good fit of Gaussians </a:t>
            </a:r>
            <a:r>
              <a:rPr lang="en-US" sz="2400" b="1" dirty="0" smtClean="0"/>
              <a:t>to the </a:t>
            </a:r>
            <a:r>
              <a:rPr lang="en-US" sz="2400" b="1" dirty="0" smtClean="0">
                <a:solidFill>
                  <a:srgbClr val="FF0000"/>
                </a:solidFill>
              </a:rPr>
              <a:t>core</a:t>
            </a:r>
            <a:r>
              <a:rPr lang="en-US" sz="2400" b="1" dirty="0" smtClean="0"/>
              <a:t> of the beam distribution and </a:t>
            </a:r>
            <a:r>
              <a:rPr lang="en-US" sz="2400" b="1" dirty="0" smtClean="0">
                <a:solidFill>
                  <a:srgbClr val="FF0000"/>
                </a:solidFill>
              </a:rPr>
              <a:t>ignoring tails</a:t>
            </a:r>
            <a:r>
              <a:rPr lang="en-US" sz="2400" b="1" dirty="0" smtClean="0"/>
              <a:t>.</a:t>
            </a:r>
            <a:endParaRPr lang="fr-FR" sz="2400" b="1" dirty="0" smtClean="0"/>
          </a:p>
          <a:p>
            <a:pPr algn="ctr">
              <a:defRPr/>
            </a:pPr>
            <a:endParaRPr lang="fr-FR" sz="2800" b="1" i="1" baseline="30000" dirty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1156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versus Purely Frozen Mode I 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81000" y="1530727"/>
            <a:ext cx="8458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PROS: </a:t>
            </a:r>
            <a:r>
              <a:rPr lang="en-US" sz="2400" b="1" dirty="0" smtClean="0"/>
              <a:t>Introduce at least partially (</a:t>
            </a:r>
            <a:r>
              <a:rPr lang="en-US" sz="2400" b="1" dirty="0" smtClean="0">
                <a:solidFill>
                  <a:srgbClr val="002060"/>
                </a:solidFill>
              </a:rPr>
              <a:t>the Gaussian part</a:t>
            </a:r>
            <a:r>
              <a:rPr lang="en-US" sz="2400" b="1" dirty="0" smtClean="0"/>
              <a:t>) of a changing distribution. </a:t>
            </a:r>
            <a:r>
              <a:rPr lang="en-US" sz="2400" b="1" dirty="0" smtClean="0">
                <a:solidFill>
                  <a:srgbClr val="002060"/>
                </a:solidFill>
              </a:rPr>
              <a:t>Speed-up</a:t>
            </a:r>
            <a:r>
              <a:rPr lang="en-US" sz="2400" b="1" dirty="0" smtClean="0"/>
              <a:t> via </a:t>
            </a:r>
            <a:r>
              <a:rPr lang="en-US" sz="2400" b="1" dirty="0" smtClean="0">
                <a:solidFill>
                  <a:srgbClr val="FF0000"/>
                </a:solidFill>
              </a:rPr>
              <a:t>OPENMP</a:t>
            </a:r>
            <a:r>
              <a:rPr lang="en-US" sz="2400" b="1" dirty="0" smtClean="0"/>
              <a:t> (BNL contribution). </a:t>
            </a:r>
            <a:endParaRPr lang="en-US" sz="24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  <a:defRPr/>
            </a:pPr>
            <a:endParaRPr lang="en-US" sz="24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Cons: </a:t>
            </a:r>
            <a:r>
              <a:rPr lang="en-US" sz="2400" b="1" dirty="0" smtClean="0">
                <a:solidFill>
                  <a:srgbClr val="FF0000"/>
                </a:solidFill>
              </a:rPr>
              <a:t>Implementation nightmare </a:t>
            </a:r>
            <a:r>
              <a:rPr lang="en-US" sz="2400" b="1" dirty="0" smtClean="0"/>
              <a:t>due to </a:t>
            </a:r>
            <a:r>
              <a:rPr lang="en-US" sz="2400" b="1" dirty="0" smtClean="0">
                <a:solidFill>
                  <a:srgbClr val="002060"/>
                </a:solidFill>
              </a:rPr>
              <a:t>re-entry</a:t>
            </a:r>
            <a:r>
              <a:rPr lang="en-US" sz="2400" b="1" dirty="0" smtClean="0"/>
              <a:t> into the </a:t>
            </a:r>
            <a:r>
              <a:rPr lang="en-US" sz="2400" b="1" dirty="0" smtClean="0">
                <a:solidFill>
                  <a:srgbClr val="002060"/>
                </a:solidFill>
              </a:rPr>
              <a:t>run module </a:t>
            </a:r>
            <a:r>
              <a:rPr lang="en-US" sz="2400" b="1" dirty="0" smtClean="0"/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intermittent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TWISS</a:t>
            </a:r>
            <a:r>
              <a:rPr lang="en-US" sz="2400" b="1" dirty="0" smtClean="0"/>
              <a:t> runs. Like in the </a:t>
            </a:r>
            <a:r>
              <a:rPr lang="en-US" sz="2400" b="1" dirty="0" smtClean="0">
                <a:solidFill>
                  <a:srgbClr val="002060"/>
                </a:solidFill>
              </a:rPr>
              <a:t>self-consistent approach </a:t>
            </a:r>
            <a:r>
              <a:rPr lang="en-US" sz="2400" b="1" dirty="0" smtClean="0"/>
              <a:t>the information of </a:t>
            </a:r>
            <a:r>
              <a:rPr lang="en-US" sz="2400" b="1" dirty="0" smtClean="0">
                <a:solidFill>
                  <a:srgbClr val="FF0000"/>
                </a:solidFill>
              </a:rPr>
              <a:t>all particles </a:t>
            </a:r>
            <a:r>
              <a:rPr lang="en-US" sz="2400" b="1" dirty="0" smtClean="0"/>
              <a:t>are needed. Therefore a </a:t>
            </a:r>
            <a:r>
              <a:rPr lang="en-US" sz="2400" b="1" dirty="0" smtClean="0">
                <a:solidFill>
                  <a:srgbClr val="FF0000"/>
                </a:solidFill>
              </a:rPr>
              <a:t>serialization is not possible ➔ very heavy speed penalty! </a:t>
            </a:r>
            <a:r>
              <a:rPr lang="en-US" sz="2400" b="1" dirty="0" smtClean="0"/>
              <a:t>Question: </a:t>
            </a:r>
            <a:r>
              <a:rPr lang="en-US" sz="2400" b="1" dirty="0" smtClean="0">
                <a:solidFill>
                  <a:srgbClr val="FF33CC"/>
                </a:solidFill>
              </a:rPr>
              <a:t>Does this renormalization of the emittance create noise</a:t>
            </a:r>
            <a:r>
              <a:rPr lang="en-US" sz="2400" b="1" dirty="0" smtClean="0"/>
              <a:t>? Needs study!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1156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versus Purely Frozen Mode II 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36220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</a:t>
            </a:r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CODES IN COMPARISON WITH MACHINE EXPERIMENTS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endParaRPr lang="fr-FR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Parameters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6" name="Picture 5" descr="Machine_Parameter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392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PS-Experiment I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11" name="Picture 10" descr="PSexp_fig2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PS-Experiment II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6" name="Picture 5" descr="PSexp_fig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011007"/>
            <a:ext cx="5257800" cy="4766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6806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CERN SC WG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1295400"/>
            <a:ext cx="83820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/>
              <a:t>In </a:t>
            </a:r>
            <a:r>
              <a:rPr lang="de-DE" b="1" dirty="0" smtClean="0">
                <a:solidFill>
                  <a:srgbClr val="0070C0"/>
                </a:solidFill>
              </a:rPr>
              <a:t>2011</a:t>
            </a:r>
            <a:r>
              <a:rPr lang="de-DE" b="1" dirty="0" smtClean="0"/>
              <a:t> we decided to revive a </a:t>
            </a:r>
            <a:r>
              <a:rPr lang="de-DE" b="1" dirty="0" smtClean="0">
                <a:solidFill>
                  <a:srgbClr val="0070C0"/>
                </a:solidFill>
              </a:rPr>
              <a:t>working group </a:t>
            </a:r>
            <a:r>
              <a:rPr lang="de-DE" b="1" dirty="0" smtClean="0"/>
              <a:t>on </a:t>
            </a:r>
            <a:r>
              <a:rPr lang="de-DE" b="1" dirty="0" smtClean="0">
                <a:solidFill>
                  <a:srgbClr val="0070C0"/>
                </a:solidFill>
              </a:rPr>
              <a:t>SC</a:t>
            </a:r>
            <a:r>
              <a:rPr lang="de-DE" b="1" dirty="0" smtClean="0"/>
              <a:t> due to the renewed requirement to control this effect in view of the </a:t>
            </a:r>
            <a:r>
              <a:rPr lang="de-DE" b="1" dirty="0" smtClean="0">
                <a:solidFill>
                  <a:srgbClr val="0070C0"/>
                </a:solidFill>
              </a:rPr>
              <a:t>LHC</a:t>
            </a:r>
            <a:r>
              <a:rPr lang="de-DE" b="1" dirty="0" smtClean="0"/>
              <a:t> pre-injector upgrade (</a:t>
            </a:r>
            <a:r>
              <a:rPr lang="de-DE" b="1" dirty="0" smtClean="0">
                <a:solidFill>
                  <a:srgbClr val="0070C0"/>
                </a:solidFill>
              </a:rPr>
              <a:t>LIU</a:t>
            </a:r>
            <a:r>
              <a:rPr lang="de-DE" b="1" dirty="0" smtClean="0"/>
              <a:t>). 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/>
              <a:t>Most </a:t>
            </a:r>
            <a:r>
              <a:rPr lang="de-DE" b="1" dirty="0" smtClean="0">
                <a:solidFill>
                  <a:srgbClr val="FF0000"/>
                </a:solidFill>
              </a:rPr>
              <a:t>knowledgeable colleagues </a:t>
            </a:r>
            <a:r>
              <a:rPr lang="de-DE" b="1" dirty="0" smtClean="0"/>
              <a:t>had long been </a:t>
            </a:r>
            <a:r>
              <a:rPr lang="de-DE" b="1" dirty="0" smtClean="0">
                <a:solidFill>
                  <a:srgbClr val="FF0000"/>
                </a:solidFill>
              </a:rPr>
              <a:t>retired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/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/>
              <a:t>In fact, we are starting to </a:t>
            </a:r>
            <a:r>
              <a:rPr lang="de-DE" b="1" dirty="0" smtClean="0">
                <a:solidFill>
                  <a:srgbClr val="FF0000"/>
                </a:solidFill>
              </a:rPr>
              <a:t>loose the knowledge </a:t>
            </a:r>
            <a:r>
              <a:rPr lang="de-DE" b="1" dirty="0" smtClean="0"/>
              <a:t>about our machines!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 Still looking for remedies</a:t>
            </a:r>
            <a:r>
              <a:rPr lang="de-DE" b="1" dirty="0" smtClean="0">
                <a:sym typeface="Wingdings" pitchFamily="2" charset="2"/>
              </a:rPr>
              <a:t>: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digitization, remeasurements</a:t>
            </a:r>
            <a:r>
              <a:rPr lang="de-DE" b="1" dirty="0" smtClean="0">
                <a:sym typeface="Wingdings" pitchFamily="2" charset="2"/>
              </a:rPr>
              <a:t>, etc...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International collaborations</a:t>
            </a:r>
            <a:r>
              <a:rPr lang="de-DE" b="1" dirty="0" smtClean="0">
                <a:sym typeface="Wingdings" pitchFamily="2" charset="2"/>
              </a:rPr>
              <a:t>, workshops (this one!)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Teaching a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young team </a:t>
            </a:r>
            <a:r>
              <a:rPr lang="de-DE" b="1" dirty="0" smtClean="0">
                <a:sym typeface="Wingdings" pitchFamily="2" charset="2"/>
              </a:rPr>
              <a:t>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Series of Educational Talks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We now have staff, fellows &amp; students for all machines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PS-Experiment III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9" name="Picture 8" descr="PSexp_fig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031043"/>
            <a:ext cx="5307624" cy="4912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52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FROZEN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30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Detailed MAD-X Simulations I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1000" y="1066800"/>
            <a:ext cx="8610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Given the </a:t>
            </a:r>
            <a:r>
              <a:rPr lang="en-US" b="1" dirty="0" smtClean="0">
                <a:solidFill>
                  <a:srgbClr val="FF0000"/>
                </a:solidFill>
              </a:rPr>
              <a:t>differences</a:t>
            </a:r>
            <a:r>
              <a:rPr lang="en-US" b="1" dirty="0" smtClean="0"/>
              <a:t> found in this first round of simulations,</a:t>
            </a:r>
          </a:p>
          <a:p>
            <a:r>
              <a:rPr lang="en-US" b="1" dirty="0" smtClean="0"/>
              <a:t>a more </a:t>
            </a:r>
            <a:r>
              <a:rPr lang="en-US" b="1" dirty="0" smtClean="0">
                <a:solidFill>
                  <a:srgbClr val="002060"/>
                </a:solidFill>
              </a:rPr>
              <a:t>refined study </a:t>
            </a:r>
            <a:r>
              <a:rPr lang="en-US" b="1" dirty="0" smtClean="0"/>
              <a:t>has been repeated under the following conditions: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Re-study at </a:t>
            </a:r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baseline="-25000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= 6.039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baseline="-25000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 = 6.104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Use</a:t>
            </a:r>
            <a:r>
              <a:rPr lang="en-US" b="1" dirty="0" smtClean="0">
                <a:solidFill>
                  <a:srgbClr val="00421E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2D polar Gaussian </a:t>
            </a:r>
            <a:r>
              <a:rPr lang="en-US" b="1" dirty="0" smtClean="0"/>
              <a:t>via</a:t>
            </a:r>
            <a:r>
              <a:rPr lang="en-US" b="1" dirty="0" smtClean="0">
                <a:solidFill>
                  <a:srgbClr val="00421E"/>
                </a:solidFill>
              </a:rPr>
              <a:t> Box-Muller </a:t>
            </a:r>
            <a:r>
              <a:rPr lang="en-US" b="1" dirty="0" smtClean="0">
                <a:solidFill>
                  <a:srgbClr val="002060"/>
                </a:solidFill>
              </a:rPr>
              <a:t>transform</a:t>
            </a:r>
            <a:r>
              <a:rPr lang="en-US" b="1" dirty="0" smtClean="0">
                <a:solidFill>
                  <a:srgbClr val="00421E"/>
                </a:solidFill>
              </a:rPr>
              <a:t> </a:t>
            </a:r>
            <a:r>
              <a:rPr lang="en-US" b="1" dirty="0" smtClean="0"/>
              <a:t>and</a:t>
            </a:r>
            <a:r>
              <a:rPr lang="en-US" b="1" dirty="0" smtClean="0">
                <a:solidFill>
                  <a:srgbClr val="00421E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6D transformation</a:t>
            </a:r>
            <a:r>
              <a:rPr lang="en-US" b="1" dirty="0" smtClean="0">
                <a:solidFill>
                  <a:srgbClr val="00421E"/>
                </a:solidFill>
              </a:rPr>
              <a:t> </a:t>
            </a:r>
            <a:r>
              <a:rPr lang="en-US" b="1" dirty="0" smtClean="0"/>
              <a:t>for </a:t>
            </a:r>
            <a:r>
              <a:rPr lang="en-US" b="1" dirty="0" smtClean="0">
                <a:solidFill>
                  <a:srgbClr val="FF0000"/>
                </a:solidFill>
              </a:rPr>
              <a:t>fully matched 6D distributions</a:t>
            </a:r>
            <a:r>
              <a:rPr lang="en-US" b="1" dirty="0" smtClean="0"/>
              <a:t> and keep them for both </a:t>
            </a:r>
            <a:r>
              <a:rPr lang="en-US" b="1" dirty="0" smtClean="0">
                <a:solidFill>
                  <a:srgbClr val="00421E"/>
                </a:solidFill>
              </a:rPr>
              <a:t>WPs</a:t>
            </a:r>
            <a:r>
              <a:rPr lang="en-US" b="1" dirty="0" smtClean="0"/>
              <a:t> ➔ should be similar to the experimental set-up.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First trial of the new combined function magnet as </a:t>
            </a:r>
            <a:r>
              <a:rPr lang="en-US" b="1" dirty="0" smtClean="0">
                <a:solidFill>
                  <a:srgbClr val="002060"/>
                </a:solidFill>
              </a:rPr>
              <a:t>derived and implemented</a:t>
            </a:r>
            <a:r>
              <a:rPr lang="en-US" b="1" dirty="0" smtClean="0"/>
              <a:t> by </a:t>
            </a:r>
            <a:r>
              <a:rPr lang="en-US" b="1" dirty="0" smtClean="0">
                <a:solidFill>
                  <a:srgbClr val="00421E"/>
                </a:solidFill>
              </a:rPr>
              <a:t>M. Titze</a:t>
            </a:r>
            <a:r>
              <a:rPr lang="en-US" b="1" dirty="0" smtClean="0"/>
              <a:t>, i.e. </a:t>
            </a:r>
            <a:r>
              <a:rPr lang="en-US" b="1" dirty="0" smtClean="0">
                <a:solidFill>
                  <a:srgbClr val="FF0000"/>
                </a:solidFill>
              </a:rPr>
              <a:t>change</a:t>
            </a:r>
            <a:r>
              <a:rPr lang="en-US" b="1" dirty="0" smtClean="0"/>
              <a:t> of the </a:t>
            </a:r>
            <a:r>
              <a:rPr lang="en-US" b="1" dirty="0" smtClean="0">
                <a:solidFill>
                  <a:srgbClr val="FF0000"/>
                </a:solidFill>
              </a:rPr>
              <a:t>horizontal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chromaticity</a:t>
            </a:r>
            <a:r>
              <a:rPr lang="en-US" b="1" dirty="0" smtClean="0"/>
              <a:t> is about </a:t>
            </a:r>
            <a:r>
              <a:rPr lang="en-US" b="1" dirty="0" smtClean="0">
                <a:solidFill>
                  <a:srgbClr val="FF0000"/>
                </a:solidFill>
              </a:rPr>
              <a:t>16%</a:t>
            </a:r>
            <a:r>
              <a:rPr lang="en-US" b="1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Try out various </a:t>
            </a:r>
            <a:r>
              <a:rPr lang="en-US" b="1" dirty="0" smtClean="0">
                <a:solidFill>
                  <a:srgbClr val="002060"/>
                </a:solidFill>
              </a:rPr>
              <a:t>sub-variants: adaptive/frozen </a:t>
            </a:r>
            <a:r>
              <a:rPr lang="en-US" b="1" dirty="0" smtClean="0"/>
              <a:t>with/without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421E"/>
                </a:solidFill>
              </a:rPr>
              <a:t>Twiss</a:t>
            </a:r>
            <a:r>
              <a:rPr lang="en-US" b="1" dirty="0" smtClean="0"/>
              <a:t>,</a:t>
            </a:r>
            <a:r>
              <a:rPr lang="en-US" b="1" dirty="0" smtClean="0">
                <a:solidFill>
                  <a:srgbClr val="00421E"/>
                </a:solidFill>
              </a:rPr>
              <a:t> combined function.</a:t>
            </a:r>
          </a:p>
          <a:p>
            <a:r>
              <a:rPr lang="en-US" b="1" dirty="0" smtClean="0"/>
              <a:t>   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Detailed MAD-X Simulations II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0" name="Picture 9" descr="detailed_MAD-X_stud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1916"/>
            <a:ext cx="9144000" cy="497416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rot="10800000">
            <a:off x="3276600" y="4267200"/>
            <a:ext cx="3429000" cy="15240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0800000" flipV="1">
            <a:off x="4876800" y="2514600"/>
            <a:ext cx="3124200" cy="609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2514600" y="4572000"/>
            <a:ext cx="4191000" cy="76200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3352800" y="2133600"/>
            <a:ext cx="3429000" cy="152400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410200" y="4419600"/>
            <a:ext cx="2514600" cy="76200"/>
          </a:xfrm>
          <a:prstGeom prst="straightConnector1">
            <a:avLst/>
          </a:prstGeom>
          <a:ln>
            <a:solidFill>
              <a:srgbClr val="002060"/>
            </a:solidFill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 flipV="1">
            <a:off x="4724400" y="4724400"/>
            <a:ext cx="3962400" cy="609600"/>
          </a:xfrm>
          <a:prstGeom prst="bentConnector3">
            <a:avLst>
              <a:gd name="adj1" fmla="val 90144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0800000" flipV="1">
            <a:off x="2667000" y="2287588"/>
            <a:ext cx="4114800" cy="91281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2362200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smtClean="0">
                <a:solidFill>
                  <a:srgbClr val="FF0000"/>
                </a:solidFill>
              </a:rPr>
              <a:t>B) </a:t>
            </a:r>
            <a:r>
              <a:rPr lang="fr-FR" sz="3600" b="1" smtClean="0"/>
              <a:t>CODES IN COMPARISON WITH MACHINE EXPERIMENTS</a:t>
            </a:r>
          </a:p>
          <a:p>
            <a:pPr algn="ctr">
              <a:defRPr/>
            </a:pPr>
            <a:r>
              <a:rPr lang="en-US" sz="3600" b="1" smtClean="0">
                <a:solidFill>
                  <a:srgbClr val="002060"/>
                </a:solidFill>
              </a:rPr>
              <a:t>SPS</a:t>
            </a:r>
            <a:endParaRPr lang="fr-FR" sz="3600" b="1" smtClean="0">
              <a:solidFill>
                <a:srgbClr val="002060"/>
              </a:solidFill>
            </a:endParaRPr>
          </a:p>
          <a:p>
            <a:pPr algn="ctr">
              <a:defRPr/>
            </a:pPr>
            <a:endParaRPr lang="fr-FR" sz="3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SPS-Experiment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0" name="Picture 9" descr="epsn_x_inout_vs_Qx_forFrank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49545"/>
            <a:ext cx="7924800" cy="5422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</a:t>
            </a:r>
            <a:r>
              <a:rPr lang="en-US" sz="3600" b="1" i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PyORBIT</a:t>
            </a: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Simulations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9" name="Picture 8" descr="SPS_PyORBIT_emittan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914" y="678180"/>
            <a:ext cx="7630886" cy="5341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824511">
            <a:off x="3643857" y="2537255"/>
            <a:ext cx="4280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Preliminary, 2.5D Solver, 500K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685800" y="2718137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NOISE ISSUE OF PIC CODES</a:t>
            </a:r>
          </a:p>
          <a:p>
            <a:pPr algn="ctr">
              <a:defRPr/>
            </a:pP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Amplitude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0" name="Picture 9" descr="small_amp_diffus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821826"/>
            <a:ext cx="5715000" cy="5431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0" y="2514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PTC-ORBIT</a:t>
            </a:r>
          </a:p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100K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Phase Space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9" name="Picture 8" descr="noise_evolution_sy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685800"/>
            <a:ext cx="6087875" cy="5430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52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Amplitude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0" name="Picture 9" descr="noise_ampli_evol_sy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799" y="934526"/>
            <a:ext cx="5638801" cy="51275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514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762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Code Development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747120"/>
            <a:ext cx="8763000" cy="53245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To avoid year long delay we decided to use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PTC-ORBIT</a:t>
            </a:r>
            <a:r>
              <a:rPr lang="de-DE" b="1" dirty="0" smtClean="0">
                <a:sym typeface="Wingdings" pitchFamily="2" charset="2"/>
              </a:rPr>
              <a:t> for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our workhourse </a:t>
            </a:r>
            <a:r>
              <a:rPr lang="de-DE" b="1" dirty="0" smtClean="0">
                <a:sym typeface="Wingdings" pitchFamily="2" charset="2"/>
              </a:rPr>
              <a:t>since it is well connected to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MAD-X</a:t>
            </a:r>
            <a:r>
              <a:rPr lang="de-DE" b="1" dirty="0" smtClean="0">
                <a:sym typeface="Wingdings" pitchFamily="2" charset="2"/>
              </a:rPr>
              <a:t> and has most features required for our machines.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In the meantime we have moved to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pyORBIT</a:t>
            </a:r>
            <a:r>
              <a:rPr lang="de-DE" b="1" dirty="0" smtClean="0">
                <a:sym typeface="Wingdings" pitchFamily="2" charset="2"/>
              </a:rPr>
              <a:t> the successor of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PTC-ORBIT</a:t>
            </a:r>
            <a:r>
              <a:rPr lang="de-DE" b="1" dirty="0" smtClean="0">
                <a:sym typeface="Wingdings" pitchFamily="2" charset="2"/>
              </a:rPr>
              <a:t> including their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bench-marking</a:t>
            </a:r>
            <a:r>
              <a:rPr lang="de-DE" b="1" dirty="0" smtClean="0">
                <a:sym typeface="Wingdings" pitchFamily="2" charset="2"/>
              </a:rPr>
              <a:t>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de-DE" b="1" dirty="0" smtClean="0">
                <a:sym typeface="Wingdings" pitchFamily="2" charset="2"/>
              </a:rPr>
              <a:t> </a:t>
            </a:r>
            <a:r>
              <a:rPr lang="de-DE" b="1" dirty="0" smtClean="0">
                <a:solidFill>
                  <a:srgbClr val="00421E"/>
                </a:solidFill>
                <a:sym typeface="Wingdings" pitchFamily="2" charset="2"/>
              </a:rPr>
              <a:t>J-B Lagrange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In collaboration with </a:t>
            </a:r>
            <a:r>
              <a:rPr lang="de-DE" b="1" dirty="0" smtClean="0">
                <a:solidFill>
                  <a:srgbClr val="00421E"/>
                </a:solidFill>
                <a:sym typeface="Wingdings" pitchFamily="2" charset="2"/>
              </a:rPr>
              <a:t>Fermilab &amp; BNL </a:t>
            </a:r>
            <a:r>
              <a:rPr lang="de-DE" b="1" dirty="0" smtClean="0">
                <a:sym typeface="Wingdings" pitchFamily="2" charset="2"/>
              </a:rPr>
              <a:t>we have introduced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SC</a:t>
            </a:r>
            <a:r>
              <a:rPr lang="de-DE" b="1" dirty="0" smtClean="0">
                <a:sym typeface="Wingdings" pitchFamily="2" charset="2"/>
              </a:rPr>
              <a:t> into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MAD-X</a:t>
            </a:r>
            <a:r>
              <a:rPr lang="de-DE" b="1" dirty="0" smtClean="0">
                <a:sym typeface="Wingdings" pitchFamily="2" charset="2"/>
              </a:rPr>
              <a:t> both in purely frozen and adaptive mode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 news </a:t>
            </a:r>
            <a:r>
              <a:rPr lang="de-DE" b="1" dirty="0" smtClean="0">
                <a:solidFill>
                  <a:srgbClr val="00421E"/>
                </a:solidFill>
                <a:sym typeface="Wingdings" pitchFamily="2" charset="2"/>
              </a:rPr>
              <a:t>Y. Alexahin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We are planing a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super-fast frozen SC module </a:t>
            </a:r>
            <a:r>
              <a:rPr lang="de-DE" b="1" dirty="0" smtClean="0">
                <a:sym typeface="Wingdings" pitchFamily="2" charset="2"/>
              </a:rPr>
              <a:t>in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SixTrack</a:t>
            </a:r>
            <a:r>
              <a:rPr lang="de-DE" b="1" dirty="0" smtClean="0">
                <a:sym typeface="Wingdings" pitchFamily="2" charset="2"/>
              </a:rPr>
              <a:t>  preliminary news </a:t>
            </a:r>
            <a:r>
              <a:rPr lang="de-DE" b="1" dirty="0" smtClean="0">
                <a:solidFill>
                  <a:srgbClr val="00421E"/>
                </a:solidFill>
                <a:sym typeface="Wingdings" pitchFamily="2" charset="2"/>
              </a:rPr>
              <a:t>J-B Lagrange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Last, we are in the process to also implement a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fully homegrown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SC</a:t>
            </a:r>
            <a:r>
              <a:rPr lang="de-DE" b="1" dirty="0" smtClean="0">
                <a:sym typeface="Wingdings" pitchFamily="2" charset="2"/>
              </a:rPr>
              <a:t> module with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all SC flavors </a:t>
            </a:r>
            <a:r>
              <a:rPr lang="de-DE" b="1" dirty="0" smtClean="0">
                <a:sym typeface="Wingdings" pitchFamily="2" charset="2"/>
              </a:rPr>
              <a:t>into the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CERN</a:t>
            </a:r>
            <a:r>
              <a:rPr lang="de-DE" b="1" dirty="0" smtClean="0">
                <a:sym typeface="Wingdings" pitchFamily="2" charset="2"/>
              </a:rPr>
              <a:t> program facility. This should also take advantage of </a:t>
            </a:r>
            <a:r>
              <a:rPr lang="de-DE" sz="1800" b="1" dirty="0" smtClean="0">
                <a:solidFill>
                  <a:srgbClr val="0070C0"/>
                </a:solidFill>
                <a:sym typeface="Wingdings" pitchFamily="2" charset="2"/>
              </a:rPr>
              <a:t>GPUs</a:t>
            </a:r>
            <a:r>
              <a:rPr lang="de-DE" b="1" dirty="0" smtClean="0">
                <a:sym typeface="Wingdings" pitchFamily="2" charset="2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Tunes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2" name="Picture 11" descr="tune_ji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850919"/>
            <a:ext cx="5486399" cy="5156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514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PTC-ORBIT</a:t>
            </a:r>
          </a:p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100K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Tunes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2514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</a:p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256K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xtune_jitter_256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399" y="838200"/>
            <a:ext cx="6452045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on Tunes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2514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</a:p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1M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xtune_jitter_1024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67845"/>
            <a:ext cx="6477000" cy="5157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1219200" y="2718137"/>
            <a:ext cx="701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ROUNDING ERROS IN CODES</a:t>
            </a:r>
          </a:p>
          <a:p>
            <a:pPr algn="ctr">
              <a:defRPr/>
            </a:pP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Rounding Errors in Phase Space</a:t>
            </a:r>
            <a:endParaRPr lang="fr-FR" sz="3600" b="1" i="1" baseline="30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18" name="Picture 17" descr="Roundings_regular_oc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886269"/>
            <a:ext cx="5715000" cy="51541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48400" y="2438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9A46"/>
                </a:solidFill>
              </a:rPr>
              <a:t>QUAD</a:t>
            </a:r>
            <a:endParaRPr lang="fr-FR" b="1">
              <a:solidFill>
                <a:srgbClr val="009A4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13524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DBLE</a:t>
            </a:r>
            <a:endParaRPr lang="fr-FR" b="1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5943600" y="2514600"/>
            <a:ext cx="381000" cy="76200"/>
          </a:xfrm>
          <a:prstGeom prst="straightConnector1">
            <a:avLst/>
          </a:prstGeom>
          <a:ln w="47625">
            <a:solidFill>
              <a:srgbClr val="009A4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72200" y="1524000"/>
            <a:ext cx="381000" cy="1524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324100" y="3238500"/>
            <a:ext cx="2743200" cy="53340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429000" y="3048000"/>
            <a:ext cx="1905000" cy="175260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5562600" y="2743200"/>
            <a:ext cx="1905000" cy="7620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381000" y="1524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</a:t>
            </a:r>
            <a:r>
              <a:rPr lang="fr-FR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066800"/>
            <a:ext cx="868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b="1" smtClean="0"/>
              <a:t>The </a:t>
            </a:r>
            <a:r>
              <a:rPr lang="en-US" sz="1600" b="1" smtClean="0">
                <a:solidFill>
                  <a:srgbClr val="002060"/>
                </a:solidFill>
              </a:rPr>
              <a:t>world-wide collaborat</a:t>
            </a:r>
            <a:r>
              <a:rPr lang="en-US" sz="1600" b="1" smtClean="0"/>
              <a:t>ion on the on the </a:t>
            </a:r>
            <a:r>
              <a:rPr lang="en-US" sz="1600" b="1" smtClean="0">
                <a:solidFill>
                  <a:srgbClr val="00421E"/>
                </a:solidFill>
              </a:rPr>
              <a:t>GSI Bench-Marking Suite </a:t>
            </a:r>
            <a:r>
              <a:rPr lang="en-US" sz="1600" b="1" smtClean="0"/>
              <a:t>is now </a:t>
            </a:r>
            <a:r>
              <a:rPr lang="en-US" sz="1600" b="1" smtClean="0">
                <a:solidFill>
                  <a:srgbClr val="FF0000"/>
                </a:solidFill>
              </a:rPr>
              <a:t>completed</a:t>
            </a:r>
            <a:r>
              <a:rPr lang="en-US" sz="1600" b="1" smtClean="0"/>
              <a:t> for the </a:t>
            </a:r>
            <a:r>
              <a:rPr lang="en-US" sz="1600" b="1" smtClean="0">
                <a:solidFill>
                  <a:srgbClr val="00421E"/>
                </a:solidFill>
              </a:rPr>
              <a:t>2 PIC </a:t>
            </a:r>
            <a:r>
              <a:rPr lang="en-US" sz="1600" b="1" smtClean="0"/>
              <a:t>codes </a:t>
            </a:r>
            <a:r>
              <a:rPr lang="en-US" sz="1600" b="1" smtClean="0">
                <a:solidFill>
                  <a:srgbClr val="00421E"/>
                </a:solidFill>
              </a:rPr>
              <a:t>SYNERGIA</a:t>
            </a:r>
            <a:r>
              <a:rPr lang="en-US" sz="1600" b="1" smtClean="0"/>
              <a:t> and </a:t>
            </a:r>
            <a:r>
              <a:rPr lang="en-US" sz="1600" b="1" err="1" smtClean="0">
                <a:solidFill>
                  <a:srgbClr val="00421E"/>
                </a:solidFill>
              </a:rPr>
              <a:t>PyORBIT</a:t>
            </a:r>
            <a:r>
              <a:rPr lang="en-US" sz="1600" b="1" smtClean="0">
                <a:solidFill>
                  <a:srgbClr val="00421E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>
                <a:solidFill>
                  <a:srgbClr val="002060"/>
                </a:solidFill>
              </a:rPr>
              <a:t>Long-term PIC Simulations </a:t>
            </a:r>
            <a:r>
              <a:rPr lang="en-US" sz="1600" b="1" smtClean="0"/>
              <a:t>seem </a:t>
            </a:r>
            <a:r>
              <a:rPr lang="en-US" sz="1600" b="1" smtClean="0">
                <a:solidFill>
                  <a:srgbClr val="FF0000"/>
                </a:solidFill>
              </a:rPr>
              <a:t>feasible</a:t>
            </a:r>
            <a:r>
              <a:rPr lang="en-US" sz="1600" b="1" smtClean="0"/>
              <a:t> despite the fact that the </a:t>
            </a:r>
            <a:r>
              <a:rPr lang="en-US" sz="1600" b="1" smtClean="0">
                <a:solidFill>
                  <a:srgbClr val="FF0000"/>
                </a:solidFill>
              </a:rPr>
              <a:t>noise</a:t>
            </a:r>
            <a:r>
              <a:rPr lang="en-US" sz="1600" b="1" smtClean="0"/>
              <a:t> remains </a:t>
            </a:r>
            <a:r>
              <a:rPr lang="en-US" sz="1600" b="1" smtClean="0">
                <a:solidFill>
                  <a:srgbClr val="FF0000"/>
                </a:solidFill>
              </a:rPr>
              <a:t>measurably relevant</a:t>
            </a:r>
            <a:r>
              <a:rPr lang="en-US" sz="1600" b="1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/>
              <a:t>Several </a:t>
            </a:r>
            <a:r>
              <a:rPr lang="en-US" sz="1600" b="1" smtClean="0">
                <a:solidFill>
                  <a:srgbClr val="002060"/>
                </a:solidFill>
              </a:rPr>
              <a:t>bench-marking experiment </a:t>
            </a:r>
            <a:r>
              <a:rPr lang="en-US" sz="1600" b="1" smtClean="0"/>
              <a:t>have been compared with </a:t>
            </a:r>
            <a:r>
              <a:rPr lang="en-US" sz="1600" b="1" smtClean="0">
                <a:solidFill>
                  <a:srgbClr val="002060"/>
                </a:solidFill>
              </a:rPr>
              <a:t>simulation results</a:t>
            </a:r>
            <a:r>
              <a:rPr lang="en-US" sz="1600" b="1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>
                <a:solidFill>
                  <a:srgbClr val="FF0000"/>
                </a:solidFill>
              </a:rPr>
              <a:t>The agreement is quite impressive</a:t>
            </a:r>
            <a:r>
              <a:rPr lang="en-US" sz="1600" b="1" smtClean="0"/>
              <a:t>. However, in the </a:t>
            </a:r>
            <a:r>
              <a:rPr lang="en-US" sz="1600" b="1" smtClean="0">
                <a:solidFill>
                  <a:srgbClr val="002060"/>
                </a:solidFill>
              </a:rPr>
              <a:t>frozen model </a:t>
            </a:r>
            <a:r>
              <a:rPr lang="en-US" sz="1600" b="1" smtClean="0"/>
              <a:t>the </a:t>
            </a:r>
            <a:r>
              <a:rPr lang="en-US" sz="1600" b="1" smtClean="0">
                <a:solidFill>
                  <a:srgbClr val="FF0000"/>
                </a:solidFill>
              </a:rPr>
              <a:t>plain frozen</a:t>
            </a:r>
            <a:r>
              <a:rPr lang="en-US" sz="1600" b="1" smtClean="0"/>
              <a:t> might be better suited than the </a:t>
            </a:r>
            <a:r>
              <a:rPr lang="en-US" sz="1600" b="1" smtClean="0">
                <a:solidFill>
                  <a:srgbClr val="FF0000"/>
                </a:solidFill>
              </a:rPr>
              <a:t>adaptive mode ➔ more studies needed. 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>
                <a:solidFill>
                  <a:srgbClr val="FF33CC"/>
                </a:solidFill>
              </a:rPr>
              <a:t>Super-fast frozen mode planned with </a:t>
            </a:r>
            <a:r>
              <a:rPr lang="en-US" sz="1600" b="1" err="1" smtClean="0">
                <a:solidFill>
                  <a:srgbClr val="FF33CC"/>
                </a:solidFill>
              </a:rPr>
              <a:t>SixTrack</a:t>
            </a:r>
            <a:r>
              <a:rPr lang="en-US" sz="1600" b="1" smtClean="0">
                <a:solidFill>
                  <a:srgbClr val="FF33CC"/>
                </a:solidFill>
              </a:rPr>
              <a:t> ~100 times faster!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>
                <a:solidFill>
                  <a:srgbClr val="002060"/>
                </a:solidFill>
              </a:rPr>
              <a:t>Simulations</a:t>
            </a:r>
            <a:r>
              <a:rPr lang="en-US" sz="1600" b="1" smtClean="0"/>
              <a:t> at the </a:t>
            </a:r>
            <a:r>
              <a:rPr lang="en-US" sz="1600" b="1" smtClean="0">
                <a:solidFill>
                  <a:srgbClr val="FF0000"/>
                </a:solidFill>
              </a:rPr>
              <a:t>integer</a:t>
            </a:r>
            <a:r>
              <a:rPr lang="en-US" sz="1600" b="1" smtClean="0"/>
              <a:t> will be completed for both </a:t>
            </a:r>
            <a:r>
              <a:rPr lang="en-US" sz="1600" b="1" smtClean="0">
                <a:solidFill>
                  <a:srgbClr val="FF0000"/>
                </a:solidFill>
              </a:rPr>
              <a:t>frozen</a:t>
            </a:r>
            <a:r>
              <a:rPr lang="en-US" sz="1600" b="1" smtClean="0"/>
              <a:t> and </a:t>
            </a:r>
            <a:r>
              <a:rPr lang="en-US" sz="1600" b="1" smtClean="0">
                <a:solidFill>
                  <a:srgbClr val="FF0000"/>
                </a:solidFill>
              </a:rPr>
              <a:t>self-consistent</a:t>
            </a:r>
            <a:r>
              <a:rPr lang="en-US" sz="1600" b="1" smtClean="0"/>
              <a:t> codes ➔ </a:t>
            </a:r>
            <a:r>
              <a:rPr lang="en-US" sz="1600" b="1" smtClean="0">
                <a:solidFill>
                  <a:srgbClr val="00421E"/>
                </a:solidFill>
              </a:rPr>
              <a:t>M. </a:t>
            </a:r>
            <a:r>
              <a:rPr lang="en-US" sz="1600" b="1" err="1" smtClean="0">
                <a:solidFill>
                  <a:srgbClr val="00421E"/>
                </a:solidFill>
              </a:rPr>
              <a:t>Titze’s</a:t>
            </a:r>
            <a:r>
              <a:rPr lang="en-US" sz="1600" b="1" smtClean="0">
                <a:solidFill>
                  <a:srgbClr val="00421E"/>
                </a:solidFill>
              </a:rPr>
              <a:t> PhD</a:t>
            </a:r>
            <a:r>
              <a:rPr lang="en-US" sz="1600" b="1" smtClean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>
                <a:solidFill>
                  <a:srgbClr val="FF0000"/>
                </a:solidFill>
              </a:rPr>
              <a:t>Noise issues </a:t>
            </a:r>
            <a:r>
              <a:rPr lang="en-US" sz="1600" b="1" smtClean="0"/>
              <a:t>remain interesting and we are investigation apparent </a:t>
            </a:r>
            <a:r>
              <a:rPr lang="en-US" sz="1600" b="1" smtClean="0">
                <a:solidFill>
                  <a:srgbClr val="FF0000"/>
                </a:solidFill>
              </a:rPr>
              <a:t>non-</a:t>
            </a:r>
            <a:r>
              <a:rPr lang="en-US" sz="1600" b="1" err="1" smtClean="0">
                <a:solidFill>
                  <a:srgbClr val="FF0000"/>
                </a:solidFill>
              </a:rPr>
              <a:t>symplecticity</a:t>
            </a:r>
            <a:r>
              <a:rPr lang="en-US" sz="1600" b="1" smtClean="0"/>
              <a:t> of </a:t>
            </a:r>
            <a:r>
              <a:rPr lang="en-US" sz="1600" b="1" smtClean="0">
                <a:solidFill>
                  <a:srgbClr val="002060"/>
                </a:solidFill>
              </a:rPr>
              <a:t>PIC</a:t>
            </a:r>
            <a:r>
              <a:rPr lang="en-US" sz="1600" b="1" smtClean="0"/>
              <a:t> codes (other </a:t>
            </a:r>
            <a:r>
              <a:rPr lang="en-US" sz="1600" b="1" smtClean="0">
                <a:solidFill>
                  <a:srgbClr val="FF0000"/>
                </a:solidFill>
              </a:rPr>
              <a:t>main</a:t>
            </a:r>
            <a:r>
              <a:rPr lang="en-US" sz="1600" b="1" smtClean="0"/>
              <a:t> part </a:t>
            </a:r>
            <a:r>
              <a:rPr lang="en-US" sz="1600" b="1" smtClean="0">
                <a:solidFill>
                  <a:srgbClr val="00421E"/>
                </a:solidFill>
              </a:rPr>
              <a:t>of M. </a:t>
            </a:r>
            <a:r>
              <a:rPr lang="en-US" sz="1600" b="1" err="1" smtClean="0">
                <a:solidFill>
                  <a:srgbClr val="00421E"/>
                </a:solidFill>
              </a:rPr>
              <a:t>Titze’s</a:t>
            </a:r>
            <a:r>
              <a:rPr lang="en-US" sz="1600" b="1" smtClean="0">
                <a:solidFill>
                  <a:srgbClr val="00421E"/>
                </a:solidFill>
              </a:rPr>
              <a:t> PhD</a:t>
            </a:r>
            <a:r>
              <a:rPr lang="en-US" sz="1600" b="1" smtClean="0"/>
              <a:t>).</a:t>
            </a:r>
            <a:endParaRPr lang="en-US" sz="1800" b="1" smtClean="0"/>
          </a:p>
          <a:p>
            <a:pPr marL="457200" indent="-457200">
              <a:buFont typeface="+mj-lt"/>
              <a:buAutoNum type="arabicPeriod"/>
            </a:pPr>
            <a:endParaRPr lang="en-US" sz="1600" b="1" smtClean="0"/>
          </a:p>
          <a:p>
            <a:pPr marL="457200" indent="-457200">
              <a:buFont typeface="+mj-lt"/>
              <a:buAutoNum type="arabicPeriod"/>
            </a:pPr>
            <a:r>
              <a:rPr lang="en-US" sz="1600" b="1" smtClean="0"/>
              <a:t>Eventually </a:t>
            </a:r>
            <a:r>
              <a:rPr lang="en-US" sz="1600" b="1" smtClean="0">
                <a:solidFill>
                  <a:srgbClr val="00421E"/>
                </a:solidFill>
              </a:rPr>
              <a:t>CERN</a:t>
            </a:r>
            <a:r>
              <a:rPr lang="en-US" sz="1600" b="1" smtClean="0"/>
              <a:t> will invest into its own </a:t>
            </a:r>
            <a:r>
              <a:rPr lang="en-US" sz="1600" b="1" err="1" smtClean="0">
                <a:solidFill>
                  <a:srgbClr val="00421E"/>
                </a:solidFill>
              </a:rPr>
              <a:t>symplectic</a:t>
            </a:r>
            <a:r>
              <a:rPr lang="en-US" sz="1600" b="1" smtClean="0">
                <a:solidFill>
                  <a:srgbClr val="00421E"/>
                </a:solidFill>
              </a:rPr>
              <a:t> self-consistent SC module</a:t>
            </a:r>
            <a:r>
              <a:rPr lang="en-US" sz="1600" b="1" smtClean="0"/>
              <a:t>.</a:t>
            </a:r>
            <a:endParaRPr lang="fr-F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762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of the last Years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1143000"/>
            <a:ext cx="7696200" cy="4401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Disclaimer: Just a selection with no claim of completeness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It has been clear by now that the effect of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SC</a:t>
            </a:r>
            <a:r>
              <a:rPr lang="de-DE" b="1" dirty="0" smtClean="0">
                <a:sym typeface="Wingdings" pitchFamily="2" charset="2"/>
              </a:rPr>
              <a:t> can only be evaluated with </a:t>
            </a:r>
            <a:r>
              <a:rPr lang="de-DE" b="1" dirty="0" smtClean="0">
                <a:sym typeface="Wingdings" pitchFamily="2" charset="2"/>
              </a:rPr>
              <a:t>trustworthy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L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inear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&amp;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Non-linear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model </a:t>
            </a:r>
            <a:r>
              <a:rPr lang="de-DE" b="1" dirty="0" smtClean="0">
                <a:sym typeface="Wingdings" pitchFamily="2" charset="2"/>
              </a:rPr>
              <a:t>of the </a:t>
            </a:r>
            <a:r>
              <a:rPr lang="de-DE" b="1" dirty="0" smtClean="0">
                <a:sym typeface="Wingdings" pitchFamily="2" charset="2"/>
              </a:rPr>
              <a:t>Machine</a:t>
            </a:r>
            <a:r>
              <a:rPr lang="de-DE" b="1" dirty="0" smtClean="0">
                <a:sym typeface="Wingdings" pitchFamily="2" charset="2"/>
              </a:rPr>
              <a:t>.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More recently we have (re)-discovered the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Relevance </a:t>
            </a:r>
            <a:r>
              <a:rPr lang="de-DE" b="1" dirty="0" smtClean="0">
                <a:solidFill>
                  <a:srgbClr val="FF33CC"/>
                </a:solidFill>
                <a:sym typeface="Wingdings" pitchFamily="2" charset="2"/>
              </a:rPr>
              <a:t>of Power Supply „Ripple“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de-DE" b="1" dirty="0" smtClean="0">
                <a:sym typeface="Wingdings" pitchFamily="2" charset="2"/>
              </a:rPr>
              <a:t> </a:t>
            </a:r>
            <a:r>
              <a:rPr lang="de-DE" b="1" dirty="0" smtClean="0">
                <a:solidFill>
                  <a:srgbClr val="00421E"/>
                </a:solidFill>
                <a:sym typeface="Wingdings" pitchFamily="2" charset="2"/>
              </a:rPr>
              <a:t>H. Bartosik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Example of the </a:t>
            </a:r>
            <a:r>
              <a:rPr lang="de-DE" b="1" dirty="0" smtClean="0">
                <a:sym typeface="Wingdings" pitchFamily="2" charset="2"/>
              </a:rPr>
              <a:t>Relevance </a:t>
            </a:r>
            <a:r>
              <a:rPr lang="de-DE" b="1" dirty="0" smtClean="0">
                <a:sym typeface="Wingdings" pitchFamily="2" charset="2"/>
              </a:rPr>
              <a:t>of the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linear model</a:t>
            </a:r>
            <a:r>
              <a:rPr lang="de-DE" b="1" dirty="0" smtClean="0">
                <a:sym typeface="Wingdings" pitchFamily="2" charset="2"/>
              </a:rPr>
              <a:t>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Coupled non-linear Resonance</a:t>
            </a:r>
            <a:r>
              <a:rPr lang="de-DE" b="1" dirty="0" smtClean="0">
                <a:sym typeface="Wingdings" pitchFamily="2" charset="2"/>
              </a:rPr>
              <a:t> Topology with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SC</a:t>
            </a:r>
            <a:r>
              <a:rPr lang="de-DE" b="1" dirty="0" smtClean="0">
                <a:sym typeface="Wingdings" pitchFamily="2" charset="2"/>
              </a:rPr>
              <a:t>.</a:t>
            </a: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endParaRPr lang="de-DE" b="1" dirty="0" smtClean="0">
              <a:sym typeface="Wingdings" pitchFamily="2" charset="2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de-DE" b="1" dirty="0" smtClean="0">
                <a:sym typeface="Wingdings" pitchFamily="2" charset="2"/>
              </a:rPr>
              <a:t>There is some </a:t>
            </a:r>
            <a:r>
              <a:rPr lang="de-DE" b="1" dirty="0" smtClean="0">
                <a:solidFill>
                  <a:srgbClr val="0070C0"/>
                </a:solidFill>
                <a:sym typeface="Wingdings" pitchFamily="2" charset="2"/>
              </a:rPr>
              <a:t>Progress</a:t>
            </a:r>
            <a:r>
              <a:rPr lang="de-DE" b="1" dirty="0" smtClean="0">
                <a:sym typeface="Wingdings" pitchFamily="2" charset="2"/>
              </a:rPr>
              <a:t> on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Noise of PIC 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codes</a:t>
            </a:r>
            <a:r>
              <a:rPr lang="de-DE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b="1" dirty="0" smtClean="0">
                <a:sym typeface="Wingdings" pitchFamily="2" charset="2"/>
              </a:rPr>
              <a:t>but not fully solved yet.</a:t>
            </a:r>
            <a:endParaRPr lang="de-DE" b="1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pic>
        <p:nvPicPr>
          <p:cNvPr id="10" name="Picture 9" descr="PS_half_integ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4675" y="457530"/>
            <a:ext cx="5648325" cy="55622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3048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PSB Half Integer</a:t>
            </a:r>
            <a:endParaRPr lang="fr-F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143000"/>
            <a:ext cx="3657600" cy="2954655"/>
          </a:xfrm>
          <a:prstGeom prst="rect">
            <a:avLst/>
          </a:prstGeom>
          <a:solidFill>
            <a:srgbClr val="FFFF00">
              <a:alpha val="9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710B0"/>
                </a:solidFill>
              </a:rPr>
              <a:t>HB16 </a:t>
            </a:r>
            <a:r>
              <a:rPr lang="en-US" dirty="0" err="1" smtClean="0">
                <a:solidFill>
                  <a:srgbClr val="2710B0"/>
                </a:solidFill>
              </a:rPr>
              <a:t>Malmö</a:t>
            </a:r>
            <a:r>
              <a:rPr lang="en-US" dirty="0" smtClean="0">
                <a:solidFill>
                  <a:srgbClr val="2710B0"/>
                </a:solidFill>
              </a:rPr>
              <a:t>, </a:t>
            </a:r>
            <a:r>
              <a:rPr lang="en-US" dirty="0" smtClean="0">
                <a:solidFill>
                  <a:srgbClr val="00421E"/>
                </a:solidFill>
              </a:rPr>
              <a:t>E. Benetto et al.</a:t>
            </a:r>
          </a:p>
          <a:p>
            <a:endParaRPr lang="en-US" dirty="0" smtClean="0">
              <a:solidFill>
                <a:srgbClr val="2710B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Q &gt; 0.5</a:t>
            </a:r>
          </a:p>
          <a:p>
            <a:r>
              <a:rPr lang="en-US" sz="1800" b="1" dirty="0" smtClean="0">
                <a:latin typeface="+mj-lt"/>
              </a:rPr>
              <a:t>Agreement when measured</a:t>
            </a:r>
          </a:p>
          <a:p>
            <a:r>
              <a:rPr lang="en-US" sz="1800" b="1" dirty="0" smtClean="0">
                <a:latin typeface="+mj-lt"/>
              </a:rPr>
              <a:t>quadrupolar errors and misalignment considered in</a:t>
            </a:r>
          </a:p>
          <a:p>
            <a:r>
              <a:rPr lang="en-US" sz="1800" b="1" dirty="0" smtClean="0">
                <a:latin typeface="+mj-lt"/>
              </a:rPr>
              <a:t>The Simulations:</a:t>
            </a:r>
          </a:p>
          <a:p>
            <a:endParaRPr lang="en-US" sz="1800" b="1" dirty="0" smtClean="0">
              <a:latin typeface="+mj-lt"/>
            </a:endParaRPr>
          </a:p>
          <a:p>
            <a:r>
              <a:rPr lang="en-US" sz="1800" b="1" dirty="0" smtClean="0">
                <a:solidFill>
                  <a:srgbClr val="FF33CC"/>
                </a:solidFill>
                <a:latin typeface="+mj-lt"/>
              </a:rPr>
              <a:t>➔ Know both linear and non-linear model of your machine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396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eternal report about the 2012 PS Experiment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pic>
        <p:nvPicPr>
          <p:cNvPr id="9" name="Picture 8" descr="PSexp_fig5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590800"/>
            <a:ext cx="3636641" cy="3276600"/>
          </a:xfrm>
          <a:prstGeom prst="rect">
            <a:avLst/>
          </a:prstGeom>
        </p:spPr>
      </p:pic>
      <p:pic>
        <p:nvPicPr>
          <p:cNvPr id="12" name="Picture 11" descr="PSexp_fig6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76200"/>
            <a:ext cx="4267200" cy="3048001"/>
          </a:xfrm>
          <a:prstGeom prst="rect">
            <a:avLst/>
          </a:prstGeom>
        </p:spPr>
      </p:pic>
      <p:pic>
        <p:nvPicPr>
          <p:cNvPr id="13" name="Picture 12" descr="PSexp_fig6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124200"/>
            <a:ext cx="4215854" cy="3048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1676400" y="1600200"/>
            <a:ext cx="4038600" cy="13716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1676400" y="3048000"/>
            <a:ext cx="4038600" cy="10668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smtClean="0"/>
              <a:t>CERN SC Overview - F. Schmidt</a:t>
            </a:r>
            <a:endParaRPr lang="en-US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457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I</a:t>
            </a: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04.09.2017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25146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SYNERGIA</a:t>
            </a:r>
          </a:p>
          <a:p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64K MP</a:t>
            </a:r>
            <a:endParaRPr lang="fr-FR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xtune_jitter_64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868120"/>
            <a:ext cx="6410175" cy="515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mittance_growth_all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758546"/>
            <a:ext cx="5867400" cy="5413654"/>
          </a:xfrm>
          <a:prstGeom prst="rect">
            <a:avLst/>
          </a:prstGeom>
        </p:spPr>
      </p:pic>
      <p:sp>
        <p:nvSpPr>
          <p:cNvPr id="20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172200"/>
            <a:ext cx="2895600" cy="476250"/>
          </a:xfrm>
          <a:noFill/>
        </p:spPr>
        <p:txBody>
          <a:bodyPr/>
          <a:lstStyle/>
          <a:p>
            <a:r>
              <a:rPr lang="en-US" dirty="0" smtClean="0"/>
              <a:t>CERN SC Overview - F. Schmidt</a:t>
            </a:r>
            <a:endParaRPr lang="en-US" dirty="0"/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2133600" cy="476250"/>
          </a:xfrm>
          <a:noFill/>
        </p:spPr>
        <p:txBody>
          <a:bodyPr/>
          <a:lstStyle/>
          <a:p>
            <a:fld id="{AAEBAC16-696F-4456-B21D-8CDAF3879A87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7200" y="39469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Grid Noise II</a:t>
            </a:r>
            <a:endParaRPr lang="fr-FR" sz="3600" b="1" i="1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3600" b="1" i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04.09.2017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5638800" y="2590800"/>
            <a:ext cx="762000" cy="304800"/>
          </a:xfrm>
          <a:prstGeom prst="straightConnector1">
            <a:avLst/>
          </a:prstGeom>
          <a:ln>
            <a:solidFill>
              <a:srgbClr val="2710B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00600" y="3048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2710B0"/>
                </a:solidFill>
              </a:rPr>
              <a:t>SYNERGIA 1024K MP</a:t>
            </a:r>
            <a:endParaRPr lang="fr-FR" sz="1800" b="1" dirty="0">
              <a:solidFill>
                <a:srgbClr val="2710B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22637</TotalTime>
  <Words>1637</Words>
  <Application>Microsoft Office PowerPoint</Application>
  <PresentationFormat>On-screen Show (4:3)</PresentationFormat>
  <Paragraphs>307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Schmidt</dc:creator>
  <cp:lastModifiedBy>frs</cp:lastModifiedBy>
  <cp:revision>962</cp:revision>
  <dcterms:created xsi:type="dcterms:W3CDTF">2006-11-23T17:14:24Z</dcterms:created>
  <dcterms:modified xsi:type="dcterms:W3CDTF">2017-10-03T06:56:18Z</dcterms:modified>
</cp:coreProperties>
</file>