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tif" ContentType="image/tif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35" r:id="rId4"/>
  </p:sldMasterIdLst>
  <p:notesMasterIdLst>
    <p:notesMasterId r:id="rId21"/>
  </p:notesMasterIdLst>
  <p:handoutMasterIdLst>
    <p:handoutMasterId r:id="rId22"/>
  </p:handoutMasterIdLst>
  <p:sldIdLst>
    <p:sldId id="258" r:id="rId5"/>
    <p:sldId id="259" r:id="rId6"/>
    <p:sldId id="257" r:id="rId7"/>
    <p:sldId id="260" r:id="rId8"/>
    <p:sldId id="261" r:id="rId9"/>
    <p:sldId id="262" r:id="rId10"/>
    <p:sldId id="263" r:id="rId11"/>
    <p:sldId id="265" r:id="rId12"/>
    <p:sldId id="264" r:id="rId13"/>
    <p:sldId id="266" r:id="rId14"/>
    <p:sldId id="267" r:id="rId15"/>
    <p:sldId id="268" r:id="rId16"/>
    <p:sldId id="270" r:id="rId17"/>
    <p:sldId id="271" r:id="rId18"/>
    <p:sldId id="269" r:id="rId19"/>
    <p:sldId id="272" r:id="rId2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1">
          <p15:clr>
            <a:srgbClr val="A4A3A4"/>
          </p15:clr>
        </p15:guide>
        <p15:guide id="2" pos="1359">
          <p15:clr>
            <a:srgbClr val="A4A3A4"/>
          </p15:clr>
        </p15:guide>
        <p15:guide id="3" pos="3843">
          <p15:clr>
            <a:srgbClr val="A4A3A4"/>
          </p15:clr>
        </p15:guide>
        <p15:guide id="4" pos="198">
          <p15:clr>
            <a:srgbClr val="A4A3A4"/>
          </p15:clr>
        </p15:guide>
        <p15:guide id="5" pos="5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9E1"/>
    <a:srgbClr val="0432FF"/>
    <a:srgbClr val="A6FCA9"/>
    <a:srgbClr val="5BE891"/>
    <a:srgbClr val="125D36"/>
    <a:srgbClr val="FF9300"/>
    <a:srgbClr val="25B415"/>
    <a:srgbClr val="F504F8"/>
    <a:srgbClr val="F4FEE5"/>
    <a:srgbClr val="FFF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28" autoAdjust="0"/>
    <p:restoredTop sz="95339" autoAdjust="0"/>
  </p:normalViewPr>
  <p:slideViewPr>
    <p:cSldViewPr snapToGrid="0" showGuides="1">
      <p:cViewPr>
        <p:scale>
          <a:sx n="124" d="100"/>
          <a:sy n="124" d="100"/>
        </p:scale>
        <p:origin x="2336" y="1688"/>
      </p:cViewPr>
      <p:guideLst>
        <p:guide orient="horz" pos="4181"/>
        <p:guide pos="1359"/>
        <p:guide pos="3843"/>
        <p:guide pos="198"/>
        <p:guide pos="5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792" y="-48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9/28/17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9/28/17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6" Type="http://schemas.openxmlformats.org/officeDocument/2006/relationships/image" Target="../media/image5.jp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microsoft.com/office/2007/relationships/hdphoto" Target="../media/hdphoto2.wdp"/><Relationship Id="rId10" Type="http://schemas.openxmlformats.org/officeDocument/2006/relationships/image" Target="../media/image8.jpeg"/><Relationship Id="rId11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6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9.png"/><Relationship Id="rId8" Type="http://schemas.openxmlformats.org/officeDocument/2006/relationships/image" Target="../media/image1.png"/><Relationship Id="rId9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4967109" y="1059322"/>
            <a:ext cx="214940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6650044" y="1653682"/>
            <a:ext cx="1865861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5900041" y="2970418"/>
            <a:ext cx="1664641" cy="1664208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111067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8644" r="32955" b="36016"/>
          <a:stretch/>
        </p:blipFill>
        <p:spPr bwMode="auto">
          <a:xfrm>
            <a:off x="4951543" y="814717"/>
            <a:ext cx="2152274" cy="215227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874" r="14863" b="3253"/>
          <a:stretch/>
        </p:blipFill>
        <p:spPr>
          <a:xfrm>
            <a:off x="6650044" y="1402065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r="6029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14" name="Picture 13" descr="HFIR_SNS-white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1998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122" name="Picture 2" descr="mage result for University of Tennessee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622" y="6375216"/>
            <a:ext cx="1421800" cy="23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37" r:id="rId3"/>
    <p:sldLayoutId id="2147483939" r:id="rId4"/>
    <p:sldLayoutId id="2147483940" r:id="rId5"/>
    <p:sldLayoutId id="2147483941" r:id="rId6"/>
    <p:sldLayoutId id="2147483942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3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4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2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3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1167" y="235945"/>
            <a:ext cx="4822246" cy="2054409"/>
          </a:xfrm>
        </p:spPr>
        <p:txBody>
          <a:bodyPr/>
          <a:lstStyle/>
          <a:p>
            <a:r>
              <a:rPr lang="en-US" dirty="0" smtClean="0"/>
              <a:t>Upgrade of the SNS Beam Test Facility for </a:t>
            </a:r>
            <a:br>
              <a:rPr lang="en-US" dirty="0" smtClean="0"/>
            </a:br>
            <a:r>
              <a:rPr lang="en-US" dirty="0" smtClean="0"/>
              <a:t>Studies of Beam Halo </a:t>
            </a:r>
            <a:br>
              <a:rPr lang="en-US" dirty="0" smtClean="0"/>
            </a:br>
            <a:r>
              <a:rPr lang="en-US" dirty="0" smtClean="0"/>
              <a:t>Formation at Low Energies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28611" y="3778896"/>
            <a:ext cx="3255297" cy="757130"/>
          </a:xfrm>
        </p:spPr>
        <p:txBody>
          <a:bodyPr/>
          <a:lstStyle/>
          <a:p>
            <a:pPr algn="ctr"/>
            <a:r>
              <a:rPr lang="en-US" b="1" dirty="0" smtClean="0"/>
              <a:t>Space Charge 2017</a:t>
            </a:r>
          </a:p>
          <a:p>
            <a:pPr algn="ctr"/>
            <a:r>
              <a:rPr lang="en-US" b="1" dirty="0" smtClean="0"/>
              <a:t>Darmstadt</a:t>
            </a:r>
          </a:p>
          <a:p>
            <a:endParaRPr lang="en-US" b="1" dirty="0" smtClean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53605" y="2656060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b="1" dirty="0" smtClean="0"/>
              <a:t>Sarah Cousineau</a:t>
            </a:r>
          </a:p>
          <a:p>
            <a:pPr algn="ctr">
              <a:spcBef>
                <a:spcPts val="0"/>
              </a:spcBef>
            </a:pPr>
            <a:r>
              <a:rPr lang="en-US" sz="1800" dirty="0" smtClean="0"/>
              <a:t>On behalf of the SNS project</a:t>
            </a:r>
            <a:endParaRPr lang="en-US" dirty="0"/>
          </a:p>
        </p:txBody>
      </p:sp>
      <p:sp>
        <p:nvSpPr>
          <p:cNvPr id="7" name="Subtitle 4"/>
          <p:cNvSpPr txBox="1">
            <a:spLocks/>
          </p:cNvSpPr>
          <p:nvPr/>
        </p:nvSpPr>
        <p:spPr bwMode="auto">
          <a:xfrm>
            <a:off x="1187066" y="4901732"/>
            <a:ext cx="3255297" cy="46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 smtClean="0"/>
              <a:t>October 4, 2017</a:t>
            </a:r>
            <a:endParaRPr lang="en-US" dirty="0"/>
          </a:p>
        </p:txBody>
      </p:sp>
      <p:pic>
        <p:nvPicPr>
          <p:cNvPr id="4098" name="Picture 2" descr="mage result for University of Tennesse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354" y="6269207"/>
            <a:ext cx="2891532" cy="4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21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119"/>
          <p:cNvSpPr/>
          <p:nvPr/>
        </p:nvSpPr>
        <p:spPr>
          <a:xfrm>
            <a:off x="0" y="2303362"/>
            <a:ext cx="9005104" cy="455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260"/>
            <a:ext cx="8636290" cy="484748"/>
          </a:xfrm>
        </p:spPr>
        <p:txBody>
          <a:bodyPr/>
          <a:lstStyle/>
          <a:p>
            <a:r>
              <a:rPr lang="en-US" dirty="0" smtClean="0"/>
              <a:t>The Beam Test Facility Baseline and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97" y="766643"/>
            <a:ext cx="7627084" cy="1466452"/>
          </a:xfrm>
        </p:spPr>
        <p:txBody>
          <a:bodyPr/>
          <a:lstStyle/>
          <a:p>
            <a:r>
              <a:rPr lang="en-US" sz="1600" dirty="0" smtClean="0"/>
              <a:t>4D emittance included as part of baseline design</a:t>
            </a:r>
          </a:p>
          <a:p>
            <a:r>
              <a:rPr lang="en-US" sz="1600" dirty="0" smtClean="0"/>
              <a:t>NSF-funded extension: </a:t>
            </a:r>
          </a:p>
          <a:p>
            <a:pPr lvl="1"/>
            <a:r>
              <a:rPr lang="en-US" sz="1600" dirty="0" smtClean="0"/>
              <a:t>Upgrade to full 6D measurement capability</a:t>
            </a:r>
            <a:endParaRPr lang="en-US" sz="1600" dirty="0"/>
          </a:p>
          <a:p>
            <a:pPr lvl="1"/>
            <a:r>
              <a:rPr lang="en-US" sz="1600" dirty="0" smtClean="0"/>
              <a:t>Lattice extension to study beam halo formation</a:t>
            </a:r>
          </a:p>
        </p:txBody>
      </p:sp>
      <p:pic>
        <p:nvPicPr>
          <p:cNvPr id="5" name="Content Placeholder 4" descr="101010500-m8u-8330-a430_TOP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11256" r="5036" b="25193"/>
          <a:stretch/>
        </p:blipFill>
        <p:spPr bwMode="auto">
          <a:xfrm>
            <a:off x="729639" y="2772792"/>
            <a:ext cx="7544523" cy="305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150538" y="3993692"/>
            <a:ext cx="57573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1762" y="3683620"/>
            <a:ext cx="726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Beam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724150" y="2688509"/>
            <a:ext cx="1386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Quadrupoles</a:t>
            </a:r>
            <a:endParaRPr lang="en-US" sz="1400" dirty="0"/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1366534" y="2996286"/>
            <a:ext cx="1050878" cy="3745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2"/>
          </p:cNvCxnSpPr>
          <p:nvPr/>
        </p:nvCxnSpPr>
        <p:spPr>
          <a:xfrm flipH="1">
            <a:off x="2118167" y="2996286"/>
            <a:ext cx="299245" cy="41787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2"/>
          </p:cNvCxnSpPr>
          <p:nvPr/>
        </p:nvCxnSpPr>
        <p:spPr>
          <a:xfrm flipH="1">
            <a:off x="1007370" y="2996286"/>
            <a:ext cx="1410042" cy="33537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204893" y="5090937"/>
            <a:ext cx="662488" cy="3556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67381" y="5090937"/>
            <a:ext cx="648488" cy="35569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37546" y="2785961"/>
            <a:ext cx="18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Dipole / Energy spectrometer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295938" y="4148687"/>
            <a:ext cx="5144" cy="129794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87285" y="5959564"/>
            <a:ext cx="22566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Bunch shape monitor and beam stop (low power)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173596" y="5698297"/>
            <a:ext cx="4433" cy="34559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11888" y="3729787"/>
            <a:ext cx="118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High Power Beam Stop</a:t>
            </a:r>
          </a:p>
        </p:txBody>
      </p:sp>
      <p:cxnSp>
        <p:nvCxnSpPr>
          <p:cNvPr id="19" name="Straight Arrow Connector 18"/>
          <p:cNvCxnSpPr>
            <a:stCxn id="8" idx="2"/>
          </p:cNvCxnSpPr>
          <p:nvPr/>
        </p:nvCxnSpPr>
        <p:spPr>
          <a:xfrm flipH="1">
            <a:off x="1724150" y="2996286"/>
            <a:ext cx="693262" cy="46955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96856" y="5472108"/>
            <a:ext cx="660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BCM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465974" y="3835029"/>
            <a:ext cx="3392" cy="4620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71430" y="4533285"/>
            <a:ext cx="1276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Slits – </a:t>
            </a:r>
          </a:p>
          <a:p>
            <a:r>
              <a:rPr lang="en-US" sz="1400" dirty="0" smtClean="0"/>
              <a:t>4D </a:t>
            </a:r>
            <a:r>
              <a:rPr lang="en-US" sz="1400" dirty="0"/>
              <a:t>e</a:t>
            </a:r>
            <a:r>
              <a:rPr lang="en-US" sz="1400" dirty="0" smtClean="0"/>
              <a:t>mittance </a:t>
            </a:r>
            <a:endParaRPr lang="en-US" sz="1400" dirty="0"/>
          </a:p>
          <a:p>
            <a:r>
              <a:rPr lang="en-US" sz="1400" dirty="0"/>
              <a:t>s</a:t>
            </a:r>
            <a:r>
              <a:rPr lang="en-US" sz="1400" dirty="0" smtClean="0"/>
              <a:t>tation</a:t>
            </a:r>
          </a:p>
        </p:txBody>
      </p:sp>
      <p:cxnSp>
        <p:nvCxnSpPr>
          <p:cNvPr id="23" name="Straight Arrow Connector 22"/>
          <p:cNvCxnSpPr>
            <a:stCxn id="8" idx="2"/>
          </p:cNvCxnSpPr>
          <p:nvPr/>
        </p:nvCxnSpPr>
        <p:spPr>
          <a:xfrm>
            <a:off x="2417412" y="2996286"/>
            <a:ext cx="1335903" cy="5069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2"/>
          </p:cNvCxnSpPr>
          <p:nvPr/>
        </p:nvCxnSpPr>
        <p:spPr>
          <a:xfrm>
            <a:off x="2417412" y="2996286"/>
            <a:ext cx="1050877" cy="48144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880188" y="3307632"/>
            <a:ext cx="7364" cy="7090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799566" y="3923929"/>
            <a:ext cx="0" cy="6003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66" idx="0"/>
          </p:cNvCxnSpPr>
          <p:nvPr/>
        </p:nvCxnSpPr>
        <p:spPr>
          <a:xfrm flipV="1">
            <a:off x="5425541" y="4727674"/>
            <a:ext cx="144230" cy="2363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793366" y="4964058"/>
            <a:ext cx="126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nergy selection slit</a:t>
            </a:r>
            <a:endParaRPr lang="en-US" sz="1400" dirty="0"/>
          </a:p>
        </p:txBody>
      </p:sp>
      <p:cxnSp>
        <p:nvCxnSpPr>
          <p:cNvPr id="123" name="Straight Arrow Connector 122"/>
          <p:cNvCxnSpPr/>
          <p:nvPr/>
        </p:nvCxnSpPr>
        <p:spPr>
          <a:xfrm flipV="1">
            <a:off x="101762" y="2533558"/>
            <a:ext cx="8172400" cy="41579"/>
          </a:xfrm>
          <a:prstGeom prst="straightConnector1">
            <a:avLst/>
          </a:prstGeom>
          <a:ln cap="rnd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1494552" y="2223282"/>
            <a:ext cx="408316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mtClean="0">
                <a:solidFill>
                  <a:srgbClr val="0070C0"/>
                </a:solidFill>
              </a:rPr>
              <a:t>10 </a:t>
            </a:r>
            <a:r>
              <a:rPr lang="en-US" smtClean="0">
                <a:solidFill>
                  <a:srgbClr val="0070C0"/>
                </a:solidFill>
              </a:rPr>
              <a:t>m (including RFQ, not shown here)</a:t>
            </a:r>
            <a:endParaRPr lang="en-US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BTF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99436" y="949124"/>
            <a:ext cx="3548104" cy="3923817"/>
            <a:chOff x="152401" y="211083"/>
            <a:chExt cx="4215865" cy="5304105"/>
          </a:xfr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/>
            <p:cNvGrpSpPr/>
            <p:nvPr/>
          </p:nvGrpSpPr>
          <p:grpSpPr>
            <a:xfrm>
              <a:off x="152401" y="211083"/>
              <a:ext cx="4215865" cy="5304105"/>
              <a:chOff x="152401" y="596735"/>
              <a:chExt cx="4215865" cy="424214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1" y="596735"/>
                <a:ext cx="4215865" cy="4242145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813621" y="3539944"/>
                <a:ext cx="3200400" cy="486649"/>
              </a:xfrm>
              <a:prstGeom prst="rect">
                <a:avLst/>
              </a:prstGeom>
              <a:solidFill>
                <a:srgbClr val="FFFF00">
                  <a:alpha val="21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13621" y="1440693"/>
                <a:ext cx="1295399" cy="304799"/>
              </a:xfrm>
              <a:prstGeom prst="rect">
                <a:avLst/>
              </a:prstGeom>
              <a:solidFill>
                <a:srgbClr val="FFFF00">
                  <a:alpha val="21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 rot="19957962">
              <a:off x="1863902" y="1886831"/>
              <a:ext cx="2485877" cy="987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Received  authorization to run the facility on September 6</a:t>
              </a:r>
              <a:r>
                <a:rPr lang="en-US" sz="1400" baseline="30000" dirty="0" smtClean="0">
                  <a:solidFill>
                    <a:srgbClr val="FF0000"/>
                  </a:solidFill>
                </a:rPr>
                <a:t>th</a:t>
              </a:r>
              <a:r>
                <a:rPr lang="en-US" sz="1400" dirty="0" smtClean="0">
                  <a:solidFill>
                    <a:srgbClr val="FF0000"/>
                  </a:solidFill>
                </a:rPr>
                <a:t> 2016 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5070332"/>
            <a:ext cx="4598601" cy="11664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200"/>
              </a:spcAft>
              <a:buFont typeface="Arial" charset="0"/>
              <a:buChar char="•"/>
            </a:pPr>
            <a:r>
              <a:rPr lang="en-US" dirty="0" smtClean="0"/>
              <a:t>Commissioned BTF in Sept 2016</a:t>
            </a:r>
          </a:p>
          <a:p>
            <a:pPr marL="742950" lvl="1" indent="-285750">
              <a:lnSpc>
                <a:spcPct val="90000"/>
              </a:lnSpc>
              <a:spcAft>
                <a:spcPts val="200"/>
              </a:spcAft>
              <a:buFont typeface="Arial" charset="0"/>
              <a:buChar char="•"/>
            </a:pPr>
            <a:r>
              <a:rPr lang="en-US" dirty="0" smtClean="0"/>
              <a:t>Confirmed all key parameters</a:t>
            </a:r>
          </a:p>
          <a:p>
            <a:pPr marL="285750" indent="-285750">
              <a:lnSpc>
                <a:spcPct val="90000"/>
              </a:lnSpc>
              <a:spcAft>
                <a:spcPts val="200"/>
              </a:spcAft>
              <a:buFont typeface="Arial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outine operation with up to ~50 mA H</a:t>
            </a:r>
            <a:r>
              <a:rPr lang="en-US" baseline="30000" dirty="0" smtClean="0"/>
              <a:t>-</a:t>
            </a:r>
            <a:endParaRPr lang="en-US" dirty="0"/>
          </a:p>
          <a:p>
            <a:pPr marL="285750" indent="-285750">
              <a:lnSpc>
                <a:spcPct val="90000"/>
              </a:lnSpc>
              <a:spcAft>
                <a:spcPts val="200"/>
              </a:spcAft>
              <a:buFont typeface="Arial" charset="0"/>
              <a:buChar char="•"/>
            </a:pPr>
            <a:r>
              <a:rPr lang="en-US" dirty="0" smtClean="0"/>
              <a:t>Operation is now R&amp;D focused.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96" b="-1866"/>
          <a:stretch/>
        </p:blipFill>
        <p:spPr>
          <a:xfrm>
            <a:off x="4713707" y="4172977"/>
            <a:ext cx="2763538" cy="25286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77245" y="5554156"/>
            <a:ext cx="146998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First beam out of the new RFQ!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/>
              <a:t>September 8, 2016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699" y="721730"/>
            <a:ext cx="4906024" cy="32841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9135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Beam Physics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83" y="721730"/>
            <a:ext cx="8642640" cy="5219576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 smtClean="0"/>
              <a:t> R&amp;D program began October 2016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 All components for 6D measurements are installed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 High dimensionality phase space measurements underway: 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1D, 2D, 4D, and 5D measurements performed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Awaiting new detector for 6D measurement to reduce scan time</a:t>
            </a:r>
          </a:p>
          <a:p>
            <a:pPr lvl="1">
              <a:buFont typeface="Wingdings" charset="2"/>
              <a:buChar char="ü"/>
            </a:pPr>
            <a:endParaRPr lang="en-US" dirty="0"/>
          </a:p>
          <a:p>
            <a:pPr lvl="1">
              <a:buFont typeface="Wingdings" charset="2"/>
              <a:buChar char="ü"/>
            </a:pPr>
            <a:endParaRPr lang="en-US" dirty="0"/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pPr>
              <a:buFont typeface="Wingdings" charset="2"/>
              <a:buChar char="ü"/>
            </a:pPr>
            <a:r>
              <a:rPr lang="en-US" dirty="0" smtClean="0"/>
              <a:t> Lattice extension for studies of beam halo design complete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 Lattice equipment purchased, currently under fabrication 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72656" y="3468868"/>
            <a:ext cx="355480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i="1" dirty="0" smtClean="0">
                <a:solidFill>
                  <a:srgbClr val="FF0000"/>
                </a:solidFill>
              </a:rPr>
              <a:t>Results of first measurements will be reported by Brandon </a:t>
            </a:r>
            <a:r>
              <a:rPr lang="en-US" i="1" dirty="0" err="1" smtClean="0">
                <a:solidFill>
                  <a:srgbClr val="FF0000"/>
                </a:solidFill>
              </a:rPr>
              <a:t>Cathey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tomorrow afternoon.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052" t="20325" r="15619" b="6323"/>
          <a:stretch/>
        </p:blipFill>
        <p:spPr>
          <a:xfrm>
            <a:off x="5179862" y="3203996"/>
            <a:ext cx="1231824" cy="1687061"/>
          </a:xfrm>
          <a:prstGeom prst="rect">
            <a:avLst/>
          </a:prstGeom>
          <a:effectLst>
            <a:outerShdw blurRad="50800" dist="38100" dir="1212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0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4473698"/>
            <a:ext cx="9144000" cy="2384302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683" y="95941"/>
            <a:ext cx="8636290" cy="484748"/>
          </a:xfrm>
        </p:spPr>
        <p:txBody>
          <a:bodyPr/>
          <a:lstStyle/>
          <a:p>
            <a:r>
              <a:rPr lang="en-US" dirty="0" smtClean="0"/>
              <a:t>FODO Extension Designed to Study Halo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24" y="1791168"/>
            <a:ext cx="4722705" cy="178516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smtClean="0"/>
              <a:t>Other design objectives: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700" dirty="0" smtClean="0"/>
              <a:t>Dispersion free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700" dirty="0" smtClean="0"/>
              <a:t>Small beam size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700" dirty="0" smtClean="0"/>
              <a:t>Variable matching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700" dirty="0" smtClean="0"/>
              <a:t>Adjustable phase advance (60º – 90º)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700" dirty="0" smtClean="0"/>
              <a:t>High dynamic range beam instrumentation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8427" r="8048"/>
          <a:stretch/>
        </p:blipFill>
        <p:spPr>
          <a:xfrm>
            <a:off x="168391" y="4931641"/>
            <a:ext cx="2210764" cy="1725040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3443893" y="4784801"/>
            <a:ext cx="2184411" cy="1935387"/>
            <a:chOff x="3587711" y="4679541"/>
            <a:chExt cx="2184411" cy="193538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0" t="4731" r="8047"/>
            <a:stretch/>
          </p:blipFill>
          <p:spPr>
            <a:xfrm>
              <a:off x="3587711" y="4679541"/>
              <a:ext cx="2184411" cy="1935387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4581281" y="5492184"/>
              <a:ext cx="203306" cy="20834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485665" y="5399859"/>
              <a:ext cx="388502" cy="3935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394391" y="5312912"/>
              <a:ext cx="565142" cy="5668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302455" y="5223139"/>
              <a:ext cx="736775" cy="74360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195533" y="5118035"/>
              <a:ext cx="933545" cy="95195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096021" y="5019184"/>
              <a:ext cx="1144640" cy="114965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980271" y="4900133"/>
              <a:ext cx="1371473" cy="13791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890005" y="4791915"/>
              <a:ext cx="1579821" cy="160888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8" name="Left Arrow 27"/>
          <p:cNvSpPr/>
          <p:nvPr/>
        </p:nvSpPr>
        <p:spPr>
          <a:xfrm rot="10800000">
            <a:off x="2691919" y="5717610"/>
            <a:ext cx="468974" cy="220330"/>
          </a:xfrm>
          <a:prstGeom prst="leftArrow">
            <a:avLst/>
          </a:prstGeom>
          <a:solidFill>
            <a:schemeClr val="bg2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7152" r="10940" b="3112"/>
          <a:stretch/>
        </p:blipFill>
        <p:spPr>
          <a:xfrm>
            <a:off x="6771676" y="4899650"/>
            <a:ext cx="2330782" cy="17805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80" y="986410"/>
            <a:ext cx="3316146" cy="3296810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6498152" y="2181326"/>
            <a:ext cx="942495" cy="91816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104614" y="1741282"/>
            <a:ext cx="1747778" cy="178706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719749" y="1374856"/>
            <a:ext cx="2546435" cy="2500135"/>
          </a:xfrm>
          <a:prstGeom prst="ellipse">
            <a:avLst/>
          </a:prstGeom>
          <a:noFill/>
          <a:ln w="19050">
            <a:solidFill>
              <a:srgbClr val="07BA3F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77940" y="4044375"/>
            <a:ext cx="300082" cy="2492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09871" y="2504664"/>
            <a:ext cx="300083" cy="2492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y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7236039" y="1907297"/>
            <a:ext cx="1296364" cy="7220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262961" y="1269466"/>
            <a:ext cx="776175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Core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&lt; 10</a:t>
            </a:r>
            <a:r>
              <a:rPr lang="en-US" baseline="30000" dirty="0" smtClean="0"/>
              <a:t>-2</a:t>
            </a:r>
            <a:endParaRPr lang="en-US" baseline="30000" dirty="0"/>
          </a:p>
          <a:p>
            <a:pPr algn="ctr">
              <a:lnSpc>
                <a:spcPct val="90000"/>
              </a:lnSpc>
            </a:pPr>
            <a:endParaRPr lang="en-US" dirty="0" smtClean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7774452" y="3316716"/>
            <a:ext cx="796596" cy="400796"/>
          </a:xfrm>
          <a:prstGeom prst="straightConnector1">
            <a:avLst/>
          </a:prstGeom>
          <a:ln w="19050">
            <a:solidFill>
              <a:srgbClr val="07BA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338051" y="3751974"/>
            <a:ext cx="80594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Halo &gt; 10</a:t>
            </a:r>
            <a:r>
              <a:rPr lang="en-US" baseline="30000" dirty="0" smtClean="0"/>
              <a:t>-4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341380" y="2997736"/>
            <a:ext cx="1114090" cy="5306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922169" y="3503890"/>
            <a:ext cx="149271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</a:t>
            </a:r>
            <a:r>
              <a:rPr lang="en-US" dirty="0" smtClean="0"/>
              <a:t>ail, shoulder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10</a:t>
            </a:r>
            <a:r>
              <a:rPr lang="en-US" baseline="30000" dirty="0" smtClean="0"/>
              <a:t>-2</a:t>
            </a:r>
            <a:r>
              <a:rPr lang="en-US" dirty="0" smtClean="0"/>
              <a:t> – 10</a:t>
            </a:r>
            <a:r>
              <a:rPr lang="en-US" baseline="30000" dirty="0" smtClean="0"/>
              <a:t>-4</a:t>
            </a:r>
          </a:p>
        </p:txBody>
      </p:sp>
      <p:sp>
        <p:nvSpPr>
          <p:cNvPr id="42" name="Left Arrow 41"/>
          <p:cNvSpPr/>
          <p:nvPr/>
        </p:nvSpPr>
        <p:spPr>
          <a:xfrm rot="10800000">
            <a:off x="6053413" y="5733529"/>
            <a:ext cx="468974" cy="220330"/>
          </a:xfrm>
          <a:prstGeom prst="leftArrow">
            <a:avLst/>
          </a:prstGeom>
          <a:solidFill>
            <a:schemeClr val="bg2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44879" y="689125"/>
            <a:ext cx="42573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dirty="0" smtClean="0"/>
              <a:t>Goal: Design a lattice that can generate variable levels of beam halo.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112814" y="583868"/>
            <a:ext cx="168507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Halo Definition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3995" y="4502991"/>
            <a:ext cx="441659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SNS procedure for halo characterization: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40889" y="5213734"/>
            <a:ext cx="136100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FF0000"/>
                </a:solidFill>
              </a:rPr>
              <a:t>Normalize phase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560808" y="5271048"/>
                <a:ext cx="1220180" cy="430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𝑟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12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808" y="5271048"/>
                <a:ext cx="1220180" cy="430567"/>
              </a:xfrm>
              <a:prstGeom prst="rect">
                <a:avLst/>
              </a:prstGeom>
              <a:blipFill rotWithShape="0">
                <a:blip r:embed="rId6"/>
                <a:stretch>
                  <a:fillRect t="-1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5107729" y="800711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TimesNewRoman" charset="0"/>
              </a:rPr>
              <a:t>A.S. Fisher, “Summary of the 2014 Beam-Halo Monitoring Workshop”, in </a:t>
            </a:r>
            <a:r>
              <a:rPr lang="en-US" sz="1100" i="1" dirty="0">
                <a:solidFill>
                  <a:srgbClr val="000000"/>
                </a:solidFill>
                <a:latin typeface="TimesNewRoman,Italic" charset="0"/>
              </a:rPr>
              <a:t>Proc. IBIC’15, </a:t>
            </a:r>
            <a:r>
              <a:rPr lang="en-US" sz="1100" dirty="0">
                <a:solidFill>
                  <a:srgbClr val="000000"/>
                </a:solidFill>
                <a:latin typeface="TimesNewRoman" charset="0"/>
              </a:rPr>
              <a:t>paper THBLA01, pp. 630-636</a:t>
            </a:r>
            <a:r>
              <a:rPr lang="en-US" sz="1400" dirty="0">
                <a:solidFill>
                  <a:srgbClr val="000000"/>
                </a:solidFill>
                <a:latin typeface="TimesNewRoman" charset="0"/>
              </a:rPr>
              <a:t>.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0" y="4080809"/>
            <a:ext cx="1665841" cy="286232"/>
          </a:xfrm>
          <a:prstGeom prst="rect">
            <a:avLst/>
          </a:prstGeom>
          <a:solidFill>
            <a:srgbClr val="EFF9E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Courtesy Z. Zhang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5245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571496"/>
            <a:ext cx="9144000" cy="3267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5488"/>
            <a:ext cx="8636290" cy="484748"/>
          </a:xfrm>
        </p:spPr>
        <p:txBody>
          <a:bodyPr/>
          <a:lstStyle/>
          <a:p>
            <a:r>
              <a:rPr lang="en-US" dirty="0" smtClean="0"/>
              <a:t>Final Design Achieved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243" y="959717"/>
            <a:ext cx="4557762" cy="214229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Design phase advance of 78º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smtClean="0"/>
              <a:t>2-3 </a:t>
            </a:r>
            <a:r>
              <a:rPr lang="en-US" sz="2000" dirty="0" err="1" smtClean="0"/>
              <a:t>betatron</a:t>
            </a:r>
            <a:r>
              <a:rPr lang="en-US" sz="2000" dirty="0" smtClean="0"/>
              <a:t> cycles in 5 m of FODO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Matching before FODO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Permanent magnets (cost)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Modular magnet assembly and positioning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8584" r="11429" b="9000"/>
          <a:stretch/>
        </p:blipFill>
        <p:spPr>
          <a:xfrm>
            <a:off x="4742005" y="3617111"/>
            <a:ext cx="4264288" cy="3003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465" y="1152223"/>
            <a:ext cx="3846680" cy="2229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t="7237" r="7895" b="1755"/>
          <a:stretch/>
        </p:blipFill>
        <p:spPr>
          <a:xfrm>
            <a:off x="199433" y="3599776"/>
            <a:ext cx="4314694" cy="3020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3076" y="311993"/>
            <a:ext cx="364703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Permanent magnet “pancakes” can be assembled in packages of 1 to 3 for variable strength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190199"/>
            <a:ext cx="1665841" cy="286232"/>
          </a:xfrm>
          <a:prstGeom prst="rect">
            <a:avLst/>
          </a:prstGeom>
          <a:solidFill>
            <a:srgbClr val="EFF9E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Courtesy Z. Zhang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78469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Lattice Extension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494"/>
            <a:ext cx="9144000" cy="4815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1404" y="4382025"/>
            <a:ext cx="287771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Permanent Magnet FODO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8759" y="4428192"/>
            <a:ext cx="15412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mtClean="0"/>
              <a:t>4D emittance station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178003" y="4466906"/>
            <a:ext cx="186461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Matching Quads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532" y="6448866"/>
            <a:ext cx="1886800" cy="286232"/>
          </a:xfrm>
          <a:prstGeom prst="rect">
            <a:avLst/>
          </a:prstGeom>
          <a:solidFill>
            <a:srgbClr val="EFF9E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Courtesy A. Menshov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748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Forward and Schedule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9400" y="2971800"/>
            <a:ext cx="2438400" cy="3048000"/>
          </a:xfrm>
          <a:prstGeom prst="rect">
            <a:avLst/>
          </a:prstGeom>
          <a:gradFill flip="none" rotWithShape="1">
            <a:gsLst>
              <a:gs pos="0">
                <a:srgbClr val="6E006F">
                  <a:alpha val="26000"/>
                </a:srgbClr>
              </a:gs>
              <a:gs pos="63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279400" y="1346200"/>
            <a:ext cx="3124200" cy="1422400"/>
          </a:xfrm>
          <a:prstGeom prst="chevron">
            <a:avLst/>
          </a:prstGeom>
          <a:solidFill>
            <a:srgbClr val="660066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1592" y="1489907"/>
            <a:ext cx="1760418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Now</a:t>
            </a:r>
          </a:p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-</a:t>
            </a:r>
          </a:p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Nov 1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9400" y="3276600"/>
            <a:ext cx="2362200" cy="174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dirty="0" smtClean="0"/>
              <a:t>Acquire as much 5D data as possible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dirty="0" smtClean="0"/>
              <a:t>Perform the full 6D measurement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+mj-lt"/>
              <a:buAutoNum type="arabicPeriod"/>
            </a:pPr>
            <a:endParaRPr lang="en-US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124200" y="1320800"/>
            <a:ext cx="3124200" cy="4720771"/>
            <a:chOff x="3124200" y="1320800"/>
            <a:chExt cx="3124200" cy="4720771"/>
          </a:xfrm>
        </p:grpSpPr>
        <p:sp>
          <p:nvSpPr>
            <p:cNvPr id="11" name="Chevron 10"/>
            <p:cNvSpPr/>
            <p:nvPr/>
          </p:nvSpPr>
          <p:spPr>
            <a:xfrm>
              <a:off x="3124200" y="1320800"/>
              <a:ext cx="3124200" cy="1422400"/>
            </a:xfrm>
            <a:prstGeom prst="chevron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15313" y="1524000"/>
              <a:ext cx="1845377" cy="1089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Nov 1, 2017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-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July 1, 2018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171371" y="2993571"/>
              <a:ext cx="2438400" cy="3048000"/>
              <a:chOff x="3171371" y="2993571"/>
              <a:chExt cx="2438400" cy="30480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171371" y="2993571"/>
                <a:ext cx="2438400" cy="3048000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alpha val="26000"/>
                    </a:srgbClr>
                  </a:gs>
                  <a:gs pos="63000">
                    <a:srgbClr val="FFFFFF"/>
                  </a:gs>
                </a:gsLst>
                <a:lin ang="5400000" scaled="0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175000" y="3200400"/>
                <a:ext cx="2362200" cy="2068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9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 smtClean="0"/>
                  <a:t>RFQ Swap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 smtClean="0"/>
                  <a:t>Analyze 5D/6D data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 smtClean="0"/>
                  <a:t>Brandon </a:t>
                </a:r>
                <a:r>
                  <a:rPr lang="en-US" dirty="0" err="1" smtClean="0"/>
                  <a:t>Cathey</a:t>
                </a:r>
                <a:r>
                  <a:rPr lang="en-US" dirty="0" smtClean="0"/>
                  <a:t> write thesis and graduate! 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 smtClean="0"/>
                  <a:t>Install new lattice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5943600" y="1320800"/>
            <a:ext cx="3149600" cy="4699000"/>
            <a:chOff x="5943600" y="1320800"/>
            <a:chExt cx="3149600" cy="4699000"/>
          </a:xfrm>
        </p:grpSpPr>
        <p:grpSp>
          <p:nvGrpSpPr>
            <p:cNvPr id="16" name="Group 15"/>
            <p:cNvGrpSpPr/>
            <p:nvPr/>
          </p:nvGrpSpPr>
          <p:grpSpPr>
            <a:xfrm>
              <a:off x="5943600" y="1320800"/>
              <a:ext cx="3149600" cy="4699000"/>
              <a:chOff x="5943600" y="1320800"/>
              <a:chExt cx="3149600" cy="4699000"/>
            </a:xfrm>
          </p:grpSpPr>
          <p:sp>
            <p:nvSpPr>
              <p:cNvPr id="17" name="Chevron 16"/>
              <p:cNvSpPr/>
              <p:nvPr/>
            </p:nvSpPr>
            <p:spPr>
              <a:xfrm>
                <a:off x="5943600" y="1320800"/>
                <a:ext cx="3149600" cy="1422400"/>
              </a:xfrm>
              <a:prstGeom prst="chevron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65892" y="1524000"/>
                <a:ext cx="1930337" cy="757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400" dirty="0" smtClean="0">
                    <a:solidFill>
                      <a:schemeClr val="bg1"/>
                    </a:solidFill>
                    <a:latin typeface="+mj-lt"/>
                  </a:rPr>
                  <a:t>Aug 1, 2018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2400" dirty="0" smtClean="0">
                    <a:solidFill>
                      <a:schemeClr val="bg1"/>
                    </a:solidFill>
                    <a:latin typeface="+mj-lt"/>
                  </a:rPr>
                  <a:t>and beyond</a:t>
                </a: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5994400" y="2971800"/>
                <a:ext cx="2438400" cy="3048000"/>
                <a:chOff x="5994400" y="2971800"/>
                <a:chExt cx="2438400" cy="30480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994400" y="2971800"/>
                  <a:ext cx="2438400" cy="3048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00FF">
                        <a:alpha val="26000"/>
                      </a:srgbClr>
                    </a:gs>
                    <a:gs pos="63000">
                      <a:srgbClr val="FFFFFF"/>
                    </a:gs>
                  </a:gsLst>
                  <a:lin ang="5400000" scaled="0"/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6146800" y="3200400"/>
                  <a:ext cx="2235200" cy="1166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lnSpc>
                      <a:spcPct val="90000"/>
                    </a:lnSpc>
                    <a:spcBef>
                      <a:spcPts val="600"/>
                    </a:spcBef>
                    <a:buFont typeface="+mj-lt"/>
                    <a:buAutoNum type="arabicPeriod"/>
                  </a:pPr>
                  <a:r>
                    <a:rPr lang="en-US" dirty="0" smtClean="0"/>
                    <a:t>Commission new lattice </a:t>
                  </a:r>
                </a:p>
                <a:p>
                  <a:pPr marL="342900" indent="-342900">
                    <a:lnSpc>
                      <a:spcPct val="90000"/>
                    </a:lnSpc>
                    <a:spcBef>
                      <a:spcPts val="600"/>
                    </a:spcBef>
                    <a:buFont typeface="+mj-lt"/>
                    <a:buAutoNum type="arabicPeriod"/>
                  </a:pPr>
                  <a:r>
                    <a:rPr lang="en-US" dirty="0" smtClean="0"/>
                    <a:t>Begin halo studies in 5D/6D</a:t>
                  </a:r>
                </a:p>
              </p:txBody>
            </p:sp>
          </p:grpSp>
        </p:grpSp>
        <p:sp>
          <p:nvSpPr>
            <p:cNvPr id="23" name="TextBox 22"/>
            <p:cNvSpPr txBox="1"/>
            <p:nvPr/>
          </p:nvSpPr>
          <p:spPr>
            <a:xfrm>
              <a:off x="6063342" y="4788463"/>
              <a:ext cx="2133600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mtClean="0"/>
                <a:t>Friends/colleagues </a:t>
              </a:r>
              <a:r>
                <a:rPr lang="en-US" dirty="0" smtClean="0"/>
                <a:t>welcome </a:t>
              </a:r>
              <a:r>
                <a:rPr lang="en-US" smtClean="0"/>
                <a:t>to join</a:t>
              </a:r>
              <a:endParaRPr lang="en-US" dirty="0" smtClean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9433" y="6028460"/>
            <a:ext cx="673107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/>
              <a:t>This work has been partially supported by NSF Accelerator Science grant </a:t>
            </a:r>
            <a:r>
              <a:rPr lang="en-GB" sz="1400" dirty="0" smtClean="0"/>
              <a:t>1535312.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43947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02" y="79773"/>
            <a:ext cx="9266829" cy="484748"/>
          </a:xfrm>
        </p:spPr>
        <p:txBody>
          <a:bodyPr/>
          <a:lstStyle/>
          <a:p>
            <a:r>
              <a:rPr lang="en-US" dirty="0" smtClean="0"/>
              <a:t>Goals and Properties of RF </a:t>
            </a:r>
            <a:r>
              <a:rPr lang="en-US" dirty="0" err="1" smtClean="0"/>
              <a:t>Linac</a:t>
            </a:r>
            <a:r>
              <a:rPr lang="en-US" dirty="0" smtClean="0"/>
              <a:t> Simulation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" y="3718758"/>
            <a:ext cx="9144000" cy="2616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60475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Linac is single pass system → initial condition is key in particle dynamics</a:t>
            </a:r>
          </a:p>
          <a:p>
            <a:r>
              <a:rPr lang="en-US" sz="2000" dirty="0" smtClean="0"/>
              <a:t>Beam is bunched and bunch is short → full 6D phase space treatment </a:t>
            </a:r>
          </a:p>
          <a:p>
            <a:r>
              <a:rPr lang="en-US" sz="2000" dirty="0" smtClean="0"/>
              <a:t>Beam is non-relativistic (</a:t>
            </a:r>
            <a:r>
              <a:rPr lang="en-US" sz="2000" dirty="0" err="1" smtClean="0"/>
              <a:t>ɣ</a:t>
            </a:r>
            <a:r>
              <a:rPr lang="en-US" sz="2000" dirty="0" smtClean="0"/>
              <a:t>=1 – 2):</a:t>
            </a:r>
          </a:p>
          <a:p>
            <a:pPr lvl="1"/>
            <a:r>
              <a:rPr lang="en-US" sz="1800" dirty="0" smtClean="0"/>
              <a:t>Large emittance (mm range beam size)</a:t>
            </a:r>
          </a:p>
          <a:p>
            <a:pPr lvl="1"/>
            <a:r>
              <a:rPr lang="en-US" sz="1800" dirty="0" smtClean="0"/>
              <a:t>Significant space charge</a:t>
            </a:r>
          </a:p>
          <a:p>
            <a:pPr lvl="1"/>
            <a:r>
              <a:rPr lang="en-US" sz="1800" dirty="0" smtClean="0"/>
              <a:t>Weak compression of EM fields</a:t>
            </a:r>
            <a:r>
              <a:rPr lang="en-US" sz="1800" dirty="0" smtClean="0"/>
              <a:t>.</a:t>
            </a:r>
            <a:endParaRPr lang="en-US" sz="18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517994" y="1654870"/>
            <a:ext cx="7924800" cy="1730827"/>
            <a:chOff x="609600" y="1427239"/>
            <a:chExt cx="7620000" cy="1394292"/>
          </a:xfrm>
        </p:grpSpPr>
        <p:sp>
          <p:nvSpPr>
            <p:cNvPr id="8" name="Rectangle 7"/>
            <p:cNvSpPr/>
            <p:nvPr/>
          </p:nvSpPr>
          <p:spPr>
            <a:xfrm>
              <a:off x="685800" y="1427239"/>
              <a:ext cx="609600" cy="46785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b="1" dirty="0" smtClean="0">
                  <a:solidFill>
                    <a:schemeClr val="tx1"/>
                  </a:solidFill>
                </a:rPr>
                <a:t>Ion Source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00200" y="1524000"/>
              <a:ext cx="1143000" cy="237173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 smtClean="0">
                  <a:solidFill>
                    <a:schemeClr val="tx1"/>
                  </a:solidFill>
                </a:rPr>
                <a:t>RFQ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48000" y="1466128"/>
              <a:ext cx="4114800" cy="410594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chemeClr val="tx1"/>
                  </a:solidFill>
                </a:rPr>
                <a:t>LINAC</a:t>
              </a:r>
            </a:p>
          </p:txBody>
        </p:sp>
        <p:cxnSp>
          <p:nvCxnSpPr>
            <p:cNvPr id="11" name="Straight Connector 10"/>
            <p:cNvCxnSpPr>
              <a:stCxn id="12" idx="3"/>
              <a:endCxn id="13" idx="1"/>
            </p:cNvCxnSpPr>
            <p:nvPr/>
          </p:nvCxnSpPr>
          <p:spPr>
            <a:xfrm>
              <a:off x="1295400" y="1676400"/>
              <a:ext cx="304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743200" y="1676400"/>
              <a:ext cx="304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162800" y="1676400"/>
              <a:ext cx="1066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609600" y="1676401"/>
              <a:ext cx="1864567" cy="1145130"/>
              <a:chOff x="609600" y="1676401"/>
              <a:chExt cx="1864567" cy="114513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09600" y="2209800"/>
                <a:ext cx="1864567" cy="611731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Elbow Connector 18"/>
              <p:cNvCxnSpPr/>
              <p:nvPr/>
            </p:nvCxnSpPr>
            <p:spPr>
              <a:xfrm rot="16200000" flipV="1">
                <a:off x="1228144" y="1896060"/>
                <a:ext cx="533399" cy="94081"/>
              </a:xfrm>
              <a:prstGeom prst="bentConnector3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49679" y="2299963"/>
                <a:ext cx="1824488" cy="43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 smtClean="0"/>
                  <a:t>LEBT: DC beam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600" dirty="0" smtClean="0"/>
                  <a:t>4D [x ,x’, y, y’]</a:t>
                </a: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2708202" y="2133600"/>
              <a:ext cx="2397198" cy="687931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6" name="Elbow Connector 15"/>
            <p:cNvCxnSpPr>
              <a:stCxn id="19" idx="1"/>
            </p:cNvCxnSpPr>
            <p:nvPr/>
          </p:nvCxnSpPr>
          <p:spPr>
            <a:xfrm rot="16200000" flipV="1">
              <a:off x="2698461" y="1873542"/>
              <a:ext cx="557945" cy="163662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492484" y="2286000"/>
              <a:ext cx="2765316" cy="43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M</a:t>
              </a:r>
              <a:r>
                <a:rPr lang="en-US" sz="1600" dirty="0" smtClean="0"/>
                <a:t>EBT: bunched beam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 smtClean="0"/>
                <a:t>6D [x, x’, y, y’, z, z’]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00540" y="1347978"/>
            <a:ext cx="319831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1" dirty="0" smtClean="0"/>
              <a:t>Modern hadron linac layout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3847" y="778267"/>
            <a:ext cx="8357151" cy="369332"/>
          </a:xfrm>
          <a:prstGeom prst="rect">
            <a:avLst/>
          </a:prstGeom>
          <a:solidFill>
            <a:srgbClr val="F4FEE5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Top Level Goal: Accurate simulation of full distribution of beam in a </a:t>
            </a:r>
            <a:r>
              <a:rPr lang="en-US" sz="2000" dirty="0" err="1" smtClean="0"/>
              <a:t>linac</a:t>
            </a:r>
            <a:r>
              <a:rPr lang="en-US" sz="2000" dirty="0"/>
              <a:t>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936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" y="89748"/>
            <a:ext cx="9525965" cy="877163"/>
          </a:xfrm>
        </p:spPr>
        <p:txBody>
          <a:bodyPr/>
          <a:lstStyle/>
          <a:p>
            <a:r>
              <a:rPr lang="en-US" dirty="0" smtClean="0"/>
              <a:t>Difficulties in Simulating Beam in </a:t>
            </a:r>
            <a:r>
              <a:rPr lang="en-US" dirty="0" err="1" smtClean="0"/>
              <a:t>Linac</a:t>
            </a:r>
            <a:r>
              <a:rPr lang="en-US" dirty="0" smtClean="0"/>
              <a:t> at SNS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9480" y="618934"/>
            <a:ext cx="8697692" cy="2161098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63680" y="130898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5080" y="130898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06480" y="130898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0280" y="130898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40080" y="130898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11480" y="130898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82880" y="130898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26080" y="130787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97480" y="130898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68880" y="130898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25280" y="130787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11080" y="130898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82480" y="130898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3880" y="1308989"/>
            <a:ext cx="152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300647" y="1122821"/>
            <a:ext cx="0" cy="1219200"/>
          </a:xfrm>
          <a:prstGeom prst="straightConnector1">
            <a:avLst/>
          </a:prstGeom>
          <a:ln w="38100">
            <a:solidFill>
              <a:srgbClr val="0432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397817" y="685310"/>
            <a:ext cx="1980029" cy="341632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432FF"/>
                </a:solidFill>
              </a:rPr>
              <a:t>Emittance Device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91880" y="1743307"/>
            <a:ext cx="8077200" cy="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26321" y="628315"/>
            <a:ext cx="245073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mtClean="0"/>
              <a:t>SNS MEBT, All RF Off</a:t>
            </a:r>
            <a:endParaRPr lang="en-US" dirty="0" smtClean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177" y="2449105"/>
            <a:ext cx="1438037" cy="127103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30" y="2455492"/>
            <a:ext cx="1447850" cy="127103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0253" y="1025047"/>
            <a:ext cx="71205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C00000"/>
                </a:solidFill>
              </a:rPr>
              <a:t>Quads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44899" y="1042695"/>
            <a:ext cx="71205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C00000"/>
                </a:solidFill>
              </a:rPr>
              <a:t>Quads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51444" y="1043857"/>
            <a:ext cx="71205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C00000"/>
                </a:solidFill>
              </a:rPr>
              <a:t>Quads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681152" y="1043419"/>
            <a:ext cx="71205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C00000"/>
                </a:solidFill>
              </a:rPr>
              <a:t>Quads</a:t>
            </a:r>
          </a:p>
        </p:txBody>
      </p:sp>
      <p:sp>
        <p:nvSpPr>
          <p:cNvPr id="67" name="Left-Right Arrow Callout 66"/>
          <p:cNvSpPr/>
          <p:nvPr/>
        </p:nvSpPr>
        <p:spPr>
          <a:xfrm>
            <a:off x="1568497" y="3797610"/>
            <a:ext cx="7478560" cy="536222"/>
          </a:xfrm>
          <a:prstGeom prst="leftRightArrowCallout">
            <a:avLst>
              <a:gd name="adj1" fmla="val 31819"/>
              <a:gd name="adj2" fmla="val 33168"/>
              <a:gd name="adj3" fmla="val 49292"/>
              <a:gd name="adj4" fmla="val 44925"/>
            </a:avLst>
          </a:prstGeom>
          <a:solidFill>
            <a:srgbClr val="0432FF"/>
          </a:solidFill>
          <a:ln>
            <a:solidFill>
              <a:srgbClr val="0432FF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3669146" y="3817476"/>
            <a:ext cx="360456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Now assemble </a:t>
            </a:r>
            <a:r>
              <a:rPr lang="en-US" sz="1400" b="1" dirty="0">
                <a:solidFill>
                  <a:schemeClr val="bg1"/>
                </a:solidFill>
              </a:rPr>
              <a:t>initial distribution for simulation and benchmark with WS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906957" y="3928276"/>
            <a:ext cx="129554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i="1" dirty="0" smtClean="0">
                <a:solidFill>
                  <a:schemeClr val="bg1"/>
                </a:solidFill>
              </a:rPr>
              <a:t>4 upstream WS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213157" y="3938083"/>
            <a:ext cx="155363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i="1" dirty="0" smtClean="0">
                <a:solidFill>
                  <a:schemeClr val="bg1"/>
                </a:solidFill>
              </a:rPr>
              <a:t>1  downstream 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72198" y="2142094"/>
            <a:ext cx="1156031" cy="28623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X</a:t>
            </a:r>
            <a:r>
              <a:rPr lang="en-US" sz="1400" dirty="0" smtClean="0"/>
              <a:t> Emittance</a:t>
            </a:r>
            <a:endParaRPr lang="en-US" sz="1400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5636649" y="2142094"/>
            <a:ext cx="1156031" cy="28623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Y Emittance</a:t>
            </a:r>
            <a:endParaRPr lang="en-US" sz="14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19742" y="4425094"/>
            <a:ext cx="8927315" cy="2432906"/>
            <a:chOff x="119742" y="4425094"/>
            <a:chExt cx="8927315" cy="2432906"/>
          </a:xfrm>
        </p:grpSpPr>
        <p:grpSp>
          <p:nvGrpSpPr>
            <p:cNvPr id="2" name="Group 1"/>
            <p:cNvGrpSpPr/>
            <p:nvPr/>
          </p:nvGrpSpPr>
          <p:grpSpPr>
            <a:xfrm>
              <a:off x="119742" y="4425094"/>
              <a:ext cx="8927315" cy="2432906"/>
              <a:chOff x="119742" y="4425094"/>
              <a:chExt cx="8927315" cy="2432906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119742" y="4425094"/>
                <a:ext cx="8927315" cy="24329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4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220" y="5606570"/>
                <a:ext cx="2199370" cy="11888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3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8" t="33229" r="45498" b="15767"/>
              <a:stretch/>
            </p:blipFill>
            <p:spPr bwMode="auto">
              <a:xfrm>
                <a:off x="6007873" y="4425094"/>
                <a:ext cx="2613607" cy="23629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</p:pic>
          <p:pic>
            <p:nvPicPr>
              <p:cNvPr id="54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67" t="34349" r="47648" b="16505"/>
              <a:stretch/>
            </p:blipFill>
            <p:spPr bwMode="auto">
              <a:xfrm>
                <a:off x="553637" y="4519906"/>
                <a:ext cx="2352843" cy="21733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3104161" y="4823880"/>
                <a:ext cx="2788523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/>
                  <a:t>Result: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i="1" dirty="0" smtClean="0"/>
                  <a:t>No consistent agreement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 rot="16200000">
              <a:off x="8019576" y="5795723"/>
              <a:ext cx="1748940" cy="286232"/>
            </a:xfrm>
            <a:prstGeom prst="rect">
              <a:avLst/>
            </a:prstGeom>
            <a:solidFill>
              <a:srgbClr val="EFF9E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Courtesy A. </a:t>
              </a:r>
              <a:r>
                <a:rPr lang="en-US" sz="1400" dirty="0" err="1" smtClean="0"/>
                <a:t>Shishlo</a:t>
              </a:r>
              <a:endParaRPr lang="en-US" sz="1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5519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114153"/>
            <a:ext cx="8636290" cy="877163"/>
          </a:xfrm>
        </p:spPr>
        <p:txBody>
          <a:bodyPr/>
          <a:lstStyle/>
          <a:p>
            <a:r>
              <a:rPr lang="en-US" dirty="0" smtClean="0"/>
              <a:t>Benchmark Failures are Recognized as a Problem of Initial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7" y="1148881"/>
            <a:ext cx="8768661" cy="5948605"/>
          </a:xfrm>
        </p:spPr>
        <p:txBody>
          <a:bodyPr/>
          <a:lstStyle/>
          <a:p>
            <a:r>
              <a:rPr lang="en-US" sz="2000" dirty="0" smtClean="0"/>
              <a:t>Benchmarks of full distributions in </a:t>
            </a:r>
            <a:r>
              <a:rPr lang="en-US" sz="2000" dirty="0" err="1" smtClean="0"/>
              <a:t>linacs</a:t>
            </a:r>
            <a:r>
              <a:rPr lang="en-US" sz="2000" dirty="0" smtClean="0"/>
              <a:t> are historically unsuccessful. Thought to be due to lack of proper knowledge of  initial distribution</a:t>
            </a:r>
          </a:p>
          <a:p>
            <a:r>
              <a:rPr lang="en-US" sz="2000" dirty="0" smtClean="0"/>
              <a:t>The need for a good determination of initial distribution repeatedly cited:</a:t>
            </a:r>
          </a:p>
          <a:p>
            <a:pPr lvl="2"/>
            <a:r>
              <a:rPr lang="en-US" sz="1400" i="1" dirty="0" smtClean="0"/>
              <a:t>HB2004, Summary of Session on Space Charge Simulation and Experiment</a:t>
            </a:r>
          </a:p>
          <a:p>
            <a:pPr lvl="2"/>
            <a:r>
              <a:rPr lang="en-US" sz="1400" i="1" dirty="0" smtClean="0"/>
              <a:t>HB2006, Summary of Session on Space Charge Theory, Simulation, and Experiments</a:t>
            </a:r>
          </a:p>
          <a:p>
            <a:pPr lvl="2"/>
            <a:r>
              <a:rPr lang="en-US" sz="1400" i="1" dirty="0" smtClean="0"/>
              <a:t>HB2010, Summary of Session on Beam Dynamics in High Intensity </a:t>
            </a:r>
            <a:r>
              <a:rPr lang="en-US" sz="1400" i="1" dirty="0" err="1" smtClean="0"/>
              <a:t>Linacs</a:t>
            </a:r>
            <a:endParaRPr lang="en-US" sz="1400" i="1" dirty="0" smtClean="0"/>
          </a:p>
          <a:p>
            <a:pPr lvl="2"/>
            <a:r>
              <a:rPr lang="en-US" sz="1400" i="1" dirty="0" smtClean="0"/>
              <a:t>HB2012, Summary </a:t>
            </a:r>
            <a:r>
              <a:rPr lang="en-US" sz="1400" i="1" dirty="0"/>
              <a:t>of </a:t>
            </a:r>
            <a:r>
              <a:rPr lang="en-US" sz="1400" i="1" dirty="0" smtClean="0"/>
              <a:t>Session on Commissioning </a:t>
            </a:r>
            <a:r>
              <a:rPr lang="en-US" sz="1400" i="1" dirty="0"/>
              <a:t>and </a:t>
            </a:r>
            <a:r>
              <a:rPr lang="en-US" sz="1400" i="1" dirty="0" smtClean="0"/>
              <a:t>Operation</a:t>
            </a:r>
            <a:endParaRPr lang="en-US" sz="1400" i="1" dirty="0"/>
          </a:p>
          <a:p>
            <a:r>
              <a:rPr lang="en-US" dirty="0" smtClean="0"/>
              <a:t>Cited in LEDA papers: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3" y="4036098"/>
            <a:ext cx="4534119" cy="194554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038" y="4388747"/>
            <a:ext cx="3861541" cy="23386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98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65"/>
            <a:ext cx="9285513" cy="484748"/>
          </a:xfrm>
        </p:spPr>
        <p:txBody>
          <a:bodyPr/>
          <a:lstStyle/>
          <a:p>
            <a:r>
              <a:rPr lang="en-US" dirty="0" smtClean="0"/>
              <a:t>Typical Initial Distributions Methods Insufficient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83" y="815082"/>
            <a:ext cx="8642640" cy="1830401"/>
          </a:xfrm>
        </p:spPr>
        <p:txBody>
          <a:bodyPr/>
          <a:lstStyle/>
          <a:p>
            <a:r>
              <a:rPr lang="en-US" dirty="0" smtClean="0"/>
              <a:t>Simulate beam in RFQ</a:t>
            </a:r>
          </a:p>
          <a:p>
            <a:pPr lvl="1"/>
            <a:r>
              <a:rPr lang="en-US" dirty="0" smtClean="0"/>
              <a:t>Very complicated beam dynamics, high space charge</a:t>
            </a:r>
          </a:p>
          <a:p>
            <a:pPr lvl="1"/>
            <a:r>
              <a:rPr lang="en-US" dirty="0" smtClean="0"/>
              <a:t>Usually no agreement with measurement</a:t>
            </a:r>
          </a:p>
          <a:p>
            <a:r>
              <a:rPr lang="en-US" dirty="0" smtClean="0"/>
              <a:t>Reconstruct using projections: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3429000"/>
            <a:ext cx="1600200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i="1" dirty="0" smtClean="0">
                <a:solidFill>
                  <a:srgbClr val="000000"/>
                </a:solidFill>
              </a:rPr>
              <a:t>Typically, measure</a:t>
            </a:r>
          </a:p>
          <a:p>
            <a:pPr>
              <a:lnSpc>
                <a:spcPct val="90000"/>
              </a:lnSpc>
            </a:pPr>
            <a:r>
              <a:rPr lang="en-US" i="1" dirty="0" smtClean="0">
                <a:solidFill>
                  <a:srgbClr val="000000"/>
                </a:solidFill>
              </a:rPr>
              <a:t>projections: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443357"/>
              </p:ext>
            </p:extLst>
          </p:nvPr>
        </p:nvGraphicFramePr>
        <p:xfrm>
          <a:off x="1752600" y="2743200"/>
          <a:ext cx="11461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9" name="Equation" r:id="rId3" imgW="596900" imgH="203200" progId="Equation.3">
                  <p:embed/>
                </p:oleObj>
              </mc:Choice>
              <mc:Fallback>
                <p:oleObj name="Equation" r:id="rId3" imgW="596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2743200"/>
                        <a:ext cx="1146175" cy="390525"/>
                      </a:xfrm>
                      <a:prstGeom prst="rect">
                        <a:avLst/>
                      </a:prstGeom>
                      <a:solidFill>
                        <a:srgbClr val="FFF8D6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861927"/>
              </p:ext>
            </p:extLst>
          </p:nvPr>
        </p:nvGraphicFramePr>
        <p:xfrm>
          <a:off x="4191000" y="2743200"/>
          <a:ext cx="1122363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" name="Equation" r:id="rId5" imgW="584200" imgH="203200" progId="Equation.3">
                  <p:embed/>
                </p:oleObj>
              </mc:Choice>
              <mc:Fallback>
                <p:oleObj name="Equation" r:id="rId5" imgW="584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91000" y="2743200"/>
                        <a:ext cx="1122363" cy="390525"/>
                      </a:xfrm>
                      <a:prstGeom prst="rect">
                        <a:avLst/>
                      </a:prstGeom>
                      <a:solidFill>
                        <a:srgbClr val="FFF8D6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196166"/>
              </p:ext>
            </p:extLst>
          </p:nvPr>
        </p:nvGraphicFramePr>
        <p:xfrm>
          <a:off x="6477000" y="2743200"/>
          <a:ext cx="11461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" name="Equation" r:id="rId7" imgW="596900" imgH="203200" progId="Equation.3">
                  <p:embed/>
                </p:oleObj>
              </mc:Choice>
              <mc:Fallback>
                <p:oleObj name="Equation" r:id="rId7" imgW="596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77000" y="2743200"/>
                        <a:ext cx="1146175" cy="390525"/>
                      </a:xfrm>
                      <a:prstGeom prst="rect">
                        <a:avLst/>
                      </a:prstGeom>
                      <a:solidFill>
                        <a:srgbClr val="FFF8D6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524000" y="3200400"/>
            <a:ext cx="1676400" cy="1447800"/>
            <a:chOff x="1524000" y="3581400"/>
            <a:chExt cx="1676400" cy="1447800"/>
          </a:xfrm>
        </p:grpSpPr>
        <p:sp>
          <p:nvSpPr>
            <p:cNvPr id="9" name="Rectangle 8"/>
            <p:cNvSpPr/>
            <p:nvPr/>
          </p:nvSpPr>
          <p:spPr>
            <a:xfrm>
              <a:off x="1524000" y="3581400"/>
              <a:ext cx="1676400" cy="14478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828800" y="3725447"/>
              <a:ext cx="0" cy="9906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828800" y="4716047"/>
              <a:ext cx="1295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524000" y="3954047"/>
              <a:ext cx="34415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x’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68683" y="4682951"/>
              <a:ext cx="30008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x</a:t>
              </a:r>
            </a:p>
          </p:txBody>
        </p:sp>
        <p:sp>
          <p:nvSpPr>
            <p:cNvPr id="14" name="Oval 13"/>
            <p:cNvSpPr/>
            <p:nvPr/>
          </p:nvSpPr>
          <p:spPr>
            <a:xfrm rot="2795872">
              <a:off x="2173775" y="3805823"/>
              <a:ext cx="405280" cy="914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80464" y="3200400"/>
            <a:ext cx="1682136" cy="1447800"/>
            <a:chOff x="1518264" y="3581400"/>
            <a:chExt cx="1682136" cy="1447800"/>
          </a:xfrm>
        </p:grpSpPr>
        <p:sp>
          <p:nvSpPr>
            <p:cNvPr id="16" name="Rectangle 15"/>
            <p:cNvSpPr/>
            <p:nvPr/>
          </p:nvSpPr>
          <p:spPr>
            <a:xfrm>
              <a:off x="1524000" y="3581400"/>
              <a:ext cx="1676400" cy="14478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1828800" y="3725447"/>
              <a:ext cx="0" cy="9906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828800" y="4716047"/>
              <a:ext cx="1295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518264" y="3954047"/>
              <a:ext cx="35562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y</a:t>
              </a:r>
              <a:r>
                <a:rPr lang="en-US" dirty="0" smtClean="0"/>
                <a:t>’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62271" y="4682951"/>
              <a:ext cx="31290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y</a:t>
              </a:r>
            </a:p>
          </p:txBody>
        </p:sp>
        <p:sp>
          <p:nvSpPr>
            <p:cNvPr id="21" name="Oval 20"/>
            <p:cNvSpPr/>
            <p:nvPr/>
          </p:nvSpPr>
          <p:spPr>
            <a:xfrm rot="17989226">
              <a:off x="2281849" y="3779639"/>
              <a:ext cx="287085" cy="9193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7936" y="3200400"/>
            <a:ext cx="1676400" cy="1447800"/>
            <a:chOff x="1524000" y="3581400"/>
            <a:chExt cx="1676400" cy="1447800"/>
          </a:xfrm>
        </p:grpSpPr>
        <p:sp>
          <p:nvSpPr>
            <p:cNvPr id="23" name="Rectangle 22"/>
            <p:cNvSpPr/>
            <p:nvPr/>
          </p:nvSpPr>
          <p:spPr>
            <a:xfrm>
              <a:off x="1524000" y="3581400"/>
              <a:ext cx="1676400" cy="14478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1828800" y="3725447"/>
              <a:ext cx="0" cy="9906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828800" y="4716047"/>
              <a:ext cx="1295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528903" y="3954047"/>
              <a:ext cx="33434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err="1" smtClean="0"/>
                <a:t>φ</a:t>
              </a:r>
              <a:endParaRPr lang="en-US" dirty="0" smtClean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68683" y="4682951"/>
              <a:ext cx="30008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z</a:t>
              </a:r>
              <a:endParaRPr lang="en-US" dirty="0" smtClean="0"/>
            </a:p>
          </p:txBody>
        </p:sp>
        <p:sp>
          <p:nvSpPr>
            <p:cNvPr id="28" name="Oval 27"/>
            <p:cNvSpPr/>
            <p:nvPr/>
          </p:nvSpPr>
          <p:spPr>
            <a:xfrm rot="16200000">
              <a:off x="2242164" y="3771900"/>
              <a:ext cx="4572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62000" y="4711700"/>
            <a:ext cx="7893050" cy="1591452"/>
            <a:chOff x="762000" y="4711700"/>
            <a:chExt cx="7893050" cy="1591452"/>
          </a:xfrm>
        </p:grpSpPr>
        <p:sp>
          <p:nvSpPr>
            <p:cNvPr id="30" name="TextBox 29"/>
            <p:cNvSpPr txBox="1"/>
            <p:nvPr/>
          </p:nvSpPr>
          <p:spPr>
            <a:xfrm>
              <a:off x="1387808" y="5105400"/>
              <a:ext cx="641090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i="1" dirty="0" smtClean="0">
                  <a:solidFill>
                    <a:srgbClr val="0000FF"/>
                  </a:solidFill>
                </a:rPr>
                <a:t>Combine assuming no other relationships between variables</a:t>
              </a:r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1837457"/>
                </p:ext>
              </p:extLst>
            </p:nvPr>
          </p:nvGraphicFramePr>
          <p:xfrm>
            <a:off x="762000" y="5562600"/>
            <a:ext cx="7893050" cy="7405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2" name="Equation" r:id="rId9" imgW="2298700" imgH="215900" progId="Equation.3">
                    <p:embed/>
                  </p:oleObj>
                </mc:Choice>
                <mc:Fallback>
                  <p:oleObj name="Equation" r:id="rId9" imgW="22987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62000" y="5562600"/>
                          <a:ext cx="7893050" cy="740552"/>
                        </a:xfrm>
                        <a:prstGeom prst="rect">
                          <a:avLst/>
                        </a:prstGeom>
                        <a:solidFill>
                          <a:srgbClr val="FFF8D6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2" name="Straight Connector 31"/>
            <p:cNvCxnSpPr/>
            <p:nvPr/>
          </p:nvCxnSpPr>
          <p:spPr>
            <a:xfrm>
              <a:off x="1371600" y="5029200"/>
              <a:ext cx="66294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699000" y="4724400"/>
              <a:ext cx="0" cy="30480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2374900" y="4711700"/>
              <a:ext cx="0" cy="30480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7010400" y="4711700"/>
              <a:ext cx="0" cy="30480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65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True 6D Distribution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565340"/>
              </p:ext>
            </p:extLst>
          </p:nvPr>
        </p:nvGraphicFramePr>
        <p:xfrm>
          <a:off x="343469" y="1847786"/>
          <a:ext cx="8261350" cy="568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" name="Equation" r:id="rId3" imgW="3136900" imgH="215900" progId="Equation.3">
                  <p:embed/>
                </p:oleObj>
              </mc:Choice>
              <mc:Fallback>
                <p:oleObj name="Equation" r:id="rId3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469" y="1847786"/>
                        <a:ext cx="8261350" cy="568116"/>
                      </a:xfrm>
                      <a:prstGeom prst="rect">
                        <a:avLst/>
                      </a:prstGeom>
                      <a:solidFill>
                        <a:srgbClr val="FFF8D6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3469" y="1181090"/>
            <a:ext cx="802957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These distributions are not the same in general: 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0269" y="2990786"/>
            <a:ext cx="32004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Assumes all cross-terms = 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3669" y="2990786"/>
            <a:ext cx="2667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Includes cross-terms: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868094"/>
              </p:ext>
            </p:extLst>
          </p:nvPr>
        </p:nvGraphicFramePr>
        <p:xfrm>
          <a:off x="6058469" y="3371786"/>
          <a:ext cx="23145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" name="Equation" r:id="rId5" imgW="1193800" imgH="431800" progId="Equation.3">
                  <p:embed/>
                </p:oleObj>
              </mc:Choice>
              <mc:Fallback>
                <p:oleObj name="Equation" r:id="rId5" imgW="1193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58469" y="3371786"/>
                        <a:ext cx="2314575" cy="838200"/>
                      </a:xfrm>
                      <a:prstGeom prst="rect">
                        <a:avLst/>
                      </a:prstGeom>
                      <a:solidFill>
                        <a:srgbClr val="FFF8D6"/>
                      </a:solidFill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Brace 8"/>
          <p:cNvSpPr/>
          <p:nvPr/>
        </p:nvSpPr>
        <p:spPr>
          <a:xfrm rot="5400000">
            <a:off x="6896669" y="1238186"/>
            <a:ext cx="304800" cy="2895600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2629469" y="552386"/>
            <a:ext cx="381000" cy="4343400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8554" y="4612386"/>
            <a:ext cx="5335115" cy="1200329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Possible sources of non-zero cross terms: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/>
              <a:t>Solenoidal focusing in LEBT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/>
              <a:t>Space charge 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/>
              <a:t>Non axially symmetric fields in ion source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43469" y="3877757"/>
            <a:ext cx="5731816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i="1" dirty="0" smtClean="0">
                <a:latin typeface="Cambria" charset="0"/>
                <a:ea typeface="Cambria" charset="0"/>
                <a:cs typeface="Cambria" charset="0"/>
              </a:rPr>
              <a:t>The LHS and RHS are only equal if all cross terms are zero. </a:t>
            </a:r>
          </a:p>
        </p:txBody>
      </p:sp>
    </p:spTree>
    <p:extLst>
      <p:ext uri="{BB962C8B-B14F-4D97-AF65-F5344CB8AC3E}">
        <p14:creationId xmlns:p14="http://schemas.microsoft.com/office/powerpoint/2010/main" val="11117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Terms Have an Impact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433" y="887784"/>
            <a:ext cx="8305800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u="sng" dirty="0" smtClean="0"/>
              <a:t>Example:</a:t>
            </a:r>
            <a:r>
              <a:rPr lang="en-US" sz="2000" dirty="0" smtClean="0"/>
              <a:t> Start with 2 distributions whose </a:t>
            </a:r>
            <a:r>
              <a:rPr lang="en-US" sz="2000" i="1" dirty="0" smtClean="0"/>
              <a:t>typically measured properties </a:t>
            </a:r>
            <a:r>
              <a:rPr lang="en-US" sz="2000" dirty="0" smtClean="0"/>
              <a:t>look the same, but which differ in the underlying cross-terms.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300"/>
            <a:ext cx="4267200" cy="16764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93915" y="3968038"/>
            <a:ext cx="3864424" cy="975360"/>
            <a:chOff x="151695" y="3792109"/>
            <a:chExt cx="3864424" cy="975360"/>
          </a:xfrm>
        </p:grpSpPr>
        <p:sp>
          <p:nvSpPr>
            <p:cNvPr id="3" name="Down Arrow Callout 2"/>
            <p:cNvSpPr/>
            <p:nvPr/>
          </p:nvSpPr>
          <p:spPr>
            <a:xfrm>
              <a:off x="151695" y="3801711"/>
              <a:ext cx="3722748" cy="965758"/>
            </a:xfrm>
            <a:prstGeom prst="downArrowCallout">
              <a:avLst>
                <a:gd name="adj1" fmla="val 25000"/>
                <a:gd name="adj2" fmla="val 29153"/>
                <a:gd name="adj3" fmla="val 25000"/>
                <a:gd name="adj4" fmla="val 51968"/>
              </a:avLst>
            </a:prstGeom>
            <a:solidFill>
              <a:srgbClr val="0432FF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2703" y="3792109"/>
              <a:ext cx="376341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500" b="1" dirty="0" smtClean="0">
                  <a:solidFill>
                    <a:schemeClr val="bg1"/>
                  </a:solidFill>
                </a:rPr>
                <a:t>Sample and reconstruct with no correlations, e.g., all cross-terms = 0</a:t>
              </a:r>
            </a:p>
          </p:txBody>
        </p:sp>
      </p:grp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72" y="4953000"/>
            <a:ext cx="4343400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999" y="1828800"/>
            <a:ext cx="476794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KV (Correlated in cross terms)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906" y="4782184"/>
            <a:ext cx="96882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KV-</a:t>
            </a:r>
            <a:r>
              <a:rPr lang="en-US" dirty="0" err="1" smtClean="0"/>
              <a:t>ish</a:t>
            </a:r>
            <a:endParaRPr lang="en-US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4324196" y="1939475"/>
            <a:ext cx="4852462" cy="4900109"/>
            <a:chOff x="4324196" y="1939475"/>
            <a:chExt cx="4852462" cy="4900109"/>
          </a:xfrm>
        </p:grpSpPr>
        <p:pic>
          <p:nvPicPr>
            <p:cNvPr id="12" name="Picture 11" descr="ws_kv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182" y="4847618"/>
              <a:ext cx="2304254" cy="1981200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458" y="4782184"/>
              <a:ext cx="1981200" cy="205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324196" y="1939475"/>
              <a:ext cx="4830690" cy="4548721"/>
              <a:chOff x="4324196" y="1939475"/>
              <a:chExt cx="4830690" cy="4548721"/>
            </a:xfrm>
          </p:grpSpPr>
          <p:pic>
            <p:nvPicPr>
              <p:cNvPr id="10" name="Picture 9" descr="ws_kv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3000" y="2018666"/>
                <a:ext cx="2209800" cy="18288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3686" y="1939475"/>
                <a:ext cx="1981200" cy="1905000"/>
              </a:xfrm>
              <a:prstGeom prst="rect">
                <a:avLst/>
              </a:prstGeom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4324196" y="2120435"/>
                <a:ext cx="857570" cy="4367761"/>
                <a:chOff x="4324196" y="2196637"/>
                <a:chExt cx="857570" cy="4367761"/>
              </a:xfrm>
            </p:grpSpPr>
            <p:sp>
              <p:nvSpPr>
                <p:cNvPr id="20" name="Down Arrow Callout 19"/>
                <p:cNvSpPr/>
                <p:nvPr/>
              </p:nvSpPr>
              <p:spPr>
                <a:xfrm rot="16200000">
                  <a:off x="2592990" y="3975623"/>
                  <a:ext cx="4367761" cy="809790"/>
                </a:xfrm>
                <a:prstGeom prst="downArrowCallout">
                  <a:avLst>
                    <a:gd name="adj1" fmla="val 25000"/>
                    <a:gd name="adj2" fmla="val 30332"/>
                    <a:gd name="adj3" fmla="val 25000"/>
                    <a:gd name="adj4" fmla="val 54641"/>
                  </a:avLst>
                </a:prstGeom>
                <a:solidFill>
                  <a:srgbClr val="C0000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324196" y="2196639"/>
                  <a:ext cx="462947" cy="42915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wordArtVert" wrap="none" rtlCol="0" anchor="t" anchorCtr="1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b="1" dirty="0" smtClean="0">
                      <a:solidFill>
                        <a:schemeClr val="bg1"/>
                      </a:solidFill>
                    </a:rPr>
                    <a:t>FODO Transport</a:t>
                  </a: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5418388" y="4104853"/>
                <a:ext cx="2749471" cy="341632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mtClean="0">
                    <a:solidFill>
                      <a:schemeClr val="bg1"/>
                    </a:solidFill>
                  </a:rPr>
                  <a:t>Results are not the same</a:t>
                </a:r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7317070" y="1603776"/>
            <a:ext cx="1737976" cy="286232"/>
          </a:xfrm>
          <a:prstGeom prst="rect">
            <a:avLst/>
          </a:prstGeom>
          <a:solidFill>
            <a:srgbClr val="EFF9E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Courtesy B. </a:t>
            </a:r>
            <a:r>
              <a:rPr lang="en-US" sz="1400" dirty="0" err="1" smtClean="0"/>
              <a:t>Cathey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30825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“Curse of Dimensionality”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275633" y="889737"/>
            <a:ext cx="8981946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800"/>
              </a:spcBef>
              <a:buFont typeface="Wingdings" charset="2"/>
              <a:buChar char="Ø"/>
            </a:pPr>
            <a:r>
              <a:rPr lang="en-US" sz="2400" dirty="0" smtClean="0"/>
              <a:t>Traditional diagnostics can be used to measure all projections.</a:t>
            </a:r>
          </a:p>
          <a:p>
            <a:pPr>
              <a:spcBef>
                <a:spcPts val="800"/>
              </a:spcBef>
            </a:pPr>
            <a:r>
              <a:rPr lang="en-US" sz="2400" dirty="0" smtClean="0"/>
              <a:t>The </a:t>
            </a:r>
            <a:r>
              <a:rPr lang="en-US" sz="2400" dirty="0"/>
              <a:t>limiting problem is </a:t>
            </a:r>
            <a:r>
              <a:rPr lang="en-US" sz="2400" b="1" dirty="0">
                <a:solidFill>
                  <a:srgbClr val="FF0000"/>
                </a:solidFill>
              </a:rPr>
              <a:t>scan </a:t>
            </a:r>
            <a:r>
              <a:rPr lang="en-US" sz="2400" b="1" dirty="0" smtClean="0">
                <a:solidFill>
                  <a:srgbClr val="FF0000"/>
                </a:solidFill>
              </a:rPr>
              <a:t>time.</a:t>
            </a:r>
            <a:endParaRPr lang="en-US" sz="2400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199433" y="5385537"/>
            <a:ext cx="8584401" cy="784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200" dirty="0" smtClean="0"/>
              <a:t>Problem compounded by need to average over multiple samples.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200" b="1" dirty="0" smtClean="0">
                <a:solidFill>
                  <a:srgbClr val="FF0000"/>
                </a:solidFill>
              </a:rPr>
              <a:t>Times are not reasonable for operational accelerators</a:t>
            </a:r>
            <a:r>
              <a:rPr lang="en-US" sz="2200" dirty="0" smtClean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428033" y="1956537"/>
            <a:ext cx="8458200" cy="3200400"/>
            <a:chOff x="381000" y="1981200"/>
            <a:chExt cx="8458200" cy="3200400"/>
          </a:xfrm>
        </p:grpSpPr>
        <p:sp>
          <p:nvSpPr>
            <p:cNvPr id="97" name="Rectangle 96"/>
            <p:cNvSpPr/>
            <p:nvPr/>
          </p:nvSpPr>
          <p:spPr>
            <a:xfrm>
              <a:off x="381000" y="1981200"/>
              <a:ext cx="8458200" cy="312420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CCFFCC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33400" y="2286000"/>
              <a:ext cx="2819400" cy="2895600"/>
              <a:chOff x="6126861" y="953835"/>
              <a:chExt cx="2102739" cy="2181906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6172200" y="953835"/>
                <a:ext cx="2057400" cy="1905000"/>
                <a:chOff x="3048000" y="1676400"/>
                <a:chExt cx="1836751" cy="1624120"/>
              </a:xfrm>
            </p:grpSpPr>
            <p:sp>
              <p:nvSpPr>
                <p:cNvPr id="106" name="Cube 105"/>
                <p:cNvSpPr/>
                <p:nvPr/>
              </p:nvSpPr>
              <p:spPr>
                <a:xfrm>
                  <a:off x="3048000" y="1676400"/>
                  <a:ext cx="1828800" cy="1597152"/>
                </a:xfrm>
                <a:prstGeom prst="cube">
                  <a:avLst/>
                </a:prstGeom>
                <a:solidFill>
                  <a:schemeClr val="bg2"/>
                </a:soli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3276600" y="2065351"/>
                  <a:ext cx="0" cy="12161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3509176" y="2076417"/>
                  <a:ext cx="0" cy="12161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3733800" y="2084368"/>
                  <a:ext cx="0" cy="12161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3961075" y="2084368"/>
                  <a:ext cx="0" cy="12161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4191000" y="2084368"/>
                  <a:ext cx="0" cy="12161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276600" y="1676400"/>
                  <a:ext cx="381000" cy="3810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H="1">
                  <a:off x="3509176" y="1691971"/>
                  <a:ext cx="381000" cy="3810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733800" y="1676400"/>
                  <a:ext cx="381000" cy="3810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962400" y="1676400"/>
                  <a:ext cx="381000" cy="3810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4191000" y="1676400"/>
                  <a:ext cx="381000" cy="3810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H="1">
                  <a:off x="3048000" y="3054065"/>
                  <a:ext cx="14478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 flipH="1">
                  <a:off x="3048000" y="2812940"/>
                  <a:ext cx="14478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flipH="1">
                  <a:off x="3048000" y="2571423"/>
                  <a:ext cx="14478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H="1">
                  <a:off x="3048000" y="2328761"/>
                  <a:ext cx="14478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flipH="1">
                  <a:off x="3150374" y="1981200"/>
                  <a:ext cx="14478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flipH="1">
                  <a:off x="3263349" y="1866900"/>
                  <a:ext cx="14478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H="1">
                  <a:off x="3360751" y="1752600"/>
                  <a:ext cx="14478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flipH="1" flipV="1">
                  <a:off x="4592544" y="1973249"/>
                  <a:ext cx="5630" cy="12192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flipH="1" flipV="1">
                  <a:off x="4705189" y="1852653"/>
                  <a:ext cx="5630" cy="12192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H="1" flipV="1">
                  <a:off x="4810872" y="1745980"/>
                  <a:ext cx="5630" cy="12192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flipH="1">
                  <a:off x="4495800" y="2673427"/>
                  <a:ext cx="381000" cy="39312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H="1">
                  <a:off x="4493812" y="2426274"/>
                  <a:ext cx="381000" cy="39312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flipH="1">
                  <a:off x="4495800" y="2197674"/>
                  <a:ext cx="381000" cy="39312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flipH="1">
                  <a:off x="4503751" y="1957347"/>
                  <a:ext cx="381000" cy="39312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TextBox 104"/>
              <p:cNvSpPr txBox="1"/>
              <p:nvPr/>
            </p:nvSpPr>
            <p:spPr>
              <a:xfrm>
                <a:off x="6126861" y="2849509"/>
                <a:ext cx="1636988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smtClean="0"/>
                  <a:t>1    2    ……..     m</a:t>
                </a: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3886200" y="3124200"/>
              <a:ext cx="2133600" cy="65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 smtClean="0"/>
                <a:t>For a course measurement: 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586041" y="4038600"/>
              <a:ext cx="4663848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/>
                <a:t>S</a:t>
              </a:r>
              <a:r>
                <a:rPr lang="en-US" sz="2000" dirty="0" smtClean="0"/>
                <a:t>can rate 1 step/sec: 10</a:t>
              </a:r>
              <a:r>
                <a:rPr lang="en-US" sz="2000" baseline="30000" dirty="0" smtClean="0"/>
                <a:t>6</a:t>
              </a:r>
              <a:r>
                <a:rPr lang="en-US" sz="2000" dirty="0" smtClean="0"/>
                <a:t> sec = 280 </a:t>
              </a:r>
              <a:r>
                <a:rPr lang="en-US" sz="2000" dirty="0" err="1" smtClean="0"/>
                <a:t>hrs</a:t>
              </a:r>
              <a:r>
                <a:rPr lang="en-US" sz="2000" dirty="0" smtClean="0"/>
                <a:t> 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586041" y="4343400"/>
              <a:ext cx="4663848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/>
                <a:t>S</a:t>
              </a:r>
              <a:r>
                <a:rPr lang="en-US" sz="2000" dirty="0" smtClean="0"/>
                <a:t>can rate 10 step/sec: 10</a:t>
              </a:r>
              <a:r>
                <a:rPr lang="en-US" sz="2000" baseline="30000" dirty="0"/>
                <a:t>5</a:t>
              </a:r>
              <a:r>
                <a:rPr lang="en-US" sz="2000" dirty="0" smtClean="0"/>
                <a:t> sec = 28 </a:t>
              </a:r>
              <a:r>
                <a:rPr lang="en-US" sz="2000" dirty="0" err="1" smtClean="0"/>
                <a:t>hrs</a:t>
              </a:r>
              <a:r>
                <a:rPr lang="en-US" sz="2000" dirty="0" smtClean="0"/>
                <a:t> </a:t>
              </a:r>
            </a:p>
          </p:txBody>
        </p:sp>
        <p:graphicFrame>
          <p:nvGraphicFramePr>
            <p:cNvPr id="102" name="Object 10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8451858"/>
                </p:ext>
              </p:extLst>
            </p:nvPr>
          </p:nvGraphicFramePr>
          <p:xfrm>
            <a:off x="3962400" y="2438400"/>
            <a:ext cx="1524000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9" name="Equation" r:id="rId3" imgW="660400" imgH="241300" progId="Equation.3">
                    <p:embed/>
                  </p:oleObj>
                </mc:Choice>
                <mc:Fallback>
                  <p:oleObj name="Equation" r:id="rId3" imgW="6604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962400" y="2438400"/>
                          <a:ext cx="1524000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" name="Object 10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5497061"/>
                </p:ext>
              </p:extLst>
            </p:nvPr>
          </p:nvGraphicFramePr>
          <p:xfrm>
            <a:off x="5791200" y="2971800"/>
            <a:ext cx="2514600" cy="8403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0" name="Equation" r:id="rId5" imgW="1346200" imgH="469900" progId="Equation.3">
                    <p:embed/>
                  </p:oleObj>
                </mc:Choice>
                <mc:Fallback>
                  <p:oleObj name="Equation" r:id="rId5" imgW="1346200" imgH="469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791200" y="2971800"/>
                          <a:ext cx="2514600" cy="8403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502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67" y="66646"/>
            <a:ext cx="8636290" cy="877163"/>
          </a:xfrm>
        </p:spPr>
        <p:txBody>
          <a:bodyPr/>
          <a:lstStyle/>
          <a:p>
            <a:r>
              <a:rPr lang="en-US" dirty="0" smtClean="0"/>
              <a:t>The SNS Beam Test Facility is a Functional Duplicate of the SNS Front End Accelerator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2343" y="1188864"/>
            <a:ext cx="2949971" cy="120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Beam Parameters: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≤ 50 mA H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</a:t>
            </a:r>
            <a:r>
              <a:rPr lang="en-US" sz="2000" i="1" dirty="0" smtClean="0"/>
              <a:t>or </a:t>
            </a:r>
            <a:r>
              <a:rPr lang="en-US" sz="2000" dirty="0" smtClean="0"/>
              <a:t>protons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60 Hz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2.5 MeV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97212" y="2365406"/>
            <a:ext cx="7059923" cy="4492594"/>
            <a:chOff x="133426" y="228600"/>
            <a:chExt cx="8610676" cy="596996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426" y="1836115"/>
              <a:ext cx="5838825" cy="436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200400" y="228600"/>
              <a:ext cx="5543702" cy="3048823"/>
            </a:xfrm>
            <a:prstGeom prst="rect">
              <a:avLst/>
            </a:prstGeom>
            <a:noFill/>
            <a:ln/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1676400" y="1219200"/>
              <a:ext cx="1600200" cy="7620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209800" y="1600200"/>
              <a:ext cx="1600200" cy="7620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3200400" y="2286000"/>
              <a:ext cx="1600200" cy="7620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4800600" y="2895600"/>
              <a:ext cx="2286000" cy="10668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20033411">
              <a:off x="1709544" y="1219200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Ion Source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 rot="20033411">
              <a:off x="2417825" y="1640231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LEBT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 rot="20033411">
              <a:off x="3418511" y="2335173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RFQ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 rot="20033411">
              <a:off x="5246567" y="3097173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MEBT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24600" y="849868"/>
              <a:ext cx="1736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SNS Front End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41305" y="4973396"/>
              <a:ext cx="732435" cy="456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BTF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434906" y="1168430"/>
            <a:ext cx="448676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Our goal is to </a:t>
            </a:r>
            <a:r>
              <a:rPr lang="en-US" b="1" dirty="0" smtClean="0">
                <a:solidFill>
                  <a:srgbClr val="FF0000"/>
                </a:solidFill>
              </a:rPr>
              <a:t>measure the full 6D distribution at the BTF</a:t>
            </a:r>
            <a:r>
              <a:rPr lang="en-US" dirty="0" smtClean="0">
                <a:solidFill>
                  <a:srgbClr val="FF0000"/>
                </a:solidFill>
              </a:rPr>
              <a:t>, and to perform beam halo studies and simulations with this as initial condition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1532" y="6448866"/>
            <a:ext cx="1886800" cy="286232"/>
          </a:xfrm>
          <a:prstGeom prst="rect">
            <a:avLst/>
          </a:prstGeom>
          <a:solidFill>
            <a:srgbClr val="EFF9E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Courtesy A. Menshov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6038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_SNS.pptx" id="{DA8F8B77-26AF-4285-B904-C56BC7FCC0C9}" vid="{89FA3E3C-681D-44A7-BF9E-F5C1CC4F5D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1148E9-6A60-411D-AFDE-DA9258D98C4B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CF13401-7EB3-445E-A79C-700AD40B1E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5A43370-EC10-41BE-B147-54A1A4450E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AAC 2017 presentation template</Template>
  <TotalTime>0</TotalTime>
  <Words>1017</Words>
  <Application>Microsoft Macintosh PowerPoint</Application>
  <PresentationFormat>On-screen Show (4:3)</PresentationFormat>
  <Paragraphs>191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 Black</vt:lpstr>
      <vt:lpstr>Calibri</vt:lpstr>
      <vt:lpstr>Cambria</vt:lpstr>
      <vt:lpstr>Cambria Math</vt:lpstr>
      <vt:lpstr>TimesNewRoman</vt:lpstr>
      <vt:lpstr>TimesNewRoman,Italic</vt:lpstr>
      <vt:lpstr>Wingdings</vt:lpstr>
      <vt:lpstr>Arial</vt:lpstr>
      <vt:lpstr>Default Theme</vt:lpstr>
      <vt:lpstr>Equation</vt:lpstr>
      <vt:lpstr>Upgrade of the SNS Beam Test Facility for  Studies of Beam Halo  Formation at Low Energies</vt:lpstr>
      <vt:lpstr>Goals and Properties of RF Linac Simulation</vt:lpstr>
      <vt:lpstr>Difficulties in Simulating Beam in Linac at SNS</vt:lpstr>
      <vt:lpstr>Benchmark Failures are Recognized as a Problem of Initial Distributions</vt:lpstr>
      <vt:lpstr>Typical Initial Distributions Methods Insufficient</vt:lpstr>
      <vt:lpstr>A True 6D Distribution </vt:lpstr>
      <vt:lpstr>Cross Terms Have an Impact </vt:lpstr>
      <vt:lpstr>The “Curse of Dimensionality”</vt:lpstr>
      <vt:lpstr>The SNS Beam Test Facility is a Functional Duplicate of the SNS Front End Accelerator</vt:lpstr>
      <vt:lpstr>The Beam Test Facility Baseline and Upgrade</vt:lpstr>
      <vt:lpstr>Status of BTF</vt:lpstr>
      <vt:lpstr>Status of Beam Physics R&amp;D</vt:lpstr>
      <vt:lpstr>FODO Extension Designed to Study Halo</vt:lpstr>
      <vt:lpstr>Final Design Achieved</vt:lpstr>
      <vt:lpstr>BTF Lattice Extension</vt:lpstr>
      <vt:lpstr>Path Forward and Schedule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Cousineau, Sarah M.</dc:creator>
  <cp:lastModifiedBy/>
  <cp:revision>1</cp:revision>
  <cp:lastPrinted>2017-03-06T17:17:45Z</cp:lastPrinted>
  <dcterms:created xsi:type="dcterms:W3CDTF">2017-02-12T21:21:26Z</dcterms:created>
  <dcterms:modified xsi:type="dcterms:W3CDTF">2017-09-28T19:23:13Z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