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834" r:id="rId2"/>
  </p:sldMasterIdLst>
  <p:notesMasterIdLst>
    <p:notesMasterId r:id="rId30"/>
  </p:notesMasterIdLst>
  <p:sldIdLst>
    <p:sldId id="256" r:id="rId3"/>
    <p:sldId id="334" r:id="rId4"/>
    <p:sldId id="257" r:id="rId5"/>
    <p:sldId id="258" r:id="rId6"/>
    <p:sldId id="335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681A"/>
    <a:srgbClr val="FFFF9D"/>
    <a:srgbClr val="D7FF65"/>
    <a:srgbClr val="000000"/>
    <a:srgbClr val="FF6600"/>
    <a:srgbClr val="FF3300"/>
    <a:srgbClr val="003399"/>
    <a:srgbClr val="33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6" autoAdjust="0"/>
  </p:normalViewPr>
  <p:slideViewPr>
    <p:cSldViewPr snapToGrid="0">
      <p:cViewPr varScale="1">
        <p:scale>
          <a:sx n="100" d="100"/>
          <a:sy n="100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7442A08-F1DF-487D-9357-90BC1D1824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645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442A08-F1DF-487D-9357-90BC1D182499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639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442A08-F1DF-487D-9357-90BC1D182499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205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/>
              <a:t>Click to edit Master subtitle style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95F4-FA58-4489-B3C4-73EDC62060B3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085C6-85E0-459E-9877-9944090128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432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82768-FF42-4C34-8530-56636B2BEE2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0A92-82A0-45B2-917A-B397F8365F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710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CB13-3473-4599-9325-E4E6FC5F60D0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60AF2-28DA-48D6-BCCC-A66D3849E4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391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34CFD-5BFD-47D5-9611-2EA4EED77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BE3D6A-DBCC-4656-B54B-7BF1BF29C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6EB1AC-6642-40DD-BACB-271226C21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7A08E-BEB1-4171-B1E8-3EB6EDCF3E73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E60660-5735-41F8-ACF8-9E1F478C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D53858-62A7-45FD-B3E2-65CEF332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085C6-85E0-459E-9877-99440901281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004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181BA7-F807-4FBF-AB74-8C9E60DF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BBD203-077B-4FB8-BDE0-56187D4BC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F8B295-8140-4CFC-80F2-BA06829C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13888-52D4-4941-8D07-1983FCF6243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83B344-B243-4673-8C12-99525C4F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04E0A3-A096-4CF8-A3A8-0CAD9BB1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290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72999D-85EB-4A9D-A0D4-12C1925E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BF7DB66-6474-4CD5-8B66-4CBCF2847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845436-EDE3-4254-8B24-723D37FC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1F908-5D84-404E-8E96-E06C45F3DE3A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B43F45-5E9C-422C-8C3D-5A71E36B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80079B-88A0-4A6D-B8AE-A137B5CF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56B2C-63B5-4D0C-AA5D-554479BA1F1F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2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5965D5-EE72-4F3A-94E9-A1968B22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7BC8E6-26F0-4898-8A8F-6071F7D8C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E829D87-8A30-4233-B52D-34766497C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892DB6-987A-4B22-8408-8D8B3C56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BBA36B-0CA9-4FF3-9E3B-8240020612AC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7F531E-07C7-435D-B974-1741A65A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476805-AFE0-4E37-9B43-3EA89F9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1FD67-E5DB-4414-BEF1-43FDF7B1623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96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DC41E2-CB11-46D9-8C2B-5BBC27CF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5541AB-A155-4D31-8CBB-BA6C22539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61081E-CFA9-4F25-AD37-80D44D1F6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2B1E875-01C5-4758-867A-5B191FB6C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7CA3BD-FE07-4E02-9D35-DA7284CC4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AB2109F-1AD7-47A2-8B6C-4ACE905D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4D561-552A-40D4-A71B-F11C50BC76C1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1832CFA-F77A-4597-B52E-7A07C96D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1B2350A-DD1E-4B6E-8820-7284318D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DD234-8EB8-4C79-8410-35548E04BD9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518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19DD89-641C-4125-AB2B-EE837DAD3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A06D3AB-E673-473C-9541-02D205CA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E5BB5-8ABE-4286-AE76-4B19AC4CC3C0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2F5DEBC-0FF3-4B75-A938-720C6B2D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1912279-EF60-4EB9-A90B-F614604E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59D0-FEC9-4E66-9699-70A6CCB0615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596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9E9AC5B-3685-4170-8B2F-9CAB68C1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3D8B7-8FE9-4F37-9894-0D9CE1FBB848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71AD1B1-33B8-49E3-9879-8346F8F0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DE26472-62BA-4DD2-BE73-86EB89B6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542A3-0711-4DC6-8C69-30D54B5E357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244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65D98B-A00A-4D88-BD3B-F41CA1E28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8C00B1-A26B-4141-B471-F9F6B1FF3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446F1A7-FF73-4076-B925-F19A99B56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0BE516-9455-4B67-8A09-FD73A8F4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35527-2F25-4368-814D-14F6A383DA3B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31502C-5372-470D-8F9A-06035B67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7335E2-4FB1-49BD-AF61-3227C288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CA43E-75EA-408A-A961-1973E9AFE6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064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B1AA4-758B-460E-A5EB-1742639F11C3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E037D-87B0-49A7-9BFB-21496FFFDC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190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18C801-508A-49F2-BE71-339E9700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E1CB68-C842-4DCB-9D82-98FACFA82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6B68CA-6678-48BE-8DD7-664C912F2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73AA9A-06CE-4391-B509-793CF746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774DA-E877-4AE0-AD93-8B0D288B7253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545E18-F577-4815-8293-C679DBB0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DF8FCC-86C3-40A1-84DE-14045A98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0DD9D-F57E-465B-BB79-132015388B1F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3435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59276-E090-4F7C-935D-72091B98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3CDBA5-1410-47D4-95C7-C6BC54477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0C569E-562B-405F-97F4-2B679DD2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A3561-1A7C-4F47-AE92-4F46EF8021C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CA6942-49EA-4500-BFA0-0835676C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0AE260-98CB-4574-92B6-32929585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10A92-82A0-45B2-917A-B397F8365F0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1703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AFDBDCB-94AA-407F-8A5B-B756E9CA0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8E7A1D4-B326-4E9D-A0AD-B66577586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1CD67B-0F28-481B-8DAB-D40D42B8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08A80-2B23-41A2-AB60-CBA10C5BBA3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D17BFD-3E07-4E70-ADE7-1404C9B8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C8B0A3-5967-4A4C-9762-684C9446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60AF2-28DA-48D6-BCCC-A66D3849E41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00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57B6-2155-4E49-9C23-39B72A394081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56B2C-63B5-4D0C-AA5D-554479BA1F1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99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17F0-FB8D-46B8-96DE-9E4BA274E578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1FD67-E5DB-4414-BEF1-43FDF7B162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2994B-882B-4D01-8565-319E13AAF729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DD234-8EB8-4C79-8410-35548E04BD9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18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885-6397-4DF4-BD87-546C343134C7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559D0-FEC9-4E66-9699-70A6CCB061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20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C244-8538-4D57-98EA-D04163B1DEFA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542A3-0711-4DC6-8C69-30D54B5E35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32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6D698-A157-4E80-9191-0D64DB2FC3A2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CA43E-75EA-408A-A961-1973E9AFE6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775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67E9-5762-4D7B-8807-D8AABFFB77C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0DD9D-F57E-465B-BB79-132015388B1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82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BBA6527-BD4A-40B8-A3A6-FA556BB8FF3B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 typeface="Arial" pitchFamily="34" charset="0"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3088932-33CD-4EFD-B683-04BE18550D7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11850C4-282C-4DD5-B72C-A9F525E15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8C0FBD-7D81-4B55-AF61-5B2E26ECF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A09033-C441-453E-AFAE-F4517FB9A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9E577F-9523-4E71-90E3-3DC8B8FF7B82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3FACE8-5FA9-4DD2-A0C8-D706BC986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CC6675-BA22-4F52-9408-545853FBF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088932-33CD-4EFD-B683-04BE18550D70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88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png"/><Relationship Id="rId9" Type="http://schemas.openxmlformats.org/officeDocument/2006/relationships/image" Target="../media/image2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jpg"/><Relationship Id="rId4" Type="http://schemas.openxmlformats.org/officeDocument/2006/relationships/image" Target="../media/image27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0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231" y="1858019"/>
            <a:ext cx="8625840" cy="11289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ja-JP" sz="4800" dirty="0">
                <a:latin typeface="+mn-lt"/>
              </a:rPr>
              <a:t>Renormalization Theory of </a:t>
            </a:r>
            <a:br>
              <a:rPr lang="en-US" altLang="ja-JP" sz="4800" dirty="0">
                <a:latin typeface="+mn-lt"/>
              </a:rPr>
            </a:br>
            <a:r>
              <a:rPr lang="en-US" altLang="ja-JP" sz="4800" dirty="0">
                <a:latin typeface="+mn-lt"/>
              </a:rPr>
              <a:t>Beam-Beam Interaction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256" y="3795335"/>
            <a:ext cx="8083296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/>
              <a:t>Yong Ho Chin</a:t>
            </a:r>
            <a:r>
              <a:rPr lang="ja-JP" altLang="en-US" sz="2400" dirty="0"/>
              <a:t> </a:t>
            </a:r>
            <a:r>
              <a:rPr lang="en-US" altLang="ja-JP" sz="2400" dirty="0"/>
              <a:t>(KEK)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sz="2400" dirty="0"/>
          </a:p>
          <a:p>
            <a:pPr>
              <a:defRPr/>
            </a:pPr>
            <a:r>
              <a:rPr lang="en-US" altLang="ja-JP" sz="2400" dirty="0"/>
              <a:t> ICFA Mini Workshop “Space Charge 2017”</a:t>
            </a:r>
          </a:p>
          <a:p>
            <a:pPr>
              <a:defRPr/>
            </a:pPr>
            <a:r>
              <a:rPr lang="en-US" altLang="ja-JP" sz="2400" dirty="0"/>
              <a:t>Darmstadt, Germany</a:t>
            </a:r>
          </a:p>
          <a:p>
            <a:pPr>
              <a:defRPr/>
            </a:pPr>
            <a:r>
              <a:rPr lang="en-US" altLang="ja-JP" sz="2400" dirty="0"/>
              <a:t>October 4-6, 2017</a:t>
            </a:r>
          </a:p>
          <a:p>
            <a:pPr eaLnBrk="1" hangingPunct="1">
              <a:defRPr/>
            </a:pP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330947-C639-4AA0-97E6-1E69FCB19DB8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8038A-7FED-489F-B51C-B90DDA76D4A9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006515" y="4405260"/>
            <a:ext cx="812800" cy="8287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07A274-4B48-4AEC-BA89-2036929F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Renormalization Procedure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10821-AA3B-4870-B084-A36429A4A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ja-JP" dirty="0"/>
              <a:t>Let us write down the Fokker-Planck eq. for the particle</a:t>
            </a:r>
            <a:br>
              <a:rPr lang="en-US" altLang="ja-JP" dirty="0"/>
            </a:br>
            <a:r>
              <a:rPr lang="en-US" altLang="ja-JP" dirty="0"/>
              <a:t>distribution P in a slightly explicit form:</a:t>
            </a:r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lvl="1"/>
            <a:r>
              <a:rPr kumimoji="1" lang="en-US" altLang="ja-JP" dirty="0"/>
              <a:t>L: Fokker-Plank operator except the beam-beam</a:t>
            </a:r>
          </a:p>
          <a:p>
            <a:pPr lvl="1"/>
            <a:r>
              <a:rPr lang="en-US" altLang="ja-JP" dirty="0"/>
              <a:t>L</a:t>
            </a:r>
            <a:r>
              <a:rPr lang="en-US" altLang="ja-JP" baseline="-25000" dirty="0"/>
              <a:t>B</a:t>
            </a:r>
            <a:r>
              <a:rPr lang="en-US" altLang="ja-JP" dirty="0"/>
              <a:t>: Operator for beam-beam as a function of potential U</a:t>
            </a:r>
          </a:p>
          <a:p>
            <a:r>
              <a:rPr kumimoji="1" lang="en-US" altLang="ja-JP" dirty="0"/>
              <a:t>Decompose P into</a:t>
            </a:r>
          </a:p>
          <a:p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&lt;P</a:t>
            </a:r>
            <a:r>
              <a:rPr kumimoji="1" lang="en-US" altLang="ja-JP" dirty="0" smtClean="0"/>
              <a:t>&gt;: </a:t>
            </a:r>
            <a:r>
              <a:rPr kumimoji="1" lang="en-US" altLang="ja-JP" dirty="0"/>
              <a:t>Average over the azimuthal angle </a:t>
            </a:r>
            <a:r>
              <a:rPr kumimoji="1" lang="en-US" altLang="ja-JP" dirty="0">
                <a:sym typeface="Symbol" panose="05050102010706020507" pitchFamily="18" charset="2"/>
              </a:rPr>
              <a:t> </a:t>
            </a:r>
            <a:r>
              <a:rPr kumimoji="1" lang="en-US" altLang="ja-JP" dirty="0"/>
              <a:t>in phase space</a:t>
            </a:r>
          </a:p>
          <a:p>
            <a:pPr lvl="1"/>
            <a:r>
              <a:rPr lang="en-US" altLang="ja-JP" dirty="0">
                <a:sym typeface="Symbol" panose="05050102010706020507" pitchFamily="18" charset="2"/>
              </a:rPr>
              <a:t>P: Remaining part fluctuating around &lt;P&gt;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6AF05F-9938-4578-9BB3-A84EF0FE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A69D2-B596-4336-A6A8-375BC17E76DA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1A82ED-97AB-441E-8741-AE7440E3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151934-47A6-455C-B71C-459572BA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48B4E50-0747-4CB4-8A26-C1F030A59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4" y="2579371"/>
            <a:ext cx="1956816" cy="4937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8B5BC0B-D2E0-434B-9ECF-264578326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" y="4514138"/>
            <a:ext cx="1417320" cy="82296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EACBE6D8-9BF0-43A9-9791-1B836AA08A13}"/>
              </a:ext>
            </a:extLst>
          </p:cNvPr>
          <p:cNvCxnSpPr>
            <a:cxnSpLocks/>
          </p:cNvCxnSpPr>
          <p:nvPr/>
        </p:nvCxnSpPr>
        <p:spPr>
          <a:xfrm>
            <a:off x="6635003" y="4819630"/>
            <a:ext cx="168536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E8BB4EBB-90AA-4E4D-A739-9F691E19B4F3}"/>
              </a:ext>
            </a:extLst>
          </p:cNvPr>
          <p:cNvCxnSpPr>
            <a:cxnSpLocks/>
          </p:cNvCxnSpPr>
          <p:nvPr/>
        </p:nvCxnSpPr>
        <p:spPr>
          <a:xfrm flipV="1">
            <a:off x="7414933" y="3994878"/>
            <a:ext cx="0" cy="1518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A5CC730-38BC-4E7F-8E1E-56E69C51671E}"/>
              </a:ext>
            </a:extLst>
          </p:cNvPr>
          <p:cNvSpPr txBox="1"/>
          <p:nvPr/>
        </p:nvSpPr>
        <p:spPr>
          <a:xfrm>
            <a:off x="8402327" y="463496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x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3036C7A-D29D-4731-85C3-8A9902CC7ED5}"/>
              </a:ext>
            </a:extLst>
          </p:cNvPr>
          <p:cNvSpPr txBox="1"/>
          <p:nvPr/>
        </p:nvSpPr>
        <p:spPr>
          <a:xfrm>
            <a:off x="7255274" y="367527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p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FE0448C0-5DAD-4F67-A7CA-0C08F5ACC67F}"/>
              </a:ext>
            </a:extLst>
          </p:cNvPr>
          <p:cNvCxnSpPr>
            <a:cxnSpLocks/>
          </p:cNvCxnSpPr>
          <p:nvPr/>
        </p:nvCxnSpPr>
        <p:spPr>
          <a:xfrm flipV="1">
            <a:off x="7414933" y="4177206"/>
            <a:ext cx="760879" cy="6424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>
            <a:extLst>
              <a:ext uri="{FF2B5EF4-FFF2-40B4-BE49-F238E27FC236}">
                <a16:creationId xmlns="" xmlns:a16="http://schemas.microsoft.com/office/drawing/2014/main" id="{9858A45C-8BA8-47C1-977A-C0BF186123F2}"/>
              </a:ext>
            </a:extLst>
          </p:cNvPr>
          <p:cNvSpPr/>
          <p:nvPr/>
        </p:nvSpPr>
        <p:spPr>
          <a:xfrm>
            <a:off x="7639430" y="4472491"/>
            <a:ext cx="467441" cy="694277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515D2F9-FAB4-4B6D-A57A-F8679C0D1568}"/>
              </a:ext>
            </a:extLst>
          </p:cNvPr>
          <p:cNvSpPr/>
          <p:nvPr/>
        </p:nvSpPr>
        <p:spPr>
          <a:xfrm>
            <a:off x="8036384" y="438461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>
                <a:sym typeface="Symbol" panose="05050102010706020507" pitchFamily="18" charset="2"/>
              </a:rPr>
              <a:t></a:t>
            </a:r>
            <a:endParaRPr lang="ja-JP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7D709E2-9A7E-4066-9331-333EAA7C9A51}"/>
              </a:ext>
            </a:extLst>
          </p:cNvPr>
          <p:cNvSpPr txBox="1"/>
          <p:nvPr/>
        </p:nvSpPr>
        <p:spPr>
          <a:xfrm>
            <a:off x="8164375" y="3982437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I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9799" y="503897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&lt;P&gt;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0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5A5BF6-5EAE-435C-8B8B-F7556773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Fourier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Decomposition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7B1C1B-1A0C-4309-A5D6-FFC34B530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2076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Due to the periodic boundary condition in </a:t>
            </a:r>
            <a:r>
              <a:rPr lang="en-US" altLang="ja-JP" dirty="0">
                <a:sym typeface="Symbol" panose="05050102010706020507" pitchFamily="18" charset="2"/>
              </a:rPr>
              <a:t>,</a:t>
            </a:r>
          </a:p>
          <a:p>
            <a:endParaRPr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ja-JP" dirty="0">
                <a:sym typeface="Symbol" panose="05050102010706020507" pitchFamily="18" charset="2"/>
              </a:rPr>
              <a:t>                                     : the beam-beam parameter</a:t>
            </a:r>
          </a:p>
          <a:p>
            <a:endParaRPr lang="en-US" altLang="ja-JP" dirty="0">
              <a:sym typeface="Symbol" panose="05050102010706020507" pitchFamily="18" charset="2"/>
            </a:endParaRPr>
          </a:p>
          <a:p>
            <a:r>
              <a:rPr lang="en-US" altLang="ja-JP" dirty="0">
                <a:sym typeface="Symbol" panose="05050102010706020507" pitchFamily="18" charset="2"/>
              </a:rPr>
              <a:t>Averaging the Fokker-Plank Eq. over  and Fourie decomposition lead equations for &lt;P&gt; and P:</a:t>
            </a:r>
          </a:p>
          <a:p>
            <a:endParaRPr lang="en-US" altLang="ja-JP" dirty="0">
              <a:sym typeface="Symbol" panose="05050102010706020507" pitchFamily="18" charset="2"/>
            </a:endParaRPr>
          </a:p>
          <a:p>
            <a:pPr lvl="1"/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9285FF-BD12-4764-AFDC-3FFBC874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5DE8-56DA-4133-B425-8BAF6A80DD0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EFAC51-0710-4D5B-B433-ED714B06C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204520-75A8-4BAD-ACB3-0DC0D67B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4690616-0829-4509-8911-E83FDF751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8" y="2224740"/>
            <a:ext cx="2898648" cy="7863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C8EA310-19D7-40A4-BF25-9C109177B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9" y="2921433"/>
            <a:ext cx="2404872" cy="905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DB7869A-1F07-4FAF-BB71-7E6136F56C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9" y="4849697"/>
            <a:ext cx="3163824" cy="1289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C9AAC70C-4A8E-4528-AFDE-5F510255AF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441" y="5363978"/>
            <a:ext cx="2642616" cy="6675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517A54D-3D6F-4C62-97CF-45F6AF85DEE2}"/>
              </a:ext>
            </a:extLst>
          </p:cNvPr>
          <p:cNvSpPr txBox="1"/>
          <p:nvPr/>
        </p:nvSpPr>
        <p:spPr>
          <a:xfrm>
            <a:off x="4572000" y="6031490"/>
            <a:ext cx="4142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+mn-lt"/>
              </a:rPr>
              <a:t>Mode coupling term 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lt"/>
              </a:rPr>
              <a:t>from other modes </a:t>
            </a:r>
            <a:r>
              <a:rPr kumimoji="1" lang="en-US" altLang="ja-JP" sz="1600" dirty="0" err="1" smtClean="0">
                <a:solidFill>
                  <a:srgbClr val="FF0000"/>
                </a:solidFill>
                <a:latin typeface="+mn-lt"/>
              </a:rPr>
              <a:t>P</a:t>
            </a:r>
            <a:r>
              <a:rPr kumimoji="1" lang="en-US" altLang="ja-JP" sz="1600" baseline="-25000" dirty="0" err="1" smtClean="0">
                <a:solidFill>
                  <a:srgbClr val="FF0000"/>
                </a:solidFill>
                <a:latin typeface="+mn-lt"/>
              </a:rPr>
              <a:t>k</a:t>
            </a:r>
            <a:r>
              <a:rPr kumimoji="1" lang="en-US" altLang="ja-JP" sz="1600" baseline="-25000" dirty="0" smtClean="0">
                <a:solidFill>
                  <a:srgbClr val="FF0000"/>
                </a:solidFill>
                <a:latin typeface="+mn-lt"/>
              </a:rPr>
              <a:t>-l</a:t>
            </a:r>
            <a:endParaRPr kumimoji="1" lang="ja-JP" altLang="en-US" sz="1600" baseline="-25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ED8B9EE2-BEB8-488B-B178-89FCE58E3CC4}"/>
              </a:ext>
            </a:extLst>
          </p:cNvPr>
          <p:cNvCxnSpPr/>
          <p:nvPr/>
        </p:nvCxnSpPr>
        <p:spPr>
          <a:xfrm flipH="1">
            <a:off x="6225749" y="5085949"/>
            <a:ext cx="277906" cy="3686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6D1F34B-B612-4257-AD33-4C4EB61541B0}"/>
              </a:ext>
            </a:extLst>
          </p:cNvPr>
          <p:cNvSpPr txBox="1"/>
          <p:nvPr/>
        </p:nvSpPr>
        <p:spPr>
          <a:xfrm>
            <a:off x="6482088" y="4717647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+mn-lt"/>
              </a:rPr>
              <a:t>Beam-beam interaction</a:t>
            </a:r>
          </a:p>
          <a:p>
            <a:r>
              <a:rPr kumimoji="1" lang="en-US" altLang="ja-JP" sz="1600" dirty="0">
                <a:solidFill>
                  <a:srgbClr val="FF0000"/>
                </a:solidFill>
                <a:latin typeface="+mn-lt"/>
              </a:rPr>
              <a:t>matrix operator</a:t>
            </a:r>
            <a:endParaRPr kumimoji="1" lang="ja-JP" alt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A84612F8-807E-42D6-B824-09EF1275CB48}"/>
              </a:ext>
            </a:extLst>
          </p:cNvPr>
          <p:cNvCxnSpPr/>
          <p:nvPr/>
        </p:nvCxnSpPr>
        <p:spPr>
          <a:xfrm flipV="1">
            <a:off x="5118847" y="5697734"/>
            <a:ext cx="0" cy="2956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F37FBEF0-29A3-42E7-9B0F-4F7F3623014B}"/>
              </a:ext>
            </a:extLst>
          </p:cNvPr>
          <p:cNvCxnSpPr/>
          <p:nvPr/>
        </p:nvCxnSpPr>
        <p:spPr>
          <a:xfrm>
            <a:off x="3725956" y="6139001"/>
            <a:ext cx="31244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4AEA51-FC49-4451-AE21-785DF47C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Unperturbed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Green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Function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A00CD9-8FE9-4F72-9BDC-8E8353CE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Equation for </a:t>
            </a:r>
            <a:r>
              <a:rPr lang="en-US" altLang="ja-JP" dirty="0">
                <a:sym typeface="Symbol" panose="05050102010706020507" pitchFamily="18" charset="2"/>
              </a:rPr>
              <a:t>P can be further Fourier </a:t>
            </a:r>
            <a:r>
              <a:rPr lang="en-US" altLang="ja-JP" dirty="0" smtClean="0">
                <a:sym typeface="Symbol" panose="05050102010706020507" pitchFamily="18" charset="2"/>
              </a:rPr>
              <a:t>decomposed </a:t>
            </a:r>
            <a:r>
              <a:rPr lang="en-US" altLang="ja-JP" dirty="0">
                <a:sym typeface="Symbol" panose="05050102010706020507" pitchFamily="18" charset="2"/>
              </a:rPr>
              <a:t>in :</a:t>
            </a:r>
          </a:p>
          <a:p>
            <a:endParaRPr kumimoji="1"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r>
              <a:rPr kumimoji="1" lang="en-US" altLang="ja-JP" dirty="0">
                <a:sym typeface="Symbol" panose="05050102010706020507" pitchFamily="18" charset="2"/>
              </a:rPr>
              <a:t>Here, the unperturbed Green function       satisfies</a:t>
            </a:r>
            <a:endParaRPr kumimoji="1" lang="en-US" altLang="ja-JP" baseline="30000" dirty="0">
              <a:sym typeface="Symbol" panose="05050102010706020507" pitchFamily="18" charset="2"/>
            </a:endParaRPr>
          </a:p>
          <a:p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FB6834-7E1C-4C37-A7C0-79C3DC2E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00261-F3A5-4FDF-B381-28A3F843850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DB420D-F2AA-4337-BFC6-E2A3502C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88B74F-EA10-4808-BF7E-20F94204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499C245-5B02-463A-8B4A-9290E0FF0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37" y="2380070"/>
            <a:ext cx="2660904" cy="466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6FC3DBE-E207-4FFC-85A6-404F6D97F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53" y="3465171"/>
            <a:ext cx="2377440" cy="3931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9F7BEDE3-4E43-4D4A-9D04-A2CCBACC6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483" y="2737771"/>
            <a:ext cx="438912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85494C-D82A-41A6-B0F7-6FF3C1A4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Mode Coupling Term </a:t>
            </a:r>
            <a:r>
              <a:rPr kumimoji="1" lang="en-US" altLang="ja-JP" dirty="0" err="1">
                <a:latin typeface="+mn-lt"/>
              </a:rPr>
              <a:t>S</a:t>
            </a:r>
            <a:r>
              <a:rPr kumimoji="1" lang="en-US" altLang="ja-JP" baseline="-25000" dirty="0" err="1">
                <a:latin typeface="+mn-lt"/>
              </a:rPr>
              <a:t>kn</a:t>
            </a:r>
            <a:endParaRPr kumimoji="1" lang="ja-JP" altLang="en-US" baseline="-25000" dirty="0">
              <a:latin typeface="+mn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06AAF-E20B-4856-A736-5EED6656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C2354-C904-42C5-B078-ED7BD7F3C50A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B07AF9-E275-461D-96C2-D9CB5CCE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475AA4-D473-404C-BCA6-B1D605ED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5EC713E8-AE94-48E2-9D6C-5BAEB9E90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4589"/>
            <a:ext cx="7886700" cy="4351338"/>
          </a:xfrm>
        </p:spPr>
        <p:txBody>
          <a:bodyPr/>
          <a:lstStyle/>
          <a:p>
            <a:r>
              <a:rPr lang="en-US" altLang="ja-JP" dirty="0"/>
              <a:t>The mode coupling term becomes important in two cases:</a:t>
            </a:r>
          </a:p>
          <a:p>
            <a:endParaRPr lang="en-US" altLang="ja-JP" sz="8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Very weak synchrotron radiation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800" dirty="0"/>
          </a:p>
          <a:p>
            <a:pPr lvl="1"/>
            <a:r>
              <a:rPr lang="en-US" altLang="ja-JP" dirty="0"/>
              <a:t>The unperturbed green function is approximately given by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r>
              <a:rPr lang="en-US" altLang="ja-JP" dirty="0"/>
              <a:t>If we ignore the mode coupling term 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k</a:t>
            </a:r>
            <a:r>
              <a:rPr lang="en-US" altLang="ja-JP" baseline="-25000" dirty="0" err="1">
                <a:latin typeface="Symbol" panose="05050102010706020507" pitchFamily="18" charset="2"/>
              </a:rPr>
              <a:t>n</a:t>
            </a:r>
            <a:r>
              <a:rPr lang="en-US" altLang="ja-JP" baseline="-25000" dirty="0">
                <a:latin typeface="Symbol" panose="05050102010706020507" pitchFamily="18" charset="2"/>
              </a:rPr>
              <a:t>,</a:t>
            </a:r>
          </a:p>
          <a:p>
            <a:pPr lvl="1"/>
            <a:endParaRPr lang="en-US" altLang="ja-JP" baseline="-25000" dirty="0">
              <a:latin typeface="Symbol" panose="05050102010706020507" pitchFamily="18" charset="2"/>
            </a:endParaRP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marL="685800" lvl="2" indent="0">
              <a:buNone/>
            </a:pPr>
            <a:endParaRPr lang="en-US" altLang="ja-JP" dirty="0"/>
          </a:p>
          <a:p>
            <a:pPr lvl="1"/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0210CB6-EC0C-4AF1-823A-90E0D0BC9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89" y="3323203"/>
            <a:ext cx="2286000" cy="749808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1E0D7955-629E-4065-95B5-2B180DD788F2}"/>
              </a:ext>
            </a:extLst>
          </p:cNvPr>
          <p:cNvCxnSpPr>
            <a:cxnSpLocks/>
          </p:cNvCxnSpPr>
          <p:nvPr/>
        </p:nvCxnSpPr>
        <p:spPr>
          <a:xfrm flipV="1">
            <a:off x="2543736" y="4073011"/>
            <a:ext cx="0" cy="2210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1951E81-8082-48B4-9038-D9F21F66D0D5}"/>
              </a:ext>
            </a:extLst>
          </p:cNvPr>
          <p:cNvSpPr txBox="1"/>
          <p:nvPr/>
        </p:nvSpPr>
        <p:spPr>
          <a:xfrm>
            <a:off x="1395132" y="4294093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Unperturbed </a:t>
            </a:r>
            <a:r>
              <a:rPr kumimoji="1" lang="en-US" altLang="ja-JP" dirty="0" err="1">
                <a:latin typeface="+mn-lt"/>
              </a:rPr>
              <a:t>betatron</a:t>
            </a:r>
            <a:r>
              <a:rPr kumimoji="1" lang="en-US" altLang="ja-JP" dirty="0">
                <a:latin typeface="+mn-lt"/>
              </a:rPr>
              <a:t> tune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467BE06C-3177-47AD-8DD3-1B83177301AD}"/>
              </a:ext>
            </a:extLst>
          </p:cNvPr>
          <p:cNvCxnSpPr/>
          <p:nvPr/>
        </p:nvCxnSpPr>
        <p:spPr>
          <a:xfrm flipH="1" flipV="1">
            <a:off x="3234023" y="4010258"/>
            <a:ext cx="268941" cy="657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BCECD2F-386C-4DFD-ACDC-8732429995B9}"/>
              </a:ext>
            </a:extLst>
          </p:cNvPr>
          <p:cNvSpPr txBox="1"/>
          <p:nvPr/>
        </p:nvSpPr>
        <p:spPr>
          <a:xfrm>
            <a:off x="3441375" y="3930039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Nonlinear detuning term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2FD9F07-FB4C-4993-B033-B9AC7385E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89" y="5172825"/>
            <a:ext cx="3822192" cy="795528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E9EDE10A-B1F5-48CE-8115-B61564A44F64}"/>
              </a:ext>
            </a:extLst>
          </p:cNvPr>
          <p:cNvCxnSpPr>
            <a:cxnSpLocks/>
          </p:cNvCxnSpPr>
          <p:nvPr/>
        </p:nvCxnSpPr>
        <p:spPr>
          <a:xfrm flipH="1">
            <a:off x="5303610" y="5570589"/>
            <a:ext cx="20968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53B0FF1-7782-46C3-90F8-8019D1B8A919}"/>
              </a:ext>
            </a:extLst>
          </p:cNvPr>
          <p:cNvSpPr txBox="1"/>
          <p:nvPr/>
        </p:nvSpPr>
        <p:spPr>
          <a:xfrm>
            <a:off x="5544626" y="5172825"/>
            <a:ext cx="3107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+mn-lt"/>
              </a:rPr>
              <a:t>Diverges at the center of </a:t>
            </a:r>
          </a:p>
          <a:p>
            <a:r>
              <a:rPr kumimoji="1" lang="en-US" altLang="ja-JP" dirty="0">
                <a:solidFill>
                  <a:srgbClr val="FF0000"/>
                </a:solidFill>
                <a:latin typeface="+mn-lt"/>
              </a:rPr>
              <a:t>resonance                                  </a:t>
            </a:r>
            <a:r>
              <a:rPr kumimoji="1" lang="en-US" altLang="ja-JP" dirty="0">
                <a:latin typeface="+mn-lt"/>
              </a:rPr>
              <a:t>=0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5721530A-3E1B-4512-AF10-CA397C1BB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007" y="5447038"/>
            <a:ext cx="1527048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28269F-CD6F-4A08-BF6C-97BF7D8E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Resonance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Singularity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928508-577F-4951-A4C3-737E8C6D7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The singularity emerges since we have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en-US" altLang="ja-JP" dirty="0" smtClean="0"/>
              <a:t>assumed </a:t>
            </a:r>
            <a:r>
              <a:rPr lang="en-US" altLang="ja-JP" dirty="0"/>
              <a:t>that resonant particles receive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en-US" altLang="ja-JP" dirty="0" smtClean="0"/>
              <a:t>only </a:t>
            </a:r>
            <a:r>
              <a:rPr lang="en-US" altLang="ja-JP" dirty="0"/>
              <a:t>a part of beam-beam kick which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en-US" altLang="ja-JP" dirty="0" smtClean="0"/>
              <a:t>creates </a:t>
            </a:r>
            <a:r>
              <a:rPr lang="en-US" altLang="ja-JP" dirty="0"/>
              <a:t>the resonance. </a:t>
            </a:r>
          </a:p>
          <a:p>
            <a:endParaRPr lang="en-US" altLang="ja-JP" sz="800" dirty="0"/>
          </a:p>
          <a:p>
            <a:r>
              <a:rPr lang="en-US" altLang="ja-JP" dirty="0"/>
              <a:t>In reality, particles receive the total kick of beam-beam force which generate all the resonances. </a:t>
            </a:r>
          </a:p>
          <a:p>
            <a:endParaRPr lang="en-US" altLang="ja-JP" sz="800" dirty="0"/>
          </a:p>
          <a:p>
            <a:r>
              <a:rPr lang="en-US" altLang="ja-JP" dirty="0">
                <a:solidFill>
                  <a:srgbClr val="FF0000"/>
                </a:solidFill>
              </a:rPr>
              <a:t>By the random kicks from other resonances, the particle tunes are fluctuating and not strictly locked at the resonance tune. </a:t>
            </a:r>
          </a:p>
          <a:p>
            <a:endParaRPr lang="en-US" altLang="ja-JP" sz="800" dirty="0"/>
          </a:p>
          <a:p>
            <a:r>
              <a:rPr lang="en-US" altLang="ja-JP" dirty="0"/>
              <a:t>Therefore, the resonance singularity may be avoided in the real system even in the absence of the quantum fluctuation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B4FB7B-D7AD-45DE-8288-7F1F74FA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389E3-5EBA-46C1-98D6-BF91B44D03CA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70B7D1-398F-40C0-AEF6-7AABF617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DAEE98-6ECC-4DB7-92A3-CD483F13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078BC61-B5C4-4CC6-A6FF-2F0C6158F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0" y="240842"/>
            <a:ext cx="3003550" cy="321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562DC7-83A4-44A6-AE41-40A64124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Strong Coupling between </a:t>
            </a:r>
            <a:r>
              <a:rPr kumimoji="1" lang="en-US" altLang="ja-JP" dirty="0" smtClean="0">
                <a:latin typeface="+mn-lt"/>
              </a:rPr>
              <a:t/>
            </a:r>
            <a:br>
              <a:rPr kumimoji="1" lang="en-US" altLang="ja-JP" dirty="0" smtClean="0">
                <a:latin typeface="+mn-lt"/>
              </a:rPr>
            </a:br>
            <a:r>
              <a:rPr kumimoji="1" lang="en-US" altLang="ja-JP" dirty="0" smtClean="0">
                <a:latin typeface="+mn-lt"/>
              </a:rPr>
              <a:t>Resonances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4EB626-F6C7-4163-8E02-BAC189C27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837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In this case, the particle motion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en-US" altLang="ja-JP" dirty="0" smtClean="0"/>
              <a:t>between </a:t>
            </a:r>
            <a:r>
              <a:rPr lang="en-US" altLang="ja-JP" dirty="0"/>
              <a:t>the resonances may be chaotic. </a:t>
            </a:r>
          </a:p>
          <a:p>
            <a:endParaRPr lang="en-US" altLang="ja-JP" sz="800" dirty="0"/>
          </a:p>
          <a:p>
            <a:endParaRPr lang="en-US" altLang="ja-JP" dirty="0" smtClean="0"/>
          </a:p>
          <a:p>
            <a:r>
              <a:rPr lang="en-US" altLang="ja-JP" dirty="0" smtClean="0"/>
              <a:t>Apparently</a:t>
            </a:r>
            <a:r>
              <a:rPr lang="en-US" altLang="ja-JP" dirty="0"/>
              <a:t>, the exact Green's function will be very</a:t>
            </a:r>
            <a:br>
              <a:rPr lang="en-US" altLang="ja-JP" dirty="0"/>
            </a:br>
            <a:r>
              <a:rPr lang="en-US" altLang="ja-JP" dirty="0"/>
              <a:t>different from       which expresses regular orbits of resonant particles. </a:t>
            </a:r>
          </a:p>
          <a:p>
            <a:endParaRPr lang="en-US" altLang="ja-JP" sz="800" dirty="0"/>
          </a:p>
          <a:p>
            <a:r>
              <a:rPr lang="en-US" altLang="ja-JP" dirty="0">
                <a:solidFill>
                  <a:srgbClr val="FF0000"/>
                </a:solidFill>
              </a:rPr>
              <a:t>It cannot be constructed in terms of       by calculating higher-order correction terms from the mode-coupling term  </a:t>
            </a:r>
            <a:r>
              <a:rPr lang="en-US" altLang="ja-JP" dirty="0" err="1">
                <a:solidFill>
                  <a:srgbClr val="FF0000"/>
                </a:solidFill>
              </a:rPr>
              <a:t>S</a:t>
            </a:r>
            <a:r>
              <a:rPr lang="en-US" altLang="ja-JP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dirty="0">
                <a:solidFill>
                  <a:srgbClr val="FF0000"/>
                </a:solidFill>
              </a:rPr>
              <a:t>, since the chaotic motion cannot be described by combination of regular motion. </a:t>
            </a:r>
          </a:p>
          <a:p>
            <a:endParaRPr lang="en-US" altLang="ja-JP" sz="800" dirty="0"/>
          </a:p>
          <a:p>
            <a:r>
              <a:rPr lang="en-US" altLang="ja-JP" dirty="0"/>
              <a:t>If one tries, then the expansion series will not converge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207C8C-E816-4864-AE21-95052034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83FA9C-A034-472A-B0EE-A0FA53EECD3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204C70-1D57-408E-B8F0-246F393A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80A5F1-1010-4EAA-A575-1D4E3A31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C150AD9-02F4-441A-89EB-B09B0ACB2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3492688"/>
            <a:ext cx="419100" cy="323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0528D9B-1849-42B4-9667-E9F746628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41" y="4283122"/>
            <a:ext cx="419100" cy="323850"/>
          </a:xfrm>
          <a:prstGeom prst="rect">
            <a:avLst/>
          </a:prstGeom>
        </p:spPr>
      </p:pic>
      <p:pic>
        <p:nvPicPr>
          <p:cNvPr id="10" name="Content Placeholder 7">
            <a:extLst>
              <a:ext uri="{FF2B5EF4-FFF2-40B4-BE49-F238E27FC236}">
                <a16:creationId xmlns="" xmlns:a16="http://schemas.microsoft.com/office/drawing/2014/main" id="{F0EDDD44-D283-4E9B-BF48-5D2632876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9521"/>
            <a:ext cx="2563876" cy="294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F25751-623D-4A40-9024-43DB7940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Renormalized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Green's</a:t>
            </a:r>
            <a:r>
              <a:rPr kumimoji="1" lang="ja-JP" altLang="en-US" dirty="0">
                <a:latin typeface="+mn-lt"/>
              </a:rPr>
              <a:t> </a:t>
            </a:r>
            <a:r>
              <a:rPr kumimoji="1" lang="en-US" altLang="ja-JP" dirty="0">
                <a:latin typeface="+mn-lt"/>
              </a:rPr>
              <a:t>Function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494E44-F1DF-4EF3-A9F9-8DE24D5B0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8959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Let us introduce the renormalized Green’s function: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pPr lvl="1"/>
            <a:r>
              <a:rPr kumimoji="1" lang="en-US" altLang="ja-JP" dirty="0"/>
              <a:t>       : </a:t>
            </a:r>
            <a:r>
              <a:rPr lang="en-US" altLang="ja-JP" dirty="0">
                <a:solidFill>
                  <a:srgbClr val="FF0000"/>
                </a:solidFill>
              </a:rPr>
              <a:t>R</a:t>
            </a:r>
            <a:r>
              <a:rPr kumimoji="1" lang="en-US" altLang="ja-JP" dirty="0" smtClean="0">
                <a:solidFill>
                  <a:srgbClr val="FF0000"/>
                </a:solidFill>
              </a:rPr>
              <a:t>enormalization correction operator </a:t>
            </a:r>
            <a:r>
              <a:rPr kumimoji="1" lang="en-US" altLang="ja-JP" dirty="0">
                <a:solidFill>
                  <a:srgbClr val="FF0000"/>
                </a:solidFill>
              </a:rPr>
              <a:t>to be determined</a:t>
            </a:r>
          </a:p>
          <a:p>
            <a:pPr lvl="1"/>
            <a:endParaRPr lang="en-US" altLang="ja-JP" sz="800" dirty="0"/>
          </a:p>
          <a:p>
            <a:r>
              <a:rPr kumimoji="1" lang="en-US" altLang="ja-JP" dirty="0"/>
              <a:t>Then, </a:t>
            </a:r>
          </a:p>
          <a:p>
            <a:endParaRPr lang="en-US" altLang="ja-JP" dirty="0"/>
          </a:p>
          <a:p>
            <a:endParaRPr kumimoji="1" lang="en-US" altLang="ja-JP" sz="800" dirty="0"/>
          </a:p>
          <a:p>
            <a:r>
              <a:rPr lang="en-US" altLang="ja-JP" dirty="0"/>
              <a:t>Decompose </a:t>
            </a:r>
            <a:r>
              <a:rPr lang="en-US" altLang="ja-JP" dirty="0" smtClean="0"/>
              <a:t>the mode coupling term </a:t>
            </a:r>
            <a:r>
              <a:rPr lang="en-US" altLang="ja-JP" dirty="0" err="1" smtClean="0"/>
              <a:t>S</a:t>
            </a:r>
            <a:r>
              <a:rPr lang="en-US" altLang="ja-JP" baseline="-25000" dirty="0" err="1" smtClean="0"/>
              <a:t>k</a:t>
            </a:r>
            <a:r>
              <a:rPr lang="en-US" altLang="ja-JP" baseline="-25000" dirty="0" err="1" smtClean="0">
                <a:latin typeface="Symbol" panose="05050102010706020507" pitchFamily="18" charset="2"/>
              </a:rPr>
              <a:t>n</a:t>
            </a:r>
            <a:r>
              <a:rPr lang="en-US" altLang="ja-JP" baseline="-25000" dirty="0" smtClean="0">
                <a:latin typeface="Symbol" panose="05050102010706020507" pitchFamily="18" charset="2"/>
              </a:rPr>
              <a:t> </a:t>
            </a:r>
            <a:r>
              <a:rPr lang="en-US" altLang="ja-JP" dirty="0"/>
              <a:t>to </a:t>
            </a:r>
          </a:p>
          <a:p>
            <a:pPr marL="0" indent="0">
              <a:buNone/>
            </a:pPr>
            <a:r>
              <a:rPr lang="en-US" altLang="ja-JP" dirty="0"/>
              <a:t>				</a:t>
            </a:r>
          </a:p>
          <a:p>
            <a:endParaRPr kumimoji="1" lang="en-US" altLang="ja-JP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705A38-CB5C-47EB-9335-4D4AE3D0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F3F28-D11F-4E03-903C-D07D63DF0F30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13D4AB-7CD6-48C2-9863-21F52EA9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EA6516-E44E-4D9B-AFB4-F0E395B7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CED9467-B60C-430A-9774-EE52F3D9B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70" y="2190525"/>
            <a:ext cx="1792361" cy="527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C9F4EA1-3D47-4E4F-BCFF-61402739D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02" y="2861691"/>
            <a:ext cx="384048" cy="2651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E018621-3898-4327-A7F1-92096C152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181" y="3845312"/>
            <a:ext cx="2658086" cy="469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701F048-67CF-4081-8432-FCFAE3EAF5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27" y="3904628"/>
            <a:ext cx="3657600" cy="34747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CD683B9C-9C51-4003-8121-560C84E9B5C2}"/>
              </a:ext>
            </a:extLst>
          </p:cNvPr>
          <p:cNvCxnSpPr/>
          <p:nvPr/>
        </p:nvCxnSpPr>
        <p:spPr>
          <a:xfrm>
            <a:off x="3881718" y="4080028"/>
            <a:ext cx="34065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0FDD77D-C7F9-4484-A15C-40EC142ACB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81" y="4780870"/>
            <a:ext cx="1847088" cy="6492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E06B266F-A095-4A12-BC57-A6567A0930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17" y="5267042"/>
            <a:ext cx="429768" cy="5303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9A7C80B-BA9C-4BDD-8491-D7B8987711E3}"/>
              </a:ext>
            </a:extLst>
          </p:cNvPr>
          <p:cNvSpPr txBox="1"/>
          <p:nvPr/>
        </p:nvSpPr>
        <p:spPr>
          <a:xfrm>
            <a:off x="3881718" y="5351925"/>
            <a:ext cx="191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: </a:t>
            </a:r>
            <a:r>
              <a:rPr kumimoji="1" lang="en-US" altLang="ja-JP" dirty="0">
                <a:solidFill>
                  <a:srgbClr val="FF0000"/>
                </a:solidFill>
                <a:latin typeface="+mn-lt"/>
              </a:rPr>
              <a:t>Proportional to</a:t>
            </a:r>
            <a:r>
              <a:rPr kumimoji="1" lang="en-US" altLang="ja-JP" dirty="0">
                <a:latin typeface="+mn-lt"/>
              </a:rPr>
              <a:t> 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9E9BAF68-D3FD-4EE1-9532-DF22FE4E25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36" y="5411780"/>
            <a:ext cx="447675" cy="2952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170DF158-6647-4409-A5BD-BDE1AB40D082}"/>
              </a:ext>
            </a:extLst>
          </p:cNvPr>
          <p:cNvSpPr txBox="1"/>
          <p:nvPr/>
        </p:nvSpPr>
        <p:spPr>
          <a:xfrm>
            <a:off x="3881718" y="597460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: </a:t>
            </a:r>
            <a:r>
              <a:rPr kumimoji="1" lang="en-US" altLang="ja-JP" dirty="0">
                <a:solidFill>
                  <a:srgbClr val="FF0000"/>
                </a:solidFill>
                <a:latin typeface="+mn-lt"/>
              </a:rPr>
              <a:t>The rest</a:t>
            </a:r>
            <a:endParaRPr kumimoji="1" lang="ja-JP" alt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5A098217-63D0-40B0-BAF7-837FAC88FA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038" y="5942901"/>
            <a:ext cx="438912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4F5D5-15A6-4C6E-8F2D-A6868106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Incoherent Noise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36A6FF-C7DA-418C-9CA5-94671999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8147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Identify (</a:t>
            </a:r>
            <a:r>
              <a:rPr kumimoji="1" lang="en-US" altLang="ja-JP" dirty="0">
                <a:solidFill>
                  <a:srgbClr val="FF0000"/>
                </a:solidFill>
              </a:rPr>
              <a:t>since both are proportion to      </a:t>
            </a:r>
            <a:r>
              <a:rPr kumimoji="1" lang="en-US" altLang="ja-JP" dirty="0"/>
              <a:t>)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Then, we have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FF0000"/>
                </a:solidFill>
              </a:rPr>
              <a:t>By the definition,        does not depend on       and thus acts as an incoherent noise to</a:t>
            </a:r>
          </a:p>
          <a:p>
            <a:endParaRPr kumimoji="1" lang="en-US" altLang="ja-JP" sz="800" dirty="0"/>
          </a:p>
          <a:p>
            <a:r>
              <a:rPr kumimoji="1" lang="en-US" altLang="ja-JP" dirty="0"/>
              <a:t>Resonances can still cause changes in other resonances through       , but they are not coupled by 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425DF6-79F6-4D12-97AD-E31EBE88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16C94-006B-4BB0-8AAF-141B1833D3D1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B0F1CC-05A4-49AD-A407-262A7D74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B8B89E-EF50-4019-87F5-DC767A23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F3898DE-960A-4F70-ACD2-11D2DCF06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58" y="2305315"/>
            <a:ext cx="1682496" cy="6217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E6C93D51-CAF8-482A-9819-5AD92F486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58" y="3406797"/>
            <a:ext cx="2788920" cy="466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445FDCC-0B68-49ED-A65E-98E066109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3933816"/>
            <a:ext cx="438912" cy="5212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848DEBB-E6C2-40C4-A1BA-A560144004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4148218"/>
            <a:ext cx="447675" cy="295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A070A59-36B7-4DD1-861D-F57A549185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99" y="4416164"/>
            <a:ext cx="447675" cy="2952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50DAA3B4-53F8-43A2-B3A5-0C18F71FE1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6" y="5255608"/>
            <a:ext cx="438912" cy="5212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079E49C-C629-4878-BBE1-5B013B4AD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75" y="5255608"/>
            <a:ext cx="438912" cy="5212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E5632569-7926-4D65-8351-58FCF684AA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300" y="1789917"/>
            <a:ext cx="44767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4F16C2-92B4-4F46-860E-67814FD0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7297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Direct Interaction Approximation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081E0B-8434-4702-9180-17DC3FCBB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674"/>
            <a:ext cx="7886700" cy="481442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A resonance P</a:t>
            </a:r>
            <a:r>
              <a:rPr kumimoji="1" lang="en-US" altLang="ja-JP" baseline="-25000" dirty="0"/>
              <a:t>k1</a:t>
            </a:r>
            <a:r>
              <a:rPr kumimoji="1" lang="en-US" altLang="ja-JP" baseline="-25000" dirty="0">
                <a:latin typeface="Symbol" panose="05050102010706020507" pitchFamily="18" charset="2"/>
              </a:rPr>
              <a:t>n</a:t>
            </a:r>
            <a:r>
              <a:rPr kumimoji="1" lang="en-US" altLang="ja-JP" baseline="-25000" dirty="0"/>
              <a:t>1 </a:t>
            </a:r>
            <a:r>
              <a:rPr kumimoji="1" lang="en-US" altLang="ja-JP" dirty="0"/>
              <a:t>can cause a change in another resonance </a:t>
            </a:r>
            <a:r>
              <a:rPr lang="en-US" altLang="ja-JP" dirty="0"/>
              <a:t>P</a:t>
            </a:r>
            <a:r>
              <a:rPr lang="en-US" altLang="ja-JP" baseline="-25000" dirty="0"/>
              <a:t>k2</a:t>
            </a:r>
            <a:r>
              <a:rPr lang="en-US" altLang="ja-JP" baseline="-25000" dirty="0">
                <a:latin typeface="Symbol" panose="05050102010706020507" pitchFamily="18" charset="2"/>
              </a:rPr>
              <a:t>n2 </a:t>
            </a:r>
            <a:r>
              <a:rPr lang="en-US" altLang="ja-JP" dirty="0"/>
              <a:t> through the mode-coupling term S</a:t>
            </a:r>
            <a:r>
              <a:rPr lang="en-US" altLang="ja-JP" baseline="-25000" dirty="0"/>
              <a:t>k2</a:t>
            </a:r>
            <a:r>
              <a:rPr lang="en-US" altLang="ja-JP" baseline="-25000" dirty="0">
                <a:latin typeface="Symbol" panose="05050102010706020507" pitchFamily="18" charset="2"/>
              </a:rPr>
              <a:t>n2.</a:t>
            </a:r>
          </a:p>
          <a:p>
            <a:endParaRPr lang="en-US" altLang="ja-JP" sz="800" dirty="0"/>
          </a:p>
          <a:p>
            <a:r>
              <a:rPr lang="en-US" altLang="ja-JP" dirty="0"/>
              <a:t>The change in P</a:t>
            </a:r>
            <a:r>
              <a:rPr lang="en-US" altLang="ja-JP" baseline="-25000" dirty="0"/>
              <a:t>k2</a:t>
            </a:r>
            <a:r>
              <a:rPr lang="en-US" altLang="ja-JP" baseline="-25000" dirty="0">
                <a:latin typeface="Symbol" panose="05050102010706020507" pitchFamily="18" charset="2"/>
              </a:rPr>
              <a:t>n2</a:t>
            </a:r>
            <a:r>
              <a:rPr lang="en-US" altLang="ja-JP" dirty="0">
                <a:latin typeface="Symbol" panose="05050102010706020507" pitchFamily="18" charset="2"/>
              </a:rPr>
              <a:t> </a:t>
            </a:r>
            <a:r>
              <a:rPr lang="en-US" altLang="ja-JP" dirty="0"/>
              <a:t>can act back to the resonance P</a:t>
            </a:r>
            <a:r>
              <a:rPr lang="en-US" altLang="ja-JP" baseline="-25000" dirty="0"/>
              <a:t>k1</a:t>
            </a:r>
            <a:r>
              <a:rPr lang="en-US" altLang="ja-JP" baseline="-25000" dirty="0">
                <a:latin typeface="Symbol" panose="05050102010706020507" pitchFamily="18" charset="2"/>
              </a:rPr>
              <a:t>n</a:t>
            </a:r>
            <a:r>
              <a:rPr lang="en-US" altLang="ja-JP" baseline="-25000" dirty="0"/>
              <a:t>1 </a:t>
            </a:r>
            <a:r>
              <a:rPr lang="en-US" altLang="ja-JP" dirty="0"/>
              <a:t>through the mode-coupling S</a:t>
            </a:r>
            <a:r>
              <a:rPr lang="en-US" altLang="ja-JP" baseline="-25000" dirty="0"/>
              <a:t>k1</a:t>
            </a:r>
            <a:r>
              <a:rPr lang="en-US" altLang="ja-JP" baseline="-25000" dirty="0">
                <a:latin typeface="Symbol" panose="05050102010706020507" pitchFamily="18" charset="2"/>
              </a:rPr>
              <a:t>n1</a:t>
            </a:r>
            <a:r>
              <a:rPr lang="en-US" altLang="ja-JP" dirty="0">
                <a:latin typeface="Symbol" panose="05050102010706020507" pitchFamily="18" charset="2"/>
              </a:rPr>
              <a:t> </a:t>
            </a:r>
            <a:r>
              <a:rPr lang="en-US" altLang="ja-JP" dirty="0"/>
              <a:t>and</a:t>
            </a:r>
            <a:r>
              <a:rPr lang="en-US" altLang="ja-JP" dirty="0">
                <a:latin typeface="Symbol" panose="05050102010706020507" pitchFamily="18" charset="2"/>
              </a:rPr>
              <a:t> </a:t>
            </a:r>
            <a:r>
              <a:rPr lang="en-US" altLang="ja-JP" dirty="0"/>
              <a:t>P</a:t>
            </a:r>
            <a:r>
              <a:rPr lang="en-US" altLang="ja-JP" baseline="-25000" dirty="0"/>
              <a:t>k1</a:t>
            </a:r>
            <a:r>
              <a:rPr lang="en-US" altLang="ja-JP" baseline="-25000" dirty="0">
                <a:latin typeface="Symbol" panose="05050102010706020507" pitchFamily="18" charset="2"/>
              </a:rPr>
              <a:t>n</a:t>
            </a:r>
            <a:r>
              <a:rPr lang="en-US" altLang="ja-JP" baseline="-25000" dirty="0"/>
              <a:t>1 </a:t>
            </a:r>
            <a:r>
              <a:rPr lang="en-US" altLang="ja-JP" dirty="0"/>
              <a:t>will be changed.</a:t>
            </a:r>
          </a:p>
          <a:p>
            <a:endParaRPr lang="en-US" altLang="ja-JP" baseline="-25000" dirty="0"/>
          </a:p>
          <a:p>
            <a:endParaRPr lang="en-US" altLang="ja-JP" baseline="-25000" dirty="0"/>
          </a:p>
          <a:p>
            <a:endParaRPr lang="en-US" altLang="ja-JP" baseline="-25000" dirty="0"/>
          </a:p>
          <a:p>
            <a:endParaRPr lang="en-US" altLang="ja-JP" baseline="-25000" dirty="0"/>
          </a:p>
          <a:p>
            <a:endParaRPr lang="en-US" altLang="ja-JP" baseline="-25000" dirty="0"/>
          </a:p>
          <a:p>
            <a:endParaRPr lang="en-US" altLang="ja-JP" dirty="0"/>
          </a:p>
          <a:p>
            <a:endParaRPr lang="en-US" altLang="ja-JP" sz="900" dirty="0"/>
          </a:p>
          <a:p>
            <a:r>
              <a:rPr lang="en-US" altLang="ja-JP" dirty="0">
                <a:solidFill>
                  <a:srgbClr val="FF0000"/>
                </a:solidFill>
              </a:rPr>
              <a:t>This self-interaction should be identified as      , since its strength depends on P</a:t>
            </a:r>
            <a:r>
              <a:rPr lang="en-US" altLang="ja-JP" baseline="-25000" dirty="0">
                <a:solidFill>
                  <a:srgbClr val="FF0000"/>
                </a:solidFill>
              </a:rPr>
              <a:t>k1</a:t>
            </a:r>
            <a:r>
              <a:rPr lang="en-US" altLang="ja-JP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baseline="-25000" dirty="0">
                <a:solidFill>
                  <a:srgbClr val="FF0000"/>
                </a:solidFill>
              </a:rPr>
              <a:t>1 </a:t>
            </a:r>
            <a:r>
              <a:rPr lang="en-US" altLang="ja-JP" dirty="0">
                <a:solidFill>
                  <a:srgbClr val="FF0000"/>
                </a:solidFill>
              </a:rPr>
              <a:t>proportionally.</a:t>
            </a:r>
          </a:p>
          <a:p>
            <a:endParaRPr lang="en-US" altLang="ja-JP" sz="900" dirty="0"/>
          </a:p>
          <a:p>
            <a:r>
              <a:rPr lang="en-US" altLang="ja-JP" dirty="0">
                <a:solidFill>
                  <a:srgbClr val="FF0000"/>
                </a:solidFill>
              </a:rPr>
              <a:t>Only the direct interaction between resonances is </a:t>
            </a:r>
            <a:r>
              <a:rPr lang="en-US" altLang="ja-JP" dirty="0" smtClean="0">
                <a:solidFill>
                  <a:srgbClr val="FF0000"/>
                </a:solidFill>
              </a:rPr>
              <a:t>considered in the present theory.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57CAB7-EB63-414C-8B22-172E49AA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FEA24F-5063-4CB3-9933-CF05BFF0DDB2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8B9FE9-EE02-4E49-801D-CDDFC17A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C0CC0C-E8AF-41AE-8522-40A460A5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7D64506-11F4-4104-AEB6-B5ED8BCD18B6}"/>
              </a:ext>
            </a:extLst>
          </p:cNvPr>
          <p:cNvSpPr txBox="1"/>
          <p:nvPr/>
        </p:nvSpPr>
        <p:spPr>
          <a:xfrm>
            <a:off x="1755961" y="302164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P</a:t>
            </a:r>
            <a:r>
              <a:rPr kumimoji="1" lang="en-US" altLang="ja-JP" baseline="-25000"/>
              <a:t>k1</a:t>
            </a:r>
            <a:r>
              <a:rPr kumimoji="1" lang="en-US" altLang="ja-JP" baseline="-25000">
                <a:latin typeface="Symbol" panose="05050102010706020507" pitchFamily="18" charset="2"/>
              </a:rPr>
              <a:t>n</a:t>
            </a:r>
            <a:r>
              <a:rPr kumimoji="1" lang="en-US" altLang="ja-JP" baseline="-25000"/>
              <a:t>1</a:t>
            </a:r>
            <a:endParaRPr kumimoji="1" lang="ja-JP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5A2369A-75C0-4FA2-A59F-2AFFC34B967C}"/>
              </a:ext>
            </a:extLst>
          </p:cNvPr>
          <p:cNvSpPr txBox="1"/>
          <p:nvPr/>
        </p:nvSpPr>
        <p:spPr>
          <a:xfrm>
            <a:off x="2813212" y="361322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baseline="-25000" dirty="0"/>
              <a:t>k2</a:t>
            </a:r>
            <a:r>
              <a:rPr lang="en-US" altLang="ja-JP" baseline="-25000" dirty="0">
                <a:latin typeface="Symbol" panose="05050102010706020507" pitchFamily="18" charset="2"/>
              </a:rPr>
              <a:t>n2</a:t>
            </a:r>
            <a:endParaRPr kumimoji="1" lang="ja-JP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F2891E5-ACC4-42DA-8AE5-06D511851E79}"/>
              </a:ext>
            </a:extLst>
          </p:cNvPr>
          <p:cNvSpPr txBox="1"/>
          <p:nvPr/>
        </p:nvSpPr>
        <p:spPr>
          <a:xfrm>
            <a:off x="2784661" y="3021643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baseline="-25000" dirty="0"/>
              <a:t>k2</a:t>
            </a:r>
            <a:r>
              <a:rPr lang="en-US" altLang="ja-JP" baseline="-25000" dirty="0">
                <a:latin typeface="Symbol" panose="05050102010706020507" pitchFamily="18" charset="2"/>
              </a:rPr>
              <a:t>n2</a:t>
            </a:r>
            <a:endParaRPr kumimoji="1" lang="ja-JP" alt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DED434CB-DDC7-498E-964C-A121A1AAA6F2}"/>
              </a:ext>
            </a:extLst>
          </p:cNvPr>
          <p:cNvCxnSpPr/>
          <p:nvPr/>
        </p:nvCxnSpPr>
        <p:spPr>
          <a:xfrm>
            <a:off x="2391071" y="3206309"/>
            <a:ext cx="39359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B960492D-8352-48A2-87D8-AC7FFDBD2EA1}"/>
              </a:ext>
            </a:extLst>
          </p:cNvPr>
          <p:cNvCxnSpPr/>
          <p:nvPr/>
        </p:nvCxnSpPr>
        <p:spPr>
          <a:xfrm>
            <a:off x="2976282" y="3390975"/>
            <a:ext cx="0" cy="2222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97BD79-1160-4E96-A9E0-B6C7D4E2336B}"/>
              </a:ext>
            </a:extLst>
          </p:cNvPr>
          <p:cNvSpPr txBox="1"/>
          <p:nvPr/>
        </p:nvSpPr>
        <p:spPr>
          <a:xfrm>
            <a:off x="1786226" y="361322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baseline="-25000" dirty="0"/>
              <a:t>k1</a:t>
            </a:r>
            <a:r>
              <a:rPr lang="en-US" altLang="ja-JP" baseline="-25000" dirty="0">
                <a:latin typeface="Symbol" panose="05050102010706020507" pitchFamily="18" charset="2"/>
              </a:rPr>
              <a:t>n1</a:t>
            </a:r>
            <a:endParaRPr kumimoji="1" lang="ja-JP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3B96C682-9ACC-44ED-AF73-AB6B4BBDC652}"/>
              </a:ext>
            </a:extLst>
          </p:cNvPr>
          <p:cNvCxnSpPr>
            <a:cxnSpLocks/>
          </p:cNvCxnSpPr>
          <p:nvPr/>
        </p:nvCxnSpPr>
        <p:spPr>
          <a:xfrm flipH="1">
            <a:off x="2391071" y="3797886"/>
            <a:ext cx="36813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6ED65242-D1DF-474B-8B10-90672F7B830B}"/>
              </a:ext>
            </a:extLst>
          </p:cNvPr>
          <p:cNvCxnSpPr>
            <a:endCxn id="8" idx="2"/>
          </p:cNvCxnSpPr>
          <p:nvPr/>
        </p:nvCxnSpPr>
        <p:spPr>
          <a:xfrm flipV="1">
            <a:off x="2073516" y="3390975"/>
            <a:ext cx="0" cy="22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948EA320-A6ED-45E9-BFC8-EDB3669F8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066" y="4760235"/>
            <a:ext cx="429768" cy="53035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F9568BF-3AB4-469A-97D7-9D348D607F60}"/>
              </a:ext>
            </a:extLst>
          </p:cNvPr>
          <p:cNvSpPr txBox="1"/>
          <p:nvPr/>
        </p:nvSpPr>
        <p:spPr>
          <a:xfrm>
            <a:off x="4001085" y="4292154"/>
            <a:ext cx="65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baseline="-25000" dirty="0"/>
              <a:t>k3</a:t>
            </a:r>
            <a:r>
              <a:rPr lang="en-US" altLang="ja-JP" baseline="-25000" dirty="0">
                <a:latin typeface="Symbol" panose="05050102010706020507" pitchFamily="18" charset="2"/>
              </a:rPr>
              <a:t>n3</a:t>
            </a:r>
            <a:endParaRPr kumimoji="1" lang="ja-JP" alt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7A0E8135-7F92-4BAF-B6BE-C895A07D5DB6}"/>
              </a:ext>
            </a:extLst>
          </p:cNvPr>
          <p:cNvCxnSpPr/>
          <p:nvPr/>
        </p:nvCxnSpPr>
        <p:spPr>
          <a:xfrm>
            <a:off x="3559464" y="3797886"/>
            <a:ext cx="39359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C860D27-8983-4962-A56E-511E970EC3D7}"/>
              </a:ext>
            </a:extLst>
          </p:cNvPr>
          <p:cNvSpPr txBox="1"/>
          <p:nvPr/>
        </p:nvSpPr>
        <p:spPr>
          <a:xfrm>
            <a:off x="4040788" y="3655699"/>
            <a:ext cx="69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baseline="-25000" dirty="0"/>
              <a:t>k3</a:t>
            </a:r>
            <a:r>
              <a:rPr lang="en-US" altLang="ja-JP" baseline="-25000" dirty="0">
                <a:latin typeface="Symbol" panose="05050102010706020507" pitchFamily="18" charset="2"/>
              </a:rPr>
              <a:t>n3</a:t>
            </a:r>
            <a:endParaRPr kumimoji="1" lang="ja-JP" alt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D178EBBF-FFE1-4FC9-B707-1A04DA5C6F58}"/>
              </a:ext>
            </a:extLst>
          </p:cNvPr>
          <p:cNvCxnSpPr/>
          <p:nvPr/>
        </p:nvCxnSpPr>
        <p:spPr>
          <a:xfrm>
            <a:off x="4303058" y="4077146"/>
            <a:ext cx="0" cy="222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091F724-1D68-42ED-B6FA-CA25A66CAF8D}"/>
              </a:ext>
            </a:extLst>
          </p:cNvPr>
          <p:cNvSpPr txBox="1"/>
          <p:nvPr/>
        </p:nvSpPr>
        <p:spPr>
          <a:xfrm>
            <a:off x="1787112" y="425034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baseline="-25000" dirty="0"/>
              <a:t>k3</a:t>
            </a:r>
            <a:r>
              <a:rPr lang="en-US" altLang="ja-JP" baseline="-25000" dirty="0">
                <a:latin typeface="Symbol" panose="05050102010706020507" pitchFamily="18" charset="2"/>
              </a:rPr>
              <a:t>n3</a:t>
            </a:r>
            <a:endParaRPr kumimoji="1" lang="ja-JP" alt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CBFB509C-686A-4273-9939-52852420D882}"/>
              </a:ext>
            </a:extLst>
          </p:cNvPr>
          <p:cNvCxnSpPr>
            <a:cxnSpLocks/>
          </p:cNvCxnSpPr>
          <p:nvPr/>
        </p:nvCxnSpPr>
        <p:spPr>
          <a:xfrm flipH="1" flipV="1">
            <a:off x="2497707" y="4476820"/>
            <a:ext cx="1480834" cy="144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ultiplication Sign 37">
            <a:extLst>
              <a:ext uri="{FF2B5EF4-FFF2-40B4-BE49-F238E27FC236}">
                <a16:creationId xmlns="" xmlns:a16="http://schemas.microsoft.com/office/drawing/2014/main" id="{D888D76A-85C3-4FE0-928C-0192C6B83C06}"/>
              </a:ext>
            </a:extLst>
          </p:cNvPr>
          <p:cNvSpPr/>
          <p:nvPr/>
        </p:nvSpPr>
        <p:spPr>
          <a:xfrm>
            <a:off x="3186370" y="4380171"/>
            <a:ext cx="197223" cy="22224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Multiplication Sign 38">
            <a:extLst>
              <a:ext uri="{FF2B5EF4-FFF2-40B4-BE49-F238E27FC236}">
                <a16:creationId xmlns="" xmlns:a16="http://schemas.microsoft.com/office/drawing/2014/main" id="{2703C436-93E5-41B6-9109-11F42EB38647}"/>
              </a:ext>
            </a:extLst>
          </p:cNvPr>
          <p:cNvSpPr/>
          <p:nvPr/>
        </p:nvSpPr>
        <p:spPr>
          <a:xfrm>
            <a:off x="4204446" y="4017892"/>
            <a:ext cx="197223" cy="22224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Multiplication Sign 39">
            <a:extLst>
              <a:ext uri="{FF2B5EF4-FFF2-40B4-BE49-F238E27FC236}">
                <a16:creationId xmlns="" xmlns:a16="http://schemas.microsoft.com/office/drawing/2014/main" id="{D2E3D936-B7EA-45EF-B4BC-116B19CCA654}"/>
              </a:ext>
            </a:extLst>
          </p:cNvPr>
          <p:cNvSpPr/>
          <p:nvPr/>
        </p:nvSpPr>
        <p:spPr>
          <a:xfrm>
            <a:off x="3636817" y="3686763"/>
            <a:ext cx="197223" cy="22224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Multiplication Sign 40">
            <a:extLst>
              <a:ext uri="{FF2B5EF4-FFF2-40B4-BE49-F238E27FC236}">
                <a16:creationId xmlns="" xmlns:a16="http://schemas.microsoft.com/office/drawing/2014/main" id="{638B1934-DF52-4436-9C91-E873BD2D552D}"/>
              </a:ext>
            </a:extLst>
          </p:cNvPr>
          <p:cNvSpPr/>
          <p:nvPr/>
        </p:nvSpPr>
        <p:spPr>
          <a:xfrm>
            <a:off x="1401211" y="3719087"/>
            <a:ext cx="197223" cy="22224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Connector: Elbow 55">
            <a:extLst>
              <a:ext uri="{FF2B5EF4-FFF2-40B4-BE49-F238E27FC236}">
                <a16:creationId xmlns="" xmlns:a16="http://schemas.microsoft.com/office/drawing/2014/main" id="{F083EF21-8E34-41E7-8342-2D6D2CDAD1F2}"/>
              </a:ext>
            </a:extLst>
          </p:cNvPr>
          <p:cNvCxnSpPr>
            <a:cxnSpLocks/>
            <a:stCxn id="28" idx="1"/>
          </p:cNvCxnSpPr>
          <p:nvPr/>
        </p:nvCxnSpPr>
        <p:spPr>
          <a:xfrm rot="10800000">
            <a:off x="1515040" y="3613224"/>
            <a:ext cx="272073" cy="821791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="" xmlns:a16="http://schemas.microsoft.com/office/drawing/2014/main" id="{950F3CA8-0CC6-4750-BEF2-CC45F7347512}"/>
              </a:ext>
            </a:extLst>
          </p:cNvPr>
          <p:cNvCxnSpPr>
            <a:endCxn id="8" idx="1"/>
          </p:cNvCxnSpPr>
          <p:nvPr/>
        </p:nvCxnSpPr>
        <p:spPr>
          <a:xfrm rot="5400000" flipH="1" flipV="1">
            <a:off x="1432640" y="3288705"/>
            <a:ext cx="405717" cy="24092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C3F48F-3942-407D-B28E-A0E24574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15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Renormalization Correction Term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82D3D0-9C99-44A2-8332-B2C5DF6FA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400"/>
            <a:ext cx="8058150" cy="5014259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The explicit form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physical interpretation</a:t>
            </a:r>
          </a:p>
          <a:p>
            <a:endParaRPr lang="en-US" altLang="ja-JP" sz="900" dirty="0"/>
          </a:p>
          <a:p>
            <a:pPr lvl="1"/>
            <a:r>
              <a:rPr lang="en-US" altLang="ja-JP" sz="2100" dirty="0"/>
              <a:t>The </a:t>
            </a:r>
            <a:r>
              <a:rPr lang="en-US" altLang="ja-JP" sz="2000" dirty="0"/>
              <a:t>particle subject to the Green's function </a:t>
            </a:r>
            <a:r>
              <a:rPr lang="en-US" altLang="ja-JP" sz="2000" dirty="0" err="1"/>
              <a:t>g</a:t>
            </a:r>
            <a:r>
              <a:rPr lang="en-US" altLang="ja-JP" sz="2000" baseline="-25000" dirty="0" err="1"/>
              <a:t>k</a:t>
            </a:r>
            <a:r>
              <a:rPr lang="en-US" altLang="ja-JP" sz="2000" baseline="-25000" dirty="0" err="1">
                <a:latin typeface="Symbol" panose="05050102010706020507" pitchFamily="18" charset="2"/>
              </a:rPr>
              <a:t>n</a:t>
            </a:r>
            <a:r>
              <a:rPr lang="en-US" altLang="ja-JP" sz="2000" dirty="0"/>
              <a:t> in the (</a:t>
            </a:r>
            <a:r>
              <a:rPr lang="en-US" altLang="ja-JP" sz="2000" dirty="0" err="1"/>
              <a:t>k,v</a:t>
            </a:r>
            <a:r>
              <a:rPr lang="en-US" altLang="ja-JP" sz="2000" dirty="0"/>
              <a:t>) resonance is scattered by the field U</a:t>
            </a:r>
            <a:r>
              <a:rPr lang="en-US" altLang="ja-JP" sz="2000" baseline="-25000" dirty="0"/>
              <a:t>-l  </a:t>
            </a:r>
            <a:r>
              <a:rPr lang="en-US" altLang="ja-JP" sz="2000" dirty="0"/>
              <a:t>and</a:t>
            </a:r>
            <a:r>
              <a:rPr lang="en-US" altLang="ja-JP" sz="2000" baseline="-25000" dirty="0"/>
              <a:t> </a:t>
            </a:r>
            <a:r>
              <a:rPr lang="en-US" altLang="ja-JP" sz="2000" dirty="0"/>
              <a:t>is</a:t>
            </a:r>
            <a:r>
              <a:rPr lang="en-US" altLang="ja-JP" sz="2000" baseline="-25000" dirty="0"/>
              <a:t> </a:t>
            </a:r>
            <a:r>
              <a:rPr lang="en-US" altLang="ja-JP" sz="2000" dirty="0"/>
              <a:t>effected by the resonance </a:t>
            </a:r>
            <a:r>
              <a:rPr lang="en-US" altLang="ja-JP" sz="2000" dirty="0" err="1"/>
              <a:t>g</a:t>
            </a:r>
            <a:r>
              <a:rPr lang="en-US" altLang="ja-JP" sz="2000" baseline="-25000" dirty="0" err="1"/>
              <a:t>k</a:t>
            </a:r>
            <a:r>
              <a:rPr lang="en-US" altLang="ja-JP" sz="2000" baseline="-25000" dirty="0"/>
              <a:t>-l </a:t>
            </a:r>
            <a:r>
              <a:rPr lang="en-US" altLang="ja-JP" sz="2000" baseline="-25000" dirty="0">
                <a:latin typeface="Symbol" panose="05050102010706020507" pitchFamily="18" charset="2"/>
              </a:rPr>
              <a:t>n-</a:t>
            </a:r>
            <a:r>
              <a:rPr lang="en-US" altLang="ja-JP" sz="2000" baseline="-25000" dirty="0"/>
              <a:t>n</a:t>
            </a:r>
            <a:r>
              <a:rPr lang="en-US" altLang="ja-JP" sz="2000" dirty="0"/>
              <a:t> </a:t>
            </a:r>
          </a:p>
          <a:p>
            <a:pPr lvl="1"/>
            <a:r>
              <a:rPr lang="en-US" altLang="ja-JP" sz="2000" dirty="0"/>
              <a:t>Then, it is scattered again by the field </a:t>
            </a:r>
            <a:r>
              <a:rPr lang="en-US" altLang="ja-JP" sz="2000" dirty="0" err="1"/>
              <a:t>U</a:t>
            </a:r>
            <a:r>
              <a:rPr lang="en-US" altLang="ja-JP" sz="2000" baseline="-25000" dirty="0" err="1"/>
              <a:t>l</a:t>
            </a:r>
            <a:r>
              <a:rPr lang="en-US" altLang="ja-JP" sz="2000" baseline="-25000" dirty="0"/>
              <a:t> </a:t>
            </a:r>
            <a:r>
              <a:rPr lang="en-US" altLang="ja-JP" sz="2000" dirty="0"/>
              <a:t>to</a:t>
            </a:r>
            <a:r>
              <a:rPr lang="en-US" altLang="ja-JP" sz="2000" baseline="30000" dirty="0"/>
              <a:t> </a:t>
            </a:r>
            <a:r>
              <a:rPr lang="en-US" altLang="ja-JP" sz="2000" dirty="0"/>
              <a:t>emerge at the initial resonance </a:t>
            </a:r>
            <a:r>
              <a:rPr lang="en-US" altLang="ja-JP" sz="2000" dirty="0" err="1"/>
              <a:t>g</a:t>
            </a:r>
            <a:r>
              <a:rPr lang="en-US" altLang="ja-JP" sz="2000" baseline="-25000" dirty="0" err="1"/>
              <a:t>k</a:t>
            </a:r>
            <a:r>
              <a:rPr lang="en-US" altLang="ja-JP" sz="2000" baseline="-25000" dirty="0" err="1">
                <a:latin typeface="Symbol" panose="05050102010706020507" pitchFamily="18" charset="2"/>
              </a:rPr>
              <a:t>n</a:t>
            </a:r>
            <a:r>
              <a:rPr lang="en-US" altLang="ja-JP" sz="2000" dirty="0"/>
              <a:t> .</a:t>
            </a:r>
            <a:endParaRPr lang="en-US" altLang="ja-JP" sz="900" dirty="0"/>
          </a:p>
          <a:p>
            <a:endParaRPr lang="en-US" altLang="ja-JP" sz="900" dirty="0"/>
          </a:p>
          <a:p>
            <a:r>
              <a:rPr lang="en-US" altLang="ja-JP" sz="2400" dirty="0">
                <a:solidFill>
                  <a:srgbClr val="FF0000"/>
                </a:solidFill>
              </a:rPr>
              <a:t>Since the particle comes back to the initial resonance, the above trajectory going through other resonance should be included in the transition probability of the particle orbit</a:t>
            </a:r>
            <a:r>
              <a:rPr lang="en-US" altLang="ja-JP" sz="32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subject to the (</a:t>
            </a:r>
            <a:r>
              <a:rPr lang="en-US" altLang="ja-JP" sz="2400" dirty="0" err="1">
                <a:solidFill>
                  <a:srgbClr val="FF0000"/>
                </a:solidFill>
              </a:rPr>
              <a:t>k,v</a:t>
            </a:r>
            <a:r>
              <a:rPr lang="en-US" altLang="ja-JP" sz="2400" dirty="0">
                <a:solidFill>
                  <a:srgbClr val="FF0000"/>
                </a:solidFill>
              </a:rPr>
              <a:t>) resonance, namely the renormalized Green's function </a:t>
            </a:r>
            <a:r>
              <a:rPr lang="en-US" altLang="ja-JP" sz="2400" dirty="0" err="1">
                <a:solidFill>
                  <a:srgbClr val="FF0000"/>
                </a:solidFill>
              </a:rPr>
              <a:t>g</a:t>
            </a:r>
            <a:r>
              <a:rPr lang="en-US" altLang="ja-JP" sz="2400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sz="2400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sz="2400" dirty="0">
                <a:solidFill>
                  <a:srgbClr val="FF0000"/>
                </a:solidFill>
              </a:rPr>
              <a:t> for the renormalized resonance</a:t>
            </a:r>
            <a:r>
              <a:rPr lang="en-US" altLang="ja-JP" sz="2400" dirty="0" smtClean="0">
                <a:solidFill>
                  <a:srgbClr val="FF0000"/>
                </a:solidFill>
              </a:rPr>
              <a:t>.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F9C29C-213A-4517-B245-9769FA71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4F574-DBA8-4612-AB00-C31E2D2CD643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FFFA02-CCFF-4CC9-B692-6539D384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E4E38B-D584-45FB-AC04-BC2A4389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FD10E10-8D2E-4ED4-A431-01E8B9DEF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61" y="2072191"/>
            <a:ext cx="5010912" cy="822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45DF8BF-FC4B-4A07-9F3B-13FE51F44148}"/>
              </a:ext>
            </a:extLst>
          </p:cNvPr>
          <p:cNvSpPr txBox="1"/>
          <p:nvPr/>
        </p:nvSpPr>
        <p:spPr>
          <a:xfrm>
            <a:off x="2263745" y="2769391"/>
            <a:ext cx="5222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The second order in the beam-beam parameter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A455E280-6812-4098-853C-47E89EE019C3}"/>
              </a:ext>
            </a:extLst>
          </p:cNvPr>
          <p:cNvCxnSpPr>
            <a:cxnSpLocks/>
          </p:cNvCxnSpPr>
          <p:nvPr/>
        </p:nvCxnSpPr>
        <p:spPr>
          <a:xfrm flipV="1">
            <a:off x="3648635" y="2589673"/>
            <a:ext cx="0" cy="2476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FD0C417C-AEA3-4BAD-B53E-2374083611FE}"/>
              </a:ext>
            </a:extLst>
          </p:cNvPr>
          <p:cNvCxnSpPr>
            <a:cxnSpLocks/>
          </p:cNvCxnSpPr>
          <p:nvPr/>
        </p:nvCxnSpPr>
        <p:spPr>
          <a:xfrm flipV="1">
            <a:off x="5540188" y="2589673"/>
            <a:ext cx="0" cy="2476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B26444C5-4229-416A-912F-D9A565E833E1}"/>
              </a:ext>
            </a:extLst>
          </p:cNvPr>
          <p:cNvSpPr/>
          <p:nvPr/>
        </p:nvSpPr>
        <p:spPr>
          <a:xfrm>
            <a:off x="6892739" y="1977342"/>
            <a:ext cx="1622611" cy="573307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/>
              <a:t>U</a:t>
            </a:r>
            <a:r>
              <a:rPr lang="en-US" altLang="ja-JP" baseline="-25000"/>
              <a:t>-l </a:t>
            </a:r>
            <a:r>
              <a:rPr lang="en-US" altLang="ja-JP"/>
              <a:t>i</a:t>
            </a:r>
            <a:endParaRPr kumimoji="1" lang="ja-JP" alt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F86C3740-8D7F-405F-8680-B0C53CFBCB5C}"/>
              </a:ext>
            </a:extLst>
          </p:cNvPr>
          <p:cNvCxnSpPr>
            <a:cxnSpLocks/>
          </p:cNvCxnSpPr>
          <p:nvPr/>
        </p:nvCxnSpPr>
        <p:spPr>
          <a:xfrm flipV="1">
            <a:off x="7969663" y="1908697"/>
            <a:ext cx="0" cy="5232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3A5AE0B6-1224-4E2D-AE2A-1F829EDFF741}"/>
              </a:ext>
            </a:extLst>
          </p:cNvPr>
          <p:cNvCxnSpPr>
            <a:cxnSpLocks/>
          </p:cNvCxnSpPr>
          <p:nvPr/>
        </p:nvCxnSpPr>
        <p:spPr>
          <a:xfrm>
            <a:off x="7404062" y="1908697"/>
            <a:ext cx="0" cy="5099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C0E8BF3E-B13F-46AA-97B2-32ADFBAB0D03}"/>
              </a:ext>
            </a:extLst>
          </p:cNvPr>
          <p:cNvSpPr/>
          <p:nvPr/>
        </p:nvSpPr>
        <p:spPr>
          <a:xfrm>
            <a:off x="7486650" y="2490810"/>
            <a:ext cx="542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>
                <a:latin typeface="+mn-lt"/>
              </a:rPr>
              <a:t>g</a:t>
            </a:r>
            <a:r>
              <a:rPr lang="en-US" altLang="ja-JP" baseline="-25000" dirty="0" err="1">
                <a:latin typeface="+mn-lt"/>
              </a:rPr>
              <a:t>k</a:t>
            </a:r>
            <a:r>
              <a:rPr lang="en-US" altLang="ja-JP" baseline="-25000" dirty="0" err="1">
                <a:latin typeface="Symbol" panose="05050102010706020507" pitchFamily="18" charset="2"/>
              </a:rPr>
              <a:t>n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A8366AA-E1A6-4F41-A786-7A234B33FC41}"/>
              </a:ext>
            </a:extLst>
          </p:cNvPr>
          <p:cNvSpPr/>
          <p:nvPr/>
        </p:nvSpPr>
        <p:spPr>
          <a:xfrm>
            <a:off x="7969663" y="2062572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+mn-lt"/>
              </a:rPr>
              <a:t>U</a:t>
            </a:r>
            <a:r>
              <a:rPr lang="en-US" altLang="ja-JP" baseline="-25000" dirty="0">
                <a:latin typeface="+mn-lt"/>
              </a:rPr>
              <a:t>-l</a:t>
            </a:r>
            <a:r>
              <a:rPr lang="en-US" altLang="ja-JP" baseline="-25000" dirty="0"/>
              <a:t> </a:t>
            </a:r>
            <a:endParaRPr lang="ja-JP" alt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62AF8FCC-1434-408E-B2C7-B4804C029AE1}"/>
              </a:ext>
            </a:extLst>
          </p:cNvPr>
          <p:cNvSpPr/>
          <p:nvPr/>
        </p:nvSpPr>
        <p:spPr>
          <a:xfrm>
            <a:off x="7305400" y="909439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>
                <a:latin typeface="+mn-lt"/>
              </a:rPr>
              <a:t>g</a:t>
            </a:r>
            <a:r>
              <a:rPr lang="en-US" altLang="ja-JP" baseline="-25000" dirty="0" err="1">
                <a:latin typeface="+mn-lt"/>
              </a:rPr>
              <a:t>k</a:t>
            </a:r>
            <a:r>
              <a:rPr lang="en-US" altLang="ja-JP" baseline="-25000" dirty="0">
                <a:latin typeface="+mn-lt"/>
              </a:rPr>
              <a:t>-l</a:t>
            </a:r>
            <a:r>
              <a:rPr lang="en-US" altLang="ja-JP" baseline="-25000" dirty="0"/>
              <a:t> </a:t>
            </a:r>
            <a:r>
              <a:rPr lang="en-US" altLang="ja-JP" baseline="-25000" dirty="0">
                <a:latin typeface="Symbol" panose="05050102010706020507" pitchFamily="18" charset="2"/>
              </a:rPr>
              <a:t>n-</a:t>
            </a:r>
            <a:r>
              <a:rPr lang="en-US" altLang="ja-JP" baseline="-25000" dirty="0"/>
              <a:t>n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BD809D0-E36E-4D8C-8E73-A97BEC360D97}"/>
              </a:ext>
            </a:extLst>
          </p:cNvPr>
          <p:cNvSpPr/>
          <p:nvPr/>
        </p:nvSpPr>
        <p:spPr>
          <a:xfrm>
            <a:off x="7005273" y="206245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>
                <a:latin typeface="+mn-lt"/>
              </a:rPr>
              <a:t>U</a:t>
            </a:r>
            <a:r>
              <a:rPr lang="en-US" altLang="ja-JP" baseline="-25000" dirty="0" err="1">
                <a:latin typeface="+mn-lt"/>
              </a:rPr>
              <a:t>l</a:t>
            </a:r>
            <a:r>
              <a:rPr lang="en-US" altLang="ja-JP" baseline="-25000" dirty="0">
                <a:latin typeface="+mn-lt"/>
              </a:rPr>
              <a:t> </a:t>
            </a:r>
            <a:endParaRPr lang="ja-JP" altLang="en-US" dirty="0">
              <a:latin typeface="+mn-lt"/>
            </a:endParaRPr>
          </a:p>
        </p:txBody>
      </p:sp>
      <p:sp>
        <p:nvSpPr>
          <p:cNvPr id="36" name="Octagon 35">
            <a:extLst>
              <a:ext uri="{FF2B5EF4-FFF2-40B4-BE49-F238E27FC236}">
                <a16:creationId xmlns="" xmlns:a16="http://schemas.microsoft.com/office/drawing/2014/main" id="{1D10963A-45CD-47C6-8A44-5B488D027410}"/>
              </a:ext>
            </a:extLst>
          </p:cNvPr>
          <p:cNvSpPr/>
          <p:nvPr/>
        </p:nvSpPr>
        <p:spPr>
          <a:xfrm>
            <a:off x="6930515" y="1323153"/>
            <a:ext cx="1547058" cy="519253"/>
          </a:xfrm>
          <a:prstGeom prst="octagon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9EE08C62-66FD-4E80-942E-FE507D962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96376"/>
            <a:ext cx="6858000" cy="100647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sz="3200" dirty="0">
                <a:latin typeface="+mn-lt"/>
              </a:rPr>
              <a:t>This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work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has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been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done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during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my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last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6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months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at</a:t>
            </a:r>
            <a:r>
              <a:rPr kumimoji="1" lang="ja-JP" altLang="en-US" sz="3200" dirty="0">
                <a:latin typeface="+mn-lt"/>
              </a:rPr>
              <a:t> </a:t>
            </a:r>
            <a:r>
              <a:rPr kumimoji="1" lang="en-US" altLang="ja-JP" sz="3200" dirty="0">
                <a:latin typeface="+mn-lt"/>
              </a:rPr>
              <a:t>DESY, 30 years ago.</a:t>
            </a:r>
            <a:endParaRPr kumimoji="1" lang="ja-JP" altLang="en-US" sz="3200" dirty="0">
              <a:latin typeface="+mn-lt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59572BB0-A3D8-4BF5-9C87-36A01EA19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87004"/>
            <a:ext cx="6858000" cy="862385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/>
              <a:t>I spent most of time in my office and the DESY library for this work.</a:t>
            </a:r>
            <a:endParaRPr kumimoji="1" lang="ja-JP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F44855-4811-4C77-8BA2-115FC98A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AD6D4-6377-4B70-B3F7-58F2D2A2C211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E88870-CD58-4F84-9B14-9CD0DDDF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A69417-560D-41A8-AB3F-55803D25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Subtitle 7">
            <a:extLst>
              <a:ext uri="{FF2B5EF4-FFF2-40B4-BE49-F238E27FC236}">
                <a16:creationId xmlns="" xmlns:a16="http://schemas.microsoft.com/office/drawing/2014/main" id="{83AE74D4-E144-430C-82A3-7E2CD12C7391}"/>
              </a:ext>
            </a:extLst>
          </p:cNvPr>
          <p:cNvSpPr txBox="1">
            <a:spLocks/>
          </p:cNvSpPr>
          <p:nvPr/>
        </p:nvSpPr>
        <p:spPr>
          <a:xfrm>
            <a:off x="1143000" y="3058975"/>
            <a:ext cx="6858000" cy="86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/>
              <a:t>I thought that this work would be my best work (more than ABCI and TMCI).</a:t>
            </a:r>
            <a:endParaRPr lang="ja-JP" altLang="en-US" sz="2800" dirty="0"/>
          </a:p>
        </p:txBody>
      </p:sp>
      <p:sp>
        <p:nvSpPr>
          <p:cNvPr id="10" name="Subtitle 7">
            <a:extLst>
              <a:ext uri="{FF2B5EF4-FFF2-40B4-BE49-F238E27FC236}">
                <a16:creationId xmlns="" xmlns:a16="http://schemas.microsoft.com/office/drawing/2014/main" id="{C8445F09-8901-4354-8A37-304EAFB543E9}"/>
              </a:ext>
            </a:extLst>
          </p:cNvPr>
          <p:cNvSpPr txBox="1">
            <a:spLocks/>
          </p:cNvSpPr>
          <p:nvPr/>
        </p:nvSpPr>
        <p:spPr>
          <a:xfrm>
            <a:off x="1143000" y="4006081"/>
            <a:ext cx="6858000" cy="86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/>
              <a:t>But, it has been forgotten since I moved to LBNL and started new work there.</a:t>
            </a:r>
            <a:endParaRPr lang="ja-JP" altLang="en-US" sz="2800" dirty="0"/>
          </a:p>
        </p:txBody>
      </p:sp>
      <p:sp>
        <p:nvSpPr>
          <p:cNvPr id="11" name="Subtitle 7">
            <a:extLst>
              <a:ext uri="{FF2B5EF4-FFF2-40B4-BE49-F238E27FC236}">
                <a16:creationId xmlns="" xmlns:a16="http://schemas.microsoft.com/office/drawing/2014/main" id="{E42FF1A8-45B0-47AB-9A1F-EFE97A2A06CA}"/>
              </a:ext>
            </a:extLst>
          </p:cNvPr>
          <p:cNvSpPr txBox="1">
            <a:spLocks/>
          </p:cNvSpPr>
          <p:nvPr/>
        </p:nvSpPr>
        <p:spPr>
          <a:xfrm>
            <a:off x="1143000" y="4953187"/>
            <a:ext cx="6858000" cy="862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altLang="ja-JP" sz="2800" dirty="0">
                <a:solidFill>
                  <a:srgbClr val="FF0000"/>
                </a:solidFill>
              </a:rPr>
              <a:t>I wish that young people would follow this theory and apply it to space charge.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00702D-DAB3-4C9F-99CE-4FF643E7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57" y="408274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Feynman Diagrams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B69D52C1-5B32-4593-8946-C562B65FF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7" y="2455008"/>
            <a:ext cx="4276466" cy="3362980"/>
          </a:xfrm>
          <a:solidFill>
            <a:srgbClr val="00B0F0"/>
          </a:solidFill>
          <a:ln>
            <a:solidFill>
              <a:srgbClr val="FF0000"/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8A71BC-F1A8-4D68-8C63-B184B3B6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463B5-33B1-44AF-93C7-5C2CB8DB69BB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C1373-FA7E-408D-9377-28943D50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7DF16E-6BAB-4FF7-BEFF-0761823A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20</a:t>
            </a:fld>
            <a:endParaRPr lang="en-US" altLang="ja-JP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FB11000-C2DC-4500-9AF4-27A8F7F80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33" y="2538488"/>
            <a:ext cx="4675693" cy="268632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F063858-AA9C-441B-A8A1-A5CD2D6DB2DA}"/>
              </a:ext>
            </a:extLst>
          </p:cNvPr>
          <p:cNvSpPr txBox="1"/>
          <p:nvPr/>
        </p:nvSpPr>
        <p:spPr>
          <a:xfrm>
            <a:off x="4880037" y="5426280"/>
            <a:ext cx="3610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+mn-lt"/>
              </a:rPr>
              <a:t>Hartree-Fock</a:t>
            </a:r>
            <a:r>
              <a:rPr kumimoji="1" lang="en-US" altLang="ja-JP" dirty="0">
                <a:latin typeface="+mn-lt"/>
              </a:rPr>
              <a:t> approximation for </a:t>
            </a:r>
          </a:p>
          <a:p>
            <a:r>
              <a:rPr kumimoji="1" lang="en-US" altLang="ja-JP" dirty="0">
                <a:latin typeface="+mn-lt"/>
              </a:rPr>
              <a:t>self-energy of a fermion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21DD8FE-E7C8-4516-88F2-CDF9B67EC0B5}"/>
              </a:ext>
            </a:extLst>
          </p:cNvPr>
          <p:cNvSpPr/>
          <p:nvPr/>
        </p:nvSpPr>
        <p:spPr>
          <a:xfrm>
            <a:off x="983997" y="2717800"/>
            <a:ext cx="45719" cy="11638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06A5AC4-4931-48CD-BDA8-05528450436F}"/>
              </a:ext>
            </a:extLst>
          </p:cNvPr>
          <p:cNvSpPr/>
          <p:nvPr/>
        </p:nvSpPr>
        <p:spPr>
          <a:xfrm>
            <a:off x="3814056" y="3462899"/>
            <a:ext cx="45719" cy="41875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80BB7E15-0DC8-4920-9840-EBCB6F433271}"/>
              </a:ext>
            </a:extLst>
          </p:cNvPr>
          <p:cNvSpPr/>
          <p:nvPr/>
        </p:nvSpPr>
        <p:spPr>
          <a:xfrm>
            <a:off x="3656121" y="3079750"/>
            <a:ext cx="344379" cy="3599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D43003D1-573B-46B2-986E-52C8AE4A2D22}"/>
              </a:ext>
            </a:extLst>
          </p:cNvPr>
          <p:cNvSpPr/>
          <p:nvPr/>
        </p:nvSpPr>
        <p:spPr>
          <a:xfrm>
            <a:off x="5100735" y="3555778"/>
            <a:ext cx="375963" cy="3817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Arrow: Down 12">
            <a:extLst>
              <a:ext uri="{FF2B5EF4-FFF2-40B4-BE49-F238E27FC236}">
                <a16:creationId xmlns="" xmlns:a16="http://schemas.microsoft.com/office/drawing/2014/main" id="{2FE632DA-4076-4E4E-9065-970C873A17A6}"/>
              </a:ext>
            </a:extLst>
          </p:cNvPr>
          <p:cNvSpPr/>
          <p:nvPr/>
        </p:nvSpPr>
        <p:spPr>
          <a:xfrm rot="10800000">
            <a:off x="926577" y="3259702"/>
            <a:ext cx="160561" cy="186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Arrow: Down 13">
            <a:extLst>
              <a:ext uri="{FF2B5EF4-FFF2-40B4-BE49-F238E27FC236}">
                <a16:creationId xmlns="" xmlns:a16="http://schemas.microsoft.com/office/drawing/2014/main" id="{D1192027-3980-4684-8541-3EDD35C1E2DB}"/>
              </a:ext>
            </a:extLst>
          </p:cNvPr>
          <p:cNvSpPr/>
          <p:nvPr/>
        </p:nvSpPr>
        <p:spPr>
          <a:xfrm rot="10800000">
            <a:off x="3756634" y="3555778"/>
            <a:ext cx="160561" cy="186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21DD8FE-E7C8-4516-88F2-CDF9B67EC0B5}"/>
              </a:ext>
            </a:extLst>
          </p:cNvPr>
          <p:cNvSpPr/>
          <p:nvPr/>
        </p:nvSpPr>
        <p:spPr>
          <a:xfrm>
            <a:off x="6835822" y="3063609"/>
            <a:ext cx="45719" cy="114658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Arrow: Down 12">
            <a:extLst>
              <a:ext uri="{FF2B5EF4-FFF2-40B4-BE49-F238E27FC236}">
                <a16:creationId xmlns="" xmlns:a16="http://schemas.microsoft.com/office/drawing/2014/main" id="{2FE632DA-4076-4E4E-9065-970C873A17A6}"/>
              </a:ext>
            </a:extLst>
          </p:cNvPr>
          <p:cNvSpPr/>
          <p:nvPr/>
        </p:nvSpPr>
        <p:spPr>
          <a:xfrm rot="10800000">
            <a:off x="6790604" y="3543430"/>
            <a:ext cx="160561" cy="186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21DD8FE-E7C8-4516-88F2-CDF9B67EC0B5}"/>
              </a:ext>
            </a:extLst>
          </p:cNvPr>
          <p:cNvSpPr/>
          <p:nvPr/>
        </p:nvSpPr>
        <p:spPr>
          <a:xfrm>
            <a:off x="2427737" y="2716153"/>
            <a:ext cx="45719" cy="11638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Arrow: Down 12">
            <a:extLst>
              <a:ext uri="{FF2B5EF4-FFF2-40B4-BE49-F238E27FC236}">
                <a16:creationId xmlns="" xmlns:a16="http://schemas.microsoft.com/office/drawing/2014/main" id="{2FE632DA-4076-4E4E-9065-970C873A17A6}"/>
              </a:ext>
            </a:extLst>
          </p:cNvPr>
          <p:cNvSpPr/>
          <p:nvPr/>
        </p:nvSpPr>
        <p:spPr>
          <a:xfrm rot="10800000">
            <a:off x="2365981" y="3259702"/>
            <a:ext cx="160561" cy="186949"/>
          </a:xfrm>
          <a:prstGeom prst="downArrow">
            <a:avLst/>
          </a:prstGeom>
          <a:solidFill>
            <a:srgbClr val="E668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21DD8FE-E7C8-4516-88F2-CDF9B67EC0B5}"/>
              </a:ext>
            </a:extLst>
          </p:cNvPr>
          <p:cNvSpPr/>
          <p:nvPr/>
        </p:nvSpPr>
        <p:spPr>
          <a:xfrm>
            <a:off x="3805450" y="2677777"/>
            <a:ext cx="45719" cy="3787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Arrow: Down 12">
            <a:extLst>
              <a:ext uri="{FF2B5EF4-FFF2-40B4-BE49-F238E27FC236}">
                <a16:creationId xmlns="" xmlns:a16="http://schemas.microsoft.com/office/drawing/2014/main" id="{2FE632DA-4076-4E4E-9065-970C873A17A6}"/>
              </a:ext>
            </a:extLst>
          </p:cNvPr>
          <p:cNvSpPr/>
          <p:nvPr/>
        </p:nvSpPr>
        <p:spPr>
          <a:xfrm rot="10800000">
            <a:off x="3748028" y="2760174"/>
            <a:ext cx="160561" cy="186949"/>
          </a:xfrm>
          <a:prstGeom prst="downArrow">
            <a:avLst/>
          </a:prstGeom>
          <a:solidFill>
            <a:srgbClr val="E668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0CC4E-5EAF-4806-A918-26248DCB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Solution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C13DBD-91D0-482C-B9DE-AC1658FC2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359"/>
            <a:ext cx="7886700" cy="483599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The solution </a:t>
            </a:r>
            <a:r>
              <a:rPr lang="en-US" altLang="ja-JP" dirty="0" err="1"/>
              <a:t>P</a:t>
            </a:r>
            <a:r>
              <a:rPr lang="en-US" altLang="ja-JP" baseline="-25000" dirty="0" err="1"/>
              <a:t>k</a:t>
            </a:r>
            <a:r>
              <a:rPr lang="en-US" altLang="ja-JP" baseline="-25000" dirty="0" err="1">
                <a:latin typeface="Symbol" panose="05050102010706020507" pitchFamily="18" charset="2"/>
              </a:rPr>
              <a:t>n</a:t>
            </a:r>
            <a:r>
              <a:rPr lang="en-US" altLang="ja-JP" dirty="0">
                <a:latin typeface="Symbol" panose="05050102010706020507" pitchFamily="18" charset="2"/>
              </a:rPr>
              <a:t> </a:t>
            </a:r>
            <a:r>
              <a:rPr lang="en-US" altLang="ja-JP" dirty="0"/>
              <a:t>can be decomposed to two terms: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FF0000"/>
                </a:solidFill>
              </a:rPr>
              <a:t>The Green’s function </a:t>
            </a:r>
            <a:r>
              <a:rPr lang="en-US" altLang="ja-JP" sz="2400" dirty="0" err="1">
                <a:solidFill>
                  <a:srgbClr val="FF0000"/>
                </a:solidFill>
              </a:rPr>
              <a:t>g</a:t>
            </a:r>
            <a:r>
              <a:rPr lang="en-US" altLang="ja-JP" sz="2400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sz="2400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sz="2400" dirty="0">
                <a:solidFill>
                  <a:srgbClr val="FF0000"/>
                </a:solidFill>
              </a:rPr>
              <a:t> has no small denominator problem anymore.</a:t>
            </a:r>
          </a:p>
          <a:p>
            <a:endParaRPr lang="en-US" altLang="ja-JP" sz="800" dirty="0">
              <a:solidFill>
                <a:srgbClr val="FF0000"/>
              </a:solidFill>
            </a:endParaRPr>
          </a:p>
          <a:p>
            <a:r>
              <a:rPr lang="en-US" altLang="ja-JP" sz="2400" dirty="0">
                <a:solidFill>
                  <a:srgbClr val="FF0000"/>
                </a:solidFill>
              </a:rPr>
              <a:t>The incoherent part is formally one –order of magnitude smaller in </a:t>
            </a:r>
            <a:r>
              <a:rPr lang="en-US" altLang="ja-JP" sz="2400" dirty="0">
                <a:solidFill>
                  <a:srgbClr val="FF0000"/>
                </a:solidFill>
                <a:sym typeface="Symbol" panose="05050102010706020507" pitchFamily="18" charset="2"/>
              </a:rPr>
              <a:t> </a:t>
            </a:r>
            <a:r>
              <a:rPr lang="en-US" altLang="ja-JP" sz="2400" dirty="0">
                <a:solidFill>
                  <a:srgbClr val="FF0000"/>
                </a:solidFill>
              </a:rPr>
              <a:t>than the coherent part.</a:t>
            </a:r>
          </a:p>
          <a:p>
            <a:endParaRPr lang="en-US" altLang="ja-JP" sz="900" dirty="0"/>
          </a:p>
          <a:p>
            <a:r>
              <a:rPr lang="en-US" altLang="ja-JP" sz="2400" dirty="0"/>
              <a:t>Let us neglect the incoherent part hereafter.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E18825-C29D-4193-8AAE-569AAA21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D6A59-8201-4659-A706-1736B939D93F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614C7D-AB39-4EE1-8EC0-E3C2046D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596F8B-39A6-42FF-AF7D-2D79BF6D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63E272A-5750-4EC8-956B-8AF1D7334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2" y="2133856"/>
            <a:ext cx="4553712" cy="17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638E5B-D274-462D-8D8C-54C4CD7F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Closed Set of Equations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705EBE-9A2C-463A-9CDF-D6D62085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0472"/>
            <a:ext cx="7886700" cy="4351338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Now, each mode </a:t>
            </a:r>
            <a:r>
              <a:rPr lang="en-US" altLang="ja-JP" dirty="0" err="1">
                <a:solidFill>
                  <a:srgbClr val="FF0000"/>
                </a:solidFill>
              </a:rPr>
              <a:t>P</a:t>
            </a:r>
            <a:r>
              <a:rPr lang="en-US" altLang="ja-JP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couples only with &lt;P&gt;, no longer with other modes.</a:t>
            </a:r>
          </a:p>
          <a:p>
            <a:endParaRPr lang="en-US" altLang="ja-JP" sz="800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Thus, the equations for &lt;P&gt; and </a:t>
            </a:r>
            <a:r>
              <a:rPr lang="en-US" altLang="ja-JP" dirty="0" err="1">
                <a:solidFill>
                  <a:srgbClr val="FF0000"/>
                </a:solidFill>
              </a:rPr>
              <a:t>P</a:t>
            </a:r>
            <a:r>
              <a:rPr lang="en-US" altLang="ja-JP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are closed: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Once we know &lt;P&gt;, we can calculate </a:t>
            </a:r>
            <a:r>
              <a:rPr lang="en-US" altLang="ja-JP" dirty="0" err="1">
                <a:solidFill>
                  <a:srgbClr val="FF0000"/>
                </a:solidFill>
              </a:rPr>
              <a:t>P</a:t>
            </a:r>
            <a:r>
              <a:rPr lang="en-US" altLang="ja-JP" baseline="-25000" dirty="0" err="1">
                <a:solidFill>
                  <a:srgbClr val="FF0000"/>
                </a:solidFill>
              </a:rPr>
              <a:t>k</a:t>
            </a:r>
            <a:r>
              <a:rPr lang="en-US" altLang="ja-JP" baseline="-25000" dirty="0" err="1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altLang="ja-JP" dirty="0">
                <a:solidFill>
                  <a:srgbClr val="FF0000"/>
                </a:solidFill>
              </a:rPr>
              <a:t>, and vice versa.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r>
              <a:rPr lang="en-US" altLang="ja-JP" dirty="0"/>
              <a:t>These equations can be solved with rough approximations.</a:t>
            </a:r>
          </a:p>
          <a:p>
            <a:endParaRPr lang="en-US" altLang="ja-JP" sz="800" dirty="0"/>
          </a:p>
          <a:p>
            <a:r>
              <a:rPr lang="en-US" altLang="ja-JP" dirty="0"/>
              <a:t>I skip what follows, but we can derive concrete solutions.</a:t>
            </a:r>
          </a:p>
          <a:p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2D660C-C84F-4EF1-9D19-8A8C25C0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CF9C3-87A9-400F-AEE5-9F708018342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DDEB28-8D7F-4128-B186-42DA06C7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6B41E1-1DE0-49BE-A98C-D1D6BE5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ED3AB78-85D2-4A6B-A3F8-32190C1FB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46" y="3329781"/>
            <a:ext cx="32956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8F526A-9B68-4E79-816B-DD9D39866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Comparison with Simulations Relevant to LEP at 50GeV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313DBA-7AE2-4E92-8ECD-05E1DD0FB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No chaotic case for</a:t>
            </a:r>
            <a:r>
              <a:rPr lang="en-US" altLang="ja-JP" dirty="0">
                <a:sym typeface="Symbol" panose="05050102010706020507" pitchFamily="18" charset="2"/>
              </a:rPr>
              <a:t> =0.04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D0BCA3-9FF0-4FE6-AE89-070C6D45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BD491-CA6D-475A-A22E-2593E513706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C936EE-1E4A-4995-B5B0-B4CDA8CA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EDDC44-6E16-40A7-8965-E2EA033F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078BC61-B5C4-4CC6-A6FF-2F0C6158F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1" y="2578154"/>
            <a:ext cx="3131820" cy="33512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0518789-E389-4742-9CA7-0534693AF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844" y="2641156"/>
            <a:ext cx="4134185" cy="3396767"/>
          </a:xfrm>
          <a:prstGeom prst="rect">
            <a:avLst/>
          </a:prstGeom>
        </p:spPr>
      </p:pic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4A73C6CB-A771-4884-9F9A-5E5DE627D3D0}"/>
              </a:ext>
            </a:extLst>
          </p:cNvPr>
          <p:cNvSpPr/>
          <p:nvPr/>
        </p:nvSpPr>
        <p:spPr>
          <a:xfrm>
            <a:off x="5056167" y="279262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="" xmlns:a16="http://schemas.microsoft.com/office/drawing/2014/main" id="{DAE8676C-2F1C-4427-BE31-8B9D701AA69D}"/>
              </a:ext>
            </a:extLst>
          </p:cNvPr>
          <p:cNvSpPr/>
          <p:nvPr/>
        </p:nvSpPr>
        <p:spPr>
          <a:xfrm>
            <a:off x="5111578" y="279262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FA92E346-BEBE-4470-AF6B-FEA4B20A6D8B}"/>
              </a:ext>
            </a:extLst>
          </p:cNvPr>
          <p:cNvSpPr/>
          <p:nvPr/>
        </p:nvSpPr>
        <p:spPr>
          <a:xfrm>
            <a:off x="5179334" y="281548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C717A27E-57A8-446E-B6CB-DE79AD91365F}"/>
              </a:ext>
            </a:extLst>
          </p:cNvPr>
          <p:cNvSpPr/>
          <p:nvPr/>
        </p:nvSpPr>
        <p:spPr>
          <a:xfrm>
            <a:off x="5225875" y="286120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A306CA91-6A38-4712-9B4C-807188A49BB1}"/>
              </a:ext>
            </a:extLst>
          </p:cNvPr>
          <p:cNvSpPr/>
          <p:nvPr/>
        </p:nvSpPr>
        <p:spPr>
          <a:xfrm>
            <a:off x="5278799" y="290692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9773E456-326F-4DEB-8BB2-872B8FCCF8E4}"/>
              </a:ext>
            </a:extLst>
          </p:cNvPr>
          <p:cNvSpPr/>
          <p:nvPr/>
        </p:nvSpPr>
        <p:spPr>
          <a:xfrm>
            <a:off x="5311528" y="297040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B8F6865B-65D0-42DF-95A4-A1E0F8E6BC85}"/>
              </a:ext>
            </a:extLst>
          </p:cNvPr>
          <p:cNvSpPr/>
          <p:nvPr/>
        </p:nvSpPr>
        <p:spPr>
          <a:xfrm>
            <a:off x="5321220" y="302172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EFAFECCE-4883-48BB-AA1B-8EF95C3B097A}"/>
              </a:ext>
            </a:extLst>
          </p:cNvPr>
          <p:cNvSpPr/>
          <p:nvPr/>
        </p:nvSpPr>
        <p:spPr>
          <a:xfrm>
            <a:off x="5340781" y="306969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21A3B287-772E-4DA5-8889-9634DDFB4E5E}"/>
              </a:ext>
            </a:extLst>
          </p:cNvPr>
          <p:cNvSpPr/>
          <p:nvPr/>
        </p:nvSpPr>
        <p:spPr>
          <a:xfrm>
            <a:off x="5363640" y="311766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7708232D-ADEB-49CD-A595-AF19D8D9FDBE}"/>
              </a:ext>
            </a:extLst>
          </p:cNvPr>
          <p:cNvSpPr/>
          <p:nvPr/>
        </p:nvSpPr>
        <p:spPr>
          <a:xfrm>
            <a:off x="5409359" y="321965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A7D82199-FB57-4907-90B5-6AA2FA6BD516}"/>
              </a:ext>
            </a:extLst>
          </p:cNvPr>
          <p:cNvSpPr/>
          <p:nvPr/>
        </p:nvSpPr>
        <p:spPr>
          <a:xfrm>
            <a:off x="5473993" y="329945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047B9477-C813-4FCD-957F-92AE108BCF34}"/>
              </a:ext>
            </a:extLst>
          </p:cNvPr>
          <p:cNvSpPr/>
          <p:nvPr/>
        </p:nvSpPr>
        <p:spPr>
          <a:xfrm>
            <a:off x="5477937" y="339246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C5649F9B-9DA6-4097-A53F-378A1A5E3447}"/>
              </a:ext>
            </a:extLst>
          </p:cNvPr>
          <p:cNvSpPr/>
          <p:nvPr/>
        </p:nvSpPr>
        <p:spPr>
          <a:xfrm>
            <a:off x="5513974" y="345929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A425D593-30D9-4720-AB52-6629159E3215}"/>
              </a:ext>
            </a:extLst>
          </p:cNvPr>
          <p:cNvSpPr/>
          <p:nvPr/>
        </p:nvSpPr>
        <p:spPr>
          <a:xfrm>
            <a:off x="5548157" y="357184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14DB5880-97C9-4513-9080-2A7D1B4C1A80}"/>
              </a:ext>
            </a:extLst>
          </p:cNvPr>
          <p:cNvSpPr/>
          <p:nvPr/>
        </p:nvSpPr>
        <p:spPr>
          <a:xfrm>
            <a:off x="5598172" y="360938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C2357D92-1C2A-4D3C-A2F6-CA311F9602B8}"/>
              </a:ext>
            </a:extLst>
          </p:cNvPr>
          <p:cNvSpPr/>
          <p:nvPr/>
        </p:nvSpPr>
        <p:spPr>
          <a:xfrm>
            <a:off x="5637118" y="367622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3A09A363-06A9-4BC8-85DA-B73AAB236BC0}"/>
              </a:ext>
            </a:extLst>
          </p:cNvPr>
          <p:cNvSpPr/>
          <p:nvPr/>
        </p:nvSpPr>
        <p:spPr>
          <a:xfrm>
            <a:off x="5670958" y="372019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91DA79C1-5160-437A-8C58-9D7264EDE6E1}"/>
              </a:ext>
            </a:extLst>
          </p:cNvPr>
          <p:cNvSpPr/>
          <p:nvPr/>
        </p:nvSpPr>
        <p:spPr>
          <a:xfrm>
            <a:off x="5698281" y="378702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A05D2DF0-0127-4350-B280-631BCCEA6A4A}"/>
              </a:ext>
            </a:extLst>
          </p:cNvPr>
          <p:cNvSpPr/>
          <p:nvPr/>
        </p:nvSpPr>
        <p:spPr>
          <a:xfrm>
            <a:off x="5717021" y="383917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C00036DD-9634-42ED-9CC4-47B5F9AB8A91}"/>
              </a:ext>
            </a:extLst>
          </p:cNvPr>
          <p:cNvSpPr/>
          <p:nvPr/>
        </p:nvSpPr>
        <p:spPr>
          <a:xfrm>
            <a:off x="5780819" y="388314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="" xmlns:a16="http://schemas.microsoft.com/office/drawing/2014/main" id="{636E33B4-9501-4152-AED5-4403B0A0D482}"/>
              </a:ext>
            </a:extLst>
          </p:cNvPr>
          <p:cNvSpPr/>
          <p:nvPr/>
        </p:nvSpPr>
        <p:spPr>
          <a:xfrm>
            <a:off x="5823448" y="394998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="" xmlns:a16="http://schemas.microsoft.com/office/drawing/2014/main" id="{23E365E7-34F8-4ECE-95E6-1A476CA833D1}"/>
              </a:ext>
            </a:extLst>
          </p:cNvPr>
          <p:cNvSpPr/>
          <p:nvPr/>
        </p:nvSpPr>
        <p:spPr>
          <a:xfrm>
            <a:off x="5827359" y="399569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15A13D34-F8C7-4CA7-85D2-0142B217211A}"/>
              </a:ext>
            </a:extLst>
          </p:cNvPr>
          <p:cNvSpPr/>
          <p:nvPr/>
        </p:nvSpPr>
        <p:spPr>
          <a:xfrm>
            <a:off x="5873898" y="398751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="" xmlns:a16="http://schemas.microsoft.com/office/drawing/2014/main" id="{FE09B582-E225-4252-9D0C-70B0083F8BB4}"/>
              </a:ext>
            </a:extLst>
          </p:cNvPr>
          <p:cNvSpPr/>
          <p:nvPr/>
        </p:nvSpPr>
        <p:spPr>
          <a:xfrm>
            <a:off x="5919617" y="405834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="" xmlns:a16="http://schemas.microsoft.com/office/drawing/2014/main" id="{DAE3E135-A766-4E0B-BD67-60C717BB89CB}"/>
              </a:ext>
            </a:extLst>
          </p:cNvPr>
          <p:cNvSpPr/>
          <p:nvPr/>
        </p:nvSpPr>
        <p:spPr>
          <a:xfrm>
            <a:off x="5957662" y="410439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="" xmlns:a16="http://schemas.microsoft.com/office/drawing/2014/main" id="{CA5B8958-3CCD-4C00-BE67-AA020CA73C47}"/>
              </a:ext>
            </a:extLst>
          </p:cNvPr>
          <p:cNvSpPr/>
          <p:nvPr/>
        </p:nvSpPr>
        <p:spPr>
          <a:xfrm>
            <a:off x="5983677" y="414995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="" xmlns:a16="http://schemas.microsoft.com/office/drawing/2014/main" id="{3605BCD5-B972-4EE1-9A7E-ABF1713C086E}"/>
              </a:ext>
            </a:extLst>
          </p:cNvPr>
          <p:cNvSpPr/>
          <p:nvPr/>
        </p:nvSpPr>
        <p:spPr>
          <a:xfrm>
            <a:off x="6011163" y="420807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="" xmlns:a16="http://schemas.microsoft.com/office/drawing/2014/main" id="{5448A93E-4E27-4E40-9C67-AFFE73055DE8}"/>
              </a:ext>
            </a:extLst>
          </p:cNvPr>
          <p:cNvSpPr/>
          <p:nvPr/>
        </p:nvSpPr>
        <p:spPr>
          <a:xfrm>
            <a:off x="6046471" y="426700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="" xmlns:a16="http://schemas.microsoft.com/office/drawing/2014/main" id="{9DF34F45-EC6E-48AB-9E7F-B50A566E1021}"/>
              </a:ext>
            </a:extLst>
          </p:cNvPr>
          <p:cNvSpPr/>
          <p:nvPr/>
        </p:nvSpPr>
        <p:spPr>
          <a:xfrm>
            <a:off x="6115050" y="436079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="" xmlns:a16="http://schemas.microsoft.com/office/drawing/2014/main" id="{067BF1E5-677A-4CE7-943A-AA7C77BDF9C0}"/>
              </a:ext>
            </a:extLst>
          </p:cNvPr>
          <p:cNvSpPr/>
          <p:nvPr/>
        </p:nvSpPr>
        <p:spPr>
          <a:xfrm>
            <a:off x="6133147" y="440651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="" xmlns:a16="http://schemas.microsoft.com/office/drawing/2014/main" id="{D6A7F0CF-431A-478F-BD1A-85E8F9AA413E}"/>
              </a:ext>
            </a:extLst>
          </p:cNvPr>
          <p:cNvSpPr/>
          <p:nvPr/>
        </p:nvSpPr>
        <p:spPr>
          <a:xfrm>
            <a:off x="6163498" y="447108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="" xmlns:a16="http://schemas.microsoft.com/office/drawing/2014/main" id="{62E3D5F5-09A6-470E-9F06-F815C4C65C1F}"/>
              </a:ext>
            </a:extLst>
          </p:cNvPr>
          <p:cNvSpPr/>
          <p:nvPr/>
        </p:nvSpPr>
        <p:spPr>
          <a:xfrm>
            <a:off x="6198687" y="452185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="" xmlns:a16="http://schemas.microsoft.com/office/drawing/2014/main" id="{C091044B-CD59-468A-8C11-05295BF607CB}"/>
              </a:ext>
            </a:extLst>
          </p:cNvPr>
          <p:cNvSpPr/>
          <p:nvPr/>
        </p:nvSpPr>
        <p:spPr>
          <a:xfrm>
            <a:off x="6221546" y="456982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="" xmlns:a16="http://schemas.microsoft.com/office/drawing/2014/main" id="{DB8A21E4-FBCE-4F31-BD67-8557A4886D9D}"/>
              </a:ext>
            </a:extLst>
          </p:cNvPr>
          <p:cNvSpPr/>
          <p:nvPr/>
        </p:nvSpPr>
        <p:spPr>
          <a:xfrm>
            <a:off x="6286450" y="463527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="" xmlns:a16="http://schemas.microsoft.com/office/drawing/2014/main" id="{E10CD031-81BC-4B05-AF9B-8486CA76603A}"/>
              </a:ext>
            </a:extLst>
          </p:cNvPr>
          <p:cNvSpPr/>
          <p:nvPr/>
        </p:nvSpPr>
        <p:spPr>
          <a:xfrm>
            <a:off x="6309309" y="468099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4A4DFC51-4949-4C59-898A-E99EA116912E}"/>
              </a:ext>
            </a:extLst>
          </p:cNvPr>
          <p:cNvSpPr/>
          <p:nvPr/>
        </p:nvSpPr>
        <p:spPr>
          <a:xfrm>
            <a:off x="6332168" y="472670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="" xmlns:a16="http://schemas.microsoft.com/office/drawing/2014/main" id="{138324C1-615E-4EA5-ACED-5F3861693F05}"/>
              </a:ext>
            </a:extLst>
          </p:cNvPr>
          <p:cNvSpPr/>
          <p:nvPr/>
        </p:nvSpPr>
        <p:spPr>
          <a:xfrm>
            <a:off x="6377887" y="477242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="" xmlns:a16="http://schemas.microsoft.com/office/drawing/2014/main" id="{6836B472-3091-4849-8CA6-A8276C4433FE}"/>
              </a:ext>
            </a:extLst>
          </p:cNvPr>
          <p:cNvSpPr/>
          <p:nvPr/>
        </p:nvSpPr>
        <p:spPr>
          <a:xfrm>
            <a:off x="6400746" y="484100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="" xmlns:a16="http://schemas.microsoft.com/office/drawing/2014/main" id="{FC47B57B-B873-4111-B37A-95F5AB97F314}"/>
              </a:ext>
            </a:extLst>
          </p:cNvPr>
          <p:cNvSpPr/>
          <p:nvPr/>
        </p:nvSpPr>
        <p:spPr>
          <a:xfrm>
            <a:off x="6457949" y="489017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="" xmlns:a16="http://schemas.microsoft.com/office/drawing/2014/main" id="{33A1A97C-EF67-4BB1-AC64-F1E1EC2FA49F}"/>
              </a:ext>
            </a:extLst>
          </p:cNvPr>
          <p:cNvSpPr/>
          <p:nvPr/>
        </p:nvSpPr>
        <p:spPr>
          <a:xfrm>
            <a:off x="6492292" y="488672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="" xmlns:a16="http://schemas.microsoft.com/office/drawing/2014/main" id="{E77AC163-2A56-4F4D-BA95-979C58A99F07}"/>
              </a:ext>
            </a:extLst>
          </p:cNvPr>
          <p:cNvSpPr/>
          <p:nvPr/>
        </p:nvSpPr>
        <p:spPr>
          <a:xfrm>
            <a:off x="6515151" y="493934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="" xmlns:a16="http://schemas.microsoft.com/office/drawing/2014/main" id="{3E7FB3F4-7204-4B16-87A1-DE73D459B30F}"/>
              </a:ext>
            </a:extLst>
          </p:cNvPr>
          <p:cNvSpPr/>
          <p:nvPr/>
        </p:nvSpPr>
        <p:spPr>
          <a:xfrm>
            <a:off x="6549493" y="493644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="" xmlns:a16="http://schemas.microsoft.com/office/drawing/2014/main" id="{1C95DFF5-496B-485D-AE71-B2980CD1413E}"/>
              </a:ext>
            </a:extLst>
          </p:cNvPr>
          <p:cNvSpPr/>
          <p:nvPr/>
        </p:nvSpPr>
        <p:spPr>
          <a:xfrm>
            <a:off x="6599080" y="500456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="" xmlns:a16="http://schemas.microsoft.com/office/drawing/2014/main" id="{9C050C3A-295B-4116-A5AF-D98E3A0AD08B}"/>
              </a:ext>
            </a:extLst>
          </p:cNvPr>
          <p:cNvSpPr/>
          <p:nvPr/>
        </p:nvSpPr>
        <p:spPr>
          <a:xfrm>
            <a:off x="6621939" y="500456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="" xmlns:a16="http://schemas.microsoft.com/office/drawing/2014/main" id="{EB7BA8BE-AD09-4D12-BC08-4E05C7A59A19}"/>
              </a:ext>
            </a:extLst>
          </p:cNvPr>
          <p:cNvSpPr/>
          <p:nvPr/>
        </p:nvSpPr>
        <p:spPr>
          <a:xfrm>
            <a:off x="6667658" y="505122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="" xmlns:a16="http://schemas.microsoft.com/office/drawing/2014/main" id="{B4E056DC-D5B5-4B28-AD32-143915A72558}"/>
              </a:ext>
            </a:extLst>
          </p:cNvPr>
          <p:cNvSpPr/>
          <p:nvPr/>
        </p:nvSpPr>
        <p:spPr>
          <a:xfrm>
            <a:off x="6730064" y="505122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="" xmlns:a16="http://schemas.microsoft.com/office/drawing/2014/main" id="{777CBD44-E726-4176-8A35-DF4609A5A40A}"/>
              </a:ext>
            </a:extLst>
          </p:cNvPr>
          <p:cNvSpPr/>
          <p:nvPr/>
        </p:nvSpPr>
        <p:spPr>
          <a:xfrm>
            <a:off x="6792470" y="509694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="" xmlns:a16="http://schemas.microsoft.com/office/drawing/2014/main" id="{8BCAE257-8BF4-4E03-B619-1FE2738828C0}"/>
              </a:ext>
            </a:extLst>
          </p:cNvPr>
          <p:cNvSpPr/>
          <p:nvPr/>
        </p:nvSpPr>
        <p:spPr>
          <a:xfrm>
            <a:off x="6843375" y="50969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="" xmlns:a16="http://schemas.microsoft.com/office/drawing/2014/main" id="{58C251C0-E15F-413D-9688-FA464C792CCE}"/>
              </a:ext>
            </a:extLst>
          </p:cNvPr>
          <p:cNvSpPr/>
          <p:nvPr/>
        </p:nvSpPr>
        <p:spPr>
          <a:xfrm>
            <a:off x="6905781" y="510584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="" xmlns:a16="http://schemas.microsoft.com/office/drawing/2014/main" id="{82B8A155-1B38-4BDE-AF6D-15F7A30BB501}"/>
              </a:ext>
            </a:extLst>
          </p:cNvPr>
          <p:cNvSpPr/>
          <p:nvPr/>
        </p:nvSpPr>
        <p:spPr>
          <a:xfrm>
            <a:off x="6954367" y="511588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="" xmlns:a16="http://schemas.microsoft.com/office/drawing/2014/main" id="{D1CA5A4F-7FCD-4669-837A-E8C637104BE7}"/>
              </a:ext>
            </a:extLst>
          </p:cNvPr>
          <p:cNvSpPr/>
          <p:nvPr/>
        </p:nvSpPr>
        <p:spPr>
          <a:xfrm>
            <a:off x="6981761" y="360822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26B004-8782-4CFE-8B6A-1D322EF4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No Chaotic Case for </a:t>
            </a:r>
            <a:r>
              <a:rPr lang="en-US" altLang="ja-JP" dirty="0">
                <a:latin typeface="+mn-lt"/>
                <a:sym typeface="Symbol" panose="05050102010706020507" pitchFamily="18" charset="2"/>
              </a:rPr>
              <a:t>=0.06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36BA3028-FC30-4976-A0DD-522655DA9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288" y="1572679"/>
            <a:ext cx="4077310" cy="4691786"/>
          </a:xfrm>
          <a:solidFill>
            <a:srgbClr val="00B050"/>
          </a:solidFill>
          <a:ln>
            <a:solidFill>
              <a:schemeClr val="bg1"/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DD82D5-F49F-4110-BF8D-9F2A0035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9459-79C8-40E1-AF15-42C416F2D49E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0A9C7A-ECDD-48A3-AFA5-E5C7FAC7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34B0DD-ABF8-4F26-A62B-05B8BFCD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B0EF252D-7F0F-43F9-BD8E-7740BC3A2007}"/>
              </a:ext>
            </a:extLst>
          </p:cNvPr>
          <p:cNvSpPr/>
          <p:nvPr/>
        </p:nvSpPr>
        <p:spPr>
          <a:xfrm>
            <a:off x="3460878" y="478423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="" xmlns:a16="http://schemas.microsoft.com/office/drawing/2014/main" id="{023DF65C-644D-4168-9A2F-C5CCFC45A884}"/>
              </a:ext>
            </a:extLst>
          </p:cNvPr>
          <p:cNvSpPr/>
          <p:nvPr/>
        </p:nvSpPr>
        <p:spPr>
          <a:xfrm>
            <a:off x="3561732" y="464303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4E0C4A44-8957-4098-889A-160312591772}"/>
              </a:ext>
            </a:extLst>
          </p:cNvPr>
          <p:cNvSpPr/>
          <p:nvPr/>
        </p:nvSpPr>
        <p:spPr>
          <a:xfrm>
            <a:off x="3660650" y="456485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="" xmlns:a16="http://schemas.microsoft.com/office/drawing/2014/main" id="{484E1EB2-52D1-4AF1-9EAD-8594817A4188}"/>
              </a:ext>
            </a:extLst>
          </p:cNvPr>
          <p:cNvSpPr/>
          <p:nvPr/>
        </p:nvSpPr>
        <p:spPr>
          <a:xfrm>
            <a:off x="3734045" y="451913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26CEB31B-5CF9-43E1-A0BA-555A2EB824AF}"/>
              </a:ext>
            </a:extLst>
          </p:cNvPr>
          <p:cNvSpPr/>
          <p:nvPr/>
        </p:nvSpPr>
        <p:spPr>
          <a:xfrm>
            <a:off x="3802626" y="447341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BDE2CAD9-760E-4EC4-8D5B-41D84FA80316}"/>
              </a:ext>
            </a:extLst>
          </p:cNvPr>
          <p:cNvSpPr/>
          <p:nvPr/>
        </p:nvSpPr>
        <p:spPr>
          <a:xfrm>
            <a:off x="3871207" y="445055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6F5A197-BDFA-4D10-ADBA-4FFF46C3CFBB}"/>
              </a:ext>
            </a:extLst>
          </p:cNvPr>
          <p:cNvSpPr/>
          <p:nvPr/>
        </p:nvSpPr>
        <p:spPr>
          <a:xfrm>
            <a:off x="3939788" y="442769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3C976DD-C33D-41D4-A54D-FB0A5033C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369" y="4383492"/>
            <a:ext cx="67062" cy="670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4F19DE6-A1BA-454E-942F-0B694225E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293" y="4355004"/>
            <a:ext cx="67062" cy="67062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58AAE695-80D0-4E7A-9EC1-73FF3CA8E37A}"/>
              </a:ext>
            </a:extLst>
          </p:cNvPr>
          <p:cNvSpPr/>
          <p:nvPr/>
        </p:nvSpPr>
        <p:spPr>
          <a:xfrm>
            <a:off x="4188217" y="436063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5DBC9811-2B13-44AE-B740-74061FD9F2AF}"/>
              </a:ext>
            </a:extLst>
          </p:cNvPr>
          <p:cNvSpPr/>
          <p:nvPr/>
        </p:nvSpPr>
        <p:spPr>
          <a:xfrm>
            <a:off x="4264901" y="435500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62D6B432-3F25-4D4E-B98B-02D8445160D9}"/>
              </a:ext>
            </a:extLst>
          </p:cNvPr>
          <p:cNvSpPr/>
          <p:nvPr/>
        </p:nvSpPr>
        <p:spPr>
          <a:xfrm>
            <a:off x="4336503" y="432741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EFC79CB2-9FC9-4767-A5E6-EA67F738D0D2}"/>
              </a:ext>
            </a:extLst>
          </p:cNvPr>
          <p:cNvSpPr/>
          <p:nvPr/>
        </p:nvSpPr>
        <p:spPr>
          <a:xfrm>
            <a:off x="4419295" y="430455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8BBB0AA8-03EB-48A2-8C1D-38BD38A1C109}"/>
              </a:ext>
            </a:extLst>
          </p:cNvPr>
          <p:cNvSpPr/>
          <p:nvPr/>
        </p:nvSpPr>
        <p:spPr>
          <a:xfrm>
            <a:off x="4494957" y="421542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5E3DA811-B14D-4BEF-97CD-67D4BF0D997C}"/>
              </a:ext>
            </a:extLst>
          </p:cNvPr>
          <p:cNvSpPr/>
          <p:nvPr/>
        </p:nvSpPr>
        <p:spPr>
          <a:xfrm>
            <a:off x="4562647" y="412204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1362649E-E320-49CF-B190-8D21877E2AEB}"/>
              </a:ext>
            </a:extLst>
          </p:cNvPr>
          <p:cNvSpPr/>
          <p:nvPr/>
        </p:nvSpPr>
        <p:spPr>
          <a:xfrm>
            <a:off x="4645181" y="412724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08C6DDB8-D236-4280-BB36-0C194D68D680}"/>
              </a:ext>
            </a:extLst>
          </p:cNvPr>
          <p:cNvSpPr/>
          <p:nvPr/>
        </p:nvSpPr>
        <p:spPr>
          <a:xfrm>
            <a:off x="4723557" y="428169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C0C669F9-399D-42EA-BCD1-27299451A127}"/>
              </a:ext>
            </a:extLst>
          </p:cNvPr>
          <p:cNvSpPr/>
          <p:nvPr/>
        </p:nvSpPr>
        <p:spPr>
          <a:xfrm>
            <a:off x="4792137" y="428169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21565A8A-3842-466C-B559-DC8AC85F54C0}"/>
              </a:ext>
            </a:extLst>
          </p:cNvPr>
          <p:cNvSpPr/>
          <p:nvPr/>
        </p:nvSpPr>
        <p:spPr>
          <a:xfrm>
            <a:off x="4883577" y="426114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E4EB2D85-E634-48FD-9D48-6D32496B5C91}"/>
              </a:ext>
            </a:extLst>
          </p:cNvPr>
          <p:cNvSpPr/>
          <p:nvPr/>
        </p:nvSpPr>
        <p:spPr>
          <a:xfrm>
            <a:off x="4955423" y="417296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6A5E2F54-AB2E-40E0-8FB8-92324F8E99CA}"/>
              </a:ext>
            </a:extLst>
          </p:cNvPr>
          <p:cNvSpPr/>
          <p:nvPr/>
        </p:nvSpPr>
        <p:spPr>
          <a:xfrm>
            <a:off x="5030534" y="395916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C7FA15BD-D16F-45CB-94B9-F8C75C190EE9}"/>
              </a:ext>
            </a:extLst>
          </p:cNvPr>
          <p:cNvSpPr/>
          <p:nvPr/>
        </p:nvSpPr>
        <p:spPr>
          <a:xfrm>
            <a:off x="5105645" y="362432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52F7E7F9-35D7-4DB7-9AC5-25006A65FF02}"/>
              </a:ext>
            </a:extLst>
          </p:cNvPr>
          <p:cNvSpPr/>
          <p:nvPr/>
        </p:nvSpPr>
        <p:spPr>
          <a:xfrm flipH="1">
            <a:off x="5201686" y="306502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="" xmlns:a16="http://schemas.microsoft.com/office/drawing/2014/main" id="{4C511296-DDF2-4353-85A0-374C135E0BBE}"/>
              </a:ext>
            </a:extLst>
          </p:cNvPr>
          <p:cNvSpPr/>
          <p:nvPr/>
        </p:nvSpPr>
        <p:spPr>
          <a:xfrm>
            <a:off x="5272197" y="175082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="" xmlns:a16="http://schemas.microsoft.com/office/drawing/2014/main" id="{FAC529F3-DA9E-4AD9-83A4-F2E533393B69}"/>
              </a:ext>
            </a:extLst>
          </p:cNvPr>
          <p:cNvSpPr/>
          <p:nvPr/>
        </p:nvSpPr>
        <p:spPr>
          <a:xfrm>
            <a:off x="5338846" y="419256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0796EC09-9031-44A2-917F-6F581430A27B}"/>
              </a:ext>
            </a:extLst>
          </p:cNvPr>
          <p:cNvSpPr/>
          <p:nvPr/>
        </p:nvSpPr>
        <p:spPr>
          <a:xfrm>
            <a:off x="5415889" y="421542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="" xmlns:a16="http://schemas.microsoft.com/office/drawing/2014/main" id="{455BB39E-1136-4EEB-AD06-9DB9C8E8BA41}"/>
              </a:ext>
            </a:extLst>
          </p:cNvPr>
          <p:cNvSpPr/>
          <p:nvPr/>
        </p:nvSpPr>
        <p:spPr>
          <a:xfrm>
            <a:off x="5492932" y="423598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="" xmlns:a16="http://schemas.microsoft.com/office/drawing/2014/main" id="{86F3DC7B-57AF-40AB-8A1A-60F7B51D83BF}"/>
              </a:ext>
            </a:extLst>
          </p:cNvPr>
          <p:cNvSpPr/>
          <p:nvPr/>
        </p:nvSpPr>
        <p:spPr>
          <a:xfrm>
            <a:off x="5573977" y="423552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="" xmlns:a16="http://schemas.microsoft.com/office/drawing/2014/main" id="{69A39A11-A980-4960-978D-10FE575F5B79}"/>
              </a:ext>
            </a:extLst>
          </p:cNvPr>
          <p:cNvSpPr/>
          <p:nvPr/>
        </p:nvSpPr>
        <p:spPr>
          <a:xfrm>
            <a:off x="5651020" y="420242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="" xmlns:a16="http://schemas.microsoft.com/office/drawing/2014/main" id="{52B7E1A4-DE4F-486F-BEEF-7C13CA3C4441}"/>
              </a:ext>
            </a:extLst>
          </p:cNvPr>
          <p:cNvSpPr/>
          <p:nvPr/>
        </p:nvSpPr>
        <p:spPr>
          <a:xfrm>
            <a:off x="5722269" y="416925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="" xmlns:a16="http://schemas.microsoft.com/office/drawing/2014/main" id="{5743C01A-8AA3-49AE-8F2F-623F4F3EA410}"/>
              </a:ext>
            </a:extLst>
          </p:cNvPr>
          <p:cNvSpPr/>
          <p:nvPr/>
        </p:nvSpPr>
        <p:spPr>
          <a:xfrm>
            <a:off x="5794711" y="408152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="" xmlns:a16="http://schemas.microsoft.com/office/drawing/2014/main" id="{5084A0F3-C543-495C-96F1-A0B80B0BCF13}"/>
              </a:ext>
            </a:extLst>
          </p:cNvPr>
          <p:cNvSpPr/>
          <p:nvPr/>
        </p:nvSpPr>
        <p:spPr>
          <a:xfrm>
            <a:off x="5867891" y="389571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="" xmlns:a16="http://schemas.microsoft.com/office/drawing/2014/main" id="{26B8195C-3A52-43C4-8443-41E4C63BA04C}"/>
              </a:ext>
            </a:extLst>
          </p:cNvPr>
          <p:cNvSpPr/>
          <p:nvPr/>
        </p:nvSpPr>
        <p:spPr>
          <a:xfrm>
            <a:off x="6011434" y="412083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="" xmlns:a16="http://schemas.microsoft.com/office/drawing/2014/main" id="{DE2E59B6-3A52-4043-A1BA-7D074F71C8EB}"/>
              </a:ext>
            </a:extLst>
          </p:cNvPr>
          <p:cNvSpPr/>
          <p:nvPr/>
        </p:nvSpPr>
        <p:spPr>
          <a:xfrm>
            <a:off x="3797422" y="218388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214B6591-7A3E-449B-9A83-9BF9C34F23CB}"/>
              </a:ext>
            </a:extLst>
          </p:cNvPr>
          <p:cNvSpPr/>
          <p:nvPr/>
        </p:nvSpPr>
        <p:spPr>
          <a:xfrm>
            <a:off x="3797421" y="234065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8AFE408D-7C6E-4FFD-A202-A2FA079A6245}"/>
              </a:ext>
            </a:extLst>
          </p:cNvPr>
          <p:cNvSpPr/>
          <p:nvPr/>
        </p:nvSpPr>
        <p:spPr>
          <a:xfrm>
            <a:off x="4098293" y="445055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935F9E6D-FB5F-4338-B61D-E3200FD59F3B}"/>
              </a:ext>
            </a:extLst>
          </p:cNvPr>
          <p:cNvSpPr/>
          <p:nvPr/>
        </p:nvSpPr>
        <p:spPr>
          <a:xfrm>
            <a:off x="3539149" y="4692893"/>
            <a:ext cx="45719" cy="4892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63E003D8-6B58-4E43-945F-C636B1B3386A}"/>
              </a:ext>
            </a:extLst>
          </p:cNvPr>
          <p:cNvSpPr/>
          <p:nvPr/>
        </p:nvSpPr>
        <p:spPr>
          <a:xfrm>
            <a:off x="3644432" y="463857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720D2E41-3E44-49DD-9E09-84320F4209CC}"/>
              </a:ext>
            </a:extLst>
          </p:cNvPr>
          <p:cNvSpPr/>
          <p:nvPr/>
        </p:nvSpPr>
        <p:spPr>
          <a:xfrm>
            <a:off x="3706965" y="457885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573E160A-D607-4368-9588-EE6AAB36401D}"/>
              </a:ext>
            </a:extLst>
          </p:cNvPr>
          <p:cNvSpPr/>
          <p:nvPr/>
        </p:nvSpPr>
        <p:spPr>
          <a:xfrm>
            <a:off x="3797423" y="4541606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1348B8FE-B347-4C46-8F5B-8ADFC01A27FF}"/>
              </a:ext>
            </a:extLst>
          </p:cNvPr>
          <p:cNvSpPr/>
          <p:nvPr/>
        </p:nvSpPr>
        <p:spPr>
          <a:xfrm>
            <a:off x="3879948" y="4518746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EDD793FB-9909-4E06-AFCE-BEE1AB041389}"/>
              </a:ext>
            </a:extLst>
          </p:cNvPr>
          <p:cNvSpPr/>
          <p:nvPr/>
        </p:nvSpPr>
        <p:spPr>
          <a:xfrm>
            <a:off x="3962650" y="448508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00C15287-3171-439C-90A1-79CBFCF09022}"/>
              </a:ext>
            </a:extLst>
          </p:cNvPr>
          <p:cNvSpPr/>
          <p:nvPr/>
        </p:nvSpPr>
        <p:spPr>
          <a:xfrm>
            <a:off x="4027782" y="446641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89DE77AF-F0EA-489E-9366-17532AA626F4}"/>
              </a:ext>
            </a:extLst>
          </p:cNvPr>
          <p:cNvSpPr/>
          <p:nvPr/>
        </p:nvSpPr>
        <p:spPr>
          <a:xfrm>
            <a:off x="4182427" y="443194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B66DBDDB-BBEF-40E0-B4A1-84EBB936EF40}"/>
              </a:ext>
            </a:extLst>
          </p:cNvPr>
          <p:cNvSpPr/>
          <p:nvPr/>
        </p:nvSpPr>
        <p:spPr>
          <a:xfrm>
            <a:off x="4266237" y="440996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D85929E3-D2E6-4990-BF51-E72F17A0BC4C}"/>
              </a:ext>
            </a:extLst>
          </p:cNvPr>
          <p:cNvSpPr/>
          <p:nvPr/>
        </p:nvSpPr>
        <p:spPr>
          <a:xfrm>
            <a:off x="4341585" y="439276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A9BB66B7-BA16-4111-B591-85C41E002FCA}"/>
              </a:ext>
            </a:extLst>
          </p:cNvPr>
          <p:cNvSpPr/>
          <p:nvPr/>
        </p:nvSpPr>
        <p:spPr>
          <a:xfrm>
            <a:off x="4405084" y="436424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14A1029E-D35F-48C9-A88B-762E044F4B9B}"/>
              </a:ext>
            </a:extLst>
          </p:cNvPr>
          <p:cNvSpPr/>
          <p:nvPr/>
        </p:nvSpPr>
        <p:spPr>
          <a:xfrm>
            <a:off x="4488634" y="432741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805BE51F-F7C4-4318-8662-A0CCB4AC9EB8}"/>
              </a:ext>
            </a:extLst>
          </p:cNvPr>
          <p:cNvSpPr/>
          <p:nvPr/>
        </p:nvSpPr>
        <p:spPr>
          <a:xfrm>
            <a:off x="4563967" y="430455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995500C1-B33C-4237-8625-0ADEE11506EC}"/>
              </a:ext>
            </a:extLst>
          </p:cNvPr>
          <p:cNvSpPr/>
          <p:nvPr/>
        </p:nvSpPr>
        <p:spPr>
          <a:xfrm>
            <a:off x="4641526" y="428169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DAA94A3D-BAD0-4D15-A820-2391FD8E0FC3}"/>
              </a:ext>
            </a:extLst>
          </p:cNvPr>
          <p:cNvSpPr/>
          <p:nvPr/>
        </p:nvSpPr>
        <p:spPr>
          <a:xfrm>
            <a:off x="4715095" y="433777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53A657A0-8D21-43A3-81E1-E8E657C2CE97}"/>
              </a:ext>
            </a:extLst>
          </p:cNvPr>
          <p:cNvSpPr/>
          <p:nvPr/>
        </p:nvSpPr>
        <p:spPr>
          <a:xfrm>
            <a:off x="4794810" y="432657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9E0800F1-F14A-42DA-A287-D1C5F46437BA}"/>
              </a:ext>
            </a:extLst>
          </p:cNvPr>
          <p:cNvSpPr/>
          <p:nvPr/>
        </p:nvSpPr>
        <p:spPr>
          <a:xfrm>
            <a:off x="4930840" y="424673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3C98F947-4443-44AB-8133-84EAD38273E2}"/>
              </a:ext>
            </a:extLst>
          </p:cNvPr>
          <p:cNvSpPr/>
          <p:nvPr/>
        </p:nvSpPr>
        <p:spPr>
          <a:xfrm>
            <a:off x="5026674" y="412724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92E948E7-9D27-4B08-BD5B-E55CF6999E45}"/>
              </a:ext>
            </a:extLst>
          </p:cNvPr>
          <p:cNvSpPr/>
          <p:nvPr/>
        </p:nvSpPr>
        <p:spPr>
          <a:xfrm>
            <a:off x="5105644" y="391857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410AC06F-D49C-4B5A-B5FE-5C7276D447EF}"/>
              </a:ext>
            </a:extLst>
          </p:cNvPr>
          <p:cNvSpPr/>
          <p:nvPr/>
        </p:nvSpPr>
        <p:spPr>
          <a:xfrm>
            <a:off x="5178827" y="361639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51EB6652-E084-4474-B090-665F438DE900}"/>
              </a:ext>
            </a:extLst>
          </p:cNvPr>
          <p:cNvSpPr/>
          <p:nvPr/>
        </p:nvSpPr>
        <p:spPr>
          <a:xfrm>
            <a:off x="5272196" y="285970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A87BB9B3-98B2-4422-AFFE-F440A8596573}"/>
              </a:ext>
            </a:extLst>
          </p:cNvPr>
          <p:cNvSpPr/>
          <p:nvPr/>
        </p:nvSpPr>
        <p:spPr>
          <a:xfrm>
            <a:off x="5333430" y="423552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243CF5A8-3FA4-450B-A964-CB221BAE827A}"/>
              </a:ext>
            </a:extLst>
          </p:cNvPr>
          <p:cNvSpPr/>
          <p:nvPr/>
        </p:nvSpPr>
        <p:spPr>
          <a:xfrm>
            <a:off x="5405276" y="420102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1A1D4842-9B77-4A06-8D4D-D6293CEC90BE}"/>
              </a:ext>
            </a:extLst>
          </p:cNvPr>
          <p:cNvSpPr/>
          <p:nvPr/>
        </p:nvSpPr>
        <p:spPr>
          <a:xfrm>
            <a:off x="5487138" y="417438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B62AAB41-4C0B-418D-ACCA-2495E60DF783}"/>
              </a:ext>
            </a:extLst>
          </p:cNvPr>
          <p:cNvSpPr/>
          <p:nvPr/>
        </p:nvSpPr>
        <p:spPr>
          <a:xfrm>
            <a:off x="5560471" y="417296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FE1A4EE5-97F7-4725-BA62-C6CCE4BC18E9}"/>
              </a:ext>
            </a:extLst>
          </p:cNvPr>
          <p:cNvSpPr/>
          <p:nvPr/>
        </p:nvSpPr>
        <p:spPr>
          <a:xfrm>
            <a:off x="5640926" y="415010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DB85437C-FF14-44A7-B047-9709AB0E5772}"/>
              </a:ext>
            </a:extLst>
          </p:cNvPr>
          <p:cNvSpPr/>
          <p:nvPr/>
        </p:nvSpPr>
        <p:spPr>
          <a:xfrm>
            <a:off x="5712177" y="4093306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78BEEB64-F399-4B95-938C-F1FA81C88F4A}"/>
              </a:ext>
            </a:extLst>
          </p:cNvPr>
          <p:cNvSpPr/>
          <p:nvPr/>
        </p:nvSpPr>
        <p:spPr>
          <a:xfrm>
            <a:off x="5794710" y="397780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F808F7C2-9999-4A4B-B30A-915870134AB1}"/>
              </a:ext>
            </a:extLst>
          </p:cNvPr>
          <p:cNvSpPr/>
          <p:nvPr/>
        </p:nvSpPr>
        <p:spPr>
          <a:xfrm>
            <a:off x="5867892" y="376822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6EB92219-5152-4557-B943-81EF6236E35C}"/>
              </a:ext>
            </a:extLst>
          </p:cNvPr>
          <p:cNvSpPr/>
          <p:nvPr/>
        </p:nvSpPr>
        <p:spPr>
          <a:xfrm>
            <a:off x="5956507" y="337806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C2AE7258-D4BF-49D6-A6F3-68209087F57B}"/>
              </a:ext>
            </a:extLst>
          </p:cNvPr>
          <p:cNvSpPr/>
          <p:nvPr/>
        </p:nvSpPr>
        <p:spPr>
          <a:xfrm>
            <a:off x="6015285" y="397780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910C0DAD-FE9A-44D8-A7BD-1300DC4DC9FA}"/>
              </a:ext>
            </a:extLst>
          </p:cNvPr>
          <p:cNvSpPr/>
          <p:nvPr/>
        </p:nvSpPr>
        <p:spPr>
          <a:xfrm>
            <a:off x="6106285" y="390460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FA61E8-D2EF-44B7-A65A-CBA48573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Very Chaotic Case for</a:t>
            </a:r>
            <a:r>
              <a:rPr lang="en-US" altLang="ja-JP" dirty="0">
                <a:latin typeface="+mn-lt"/>
                <a:sym typeface="Symbol" panose="05050102010706020507" pitchFamily="18" charset="2"/>
              </a:rPr>
              <a:t> =0.17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0EDDD44-D283-4E9B-BF48-5D2632876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65" y="2210722"/>
            <a:ext cx="3159252" cy="3625596"/>
          </a:xfr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5CF656-5A7A-4F3B-9C96-1E8D24E7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D0776-B785-442F-9FDD-C202AABE6CE9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FADF62-16B2-4DF7-86B2-9EE988C1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71D417-0CC3-4201-9EBE-9DF8F964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1F91E75-49EE-4D65-8675-51DC3921C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08" y="2369873"/>
            <a:ext cx="3855476" cy="3466445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="" xmlns:a16="http://schemas.microsoft.com/office/drawing/2014/main" id="{40100A35-D14F-43A3-AEB6-E31A26DAC89D}"/>
              </a:ext>
            </a:extLst>
          </p:cNvPr>
          <p:cNvSpPr/>
          <p:nvPr/>
        </p:nvSpPr>
        <p:spPr>
          <a:xfrm>
            <a:off x="5071263" y="248819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B94B6BF5-ACB5-49F6-92CB-FFECA75497CF}"/>
              </a:ext>
            </a:extLst>
          </p:cNvPr>
          <p:cNvSpPr/>
          <p:nvPr/>
        </p:nvSpPr>
        <p:spPr>
          <a:xfrm>
            <a:off x="5094122" y="251866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="" xmlns:a16="http://schemas.microsoft.com/office/drawing/2014/main" id="{97C51D5C-064A-46CA-AAFF-E110971E7960}"/>
              </a:ext>
            </a:extLst>
          </p:cNvPr>
          <p:cNvSpPr/>
          <p:nvPr/>
        </p:nvSpPr>
        <p:spPr>
          <a:xfrm>
            <a:off x="5139840" y="25251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6CF80FC4-A61B-4C6B-9DF5-71A79E2854B8}"/>
              </a:ext>
            </a:extLst>
          </p:cNvPr>
          <p:cNvSpPr/>
          <p:nvPr/>
        </p:nvSpPr>
        <p:spPr>
          <a:xfrm>
            <a:off x="5162699" y="25774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B1603956-9DE6-4632-A9E7-CBAF8EAC5DDE}"/>
              </a:ext>
            </a:extLst>
          </p:cNvPr>
          <p:cNvSpPr/>
          <p:nvPr/>
        </p:nvSpPr>
        <p:spPr>
          <a:xfrm>
            <a:off x="5185558" y="26296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494DC7C4-60B4-408C-8E3D-3890C7092392}"/>
              </a:ext>
            </a:extLst>
          </p:cNvPr>
          <p:cNvSpPr/>
          <p:nvPr/>
        </p:nvSpPr>
        <p:spPr>
          <a:xfrm>
            <a:off x="5231277" y="26819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D97BA7EE-37F0-4752-833E-FF08F3979193}"/>
              </a:ext>
            </a:extLst>
          </p:cNvPr>
          <p:cNvSpPr/>
          <p:nvPr/>
        </p:nvSpPr>
        <p:spPr>
          <a:xfrm>
            <a:off x="5254136" y="27341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0A2BA3C5-43F6-4920-890E-D342C95E790E}"/>
              </a:ext>
            </a:extLst>
          </p:cNvPr>
          <p:cNvSpPr/>
          <p:nvPr/>
        </p:nvSpPr>
        <p:spPr>
          <a:xfrm>
            <a:off x="5283127" y="27864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7FB90120-D4C3-4E85-A3BE-7D8D0A69EDB9}"/>
              </a:ext>
            </a:extLst>
          </p:cNvPr>
          <p:cNvSpPr/>
          <p:nvPr/>
        </p:nvSpPr>
        <p:spPr>
          <a:xfrm>
            <a:off x="5305986" y="28386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0F68317F-2157-46AD-9C2D-92BDFFF70CE3}"/>
              </a:ext>
            </a:extLst>
          </p:cNvPr>
          <p:cNvSpPr/>
          <p:nvPr/>
        </p:nvSpPr>
        <p:spPr>
          <a:xfrm>
            <a:off x="5321914" y="28909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F3C5C8AF-65E4-48FC-BAC0-4C25B913DFA2}"/>
              </a:ext>
            </a:extLst>
          </p:cNvPr>
          <p:cNvSpPr/>
          <p:nvPr/>
        </p:nvSpPr>
        <p:spPr>
          <a:xfrm>
            <a:off x="5344773" y="29431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4A36343B-B85B-4661-B355-9CDDEB43FCBD}"/>
              </a:ext>
            </a:extLst>
          </p:cNvPr>
          <p:cNvSpPr/>
          <p:nvPr/>
        </p:nvSpPr>
        <p:spPr>
          <a:xfrm>
            <a:off x="5377030" y="29954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5FA4B25C-7B85-47F9-9925-E020701908F9}"/>
              </a:ext>
            </a:extLst>
          </p:cNvPr>
          <p:cNvSpPr/>
          <p:nvPr/>
        </p:nvSpPr>
        <p:spPr>
          <a:xfrm>
            <a:off x="5399889" y="305668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18F16601-77DC-4E0B-85D1-23A5B071B037}"/>
              </a:ext>
            </a:extLst>
          </p:cNvPr>
          <p:cNvSpPr/>
          <p:nvPr/>
        </p:nvSpPr>
        <p:spPr>
          <a:xfrm>
            <a:off x="5435412" y="31518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C526B44D-B957-4E3D-BDA9-1B1B906B18B1}"/>
              </a:ext>
            </a:extLst>
          </p:cNvPr>
          <p:cNvSpPr/>
          <p:nvPr/>
        </p:nvSpPr>
        <p:spPr>
          <a:xfrm>
            <a:off x="5461137" y="324694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4A68352E-EFD6-40AC-9A9A-9A9DEF610960}"/>
              </a:ext>
            </a:extLst>
          </p:cNvPr>
          <p:cNvSpPr/>
          <p:nvPr/>
        </p:nvSpPr>
        <p:spPr>
          <a:xfrm>
            <a:off x="5499925" y="334207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26AD815D-6BDD-4741-9CEC-C5476CA54D2E}"/>
              </a:ext>
            </a:extLst>
          </p:cNvPr>
          <p:cNvSpPr/>
          <p:nvPr/>
        </p:nvSpPr>
        <p:spPr>
          <a:xfrm>
            <a:off x="5522784" y="346205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774690D2-4C61-4DCA-9A61-E700B92AED69}"/>
              </a:ext>
            </a:extLst>
          </p:cNvPr>
          <p:cNvSpPr/>
          <p:nvPr/>
        </p:nvSpPr>
        <p:spPr>
          <a:xfrm>
            <a:off x="5568503" y="355918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F9FE32DB-A2BB-47E7-891D-6D7BDC386690}"/>
              </a:ext>
            </a:extLst>
          </p:cNvPr>
          <p:cNvSpPr/>
          <p:nvPr/>
        </p:nvSpPr>
        <p:spPr>
          <a:xfrm>
            <a:off x="5591362" y="361058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08509119-72B8-4D1B-90AA-298ECA69A001}"/>
              </a:ext>
            </a:extLst>
          </p:cNvPr>
          <p:cNvSpPr/>
          <p:nvPr/>
        </p:nvSpPr>
        <p:spPr>
          <a:xfrm>
            <a:off x="5623619" y="368412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="" xmlns:a16="http://schemas.microsoft.com/office/drawing/2014/main" id="{A3CD16AC-3FED-468A-8566-6DD612F23773}"/>
              </a:ext>
            </a:extLst>
          </p:cNvPr>
          <p:cNvSpPr/>
          <p:nvPr/>
        </p:nvSpPr>
        <p:spPr>
          <a:xfrm>
            <a:off x="5655876" y="373480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="" xmlns:a16="http://schemas.microsoft.com/office/drawing/2014/main" id="{9F6B20AA-453A-407D-A12D-A34365CB3D4A}"/>
              </a:ext>
            </a:extLst>
          </p:cNvPr>
          <p:cNvSpPr/>
          <p:nvPr/>
        </p:nvSpPr>
        <p:spPr>
          <a:xfrm>
            <a:off x="5701595" y="378052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="" xmlns:a16="http://schemas.microsoft.com/office/drawing/2014/main" id="{112B7BE6-EA02-4660-8C21-56A6392E7A9F}"/>
              </a:ext>
            </a:extLst>
          </p:cNvPr>
          <p:cNvSpPr/>
          <p:nvPr/>
        </p:nvSpPr>
        <p:spPr>
          <a:xfrm>
            <a:off x="5741141" y="384910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="" xmlns:a16="http://schemas.microsoft.com/office/drawing/2014/main" id="{76D4E92F-30EE-4761-BD88-E4C57E3680EA}"/>
              </a:ext>
            </a:extLst>
          </p:cNvPr>
          <p:cNvSpPr/>
          <p:nvPr/>
        </p:nvSpPr>
        <p:spPr>
          <a:xfrm>
            <a:off x="5786860" y="384910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="" xmlns:a16="http://schemas.microsoft.com/office/drawing/2014/main" id="{2BCE9EB3-87C6-4461-B669-E12C99553A3F}"/>
              </a:ext>
            </a:extLst>
          </p:cNvPr>
          <p:cNvSpPr/>
          <p:nvPr/>
        </p:nvSpPr>
        <p:spPr>
          <a:xfrm>
            <a:off x="5832579" y="384910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="" xmlns:a16="http://schemas.microsoft.com/office/drawing/2014/main" id="{BA098B4E-22E8-409F-B227-793735CC2E11}"/>
              </a:ext>
            </a:extLst>
          </p:cNvPr>
          <p:cNvSpPr/>
          <p:nvPr/>
        </p:nvSpPr>
        <p:spPr>
          <a:xfrm>
            <a:off x="5901157" y="384909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="" xmlns:a16="http://schemas.microsoft.com/office/drawing/2014/main" id="{F70947C1-E381-4C11-93C3-37A9C1510F95}"/>
              </a:ext>
            </a:extLst>
          </p:cNvPr>
          <p:cNvSpPr/>
          <p:nvPr/>
        </p:nvSpPr>
        <p:spPr>
          <a:xfrm>
            <a:off x="5924016" y="389481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="" xmlns:a16="http://schemas.microsoft.com/office/drawing/2014/main" id="{1A916336-718C-4B2C-8A19-4D8E5C3AF21D}"/>
              </a:ext>
            </a:extLst>
          </p:cNvPr>
          <p:cNvSpPr/>
          <p:nvPr/>
        </p:nvSpPr>
        <p:spPr>
          <a:xfrm>
            <a:off x="5969734" y="390219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="" xmlns:a16="http://schemas.microsoft.com/office/drawing/2014/main" id="{E07A08E1-B8CB-4027-B434-B92908BFAC67}"/>
              </a:ext>
            </a:extLst>
          </p:cNvPr>
          <p:cNvSpPr/>
          <p:nvPr/>
        </p:nvSpPr>
        <p:spPr>
          <a:xfrm>
            <a:off x="6031792" y="389892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="" xmlns:a16="http://schemas.microsoft.com/office/drawing/2014/main" id="{4591FC13-A161-46A4-988A-F13069AA1418}"/>
              </a:ext>
            </a:extLst>
          </p:cNvPr>
          <p:cNvSpPr/>
          <p:nvPr/>
        </p:nvSpPr>
        <p:spPr>
          <a:xfrm>
            <a:off x="6087329" y="389481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="" xmlns:a16="http://schemas.microsoft.com/office/drawing/2014/main" id="{41F12102-F3CE-41B9-8C41-33D14D9DDA8B}"/>
              </a:ext>
            </a:extLst>
          </p:cNvPr>
          <p:cNvSpPr/>
          <p:nvPr/>
        </p:nvSpPr>
        <p:spPr>
          <a:xfrm>
            <a:off x="6126527" y="393945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="" xmlns:a16="http://schemas.microsoft.com/office/drawing/2014/main" id="{D580AE7D-7297-423A-8034-85A2E4081D2B}"/>
              </a:ext>
            </a:extLst>
          </p:cNvPr>
          <p:cNvSpPr/>
          <p:nvPr/>
        </p:nvSpPr>
        <p:spPr>
          <a:xfrm>
            <a:off x="6178819" y="398517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="" xmlns:a16="http://schemas.microsoft.com/office/drawing/2014/main" id="{04A94D07-AE94-467E-8448-16AF2C04D0F1}"/>
              </a:ext>
            </a:extLst>
          </p:cNvPr>
          <p:cNvSpPr/>
          <p:nvPr/>
        </p:nvSpPr>
        <p:spPr>
          <a:xfrm>
            <a:off x="6256035" y="405737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="" xmlns:a16="http://schemas.microsoft.com/office/drawing/2014/main" id="{88ABCF2B-F036-43CE-8ECD-7566581F5139}"/>
              </a:ext>
            </a:extLst>
          </p:cNvPr>
          <p:cNvSpPr/>
          <p:nvPr/>
        </p:nvSpPr>
        <p:spPr>
          <a:xfrm>
            <a:off x="6278894" y="410067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="" xmlns:a16="http://schemas.microsoft.com/office/drawing/2014/main" id="{E06C621B-6AA6-4C8D-AC10-4A080001E728}"/>
              </a:ext>
            </a:extLst>
          </p:cNvPr>
          <p:cNvSpPr/>
          <p:nvPr/>
        </p:nvSpPr>
        <p:spPr>
          <a:xfrm>
            <a:off x="6303852" y="410067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="" xmlns:a16="http://schemas.microsoft.com/office/drawing/2014/main" id="{DBFE90A6-C870-4FDA-B1CB-4F8C372152AE}"/>
              </a:ext>
            </a:extLst>
          </p:cNvPr>
          <p:cNvSpPr/>
          <p:nvPr/>
        </p:nvSpPr>
        <p:spPr>
          <a:xfrm>
            <a:off x="6347472" y="414639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="" xmlns:a16="http://schemas.microsoft.com/office/drawing/2014/main" id="{C2FDE826-FF26-4745-9DBD-A710BC9E4306}"/>
              </a:ext>
            </a:extLst>
          </p:cNvPr>
          <p:cNvSpPr/>
          <p:nvPr/>
        </p:nvSpPr>
        <p:spPr>
          <a:xfrm>
            <a:off x="6372518" y="421497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="" xmlns:a16="http://schemas.microsoft.com/office/drawing/2014/main" id="{7E28AA93-CDC8-466A-B415-1004129AD162}"/>
              </a:ext>
            </a:extLst>
          </p:cNvPr>
          <p:cNvSpPr/>
          <p:nvPr/>
        </p:nvSpPr>
        <p:spPr>
          <a:xfrm>
            <a:off x="6418237" y="425636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="" xmlns:a16="http://schemas.microsoft.com/office/drawing/2014/main" id="{990A3862-4D39-49A6-9733-5A99485826B5}"/>
              </a:ext>
            </a:extLst>
          </p:cNvPr>
          <p:cNvSpPr/>
          <p:nvPr/>
        </p:nvSpPr>
        <p:spPr>
          <a:xfrm>
            <a:off x="6457950" y="426182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="" xmlns:a16="http://schemas.microsoft.com/office/drawing/2014/main" id="{73A9528C-3099-4472-957C-2A68BDC82880}"/>
              </a:ext>
            </a:extLst>
          </p:cNvPr>
          <p:cNvSpPr/>
          <p:nvPr/>
        </p:nvSpPr>
        <p:spPr>
          <a:xfrm>
            <a:off x="6492762" y="430435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="" xmlns:a16="http://schemas.microsoft.com/office/drawing/2014/main" id="{171A8628-A37A-4BE8-A3E1-1DEB1F5E3802}"/>
              </a:ext>
            </a:extLst>
          </p:cNvPr>
          <p:cNvSpPr/>
          <p:nvPr/>
        </p:nvSpPr>
        <p:spPr>
          <a:xfrm>
            <a:off x="6520986" y="436973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="" xmlns:a16="http://schemas.microsoft.com/office/drawing/2014/main" id="{062D9785-6F06-4C70-AFB3-A9B8500959F1}"/>
              </a:ext>
            </a:extLst>
          </p:cNvPr>
          <p:cNvSpPr/>
          <p:nvPr/>
        </p:nvSpPr>
        <p:spPr>
          <a:xfrm>
            <a:off x="6566705" y="441225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="" xmlns:a16="http://schemas.microsoft.com/office/drawing/2014/main" id="{312F4491-D784-4A5B-83F6-45311BA87DDC}"/>
              </a:ext>
            </a:extLst>
          </p:cNvPr>
          <p:cNvSpPr/>
          <p:nvPr/>
        </p:nvSpPr>
        <p:spPr>
          <a:xfrm>
            <a:off x="6601460" y="446343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="" xmlns:a16="http://schemas.microsoft.com/office/drawing/2014/main" id="{473981F4-483F-44CA-B769-2CEA10164B1C}"/>
              </a:ext>
            </a:extLst>
          </p:cNvPr>
          <p:cNvSpPr/>
          <p:nvPr/>
        </p:nvSpPr>
        <p:spPr>
          <a:xfrm>
            <a:off x="6636215" y="451489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="" xmlns:a16="http://schemas.microsoft.com/office/drawing/2014/main" id="{AA8EF332-66C5-419C-B776-FBE17C10C46F}"/>
              </a:ext>
            </a:extLst>
          </p:cNvPr>
          <p:cNvSpPr/>
          <p:nvPr/>
        </p:nvSpPr>
        <p:spPr>
          <a:xfrm>
            <a:off x="6661455" y="458347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="" xmlns:a16="http://schemas.microsoft.com/office/drawing/2014/main" id="{DF87007C-67C6-4558-AA19-E18FAA7A7A8A}"/>
              </a:ext>
            </a:extLst>
          </p:cNvPr>
          <p:cNvSpPr/>
          <p:nvPr/>
        </p:nvSpPr>
        <p:spPr>
          <a:xfrm>
            <a:off x="6690564" y="458347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="" xmlns:a16="http://schemas.microsoft.com/office/drawing/2014/main" id="{ED044253-67E2-474F-AA44-4F746ABC84E3}"/>
              </a:ext>
            </a:extLst>
          </p:cNvPr>
          <p:cNvSpPr/>
          <p:nvPr/>
        </p:nvSpPr>
        <p:spPr>
          <a:xfrm>
            <a:off x="6736283" y="462812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="" xmlns:a16="http://schemas.microsoft.com/office/drawing/2014/main" id="{AB10CA99-3769-47F9-83F8-E62984AC44BE}"/>
              </a:ext>
            </a:extLst>
          </p:cNvPr>
          <p:cNvSpPr/>
          <p:nvPr/>
        </p:nvSpPr>
        <p:spPr>
          <a:xfrm>
            <a:off x="6780835" y="462812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="" xmlns:a16="http://schemas.microsoft.com/office/drawing/2014/main" id="{0458DABE-C491-4422-A125-B7FFC1CAFF62}"/>
              </a:ext>
            </a:extLst>
          </p:cNvPr>
          <p:cNvSpPr/>
          <p:nvPr/>
        </p:nvSpPr>
        <p:spPr>
          <a:xfrm>
            <a:off x="6803694" y="467384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="" xmlns:a16="http://schemas.microsoft.com/office/drawing/2014/main" id="{E8B74924-08C1-41AA-AB7E-D93797F61F72}"/>
              </a:ext>
            </a:extLst>
          </p:cNvPr>
          <p:cNvSpPr/>
          <p:nvPr/>
        </p:nvSpPr>
        <p:spPr>
          <a:xfrm>
            <a:off x="6828652" y="467931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="" xmlns:a16="http://schemas.microsoft.com/office/drawing/2014/main" id="{29D3D90C-9209-4271-9CE2-A8C324C5C058}"/>
              </a:ext>
            </a:extLst>
          </p:cNvPr>
          <p:cNvSpPr/>
          <p:nvPr/>
        </p:nvSpPr>
        <p:spPr>
          <a:xfrm>
            <a:off x="6871105" y="468477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="" xmlns:a16="http://schemas.microsoft.com/office/drawing/2014/main" id="{49C8C8CA-1360-439E-8D7B-B00F2880DFE8}"/>
              </a:ext>
            </a:extLst>
          </p:cNvPr>
          <p:cNvSpPr/>
          <p:nvPr/>
        </p:nvSpPr>
        <p:spPr>
          <a:xfrm>
            <a:off x="6915656" y="473596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="" xmlns:a16="http://schemas.microsoft.com/office/drawing/2014/main" id="{A876812F-BF4E-433B-A694-5AA9EA6681D7}"/>
              </a:ext>
            </a:extLst>
          </p:cNvPr>
          <p:cNvSpPr/>
          <p:nvPr/>
        </p:nvSpPr>
        <p:spPr>
          <a:xfrm>
            <a:off x="6959277" y="473596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="" xmlns:a16="http://schemas.microsoft.com/office/drawing/2014/main" id="{F3BEC58C-A3C5-41B6-B814-AAAF65ED1967}"/>
              </a:ext>
            </a:extLst>
          </p:cNvPr>
          <p:cNvSpPr/>
          <p:nvPr/>
        </p:nvSpPr>
        <p:spPr>
          <a:xfrm>
            <a:off x="7003828" y="473049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="" xmlns:a16="http://schemas.microsoft.com/office/drawing/2014/main" id="{D811A006-60B5-4F2D-A5D4-37EEDAAADD91}"/>
              </a:ext>
            </a:extLst>
          </p:cNvPr>
          <p:cNvSpPr/>
          <p:nvPr/>
        </p:nvSpPr>
        <p:spPr>
          <a:xfrm>
            <a:off x="7062621" y="473270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="" xmlns:a16="http://schemas.microsoft.com/office/drawing/2014/main" id="{D00464E1-9120-4DEB-8EA9-6708F40DE1A4}"/>
              </a:ext>
            </a:extLst>
          </p:cNvPr>
          <p:cNvSpPr/>
          <p:nvPr/>
        </p:nvSpPr>
        <p:spPr>
          <a:xfrm>
            <a:off x="7111593" y="473049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="" xmlns:a16="http://schemas.microsoft.com/office/drawing/2014/main" id="{4D88CECB-14D6-4A16-B85B-4DB6D8739E10}"/>
              </a:ext>
            </a:extLst>
          </p:cNvPr>
          <p:cNvSpPr/>
          <p:nvPr/>
        </p:nvSpPr>
        <p:spPr>
          <a:xfrm>
            <a:off x="7143105" y="477621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="" xmlns:a16="http://schemas.microsoft.com/office/drawing/2014/main" id="{BA32AC52-4281-445B-81DE-871739F26B91}"/>
              </a:ext>
            </a:extLst>
          </p:cNvPr>
          <p:cNvSpPr/>
          <p:nvPr/>
        </p:nvSpPr>
        <p:spPr>
          <a:xfrm>
            <a:off x="7188824" y="47882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="" xmlns:a16="http://schemas.microsoft.com/office/drawing/2014/main" id="{7D619F72-A63F-4B51-9FC1-12BDD871E2D5}"/>
              </a:ext>
            </a:extLst>
          </p:cNvPr>
          <p:cNvSpPr/>
          <p:nvPr/>
        </p:nvSpPr>
        <p:spPr>
          <a:xfrm>
            <a:off x="7239908" y="47882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="" xmlns:a16="http://schemas.microsoft.com/office/drawing/2014/main" id="{02934E70-2B34-42C6-89CB-33E6A5101629}"/>
              </a:ext>
            </a:extLst>
          </p:cNvPr>
          <p:cNvSpPr/>
          <p:nvPr/>
        </p:nvSpPr>
        <p:spPr>
          <a:xfrm>
            <a:off x="7293091" y="478905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="" xmlns:a16="http://schemas.microsoft.com/office/drawing/2014/main" id="{01C49954-822D-4F1A-AE1F-5E08812C47EA}"/>
              </a:ext>
            </a:extLst>
          </p:cNvPr>
          <p:cNvSpPr/>
          <p:nvPr/>
        </p:nvSpPr>
        <p:spPr>
          <a:xfrm>
            <a:off x="7347207" y="47882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="" xmlns:a16="http://schemas.microsoft.com/office/drawing/2014/main" id="{8A54D616-EFC3-4262-906E-7A21D6B5B258}"/>
              </a:ext>
            </a:extLst>
          </p:cNvPr>
          <p:cNvSpPr/>
          <p:nvPr/>
        </p:nvSpPr>
        <p:spPr>
          <a:xfrm>
            <a:off x="7431646" y="477841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="" xmlns:a16="http://schemas.microsoft.com/office/drawing/2014/main" id="{79098A8D-EDD0-46DC-AF56-8EDD774BDB40}"/>
              </a:ext>
            </a:extLst>
          </p:cNvPr>
          <p:cNvSpPr/>
          <p:nvPr/>
        </p:nvSpPr>
        <p:spPr>
          <a:xfrm>
            <a:off x="7472933" y="47882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="" xmlns:a16="http://schemas.microsoft.com/office/drawing/2014/main" id="{0E2A94D2-0565-4057-90AC-D2608C1E9313}"/>
              </a:ext>
            </a:extLst>
          </p:cNvPr>
          <p:cNvSpPr/>
          <p:nvPr/>
        </p:nvSpPr>
        <p:spPr>
          <a:xfrm>
            <a:off x="7526581" y="47882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="" xmlns:a16="http://schemas.microsoft.com/office/drawing/2014/main" id="{9C7677B0-9560-413F-8BB3-D787B3252283}"/>
              </a:ext>
            </a:extLst>
          </p:cNvPr>
          <p:cNvSpPr/>
          <p:nvPr/>
        </p:nvSpPr>
        <p:spPr>
          <a:xfrm>
            <a:off x="7597492" y="479338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="" xmlns:a16="http://schemas.microsoft.com/office/drawing/2014/main" id="{88DE7120-FCDE-4D6B-933D-635E2634A85A}"/>
              </a:ext>
            </a:extLst>
          </p:cNvPr>
          <p:cNvSpPr/>
          <p:nvPr/>
        </p:nvSpPr>
        <p:spPr>
          <a:xfrm>
            <a:off x="7648576" y="479041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="" xmlns:a16="http://schemas.microsoft.com/office/drawing/2014/main" id="{AE020C5F-246D-45F4-A2FD-E0B7F34F8ACF}"/>
              </a:ext>
            </a:extLst>
          </p:cNvPr>
          <p:cNvSpPr/>
          <p:nvPr/>
        </p:nvSpPr>
        <p:spPr>
          <a:xfrm>
            <a:off x="7696627" y="479907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="" xmlns:a16="http://schemas.microsoft.com/office/drawing/2014/main" id="{C69379D0-5B25-445F-A5FC-1DF645C1D6A3}"/>
              </a:ext>
            </a:extLst>
          </p:cNvPr>
          <p:cNvSpPr/>
          <p:nvPr/>
        </p:nvSpPr>
        <p:spPr>
          <a:xfrm>
            <a:off x="7753701" y="478715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="" xmlns:a16="http://schemas.microsoft.com/office/drawing/2014/main" id="{263C64FC-FF84-47A0-A19E-AFDB6ECF8F73}"/>
              </a:ext>
            </a:extLst>
          </p:cNvPr>
          <p:cNvSpPr/>
          <p:nvPr/>
        </p:nvSpPr>
        <p:spPr>
          <a:xfrm>
            <a:off x="7801672" y="478715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="" xmlns:a16="http://schemas.microsoft.com/office/drawing/2014/main" id="{BC1C9F3B-A438-49B6-8DCE-C7802A3B4282}"/>
              </a:ext>
            </a:extLst>
          </p:cNvPr>
          <p:cNvSpPr/>
          <p:nvPr/>
        </p:nvSpPr>
        <p:spPr>
          <a:xfrm>
            <a:off x="7855010" y="479754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="" xmlns:a16="http://schemas.microsoft.com/office/drawing/2014/main" id="{C77DCE35-9006-40AA-A0B9-EC248E46FBF7}"/>
              </a:ext>
            </a:extLst>
          </p:cNvPr>
          <p:cNvSpPr/>
          <p:nvPr/>
        </p:nvSpPr>
        <p:spPr>
          <a:xfrm>
            <a:off x="7914722" y="478473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="" xmlns:a16="http://schemas.microsoft.com/office/drawing/2014/main" id="{6619D291-4245-4537-B77C-D7A8E620168C}"/>
              </a:ext>
            </a:extLst>
          </p:cNvPr>
          <p:cNvSpPr/>
          <p:nvPr/>
        </p:nvSpPr>
        <p:spPr>
          <a:xfrm>
            <a:off x="7967674" y="478473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="" xmlns:a16="http://schemas.microsoft.com/office/drawing/2014/main" id="{D75D431C-F079-4C1C-ACFF-894E0BFAFB64}"/>
              </a:ext>
            </a:extLst>
          </p:cNvPr>
          <p:cNvSpPr/>
          <p:nvPr/>
        </p:nvSpPr>
        <p:spPr>
          <a:xfrm>
            <a:off x="8019847" y="478473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="" xmlns:a16="http://schemas.microsoft.com/office/drawing/2014/main" id="{FC023176-2A8A-49CE-B659-B5D2B0C8718C}"/>
              </a:ext>
            </a:extLst>
          </p:cNvPr>
          <p:cNvSpPr/>
          <p:nvPr/>
        </p:nvSpPr>
        <p:spPr>
          <a:xfrm>
            <a:off x="8059301" y="478714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="" xmlns:a16="http://schemas.microsoft.com/office/drawing/2014/main" id="{BDF60890-5BFF-43ED-A5CF-B8AD657E938A}"/>
              </a:ext>
            </a:extLst>
          </p:cNvPr>
          <p:cNvSpPr/>
          <p:nvPr/>
        </p:nvSpPr>
        <p:spPr>
          <a:xfrm>
            <a:off x="6959277" y="330182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2C95CB-2BB9-4B2A-9F23-70E5AC90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The RMS Beam Size for Large </a:t>
            </a:r>
            <a:r>
              <a:rPr lang="en-US" altLang="ja-JP" dirty="0">
                <a:latin typeface="+mn-lt"/>
                <a:sym typeface="Symbol" panose="05050102010706020507" pitchFamily="18" charset="2"/>
              </a:rPr>
              <a:t></a:t>
            </a:r>
            <a:endParaRPr kumimoji="1" lang="ja-JP" altLang="en-US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91964715-0E4D-4714-BF45-1ECD2CBE1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487" y="1491108"/>
            <a:ext cx="3031236" cy="4961900"/>
          </a:xfr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C4CFB5-053A-4F8F-98F7-64BE2125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B0FA4-A95C-4631-922A-1D65CC277C4C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B6CD59-92F6-43E1-BF96-89A79AA5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DD3935-F380-4832-B9E4-003F564E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98C5DCED-E98E-49EB-B23B-DBA8FB36A0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842" y="1483817"/>
            <a:ext cx="3012948" cy="5230368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="" xmlns:a16="http://schemas.microsoft.com/office/drawing/2014/main" id="{E455E585-D2C9-4996-B12D-E2CA87E4834F}"/>
              </a:ext>
            </a:extLst>
          </p:cNvPr>
          <p:cNvSpPr/>
          <p:nvPr/>
        </p:nvSpPr>
        <p:spPr>
          <a:xfrm>
            <a:off x="2229734" y="511213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="" xmlns:a16="http://schemas.microsoft.com/office/drawing/2014/main" id="{6EA47C1C-8383-40A3-ADE0-3BA38C6CBA3A}"/>
              </a:ext>
            </a:extLst>
          </p:cNvPr>
          <p:cNvSpPr/>
          <p:nvPr/>
        </p:nvSpPr>
        <p:spPr>
          <a:xfrm>
            <a:off x="2332144" y="499210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6BA07E10-EB26-4F8A-B121-30595F8516BA}"/>
              </a:ext>
            </a:extLst>
          </p:cNvPr>
          <p:cNvSpPr/>
          <p:nvPr/>
        </p:nvSpPr>
        <p:spPr>
          <a:xfrm>
            <a:off x="2447397" y="490161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="" xmlns:a16="http://schemas.microsoft.com/office/drawing/2014/main" id="{12EAEA02-C36A-4B16-B9EF-34CBDCACC889}"/>
              </a:ext>
            </a:extLst>
          </p:cNvPr>
          <p:cNvSpPr/>
          <p:nvPr/>
        </p:nvSpPr>
        <p:spPr>
          <a:xfrm>
            <a:off x="2558839" y="479874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EF0EFEC3-7E0D-43A3-9D3F-8DA52F99F750}"/>
              </a:ext>
            </a:extLst>
          </p:cNvPr>
          <p:cNvSpPr/>
          <p:nvPr/>
        </p:nvSpPr>
        <p:spPr>
          <a:xfrm>
            <a:off x="2673138" y="477588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B390DF78-9412-4A4E-9518-A054D06263F4}"/>
              </a:ext>
            </a:extLst>
          </p:cNvPr>
          <p:cNvSpPr/>
          <p:nvPr/>
        </p:nvSpPr>
        <p:spPr>
          <a:xfrm>
            <a:off x="2770294" y="471016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B4A6DFF8-141E-424B-8AE0-CBA1962D6293}"/>
              </a:ext>
            </a:extLst>
          </p:cNvPr>
          <p:cNvSpPr/>
          <p:nvPr/>
        </p:nvSpPr>
        <p:spPr>
          <a:xfrm>
            <a:off x="2876672" y="466444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2EEDC303-5356-4271-B7FB-14ABA07EABAC}"/>
              </a:ext>
            </a:extLst>
          </p:cNvPr>
          <p:cNvSpPr/>
          <p:nvPr/>
        </p:nvSpPr>
        <p:spPr>
          <a:xfrm>
            <a:off x="2983231" y="459871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2C2E2F8B-DE06-485F-857A-C2A64830B600}"/>
              </a:ext>
            </a:extLst>
          </p:cNvPr>
          <p:cNvSpPr/>
          <p:nvPr/>
        </p:nvSpPr>
        <p:spPr>
          <a:xfrm>
            <a:off x="3104621" y="449870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B7ED6821-5E91-45AF-8817-3A89BD23CA6F}"/>
              </a:ext>
            </a:extLst>
          </p:cNvPr>
          <p:cNvSpPr/>
          <p:nvPr/>
        </p:nvSpPr>
        <p:spPr>
          <a:xfrm>
            <a:off x="3216064" y="4412981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CF2FF2C6-E668-48E8-9D64-A6317923CFD5}"/>
              </a:ext>
            </a:extLst>
          </p:cNvPr>
          <p:cNvSpPr/>
          <p:nvPr/>
        </p:nvSpPr>
        <p:spPr>
          <a:xfrm>
            <a:off x="3316077" y="4347258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="" xmlns:a16="http://schemas.microsoft.com/office/drawing/2014/main" id="{D0F1A399-195B-4EC2-BA17-B5096EC5E0B1}"/>
              </a:ext>
            </a:extLst>
          </p:cNvPr>
          <p:cNvSpPr/>
          <p:nvPr/>
        </p:nvSpPr>
        <p:spPr>
          <a:xfrm>
            <a:off x="3418947" y="427296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EEC06A16-47C0-4022-BAED-5122494142C0}"/>
              </a:ext>
            </a:extLst>
          </p:cNvPr>
          <p:cNvSpPr/>
          <p:nvPr/>
        </p:nvSpPr>
        <p:spPr>
          <a:xfrm>
            <a:off x="3533246" y="410629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F449F0D-D142-4380-A2E7-98958D87D38D}"/>
              </a:ext>
            </a:extLst>
          </p:cNvPr>
          <p:cNvSpPr/>
          <p:nvPr/>
        </p:nvSpPr>
        <p:spPr>
          <a:xfrm>
            <a:off x="3627172" y="367454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="" xmlns:a16="http://schemas.microsoft.com/office/drawing/2014/main" id="{4533C2F9-B2CE-4438-882F-3A4B30C64BC3}"/>
              </a:ext>
            </a:extLst>
          </p:cNvPr>
          <p:cNvSpPr/>
          <p:nvPr/>
        </p:nvSpPr>
        <p:spPr>
          <a:xfrm>
            <a:off x="3747559" y="319899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="" xmlns:a16="http://schemas.microsoft.com/office/drawing/2014/main" id="{107E9057-A8FD-401C-A930-C2A01F70C887}"/>
              </a:ext>
            </a:extLst>
          </p:cNvPr>
          <p:cNvSpPr/>
          <p:nvPr/>
        </p:nvSpPr>
        <p:spPr>
          <a:xfrm>
            <a:off x="3859002" y="358834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F7519E8F-D009-4E4A-8481-194AD37F487F}"/>
              </a:ext>
            </a:extLst>
          </p:cNvPr>
          <p:cNvSpPr/>
          <p:nvPr/>
        </p:nvSpPr>
        <p:spPr>
          <a:xfrm>
            <a:off x="3957067" y="3402602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51DADB91-880C-4175-BAD0-04009874A956}"/>
              </a:ext>
            </a:extLst>
          </p:cNvPr>
          <p:cNvSpPr/>
          <p:nvPr/>
        </p:nvSpPr>
        <p:spPr>
          <a:xfrm>
            <a:off x="4074725" y="318756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13B942C4-DF07-483E-9A98-EBA79452E7D1}"/>
              </a:ext>
            </a:extLst>
          </p:cNvPr>
          <p:cNvSpPr/>
          <p:nvPr/>
        </p:nvSpPr>
        <p:spPr>
          <a:xfrm>
            <a:off x="2568786" y="210529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5B894A7E-CD26-485A-A7B4-05066E370C18}"/>
              </a:ext>
            </a:extLst>
          </p:cNvPr>
          <p:cNvSpPr/>
          <p:nvPr/>
        </p:nvSpPr>
        <p:spPr>
          <a:xfrm>
            <a:off x="2252593" y="515785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701859F8-011F-4098-9705-B8142126CE83}"/>
              </a:ext>
            </a:extLst>
          </p:cNvPr>
          <p:cNvSpPr/>
          <p:nvPr/>
        </p:nvSpPr>
        <p:spPr>
          <a:xfrm>
            <a:off x="2355003" y="503782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054F27A7-40BF-47B2-BE03-A11BD2B0FBF6}"/>
              </a:ext>
            </a:extLst>
          </p:cNvPr>
          <p:cNvSpPr/>
          <p:nvPr/>
        </p:nvSpPr>
        <p:spPr>
          <a:xfrm>
            <a:off x="2457346" y="494733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FE8D7595-C457-4447-BBA2-E9609B4F4380}"/>
              </a:ext>
            </a:extLst>
          </p:cNvPr>
          <p:cNvSpPr/>
          <p:nvPr/>
        </p:nvSpPr>
        <p:spPr>
          <a:xfrm>
            <a:off x="2568785" y="485589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7BE8002C-F812-44D5-941F-E7CC3B74272E}"/>
              </a:ext>
            </a:extLst>
          </p:cNvPr>
          <p:cNvSpPr/>
          <p:nvPr/>
        </p:nvSpPr>
        <p:spPr>
          <a:xfrm>
            <a:off x="2680227" y="4833035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B9773E2B-FD15-43FA-B293-47313814F4FF}"/>
              </a:ext>
            </a:extLst>
          </p:cNvPr>
          <p:cNvSpPr/>
          <p:nvPr/>
        </p:nvSpPr>
        <p:spPr>
          <a:xfrm>
            <a:off x="2793153" y="477588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AA5BF49E-945A-4733-AA97-9ECD02F212A8}"/>
              </a:ext>
            </a:extLst>
          </p:cNvPr>
          <p:cNvSpPr/>
          <p:nvPr/>
        </p:nvSpPr>
        <p:spPr>
          <a:xfrm>
            <a:off x="2899531" y="471016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A07FE1F6-238D-4451-8DC4-7F76BA7CD0F2}"/>
              </a:ext>
            </a:extLst>
          </p:cNvPr>
          <p:cNvSpPr/>
          <p:nvPr/>
        </p:nvSpPr>
        <p:spPr>
          <a:xfrm>
            <a:off x="2992105" y="464443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A93E7094-9F95-4045-96F6-F4D8C4E4CD12}"/>
              </a:ext>
            </a:extLst>
          </p:cNvPr>
          <p:cNvSpPr/>
          <p:nvPr/>
        </p:nvSpPr>
        <p:spPr>
          <a:xfrm>
            <a:off x="3104621" y="439297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7935742C-E59F-4A9A-B732-22226AE75426}"/>
              </a:ext>
            </a:extLst>
          </p:cNvPr>
          <p:cNvSpPr/>
          <p:nvPr/>
        </p:nvSpPr>
        <p:spPr>
          <a:xfrm>
            <a:off x="3196271" y="422259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8BDB9EDD-C901-489F-8E37-483E8F2A1EBD}"/>
              </a:ext>
            </a:extLst>
          </p:cNvPr>
          <p:cNvSpPr/>
          <p:nvPr/>
        </p:nvSpPr>
        <p:spPr>
          <a:xfrm>
            <a:off x="3316076" y="416036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FACB34F1-FF02-4FEB-ADD6-ED5534F6EF93}"/>
              </a:ext>
            </a:extLst>
          </p:cNvPr>
          <p:cNvSpPr/>
          <p:nvPr/>
        </p:nvSpPr>
        <p:spPr>
          <a:xfrm>
            <a:off x="3533245" y="400066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3B6879D6-6AB0-4658-A097-2968B2B7ECB8}"/>
              </a:ext>
            </a:extLst>
          </p:cNvPr>
          <p:cNvSpPr/>
          <p:nvPr/>
        </p:nvSpPr>
        <p:spPr>
          <a:xfrm>
            <a:off x="3643208" y="3751216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826127FF-EAFD-4531-A7D7-479463932A6B}"/>
              </a:ext>
            </a:extLst>
          </p:cNvPr>
          <p:cNvSpPr/>
          <p:nvPr/>
        </p:nvSpPr>
        <p:spPr>
          <a:xfrm>
            <a:off x="3747558" y="342546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B7706717-6E9D-4F22-AF9C-C184BFA25664}"/>
              </a:ext>
            </a:extLst>
          </p:cNvPr>
          <p:cNvSpPr/>
          <p:nvPr/>
        </p:nvSpPr>
        <p:spPr>
          <a:xfrm>
            <a:off x="3837517" y="395808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01DCDD29-0940-46B0-A96D-35ADFD210AA9}"/>
              </a:ext>
            </a:extLst>
          </p:cNvPr>
          <p:cNvSpPr/>
          <p:nvPr/>
        </p:nvSpPr>
        <p:spPr>
          <a:xfrm>
            <a:off x="3958569" y="379523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4FBBC52D-63BD-4C32-8039-CE2CBA4C5E80}"/>
              </a:ext>
            </a:extLst>
          </p:cNvPr>
          <p:cNvSpPr/>
          <p:nvPr/>
        </p:nvSpPr>
        <p:spPr>
          <a:xfrm>
            <a:off x="4051865" y="310898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DD4B1CF2-E85B-4C13-82C6-70A615E5EDAC}"/>
              </a:ext>
            </a:extLst>
          </p:cNvPr>
          <p:cNvSpPr/>
          <p:nvPr/>
        </p:nvSpPr>
        <p:spPr>
          <a:xfrm>
            <a:off x="5732994" y="5164567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EF1595AE-7B82-4C21-8486-911501B7EB1F}"/>
              </a:ext>
            </a:extLst>
          </p:cNvPr>
          <p:cNvSpPr/>
          <p:nvPr/>
        </p:nvSpPr>
        <p:spPr>
          <a:xfrm>
            <a:off x="5848247" y="505378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0153A69D-FCE9-4B49-9B15-A37C0690A08B}"/>
              </a:ext>
            </a:extLst>
          </p:cNvPr>
          <p:cNvSpPr/>
          <p:nvPr/>
        </p:nvSpPr>
        <p:spPr>
          <a:xfrm>
            <a:off x="5942544" y="497019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CAB86DF7-7975-4A4B-A212-C6415322B214}"/>
              </a:ext>
            </a:extLst>
          </p:cNvPr>
          <p:cNvSpPr/>
          <p:nvPr/>
        </p:nvSpPr>
        <p:spPr>
          <a:xfrm>
            <a:off x="6062559" y="487875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D47FFEB1-DFD2-4FB5-9B1E-191D0B78BF73}"/>
              </a:ext>
            </a:extLst>
          </p:cNvPr>
          <p:cNvSpPr/>
          <p:nvPr/>
        </p:nvSpPr>
        <p:spPr>
          <a:xfrm>
            <a:off x="6171144" y="482160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="" xmlns:a16="http://schemas.microsoft.com/office/drawing/2014/main" id="{86F1388A-8D31-4CBF-BF06-ACBD9B778DD3}"/>
              </a:ext>
            </a:extLst>
          </p:cNvPr>
          <p:cNvSpPr/>
          <p:nvPr/>
        </p:nvSpPr>
        <p:spPr>
          <a:xfrm>
            <a:off x="5732993" y="509950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="" xmlns:a16="http://schemas.microsoft.com/office/drawing/2014/main" id="{EA1C8FC3-31D3-4563-9A6F-72795639132A}"/>
              </a:ext>
            </a:extLst>
          </p:cNvPr>
          <p:cNvSpPr/>
          <p:nvPr/>
        </p:nvSpPr>
        <p:spPr>
          <a:xfrm>
            <a:off x="5840538" y="498345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="" xmlns:a16="http://schemas.microsoft.com/office/drawing/2014/main" id="{46DAC3AF-F198-4FDE-BE0B-A39C3C1E7797}"/>
              </a:ext>
            </a:extLst>
          </p:cNvPr>
          <p:cNvSpPr/>
          <p:nvPr/>
        </p:nvSpPr>
        <p:spPr>
          <a:xfrm>
            <a:off x="5942544" y="490261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="" xmlns:a16="http://schemas.microsoft.com/office/drawing/2014/main" id="{084D201B-00EC-416C-92E0-22EF4555B914}"/>
              </a:ext>
            </a:extLst>
          </p:cNvPr>
          <p:cNvSpPr/>
          <p:nvPr/>
        </p:nvSpPr>
        <p:spPr>
          <a:xfrm>
            <a:off x="6062558" y="481403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="" xmlns:a16="http://schemas.microsoft.com/office/drawing/2014/main" id="{69A8F09F-FB95-49C9-9846-7D2F50DBA487}"/>
              </a:ext>
            </a:extLst>
          </p:cNvPr>
          <p:cNvSpPr/>
          <p:nvPr/>
        </p:nvSpPr>
        <p:spPr>
          <a:xfrm>
            <a:off x="6171144" y="476645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="" xmlns:a16="http://schemas.microsoft.com/office/drawing/2014/main" id="{0F4B3F87-F80A-4498-A56E-568C66B050AA}"/>
              </a:ext>
            </a:extLst>
          </p:cNvPr>
          <p:cNvSpPr/>
          <p:nvPr/>
        </p:nvSpPr>
        <p:spPr>
          <a:xfrm>
            <a:off x="6260254" y="468730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B3DBA29E-7E0F-4340-88B2-95E5E5649629}"/>
              </a:ext>
            </a:extLst>
          </p:cNvPr>
          <p:cNvSpPr/>
          <p:nvPr/>
        </p:nvSpPr>
        <p:spPr>
          <a:xfrm>
            <a:off x="6260254" y="474737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="" xmlns:a16="http://schemas.microsoft.com/office/drawing/2014/main" id="{590D50E7-831D-494B-8CFE-2C24B7B6967F}"/>
              </a:ext>
            </a:extLst>
          </p:cNvPr>
          <p:cNvSpPr/>
          <p:nvPr/>
        </p:nvSpPr>
        <p:spPr>
          <a:xfrm>
            <a:off x="6376831" y="467877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="" xmlns:a16="http://schemas.microsoft.com/office/drawing/2014/main" id="{23607B9D-5377-41AC-98E9-8370DEFDCFF5}"/>
              </a:ext>
            </a:extLst>
          </p:cNvPr>
          <p:cNvSpPr/>
          <p:nvPr/>
        </p:nvSpPr>
        <p:spPr>
          <a:xfrm>
            <a:off x="6491686" y="4553000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="" xmlns:a16="http://schemas.microsoft.com/office/drawing/2014/main" id="{28969EE3-BDEC-4581-B031-36B38ADB15D3}"/>
              </a:ext>
            </a:extLst>
          </p:cNvPr>
          <p:cNvSpPr/>
          <p:nvPr/>
        </p:nvSpPr>
        <p:spPr>
          <a:xfrm>
            <a:off x="6584104" y="448541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="" xmlns:a16="http://schemas.microsoft.com/office/drawing/2014/main" id="{69036D3F-F08A-468E-8513-BFE9134A3ADA}"/>
              </a:ext>
            </a:extLst>
          </p:cNvPr>
          <p:cNvSpPr/>
          <p:nvPr/>
        </p:nvSpPr>
        <p:spPr>
          <a:xfrm>
            <a:off x="6680979" y="4395376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="" xmlns:a16="http://schemas.microsoft.com/office/drawing/2014/main" id="{0A7B1A3D-5A08-4208-8EB4-06A482DD04A6}"/>
              </a:ext>
            </a:extLst>
          </p:cNvPr>
          <p:cNvSpPr/>
          <p:nvPr/>
        </p:nvSpPr>
        <p:spPr>
          <a:xfrm>
            <a:off x="6791665" y="433571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="" xmlns:a16="http://schemas.microsoft.com/office/drawing/2014/main" id="{390CF53C-872F-4864-AECD-D8D402460FEF}"/>
              </a:ext>
            </a:extLst>
          </p:cNvPr>
          <p:cNvSpPr/>
          <p:nvPr/>
        </p:nvSpPr>
        <p:spPr>
          <a:xfrm>
            <a:off x="6888305" y="417957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="" xmlns:a16="http://schemas.microsoft.com/office/drawing/2014/main" id="{ADF97EC5-B023-4EAB-BE13-72FC41F9AC10}"/>
              </a:ext>
            </a:extLst>
          </p:cNvPr>
          <p:cNvSpPr/>
          <p:nvPr/>
        </p:nvSpPr>
        <p:spPr>
          <a:xfrm>
            <a:off x="6998441" y="3682637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="" xmlns:a16="http://schemas.microsoft.com/office/drawing/2014/main" id="{8F8436E0-CB6E-430D-843D-C8F709F23F86}"/>
              </a:ext>
            </a:extLst>
          </p:cNvPr>
          <p:cNvSpPr/>
          <p:nvPr/>
        </p:nvSpPr>
        <p:spPr>
          <a:xfrm>
            <a:off x="7096660" y="3103209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="" xmlns:a16="http://schemas.microsoft.com/office/drawing/2014/main" id="{DC8A11BC-23F8-40CE-A7B7-A1F0F4B24191}"/>
              </a:ext>
            </a:extLst>
          </p:cNvPr>
          <p:cNvSpPr/>
          <p:nvPr/>
        </p:nvSpPr>
        <p:spPr>
          <a:xfrm>
            <a:off x="7219202" y="2720104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="" xmlns:a16="http://schemas.microsoft.com/office/drawing/2014/main" id="{42BE9BC2-8E67-43FB-AF7B-30475028ADC7}"/>
              </a:ext>
            </a:extLst>
          </p:cNvPr>
          <p:cNvSpPr/>
          <p:nvPr/>
        </p:nvSpPr>
        <p:spPr>
          <a:xfrm>
            <a:off x="7316576" y="3376893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="" xmlns:a16="http://schemas.microsoft.com/office/drawing/2014/main" id="{1C33712E-98BE-43A5-9079-9D6218EDB8F0}"/>
              </a:ext>
            </a:extLst>
          </p:cNvPr>
          <p:cNvSpPr/>
          <p:nvPr/>
        </p:nvSpPr>
        <p:spPr>
          <a:xfrm>
            <a:off x="7430875" y="322185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3187ACD7-E688-4AD7-A8D4-E1E900D604E3}"/>
              </a:ext>
            </a:extLst>
          </p:cNvPr>
          <p:cNvSpPr/>
          <p:nvPr/>
        </p:nvSpPr>
        <p:spPr>
          <a:xfrm>
            <a:off x="6376831" y="461872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4D644114-E0B2-4498-ACF9-079A6A805AAB}"/>
              </a:ext>
            </a:extLst>
          </p:cNvPr>
          <p:cNvSpPr/>
          <p:nvPr/>
        </p:nvSpPr>
        <p:spPr>
          <a:xfrm>
            <a:off x="6469804" y="4393050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A9E1D460-6BB6-4571-9E4F-28D67F61E3F6}"/>
              </a:ext>
            </a:extLst>
          </p:cNvPr>
          <p:cNvSpPr/>
          <p:nvPr/>
        </p:nvSpPr>
        <p:spPr>
          <a:xfrm>
            <a:off x="6584104" y="4183222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11AD4ECC-835F-4958-B206-37310D876048}"/>
              </a:ext>
            </a:extLst>
          </p:cNvPr>
          <p:cNvSpPr/>
          <p:nvPr/>
        </p:nvSpPr>
        <p:spPr>
          <a:xfrm>
            <a:off x="6695545" y="416347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75447E1D-35C6-4719-987F-931C436DFBAE}"/>
              </a:ext>
            </a:extLst>
          </p:cNvPr>
          <p:cNvSpPr/>
          <p:nvPr/>
        </p:nvSpPr>
        <p:spPr>
          <a:xfrm>
            <a:off x="6801273" y="402351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9035E039-3678-404B-8048-A46DDADC87F9}"/>
              </a:ext>
            </a:extLst>
          </p:cNvPr>
          <p:cNvSpPr/>
          <p:nvPr/>
        </p:nvSpPr>
        <p:spPr>
          <a:xfrm>
            <a:off x="6901286" y="3972058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7004F504-B5C7-4709-B5DF-41CDB7E2CBBD}"/>
              </a:ext>
            </a:extLst>
          </p:cNvPr>
          <p:cNvSpPr/>
          <p:nvPr/>
        </p:nvSpPr>
        <p:spPr>
          <a:xfrm>
            <a:off x="7021300" y="3728356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B9F3468A-8980-4A36-8F10-3BF13891113E}"/>
              </a:ext>
            </a:extLst>
          </p:cNvPr>
          <p:cNvSpPr/>
          <p:nvPr/>
        </p:nvSpPr>
        <p:spPr>
          <a:xfrm>
            <a:off x="7112741" y="3402601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A02D85FD-5766-478A-AD81-BFB325171DA5}"/>
              </a:ext>
            </a:extLst>
          </p:cNvPr>
          <p:cNvSpPr/>
          <p:nvPr/>
        </p:nvSpPr>
        <p:spPr>
          <a:xfrm>
            <a:off x="7205184" y="309898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CE075CA6-A8AB-4D84-9F83-5B5F4589BD6E}"/>
              </a:ext>
            </a:extLst>
          </p:cNvPr>
          <p:cNvSpPr/>
          <p:nvPr/>
        </p:nvSpPr>
        <p:spPr>
          <a:xfrm>
            <a:off x="7316576" y="335403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6283E2B0-520D-4C7C-AE92-19D993160CD6}"/>
              </a:ext>
            </a:extLst>
          </p:cNvPr>
          <p:cNvSpPr/>
          <p:nvPr/>
        </p:nvSpPr>
        <p:spPr>
          <a:xfrm>
            <a:off x="7415919" y="304233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9F211F14-5DF9-428A-96C4-ED8B9BBD84B4}"/>
              </a:ext>
            </a:extLst>
          </p:cNvPr>
          <p:cNvSpPr/>
          <p:nvPr/>
        </p:nvSpPr>
        <p:spPr>
          <a:xfrm>
            <a:off x="6021520" y="2370409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="" xmlns:a16="http://schemas.microsoft.com/office/drawing/2014/main" id="{76E46EE3-7D61-4D1A-9DE3-D58C00F1DFFA}"/>
              </a:ext>
            </a:extLst>
          </p:cNvPr>
          <p:cNvSpPr/>
          <p:nvPr/>
        </p:nvSpPr>
        <p:spPr>
          <a:xfrm>
            <a:off x="6021521" y="2151015"/>
            <a:ext cx="45719" cy="4571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DE374C4F-0559-4C85-A0D8-AA7988566A3B}"/>
              </a:ext>
            </a:extLst>
          </p:cNvPr>
          <p:cNvSpPr/>
          <p:nvPr/>
        </p:nvSpPr>
        <p:spPr>
          <a:xfrm>
            <a:off x="2558839" y="2323434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7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062159-F591-43F0-A7BE-92A27BC6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Conclusions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AEE848-DD83-4647-894E-70E9A012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965"/>
            <a:ext cx="7886700" cy="487138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Despite of some rough approximations for the renormalized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Green's function, the theory exhibits reasonably good agreements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with computer simulations.</a:t>
            </a:r>
            <a:r>
              <a:rPr lang="en-US" altLang="ja-JP" dirty="0"/>
              <a:t> </a:t>
            </a:r>
          </a:p>
          <a:p>
            <a:endParaRPr lang="en-US" altLang="ja-JP" sz="900" dirty="0"/>
          </a:p>
          <a:p>
            <a:r>
              <a:rPr lang="en-US" altLang="ja-JP" dirty="0"/>
              <a:t>To try to explain a beam blowup by looking at the distortion of particle orbit lies on the same line as the Hamiltonian analysis. </a:t>
            </a:r>
          </a:p>
          <a:p>
            <a:endParaRPr lang="en-US" altLang="ja-JP" sz="900" dirty="0"/>
          </a:p>
          <a:p>
            <a:r>
              <a:rPr lang="en-US" altLang="ja-JP" dirty="0">
                <a:solidFill>
                  <a:srgbClr val="FF0000"/>
                </a:solidFill>
              </a:rPr>
              <a:t>However, by describing the orbit distortion in terms of the Green's function, we gain more capacity in the theory where statistics comes in. </a:t>
            </a:r>
          </a:p>
          <a:p>
            <a:endParaRPr lang="en-US" altLang="ja-JP" sz="900" dirty="0"/>
          </a:p>
          <a:p>
            <a:r>
              <a:rPr lang="en-US" altLang="ja-JP" dirty="0"/>
              <a:t>At the same time, the physical mechanism of a beam blowup, due to either chaos or regular resonances, is explicit in the theory.</a:t>
            </a:r>
          </a:p>
          <a:p>
            <a:endParaRPr lang="en-US" altLang="ja-JP" sz="900" dirty="0"/>
          </a:p>
          <a:p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/>
              <a:t>present one-dimensional strong-weak beam picture is still unpractical for application to real machines, but the extension to the two dimensional strong-strong case is nearly impossible.</a:t>
            </a:r>
          </a:p>
          <a:p>
            <a:endParaRPr lang="en-US" altLang="ja-JP" sz="900" dirty="0"/>
          </a:p>
          <a:p>
            <a:r>
              <a:rPr lang="en-US" altLang="ja-JP" dirty="0"/>
              <a:t>Hopefully,</a:t>
            </a:r>
            <a:r>
              <a:rPr lang="ja-JP" altLang="en-US" dirty="0"/>
              <a:t> </a:t>
            </a:r>
            <a:r>
              <a:rPr lang="en-US" altLang="ja-JP" dirty="0"/>
              <a:t>somebody</a:t>
            </a:r>
            <a:r>
              <a:rPr lang="ja-JP" altLang="en-US" dirty="0"/>
              <a:t> </a:t>
            </a:r>
            <a:r>
              <a:rPr lang="en-US" altLang="ja-JP" dirty="0"/>
              <a:t>will</a:t>
            </a:r>
            <a:r>
              <a:rPr lang="ja-JP" altLang="en-US" dirty="0"/>
              <a:t> </a:t>
            </a:r>
            <a:r>
              <a:rPr lang="en-US" altLang="ja-JP" dirty="0"/>
              <a:t>solve this problem for space-charge</a:t>
            </a:r>
            <a:r>
              <a:rPr lang="ja-JP" altLang="en-US" dirty="0"/>
              <a:t> </a:t>
            </a:r>
            <a:r>
              <a:rPr lang="en-US" altLang="ja-JP" dirty="0"/>
              <a:t>case.</a:t>
            </a:r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68446D-763A-4BC9-AE68-B56F6967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65021-0C8A-4693-ABC1-BCF62039F66C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5DB1AB-EA0D-468D-AF73-B1E244D9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4E097E-A0B3-4B3C-B194-CF16A8A7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10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>
                <a:latin typeface="+mn-lt"/>
              </a:rPr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 marL="457200" indent="-457200" eaLnBrk="1" hangingPunct="1">
              <a:defRPr/>
            </a:pPr>
            <a:r>
              <a:rPr lang="en-US" altLang="ja-JP" sz="3200" dirty="0"/>
              <a:t>Introduction</a:t>
            </a:r>
          </a:p>
          <a:p>
            <a:pPr marL="457200" indent="-457200" eaLnBrk="1" hangingPunct="1">
              <a:defRPr/>
            </a:pPr>
            <a:endParaRPr lang="en-US" altLang="ja-JP" sz="800" dirty="0"/>
          </a:p>
          <a:p>
            <a:pPr marL="457200" indent="-457200" eaLnBrk="1" hangingPunct="1">
              <a:defRPr/>
            </a:pPr>
            <a:r>
              <a:rPr lang="en-US" altLang="ja-JP" sz="3200" dirty="0"/>
              <a:t>Renormalization</a:t>
            </a:r>
            <a:r>
              <a:rPr lang="ja-JP" altLang="en-US" sz="3200" dirty="0"/>
              <a:t> </a:t>
            </a:r>
            <a:r>
              <a:rPr lang="en-US" altLang="ja-JP" sz="3200" dirty="0"/>
              <a:t>Procedure</a:t>
            </a:r>
          </a:p>
          <a:p>
            <a:pPr marL="0" indent="0" eaLnBrk="1" hangingPunct="1">
              <a:buNone/>
              <a:defRPr/>
            </a:pPr>
            <a:endParaRPr lang="en-US" altLang="ja-JP" sz="800" dirty="0"/>
          </a:p>
          <a:p>
            <a:pPr marL="457200" indent="-457200" eaLnBrk="1" hangingPunct="1">
              <a:defRPr/>
            </a:pPr>
            <a:r>
              <a:rPr lang="en-US" altLang="ja-JP" sz="3200" dirty="0"/>
              <a:t>Direct Interaction Approximation</a:t>
            </a:r>
          </a:p>
          <a:p>
            <a:pPr marL="457200" indent="-457200" eaLnBrk="1" hangingPunct="1">
              <a:defRPr/>
            </a:pPr>
            <a:endParaRPr lang="en-US" altLang="ja-JP" sz="800" dirty="0"/>
          </a:p>
          <a:p>
            <a:pPr marL="457200" indent="-457200" eaLnBrk="1" hangingPunct="1">
              <a:defRPr/>
            </a:pPr>
            <a:r>
              <a:rPr lang="en-US" altLang="ja-JP" sz="3200" dirty="0"/>
              <a:t>Closed Set of Equations</a:t>
            </a:r>
          </a:p>
          <a:p>
            <a:pPr marL="457200" indent="-457200" eaLnBrk="1" hangingPunct="1">
              <a:defRPr/>
            </a:pPr>
            <a:endParaRPr lang="en-US" altLang="ja-JP" sz="800" dirty="0"/>
          </a:p>
          <a:p>
            <a:pPr marL="457200" indent="-457200" eaLnBrk="1" hangingPunct="1">
              <a:defRPr/>
            </a:pPr>
            <a:r>
              <a:rPr lang="en-US" altLang="ja-JP" sz="3200" dirty="0"/>
              <a:t>Comparisons with Simulations</a:t>
            </a:r>
          </a:p>
          <a:p>
            <a:pPr marL="0" indent="0" eaLnBrk="1" hangingPunct="1">
              <a:buNone/>
              <a:defRPr/>
            </a:pPr>
            <a:endParaRPr lang="en-US" altLang="ja-JP" sz="800" dirty="0"/>
          </a:p>
          <a:p>
            <a:pPr marL="457200" indent="-457200" eaLnBrk="1" hangingPunct="1">
              <a:defRPr/>
            </a:pPr>
            <a:r>
              <a:rPr lang="en-US" altLang="ja-JP" sz="3200" dirty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01899-C179-425E-9436-6B68A3A3E347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4679A-27BF-4680-B779-5403ACB8D9A9}" type="slidenum">
              <a:rPr lang="ja-JP" altLang="en-US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85" y="327357"/>
            <a:ext cx="8229600" cy="757238"/>
          </a:xfrm>
        </p:spPr>
        <p:txBody>
          <a:bodyPr/>
          <a:lstStyle/>
          <a:p>
            <a:pPr>
              <a:defRPr/>
            </a:pPr>
            <a:r>
              <a:rPr kumimoji="1" lang="en-US" altLang="ja-JP" sz="3200" dirty="0">
                <a:latin typeface="+mn-lt"/>
              </a:rPr>
              <a:t>Introduction</a:t>
            </a:r>
            <a:endParaRPr kumimoji="1" lang="ja-JP" alt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87" y="1156624"/>
            <a:ext cx="8309395" cy="51230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1" lang="en-US" altLang="ja-JP" sz="2400" dirty="0"/>
              <a:t>The beam-beam interaction has been </a:t>
            </a:r>
            <a:r>
              <a:rPr lang="en-US" altLang="ja-JP" sz="2400" dirty="0"/>
              <a:t>extensively studied in terms of Hamiltonian analysis of single particle dynamics. </a:t>
            </a:r>
            <a:endParaRPr lang="en-US" altLang="ja-JP" sz="2400" dirty="0" smtClean="0"/>
          </a:p>
          <a:p>
            <a:pPr lvl="1">
              <a:defRPr/>
            </a:pPr>
            <a:endParaRPr lang="en-US" altLang="ja-JP" sz="900" dirty="0"/>
          </a:p>
          <a:p>
            <a:pPr lvl="1">
              <a:defRPr/>
            </a:pPr>
            <a:r>
              <a:rPr lang="en-US" altLang="ja-JP" sz="2400" dirty="0" smtClean="0"/>
              <a:t>The </a:t>
            </a:r>
            <a:r>
              <a:rPr lang="en-US" altLang="ja-JP" sz="2400" dirty="0"/>
              <a:t>Hamiltonian analysis may predict orbits of regular particle motion, and may give us some criterions (e.g. </a:t>
            </a:r>
            <a:r>
              <a:rPr lang="en-US" altLang="ja-JP" sz="2400" dirty="0" err="1"/>
              <a:t>Chirikov’s</a:t>
            </a:r>
            <a:r>
              <a:rPr lang="en-US" altLang="ja-JP" sz="2400" dirty="0"/>
              <a:t> resonance overlap) for estimating the onset of chaotic behavior of particle orbit. </a:t>
            </a:r>
          </a:p>
          <a:p>
            <a:pPr lvl="1">
              <a:defRPr/>
            </a:pPr>
            <a:r>
              <a:rPr lang="en-US" altLang="ja-JP" sz="2400" dirty="0"/>
              <a:t>However, since the method is posed in terms of the behavior of a particle trajectory, it breaks down when the particle motion becomes chaotic. </a:t>
            </a:r>
          </a:p>
          <a:p>
            <a:pPr lvl="1">
              <a:defRPr/>
            </a:pPr>
            <a:endParaRPr lang="en-US" altLang="ja-JP" sz="900" dirty="0"/>
          </a:p>
          <a:p>
            <a:pPr>
              <a:defRPr/>
            </a:pPr>
            <a:endParaRPr lang="en-US" altLang="ja-JP" dirty="0"/>
          </a:p>
          <a:p>
            <a:pPr lvl="1">
              <a:defRPr/>
            </a:pPr>
            <a:endParaRPr lang="en-US" altLang="ja-JP" dirty="0"/>
          </a:p>
          <a:p>
            <a:pPr>
              <a:defRPr/>
            </a:pP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1520B-3B98-40F4-9985-4250D59F2827}" type="datetime1">
              <a:rPr lang="ja-JP" altLang="en-US" smtClean="0"/>
              <a:t>2017/10/5</a:t>
            </a:fld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1663" y="6430963"/>
            <a:ext cx="28956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DDAB0-7288-480C-B18D-7228C8B996F8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078BC61-B5C4-4CC6-A6FF-2F0C6158F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62" y="4845168"/>
            <a:ext cx="1801489" cy="1927724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0EDDD44-D283-4E9B-BF48-5D2632876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704" y="4819885"/>
            <a:ext cx="1701799" cy="19530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85951" y="5499100"/>
            <a:ext cx="1500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Weak </a:t>
            </a:r>
          </a:p>
          <a:p>
            <a:r>
              <a:rPr lang="en-US" dirty="0" smtClean="0">
                <a:latin typeface="+mn-lt"/>
              </a:rPr>
              <a:t>Beam-Beam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8503" y="5473223"/>
            <a:ext cx="1500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Strong</a:t>
            </a:r>
          </a:p>
          <a:p>
            <a:r>
              <a:rPr lang="en-US" dirty="0" smtClean="0">
                <a:latin typeface="+mn-lt"/>
              </a:rPr>
              <a:t>Beam-Beam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/>
              <a:t>Statistical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2400" dirty="0">
                <a:solidFill>
                  <a:srgbClr val="FF0000"/>
                </a:solidFill>
              </a:rPr>
              <a:t>What is needed is a more statistical theory for dynamics of, not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single particle, but ensemble of many particles where the chaos may be described by statistical </a:t>
            </a:r>
            <a:r>
              <a:rPr lang="en-US" altLang="ja-JP" sz="2400" dirty="0" smtClean="0">
                <a:solidFill>
                  <a:srgbClr val="FF0000"/>
                </a:solidFill>
              </a:rPr>
              <a:t>terms</a:t>
            </a:r>
            <a:r>
              <a:rPr lang="en-US" altLang="ja-JP" sz="2400" dirty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ja-JP" sz="2400" dirty="0"/>
              <a:t>That theory would allow us to calculate particle distributions in the presence of the beam-beam </a:t>
            </a:r>
            <a:r>
              <a:rPr lang="en-US" altLang="ja-JP" sz="2400" dirty="0" smtClean="0"/>
              <a:t>interaction.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2400" dirty="0" smtClean="0"/>
              <a:t>These </a:t>
            </a:r>
            <a:r>
              <a:rPr lang="en-US" sz="2400" dirty="0"/>
              <a:t>quantities </a:t>
            </a:r>
            <a:r>
              <a:rPr lang="en-US" sz="2400" dirty="0" smtClean="0"/>
              <a:t>are straight </a:t>
            </a:r>
            <a:r>
              <a:rPr lang="en-US" sz="2400" dirty="0"/>
              <a:t>linked with </a:t>
            </a:r>
            <a:r>
              <a:rPr lang="en-US" sz="2400" dirty="0" smtClean="0"/>
              <a:t>a </a:t>
            </a:r>
            <a:r>
              <a:rPr lang="en-US" sz="2400" dirty="0"/>
              <a:t>beam blowup and </a:t>
            </a:r>
            <a:r>
              <a:rPr lang="en-US" sz="2400" dirty="0" smtClean="0"/>
              <a:t>particle losses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13888-52D4-4941-8D07-1983FCF62435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Chin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6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F42929-D72A-41F8-A985-7C12FB70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225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Three Premises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9D620C-E9CD-4A74-9686-A081F56B8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275416"/>
            <a:ext cx="8362950" cy="4826561"/>
          </a:xfrm>
        </p:spPr>
        <p:txBody>
          <a:bodyPr>
            <a:noAutofit/>
          </a:bodyPr>
          <a:lstStyle/>
          <a:p>
            <a:r>
              <a:rPr lang="en-US" altLang="ja-JP" sz="2400" dirty="0"/>
              <a:t>Fokker-Planck equation for the evolution of the particle distribution</a:t>
            </a:r>
          </a:p>
          <a:p>
            <a:r>
              <a:rPr lang="en-US" altLang="ja-JP" sz="2400" dirty="0"/>
              <a:t>“Strong-weak" beam-beam interaction</a:t>
            </a:r>
          </a:p>
          <a:p>
            <a:r>
              <a:rPr lang="en-US" altLang="ja-JP" sz="2400" dirty="0" smtClean="0"/>
              <a:t>One-dimensional</a:t>
            </a:r>
          </a:p>
          <a:p>
            <a:endParaRPr lang="en-US" altLang="ja-JP" sz="800" dirty="0" smtClean="0"/>
          </a:p>
          <a:p>
            <a:r>
              <a:rPr lang="en-US" altLang="ja-JP" sz="2400" dirty="0" smtClean="0"/>
              <a:t>Warning</a:t>
            </a:r>
            <a:endParaRPr lang="en-US" altLang="ja-JP" sz="2400" dirty="0"/>
          </a:p>
          <a:p>
            <a:pPr lvl="1"/>
            <a:r>
              <a:rPr lang="en-US" altLang="ja-JP" sz="2400" dirty="0"/>
              <a:t>This talk is quite theoretical due to its nature.</a:t>
            </a:r>
          </a:p>
          <a:p>
            <a:pPr lvl="1"/>
            <a:r>
              <a:rPr lang="en-US" altLang="ja-JP" sz="2400" dirty="0"/>
              <a:t>If you still have a fresh memory of what you have learned on the quantum field theory at school, you can follow it </a:t>
            </a:r>
            <a:r>
              <a:rPr lang="en-US" altLang="ja-JP" sz="2400" dirty="0" smtClean="0"/>
              <a:t>(</a:t>
            </a:r>
            <a:r>
              <a:rPr lang="en-US" altLang="ja-JP" sz="2400" dirty="0"/>
              <a:t>I cannot anymore).</a:t>
            </a:r>
          </a:p>
          <a:p>
            <a:pPr lvl="1"/>
            <a:r>
              <a:rPr lang="en-US" altLang="ja-JP" sz="2400" dirty="0">
                <a:solidFill>
                  <a:srgbClr val="FF0000"/>
                </a:solidFill>
              </a:rPr>
              <a:t>Only the outline of the theory is presented in this conceptual talk, but the concrete solutions exist for numerical evaluations.</a:t>
            </a:r>
          </a:p>
          <a:p>
            <a:pPr lvl="1"/>
            <a:r>
              <a:rPr lang="en-US" altLang="ja-JP" sz="2400" dirty="0"/>
              <a:t>At the end, I show some comparisons with </a:t>
            </a:r>
            <a:r>
              <a:rPr lang="en-US" altLang="ja-JP" sz="2400" dirty="0" smtClean="0"/>
              <a:t>simulations</a:t>
            </a:r>
            <a:endParaRPr lang="en-US" altLang="ja-JP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21E9A2-7A84-4ADF-B977-A4C0B7A2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F6A81-D237-4E85-B761-C428C0A5E892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EF8E55-B289-4E85-8306-703B66ED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77CD99-AC10-4DF5-B952-83CAE5BC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1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8AA247-47F3-411D-97C5-66D87DAC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Crux of the Problem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2CC1C4-5E80-498C-BCBB-3600972E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6551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Fokker-Plank equation for the particle distribution P: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lvl="1"/>
            <a:r>
              <a:rPr lang="en-US" altLang="ja-JP" dirty="0">
                <a:sym typeface="Symbol" panose="05050102010706020507" pitchFamily="18" charset="2"/>
              </a:rPr>
              <a:t>= t</a:t>
            </a:r>
            <a:r>
              <a:rPr lang="en-US" altLang="ja-JP" dirty="0"/>
              <a:t>he azimuthal position in the ring</a:t>
            </a:r>
          </a:p>
          <a:p>
            <a:pPr lvl="1"/>
            <a:r>
              <a:rPr lang="en-US" altLang="ja-JP" dirty="0">
                <a:sym typeface="Symbol" panose="05050102010706020507" pitchFamily="18" charset="2"/>
              </a:rPr>
              <a:t>=Fokker-Plank operator including all the effects (beam-beam, synchrotron radiation and so on)</a:t>
            </a:r>
          </a:p>
          <a:p>
            <a:pPr lvl="1"/>
            <a:endParaRPr lang="en-US" altLang="ja-JP" sz="800" dirty="0">
              <a:sym typeface="Symbol" panose="05050102010706020507" pitchFamily="18" charset="2"/>
            </a:endParaRPr>
          </a:p>
          <a:p>
            <a:r>
              <a:rPr lang="en-US" altLang="ja-JP" dirty="0">
                <a:sym typeface="Symbol" panose="05050102010706020507" pitchFamily="18" charset="2"/>
              </a:rPr>
              <a:t>If we can find the Green function which satisfies</a:t>
            </a:r>
          </a:p>
          <a:p>
            <a:endParaRPr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ja-JP" dirty="0">
                <a:sym typeface="Symbol" panose="05050102010706020507" pitchFamily="18" charset="2"/>
              </a:rPr>
              <a:t>  the solution is</a:t>
            </a:r>
          </a:p>
          <a:p>
            <a:pPr marL="0" indent="0">
              <a:buNone/>
            </a:pPr>
            <a:endParaRPr lang="en-US" altLang="ja-JP" dirty="0">
              <a:sym typeface="Symbol" panose="05050102010706020507" pitchFamily="18" charset="2"/>
            </a:endParaRPr>
          </a:p>
          <a:p>
            <a:endParaRPr lang="en-US" altLang="ja-JP" dirty="0">
              <a:sym typeface="Symbol" panose="05050102010706020507" pitchFamily="18" charset="2"/>
            </a:endParaRPr>
          </a:p>
          <a:p>
            <a:pPr lvl="1"/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3F7BDC-1991-471A-94B3-4B8C3AF3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0D90-CEFF-46EB-A159-711426D82134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F68BDC-F248-491C-B4E0-C7B4CCF7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7270CF-9B64-48C6-89F1-E770A1AD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F1E43A1-6C4E-498E-B76F-4366E8693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8" y="2127169"/>
            <a:ext cx="1719072" cy="5029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9E3D494-5125-4F1E-840D-BBCD987963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8" y="4230668"/>
            <a:ext cx="5367528" cy="10424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8583857-262E-49D5-94F9-73045C199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8" y="5823792"/>
            <a:ext cx="4663440" cy="40233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20EF977A-3630-4B40-AF83-CB3BD80CEC8C}"/>
              </a:ext>
            </a:extLst>
          </p:cNvPr>
          <p:cNvCxnSpPr>
            <a:cxnSpLocks/>
          </p:cNvCxnSpPr>
          <p:nvPr/>
        </p:nvCxnSpPr>
        <p:spPr>
          <a:xfrm flipH="1">
            <a:off x="5204497" y="5645879"/>
            <a:ext cx="659004" cy="1918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159AE3F-7DED-4800-97C3-E58BDD6B0883}"/>
              </a:ext>
            </a:extLst>
          </p:cNvPr>
          <p:cNvSpPr txBox="1"/>
          <p:nvPr/>
        </p:nvSpPr>
        <p:spPr>
          <a:xfrm>
            <a:off x="5827059" y="5497738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Initial distribution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1E4B988-E089-4558-86CB-AD716F7E7276}"/>
              </a:ext>
            </a:extLst>
          </p:cNvPr>
          <p:cNvSpPr txBox="1"/>
          <p:nvPr/>
        </p:nvSpPr>
        <p:spPr>
          <a:xfrm>
            <a:off x="5863501" y="6210526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+mn-lt"/>
              </a:rPr>
              <a:t>Done! Simple!</a:t>
            </a:r>
            <a:endParaRPr kumimoji="1" lang="ja-JP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9825FA6B-03A5-471E-8B5C-7169995ECD4E}"/>
              </a:ext>
            </a:extLst>
          </p:cNvPr>
          <p:cNvSpPr/>
          <p:nvPr/>
        </p:nvSpPr>
        <p:spPr>
          <a:xfrm>
            <a:off x="7107892" y="2241176"/>
            <a:ext cx="1407458" cy="636495"/>
          </a:xfrm>
          <a:prstGeom prst="ellipse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F6333018-BA6D-4B09-80E3-07949D347F9B}"/>
              </a:ext>
            </a:extLst>
          </p:cNvPr>
          <p:cNvCxnSpPr>
            <a:stCxn id="7" idx="2"/>
          </p:cNvCxnSpPr>
          <p:nvPr/>
        </p:nvCxnSpPr>
        <p:spPr>
          <a:xfrm flipV="1">
            <a:off x="7107892" y="2554941"/>
            <a:ext cx="777744" cy="448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A45CF88C-77B5-4BBA-A4EA-F91F9E18C625}"/>
              </a:ext>
            </a:extLst>
          </p:cNvPr>
          <p:cNvCxnSpPr>
            <a:cxnSpLocks/>
          </p:cNvCxnSpPr>
          <p:nvPr/>
        </p:nvCxnSpPr>
        <p:spPr>
          <a:xfrm flipH="1" flipV="1">
            <a:off x="7486650" y="2283910"/>
            <a:ext cx="398986" cy="2710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229E469-5276-41A6-8F49-CB0BCFB7B837}"/>
              </a:ext>
            </a:extLst>
          </p:cNvPr>
          <p:cNvSpPr/>
          <p:nvPr/>
        </p:nvSpPr>
        <p:spPr>
          <a:xfrm>
            <a:off x="7191872" y="225692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ym typeface="Symbol" panose="05050102010706020507" pitchFamily="18" charset="2"/>
              </a:rPr>
              <a:t></a:t>
            </a:r>
            <a:endParaRPr lang="ja-JP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636D481-35C7-4394-B9CC-5D09EC9004D0}"/>
              </a:ext>
            </a:extLst>
          </p:cNvPr>
          <p:cNvSpPr txBox="1"/>
          <p:nvPr/>
        </p:nvSpPr>
        <p:spPr>
          <a:xfrm>
            <a:off x="8338700" y="2814744"/>
            <a:ext cx="80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n-lt"/>
              </a:rPr>
              <a:t>Ring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="" xmlns:a16="http://schemas.microsoft.com/office/drawing/2014/main" id="{5143A936-F73B-4940-A990-D2989A78DD9B}"/>
              </a:ext>
            </a:extLst>
          </p:cNvPr>
          <p:cNvSpPr/>
          <p:nvPr/>
        </p:nvSpPr>
        <p:spPr>
          <a:xfrm rot="14902725">
            <a:off x="7544732" y="2365822"/>
            <a:ext cx="251545" cy="29583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7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6441B9-273B-41C4-849F-46E2F174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n-lt"/>
              </a:rPr>
              <a:t>Exact Green Function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1373B2-6D32-4786-B05C-8B14F7747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0" y="1645445"/>
            <a:ext cx="7886700" cy="475615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The exact Green function G </a:t>
            </a:r>
            <a:r>
              <a:rPr lang="en-US" altLang="ja-JP" dirty="0">
                <a:solidFill>
                  <a:srgbClr val="FF0000"/>
                </a:solidFill>
              </a:rPr>
              <a:t>includes all the orbit distortion effects and provides the exact transition probability of particle orbit, at any preceding moment, no matter whether the particle motion is chaotic or not. </a:t>
            </a:r>
          </a:p>
          <a:p>
            <a:endParaRPr lang="en-US" altLang="ja-JP" sz="800" dirty="0"/>
          </a:p>
          <a:p>
            <a:r>
              <a:rPr lang="en-US" altLang="ja-JP" dirty="0" smtClean="0"/>
              <a:t>It is too </a:t>
            </a:r>
            <a:r>
              <a:rPr lang="en-US" altLang="ja-JP" dirty="0"/>
              <a:t>difficult to find it</a:t>
            </a:r>
            <a:r>
              <a:rPr lang="en-US" altLang="ja-JP" dirty="0" smtClean="0"/>
              <a:t>.</a:t>
            </a:r>
          </a:p>
          <a:p>
            <a:endParaRPr lang="en-US" altLang="ja-JP" sz="900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The renormalization technique may be </a:t>
            </a:r>
            <a:r>
              <a:rPr lang="en-US" altLang="ja-JP" dirty="0">
                <a:solidFill>
                  <a:srgbClr val="FF0000"/>
                </a:solidFill>
              </a:rPr>
              <a:t>the </a:t>
            </a:r>
            <a:r>
              <a:rPr lang="en-US" altLang="ja-JP" dirty="0" smtClean="0">
                <a:solidFill>
                  <a:srgbClr val="FF0000"/>
                </a:solidFill>
              </a:rPr>
              <a:t>next best thing </a:t>
            </a:r>
            <a:r>
              <a:rPr lang="en-US" altLang="ja-JP" dirty="0">
                <a:solidFill>
                  <a:srgbClr val="FF0000"/>
                </a:solidFill>
              </a:rPr>
              <a:t>to </a:t>
            </a:r>
            <a:r>
              <a:rPr lang="en-US" altLang="ja-JP" dirty="0" smtClean="0">
                <a:solidFill>
                  <a:srgbClr val="FF0000"/>
                </a:solidFill>
              </a:rPr>
              <a:t>finding the </a:t>
            </a:r>
            <a:r>
              <a:rPr lang="en-US" altLang="ja-JP" dirty="0">
                <a:solidFill>
                  <a:srgbClr val="FF0000"/>
                </a:solidFill>
              </a:rPr>
              <a:t>exact Green </a:t>
            </a:r>
            <a:r>
              <a:rPr lang="en-US" altLang="ja-JP" dirty="0" smtClean="0">
                <a:solidFill>
                  <a:srgbClr val="FF0000"/>
                </a:solidFill>
              </a:rPr>
              <a:t>function.</a:t>
            </a:r>
            <a:endParaRPr lang="en-US" altLang="ja-JP" dirty="0"/>
          </a:p>
          <a:p>
            <a:endParaRPr lang="en-US" altLang="ja-JP" sz="800" dirty="0"/>
          </a:p>
          <a:p>
            <a:r>
              <a:rPr lang="en-US" altLang="ja-JP" dirty="0"/>
              <a:t>Let us evaluate G with the perturbation method.</a:t>
            </a:r>
          </a:p>
          <a:p>
            <a:endParaRPr lang="en-US" altLang="ja-JP" sz="800" dirty="0"/>
          </a:p>
          <a:p>
            <a:r>
              <a:rPr lang="en-US" altLang="ja-JP" dirty="0"/>
              <a:t>One important rule in choice of the perturbation method. </a:t>
            </a:r>
          </a:p>
          <a:p>
            <a:pPr lvl="1"/>
            <a:r>
              <a:rPr lang="en-US" altLang="ja-JP" sz="2000" dirty="0"/>
              <a:t>The method has to guarantee that a perturbation solution of any order will be smaller than the lower-order ones so that the perturbation expansion series converges.</a:t>
            </a:r>
          </a:p>
          <a:p>
            <a:pPr lvl="1"/>
            <a:r>
              <a:rPr lang="en-US" altLang="ja-JP" sz="2000" dirty="0"/>
              <a:t>It is not so obvious</a:t>
            </a:r>
            <a:r>
              <a:rPr lang="en-US" altLang="ja-JP" sz="2000" dirty="0" smtClean="0"/>
              <a:t>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A54631-79C0-4751-A14D-63CC0FE6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FEDAD-1DEE-4E10-BFBB-3A042A9C9979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EE3909-D9A7-4701-B617-72024E28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6C0BA4-C55F-4FE6-B6E4-E88D2320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44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5811F2-BF56-4F49-BF52-58D3CD505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76"/>
            <a:ext cx="7886700" cy="1325563"/>
          </a:xfrm>
        </p:spPr>
        <p:txBody>
          <a:bodyPr/>
          <a:lstStyle/>
          <a:p>
            <a:r>
              <a:rPr kumimoji="1" lang="en-US" altLang="ja-JP" dirty="0">
                <a:latin typeface="+mn-lt"/>
              </a:rPr>
              <a:t>Renormalization Theory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F11217-274A-4DCB-8205-E2CEE7B22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6765"/>
            <a:ext cx="7886700" cy="482338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Goal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Find a set of eigenfunctions which almost diagonalizes the system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(the particle distribution)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The </a:t>
            </a:r>
            <a:r>
              <a:rPr lang="en-US" altLang="ja-JP" dirty="0"/>
              <a:t>system may be decomposed into a set of modes.</a:t>
            </a:r>
          </a:p>
          <a:p>
            <a:r>
              <a:rPr lang="en-US" altLang="ja-JP" dirty="0"/>
              <a:t>The renormalization is a procedure to rewrite those equations of motion so that the coupling between the modes as solutions of the equations becomes minimum.</a:t>
            </a:r>
          </a:p>
          <a:p>
            <a:r>
              <a:rPr lang="en-US" altLang="ja-JP" dirty="0"/>
              <a:t>The theory is originally motivated to avoid the small denominator singularities at the centers of resonances by including orbit distortion of resonant particles due to other resonances.</a:t>
            </a:r>
          </a:p>
          <a:p>
            <a:r>
              <a:rPr lang="en-US" altLang="ja-JP" dirty="0"/>
              <a:t>But, it is most powerful when resonances strongly interact to each other, and the system can no longer be approximated by a collection of isolated </a:t>
            </a:r>
            <a:r>
              <a:rPr lang="en-US" altLang="ja-JP" dirty="0" smtClean="0"/>
              <a:t>resonances.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3B79C5-3385-4AE5-8C1F-65833F38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411A2-2692-4876-9C54-D65944E33706}" type="datetime1">
              <a:rPr lang="ja-JP" altLang="en-US" smtClean="0"/>
              <a:t>2017/10/5</a:t>
            </a:fld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B03CCE-C569-42CA-A2AC-19E5690B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Chin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E6B4C2-A244-480D-BCD7-2AD20518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037D-87B0-49A7-9BFB-21496FFFDC69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601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</TotalTime>
  <Pages>0</Pages>
  <Words>1328</Words>
  <Characters>0</Characters>
  <Application>Microsoft Office PowerPoint</Application>
  <DocSecurity>0</DocSecurity>
  <PresentationFormat>On-screen Show (4:3)</PresentationFormat>
  <Lines>0</Lines>
  <Paragraphs>360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ＭＳ Ｐ明朝</vt:lpstr>
      <vt:lpstr>游ゴシック</vt:lpstr>
      <vt:lpstr>游ゴシック Light</vt:lpstr>
      <vt:lpstr>Arial</vt:lpstr>
      <vt:lpstr>Symbol</vt:lpstr>
      <vt:lpstr>Tahoma</vt:lpstr>
      <vt:lpstr>Times New Roman</vt:lpstr>
      <vt:lpstr>Custom Design</vt:lpstr>
      <vt:lpstr>Office Theme</vt:lpstr>
      <vt:lpstr>Renormalization Theory of  Beam-Beam Interaction</vt:lpstr>
      <vt:lpstr>This work has been done during my last 6 months at DESY, 30 years ago.</vt:lpstr>
      <vt:lpstr>Outline</vt:lpstr>
      <vt:lpstr>Introduction</vt:lpstr>
      <vt:lpstr> Statistical Theory</vt:lpstr>
      <vt:lpstr>Three Premises</vt:lpstr>
      <vt:lpstr>Crux of the Problem</vt:lpstr>
      <vt:lpstr>Exact Green Function</vt:lpstr>
      <vt:lpstr>Renormalization Theory</vt:lpstr>
      <vt:lpstr>Renormalization Procedure</vt:lpstr>
      <vt:lpstr>Fourier Decomposition</vt:lpstr>
      <vt:lpstr>Unperturbed Green Function</vt:lpstr>
      <vt:lpstr>Mode Coupling Term Skn</vt:lpstr>
      <vt:lpstr>Resonance Singularity</vt:lpstr>
      <vt:lpstr>Strong Coupling between  Resonances</vt:lpstr>
      <vt:lpstr>Renormalized Green's Function</vt:lpstr>
      <vt:lpstr>Incoherent Noise</vt:lpstr>
      <vt:lpstr>Direct Interaction Approximation</vt:lpstr>
      <vt:lpstr>Renormalization Correction Term</vt:lpstr>
      <vt:lpstr>Feynman Diagrams</vt:lpstr>
      <vt:lpstr>Solution</vt:lpstr>
      <vt:lpstr>Closed Set of Equations</vt:lpstr>
      <vt:lpstr>Comparison with Simulations Relevant to LEP at 50GeV</vt:lpstr>
      <vt:lpstr>No Chaotic Case for =0.06</vt:lpstr>
      <vt:lpstr>Very Chaotic Case for =0.17</vt:lpstr>
      <vt:lpstr>The RMS Beam Size for Large </vt:lpstr>
      <vt:lpstr>Conclusions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LaVie</cp:lastModifiedBy>
  <cp:revision>808</cp:revision>
  <dcterms:created xsi:type="dcterms:W3CDTF">2014-04-17T14:22:50Z</dcterms:created>
  <dcterms:modified xsi:type="dcterms:W3CDTF">2017-10-04T21:08:14Z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2</vt:r8>
  </property>
  <property fmtid="{D5CDD505-2E9C-101B-9397-08002B2CF9AE}" pid="3" name="LCID">
    <vt:r8>1033</vt:r8>
  </property>
  <property fmtid="{D5CDD505-2E9C-101B-9397-08002B2CF9AE}" pid="4" name="KSOProductBuildVer">
    <vt:lpwstr>1033-9.1.0.4550</vt:lpwstr>
  </property>
</Properties>
</file>