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331" r:id="rId3"/>
    <p:sldId id="335" r:id="rId4"/>
    <p:sldId id="333" r:id="rId5"/>
    <p:sldId id="334" r:id="rId6"/>
    <p:sldId id="273" r:id="rId7"/>
    <p:sldId id="339" r:id="rId8"/>
    <p:sldId id="340" r:id="rId9"/>
    <p:sldId id="341" r:id="rId10"/>
    <p:sldId id="342" r:id="rId11"/>
    <p:sldId id="343" r:id="rId12"/>
    <p:sldId id="337" r:id="rId13"/>
    <p:sldId id="336" r:id="rId14"/>
    <p:sldId id="280" r:id="rId15"/>
    <p:sldId id="307" r:id="rId16"/>
    <p:sldId id="327" r:id="rId17"/>
    <p:sldId id="279" r:id="rId18"/>
    <p:sldId id="283" r:id="rId19"/>
    <p:sldId id="293" r:id="rId20"/>
    <p:sldId id="278" r:id="rId21"/>
    <p:sldId id="338" r:id="rId22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8BF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2" autoAdjust="0"/>
    <p:restoredTop sz="94671" autoAdjust="0"/>
  </p:normalViewPr>
  <p:slideViewPr>
    <p:cSldViewPr snapToGrid="0">
      <p:cViewPr varScale="1">
        <p:scale>
          <a:sx n="74" d="100"/>
          <a:sy n="74" d="100"/>
        </p:scale>
        <p:origin x="72" y="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BC9AB-CAD6-4616-8E99-125B986A0873}" type="datetimeFigureOut">
              <a:rPr lang="de-DE" smtClean="0"/>
              <a:pPr/>
              <a:t>04.10.2017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7FD89-3A30-4AC4-96A0-A060BA97B9D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17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12C13EC-6750-4ACC-8F06-C12EF1707905}" type="datetime4">
              <a:rPr lang="de-DE" smtClean="0">
                <a:solidFill>
                  <a:prstClr val="black"/>
                </a:solidFill>
              </a:rPr>
              <a:pPr/>
              <a:t>4. Oktober 2017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102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|  Fachbereich 18  |  Institut Theorie Elektromagnetischer Felder  |  Prof. Dr.-Ing. Thomas Weiland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|  </a:t>
            </a:r>
            <a:fld id="{EB9547E3-FA7D-42CA-A99D-2A5E3A924079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1003300"/>
            <a:ext cx="4446588" cy="3335338"/>
          </a:xfrm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Bitstream Charter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fld id="{73536680-6234-48B3-8D8A-75336D9111F5}" type="datetime4">
              <a:rPr lang="de-DE" smtClean="0"/>
              <a:pPr>
                <a:lnSpc>
                  <a:spcPts val="1313"/>
                </a:lnSpc>
              </a:pPr>
              <a:t>4. Oktober 2017</a:t>
            </a:fld>
            <a:endParaRPr lang="de-DE" smtClean="0"/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Fachbereich 18  |  Institut Theorie Elektromagnetischer Felder  |  Prof. Dr.-Ing. Thomas Weiland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</a:t>
            </a:r>
            <a:fld id="{EE526BB7-7C10-49EB-9C30-46A68DF4264A}" type="slidenum">
              <a:rPr lang="de-DE" smtClean="0"/>
              <a:pPr>
                <a:lnSpc>
                  <a:spcPts val="1313"/>
                </a:lnSpc>
              </a:pPr>
              <a:t>13</a:t>
            </a:fld>
            <a:endParaRPr lang="de-DE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53865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FD89-3A30-4AC4-96A0-A060BA97B9DE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387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FD89-3A30-4AC4-96A0-A060BA97B9DE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0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FD89-3A30-4AC4-96A0-A060BA97B9DE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192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fld id="{7C4CCEC1-D84C-484B-BC32-4334D97D86EB}" type="datetime4">
              <a:rPr lang="de-DE" smtClean="0"/>
              <a:pPr>
                <a:lnSpc>
                  <a:spcPts val="1313"/>
                </a:lnSpc>
              </a:pPr>
              <a:t>4. Oktober 2017</a:t>
            </a:fld>
            <a:endParaRPr lang="de-DE" smtClean="0"/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Fachbereich 18  |  Institut Theorie Elektromagnetischer Felder  |  Prof. Dr.-Ing. Thomas Weiland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</a:t>
            </a:r>
            <a:fld id="{3F916D23-C977-4043-9D28-26358AC2883E}" type="slidenum">
              <a:rPr lang="de-DE" smtClean="0"/>
              <a:pPr>
                <a:lnSpc>
                  <a:spcPts val="1313"/>
                </a:lnSpc>
              </a:pPr>
              <a:t>17</a:t>
            </a:fld>
            <a:endParaRPr lang="de-DE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fld id="{73536680-6234-48B3-8D8A-75336D9111F5}" type="datetime4">
              <a:rPr lang="de-DE" smtClean="0"/>
              <a:pPr>
                <a:lnSpc>
                  <a:spcPts val="1313"/>
                </a:lnSpc>
              </a:pPr>
              <a:t>4. Oktober 2017</a:t>
            </a:fld>
            <a:endParaRPr lang="de-DE" smtClean="0"/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Fachbereich 18  |  Institut Theorie Elektromagnetischer Felder  |  Prof. Dr.-Ing. Thomas Weiland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</a:t>
            </a:r>
            <a:fld id="{EE526BB7-7C10-49EB-9C30-46A68DF4264A}" type="slidenum">
              <a:rPr lang="de-DE" smtClean="0"/>
              <a:pPr>
                <a:lnSpc>
                  <a:spcPts val="1313"/>
                </a:lnSpc>
              </a:pPr>
              <a:t>18</a:t>
            </a:fld>
            <a:endParaRPr lang="de-DE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fld id="{73536680-6234-48B3-8D8A-75336D9111F5}" type="datetime4">
              <a:rPr lang="de-DE" smtClean="0"/>
              <a:pPr>
                <a:lnSpc>
                  <a:spcPts val="1313"/>
                </a:lnSpc>
              </a:pPr>
              <a:t>4. Oktober 2017</a:t>
            </a:fld>
            <a:endParaRPr lang="de-DE" smtClean="0"/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Fachbereich 18  |  Institut Theorie Elektromagnetischer Felder  |  Prof. Dr.-Ing. Thomas Weiland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</a:t>
            </a:r>
            <a:fld id="{EE526BB7-7C10-49EB-9C30-46A68DF4264A}" type="slidenum">
              <a:rPr lang="de-DE" smtClean="0"/>
              <a:pPr>
                <a:lnSpc>
                  <a:spcPts val="1313"/>
                </a:lnSpc>
              </a:pPr>
              <a:t>19</a:t>
            </a:fld>
            <a:endParaRPr lang="de-DE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Future:</a:t>
            </a:r>
            <a:r>
              <a:rPr lang="de-DE" baseline="0" dirty="0" smtClean="0"/>
              <a:t> </a:t>
            </a:r>
            <a:r>
              <a:rPr lang="de-DE" dirty="0" smtClean="0"/>
              <a:t>Cry-ring</a:t>
            </a:r>
            <a:r>
              <a:rPr lang="de-DE" baseline="0" dirty="0" smtClean="0"/>
              <a:t> testing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fld id="{73536680-6234-48B3-8D8A-75336D9111F5}" type="datetime4">
              <a:rPr lang="de-DE" smtClean="0"/>
              <a:pPr>
                <a:lnSpc>
                  <a:spcPts val="1313"/>
                </a:lnSpc>
              </a:pPr>
              <a:t>4. Oktober 2017</a:t>
            </a:fld>
            <a:endParaRPr lang="de-DE" smtClean="0"/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Fachbereich 18  |  Institut Theorie Elektromagnetischer Felder  |  Prof. Dr.-Ing. Thomas Weiland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</a:t>
            </a:r>
            <a:fld id="{EE526BB7-7C10-49EB-9C30-46A68DF4264A}" type="slidenum">
              <a:rPr lang="de-DE" smtClean="0"/>
              <a:pPr>
                <a:lnSpc>
                  <a:spcPts val="1313"/>
                </a:lnSpc>
              </a:pPr>
              <a:t>20</a:t>
            </a:fld>
            <a:endParaRPr lang="de-DE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fld id="{73536680-6234-48B3-8D8A-75336D9111F5}" type="datetime4">
              <a:rPr lang="de-DE" smtClean="0"/>
              <a:pPr>
                <a:lnSpc>
                  <a:spcPts val="1313"/>
                </a:lnSpc>
              </a:pPr>
              <a:t>4. Oktober 2017</a:t>
            </a:fld>
            <a:endParaRPr lang="de-DE" smtClean="0"/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Fachbereich 18  |  Institut Theorie Elektromagnetischer Felder  |  Prof. Dr.-Ing. Thomas Weiland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</a:t>
            </a:r>
            <a:fld id="{EE526BB7-7C10-49EB-9C30-46A68DF4264A}" type="slidenum">
              <a:rPr lang="de-DE" smtClean="0"/>
              <a:pPr>
                <a:lnSpc>
                  <a:spcPts val="1313"/>
                </a:lnSpc>
              </a:pPr>
              <a:t>21</a:t>
            </a:fld>
            <a:endParaRPr lang="de-DE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8619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fld id="{73536680-6234-48B3-8D8A-75336D9111F5}" type="datetime4">
              <a:rPr lang="de-DE" smtClean="0"/>
              <a:pPr>
                <a:lnSpc>
                  <a:spcPts val="1313"/>
                </a:lnSpc>
              </a:pPr>
              <a:t>4. Oktober 2017</a:t>
            </a:fld>
            <a:endParaRPr lang="de-DE" smtClean="0"/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Fachbereich 18  |  Institut Theorie Elektromagnetischer Felder  |  Prof. Dr.-Ing. Thomas Weiland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</a:t>
            </a:r>
            <a:fld id="{EE526BB7-7C10-49EB-9C30-46A68DF4264A}" type="slidenum">
              <a:rPr lang="de-DE" smtClean="0"/>
              <a:pPr>
                <a:lnSpc>
                  <a:spcPts val="1313"/>
                </a:lnSpc>
              </a:pPr>
              <a:t>4</a:t>
            </a:fld>
            <a:endParaRPr lang="de-DE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6897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fld id="{73536680-6234-48B3-8D8A-75336D9111F5}" type="datetime4">
              <a:rPr lang="de-DE" smtClean="0"/>
              <a:pPr>
                <a:lnSpc>
                  <a:spcPts val="1313"/>
                </a:lnSpc>
              </a:pPr>
              <a:t>4. Oktober 2017</a:t>
            </a:fld>
            <a:endParaRPr lang="de-DE" smtClean="0"/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Fachbereich 18  |  Institut Theorie Elektromagnetischer Felder  |  Prof. Dr.-Ing. Thomas Weiland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</a:t>
            </a:r>
            <a:fld id="{EE526BB7-7C10-49EB-9C30-46A68DF4264A}" type="slidenum">
              <a:rPr lang="de-DE" smtClean="0"/>
              <a:pPr>
                <a:lnSpc>
                  <a:spcPts val="1313"/>
                </a:lnSpc>
              </a:pPr>
              <a:t>6</a:t>
            </a:fld>
            <a:endParaRPr lang="de-DE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fld id="{7C4CCEC1-D84C-484B-BC32-4334D97D86EB}" type="datetime4">
              <a:rPr lang="de-DE" smtClean="0"/>
              <a:pPr>
                <a:lnSpc>
                  <a:spcPts val="1313"/>
                </a:lnSpc>
              </a:pPr>
              <a:t>4. Oktober 2017</a:t>
            </a:fld>
            <a:endParaRPr lang="de-DE" smtClean="0"/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Fachbereich 18  |  Institut Theorie Elektromagnetischer Felder  |  Prof. Dr.-Ing. Thomas Weiland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</a:t>
            </a:r>
            <a:fld id="{3F916D23-C977-4043-9D28-26358AC2883E}" type="slidenum">
              <a:rPr lang="de-DE" smtClean="0"/>
              <a:pPr>
                <a:lnSpc>
                  <a:spcPts val="1313"/>
                </a:lnSpc>
              </a:pPr>
              <a:t>7</a:t>
            </a:fld>
            <a:endParaRPr lang="de-DE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435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fld id="{7C4CCEC1-D84C-484B-BC32-4334D97D86EB}" type="datetime4">
              <a:rPr lang="de-DE" smtClean="0"/>
              <a:pPr>
                <a:lnSpc>
                  <a:spcPts val="1313"/>
                </a:lnSpc>
              </a:pPr>
              <a:t>4. Oktober 2017</a:t>
            </a:fld>
            <a:endParaRPr lang="de-DE" smtClean="0"/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Fachbereich 18  |  Institut Theorie Elektromagnetischer Felder  |  Prof. Dr.-Ing. Thomas Weiland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</a:t>
            </a:r>
            <a:fld id="{3F916D23-C977-4043-9D28-26358AC2883E}" type="slidenum">
              <a:rPr lang="de-DE" smtClean="0"/>
              <a:pPr>
                <a:lnSpc>
                  <a:spcPts val="1313"/>
                </a:lnSpc>
              </a:pPr>
              <a:t>8</a:t>
            </a:fld>
            <a:endParaRPr lang="de-DE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16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fld id="{7C4CCEC1-D84C-484B-BC32-4334D97D86EB}" type="datetime4">
              <a:rPr lang="de-DE" smtClean="0"/>
              <a:pPr>
                <a:lnSpc>
                  <a:spcPts val="1313"/>
                </a:lnSpc>
              </a:pPr>
              <a:t>4. Oktober 2017</a:t>
            </a:fld>
            <a:endParaRPr lang="de-DE" smtClean="0"/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Fachbereich 18  |  Institut Theorie Elektromagnetischer Felder  |  Prof. Dr.-Ing. Thomas Weiland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</a:t>
            </a:r>
            <a:fld id="{3F916D23-C977-4043-9D28-26358AC2883E}" type="slidenum">
              <a:rPr lang="de-DE" smtClean="0"/>
              <a:pPr>
                <a:lnSpc>
                  <a:spcPts val="1313"/>
                </a:lnSpc>
              </a:pPr>
              <a:t>9</a:t>
            </a:fld>
            <a:endParaRPr lang="de-DE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3445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fld id="{7C4CCEC1-D84C-484B-BC32-4334D97D86EB}" type="datetime4">
              <a:rPr lang="de-DE" smtClean="0"/>
              <a:pPr>
                <a:lnSpc>
                  <a:spcPts val="1313"/>
                </a:lnSpc>
              </a:pPr>
              <a:t>4. Oktober 2017</a:t>
            </a:fld>
            <a:endParaRPr lang="de-DE" smtClean="0"/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Fachbereich 18  |  Institut Theorie Elektromagnetischer Felder  |  Prof. Dr.-Ing. Thomas Weiland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</a:t>
            </a:r>
            <a:fld id="{3F916D23-C977-4043-9D28-26358AC2883E}" type="slidenum">
              <a:rPr lang="de-DE" smtClean="0"/>
              <a:pPr>
                <a:lnSpc>
                  <a:spcPts val="1313"/>
                </a:lnSpc>
              </a:pPr>
              <a:t>10</a:t>
            </a:fld>
            <a:endParaRPr lang="de-DE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1316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fld id="{7C4CCEC1-D84C-484B-BC32-4334D97D86EB}" type="datetime4">
              <a:rPr lang="de-DE" smtClean="0"/>
              <a:pPr>
                <a:lnSpc>
                  <a:spcPts val="1313"/>
                </a:lnSpc>
              </a:pPr>
              <a:t>4. Oktober 2017</a:t>
            </a:fld>
            <a:endParaRPr lang="de-DE" smtClean="0"/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Fachbereich 18  |  Institut Theorie Elektromagnetischer Felder  |  Prof. Dr.-Ing. Thomas Weiland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</a:t>
            </a:r>
            <a:fld id="{3F916D23-C977-4043-9D28-26358AC2883E}" type="slidenum">
              <a:rPr lang="de-DE" smtClean="0"/>
              <a:pPr>
                <a:lnSpc>
                  <a:spcPts val="1313"/>
                </a:lnSpc>
              </a:pPr>
              <a:t>11</a:t>
            </a:fld>
            <a:endParaRPr lang="de-DE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38057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fld id="{7C4CCEC1-D84C-484B-BC32-4334D97D86EB}" type="datetime4">
              <a:rPr lang="de-DE" smtClean="0"/>
              <a:pPr>
                <a:lnSpc>
                  <a:spcPts val="1313"/>
                </a:lnSpc>
              </a:pPr>
              <a:t>4. Oktober 2017</a:t>
            </a:fld>
            <a:endParaRPr lang="de-DE" smtClean="0"/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Fachbereich 18  |  Institut Theorie Elektromagnetischer Felder  |  Prof. Dr.-Ing. Thomas Weiland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lnSpc>
                <a:spcPts val="1313"/>
              </a:lnSpc>
            </a:pPr>
            <a:r>
              <a:rPr lang="de-DE" smtClean="0"/>
              <a:t>|  </a:t>
            </a:r>
            <a:fld id="{3F916D23-C977-4043-9D28-26358AC2883E}" type="slidenum">
              <a:rPr lang="de-DE" smtClean="0"/>
              <a:pPr>
                <a:lnSpc>
                  <a:spcPts val="1313"/>
                </a:lnSpc>
              </a:pPr>
              <a:t>12</a:t>
            </a:fld>
            <a:endParaRPr lang="de-DE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591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E600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250825" y="368300"/>
            <a:ext cx="8640763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6680" y="691200"/>
            <a:ext cx="6735600" cy="579600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6680" y="1450800"/>
            <a:ext cx="6735600" cy="979200"/>
          </a:xfrm>
        </p:spPr>
        <p:txBody>
          <a:bodyPr lIns="0" tIns="0" rIns="0" bIns="0"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9" name="Picture 22" descr="TEMF Gebäude Hintergrun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r="2411" b="745"/>
          <a:stretch>
            <a:fillRect/>
          </a:stretch>
        </p:blipFill>
        <p:spPr bwMode="auto">
          <a:xfrm>
            <a:off x="250825" y="2024063"/>
            <a:ext cx="86423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3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34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97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el, Text und Medien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4"/>
          <p:cNvSpPr>
            <a:spLocks noChangeShapeType="1"/>
          </p:cNvSpPr>
          <p:nvPr userDrawn="1"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6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7705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592263"/>
            <a:ext cx="4243388" cy="4789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Medienplatzhalter 3"/>
          <p:cNvSpPr>
            <a:spLocks noGrp="1"/>
          </p:cNvSpPr>
          <p:nvPr>
            <p:ph type="media" sz="half" idx="2"/>
          </p:nvPr>
        </p:nvSpPr>
        <p:spPr>
          <a:xfrm>
            <a:off x="4646613" y="1592263"/>
            <a:ext cx="4244975" cy="4789487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6077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4"/>
          <p:cNvSpPr>
            <a:spLocks noChangeShapeType="1"/>
          </p:cNvSpPr>
          <p:nvPr userDrawn="1"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3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088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E6001A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Picture 18" descr="TEMF-Logo06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82025" y="6510338"/>
            <a:ext cx="3095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360363" y="6515100"/>
            <a:ext cx="8531225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aseline="0" dirty="0" smtClean="0">
                <a:solidFill>
                  <a:srgbClr val="000000"/>
                </a:solidFill>
              </a:rPr>
              <a:t>October 5,</a:t>
            </a:r>
            <a:r>
              <a:rPr lang="de-DE" sz="1000" dirty="0" smtClean="0">
                <a:solidFill>
                  <a:srgbClr val="000000"/>
                </a:solidFill>
              </a:rPr>
              <a:t> </a:t>
            </a:r>
            <a:r>
              <a:rPr lang="de-DE" sz="1000" baseline="0" dirty="0" smtClean="0">
                <a:solidFill>
                  <a:srgbClr val="000000"/>
                </a:solidFill>
              </a:rPr>
              <a:t>2017</a:t>
            </a:r>
            <a:r>
              <a:rPr lang="de-DE" sz="1000" dirty="0" smtClean="0">
                <a:solidFill>
                  <a:srgbClr val="000000"/>
                </a:solidFill>
              </a:rPr>
              <a:t>  </a:t>
            </a:r>
            <a:r>
              <a:rPr lang="de-DE" sz="1000" dirty="0">
                <a:solidFill>
                  <a:srgbClr val="000000"/>
                </a:solidFill>
              </a:rPr>
              <a:t>|  </a:t>
            </a:r>
            <a:r>
              <a:rPr lang="de-DE" sz="1000" dirty="0" smtClean="0">
                <a:solidFill>
                  <a:srgbClr val="000000"/>
                </a:solidFill>
              </a:rPr>
              <a:t>Space</a:t>
            </a:r>
            <a:r>
              <a:rPr lang="de-DE" sz="1000" baseline="0" dirty="0" smtClean="0">
                <a:solidFill>
                  <a:srgbClr val="000000"/>
                </a:solidFill>
              </a:rPr>
              <a:t> Charge 2017  |  TU Darmstadt</a:t>
            </a:r>
            <a:r>
              <a:rPr lang="de-DE" sz="1000" dirty="0" smtClean="0">
                <a:solidFill>
                  <a:srgbClr val="000000"/>
                </a:solidFill>
              </a:rPr>
              <a:t>  |  </a:t>
            </a:r>
            <a:r>
              <a:rPr lang="de-DE" sz="1000" dirty="0">
                <a:solidFill>
                  <a:srgbClr val="000000"/>
                </a:solidFill>
              </a:rPr>
              <a:t>Institut Theorie Elektromagnetischer Felder  |  </a:t>
            </a:r>
            <a:r>
              <a:rPr lang="de-DE" sz="1000" dirty="0" smtClean="0">
                <a:solidFill>
                  <a:srgbClr val="000000"/>
                </a:solidFill>
              </a:rPr>
              <a:t>William</a:t>
            </a:r>
            <a:r>
              <a:rPr lang="de-DE" sz="1000" baseline="0" dirty="0" smtClean="0">
                <a:solidFill>
                  <a:srgbClr val="000000"/>
                </a:solidFill>
              </a:rPr>
              <a:t> Stem </a:t>
            </a:r>
            <a:r>
              <a:rPr lang="de-DE" sz="1000" dirty="0" smtClean="0">
                <a:solidFill>
                  <a:srgbClr val="000000"/>
                </a:solidFill>
              </a:rPr>
              <a:t>|  </a:t>
            </a:r>
            <a:fld id="{F07FCE0D-DD14-43C9-A476-9A1A9B4C32E4}" type="slidenum">
              <a:rPr lang="de-DE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1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68275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538163" indent="-1873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717550" indent="-17303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908050" indent="-188913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5.png"/><Relationship Id="rId10" Type="http://schemas.openxmlformats.org/officeDocument/2006/relationships/image" Target="../media/image53.png"/><Relationship Id="rId4" Type="http://schemas.openxmlformats.org/officeDocument/2006/relationships/image" Target="../media/image34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10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623030"/>
            <a:ext cx="6073109" cy="655164"/>
          </a:xfrm>
        </p:spPr>
        <p:txBody>
          <a:bodyPr/>
          <a:lstStyle/>
          <a:p>
            <a:r>
              <a:rPr lang="en-US" sz="2400" dirty="0" smtClean="0"/>
              <a:t>Space Charge Mitigation (in 2D)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1244824"/>
            <a:ext cx="6735762" cy="71328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William D. Stem</a:t>
            </a:r>
          </a:p>
          <a:p>
            <a:pPr eaLnBrk="1" hangingPunct="1"/>
            <a:r>
              <a:rPr lang="en-US" sz="1800" dirty="0" smtClean="0"/>
              <a:t>Oliver </a:t>
            </a:r>
            <a:r>
              <a:rPr lang="en-US" sz="1800" dirty="0" err="1" smtClean="0"/>
              <a:t>Boine-Frankenheim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078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4" y="488950"/>
            <a:ext cx="7021537" cy="838200"/>
          </a:xfrm>
        </p:spPr>
        <p:txBody>
          <a:bodyPr/>
          <a:lstStyle/>
          <a:p>
            <a:r>
              <a:rPr lang="de-DE" sz="2400" dirty="0" smtClean="0"/>
              <a:t>2D Self-Consistent SC PIC simulations</a:t>
            </a:r>
            <a:endParaRPr lang="de-DE" sz="2000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066118" cy="4572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 rot="2652146">
            <a:off x="2611894" y="5301755"/>
            <a:ext cx="111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(1,1,6)</a:t>
            </a:r>
          </a:p>
        </p:txBody>
      </p:sp>
      <p:sp>
        <p:nvSpPr>
          <p:cNvPr id="40" name="TextBox 39"/>
          <p:cNvSpPr txBox="1"/>
          <p:nvPr/>
        </p:nvSpPr>
        <p:spPr>
          <a:xfrm rot="3699932">
            <a:off x="5139220" y="3370428"/>
            <a:ext cx="1098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(2,1,12)</a:t>
            </a:r>
          </a:p>
        </p:txBody>
      </p:sp>
      <p:sp>
        <p:nvSpPr>
          <p:cNvPr id="41" name="TextBox 40"/>
          <p:cNvSpPr txBox="1"/>
          <p:nvPr/>
        </p:nvSpPr>
        <p:spPr>
          <a:xfrm rot="5400000">
            <a:off x="4475894" y="4289136"/>
            <a:ext cx="1098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(3,0,12)</a:t>
            </a:r>
          </a:p>
        </p:txBody>
      </p:sp>
      <p:sp>
        <p:nvSpPr>
          <p:cNvPr id="42" name="TextBox 41"/>
          <p:cNvSpPr txBox="1"/>
          <p:nvPr/>
        </p:nvSpPr>
        <p:spPr>
          <a:xfrm rot="5400000">
            <a:off x="3848397" y="4290850"/>
            <a:ext cx="1098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(8,0,30)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328859" y="1867498"/>
                <a:ext cx="2332470" cy="42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=6,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=0.15</m:t>
                    </m:r>
                  </m:oMath>
                </a14:m>
                <a:r>
                  <a:rPr lang="en-US" sz="2000" dirty="0" smtClean="0"/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859" y="1867498"/>
                <a:ext cx="2332470" cy="424283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/>
              <p:cNvSpPr txBox="1"/>
              <p:nvPr/>
            </p:nvSpPr>
            <p:spPr>
              <a:xfrm>
                <a:off x="285148" y="1596927"/>
                <a:ext cx="1678152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600" b="0" dirty="0" smtClean="0"/>
              </a:p>
            </p:txBody>
          </p:sp>
        </mc:Choice>
        <mc:Fallback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48" y="1596927"/>
                <a:ext cx="1678152" cy="265650"/>
              </a:xfrm>
              <a:prstGeom prst="rect">
                <a:avLst/>
              </a:prstGeom>
              <a:blipFill>
                <a:blip r:embed="rId6"/>
                <a:stretch>
                  <a:fillRect l="-1091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07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4" y="488950"/>
            <a:ext cx="7021537" cy="838200"/>
          </a:xfrm>
        </p:spPr>
        <p:txBody>
          <a:bodyPr/>
          <a:lstStyle/>
          <a:p>
            <a:r>
              <a:rPr lang="de-DE" sz="2400" dirty="0" smtClean="0"/>
              <a:t>Compensation at the High-Intensity WP</a:t>
            </a:r>
            <a:endParaRPr lang="de-DE" sz="2000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79" y="2029077"/>
            <a:ext cx="5359221" cy="40392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207825" y="2029078"/>
                <a:ext cx="3745339" cy="3845250"/>
              </a:xfrm>
            </p:spPr>
            <p:txBody>
              <a:bodyPr/>
              <a:lstStyle/>
              <a:p>
                <a:r>
                  <a:rPr lang="en-US" sz="1800" dirty="0" smtClean="0"/>
                  <a:t>SIS18 High-Intensity WP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(4.14, 3.6)</a:t>
                </a:r>
              </a:p>
              <a:p>
                <a:pPr lvl="1"/>
                <a:r>
                  <a:rPr lang="en-US" sz="1600" dirty="0"/>
                  <a:t>124°</a:t>
                </a:r>
                <a:r>
                  <a:rPr lang="en-US" sz="1600" dirty="0" smtClean="0"/>
                  <a:t>, </a:t>
                </a:r>
                <a:r>
                  <a:rPr lang="en-US" sz="1600" dirty="0"/>
                  <a:t>108°</a:t>
                </a:r>
                <a:r>
                  <a:rPr lang="en-US" sz="1600" baseline="30000" dirty="0" smtClean="0"/>
                  <a:t> </a:t>
                </a:r>
                <a:r>
                  <a:rPr lang="en-US" sz="1600" dirty="0" smtClean="0"/>
                  <a:t>phase advances</a:t>
                </a:r>
                <a:endParaRPr lang="en-US" sz="1600" dirty="0"/>
              </a:p>
              <a:p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/>
                  <a:t>Look at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at the tune point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endParaRPr lang="en-US" sz="2000" dirty="0"/>
              </a:p>
              <a:p>
                <a:r>
                  <a:rPr lang="en-US" sz="1800" dirty="0" smtClean="0"/>
                  <a:t>After 500 periods, find the lens strength where the emittance exceeds the acceptance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Calisto MT" panose="02040603050505030304" pitchFamily="18" charset="0"/>
                </a:endParaRPr>
              </a:p>
            </p:txBody>
          </p:sp>
        </mc:Choice>
        <mc:Fallback>
          <p:sp>
            <p:nvSpPr>
              <p:cNvPr id="3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825" y="2029078"/>
                <a:ext cx="3745339" cy="3845250"/>
              </a:xfrm>
              <a:blipFill>
                <a:blip r:embed="rId4"/>
                <a:stretch>
                  <a:fillRect l="-977" t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09127" y="2678545"/>
                <a:ext cx="1814728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E18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E18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E18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E18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𝑠𝑐</m:t>
                          </m:r>
                          <m:r>
                            <a:rPr lang="en-US" b="0" i="1" smtClean="0">
                              <a:solidFill>
                                <a:srgbClr val="0E18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E18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E18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E18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E18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=0.3, 0.5</m:t>
                      </m:r>
                    </m:oMath>
                  </m:oMathPara>
                </a14:m>
                <a:endParaRPr lang="en-US" dirty="0">
                  <a:solidFill>
                    <a:srgbClr val="0E18B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127" y="2678545"/>
                <a:ext cx="1814728" cy="298928"/>
              </a:xfrm>
              <a:prstGeom prst="rect">
                <a:avLst/>
              </a:prstGeom>
              <a:blipFill>
                <a:blip r:embed="rId5"/>
                <a:stretch>
                  <a:fillRect l="-2013" r="-2685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73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4" y="488950"/>
            <a:ext cx="7021537" cy="838200"/>
          </a:xfrm>
        </p:spPr>
        <p:txBody>
          <a:bodyPr/>
          <a:lstStyle/>
          <a:p>
            <a:r>
              <a:rPr lang="de-DE" sz="2400" dirty="0" smtClean="0"/>
              <a:t>2D Self-Consistent SC PIC simulations</a:t>
            </a:r>
            <a:endParaRPr lang="de-DE" sz="2000" b="0" dirty="0" smtClean="0"/>
          </a:p>
        </p:txBody>
      </p:sp>
      <p:sp>
        <p:nvSpPr>
          <p:cNvPr id="47" name="TextBox 46"/>
          <p:cNvSpPr txBox="1"/>
          <p:nvPr/>
        </p:nvSpPr>
        <p:spPr>
          <a:xfrm rot="5400000">
            <a:off x="4470614" y="4219048"/>
            <a:ext cx="1098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(3,0,12)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761135" y="2270562"/>
            <a:ext cx="0" cy="366842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828800"/>
            <a:ext cx="6066118" cy="4572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 rot="3699932">
            <a:off x="5139220" y="3370428"/>
            <a:ext cx="1098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(2,1,12)</a:t>
            </a:r>
          </a:p>
        </p:txBody>
      </p:sp>
      <p:sp>
        <p:nvSpPr>
          <p:cNvPr id="52" name="TextBox 51"/>
          <p:cNvSpPr txBox="1"/>
          <p:nvPr/>
        </p:nvSpPr>
        <p:spPr>
          <a:xfrm rot="5400000">
            <a:off x="4475894" y="4289136"/>
            <a:ext cx="1098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(3,0,12)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328859" y="1867498"/>
                <a:ext cx="2332470" cy="42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=12,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2000" dirty="0" smtClean="0"/>
                  <a:t> 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859" y="1867498"/>
                <a:ext cx="2332470" cy="424283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285148" y="1596927"/>
                <a:ext cx="2172903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600" b="0" dirty="0" smtClean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48" y="1596927"/>
                <a:ext cx="2172903" cy="265650"/>
              </a:xfrm>
              <a:prstGeom prst="rect">
                <a:avLst/>
              </a:prstGeom>
              <a:blipFill>
                <a:blip r:embed="rId6"/>
                <a:stretch>
                  <a:fillRect l="-843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157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Nonlinear Resonance Experiment, COSY, Jülich</a:t>
            </a:r>
          </a:p>
        </p:txBody>
      </p:sp>
      <p:sp>
        <p:nvSpPr>
          <p:cNvPr id="6" name="AutoShape 2" descr="Displaying stab_EdwSyph_U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isplaying stab_EdwSyph_U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isplaying stab_EdwSyph_U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8116"/>
            <a:ext cx="9013574" cy="43028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86545" y="4054763"/>
            <a:ext cx="960582" cy="1616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7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Conclusions and Outlook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>
                  <a:buFont typeface="Wingdings" panose="05000000000000000000" pitchFamily="2" charset="2"/>
                  <a:buChar char="§"/>
                </a:pPr>
                <a:r>
                  <a:rPr lang="de-DE" b="1" dirty="0" smtClean="0">
                    <a:solidFill>
                      <a:srgbClr val="002060"/>
                    </a:solidFill>
                  </a:rPr>
                  <a:t>Conclusions: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de-DE" sz="2000" dirty="0" smtClean="0"/>
                  <a:t>Electron lenses provide a way to increase intensity in synchrotrons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de-DE" sz="2000" dirty="0" smtClean="0"/>
                  <a:t>Even with S/2 lenses, nonlinear resonance stopbands appear for large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0.25</m:t>
                        </m:r>
                      </m:e>
                    </m:d>
                  </m:oMath>
                </a14:m>
                <a:r>
                  <a:rPr lang="de-DE" sz="2000" dirty="0" smtClean="0"/>
                  <a:t> space charge compensation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de-DE" sz="2000" dirty="0" smtClean="0"/>
                  <a:t>There is an opportunity to compensate for moderate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05</m:t>
                        </m:r>
                      </m:e>
                    </m:d>
                  </m:oMath>
                </a14:m>
                <a:r>
                  <a:rPr lang="de-DE" sz="2000" dirty="0" smtClean="0"/>
                  <a:t> space charge without the addition of nonlinear stopbands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de-DE" sz="2000" dirty="0" smtClean="0"/>
              </a:p>
              <a:p>
                <a:pPr lvl="0">
                  <a:buFont typeface="Wingdings" panose="05000000000000000000" pitchFamily="2" charset="2"/>
                  <a:buChar char="§"/>
                </a:pPr>
                <a:r>
                  <a:rPr lang="de-DE" b="1" dirty="0" smtClean="0">
                    <a:solidFill>
                      <a:srgbClr val="002060"/>
                    </a:solidFill>
                  </a:rPr>
                  <a:t>Future Goals: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Extend simulations to 3D, for both frozen space charge and fully self-consistent tracking simulations</a:t>
                </a:r>
                <a:endParaRPr lang="de-DE" sz="20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de-DE" sz="2000" dirty="0" smtClean="0"/>
                  <a:t>Compare simulation results with upcoming experimental tune scans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de-DE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de-DE" dirty="0" smtClean="0"/>
              </a:p>
            </p:txBody>
          </p:sp>
        </mc:Choice>
        <mc:Fallback xmlns=""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99" t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1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2624998" y="3331951"/>
            <a:ext cx="3505456" cy="96288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de-DE" i="1" dirty="0" smtClean="0"/>
              <a:t>Thank </a:t>
            </a:r>
            <a:r>
              <a:rPr lang="en-US" i="1" dirty="0"/>
              <a:t>y</a:t>
            </a:r>
            <a:r>
              <a:rPr lang="en-US" i="1" dirty="0" smtClean="0"/>
              <a:t>ou </a:t>
            </a:r>
          </a:p>
          <a:p>
            <a:pPr marL="0" lvl="0" indent="0" algn="ctr">
              <a:buNone/>
            </a:pPr>
            <a:r>
              <a:rPr lang="en-US" i="1" dirty="0" smtClean="0"/>
              <a:t>for your attention!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0911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Acknowledgement and References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8775" y="3244562"/>
            <a:ext cx="8640763" cy="29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1793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100" kern="0" dirty="0"/>
              <a:t>M. Aiba, M. Chanel, U. Dorda, R. Garoby, J.-P. Koutchouk, M. Martini, Proc. of the Particle </a:t>
            </a:r>
            <a:r>
              <a:rPr lang="de-DE" sz="2100" kern="0" dirty="0" smtClean="0"/>
              <a:t>Accelerator Conference (PAC) 2007</a:t>
            </a:r>
          </a:p>
          <a:p>
            <a:r>
              <a:rPr lang="en-US" sz="2100" kern="0" dirty="0"/>
              <a:t>A.V. </a:t>
            </a:r>
            <a:r>
              <a:rPr lang="en-US" sz="2100" kern="0" dirty="0" err="1"/>
              <a:t>Burov</a:t>
            </a:r>
            <a:r>
              <a:rPr lang="en-US" sz="2100" kern="0" dirty="0"/>
              <a:t>, Proceedings of the 2001 Particle Accelerator Conference, Chicago (2001</a:t>
            </a:r>
            <a:r>
              <a:rPr lang="en-US" sz="2100" kern="0" dirty="0" smtClean="0"/>
              <a:t>)</a:t>
            </a:r>
          </a:p>
          <a:p>
            <a:r>
              <a:rPr lang="da-DK" sz="2100" kern="0" dirty="0"/>
              <a:t>V. Shiltsev et al., Phys. Rev. ST-AB 103501 (2008</a:t>
            </a:r>
            <a:r>
              <a:rPr lang="da-DK" sz="2100" kern="0" dirty="0" smtClean="0"/>
              <a:t>)</a:t>
            </a:r>
          </a:p>
          <a:p>
            <a:r>
              <a:rPr lang="de-DE" sz="2100" kern="0" dirty="0"/>
              <a:t>V. Litvinenko, G.Wang, Phys. Rev. </a:t>
            </a:r>
            <a:r>
              <a:rPr lang="de-DE" sz="2100" kern="0" dirty="0" smtClean="0"/>
              <a:t>ST-AB</a:t>
            </a:r>
            <a:endParaRPr lang="de-DE" sz="2100" kern="0" dirty="0"/>
          </a:p>
          <a:p>
            <a:r>
              <a:rPr lang="en-US" sz="2100" dirty="0" smtClean="0"/>
              <a:t>I. Hofmann and O. </a:t>
            </a:r>
            <a:r>
              <a:rPr lang="en-US" sz="2100" dirty="0" err="1" smtClean="0"/>
              <a:t>Boine-Frankenheim</a:t>
            </a:r>
            <a:r>
              <a:rPr lang="en-US" sz="2100" dirty="0" smtClean="0"/>
              <a:t>. PRL </a:t>
            </a:r>
            <a:r>
              <a:rPr lang="en-US" sz="2100" b="1" dirty="0" smtClean="0"/>
              <a:t>115</a:t>
            </a:r>
            <a:r>
              <a:rPr lang="en-US" sz="2100" dirty="0"/>
              <a:t>, 204802 (2015</a:t>
            </a:r>
            <a:r>
              <a:rPr lang="en-US" sz="2100" dirty="0" smtClean="0"/>
              <a:t>)</a:t>
            </a:r>
          </a:p>
          <a:p>
            <a:r>
              <a:rPr lang="en-US" sz="2100" dirty="0" smtClean="0"/>
              <a:t>O. </a:t>
            </a:r>
            <a:r>
              <a:rPr lang="en-US" sz="2100" dirty="0" err="1" smtClean="0"/>
              <a:t>Boine-Frankenheim</a:t>
            </a:r>
            <a:r>
              <a:rPr lang="en-US" sz="2100" dirty="0" smtClean="0"/>
              <a:t>, I. Hofmann and J. </a:t>
            </a:r>
            <a:r>
              <a:rPr lang="en-US" sz="2100" dirty="0" err="1" smtClean="0"/>
              <a:t>Struckmeier</a:t>
            </a:r>
            <a:r>
              <a:rPr lang="en-US" sz="2100" dirty="0" smtClean="0"/>
              <a:t>, Phys. Plasma (2016)</a:t>
            </a:r>
            <a:endParaRPr lang="en-US" sz="2100" dirty="0"/>
          </a:p>
          <a:p>
            <a:endParaRPr lang="de-DE" sz="2200" kern="0" dirty="0" smtClean="0"/>
          </a:p>
          <a:p>
            <a:endParaRPr lang="de-DE" sz="2200" kern="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37376" y="2761689"/>
            <a:ext cx="198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rgbClr val="002060"/>
                </a:solidFill>
              </a:rPr>
              <a:t>References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376" y="1767713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rgbClr val="002060"/>
                </a:solidFill>
              </a:rPr>
              <a:t>Funding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775" y="2142338"/>
            <a:ext cx="8640763" cy="71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93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200" kern="0" dirty="0" smtClean="0"/>
              <a:t>Work is supported by BMBF contract FKZ:05P15RDRBA</a:t>
            </a:r>
          </a:p>
        </p:txBody>
      </p:sp>
    </p:spTree>
    <p:extLst>
      <p:ext uri="{BB962C8B-B14F-4D97-AF65-F5344CB8AC3E}">
        <p14:creationId xmlns:p14="http://schemas.microsoft.com/office/powerpoint/2010/main" val="5525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58774" y="488950"/>
                <a:ext cx="7021537" cy="838200"/>
              </a:xfrm>
            </p:spPr>
            <p:txBody>
              <a:bodyPr/>
              <a:lstStyle/>
              <a:p>
                <a:r>
                  <a:rPr lang="de-DE" sz="2400" dirty="0" smtClean="0"/>
                  <a:t>Coherent Stopbands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num>
                      <m:den>
                        <m:r>
                          <a:rPr lang="de-D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den>
                    </m:f>
                    <m:r>
                      <m:rPr>
                        <m:nor/>
                      </m:rPr>
                      <a:rPr lang="de-DE" sz="2400" dirty="0">
                        <a:solidFill>
                          <a:srgbClr val="000000"/>
                        </a:solidFill>
                      </a:rPr>
                      <m:t>)</m:t>
                    </m:r>
                  </m:oMath>
                </a14:m>
                <a:endParaRPr lang="de-DE" sz="2000" b="0" dirty="0" smtClean="0"/>
              </a:p>
            </p:txBody>
          </p:sp>
        </mc:Choice>
        <mc:Fallback xmlns="">
          <p:sp>
            <p:nvSpPr>
              <p:cNvPr id="205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8774" y="488950"/>
                <a:ext cx="7021537" cy="838200"/>
              </a:xfrm>
              <a:blipFill>
                <a:blip r:embed="rId3"/>
                <a:stretch>
                  <a:fillRect l="-2691" t="-44928" b="-84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96" y="1909397"/>
            <a:ext cx="5501979" cy="42062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9919" y="1694704"/>
            <a:ext cx="5523497" cy="4390906"/>
            <a:chOff x="124917" y="1855407"/>
            <a:chExt cx="5523497" cy="43909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917" y="2040073"/>
              <a:ext cx="5523497" cy="420624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927567" y="1855407"/>
                  <a:ext cx="211103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=0.33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7567" y="1855407"/>
                  <a:ext cx="211103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47096" y="1697615"/>
            <a:ext cx="5416320" cy="4311795"/>
            <a:chOff x="147096" y="1715928"/>
            <a:chExt cx="5416320" cy="43117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7096" y="1821483"/>
              <a:ext cx="5416320" cy="420624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1816659" y="1715928"/>
                  <a:ext cx="220652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=0.33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659" y="1715928"/>
                  <a:ext cx="220652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404416" y="2116998"/>
            <a:ext cx="3965729" cy="1521636"/>
            <a:chOff x="5100437" y="1635331"/>
            <a:chExt cx="3637163" cy="1521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480583" y="2684402"/>
                  <a:ext cx="2755050" cy="4725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0583" y="2684402"/>
                  <a:ext cx="2755050" cy="4725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5100437" y="1635331"/>
              <a:ext cx="3637163" cy="69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179388" indent="-17938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▪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9250" indent="-168275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538163" indent="-187325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717550" indent="-17303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90805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136525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182245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227965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273685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de-DE" sz="2000" kern="0" dirty="0" smtClean="0"/>
                <a:t>Parametric resonance condition (e.g. half-integer stopband)</a:t>
              </a:r>
              <a:endParaRPr lang="de-DE" sz="2000" kern="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61729" y="4483736"/>
            <a:ext cx="3439272" cy="1661928"/>
            <a:chOff x="5407317" y="4606576"/>
            <a:chExt cx="3439272" cy="1661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183872" y="5516247"/>
                  <a:ext cx="2524665" cy="7522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3872" y="5516247"/>
                  <a:ext cx="2524665" cy="75225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5407317" y="4606576"/>
              <a:ext cx="3439272" cy="69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179388" indent="-17938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▪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9250" indent="-168275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538163" indent="-187325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717550" indent="-17303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90805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136525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182245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227965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273685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de-DE" sz="2000" kern="0" dirty="0" smtClean="0"/>
                <a:t>Beta beating with the onset of “localized focusing error“</a:t>
              </a:r>
              <a:endParaRPr lang="de-DE" sz="20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735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Measurement of Tune Shift, N</a:t>
            </a:r>
            <a:r>
              <a:rPr lang="de-DE" baseline="-25000" dirty="0" smtClean="0"/>
              <a:t>c</a:t>
            </a:r>
            <a:r>
              <a:rPr lang="de-DE" dirty="0" smtClean="0"/>
              <a:t> = 1</a:t>
            </a:r>
          </a:p>
        </p:txBody>
      </p:sp>
      <p:sp>
        <p:nvSpPr>
          <p:cNvPr id="6" name="AutoShape 2" descr="Displaying stab_EdwSyph_U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isplaying stab_EdwSyph_U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isplaying stab_EdwSyph_U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C:\CodeLand\BunchCoas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79" y="2120531"/>
            <a:ext cx="6217517" cy="405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28916" y="3437195"/>
                <a:ext cx="1536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16" y="3437195"/>
                <a:ext cx="1536767" cy="276999"/>
              </a:xfrm>
              <a:prstGeom prst="rect">
                <a:avLst/>
              </a:prstGeom>
              <a:blipFill>
                <a:blip r:embed="rId4"/>
                <a:stretch>
                  <a:fillRect l="-436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128269" y="1594943"/>
            <a:ext cx="1303867" cy="64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0" kern="0" dirty="0" smtClean="0"/>
              <a:t>SIS18</a:t>
            </a:r>
            <a:endParaRPr lang="de-DE" sz="18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2316775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Benchmarking Experiments</a:t>
            </a:r>
          </a:p>
        </p:txBody>
      </p:sp>
      <p:sp>
        <p:nvSpPr>
          <p:cNvPr id="6" name="AutoShape 2" descr="Displaying stab_EdwSyph_U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isplaying stab_EdwSyph_U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isplaying stab_EdwSyph_U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196695"/>
                  </p:ext>
                </p:extLst>
              </p:nvPr>
            </p:nvGraphicFramePr>
            <p:xfrm>
              <a:off x="3286834" y="2043678"/>
              <a:ext cx="1862019" cy="2085277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647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47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07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𝑘𝑖𝑛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i="1" dirty="0" smtClean="0"/>
                            <a:t>6.6 </a:t>
                          </a:r>
                          <a:r>
                            <a:rPr lang="en-US" sz="1600" b="0" i="1" dirty="0" err="1" smtClean="0"/>
                            <a:t>keV</a:t>
                          </a:r>
                          <a:endParaRPr lang="en-US" sz="1600" b="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39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1" dirty="0" smtClean="0"/>
                            <a:t>0.16</a:t>
                          </a:r>
                          <a:endParaRPr lang="en-US" sz="160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621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𝑒𝑥𝑝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1" dirty="0" smtClean="0"/>
                            <a:t>2,3</a:t>
                          </a:r>
                          <a:endParaRPr lang="en-US" sz="160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698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i="1" dirty="0" smtClean="0"/>
                            <a:t>8.0,15.0 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095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3.4 m</a:t>
                          </a:r>
                          <a:endParaRPr kumimoji="0" 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0-0.6 A</a:t>
                          </a:r>
                          <a:endParaRPr kumimoji="0" 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196695"/>
                  </p:ext>
                </p:extLst>
              </p:nvPr>
            </p:nvGraphicFramePr>
            <p:xfrm>
              <a:off x="3286834" y="2043678"/>
              <a:ext cx="1862019" cy="2085277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647301"/>
                    <a:gridCol w="1214718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5455" r="-188679" b="-53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i="1" dirty="0" smtClean="0"/>
                            <a:t>6.6 </a:t>
                          </a:r>
                          <a:r>
                            <a:rPr lang="en-US" sz="1600" b="0" i="1" dirty="0" err="1" smtClean="0"/>
                            <a:t>keV</a:t>
                          </a:r>
                          <a:endParaRPr lang="en-US" sz="1600" b="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05455" r="-188679" b="-43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1" dirty="0" smtClean="0"/>
                            <a:t>0.16</a:t>
                          </a:r>
                          <a:endParaRPr lang="en-US" sz="160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4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94828" r="-188679" b="-3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1" dirty="0" smtClean="0"/>
                            <a:t>2,3</a:t>
                          </a:r>
                          <a:endParaRPr lang="en-US" sz="160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45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294828" r="-188679" b="-2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i="1" dirty="0" smtClean="0"/>
                            <a:t>8.0,15.0 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416364" r="-188679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3.4 m</a:t>
                          </a:r>
                          <a:endParaRPr kumimoji="0" 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465574" r="-188679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0-0.6 A</a:t>
                          </a:r>
                          <a:endParaRPr kumimoji="0" 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Rectangle 11"/>
          <p:cNvSpPr/>
          <p:nvPr/>
        </p:nvSpPr>
        <p:spPr>
          <a:xfrm>
            <a:off x="2845555" y="1690991"/>
            <a:ext cx="2846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i="1" dirty="0" smtClean="0"/>
              <a:t>Electron Cooler Parameters</a:t>
            </a:r>
            <a:endParaRPr lang="de-DE" sz="1600" i="1" dirty="0"/>
          </a:p>
        </p:txBody>
      </p:sp>
      <p:sp>
        <p:nvSpPr>
          <p:cNvPr id="13" name="Rectangle 12"/>
          <p:cNvSpPr/>
          <p:nvPr/>
        </p:nvSpPr>
        <p:spPr>
          <a:xfrm>
            <a:off x="1414816" y="3678220"/>
            <a:ext cx="1089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smtClean="0"/>
              <a:t>Xe</a:t>
            </a:r>
            <a:r>
              <a:rPr lang="de-DE" i="1" baseline="30000" dirty="0" smtClean="0"/>
              <a:t>43+</a:t>
            </a:r>
            <a:endParaRPr lang="de-DE" i="1" dirty="0"/>
          </a:p>
        </p:txBody>
      </p:sp>
      <p:sp>
        <p:nvSpPr>
          <p:cNvPr id="14" name="Rectangle 13"/>
          <p:cNvSpPr/>
          <p:nvPr/>
        </p:nvSpPr>
        <p:spPr>
          <a:xfrm>
            <a:off x="6749952" y="3650924"/>
            <a:ext cx="1089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smtClean="0"/>
              <a:t>C</a:t>
            </a:r>
            <a:r>
              <a:rPr lang="de-DE" i="1" baseline="30000" dirty="0" smtClean="0"/>
              <a:t>3+</a:t>
            </a:r>
            <a:endParaRPr lang="de-DE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0444843"/>
                  </p:ext>
                </p:extLst>
              </p:nvPr>
            </p:nvGraphicFramePr>
            <p:xfrm>
              <a:off x="751527" y="4082661"/>
              <a:ext cx="2094028" cy="178441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7279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60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96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𝑘𝑖𝑛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i="1" dirty="0" smtClean="0"/>
                            <a:t>6.75 MeV/u</a:t>
                          </a:r>
                          <a:endParaRPr lang="en-US" sz="1600" b="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96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1" dirty="0" smtClean="0"/>
                            <a:t>0.12</a:t>
                          </a:r>
                          <a:endParaRPr lang="en-US" sz="160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4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smtClean="0">
                                        <a:latin typeface="Cambria Math"/>
                                        <a:ea typeface="Cambria Math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smtClean="0"/>
                            <a:t>36.1 mm-</a:t>
                          </a:r>
                          <a:r>
                            <a:rPr lang="en-US" sz="1400" i="1" dirty="0" err="1" smtClean="0"/>
                            <a:t>mrad</a:t>
                          </a:r>
                          <a:endParaRPr lang="en-US" sz="1400" i="1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909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/>
                                        <a:ea typeface="Cambria Math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40.2 mm-</a:t>
                          </a:r>
                          <a:r>
                            <a:rPr kumimoji="0" lang="en-US" sz="14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mrad</a:t>
                          </a:r>
                          <a:endPara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562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4.32,3.25</a:t>
                          </a:r>
                          <a:endParaRPr kumimoji="0" 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0444843"/>
                  </p:ext>
                </p:extLst>
              </p:nvPr>
            </p:nvGraphicFramePr>
            <p:xfrm>
              <a:off x="751527" y="4082661"/>
              <a:ext cx="2094028" cy="178441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727955"/>
                    <a:gridCol w="1366073"/>
                  </a:tblGrid>
                  <a:tr h="3396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t="-5357" r="-186667" b="-433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i="1" dirty="0" smtClean="0"/>
                            <a:t>6.75 MeV/u</a:t>
                          </a:r>
                          <a:endParaRPr lang="en-US" sz="1600" b="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396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t="-107273" r="-186667" b="-34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1" dirty="0" smtClean="0"/>
                            <a:t>0.12</a:t>
                          </a:r>
                          <a:endParaRPr lang="en-US" sz="160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4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t="-186885" r="-186667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smtClean="0"/>
                            <a:t>36.1 mm-</a:t>
                          </a:r>
                          <a:r>
                            <a:rPr lang="en-US" sz="1400" i="1" dirty="0" err="1" smtClean="0"/>
                            <a:t>mrad</a:t>
                          </a:r>
                          <a:endParaRPr lang="en-US" sz="1400" i="1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90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t="-296610" r="-186667" b="-1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40.2 mm-</a:t>
                          </a:r>
                          <a:r>
                            <a:rPr kumimoji="0" lang="en-US" sz="14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mrad</a:t>
                          </a:r>
                          <a:endPara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56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t="-383607" r="-186667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4.32,3.25</a:t>
                          </a:r>
                          <a:endParaRPr kumimoji="0" 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Rectangle 15"/>
          <p:cNvSpPr/>
          <p:nvPr/>
        </p:nvSpPr>
        <p:spPr>
          <a:xfrm>
            <a:off x="942596" y="3391096"/>
            <a:ext cx="1766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i="1" dirty="0" smtClean="0">
                <a:solidFill>
                  <a:srgbClr val="FF0000"/>
                </a:solidFill>
              </a:rPr>
              <a:t>June 27, 2016</a:t>
            </a:r>
            <a:endParaRPr lang="de-DE" sz="1600" i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8653" y="3377741"/>
            <a:ext cx="1766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i="1" dirty="0" smtClean="0">
                <a:solidFill>
                  <a:srgbClr val="FF0000"/>
                </a:solidFill>
              </a:rPr>
              <a:t>July 2, 2016</a:t>
            </a:r>
            <a:endParaRPr lang="de-DE" sz="16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4414667"/>
                  </p:ext>
                </p:extLst>
              </p:nvPr>
            </p:nvGraphicFramePr>
            <p:xfrm>
              <a:off x="5936542" y="4049825"/>
              <a:ext cx="2094028" cy="1761681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7279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60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07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𝑘𝑖𝑛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i="1" dirty="0" smtClean="0"/>
                            <a:t>6.78 MeV/u</a:t>
                          </a:r>
                          <a:endParaRPr lang="en-US" sz="1600" b="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39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1" dirty="0" smtClean="0"/>
                            <a:t>0.12</a:t>
                          </a:r>
                          <a:endParaRPr lang="en-US" sz="160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698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smtClean="0">
                                        <a:latin typeface="Cambria Math"/>
                                        <a:ea typeface="Cambria Math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smtClean="0"/>
                            <a:t>15.5 mm-</a:t>
                          </a:r>
                          <a:r>
                            <a:rPr lang="en-US" sz="1400" i="1" dirty="0" err="1" smtClean="0"/>
                            <a:t>mrad</a:t>
                          </a:r>
                          <a:endParaRPr lang="en-US" sz="1400" i="1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095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/>
                                        <a:ea typeface="Cambria Math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20.1 mm-</a:t>
                          </a:r>
                          <a:r>
                            <a:rPr kumimoji="0" lang="en-US" sz="14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mrad</a:t>
                          </a:r>
                          <a:endPara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4.32,3.25</a:t>
                          </a:r>
                          <a:endParaRPr kumimoji="0" 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4414667"/>
                  </p:ext>
                </p:extLst>
              </p:nvPr>
            </p:nvGraphicFramePr>
            <p:xfrm>
              <a:off x="5936542" y="4049825"/>
              <a:ext cx="2094028" cy="1761681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727955"/>
                    <a:gridCol w="1366073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840" t="-5455" r="-189076" b="-43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i="1" dirty="0" smtClean="0"/>
                            <a:t>6.78 MeV/u</a:t>
                          </a:r>
                          <a:endParaRPr lang="en-US" sz="1600" b="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840" t="-105455" r="-189076" b="-33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1" dirty="0" smtClean="0"/>
                            <a:t>0.12</a:t>
                          </a:r>
                          <a:endParaRPr lang="en-US" sz="160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840" t="-188333" r="-189076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smtClean="0"/>
                            <a:t>15.5 mm-</a:t>
                          </a:r>
                          <a:r>
                            <a:rPr lang="en-US" sz="1400" i="1" dirty="0" err="1" smtClean="0"/>
                            <a:t>mrad</a:t>
                          </a:r>
                          <a:endParaRPr lang="en-US" sz="1400" i="1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545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840" t="-298276" r="-189076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20.1 mm-</a:t>
                          </a:r>
                          <a:r>
                            <a:rPr kumimoji="0" lang="en-US" sz="14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mrad</a:t>
                          </a:r>
                          <a:endPara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840" t="-378689" r="-189076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4.32,3.25</a:t>
                          </a:r>
                          <a:endParaRPr kumimoji="0" 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99901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826" y="1693862"/>
            <a:ext cx="8163502" cy="3931083"/>
          </a:xfrm>
        </p:spPr>
        <p:txBody>
          <a:bodyPr/>
          <a:lstStyle/>
          <a:p>
            <a:r>
              <a:rPr lang="en-US" sz="2000" dirty="0" smtClean="0"/>
              <a:t>Brief introduction to electron lenses</a:t>
            </a:r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2000" dirty="0" smtClean="0"/>
              <a:t>Simulation parameters, method, and assumptions</a:t>
            </a:r>
          </a:p>
          <a:p>
            <a:pPr lvl="1"/>
            <a:r>
              <a:rPr lang="en-US" sz="1600" dirty="0"/>
              <a:t>Lattice </a:t>
            </a:r>
            <a:r>
              <a:rPr lang="en-US" sz="1600" dirty="0" smtClean="0"/>
              <a:t>assumptions (SIS18-specific!)</a:t>
            </a:r>
            <a:endParaRPr lang="en-US" sz="1600" dirty="0"/>
          </a:p>
          <a:p>
            <a:pPr lvl="1"/>
            <a:r>
              <a:rPr lang="en-US" sz="1600" dirty="0" smtClean="0"/>
              <a:t>2D vs 3D</a:t>
            </a:r>
          </a:p>
          <a:p>
            <a:endParaRPr lang="en-US" sz="2000" dirty="0" smtClean="0"/>
          </a:p>
          <a:p>
            <a:r>
              <a:rPr lang="en-US" sz="2000" dirty="0" smtClean="0"/>
              <a:t>2D PIC tracking results (fully self-consistent SC)</a:t>
            </a:r>
          </a:p>
          <a:p>
            <a:pPr lvl="1"/>
            <a:r>
              <a:rPr lang="en-US" sz="1600" dirty="0" smtClean="0"/>
              <a:t>Compared to analytic interpretations of coherent resonances and stability considerations</a:t>
            </a:r>
          </a:p>
          <a:p>
            <a:endParaRPr lang="en-US" sz="2000" dirty="0" smtClean="0"/>
          </a:p>
          <a:p>
            <a:r>
              <a:rPr lang="en-US" sz="2000" dirty="0" smtClean="0"/>
              <a:t>Final remarks and outlook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26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Cross Sections and Beam Lifetimes</a:t>
            </a:r>
          </a:p>
        </p:txBody>
      </p:sp>
      <p:sp>
        <p:nvSpPr>
          <p:cNvPr id="6" name="AutoShape 2" descr="Displaying stab_EdwSyph_U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isplaying stab_EdwSyph_U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isplaying stab_EdwSyph_U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Users\Will\Downloads\cross_sections2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8" y="2679751"/>
            <a:ext cx="4844210" cy="365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ill\Downloads\lifetimes2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16" y="2679751"/>
            <a:ext cx="4858889" cy="366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88109" y="3108717"/>
                <a:ext cx="2197291" cy="598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109" y="3108717"/>
                <a:ext cx="2197291" cy="5981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1064523" y="1727997"/>
            <a:ext cx="7861111" cy="54873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2400" dirty="0" smtClean="0"/>
              <a:t>Ion: </a:t>
            </a:r>
            <a:r>
              <a:rPr lang="de-DE" sz="2400" dirty="0" smtClean="0">
                <a:solidFill>
                  <a:srgbClr val="FF0000"/>
                </a:solidFill>
              </a:rPr>
              <a:t>U</a:t>
            </a:r>
            <a:r>
              <a:rPr lang="de-DE" sz="2400" baseline="30000" dirty="0" smtClean="0">
                <a:solidFill>
                  <a:srgbClr val="FF0000"/>
                </a:solidFill>
              </a:rPr>
              <a:t>28+</a:t>
            </a:r>
            <a:r>
              <a:rPr lang="de-DE" sz="2400" dirty="0" smtClean="0"/>
              <a:t>    Mechanism: </a:t>
            </a:r>
            <a:r>
              <a:rPr lang="de-DE" sz="2400" dirty="0" smtClean="0">
                <a:solidFill>
                  <a:srgbClr val="FF0000"/>
                </a:solidFill>
              </a:rPr>
              <a:t>Ionization from free electrons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5450" y="2752728"/>
            <a:ext cx="3739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T. Peter and J. Meyer-</a:t>
            </a:r>
            <a:r>
              <a:rPr lang="en-US" sz="1100" i="1" dirty="0" err="1" smtClean="0"/>
              <a:t>ter</a:t>
            </a:r>
            <a:r>
              <a:rPr lang="en-US" sz="1100" i="1" dirty="0" smtClean="0"/>
              <a:t>-</a:t>
            </a:r>
            <a:r>
              <a:rPr lang="en-US" sz="1100" i="1" dirty="0" err="1" smtClean="0"/>
              <a:t>Vehn</a:t>
            </a:r>
            <a:r>
              <a:rPr lang="en-US" sz="1100" i="1" dirty="0" smtClean="0"/>
              <a:t>, PRA, 1991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590876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96508" y="2720834"/>
            <a:ext cx="4267200" cy="3292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Offset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5415" y="1856147"/>
                <a:ext cx="55444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Consideration: </a:t>
                </a:r>
                <a:r>
                  <a:rPr lang="en-US" dirty="0" smtClean="0"/>
                  <a:t>Do transverse offset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𝑙𝑒𝑛𝑠</m:t>
                        </m:r>
                      </m:sub>
                    </m:sSub>
                  </m:oMath>
                </a14:m>
                <a:r>
                  <a:rPr lang="en-US" dirty="0" smtClean="0"/>
                  <a:t> create significant closed orbit distortion?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15" y="1856147"/>
                <a:ext cx="5544476" cy="646331"/>
              </a:xfrm>
              <a:prstGeom prst="rect">
                <a:avLst/>
              </a:prstGeom>
              <a:blipFill>
                <a:blip r:embed="rId3"/>
                <a:stretch>
                  <a:fillRect l="-990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25415" y="2791394"/>
            <a:ext cx="321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solve for closed orbit perturbation due to the lens: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06061" y="4879505"/>
                <a:ext cx="2363926" cy="598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61" y="4879505"/>
                <a:ext cx="2363926" cy="5986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36279" y="4337725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6122" y="2854459"/>
            <a:ext cx="329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example (near SC limit):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2635" y="3284947"/>
                <a:ext cx="13749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35" y="3284947"/>
                <a:ext cx="1374992" cy="369332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295630" y="3668888"/>
                <a:ext cx="26274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7.3, 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630" y="3668888"/>
                <a:ext cx="2627464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560195" y="4883364"/>
            <a:ext cx="425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larger tune shifts the closed orbit perturbation from the lens goes to 0.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4932" y="4388393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n</a:t>
            </a:r>
            <a:r>
              <a:rPr lang="en-US" b="1" i="1" dirty="0" smtClean="0"/>
              <a:t>egligible distortion</a:t>
            </a:r>
            <a:endParaRPr 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65794" y="3489813"/>
                <a:ext cx="2756478" cy="574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𝑙𝑒𝑛𝑠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94" y="3489813"/>
                <a:ext cx="2756478" cy="574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36539" y="4240676"/>
                <a:ext cx="1218154" cy="596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539" y="4240676"/>
                <a:ext cx="1218154" cy="5965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295630" y="4047966"/>
                <a:ext cx="2627464" cy="38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0.06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𝑙𝑒𝑛𝑠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630" y="4047966"/>
                <a:ext cx="2627464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329059" y="3464586"/>
            <a:ext cx="2031400" cy="7197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47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Lenses</a:t>
            </a:r>
            <a:endParaRPr lang="en-US" dirty="0"/>
          </a:p>
        </p:txBody>
      </p:sp>
      <p:pic>
        <p:nvPicPr>
          <p:cNvPr id="1026" name="Picture 2" descr="http://web-docs.gsi.de/~stoe_exp/laboratory/environment/ecooler/esr_electron_coo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1881182"/>
            <a:ext cx="5310106" cy="400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46718" y="2404459"/>
                <a:ext cx="3064233" cy="671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𝑆𝐶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1600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 0.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8" y="2404459"/>
                <a:ext cx="3064233" cy="6714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82063" y="2028958"/>
            <a:ext cx="3663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Distributed</a:t>
            </a:r>
            <a:r>
              <a:rPr lang="en-US" sz="1600" dirty="0" smtClean="0"/>
              <a:t> tune shift (Space Charge)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7201" y="3935942"/>
            <a:ext cx="3513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Localized</a:t>
            </a:r>
            <a:r>
              <a:rPr lang="en-US" sz="1600" dirty="0" smtClean="0"/>
              <a:t> tune shift (Electron Lens)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8246" y="4365453"/>
                <a:ext cx="3434595" cy="643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∆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p>
                      </m:sSup>
                      <m:r>
                        <a:rPr lang="en-US" sz="1600" i="1">
                          <a:latin typeface="Cambria Math"/>
                          <a:ea typeface="Cambria Math"/>
                        </a:rPr>
                        <m:t>≈(1−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)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Sup>
                                <m:sSub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/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46" y="4365453"/>
                <a:ext cx="3434595" cy="6431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819965" y="5806028"/>
            <a:ext cx="3005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matched transverse and longitudinal beam profiles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063" y="5806028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/>
              <a:t>Assumption</a:t>
            </a:r>
            <a:r>
              <a:rPr lang="en-US" b="1" i="1" dirty="0" smtClean="0"/>
              <a:t>: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Nonlinear Density Profile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8" y="1504579"/>
            <a:ext cx="6303511" cy="7102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09" y="1910978"/>
            <a:ext cx="3871043" cy="28803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32427" y="2754478"/>
            <a:ext cx="2611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Gaussian Cross 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34576" y="5125493"/>
                <a:ext cx="1515991" cy="357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576" y="5125493"/>
                <a:ext cx="1515991" cy="357983"/>
              </a:xfrm>
              <a:prstGeom prst="rect">
                <a:avLst/>
              </a:prstGeom>
              <a:blipFill>
                <a:blip r:embed="rId5"/>
                <a:stretch>
                  <a:fillRect t="-94915" r="-4819" b="-150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25340" y="5436339"/>
                <a:ext cx="2642838" cy="357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33.3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12.5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340" y="5436339"/>
                <a:ext cx="2642838" cy="357983"/>
              </a:xfrm>
              <a:prstGeom prst="rect">
                <a:avLst/>
              </a:prstGeom>
              <a:blipFill>
                <a:blip r:embed="rId6"/>
                <a:stretch>
                  <a:fillRect t="-94915" b="-150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34576" y="5780184"/>
                <a:ext cx="1809534" cy="357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1.6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1.4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576" y="5780184"/>
                <a:ext cx="1809534" cy="357983"/>
              </a:xfrm>
              <a:prstGeom prst="rect">
                <a:avLst/>
              </a:prstGeom>
              <a:blipFill>
                <a:blip r:embed="rId7"/>
                <a:stretch>
                  <a:fillRect t="-94915" b="-150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308250" y="4791349"/>
            <a:ext cx="261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 the lens (SIS18)</a:t>
            </a:r>
          </a:p>
        </p:txBody>
      </p:sp>
    </p:spTree>
    <p:extLst>
      <p:ext uri="{BB962C8B-B14F-4D97-AF65-F5344CB8AC3E}">
        <p14:creationId xmlns:p14="http://schemas.microsoft.com/office/powerpoint/2010/main" val="1589917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254007" y="1713221"/>
                <a:ext cx="8548248" cy="4302035"/>
              </a:xfrm>
            </p:spPr>
            <p:txBody>
              <a:bodyPr/>
              <a:lstStyle/>
              <a:p>
                <a:r>
                  <a:rPr lang="en-US" sz="2000" dirty="0" smtClean="0"/>
                  <a:t>We use the GSI SIS18 as a test case → assume completely linear lattice of </a:t>
                </a:r>
                <a:r>
                  <a:rPr lang="en-US" sz="2000" dirty="0" err="1" smtClean="0"/>
                  <a:t>superperiod</a:t>
                </a:r>
                <a:r>
                  <a:rPr lang="en-US" sz="2000" dirty="0" smtClean="0"/>
                  <a:t> 12 (plus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/>
                  <a:t> equally distributed nonlinear electron lenses)</a:t>
                </a:r>
                <a:endParaRPr lang="en-US" sz="2000" dirty="0"/>
              </a:p>
              <a:p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/>
                  <a:t>2D model assumptions: </a:t>
                </a:r>
              </a:p>
              <a:p>
                <a:pPr lvl="1"/>
                <a:r>
                  <a:rPr lang="en-US" sz="1600" dirty="0" smtClean="0"/>
                  <a:t>ion bunches are long compared to the electron lens interaction length.</a:t>
                </a:r>
              </a:p>
              <a:p>
                <a:pPr lvl="1"/>
                <a:r>
                  <a:rPr lang="en-US" sz="1600" dirty="0" smtClean="0"/>
                  <a:t>Relevant physics occur on a quicker timescale than a synchrotron period</a:t>
                </a:r>
              </a:p>
              <a:p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/>
                  <a:t>Space charge tune shift of reference beam</a:t>
                </a:r>
              </a:p>
              <a:p>
                <a:pPr marL="0" indent="0">
                  <a:buNone/>
                </a:pPr>
                <a:r>
                  <a:rPr lang="en-US" sz="2000" dirty="0"/>
                  <a:t>	 </a:t>
                </a:r>
                <a:r>
                  <a:rPr lang="en-US" sz="200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=0.3,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000" dirty="0" smtClean="0"/>
                  <a:t>Define “degree of compensation”</a:t>
                </a:r>
              </a:p>
              <a:p>
                <a:pPr marL="0" indent="0">
                  <a:buNone/>
                </a:pPr>
                <a:endParaRPr lang="en-US" sz="2000" dirty="0" smtClean="0">
                  <a:latin typeface="Calisto MT" panose="02040603050505030304" pitchFamily="18" charset="0"/>
                </a:endParaRPr>
              </a:p>
            </p:txBody>
          </p:sp>
        </mc:Choice>
        <mc:Fallback xmlns="">
          <p:sp>
            <p:nvSpPr>
              <p:cNvPr id="12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7" y="1713221"/>
                <a:ext cx="8548248" cy="4302035"/>
              </a:xfrm>
              <a:blipFill>
                <a:blip r:embed="rId2"/>
                <a:stretch>
                  <a:fillRect l="-642" t="-567" r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80403" y="5670881"/>
            <a:ext cx="2977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for full compensation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21386" y="5541166"/>
                <a:ext cx="1569853" cy="65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386" y="5541166"/>
                <a:ext cx="1569853" cy="659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3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3414" y="1733261"/>
            <a:ext cx="4088335" cy="7653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488950"/>
            <a:ext cx="5791305" cy="838200"/>
          </a:xfrm>
        </p:spPr>
        <p:txBody>
          <a:bodyPr/>
          <a:lstStyle/>
          <a:p>
            <a:pPr eaLnBrk="1" hangingPunct="1"/>
            <a:r>
              <a:rPr lang="de-DE" sz="2400" dirty="0" smtClean="0"/>
              <a:t>Single Particle Instabilities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250826" y="1280065"/>
            <a:ext cx="4020923" cy="1418432"/>
          </a:xfrm>
        </p:spPr>
        <p:txBody>
          <a:bodyPr/>
          <a:lstStyle/>
          <a:p>
            <a:pPr marL="342900" indent="-342900" eaLnBrk="1" hangingPunct="1"/>
            <a:endParaRPr lang="de-DE" dirty="0" smtClean="0"/>
          </a:p>
          <a:p>
            <a:pPr marL="0" indent="0" eaLnBrk="1" hangingPunct="1">
              <a:buNone/>
            </a:pPr>
            <a:r>
              <a:rPr lang="de-DE" sz="2000" dirty="0" smtClean="0"/>
              <a:t>Number of compensators needed depends on the stability criterion:</a:t>
            </a:r>
            <a:endParaRPr lang="de-DE" sz="2400" dirty="0"/>
          </a:p>
        </p:txBody>
      </p:sp>
      <p:sp>
        <p:nvSpPr>
          <p:cNvPr id="6" name="AutoShape 2" descr="Displaying stab_EdwSyph_U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isplaying stab_EdwSyph_U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isplaying stab_EdwSyph_U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50" y="2607244"/>
            <a:ext cx="4922304" cy="38335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300660" y="5245542"/>
            <a:ext cx="3592208" cy="369332"/>
            <a:chOff x="1298291" y="5254778"/>
            <a:chExt cx="359220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749763" y="5254778"/>
                  <a:ext cx="7397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9763" y="5254778"/>
                  <a:ext cx="73975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8197" r="-9016" b="-377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/>
            <p:nvPr/>
          </p:nvCxnSpPr>
          <p:spPr>
            <a:xfrm flipH="1">
              <a:off x="1298291" y="5254778"/>
              <a:ext cx="35922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786702" y="3787843"/>
            <a:ext cx="687618" cy="918759"/>
            <a:chOff x="2749763" y="3797079"/>
            <a:chExt cx="687618" cy="918759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749763" y="3797079"/>
              <a:ext cx="0" cy="91875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852990" y="4087499"/>
                  <a:ext cx="5843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2990" y="4087499"/>
                  <a:ext cx="584391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7292" r="-104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41273" y="1807794"/>
                <a:ext cx="4235968" cy="616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273" y="1807794"/>
                <a:ext cx="4235968" cy="6162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5895272" y="4061903"/>
                <a:ext cx="2524665" cy="752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72" y="4061903"/>
                <a:ext cx="2524665" cy="7522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437969" y="3154889"/>
            <a:ext cx="3439272" cy="69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000" kern="0" dirty="0" smtClean="0"/>
              <a:t>Beta beating with the onset of “localized focusing error“</a:t>
            </a:r>
            <a:endParaRPr lang="de-DE" sz="2000" kern="0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5437969" y="5023158"/>
            <a:ext cx="3807631" cy="129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000" kern="0" dirty="0" smtClean="0"/>
              <a:t>Cannot compensate for beta beating from pulsed lens with static quadrupoles</a:t>
            </a:r>
            <a:endParaRPr lang="de-DE" sz="2000" kern="0" dirty="0"/>
          </a:p>
        </p:txBody>
      </p:sp>
    </p:spTree>
    <p:extLst>
      <p:ext uri="{BB962C8B-B14F-4D97-AF65-F5344CB8AC3E}">
        <p14:creationId xmlns:p14="http://schemas.microsoft.com/office/powerpoint/2010/main" val="780948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4" y="488950"/>
            <a:ext cx="7021537" cy="838200"/>
          </a:xfrm>
        </p:spPr>
        <p:txBody>
          <a:bodyPr/>
          <a:lstStyle/>
          <a:p>
            <a:r>
              <a:rPr lang="de-DE" sz="2400" dirty="0" smtClean="0"/>
              <a:t>2D Self-Consistent SC PIC simulations</a:t>
            </a:r>
            <a:endParaRPr lang="de-DE" sz="2000" b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85148" y="1596927"/>
                <a:ext cx="1678152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48" y="1596927"/>
                <a:ext cx="1678152" cy="265650"/>
              </a:xfrm>
              <a:prstGeom prst="rect">
                <a:avLst/>
              </a:prstGeom>
              <a:blipFill>
                <a:blip r:embed="rId5"/>
                <a:stretch>
                  <a:fillRect l="-1091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328859" y="1867498"/>
                <a:ext cx="2237054" cy="42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=6,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sz="2000" dirty="0" smtClean="0"/>
                  <a:t>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859" y="1867498"/>
                <a:ext cx="2237054" cy="424283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22" y="1846052"/>
            <a:ext cx="6066118" cy="457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420874" y="1888944"/>
                <a:ext cx="2237054" cy="42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=6,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sz="2000" dirty="0" smtClean="0"/>
                  <a:t> 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874" y="1888944"/>
                <a:ext cx="2237054" cy="424283"/>
              </a:xfrm>
              <a:prstGeom prst="rect">
                <a:avLst/>
              </a:prstGeom>
              <a:blipFill>
                <a:blip r:embed="rId8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515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4" y="488950"/>
            <a:ext cx="7021537" cy="838200"/>
          </a:xfrm>
        </p:spPr>
        <p:txBody>
          <a:bodyPr/>
          <a:lstStyle/>
          <a:p>
            <a:r>
              <a:rPr lang="de-DE" sz="2400" dirty="0" smtClean="0"/>
              <a:t>2D Self-Consistent SC PIC simulations</a:t>
            </a:r>
            <a:endParaRPr lang="de-DE" sz="2000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066119" cy="4572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 rot="2652146">
            <a:off x="2611894" y="5301755"/>
            <a:ext cx="111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(1,1,6)</a:t>
            </a:r>
          </a:p>
        </p:txBody>
      </p:sp>
      <p:sp>
        <p:nvSpPr>
          <p:cNvPr id="40" name="TextBox 39"/>
          <p:cNvSpPr txBox="1"/>
          <p:nvPr/>
        </p:nvSpPr>
        <p:spPr>
          <a:xfrm rot="3699932">
            <a:off x="5138928" y="3374136"/>
            <a:ext cx="1098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(2,1,12)</a:t>
            </a:r>
          </a:p>
        </p:txBody>
      </p:sp>
      <p:sp>
        <p:nvSpPr>
          <p:cNvPr id="41" name="TextBox 40"/>
          <p:cNvSpPr txBox="1"/>
          <p:nvPr/>
        </p:nvSpPr>
        <p:spPr>
          <a:xfrm rot="5400000">
            <a:off x="4475894" y="4289136"/>
            <a:ext cx="1098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(3,0,12)</a:t>
            </a:r>
          </a:p>
        </p:txBody>
      </p:sp>
      <p:sp>
        <p:nvSpPr>
          <p:cNvPr id="42" name="TextBox 41"/>
          <p:cNvSpPr txBox="1"/>
          <p:nvPr/>
        </p:nvSpPr>
        <p:spPr>
          <a:xfrm rot="5400000">
            <a:off x="3848397" y="4290850"/>
            <a:ext cx="1098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(8,0,30)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28859" y="1867498"/>
                <a:ext cx="2237054" cy="42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=6,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sz="2000" dirty="0" smtClean="0"/>
                  <a:t> 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859" y="1867498"/>
                <a:ext cx="2237054" cy="424283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/>
              <p:cNvSpPr txBox="1"/>
              <p:nvPr/>
            </p:nvSpPr>
            <p:spPr>
              <a:xfrm>
                <a:off x="285148" y="1596927"/>
                <a:ext cx="1678152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600" b="0" dirty="0" smtClean="0"/>
              </a:p>
            </p:txBody>
          </p:sp>
        </mc:Choice>
        <mc:Fallback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48" y="1596927"/>
                <a:ext cx="1678152" cy="265650"/>
              </a:xfrm>
              <a:prstGeom prst="rect">
                <a:avLst/>
              </a:prstGeom>
              <a:blipFill>
                <a:blip r:embed="rId6"/>
                <a:stretch>
                  <a:fillRect l="-1091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36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4" y="488950"/>
            <a:ext cx="7021537" cy="838200"/>
          </a:xfrm>
        </p:spPr>
        <p:txBody>
          <a:bodyPr/>
          <a:lstStyle/>
          <a:p>
            <a:r>
              <a:rPr lang="de-DE" sz="2400" dirty="0" smtClean="0"/>
              <a:t>2D Self-Consistent SC PIC simulations</a:t>
            </a:r>
            <a:endParaRPr lang="de-DE" sz="2000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066118" cy="4572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 rot="2652146">
            <a:off x="2611894" y="5301755"/>
            <a:ext cx="111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(1,1,6)</a:t>
            </a:r>
          </a:p>
        </p:txBody>
      </p:sp>
      <p:sp>
        <p:nvSpPr>
          <p:cNvPr id="40" name="TextBox 39"/>
          <p:cNvSpPr txBox="1"/>
          <p:nvPr/>
        </p:nvSpPr>
        <p:spPr>
          <a:xfrm rot="3699932">
            <a:off x="5139220" y="3370428"/>
            <a:ext cx="1098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(2,1,12)</a:t>
            </a:r>
          </a:p>
        </p:txBody>
      </p:sp>
      <p:sp>
        <p:nvSpPr>
          <p:cNvPr id="41" name="TextBox 40"/>
          <p:cNvSpPr txBox="1"/>
          <p:nvPr/>
        </p:nvSpPr>
        <p:spPr>
          <a:xfrm rot="5400000">
            <a:off x="4475894" y="4289136"/>
            <a:ext cx="1098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(3,0,12)</a:t>
            </a:r>
          </a:p>
        </p:txBody>
      </p:sp>
      <p:sp>
        <p:nvSpPr>
          <p:cNvPr id="42" name="TextBox 41"/>
          <p:cNvSpPr txBox="1"/>
          <p:nvPr/>
        </p:nvSpPr>
        <p:spPr>
          <a:xfrm rot="5400000">
            <a:off x="3848397" y="4290850"/>
            <a:ext cx="1098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(8,0,30)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328859" y="1867498"/>
                <a:ext cx="2332470" cy="42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=6,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sz="2000" dirty="0" smtClean="0"/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859" y="1867498"/>
                <a:ext cx="2332470" cy="424283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/>
              <p:cNvSpPr txBox="1"/>
              <p:nvPr/>
            </p:nvSpPr>
            <p:spPr>
              <a:xfrm>
                <a:off x="285148" y="1596927"/>
                <a:ext cx="1678152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600" b="0" dirty="0" smtClean="0"/>
              </a:p>
            </p:txBody>
          </p:sp>
        </mc:Choice>
        <mc:Fallback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48" y="1596927"/>
                <a:ext cx="1678152" cy="265650"/>
              </a:xfrm>
              <a:prstGeom prst="rect">
                <a:avLst/>
              </a:prstGeom>
              <a:blipFill>
                <a:blip r:embed="rId6"/>
                <a:stretch>
                  <a:fillRect l="-1091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1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2011-B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E781"/>
      </a:accent1>
      <a:accent2>
        <a:srgbClr val="243572"/>
      </a:accent2>
      <a:accent3>
        <a:srgbClr val="FFFFFF"/>
      </a:accent3>
      <a:accent4>
        <a:srgbClr val="000000"/>
      </a:accent4>
      <a:accent5>
        <a:srgbClr val="FFF1C1"/>
      </a:accent5>
      <a:accent6>
        <a:srgbClr val="202F67"/>
      </a:accent6>
      <a:hlink>
        <a:srgbClr val="00715E"/>
      </a:hlink>
      <a:folHlink>
        <a:srgbClr val="E6001A"/>
      </a:folHlink>
    </a:clrScheme>
    <a:fontScheme name="powerpoint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56631</TotalTime>
  <Words>880</Words>
  <Application>Microsoft Office PowerPoint</Application>
  <PresentationFormat>On-screen Show (4:3)</PresentationFormat>
  <Paragraphs>226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Bitstream Charter</vt:lpstr>
      <vt:lpstr>Calibri</vt:lpstr>
      <vt:lpstr>Calisto MT</vt:lpstr>
      <vt:lpstr>Cambria Math</vt:lpstr>
      <vt:lpstr>Wingdings</vt:lpstr>
      <vt:lpstr>PowerPoint_Template_2011-B</vt:lpstr>
      <vt:lpstr>Space Charge Mitigation (in 2D)</vt:lpstr>
      <vt:lpstr>Outline</vt:lpstr>
      <vt:lpstr>Electron Lenses</vt:lpstr>
      <vt:lpstr>Nonlinear Density Profile</vt:lpstr>
      <vt:lpstr>Simulation Setup</vt:lpstr>
      <vt:lpstr>Single Particle Instabilities</vt:lpstr>
      <vt:lpstr>2D Self-Consistent SC PIC simulations</vt:lpstr>
      <vt:lpstr>2D Self-Consistent SC PIC simulations</vt:lpstr>
      <vt:lpstr>2D Self-Consistent SC PIC simulations</vt:lpstr>
      <vt:lpstr>2D Self-Consistent SC PIC simulations</vt:lpstr>
      <vt:lpstr>Compensation at the High-Intensity WP</vt:lpstr>
      <vt:lpstr>2D Self-Consistent SC PIC simulations</vt:lpstr>
      <vt:lpstr>Nonlinear Resonance Experiment, COSY, Jülich</vt:lpstr>
      <vt:lpstr>Conclusions and Outlook</vt:lpstr>
      <vt:lpstr>PowerPoint Presentation</vt:lpstr>
      <vt:lpstr>Acknowledgement and References</vt:lpstr>
      <vt:lpstr>Coherent Stopbands (∆β∕β ")"</vt:lpstr>
      <vt:lpstr>Measurement of Tune Shift, Nc = 1</vt:lpstr>
      <vt:lpstr>Benchmarking Experiments</vt:lpstr>
      <vt:lpstr>Cross Sections and Beam Lifetimes</vt:lpstr>
      <vt:lpstr>Offset Error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Marianne Dorn</dc:creator>
  <cp:lastModifiedBy>Prof. Dr.-Ing. Herbert De Gersem</cp:lastModifiedBy>
  <cp:revision>395</cp:revision>
  <cp:lastPrinted>2012-10-08T12:57:36Z</cp:lastPrinted>
  <dcterms:created xsi:type="dcterms:W3CDTF">2012-09-27T11:23:41Z</dcterms:created>
  <dcterms:modified xsi:type="dcterms:W3CDTF">2017-10-05T06:30:24Z</dcterms:modified>
</cp:coreProperties>
</file>