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82" r:id="rId1"/>
  </p:sldMasterIdLst>
  <p:notesMasterIdLst>
    <p:notesMasterId r:id="rId22"/>
  </p:notesMasterIdLst>
  <p:handoutMasterIdLst>
    <p:handoutMasterId r:id="rId23"/>
  </p:handoutMasterIdLst>
  <p:sldIdLst>
    <p:sldId id="294" r:id="rId2"/>
    <p:sldId id="297" r:id="rId3"/>
    <p:sldId id="298" r:id="rId4"/>
    <p:sldId id="308" r:id="rId5"/>
    <p:sldId id="313" r:id="rId6"/>
    <p:sldId id="309" r:id="rId7"/>
    <p:sldId id="310" r:id="rId8"/>
    <p:sldId id="311" r:id="rId9"/>
    <p:sldId id="312" r:id="rId10"/>
    <p:sldId id="314" r:id="rId11"/>
    <p:sldId id="302" r:id="rId12"/>
    <p:sldId id="303" r:id="rId13"/>
    <p:sldId id="304" r:id="rId14"/>
    <p:sldId id="315" r:id="rId15"/>
    <p:sldId id="305" r:id="rId16"/>
    <p:sldId id="316" r:id="rId17"/>
    <p:sldId id="317" r:id="rId18"/>
    <p:sldId id="306" r:id="rId19"/>
    <p:sldId id="307" r:id="rId20"/>
    <p:sldId id="301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S. Tschirhart x4100,5708 08973N" initials="RSTx0" lastIdx="0" clrIdx="0">
    <p:extLst>
      <p:ext uri="{19B8F6BF-5375-455C-9EA6-DF929625EA0E}">
        <p15:presenceInfo xmlns:p15="http://schemas.microsoft.com/office/powerpoint/2012/main" userId="S-1-5-21-1644491937-1202660629-839522115-32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004C97"/>
    <a:srgbClr val="4E4E4E"/>
    <a:srgbClr val="404040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8" autoAdjust="0"/>
    <p:restoredTop sz="96101" autoAdjust="0"/>
  </p:normalViewPr>
  <p:slideViewPr>
    <p:cSldViewPr snapToGrid="0" snapToObjects="1" showGuides="1">
      <p:cViewPr varScale="1">
        <p:scale>
          <a:sx n="78" d="100"/>
          <a:sy n="78" d="100"/>
        </p:scale>
        <p:origin x="1266" y="9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21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w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4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4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8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10/05/17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Nagaitsev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10/05/17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Nagaitsev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10/05/17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Nagaitsev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10/05/17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Nagaitsev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10/05/17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S. Nagaitsev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10/05/17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S. Nagaitsev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ED9BEA-15A1-4ECF-BAB2-7C72D8121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10/05/17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DC8C16-AEC2-4A30-B6AF-9092690C65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Nagaitsev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F807E5-3E8C-4D2A-A0C2-6B90A27E9D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C2DCC-603E-4D03-8DD6-2C091D1487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99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0842413-C0AF-43E2-93A4-99BC44B378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10/05/17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60490F-BAA2-483C-B562-EA7E569873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Nagaitsev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F1FCAA-6F6C-443E-BDE9-0BC5DBA50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FEAD4-9806-4F8C-8D2A-933667B42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97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10/05/17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Nagaitsev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4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emf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6.w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43.emf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42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41.e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48.emf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Sergei Nagaitsev</a:t>
            </a:r>
          </a:p>
          <a:p>
            <a:r>
              <a:rPr lang="pt-BR" dirty="0"/>
              <a:t>Fermilab</a:t>
            </a:r>
          </a:p>
          <a:p>
            <a:r>
              <a:rPr lang="en-US" dirty="0"/>
              <a:t>Oct 5, 2017 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Longitudinal Effects in Space Charge Dominated Cooled Bunched Beams 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70B634-560C-4ACF-9A9B-C34EBF9D3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3509277"/>
            <a:ext cx="8672513" cy="2767955"/>
          </a:xfrm>
        </p:spPr>
        <p:txBody>
          <a:bodyPr/>
          <a:lstStyle/>
          <a:p>
            <a:r>
              <a:rPr lang="en-US" dirty="0"/>
              <a:t>There are two unknowns: </a:t>
            </a:r>
            <a:r>
              <a:rPr lang="en-US" i="1" dirty="0">
                <a:solidFill>
                  <a:srgbClr val="FF0000"/>
                </a:solidFill>
              </a:rPr>
              <a:t>σ</a:t>
            </a:r>
            <a:r>
              <a:rPr lang="en-US" dirty="0"/>
              <a:t> and </a:t>
            </a:r>
            <a:r>
              <a:rPr lang="en-US" i="1" dirty="0">
                <a:solidFill>
                  <a:srgbClr val="FF0000"/>
                </a:solidFill>
              </a:rPr>
              <a:t>g</a:t>
            </a:r>
            <a:r>
              <a:rPr lang="en-US" i="1" dirty="0"/>
              <a:t>, </a:t>
            </a:r>
            <a:r>
              <a:rPr lang="en-US" dirty="0"/>
              <a:t>the </a:t>
            </a:r>
            <a:r>
              <a:rPr lang="en-US" dirty="0" err="1"/>
              <a:t>rms</a:t>
            </a:r>
            <a:r>
              <a:rPr lang="en-US" dirty="0"/>
              <a:t> momentum spread and the geometric factor. </a:t>
            </a:r>
          </a:p>
          <a:p>
            <a:r>
              <a:rPr lang="en-US" dirty="0"/>
              <a:t>For vanishing space-charge (</a:t>
            </a:r>
            <a:r>
              <a:rPr lang="en-US" i="1" dirty="0"/>
              <a:t>α = </a:t>
            </a:r>
            <a:r>
              <a:rPr lang="en-US" dirty="0"/>
              <a:t>0) the linear density </a:t>
            </a:r>
            <a:r>
              <a:rPr lang="en-US" i="1" dirty="0" err="1"/>
              <a:t>ρ</a:t>
            </a:r>
            <a:r>
              <a:rPr lang="en-US" i="1" baseline="-25000" dirty="0" err="1"/>
              <a:t>o</a:t>
            </a:r>
            <a:r>
              <a:rPr lang="en-US" i="1" dirty="0"/>
              <a:t>(</a:t>
            </a:r>
            <a:r>
              <a:rPr lang="el-GR" i="1" dirty="0"/>
              <a:t>ϕ</a:t>
            </a:r>
            <a:r>
              <a:rPr lang="en-US" i="1" dirty="0"/>
              <a:t>)</a:t>
            </a:r>
            <a:r>
              <a:rPr lang="en-US" dirty="0"/>
              <a:t> becomes Gaussian.</a:t>
            </a:r>
          </a:p>
          <a:p>
            <a:r>
              <a:rPr lang="en-US" dirty="0"/>
              <a:t>For vanishing momentum spread (</a:t>
            </a:r>
            <a:r>
              <a:rPr lang="en-US" i="1" dirty="0"/>
              <a:t>σ </a:t>
            </a:r>
            <a:r>
              <a:rPr lang="en-US" i="1" dirty="0">
                <a:sym typeface="Symbol" panose="05050102010706020507" pitchFamily="18" charset="2"/>
              </a:rPr>
              <a:t></a:t>
            </a:r>
            <a:r>
              <a:rPr lang="en-US" i="1" dirty="0"/>
              <a:t> </a:t>
            </a:r>
            <a:r>
              <a:rPr lang="en-US" dirty="0"/>
              <a:t>0) the linear density becomes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FB4550-6C15-46BB-9DB1-C8C7424E6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stationary distribution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AC635-9DE5-4D61-A709-0930F6EDA6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10/05/17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ED963-84F5-4D10-9A74-8EB8579A6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91484-3E46-466C-BC03-51BBC5BC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B0D9D0E-9FA7-489C-9478-B3B7536080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719951"/>
              </p:ext>
            </p:extLst>
          </p:nvPr>
        </p:nvGraphicFramePr>
        <p:xfrm>
          <a:off x="1729419" y="742783"/>
          <a:ext cx="4505525" cy="820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Equation" r:id="rId3" imgW="2353575" imgH="428086" progId="Equation.DSMT4">
                  <p:embed/>
                </p:oleObj>
              </mc:Choice>
              <mc:Fallback>
                <p:oleObj name="Equation" r:id="rId3" imgW="2353575" imgH="4280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9419" y="742783"/>
                        <a:ext cx="4505525" cy="820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560A265-3FCE-478E-B39C-D3B78BA31B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657110"/>
              </p:ext>
            </p:extLst>
          </p:nvPr>
        </p:nvGraphicFramePr>
        <p:xfrm>
          <a:off x="812800" y="1528763"/>
          <a:ext cx="74295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Equation" r:id="rId5" imgW="3301920" imgH="279360" progId="Equation.DSMT4">
                  <p:embed/>
                </p:oleObj>
              </mc:Choice>
              <mc:Fallback>
                <p:oleObj name="Equation" r:id="rId5" imgW="33019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00" y="1528763"/>
                        <a:ext cx="7429500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07C64C7-D046-4C9E-9F94-FF60590DBB1A}"/>
              </a:ext>
            </a:extLst>
          </p:cNvPr>
          <p:cNvSpPr txBox="1"/>
          <p:nvPr/>
        </p:nvSpPr>
        <p:spPr>
          <a:xfrm>
            <a:off x="636588" y="2152532"/>
            <a:ext cx="7530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ρ</a:t>
            </a:r>
            <a:r>
              <a:rPr lang="en-US" i="1" baseline="-25000" dirty="0" err="1"/>
              <a:t>o</a:t>
            </a:r>
            <a:r>
              <a:rPr lang="en-US" dirty="0"/>
              <a:t>(0) must be chosen such that </a:t>
            </a:r>
            <a:r>
              <a:rPr lang="en-US" i="1" dirty="0" err="1"/>
              <a:t>ρ</a:t>
            </a:r>
            <a:r>
              <a:rPr lang="en-US" i="1" baseline="-25000" dirty="0" err="1"/>
              <a:t>o</a:t>
            </a:r>
            <a:r>
              <a:rPr lang="en-US" i="1" dirty="0"/>
              <a:t>(</a:t>
            </a:r>
            <a:r>
              <a:rPr lang="el-GR" i="1" dirty="0"/>
              <a:t>ϕ</a:t>
            </a:r>
            <a:r>
              <a:rPr lang="en-US" i="1" dirty="0"/>
              <a:t>)</a:t>
            </a:r>
            <a:r>
              <a:rPr lang="en-US" dirty="0"/>
              <a:t> is normalized to unity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CABDED0-12B6-47B2-BBA6-944E0FA3FB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146955"/>
              </p:ext>
            </p:extLst>
          </p:nvPr>
        </p:nvGraphicFramePr>
        <p:xfrm>
          <a:off x="1346470" y="2590386"/>
          <a:ext cx="6165590" cy="891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Equation" r:id="rId7" imgW="3096923" imgH="447136" progId="Equation.DSMT4">
                  <p:embed/>
                </p:oleObj>
              </mc:Choice>
              <mc:Fallback>
                <p:oleObj name="Equation" r:id="rId7" imgW="3096923" imgH="44713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46470" y="2590386"/>
                        <a:ext cx="6165590" cy="891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902154F-71B3-42B6-8B81-D4B18F27A1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056567"/>
              </p:ext>
            </p:extLst>
          </p:nvPr>
        </p:nvGraphicFramePr>
        <p:xfrm>
          <a:off x="2242807" y="5443845"/>
          <a:ext cx="5269253" cy="8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Equation" r:id="rId9" imgW="2830053" imgH="447136" progId="Equation.DSMT4">
                  <p:embed/>
                </p:oleObj>
              </mc:Choice>
              <mc:Fallback>
                <p:oleObj name="Equation" r:id="rId9" imgW="2830053" imgH="44713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42807" y="5443845"/>
                        <a:ext cx="5269253" cy="8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204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>
            <a:extLst>
              <a:ext uri="{FF2B5EF4-FFF2-40B4-BE49-F238E27FC236}">
                <a16:creationId xmlns:a16="http://schemas.microsoft.com/office/drawing/2014/main" id="{61FF74FA-7275-458F-A4C2-38D147B2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S. Nagaitsev 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40FFADBD-86D1-42DF-9657-884F25964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-1"/>
            <a:ext cx="8686800" cy="1373831"/>
          </a:xfrm>
        </p:spPr>
        <p:txBody>
          <a:bodyPr/>
          <a:lstStyle/>
          <a:p>
            <a:r>
              <a:rPr lang="en-US" altLang="en-US" sz="2800" dirty="0"/>
              <a:t>Stationary longitudinal bunch charge density distributions for a fixed momentum spread (</a:t>
            </a:r>
            <a:r>
              <a:rPr lang="en-US" sz="2800" i="1" dirty="0"/>
              <a:t>σ</a:t>
            </a:r>
            <a:r>
              <a:rPr lang="en-US" sz="2800" dirty="0"/>
              <a:t> </a:t>
            </a:r>
            <a:r>
              <a:rPr lang="en-US" altLang="en-US" sz="2800" dirty="0"/>
              <a:t>) and various bunch charges   </a:t>
            </a:r>
          </a:p>
        </p:txBody>
      </p:sp>
      <p:pic>
        <p:nvPicPr>
          <p:cNvPr id="9220" name="Picture 5" descr="D:\Documents\Papers\ICFA-Fermi2002\charge dist.eps">
            <a:extLst>
              <a:ext uri="{FF2B5EF4-FFF2-40B4-BE49-F238E27FC236}">
                <a16:creationId xmlns:a16="http://schemas.microsoft.com/office/drawing/2014/main" id="{C9C0CE92-443B-470D-8BE7-148F718AA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t="2106" b="8421"/>
          <a:stretch>
            <a:fillRect/>
          </a:stretch>
        </p:blipFill>
        <p:spPr bwMode="auto">
          <a:xfrm rot="5400000">
            <a:off x="1844221" y="1006701"/>
            <a:ext cx="516572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9A51FB-9ADD-497F-862A-A4E62686D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10/05/17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B76E03-B173-44C3-8F95-E78F828DA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EAD4-9806-4F8C-8D2A-933667B42652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D5940-894D-420B-8964-4698194E1152}"/>
              </a:ext>
            </a:extLst>
          </p:cNvPr>
          <p:cNvSpPr txBox="1"/>
          <p:nvPr/>
        </p:nvSpPr>
        <p:spPr>
          <a:xfrm>
            <a:off x="5245769" y="1506179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σ </a:t>
            </a:r>
            <a:r>
              <a:rPr lang="en-US" dirty="0"/>
              <a:t>= 4e-5</a:t>
            </a:r>
          </a:p>
        </p:txBody>
      </p:sp>
    </p:spTree>
    <p:extLst>
      <p:ext uri="{BB962C8B-B14F-4D97-AF65-F5344CB8AC3E}">
        <p14:creationId xmlns:p14="http://schemas.microsoft.com/office/powerpoint/2010/main" val="617979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>
            <a:extLst>
              <a:ext uri="{FF2B5EF4-FFF2-40B4-BE49-F238E27FC236}">
                <a16:creationId xmlns:a16="http://schemas.microsoft.com/office/drawing/2014/main" id="{BDBDABA6-9788-48D7-918C-966A3F83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S. Nagaitsev 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8B11D35-3F12-4A48-97B1-9812AD6B19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495800"/>
            <a:ext cx="8001000" cy="1219200"/>
          </a:xfrm>
        </p:spPr>
        <p:txBody>
          <a:bodyPr/>
          <a:lstStyle/>
          <a:p>
            <a:r>
              <a:rPr lang="en-US" altLang="en-US" sz="2400">
                <a:latin typeface="Baskerville Old Face" panose="02020602080505020303" pitchFamily="18" charset="0"/>
                <a:cs typeface="Courier New" panose="02070309020205020404" pitchFamily="49" charset="0"/>
              </a:rPr>
              <a:t>Measured (solid, 2) and theoretical (dashed, 2) linear density.  Cosine (1) and Gaussian (3) fits are also presented.  </a:t>
            </a:r>
            <a:r>
              <a:rPr lang="en-US" altLang="en-US" sz="2400" i="1">
                <a:latin typeface="Baskerville Old Face" panose="02020602080505020303" pitchFamily="18" charset="0"/>
                <a:cs typeface="Courier New" panose="02070309020205020404" pitchFamily="49" charset="0"/>
              </a:rPr>
              <a:t>I</a:t>
            </a:r>
            <a:r>
              <a:rPr lang="en-US" altLang="en-US" sz="2400" i="1" baseline="-30000">
                <a:latin typeface="Baskerville Old Face" panose="02020602080505020303" pitchFamily="18" charset="0"/>
                <a:cs typeface="Courier New" panose="02070309020205020404" pitchFamily="49" charset="0"/>
              </a:rPr>
              <a:t>o</a:t>
            </a:r>
            <a:r>
              <a:rPr lang="en-US" altLang="en-US" sz="2400">
                <a:latin typeface="Baskerville Old Face" panose="02020602080505020303" pitchFamily="18" charset="0"/>
                <a:cs typeface="Courier New" panose="02070309020205020404" pitchFamily="49" charset="0"/>
              </a:rPr>
              <a:t> </a:t>
            </a:r>
            <a:r>
              <a:rPr lang="en-US" altLang="en-US" sz="2400">
                <a:latin typeface="Baskerville Old Face" panose="02020602080505020303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</a:t>
            </a:r>
            <a:r>
              <a:rPr lang="en-US" altLang="en-US" sz="2400">
                <a:latin typeface="Baskerville Old Face" panose="02020602080505020303" pitchFamily="18" charset="0"/>
                <a:cs typeface="Courier New" panose="02070309020205020404" pitchFamily="49" charset="0"/>
              </a:rPr>
              <a:t> 400 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μ</a:t>
            </a:r>
            <a:r>
              <a:rPr lang="en-US" altLang="en-US" sz="2400">
                <a:latin typeface="Baskerville Old Face" panose="02020602080505020303" pitchFamily="18" charset="0"/>
                <a:cs typeface="Courier New" panose="02070309020205020404" pitchFamily="49" charset="0"/>
              </a:rPr>
              <a:t>A, </a:t>
            </a:r>
            <a:r>
              <a:rPr lang="en-US" altLang="en-US" sz="2400" i="1">
                <a:latin typeface="Baskerville Old Face" panose="02020602080505020303" pitchFamily="18" charset="0"/>
                <a:cs typeface="Courier New" panose="02070309020205020404" pitchFamily="49" charset="0"/>
              </a:rPr>
              <a:t>V</a:t>
            </a:r>
            <a:r>
              <a:rPr lang="en-US" altLang="en-US" sz="2400" i="1" baseline="-30000">
                <a:latin typeface="Baskerville Old Face" panose="02020602080505020303" pitchFamily="18" charset="0"/>
                <a:cs typeface="Courier New" panose="02070309020205020404" pitchFamily="49" charset="0"/>
              </a:rPr>
              <a:t>rf</a:t>
            </a:r>
            <a:r>
              <a:rPr lang="en-US" altLang="en-US" sz="2400">
                <a:latin typeface="Baskerville Old Face" panose="02020602080505020303" pitchFamily="18" charset="0"/>
                <a:cs typeface="Courier New" panose="02070309020205020404" pitchFamily="49" charset="0"/>
              </a:rPr>
              <a:t> </a:t>
            </a:r>
            <a:r>
              <a:rPr lang="en-US" altLang="en-US" sz="2400">
                <a:latin typeface="Baskerville Old Face" panose="02020602080505020303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</a:t>
            </a:r>
            <a:r>
              <a:rPr lang="en-US" altLang="en-US" sz="2400">
                <a:latin typeface="Baskerville Old Face" panose="02020602080505020303" pitchFamily="18" charset="0"/>
                <a:cs typeface="Courier New" panose="02070309020205020404" pitchFamily="49" charset="0"/>
              </a:rPr>
              <a:t> 12 V.  IUCF Cooler, 1994</a:t>
            </a:r>
            <a:endParaRPr lang="en-US" altLang="en-US" sz="2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C64F3465-A2D7-423A-B8F6-4890595A6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399213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D22BE-A31D-4D2A-B067-0B12792FE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10/05/17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E66EE3-2235-432B-B0D6-EE79403D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EAD4-9806-4F8C-8D2A-933667B4265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614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>
            <a:extLst>
              <a:ext uri="{FF2B5EF4-FFF2-40B4-BE49-F238E27FC236}">
                <a16:creationId xmlns:a16="http://schemas.microsoft.com/office/drawing/2014/main" id="{C9C2CEDA-85DE-4A69-A727-735CB10DE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S. Nagaitsev 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089AE05E-C693-4E24-B350-31A99A24D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528" y="4485856"/>
            <a:ext cx="4368114" cy="1524000"/>
          </a:xfrm>
        </p:spPr>
        <p:txBody>
          <a:bodyPr/>
          <a:lstStyle/>
          <a:p>
            <a:r>
              <a:rPr lang="en-US" altLang="en-US" sz="20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Proton beam </a:t>
            </a:r>
            <a:r>
              <a:rPr lang="en-US" altLang="en-US" sz="2000" dirty="0" err="1">
                <a:latin typeface="Baskerville Old Face" panose="02020602080505020303" pitchFamily="18" charset="0"/>
                <a:cs typeface="Times New Roman" panose="02020603050405020304" pitchFamily="18" charset="0"/>
              </a:rPr>
              <a:t>rms</a:t>
            </a:r>
            <a:r>
              <a:rPr lang="en-US" altLang="en-US" sz="20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 momentum spread vs. beam current. </a:t>
            </a:r>
            <a:r>
              <a:rPr lang="en-US" altLang="en-US" sz="2000" i="1" dirty="0" err="1">
                <a:latin typeface="Baskerville Old Face" panose="02020602080505020303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i="1" baseline="-30000" dirty="0" err="1">
                <a:latin typeface="Baskerville Old Face" panose="02020602080505020303" pitchFamily="18" charset="0"/>
                <a:cs typeface="Times New Roman" panose="02020603050405020304" pitchFamily="18" charset="0"/>
              </a:rPr>
              <a:t>rf</a:t>
            </a:r>
            <a:r>
              <a:rPr lang="en-US" altLang="en-US" sz="20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 = 12 V (</a:t>
            </a:r>
            <a:r>
              <a:rPr lang="en-US" altLang="en-US" sz="2000" dirty="0">
                <a:latin typeface="Baskerville Old Face" panose="02020602080505020303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</a:t>
            </a:r>
            <a:r>
              <a:rPr lang="en-US" altLang="en-US" sz="20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000" i="1" dirty="0" err="1">
                <a:latin typeface="Baskerville Old Face" panose="02020602080505020303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i="1" baseline="-30000" dirty="0" err="1">
                <a:latin typeface="Baskerville Old Face" panose="02020602080505020303" pitchFamily="18" charset="0"/>
                <a:cs typeface="Times New Roman" panose="02020603050405020304" pitchFamily="18" charset="0"/>
              </a:rPr>
              <a:t>rf</a:t>
            </a:r>
            <a:r>
              <a:rPr lang="en-US" altLang="en-US" sz="20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 = 126.4 V (</a:t>
            </a:r>
            <a:r>
              <a:rPr lang="en-US" altLang="en-US" sz="2000" dirty="0">
                <a:latin typeface="Baskerville Old Face" panose="02020602080505020303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20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), and </a:t>
            </a:r>
            <a:r>
              <a:rPr lang="en-US" altLang="en-US" sz="2000" i="1" dirty="0" err="1">
                <a:latin typeface="Baskerville Old Face" panose="02020602080505020303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i="1" baseline="-30000" dirty="0" err="1">
                <a:latin typeface="Baskerville Old Face" panose="02020602080505020303" pitchFamily="18" charset="0"/>
                <a:cs typeface="Times New Roman" panose="02020603050405020304" pitchFamily="18" charset="0"/>
              </a:rPr>
              <a:t>rf</a:t>
            </a:r>
            <a:r>
              <a:rPr lang="en-US" altLang="en-US" sz="20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 = 13.8 V (+).  Derived from the bunch shape fitting.</a:t>
            </a:r>
            <a:endParaRPr lang="en-US" altLang="en-US" sz="1600" dirty="0"/>
          </a:p>
        </p:txBody>
      </p:sp>
      <p:sp>
        <p:nvSpPr>
          <p:cNvPr id="11268" name="Rectangle 7">
            <a:extLst>
              <a:ext uri="{FF2B5EF4-FFF2-40B4-BE49-F238E27FC236}">
                <a16:creationId xmlns:a16="http://schemas.microsoft.com/office/drawing/2014/main" id="{92FA6C96-0DB7-477F-BAAA-A8EC3B68C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175" y="151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26AF6A-A6E1-4223-9C76-B1E30848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10/05/17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47AA3-B650-4CB6-8B82-4C5A6736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EAD4-9806-4F8C-8D2A-933667B42652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9D4873-3B39-4E4E-944E-096F14A7A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139" y="601703"/>
            <a:ext cx="4148759" cy="44515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C5F814-49FD-48C9-9C3F-F03204542836}"/>
              </a:ext>
            </a:extLst>
          </p:cNvPr>
          <p:cNvSpPr txBox="1"/>
          <p:nvPr/>
        </p:nvSpPr>
        <p:spPr>
          <a:xfrm>
            <a:off x="636588" y="140038"/>
            <a:ext cx="6875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fit with two parameters (</a:t>
            </a:r>
            <a:r>
              <a:rPr lang="en-US" i="1" dirty="0"/>
              <a:t>σ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) is unambiguous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B65B88-443F-4B67-9E2A-449649682894}"/>
              </a:ext>
            </a:extLst>
          </p:cNvPr>
          <p:cNvSpPr txBox="1"/>
          <p:nvPr/>
        </p:nvSpPr>
        <p:spPr>
          <a:xfrm>
            <a:off x="4869134" y="5418980"/>
            <a:ext cx="3295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(arXiv:1508.00153, R. </a:t>
            </a:r>
            <a:r>
              <a:rPr lang="en-US" sz="1800" b="1" dirty="0" err="1"/>
              <a:t>Baartman</a:t>
            </a:r>
            <a:r>
              <a:rPr lang="en-US" sz="1800" b="1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3DD9BB-2D51-4B69-8DCF-AA2F0F8F74CE}"/>
              </a:ext>
            </a:extLst>
          </p:cNvPr>
          <p:cNvSpPr txBox="1"/>
          <p:nvPr/>
        </p:nvSpPr>
        <p:spPr>
          <a:xfrm>
            <a:off x="4724139" y="5024214"/>
            <a:ext cx="422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gaussian beam distributions: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963BB36-F630-4925-8E33-2683BE8E86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896002"/>
              </p:ext>
            </p:extLst>
          </p:nvPr>
        </p:nvGraphicFramePr>
        <p:xfrm>
          <a:off x="5668535" y="5703042"/>
          <a:ext cx="2259965" cy="63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4" imgW="1536480" imgH="431640" progId="Equation.DSMT4">
                  <p:embed/>
                </p:oleObj>
              </mc:Choice>
              <mc:Fallback>
                <p:oleObj name="Equation" r:id="rId4" imgW="1536480" imgH="431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C695943-EACB-46F0-9CB0-B141DA049C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68535" y="5703042"/>
                        <a:ext cx="2259965" cy="636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1388885-5F07-4D23-AFAB-246F19D58C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89" y="601703"/>
            <a:ext cx="4165090" cy="397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04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B08A19-B844-49E9-86B9-0466258A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390147"/>
            <a:ext cx="8672513" cy="818148"/>
          </a:xfrm>
        </p:spPr>
        <p:txBody>
          <a:bodyPr/>
          <a:lstStyle/>
          <a:p>
            <a:r>
              <a:rPr lang="en-US" dirty="0"/>
              <a:t>Best fit corresponds to </a:t>
            </a:r>
            <a:r>
              <a:rPr lang="en-US" i="1" dirty="0"/>
              <a:t>b</a:t>
            </a:r>
            <a:r>
              <a:rPr lang="en-US" dirty="0"/>
              <a:t> ≈ 20 mm</a:t>
            </a:r>
          </a:p>
          <a:p>
            <a:r>
              <a:rPr lang="en-US" dirty="0"/>
              <a:t>The IUCF cooler had the average beam pipe radius of 25 mm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4E07ED-05AB-40B1-9D88-45A794181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Cross-checking </a:t>
            </a:r>
            <a:r>
              <a:rPr lang="en-US" i="1" dirty="0"/>
              <a:t>g</a:t>
            </a:r>
            <a:r>
              <a:rPr lang="en-US" dirty="0"/>
              <a:t> vs transverse beam radius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7F48A6-84EE-4BD6-8E97-5F3152FEF6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10/05/17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A9A01F-135B-40A4-B534-E77A0861C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FF30D7-7CD8-4DAD-A5AC-97C2BB7D0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FEAD4-9806-4F8C-8D2A-933667B42652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AB2A74-5639-4C6A-BC95-3F20F39E2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2" y="811060"/>
            <a:ext cx="4346606" cy="4346262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AAC7D27-CAD0-4385-BBF0-057C57EAD4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413592"/>
              </p:ext>
            </p:extLst>
          </p:nvPr>
        </p:nvGraphicFramePr>
        <p:xfrm>
          <a:off x="5668535" y="2430653"/>
          <a:ext cx="2259965" cy="63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4" imgW="1536480" imgH="431640" progId="Equation.DSMT4">
                  <p:embed/>
                </p:oleObj>
              </mc:Choice>
              <mc:Fallback>
                <p:oleObj name="Equation" r:id="rId4" imgW="1536480" imgH="431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963BB36-F630-4925-8E33-2683BE8E86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68535" y="2430653"/>
                        <a:ext cx="2259965" cy="636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223F387-B2A8-4CC9-BC6E-1859018D8A20}"/>
              </a:ext>
            </a:extLst>
          </p:cNvPr>
          <p:cNvSpPr txBox="1"/>
          <p:nvPr/>
        </p:nvSpPr>
        <p:spPr>
          <a:xfrm>
            <a:off x="3765884" y="4780523"/>
            <a:ext cx="11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rms</a:t>
            </a:r>
            <a:r>
              <a:rPr lang="en-US" dirty="0"/>
              <a:t> size</a:t>
            </a:r>
          </a:p>
        </p:txBody>
      </p:sp>
    </p:spTree>
    <p:extLst>
      <p:ext uri="{BB962C8B-B14F-4D97-AF65-F5344CB8AC3E}">
        <p14:creationId xmlns:p14="http://schemas.microsoft.com/office/powerpoint/2010/main" val="974620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>
            <a:extLst>
              <a:ext uri="{FF2B5EF4-FFF2-40B4-BE49-F238E27FC236}">
                <a16:creationId xmlns:a16="http://schemas.microsoft.com/office/drawing/2014/main" id="{CA9DB222-97A7-439F-90A9-2A38C4749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S. Nagaitsev </a:t>
            </a:r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B61361CD-5DDE-45BD-857C-895417189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76800"/>
            <a:ext cx="8077200" cy="1143000"/>
          </a:xfrm>
        </p:spPr>
        <p:txBody>
          <a:bodyPr/>
          <a:lstStyle/>
          <a:p>
            <a:r>
              <a:rPr lang="en-US" altLang="en-US" sz="2400" dirty="0">
                <a:latin typeface="Baskerville Old Face" panose="02020602080505020303" pitchFamily="18" charset="0"/>
                <a:cs typeface="Courier New" panose="02070309020205020404" pitchFamily="49" charset="0"/>
              </a:rPr>
              <a:t>Ratio of the effective </a:t>
            </a:r>
            <a:r>
              <a:rPr lang="en-US" altLang="en-US" sz="2400" dirty="0" err="1">
                <a:latin typeface="Baskerville Old Face" panose="02020602080505020303" pitchFamily="18" charset="0"/>
                <a:cs typeface="Courier New" panose="02070309020205020404" pitchFamily="49" charset="0"/>
              </a:rPr>
              <a:t>rf</a:t>
            </a:r>
            <a:r>
              <a:rPr lang="en-US" altLang="en-US" sz="2400" dirty="0">
                <a:latin typeface="Baskerville Old Face" panose="02020602080505020303" pitchFamily="18" charset="0"/>
                <a:cs typeface="Courier New" panose="02070309020205020404" pitchFamily="49" charset="0"/>
              </a:rPr>
              <a:t> voltage to the applied </a:t>
            </a:r>
            <a:r>
              <a:rPr lang="en-US" altLang="en-US" sz="2400" dirty="0" err="1">
                <a:latin typeface="Baskerville Old Face" panose="02020602080505020303" pitchFamily="18" charset="0"/>
                <a:cs typeface="Courier New" panose="02070309020205020404" pitchFamily="49" charset="0"/>
              </a:rPr>
              <a:t>rf</a:t>
            </a:r>
            <a:r>
              <a:rPr lang="en-US" altLang="en-US" sz="2400" dirty="0">
                <a:latin typeface="Baskerville Old Face" panose="02020602080505020303" pitchFamily="18" charset="0"/>
                <a:cs typeface="Courier New" panose="02070309020205020404" pitchFamily="49" charset="0"/>
              </a:rPr>
              <a:t> voltage derived from the bunch shape fitting.  </a:t>
            </a:r>
            <a:r>
              <a:rPr lang="en-US" altLang="en-US" sz="2400" i="1" dirty="0" err="1">
                <a:latin typeface="Baskerville Old Face" panose="02020602080505020303" pitchFamily="18" charset="0"/>
                <a:cs typeface="Courier New" panose="02070309020205020404" pitchFamily="49" charset="0"/>
              </a:rPr>
              <a:t>V</a:t>
            </a:r>
            <a:r>
              <a:rPr lang="en-US" altLang="en-US" sz="2400" i="1" baseline="-30000" dirty="0" err="1">
                <a:latin typeface="Baskerville Old Face" panose="02020602080505020303" pitchFamily="18" charset="0"/>
                <a:cs typeface="Courier New" panose="02070309020205020404" pitchFamily="49" charset="0"/>
              </a:rPr>
              <a:t>rf</a:t>
            </a:r>
            <a:r>
              <a:rPr lang="en-US" altLang="en-US" sz="2400" dirty="0">
                <a:latin typeface="Baskerville Old Face" panose="02020602080505020303" pitchFamily="18" charset="0"/>
                <a:cs typeface="Courier New" panose="02070309020205020404" pitchFamily="49" charset="0"/>
              </a:rPr>
              <a:t> = 12 V (</a:t>
            </a:r>
            <a:r>
              <a:rPr lang="en-US" altLang="en-US" sz="2400" dirty="0">
                <a:latin typeface="Baskerville Old Face" panose="02020602080505020303" pitchFamily="18" charset="0"/>
                <a:cs typeface="Courier New" panose="02070309020205020404" pitchFamily="49" charset="0"/>
                <a:sym typeface="Wingdings" panose="05000000000000000000" pitchFamily="2" charset="2"/>
              </a:rPr>
              <a:t></a:t>
            </a:r>
            <a:r>
              <a:rPr lang="en-US" altLang="en-US" sz="2400" dirty="0">
                <a:latin typeface="Baskerville Old Face" panose="02020602080505020303" pitchFamily="18" charset="0"/>
                <a:cs typeface="Courier New" panose="02070309020205020404" pitchFamily="49" charset="0"/>
              </a:rPr>
              <a:t>), </a:t>
            </a:r>
            <a:r>
              <a:rPr lang="en-US" altLang="en-US" sz="2400" i="1" dirty="0" err="1">
                <a:latin typeface="Baskerville Old Face" panose="02020602080505020303" pitchFamily="18" charset="0"/>
                <a:cs typeface="Courier New" panose="02070309020205020404" pitchFamily="49" charset="0"/>
              </a:rPr>
              <a:t>V</a:t>
            </a:r>
            <a:r>
              <a:rPr lang="en-US" altLang="en-US" sz="2400" i="1" baseline="-30000" dirty="0" err="1">
                <a:latin typeface="Baskerville Old Face" panose="02020602080505020303" pitchFamily="18" charset="0"/>
                <a:cs typeface="Courier New" panose="02070309020205020404" pitchFamily="49" charset="0"/>
              </a:rPr>
              <a:t>rf</a:t>
            </a:r>
            <a:r>
              <a:rPr lang="en-US" altLang="en-US" sz="2400" dirty="0">
                <a:latin typeface="Baskerville Old Face" panose="02020602080505020303" pitchFamily="18" charset="0"/>
                <a:cs typeface="Courier New" panose="02070309020205020404" pitchFamily="49" charset="0"/>
              </a:rPr>
              <a:t> = 126.4 V (</a:t>
            </a:r>
            <a:r>
              <a:rPr lang="en-US" altLang="en-US" sz="2400" dirty="0">
                <a:latin typeface="Baskerville Old Face" panose="02020602080505020303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</a:t>
            </a:r>
            <a:r>
              <a:rPr lang="en-US" altLang="en-US" sz="2400" dirty="0">
                <a:latin typeface="Baskerville Old Face" panose="02020602080505020303" pitchFamily="18" charset="0"/>
                <a:cs typeface="Courier New" panose="02070309020205020404" pitchFamily="49" charset="0"/>
              </a:rPr>
              <a:t>).  </a:t>
            </a:r>
            <a:b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2050" name="Object 5">
            <a:extLst>
              <a:ext uri="{FF2B5EF4-FFF2-40B4-BE49-F238E27FC236}">
                <a16:creationId xmlns:a16="http://schemas.microsoft.com/office/drawing/2014/main" id="{B2687865-DBEA-4ACC-BD60-FC1F4D3881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698854"/>
              </p:ext>
            </p:extLst>
          </p:nvPr>
        </p:nvGraphicFramePr>
        <p:xfrm>
          <a:off x="222249" y="274412"/>
          <a:ext cx="4603913" cy="4482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Document" r:id="rId3" imgW="4229640" imgH="4118040" progId="Word.Document.8">
                  <p:embed/>
                </p:oleObj>
              </mc:Choice>
              <mc:Fallback>
                <p:oleObj name="Document" r:id="rId3" imgW="4229640" imgH="4118040" progId="Word.Document.8">
                  <p:embed/>
                  <p:pic>
                    <p:nvPicPr>
                      <p:cNvPr id="2050" name="Object 5">
                        <a:extLst>
                          <a:ext uri="{FF2B5EF4-FFF2-40B4-BE49-F238E27FC236}">
                            <a16:creationId xmlns:a16="http://schemas.microsoft.com/office/drawing/2014/main" id="{B2687865-DBEA-4ACC-BD60-FC1F4D3881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49" y="274412"/>
                        <a:ext cx="4603913" cy="44829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414665-E954-4A9C-97EC-04BA8545E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10/05/17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F9B3F6-9CB8-4CC5-B58A-EC16FF2F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EAD4-9806-4F8C-8D2A-933667B42652}" type="slidenum">
              <a:rPr lang="en-US" altLang="en-US" smtClean="0"/>
              <a:pPr/>
              <a:t>15</a:t>
            </a:fld>
            <a:endParaRPr lang="en-US" alt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5762E99-9C1A-4097-B280-9EFA6BE874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888254"/>
              </p:ext>
            </p:extLst>
          </p:nvPr>
        </p:nvGraphicFramePr>
        <p:xfrm>
          <a:off x="2154451" y="540193"/>
          <a:ext cx="6608549" cy="954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5" imgW="3163551" imgH="456481" progId="Equation.DSMT4">
                  <p:embed/>
                </p:oleObj>
              </mc:Choice>
              <mc:Fallback>
                <p:oleObj name="Equation" r:id="rId5" imgW="3163551" imgH="456481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0CF9403-CAFB-4E06-8419-E8C86A1F7C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54451" y="540193"/>
                        <a:ext cx="6608549" cy="95497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8842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0337FB-1DEF-4F79-B7E9-DB3B3A105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429250"/>
          </a:xfrm>
        </p:spPr>
        <p:txBody>
          <a:bodyPr/>
          <a:lstStyle/>
          <a:p>
            <a:r>
              <a:rPr lang="en-US" dirty="0"/>
              <a:t>Linear </a:t>
            </a:r>
            <a:r>
              <a:rPr lang="en-US" dirty="0" err="1"/>
              <a:t>rf</a:t>
            </a:r>
            <a:r>
              <a:rPr lang="en-US" dirty="0"/>
              <a:t> voltage model (from </a:t>
            </a:r>
            <a:r>
              <a:rPr lang="en-US" dirty="0" err="1"/>
              <a:t>Neuffer’s</a:t>
            </a:r>
            <a:r>
              <a:rPr lang="en-US" dirty="0"/>
              <a:t> 1979 paper)</a:t>
            </a:r>
          </a:p>
          <a:p>
            <a:r>
              <a:rPr lang="en-US" dirty="0"/>
              <a:t>Long envelope equation: </a:t>
            </a:r>
          </a:p>
          <a:p>
            <a:endParaRPr lang="en-US" dirty="0"/>
          </a:p>
          <a:p>
            <a:r>
              <a:rPr lang="en-US" dirty="0"/>
              <a:t>The dipole synchrotron frequency is not affected by SC</a:t>
            </a:r>
          </a:p>
          <a:p>
            <a:r>
              <a:rPr lang="en-US" dirty="0"/>
              <a:t>After linearization, one obtains for the small-amplitude quadrupole (bunch length) oscillation frequency: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With no SC:                     -- it’s a simple bunch rotation</a:t>
            </a:r>
          </a:p>
          <a:p>
            <a:r>
              <a:rPr lang="en-US" dirty="0"/>
              <a:t>With zero momentum spread: </a:t>
            </a:r>
          </a:p>
          <a:p>
            <a:r>
              <a:rPr lang="en-US" dirty="0"/>
              <a:t>For the sin() </a:t>
            </a:r>
            <a:r>
              <a:rPr lang="en-US" dirty="0" err="1"/>
              <a:t>rf</a:t>
            </a:r>
            <a:r>
              <a:rPr lang="en-US" dirty="0"/>
              <a:t> voltage the situation is more complicated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527812-034C-4CBC-809C-618436259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465690"/>
            <a:ext cx="8686800" cy="427877"/>
          </a:xfrm>
        </p:spPr>
        <p:txBody>
          <a:bodyPr/>
          <a:lstStyle/>
          <a:p>
            <a:r>
              <a:rPr lang="en-US" dirty="0"/>
              <a:t>Longitudinal dynamics of space-charge dominated bunched beams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50F456-98B4-485E-810C-0AB9A727E28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10/05/17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6A333-E513-4D01-8B69-40303FDC0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DE9A0-5369-4E99-8AFB-08A7083D4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FEAD4-9806-4F8C-8D2A-933667B42652}" type="slidenum">
              <a:rPr lang="en-US" altLang="en-US" smtClean="0"/>
              <a:pPr/>
              <a:t>16</a:t>
            </a:fld>
            <a:endParaRPr lang="en-US" alt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F8C0852-0D74-4658-87AC-19666B39CE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6684"/>
              </p:ext>
            </p:extLst>
          </p:nvPr>
        </p:nvGraphicFramePr>
        <p:xfrm>
          <a:off x="4037880" y="1366867"/>
          <a:ext cx="4550277" cy="880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Equation" r:id="rId3" imgW="2601358" imgH="503926" progId="Equation.DSMT4">
                  <p:embed/>
                </p:oleObj>
              </mc:Choice>
              <mc:Fallback>
                <p:oleObj name="Equation" r:id="rId3" imgW="2601358" imgH="5039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7880" y="1366867"/>
                        <a:ext cx="4550277" cy="880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4F21593-2196-4C2F-9AD9-614BD84A2B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262790"/>
              </p:ext>
            </p:extLst>
          </p:nvPr>
        </p:nvGraphicFramePr>
        <p:xfrm>
          <a:off x="4037880" y="3390020"/>
          <a:ext cx="2431383" cy="1035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Equation" r:id="rId5" imgW="1181650" imgH="503926" progId="Equation.DSMT4">
                  <p:embed/>
                </p:oleObj>
              </mc:Choice>
              <mc:Fallback>
                <p:oleObj name="Equation" r:id="rId5" imgW="1181650" imgH="5039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7880" y="3390020"/>
                        <a:ext cx="2431383" cy="1035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640543F-43DB-46BC-AC2C-B93BA83949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411113"/>
              </p:ext>
            </p:extLst>
          </p:nvPr>
        </p:nvGraphicFramePr>
        <p:xfrm>
          <a:off x="2470150" y="4289425"/>
          <a:ext cx="12811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7" imgW="622080" imgH="241200" progId="Equation.DSMT4">
                  <p:embed/>
                </p:oleObj>
              </mc:Choice>
              <mc:Fallback>
                <p:oleObj name="Equation" r:id="rId7" imgW="622080" imgH="241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4F21593-2196-4C2F-9AD9-614BD84A2B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70150" y="4289425"/>
                        <a:ext cx="1281113" cy="49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3A512DA-6EFC-44D2-B8CE-7C415C1DB7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327871"/>
              </p:ext>
            </p:extLst>
          </p:nvPr>
        </p:nvGraphicFramePr>
        <p:xfrm>
          <a:off x="4845050" y="4814888"/>
          <a:ext cx="14652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9" imgW="711000" imgH="266400" progId="Equation.DSMT4">
                  <p:embed/>
                </p:oleObj>
              </mc:Choice>
              <mc:Fallback>
                <p:oleObj name="Equation" r:id="rId9" imgW="711000" imgH="2664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640543F-43DB-46BC-AC2C-B93BA8394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45050" y="4814888"/>
                        <a:ext cx="1465263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3820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564EC1-530B-4D1E-9280-DDDB6AFE3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found approx. analytic solutions for bunch modes with zero momentum spread. The modes are solutions to this equation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-- the dipole mode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quadrupole mode was found numerically</a:t>
            </a:r>
          </a:p>
          <a:p>
            <a:r>
              <a:rPr lang="en-US" dirty="0"/>
              <a:t>For non-zero momentum spread we solved the time-dependent F-P equation numerically</a:t>
            </a:r>
          </a:p>
          <a:p>
            <a:r>
              <a:rPr lang="en-US" dirty="0"/>
              <a:t>Both modes were measured in the IUCF cooler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31EF2E-50BB-4145-97DC-811FC0B2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Long. bunch modes with sin() </a:t>
            </a:r>
            <a:r>
              <a:rPr lang="en-US" dirty="0" err="1"/>
              <a:t>rf</a:t>
            </a:r>
            <a:r>
              <a:rPr lang="en-US" dirty="0"/>
              <a:t> voltage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C3184-D1CE-4AF7-8B5E-308518FD7A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10/05/17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08714-D48C-4C88-A833-7431B1185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FC106-4970-4674-88BE-1F4553E0E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6B4AC1E-21D6-49D9-92BA-810948DCF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798245"/>
              </p:ext>
            </p:extLst>
          </p:nvPr>
        </p:nvGraphicFramePr>
        <p:xfrm>
          <a:off x="1951564" y="1995102"/>
          <a:ext cx="5240872" cy="809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3" imgW="3205344" imgH="495646" progId="Equation.DSMT4">
                  <p:embed/>
                </p:oleObj>
              </mc:Choice>
              <mc:Fallback>
                <p:oleObj name="Equation" r:id="rId3" imgW="3205344" imgH="4956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1564" y="1995102"/>
                        <a:ext cx="5240872" cy="809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20475AA-FE58-4FAA-9108-42FF5A1D7A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684528"/>
              </p:ext>
            </p:extLst>
          </p:nvPr>
        </p:nvGraphicFramePr>
        <p:xfrm>
          <a:off x="429419" y="2928337"/>
          <a:ext cx="3848302" cy="1334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5" imgW="2938172" imgH="1019749" progId="Equation.DSMT4">
                  <p:embed/>
                </p:oleObj>
              </mc:Choice>
              <mc:Fallback>
                <p:oleObj name="Equation" r:id="rId5" imgW="2938172" imgH="10197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419" y="2928337"/>
                        <a:ext cx="3848302" cy="1334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2742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Footer Placeholder 3">
            <a:extLst>
              <a:ext uri="{FF2B5EF4-FFF2-40B4-BE49-F238E27FC236}">
                <a16:creationId xmlns:a16="http://schemas.microsoft.com/office/drawing/2014/main" id="{27FB958E-B824-4D9D-B663-F57E9F9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S. Nagaitsev </a:t>
            </a:r>
          </a:p>
        </p:txBody>
      </p:sp>
      <p:pic>
        <p:nvPicPr>
          <p:cNvPr id="3079" name="Picture 4">
            <a:extLst>
              <a:ext uri="{FF2B5EF4-FFF2-40B4-BE49-F238E27FC236}">
                <a16:creationId xmlns:a16="http://schemas.microsoft.com/office/drawing/2014/main" id="{4FB46E34-6ABD-4BA4-86BF-C520B96B1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52"/>
          <a:stretch>
            <a:fillRect/>
          </a:stretch>
        </p:blipFill>
        <p:spPr bwMode="auto">
          <a:xfrm>
            <a:off x="304800" y="1524000"/>
            <a:ext cx="4038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2">
            <a:extLst>
              <a:ext uri="{FF2B5EF4-FFF2-40B4-BE49-F238E27FC236}">
                <a16:creationId xmlns:a16="http://schemas.microsoft.com/office/drawing/2014/main" id="{B5DDE102-2120-43BF-8FE2-24B5AE47A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The dipole mode</a:t>
            </a:r>
          </a:p>
        </p:txBody>
      </p:sp>
      <p:pic>
        <p:nvPicPr>
          <p:cNvPr id="3081" name="Picture 3">
            <a:extLst>
              <a:ext uri="{FF2B5EF4-FFF2-40B4-BE49-F238E27FC236}">
                <a16:creationId xmlns:a16="http://schemas.microsoft.com/office/drawing/2014/main" id="{1A56A3E4-8B18-4C6B-9468-F47D6F3D2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1148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5">
            <a:extLst>
              <a:ext uri="{FF2B5EF4-FFF2-40B4-BE49-F238E27FC236}">
                <a16:creationId xmlns:a16="http://schemas.microsoft.com/office/drawing/2014/main" id="{385B8063-48D5-4263-ABAE-B643D6EA7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81391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solidFill>
                  <a:srgbClr val="002060"/>
                </a:solidFill>
              </a:rPr>
              <a:t>For a space-charge dominated regime the bunch length is primarily a function </a:t>
            </a:r>
          </a:p>
          <a:p>
            <a:r>
              <a:rPr lang="en-US" altLang="en-US" sz="2000" dirty="0">
                <a:solidFill>
                  <a:srgbClr val="002060"/>
                </a:solidFill>
              </a:rPr>
              <a:t>of a beam current, thus, for a sinusoidal </a:t>
            </a:r>
            <a:r>
              <a:rPr lang="en-US" altLang="en-US" sz="2000" dirty="0" err="1">
                <a:solidFill>
                  <a:srgbClr val="002060"/>
                </a:solidFill>
              </a:rPr>
              <a:t>rf</a:t>
            </a:r>
            <a:r>
              <a:rPr lang="en-US" altLang="en-US" sz="2000" dirty="0">
                <a:solidFill>
                  <a:srgbClr val="002060"/>
                </a:solidFill>
              </a:rPr>
              <a:t> voltage, the synchrotron frequency</a:t>
            </a:r>
          </a:p>
          <a:p>
            <a:r>
              <a:rPr lang="en-US" altLang="en-US" sz="2000" dirty="0">
                <a:solidFill>
                  <a:srgbClr val="002060"/>
                </a:solidFill>
              </a:rPr>
              <a:t>depends on the beam current!  (solid lines are numerical models)</a:t>
            </a:r>
          </a:p>
        </p:txBody>
      </p:sp>
      <p:sp>
        <p:nvSpPr>
          <p:cNvPr id="3083" name="Text Box 6">
            <a:extLst>
              <a:ext uri="{FF2B5EF4-FFF2-40B4-BE49-F238E27FC236}">
                <a16:creationId xmlns:a16="http://schemas.microsoft.com/office/drawing/2014/main" id="{544FBB31-7740-4BBE-9948-F8A9C61A9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20431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074" name="Object 7">
            <a:extLst>
              <a:ext uri="{FF2B5EF4-FFF2-40B4-BE49-F238E27FC236}">
                <a16:creationId xmlns:a16="http://schemas.microsoft.com/office/drawing/2014/main" id="{CB86512B-70BA-43F4-ACB8-FCA4D93E82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362200"/>
          <a:ext cx="6096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Equation" r:id="rId5" imgW="469800" imgH="419040" progId="Equation.3">
                  <p:embed/>
                </p:oleObj>
              </mc:Choice>
              <mc:Fallback>
                <p:oleObj name="Equation" r:id="rId5" imgW="469800" imgH="419040" progId="Equation.3">
                  <p:embed/>
                  <p:pic>
                    <p:nvPicPr>
                      <p:cNvPr id="3074" name="Object 7">
                        <a:extLst>
                          <a:ext uri="{FF2B5EF4-FFF2-40B4-BE49-F238E27FC236}">
                            <a16:creationId xmlns:a16="http://schemas.microsoft.com/office/drawing/2014/main" id="{CB86512B-70BA-43F4-ACB8-FCA4D93E82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362200"/>
                        <a:ext cx="6096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Line 8">
            <a:extLst>
              <a:ext uri="{FF2B5EF4-FFF2-40B4-BE49-F238E27FC236}">
                <a16:creationId xmlns:a16="http://schemas.microsoft.com/office/drawing/2014/main" id="{79390D7B-066E-4CF2-9BA4-ECF4E5ADA3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2590800"/>
            <a:ext cx="152400" cy="15240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75" name="Object 9">
            <a:extLst>
              <a:ext uri="{FF2B5EF4-FFF2-40B4-BE49-F238E27FC236}">
                <a16:creationId xmlns:a16="http://schemas.microsoft.com/office/drawing/2014/main" id="{44A71C6A-02F9-420B-A118-A875576375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9275" y="3200400"/>
          <a:ext cx="1087438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Equation" r:id="rId7" imgW="838080" imgH="419040" progId="Equation.3">
                  <p:embed/>
                </p:oleObj>
              </mc:Choice>
              <mc:Fallback>
                <p:oleObj name="Equation" r:id="rId7" imgW="838080" imgH="419040" progId="Equation.3">
                  <p:embed/>
                  <p:pic>
                    <p:nvPicPr>
                      <p:cNvPr id="3075" name="Object 9">
                        <a:extLst>
                          <a:ext uri="{FF2B5EF4-FFF2-40B4-BE49-F238E27FC236}">
                            <a16:creationId xmlns:a16="http://schemas.microsoft.com/office/drawing/2014/main" id="{44A71C6A-02F9-420B-A118-A875576375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3200400"/>
                        <a:ext cx="1087438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Line 10">
            <a:extLst>
              <a:ext uri="{FF2B5EF4-FFF2-40B4-BE49-F238E27FC236}">
                <a16:creationId xmlns:a16="http://schemas.microsoft.com/office/drawing/2014/main" id="{5CBFBBED-F17C-4295-86DB-DA43198CBA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3048000"/>
            <a:ext cx="3810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76" name="Object 11">
            <a:extLst>
              <a:ext uri="{FF2B5EF4-FFF2-40B4-BE49-F238E27FC236}">
                <a16:creationId xmlns:a16="http://schemas.microsoft.com/office/drawing/2014/main" id="{B592350A-5C8C-4CD6-9D2C-8F6EF27E99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013" y="2590800"/>
          <a:ext cx="10382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Equation" r:id="rId9" imgW="799920" imgH="419040" progId="Equation.3">
                  <p:embed/>
                </p:oleObj>
              </mc:Choice>
              <mc:Fallback>
                <p:oleObj name="Equation" r:id="rId9" imgW="799920" imgH="419040" progId="Equation.3">
                  <p:embed/>
                  <p:pic>
                    <p:nvPicPr>
                      <p:cNvPr id="3076" name="Object 11">
                        <a:extLst>
                          <a:ext uri="{FF2B5EF4-FFF2-40B4-BE49-F238E27FC236}">
                            <a16:creationId xmlns:a16="http://schemas.microsoft.com/office/drawing/2014/main" id="{B592350A-5C8C-4CD6-9D2C-8F6EF27E99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2590800"/>
                        <a:ext cx="103822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Line 12">
            <a:extLst>
              <a:ext uri="{FF2B5EF4-FFF2-40B4-BE49-F238E27FC236}">
                <a16:creationId xmlns:a16="http://schemas.microsoft.com/office/drawing/2014/main" id="{98DBF5E8-94A3-4E57-8D75-AB055573E3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2590800"/>
            <a:ext cx="152400" cy="152400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77" name="Object 13">
            <a:extLst>
              <a:ext uri="{FF2B5EF4-FFF2-40B4-BE49-F238E27FC236}">
                <a16:creationId xmlns:a16="http://schemas.microsoft.com/office/drawing/2014/main" id="{125FB57B-12EB-4695-9AFF-4A38D6D31E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2514600"/>
          <a:ext cx="6096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Equation" r:id="rId11" imgW="469800" imgH="419040" progId="Equation.3">
                  <p:embed/>
                </p:oleObj>
              </mc:Choice>
              <mc:Fallback>
                <p:oleObj name="Equation" r:id="rId11" imgW="469800" imgH="419040" progId="Equation.3">
                  <p:embed/>
                  <p:pic>
                    <p:nvPicPr>
                      <p:cNvPr id="3077" name="Object 13">
                        <a:extLst>
                          <a:ext uri="{FF2B5EF4-FFF2-40B4-BE49-F238E27FC236}">
                            <a16:creationId xmlns:a16="http://schemas.microsoft.com/office/drawing/2014/main" id="{125FB57B-12EB-4695-9AFF-4A38D6D31E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14600"/>
                        <a:ext cx="6096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Line 14">
            <a:extLst>
              <a:ext uri="{FF2B5EF4-FFF2-40B4-BE49-F238E27FC236}">
                <a16:creationId xmlns:a16="http://schemas.microsoft.com/office/drawing/2014/main" id="{5D071F55-B082-4C56-A677-22F768770A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2743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Text Box 15">
            <a:extLst>
              <a:ext uri="{FF2B5EF4-FFF2-40B4-BE49-F238E27FC236}">
                <a16:creationId xmlns:a16="http://schemas.microsoft.com/office/drawing/2014/main" id="{AF29333F-51B0-4677-AB3B-77606A206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804988"/>
            <a:ext cx="781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solidFill>
                  <a:schemeClr val="accent2"/>
                </a:solidFill>
              </a:rPr>
              <a:t>Model</a:t>
            </a:r>
          </a:p>
        </p:txBody>
      </p:sp>
      <p:sp>
        <p:nvSpPr>
          <p:cNvPr id="3089" name="Text Box 18">
            <a:extLst>
              <a:ext uri="{FF2B5EF4-FFF2-40B4-BE49-F238E27FC236}">
                <a16:creationId xmlns:a16="http://schemas.microsoft.com/office/drawing/2014/main" id="{AB473B34-9409-47CD-99AA-555253E6E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1242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solidFill>
                  <a:schemeClr val="accent2"/>
                </a:solidFill>
              </a:rPr>
              <a:t>Measurements,</a:t>
            </a:r>
          </a:p>
          <a:p>
            <a:r>
              <a:rPr lang="en-US" altLang="en-US" sz="1800">
                <a:solidFill>
                  <a:schemeClr val="accent2"/>
                </a:solidFill>
              </a:rPr>
              <a:t>IUCF cooler, 1994</a:t>
            </a:r>
          </a:p>
        </p:txBody>
      </p:sp>
      <p:sp>
        <p:nvSpPr>
          <p:cNvPr id="3090" name="Text Box 19">
            <a:extLst>
              <a:ext uri="{FF2B5EF4-FFF2-40B4-BE49-F238E27FC236}">
                <a16:creationId xmlns:a16="http://schemas.microsoft.com/office/drawing/2014/main" id="{043E6A05-7C1A-40B8-B59F-E694C8D0C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438400"/>
            <a:ext cx="11287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-Pure space</a:t>
            </a:r>
          </a:p>
          <a:p>
            <a:r>
              <a:rPr lang="en-US" altLang="en-US">
                <a:solidFill>
                  <a:schemeClr val="accent2"/>
                </a:solidFill>
              </a:rPr>
              <a:t>  charge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E81287-D3DB-4F41-BFF6-F6518AB2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10/05/17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A3C668-C62D-4F55-B176-8E2435BA4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EAD4-9806-4F8C-8D2A-933667B42652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626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Footer Placeholder 3">
            <a:extLst>
              <a:ext uri="{FF2B5EF4-FFF2-40B4-BE49-F238E27FC236}">
                <a16:creationId xmlns:a16="http://schemas.microsoft.com/office/drawing/2014/main" id="{2A96A128-32B1-4A72-93C2-F5BC7F953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S. Nagaitsev </a:t>
            </a:r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0A8F8B1A-0A01-421A-8E42-60E10D45A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The quadrupole mode</a:t>
            </a:r>
          </a:p>
        </p:txBody>
      </p:sp>
      <p:pic>
        <p:nvPicPr>
          <p:cNvPr id="4103" name="Picture 6">
            <a:extLst>
              <a:ext uri="{FF2B5EF4-FFF2-40B4-BE49-F238E27FC236}">
                <a16:creationId xmlns:a16="http://schemas.microsoft.com/office/drawing/2014/main" id="{26FCDBFA-F62E-48E2-80A3-64F6C90DF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91"/>
          <a:stretch>
            <a:fillRect/>
          </a:stretch>
        </p:blipFill>
        <p:spPr bwMode="auto">
          <a:xfrm>
            <a:off x="1066800" y="1524000"/>
            <a:ext cx="6788150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7">
            <a:extLst>
              <a:ext uri="{FF2B5EF4-FFF2-40B4-BE49-F238E27FC236}">
                <a16:creationId xmlns:a16="http://schemas.microsoft.com/office/drawing/2014/main" id="{7C663B89-9546-46B6-867C-52AD8C0599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1981200"/>
          <a:ext cx="10382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Equation" r:id="rId4" imgW="799920" imgH="419040" progId="Equation.3">
                  <p:embed/>
                </p:oleObj>
              </mc:Choice>
              <mc:Fallback>
                <p:oleObj name="Equation" r:id="rId4" imgW="799920" imgH="419040" progId="Equation.3">
                  <p:embed/>
                  <p:pic>
                    <p:nvPicPr>
                      <p:cNvPr id="4098" name="Object 7">
                        <a:extLst>
                          <a:ext uri="{FF2B5EF4-FFF2-40B4-BE49-F238E27FC236}">
                            <a16:creationId xmlns:a16="http://schemas.microsoft.com/office/drawing/2014/main" id="{7C663B89-9546-46B6-867C-52AD8C0599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81200"/>
                        <a:ext cx="103822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Line 8">
            <a:extLst>
              <a:ext uri="{FF2B5EF4-FFF2-40B4-BE49-F238E27FC236}">
                <a16:creationId xmlns:a16="http://schemas.microsoft.com/office/drawing/2014/main" id="{C5E4BB0C-B250-4341-801D-35D5152AE4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362200"/>
            <a:ext cx="304800" cy="685800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099" name="Object 9">
            <a:extLst>
              <a:ext uri="{FF2B5EF4-FFF2-40B4-BE49-F238E27FC236}">
                <a16:creationId xmlns:a16="http://schemas.microsoft.com/office/drawing/2014/main" id="{BD4834D9-FC5E-4E35-9172-D58B2E6C42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362200"/>
          <a:ext cx="1087438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Equation" r:id="rId6" imgW="838080" imgH="419040" progId="Equation.3">
                  <p:embed/>
                </p:oleObj>
              </mc:Choice>
              <mc:Fallback>
                <p:oleObj name="Equation" r:id="rId6" imgW="838080" imgH="419040" progId="Equation.3">
                  <p:embed/>
                  <p:pic>
                    <p:nvPicPr>
                      <p:cNvPr id="4099" name="Object 9">
                        <a:extLst>
                          <a:ext uri="{FF2B5EF4-FFF2-40B4-BE49-F238E27FC236}">
                            <a16:creationId xmlns:a16="http://schemas.microsoft.com/office/drawing/2014/main" id="{BD4834D9-FC5E-4E35-9172-D58B2E6C42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2200"/>
                        <a:ext cx="1087438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Line 10">
            <a:extLst>
              <a:ext uri="{FF2B5EF4-FFF2-40B4-BE49-F238E27FC236}">
                <a16:creationId xmlns:a16="http://schemas.microsoft.com/office/drawing/2014/main" id="{8CC75328-DAE5-4C5D-9660-38099A21F9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2590800"/>
            <a:ext cx="60960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Text Box 11">
            <a:extLst>
              <a:ext uri="{FF2B5EF4-FFF2-40B4-BE49-F238E27FC236}">
                <a16:creationId xmlns:a16="http://schemas.microsoft.com/office/drawing/2014/main" id="{D09AB3C2-1E75-4C11-8943-1778B90E7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30861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solidFill>
                  <a:schemeClr val="accent2"/>
                </a:solidFill>
              </a:rPr>
              <a:t>Measurements,</a:t>
            </a:r>
          </a:p>
          <a:p>
            <a:r>
              <a:rPr lang="en-US" altLang="en-US" sz="1800">
                <a:solidFill>
                  <a:schemeClr val="accent2"/>
                </a:solidFill>
              </a:rPr>
              <a:t>IUCF cooler, 1994</a:t>
            </a:r>
          </a:p>
        </p:txBody>
      </p:sp>
      <p:sp>
        <p:nvSpPr>
          <p:cNvPr id="4107" name="Line 12">
            <a:extLst>
              <a:ext uri="{FF2B5EF4-FFF2-40B4-BE49-F238E27FC236}">
                <a16:creationId xmlns:a16="http://schemas.microsoft.com/office/drawing/2014/main" id="{CA41E909-0101-429E-9E1D-79FF04F6CE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733800"/>
            <a:ext cx="152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100" name="Object 13">
            <a:extLst>
              <a:ext uri="{FF2B5EF4-FFF2-40B4-BE49-F238E27FC236}">
                <a16:creationId xmlns:a16="http://schemas.microsoft.com/office/drawing/2014/main" id="{64F89ADF-1DD0-4720-93D4-0697BF1639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4495800"/>
          <a:ext cx="6096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Equation" r:id="rId8" imgW="469800" imgH="419040" progId="Equation.3">
                  <p:embed/>
                </p:oleObj>
              </mc:Choice>
              <mc:Fallback>
                <p:oleObj name="Equation" r:id="rId8" imgW="469800" imgH="419040" progId="Equation.3">
                  <p:embed/>
                  <p:pic>
                    <p:nvPicPr>
                      <p:cNvPr id="4100" name="Object 13">
                        <a:extLst>
                          <a:ext uri="{FF2B5EF4-FFF2-40B4-BE49-F238E27FC236}">
                            <a16:creationId xmlns:a16="http://schemas.microsoft.com/office/drawing/2014/main" id="{64F89ADF-1DD0-4720-93D4-0697BF1639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495800"/>
                        <a:ext cx="6096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Line 14">
            <a:extLst>
              <a:ext uri="{FF2B5EF4-FFF2-40B4-BE49-F238E27FC236}">
                <a16:creationId xmlns:a16="http://schemas.microsoft.com/office/drawing/2014/main" id="{9B3EF7AC-C1EB-4EF8-94AC-A4AC559BA2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45720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Text Box 15">
            <a:extLst>
              <a:ext uri="{FF2B5EF4-FFF2-40B4-BE49-F238E27FC236}">
                <a16:creationId xmlns:a16="http://schemas.microsoft.com/office/drawing/2014/main" id="{6D483092-69F2-4AA2-94FE-D0D2CE0C0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343400"/>
            <a:ext cx="142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solidFill>
                  <a:schemeClr val="tx2"/>
                </a:solidFill>
              </a:rPr>
              <a:t>Pure space </a:t>
            </a:r>
          </a:p>
          <a:p>
            <a:r>
              <a:rPr lang="en-US" altLang="en-US" sz="1800">
                <a:solidFill>
                  <a:schemeClr val="tx2"/>
                </a:solidFill>
              </a:rPr>
              <a:t>charge model</a:t>
            </a:r>
          </a:p>
        </p:txBody>
      </p:sp>
      <p:sp>
        <p:nvSpPr>
          <p:cNvPr id="4110" name="TextBox 13">
            <a:extLst>
              <a:ext uri="{FF2B5EF4-FFF2-40B4-BE49-F238E27FC236}">
                <a16:creationId xmlns:a16="http://schemas.microsoft.com/office/drawing/2014/main" id="{F77E2ED0-9264-4B64-9174-5FC766760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371600"/>
            <a:ext cx="36778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 dirty="0">
                <a:solidFill>
                  <a:srgbClr val="002060"/>
                </a:solidFill>
              </a:rPr>
              <a:t>solid lines are numerical models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AB6E18-8601-4605-9E70-910D8CD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10/05/17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99773C-0489-416E-88C3-49AB94DE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EAD4-9806-4F8C-8D2A-933667B42652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92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243AD8-A0B1-4E64-8CFA-3FAE02791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Longitudinal space-charge effects manifest themselves in several fascinating ways:</a:t>
            </a:r>
          </a:p>
          <a:p>
            <a:pPr lvl="1"/>
            <a:r>
              <a:rPr lang="en-US" dirty="0"/>
              <a:t>Self-consistent stationary longitudinal distribution</a:t>
            </a:r>
          </a:p>
          <a:p>
            <a:pPr lvl="1"/>
            <a:r>
              <a:rPr lang="en-US" dirty="0"/>
              <a:t>Synchrotron modes shifts with beam current</a:t>
            </a:r>
          </a:p>
          <a:p>
            <a:r>
              <a:rPr lang="en-US" dirty="0"/>
              <a:t>These effects are easily accessible in low-energy electron-cooled ion beams</a:t>
            </a:r>
          </a:p>
          <a:p>
            <a:endParaRPr lang="en-US" dirty="0"/>
          </a:p>
          <a:p>
            <a:r>
              <a:rPr lang="en-US" dirty="0"/>
              <a:t>This talk is based on my research at the Indiana University Cyclotron Facility (IUCF) Cooler, but easily applicable to all other cooler rings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A5C625-675B-439E-8327-69CCF523B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(in advance)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03C7A-DCF3-4871-805D-10C2090D99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10/05/17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DAB00-D605-44F1-B6F5-8707C7E84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3A2F7-089E-43AC-B16E-51D27D12B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09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2">
            <a:extLst>
              <a:ext uri="{FF2B5EF4-FFF2-40B4-BE49-F238E27FC236}">
                <a16:creationId xmlns:a16="http://schemas.microsoft.com/office/drawing/2014/main" id="{643E55F8-324A-4E5F-83AB-B74D86E2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S. Nagaitsev 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119EA82-C31A-4EB8-ACD4-B345DE63F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189470"/>
            <a:ext cx="7772400" cy="53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D7904FAE-8D29-4207-ABA6-D2FCD066C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062681"/>
            <a:ext cx="7772400" cy="503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rgbClr val="002060"/>
                </a:solidFill>
              </a:rPr>
              <a:t>The beam momentum spread can not be determined from the bunch length alone!  Need to perform a fit with two parameters.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rgbClr val="002060"/>
                </a:solidFill>
              </a:rPr>
              <a:t>Electron-cooled bunched beams are typically space-charge dominated longitudinally: the effective </a:t>
            </a:r>
            <a:r>
              <a:rPr lang="en-US" altLang="en-US" sz="2400" dirty="0" err="1">
                <a:solidFill>
                  <a:srgbClr val="002060"/>
                </a:solidFill>
              </a:rPr>
              <a:t>rf</a:t>
            </a:r>
            <a:r>
              <a:rPr lang="en-US" altLang="en-US" sz="2400" dirty="0">
                <a:solidFill>
                  <a:srgbClr val="002060"/>
                </a:solidFill>
              </a:rPr>
              <a:t> voltage amplitude in the bunch is small,  ~20% of external </a:t>
            </a:r>
            <a:r>
              <a:rPr lang="en-US" altLang="en-US" sz="2400" dirty="0" err="1">
                <a:solidFill>
                  <a:srgbClr val="002060"/>
                </a:solidFill>
              </a:rPr>
              <a:t>rf</a:t>
            </a:r>
            <a:r>
              <a:rPr lang="en-US" altLang="en-US" sz="2400" dirty="0">
                <a:solidFill>
                  <a:srgbClr val="002060"/>
                </a:solidFill>
              </a:rPr>
              <a:t> voltage.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rgbClr val="002060"/>
                </a:solidFill>
              </a:rPr>
              <a:t>Need to take this into account in modeling of IBS, </a:t>
            </a:r>
            <a:r>
              <a:rPr lang="en-US" altLang="en-US" sz="2400" dirty="0" err="1">
                <a:solidFill>
                  <a:srgbClr val="002060"/>
                </a:solidFill>
              </a:rPr>
              <a:t>etc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rgbClr val="002060"/>
                </a:solidFill>
              </a:rPr>
              <a:t>The coherent synchrotron (dipole) frequency depends on the beam current!  Also, no decoherence in large amplitude synchrotron oscillations is observed. </a:t>
            </a:r>
          </a:p>
          <a:p>
            <a:pPr marL="0" indent="0">
              <a:spcBef>
                <a:spcPct val="20000"/>
              </a:spcBef>
            </a:pPr>
            <a:r>
              <a:rPr lang="en-US" altLang="en-US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ABCBDE-7B50-46D4-BFB6-C9D9A380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10/05/17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2D5741-9F96-41EE-BE13-4D68E244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2DCC-603E-4D03-8DD6-2C091D14871B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3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DE1618-257B-452D-B2E2-42AA1C9DD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267200"/>
            <a:ext cx="8672513" cy="2070100"/>
          </a:xfrm>
        </p:spPr>
        <p:txBody>
          <a:bodyPr/>
          <a:lstStyle/>
          <a:p>
            <a:r>
              <a:rPr lang="en-US" dirty="0"/>
              <a:t>These experiments were conducted with electron-cooled proton beams (45 – 150 MeV) below transition energy.</a:t>
            </a:r>
          </a:p>
          <a:p>
            <a:r>
              <a:rPr lang="en-US" dirty="0"/>
              <a:t>Longitudinal and transverse profiles were measured for a range of beam currents. Also, the synchrotron dipole and quadrupole frequencies were measured.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7CDD4B-C993-4D80-9677-2B463F0DF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IUCF Cooler synchrotron (1988 – 2002)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F5E5B-D15B-4313-AFF2-9F7F825631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10/05/17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5EA3F-FDC2-49DD-BA65-163C6A3F5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3BBC4-C994-46F4-AD8D-9A52C5103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D33A1EA-D554-47F8-B707-56ED88C97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916077"/>
            <a:ext cx="37338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639EB7-3A4F-4BB2-8769-BD48FBDCD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700" y="916077"/>
            <a:ext cx="4590703" cy="3117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4F1D5B-824C-45B2-B9D3-E79CD024E8E4}"/>
              </a:ext>
            </a:extLst>
          </p:cNvPr>
          <p:cNvSpPr txBox="1"/>
          <p:nvPr/>
        </p:nvSpPr>
        <p:spPr>
          <a:xfrm>
            <a:off x="4330700" y="1206500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~2002</a:t>
            </a:r>
          </a:p>
        </p:txBody>
      </p:sp>
    </p:spTree>
    <p:extLst>
      <p:ext uri="{BB962C8B-B14F-4D97-AF65-F5344CB8AC3E}">
        <p14:creationId xmlns:p14="http://schemas.microsoft.com/office/powerpoint/2010/main" val="1810251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6405AB-7AE6-42D9-9F04-E932094D3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C635A-41F6-47F4-A825-5AD85EE67D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10/05/17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5A020-03C6-4265-9A9E-3A87D5B66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A5EC1-6599-4DB4-8071-C67579CC3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27EEA50-5FAA-4A9D-974E-0E55E2CD9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003389"/>
            <a:ext cx="58007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156DAC-3637-4698-82FC-A18F23F91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128" y="2881521"/>
            <a:ext cx="2657143" cy="25714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4A20CB8-EC11-4DAD-B7CE-5AA5A2019EC4}"/>
              </a:ext>
            </a:extLst>
          </p:cNvPr>
          <p:cNvSpPr/>
          <p:nvPr/>
        </p:nvSpPr>
        <p:spPr>
          <a:xfrm>
            <a:off x="119063" y="3657914"/>
            <a:ext cx="2217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Voltage on the pick-up electrode for τ » T (Rin = 1 MΩ).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7B921BB4-8914-49E5-85CB-E97C48D4C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313" y="3009578"/>
            <a:ext cx="2879087" cy="277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16633B-95E6-4F50-89D6-5B36C7641BEB}"/>
              </a:ext>
            </a:extLst>
          </p:cNvPr>
          <p:cNvSpPr txBox="1"/>
          <p:nvPr/>
        </p:nvSpPr>
        <p:spPr>
          <a:xfrm>
            <a:off x="2282581" y="5535950"/>
            <a:ext cx="2614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Longitudinal profile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CA60BB-AAE9-4548-9C97-521D05300A92}"/>
              </a:ext>
            </a:extLst>
          </p:cNvPr>
          <p:cNvSpPr txBox="1"/>
          <p:nvPr/>
        </p:nvSpPr>
        <p:spPr>
          <a:xfrm>
            <a:off x="6525835" y="1955800"/>
            <a:ext cx="2570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Flying wire signal --</a:t>
            </a:r>
          </a:p>
          <a:p>
            <a:r>
              <a:rPr lang="en-US" dirty="0"/>
              <a:t>Transverse profile</a:t>
            </a:r>
          </a:p>
        </p:txBody>
      </p:sp>
    </p:spTree>
    <p:extLst>
      <p:ext uri="{BB962C8B-B14F-4D97-AF65-F5344CB8AC3E}">
        <p14:creationId xmlns:p14="http://schemas.microsoft.com/office/powerpoint/2010/main" val="49857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99DEB-2B35-4DCF-94F5-CC5004305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585254"/>
            <a:ext cx="8672513" cy="716691"/>
          </a:xfrm>
        </p:spPr>
        <p:txBody>
          <a:bodyPr/>
          <a:lstStyle/>
          <a:p>
            <a:r>
              <a:rPr lang="en-US" dirty="0"/>
              <a:t>This tune shift never exceeded -0.2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572B8-D5DF-489B-8FD5-4ED39AD6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0"/>
            <a:ext cx="8686800" cy="427877"/>
          </a:xfrm>
        </p:spPr>
        <p:txBody>
          <a:bodyPr/>
          <a:lstStyle/>
          <a:p>
            <a:r>
              <a:rPr lang="en-US" dirty="0"/>
              <a:t>From measured long and </a:t>
            </a:r>
            <a:r>
              <a:rPr lang="en-US" dirty="0" err="1"/>
              <a:t>transv</a:t>
            </a:r>
            <a:r>
              <a:rPr lang="en-US" dirty="0"/>
              <a:t> beam profiles we can calculate the SC tune shifts: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6495D-D0B4-46FE-A398-B028D8A2EE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10/05/17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6FF04-E33E-4897-8436-A524EBA22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D588B-777F-4748-A4B8-65049574D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22EA980-9910-4098-A2C9-ABF7844B7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6" y="893567"/>
            <a:ext cx="4977053" cy="474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25C5730-4D50-460F-AF90-08F379BD20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121686"/>
              </p:ext>
            </p:extLst>
          </p:nvPr>
        </p:nvGraphicFramePr>
        <p:xfrm>
          <a:off x="5194300" y="1095835"/>
          <a:ext cx="31496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4" imgW="1231560" imgH="444240" progId="Equation.DSMT4">
                  <p:embed/>
                </p:oleObj>
              </mc:Choice>
              <mc:Fallback>
                <p:oleObj name="Equation" r:id="rId4" imgW="12315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94300" y="1095835"/>
                        <a:ext cx="3149600" cy="113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51E6217-A239-4EB6-983A-AF0ED937F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3118" y="3142049"/>
            <a:ext cx="3700882" cy="36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9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562964-90BC-4FD2-9465-7A534F2B6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4041569"/>
            <a:ext cx="9045526" cy="2160168"/>
          </a:xfrm>
        </p:spPr>
        <p:txBody>
          <a:bodyPr/>
          <a:lstStyle/>
          <a:p>
            <a:r>
              <a:rPr lang="en-US" dirty="0"/>
              <a:t>These are measured stationary beam distribution profiles for a 150 MeV proton beam with continuous electron cooling. One profile is taken with “good” vacuum, one with “bad” vacuum.</a:t>
            </a:r>
          </a:p>
          <a:p>
            <a:r>
              <a:rPr lang="en-US" dirty="0"/>
              <a:t>Question: Which profiles correspond to “bad” vacuum?</a:t>
            </a:r>
          </a:p>
          <a:p>
            <a:r>
              <a:rPr lang="en-US" dirty="0">
                <a:solidFill>
                  <a:srgbClr val="FF0000"/>
                </a:solidFill>
              </a:rPr>
              <a:t>Bad vacuum: (1) A and C; (2) B and C; (3) A and D; (4) B and 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06F19E-1317-47A1-A36A-AC0142D5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…First, a quiz…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D46FB-67EE-460C-8C03-F3B5D4FE06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10/05/17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4C3C7-666E-48FD-9013-3DEEA95B0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Nagaitsev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A6FB7-5F0E-45DF-8E70-F0633ADC6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2DA8AC8-DFC4-4F93-B534-B6BDCC62D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88" y="892521"/>
            <a:ext cx="3379079" cy="314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C0037A92-39AA-4327-9441-13DD06AF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82" y="892522"/>
            <a:ext cx="3090130" cy="312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374852-D3AA-455F-AEFF-0FE34AAF00BB}"/>
              </a:ext>
            </a:extLst>
          </p:cNvPr>
          <p:cNvCxnSpPr/>
          <p:nvPr/>
        </p:nvCxnSpPr>
        <p:spPr>
          <a:xfrm flipV="1">
            <a:off x="3460652" y="2912012"/>
            <a:ext cx="407963" cy="295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FFDBC5-13E9-4AE8-8F4C-C957D75803B6}"/>
              </a:ext>
            </a:extLst>
          </p:cNvPr>
          <p:cNvCxnSpPr/>
          <p:nvPr/>
        </p:nvCxnSpPr>
        <p:spPr>
          <a:xfrm>
            <a:off x="3179298" y="1237957"/>
            <a:ext cx="4642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7DE8AC-88AA-4A8C-AB3F-AA31D27D5318}"/>
              </a:ext>
            </a:extLst>
          </p:cNvPr>
          <p:cNvCxnSpPr/>
          <p:nvPr/>
        </p:nvCxnSpPr>
        <p:spPr>
          <a:xfrm>
            <a:off x="5247249" y="1378634"/>
            <a:ext cx="5767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B3D26F-5488-4F3E-9B1F-C6D3686DD194}"/>
              </a:ext>
            </a:extLst>
          </p:cNvPr>
          <p:cNvCxnSpPr/>
          <p:nvPr/>
        </p:nvCxnSpPr>
        <p:spPr>
          <a:xfrm>
            <a:off x="5899128" y="3052690"/>
            <a:ext cx="689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3116960-BB2F-4A2B-A967-ADE228E7D58B}"/>
              </a:ext>
            </a:extLst>
          </p:cNvPr>
          <p:cNvSpPr txBox="1"/>
          <p:nvPr/>
        </p:nvSpPr>
        <p:spPr>
          <a:xfrm>
            <a:off x="3698199" y="100994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DB5E78-2CB3-44D8-BBDB-B702B6A4F3B0}"/>
              </a:ext>
            </a:extLst>
          </p:cNvPr>
          <p:cNvSpPr txBox="1"/>
          <p:nvPr/>
        </p:nvSpPr>
        <p:spPr>
          <a:xfrm>
            <a:off x="3879499" y="264472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2EE512-7E9E-44A6-AB61-1BCDAFF8EF21}"/>
              </a:ext>
            </a:extLst>
          </p:cNvPr>
          <p:cNvSpPr txBox="1"/>
          <p:nvPr/>
        </p:nvSpPr>
        <p:spPr>
          <a:xfrm>
            <a:off x="5848648" y="1161707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4C50DA-CD47-4D0D-9E52-8292F1D0507B}"/>
              </a:ext>
            </a:extLst>
          </p:cNvPr>
          <p:cNvSpPr txBox="1"/>
          <p:nvPr/>
        </p:nvSpPr>
        <p:spPr>
          <a:xfrm>
            <a:off x="6602512" y="2844854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7151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E2112-30E4-4586-AFA0-8CBE4937B9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10/05/17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C4B98-DFC6-410F-BEA9-6C465DDA5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E6DA3-684C-40A2-BC3A-849664007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D9E0C60-B2DD-4D5A-A8CA-74EEF48D6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4041569"/>
            <a:ext cx="9045526" cy="216016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(3) A and D;</a:t>
            </a:r>
          </a:p>
          <a:p>
            <a:r>
              <a:rPr lang="en-US" dirty="0">
                <a:solidFill>
                  <a:schemeClr val="tx1"/>
                </a:solidFill>
              </a:rPr>
              <a:t>Transverse beam profile gets broader (D) from Coulomb scattering (because of “bad” vacuum) but the bunch length gets shorter (A) because the longitudinal space-charge defocusing is reduced.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80EA74C1-16F8-4B5F-8E14-E22E425AC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The correct answer is (3)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24E2D58-D648-43AA-B740-4043FAE22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88" y="892521"/>
            <a:ext cx="3379079" cy="314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25AD70FA-B000-4F26-A153-7E3546E56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82" y="892522"/>
            <a:ext cx="3090130" cy="312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B4E346-F306-4C68-812A-958FE7989DBD}"/>
              </a:ext>
            </a:extLst>
          </p:cNvPr>
          <p:cNvCxnSpPr/>
          <p:nvPr/>
        </p:nvCxnSpPr>
        <p:spPr>
          <a:xfrm flipV="1">
            <a:off x="3460652" y="2912012"/>
            <a:ext cx="407963" cy="295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FE4E06-49D7-450B-9333-7BC5C2312279}"/>
              </a:ext>
            </a:extLst>
          </p:cNvPr>
          <p:cNvCxnSpPr/>
          <p:nvPr/>
        </p:nvCxnSpPr>
        <p:spPr>
          <a:xfrm>
            <a:off x="3179298" y="1237957"/>
            <a:ext cx="4642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E821D4-F385-489D-A109-82EB96E0068E}"/>
              </a:ext>
            </a:extLst>
          </p:cNvPr>
          <p:cNvCxnSpPr/>
          <p:nvPr/>
        </p:nvCxnSpPr>
        <p:spPr>
          <a:xfrm>
            <a:off x="5247249" y="1378634"/>
            <a:ext cx="5767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E20961-11DB-4C15-8ED5-A83D38B34459}"/>
              </a:ext>
            </a:extLst>
          </p:cNvPr>
          <p:cNvCxnSpPr/>
          <p:nvPr/>
        </p:nvCxnSpPr>
        <p:spPr>
          <a:xfrm>
            <a:off x="5899128" y="3052690"/>
            <a:ext cx="689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2256645-3338-4EB9-970F-1E5899343049}"/>
              </a:ext>
            </a:extLst>
          </p:cNvPr>
          <p:cNvSpPr txBox="1"/>
          <p:nvPr/>
        </p:nvSpPr>
        <p:spPr>
          <a:xfrm>
            <a:off x="3698199" y="100994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09C39F-1625-4C9F-9D48-D00873E3A64C}"/>
              </a:ext>
            </a:extLst>
          </p:cNvPr>
          <p:cNvSpPr txBox="1"/>
          <p:nvPr/>
        </p:nvSpPr>
        <p:spPr>
          <a:xfrm>
            <a:off x="3879499" y="264472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9247CD-BBAB-4FD6-A7B9-F06B4DFE619C}"/>
              </a:ext>
            </a:extLst>
          </p:cNvPr>
          <p:cNvSpPr txBox="1"/>
          <p:nvPr/>
        </p:nvSpPr>
        <p:spPr>
          <a:xfrm>
            <a:off x="5848648" y="1161707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EB8D99-6DE5-48D7-8612-1D6527CED26B}"/>
              </a:ext>
            </a:extLst>
          </p:cNvPr>
          <p:cNvSpPr txBox="1"/>
          <p:nvPr/>
        </p:nvSpPr>
        <p:spPr>
          <a:xfrm>
            <a:off x="6602512" y="2844854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2771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9F89B-9D37-42A5-A2E9-A0816D1E61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10/05/17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E9512-74E9-404F-B800-86831B59F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2C3EF-E392-4A87-9F7D-0536E2592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887373-FA41-4409-9E2C-A2F291218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41961" cy="1297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4A641A-70ED-4FE9-8AFC-0A6423876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545" y="589157"/>
            <a:ext cx="4114455" cy="7082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C57643-FFEC-40EB-B627-E83CA6985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7440"/>
            <a:ext cx="5338344" cy="1969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C82834-D306-4E3F-A780-B69A6D784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0530" y="3077075"/>
            <a:ext cx="6182862" cy="378092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E254F2B-8481-409F-8A7D-296DD1A69771}"/>
              </a:ext>
            </a:extLst>
          </p:cNvPr>
          <p:cNvCxnSpPr/>
          <p:nvPr/>
        </p:nvCxnSpPr>
        <p:spPr>
          <a:xfrm flipH="1">
            <a:off x="6351373" y="2706130"/>
            <a:ext cx="432486" cy="4695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7DDC1BA-AA44-4AEA-8D93-23D010BB9F70}"/>
              </a:ext>
            </a:extLst>
          </p:cNvPr>
          <p:cNvSpPr txBox="1"/>
          <p:nvPr/>
        </p:nvSpPr>
        <p:spPr>
          <a:xfrm>
            <a:off x="6783859" y="2429937"/>
            <a:ext cx="1600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RF focusing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C556D0-550B-420C-B0F6-746A648D2506}"/>
              </a:ext>
            </a:extLst>
          </p:cNvPr>
          <p:cNvCxnSpPr>
            <a:cxnSpLocks/>
          </p:cNvCxnSpPr>
          <p:nvPr/>
        </p:nvCxnSpPr>
        <p:spPr>
          <a:xfrm flipH="1">
            <a:off x="5748449" y="2047239"/>
            <a:ext cx="924200" cy="10298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055AAAA-08AF-451A-9727-D638BF2F0E96}"/>
              </a:ext>
            </a:extLst>
          </p:cNvPr>
          <p:cNvSpPr txBox="1"/>
          <p:nvPr/>
        </p:nvSpPr>
        <p:spPr>
          <a:xfrm>
            <a:off x="6672649" y="1804013"/>
            <a:ext cx="1909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 defocusing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796CDF-5DEE-41A2-9163-02A6F0EE92EA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2372497" y="2034846"/>
            <a:ext cx="4300152" cy="739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A33F71-E1C0-4529-9888-908C6CEEB6CF}"/>
              </a:ext>
            </a:extLst>
          </p:cNvPr>
          <p:cNvCxnSpPr>
            <a:cxnSpLocks/>
          </p:cNvCxnSpPr>
          <p:nvPr/>
        </p:nvCxnSpPr>
        <p:spPr>
          <a:xfrm>
            <a:off x="2594919" y="3077075"/>
            <a:ext cx="25702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89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C0B64E-89A3-4902-A585-E781D6D72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4861762"/>
            <a:ext cx="8672513" cy="804005"/>
          </a:xfrm>
        </p:spPr>
        <p:txBody>
          <a:bodyPr/>
          <a:lstStyle/>
          <a:p>
            <a:r>
              <a:rPr lang="en-US" dirty="0"/>
              <a:t>This equation can be solved analytically for a stationary distribution function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37A1E9-79BB-43B3-8B5A-2E67361FC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675005"/>
          </a:xfrm>
        </p:spPr>
        <p:txBody>
          <a:bodyPr/>
          <a:lstStyle/>
          <a:p>
            <a:r>
              <a:rPr lang="en-US" dirty="0"/>
              <a:t>With electron cooling, the </a:t>
            </a:r>
            <a:r>
              <a:rPr lang="en-US" dirty="0" err="1"/>
              <a:t>Vlasov</a:t>
            </a:r>
            <a:r>
              <a:rPr lang="en-US" dirty="0"/>
              <a:t> equation becomes the Fokker-Plank equation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3EE06-CD5B-4BFC-8952-44AB26E1F6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10/05/17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8AA18-9F35-4BE3-B844-342ACAAE9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D6B86-B628-4589-B4E7-DECA62D9E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C42F04C-902C-4B08-A376-0F5E8FB5D9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353182"/>
              </p:ext>
            </p:extLst>
          </p:nvPr>
        </p:nvGraphicFramePr>
        <p:xfrm>
          <a:off x="1412195" y="1111722"/>
          <a:ext cx="5679985" cy="890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Equation" r:id="rId3" imgW="2734973" imgH="428086" progId="Equation.DSMT4">
                  <p:embed/>
                </p:oleObj>
              </mc:Choice>
              <mc:Fallback>
                <p:oleObj name="Equation" r:id="rId3" imgW="2734973" imgH="4280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2195" y="1111722"/>
                        <a:ext cx="5679985" cy="890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C695943-EACB-46F0-9CB0-B141DA049C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959270"/>
              </p:ext>
            </p:extLst>
          </p:nvPr>
        </p:nvGraphicFramePr>
        <p:xfrm>
          <a:off x="701897" y="2103417"/>
          <a:ext cx="1843595" cy="508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Equation" r:id="rId5" imgW="829064" imgH="228241" progId="Equation.DSMT4">
                  <p:embed/>
                </p:oleObj>
              </mc:Choice>
              <mc:Fallback>
                <p:oleObj name="Equation" r:id="rId5" imgW="829064" imgH="2282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1897" y="2103417"/>
                        <a:ext cx="1843595" cy="508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C5F12AF-83EF-452A-90CD-E1004C9D5A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363262"/>
              </p:ext>
            </p:extLst>
          </p:nvPr>
        </p:nvGraphicFramePr>
        <p:xfrm>
          <a:off x="2103813" y="2739592"/>
          <a:ext cx="3646858" cy="92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Equation" r:id="rId7" imgW="1829558" imgH="465826" progId="Equation.DSMT4">
                  <p:embed/>
                </p:oleObj>
              </mc:Choice>
              <mc:Fallback>
                <p:oleObj name="Equation" r:id="rId7" imgW="1829558" imgH="4658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03813" y="2739592"/>
                        <a:ext cx="3646858" cy="927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0CF9403-CAFB-4E06-8419-E8C86A1F7C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325463"/>
              </p:ext>
            </p:extLst>
          </p:nvPr>
        </p:nvGraphicFramePr>
        <p:xfrm>
          <a:off x="2745956" y="1911793"/>
          <a:ext cx="6355419" cy="918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Equation" r:id="rId9" imgW="3163551" imgH="456481" progId="Equation.DSMT4">
                  <p:embed/>
                </p:oleObj>
              </mc:Choice>
              <mc:Fallback>
                <p:oleObj name="Equation" r:id="rId9" imgW="3163551" imgH="456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45956" y="1911793"/>
                        <a:ext cx="6355419" cy="918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B94A1E6-A554-48A3-A2FC-546B0E784B2B}"/>
              </a:ext>
            </a:extLst>
          </p:cNvPr>
          <p:cNvSpPr txBox="1"/>
          <p:nvPr/>
        </p:nvSpPr>
        <p:spPr>
          <a:xfrm>
            <a:off x="364260" y="3816144"/>
            <a:ext cx="7718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 uniform transverse distribution</a:t>
            </a:r>
          </a:p>
          <a:p>
            <a:r>
              <a:rPr lang="en-US" i="1" dirty="0"/>
              <a:t>g = log[chamber radius/beam radius] + </a:t>
            </a:r>
            <a:r>
              <a:rPr lang="en-US" dirty="0"/>
              <a:t>½ -- geometric factor</a:t>
            </a:r>
          </a:p>
        </p:txBody>
      </p:sp>
    </p:spTree>
    <p:extLst>
      <p:ext uri="{BB962C8B-B14F-4D97-AF65-F5344CB8AC3E}">
        <p14:creationId xmlns:p14="http://schemas.microsoft.com/office/powerpoint/2010/main" val="48048901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Fermilab_PPT_template</Template>
  <TotalTime>6885</TotalTime>
  <Words>945</Words>
  <Application>Microsoft Office PowerPoint</Application>
  <PresentationFormat>On-screen Show (4:3)</PresentationFormat>
  <Paragraphs>160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ＭＳ Ｐゴシック</vt:lpstr>
      <vt:lpstr>Arial</vt:lpstr>
      <vt:lpstr>Baskerville Old Face</vt:lpstr>
      <vt:lpstr>Calibri</vt:lpstr>
      <vt:lpstr>Courier New</vt:lpstr>
      <vt:lpstr>Geneva</vt:lpstr>
      <vt:lpstr>Helvetica</vt:lpstr>
      <vt:lpstr>Symbol</vt:lpstr>
      <vt:lpstr>Times New Roman</vt:lpstr>
      <vt:lpstr>Wingdings</vt:lpstr>
      <vt:lpstr>Fermilab_PPT_090815</vt:lpstr>
      <vt:lpstr>Equation</vt:lpstr>
      <vt:lpstr>Document</vt:lpstr>
      <vt:lpstr>PowerPoint Presentation</vt:lpstr>
      <vt:lpstr>Summary (in advance)</vt:lpstr>
      <vt:lpstr>IUCF Cooler synchrotron (1988 – 2002)</vt:lpstr>
      <vt:lpstr>Measurements</vt:lpstr>
      <vt:lpstr>From measured long and transv beam profiles we can calculate the SC tune shifts:</vt:lpstr>
      <vt:lpstr>…First, a quiz…</vt:lpstr>
      <vt:lpstr>The correct answer is (3)</vt:lpstr>
      <vt:lpstr>PowerPoint Presentation</vt:lpstr>
      <vt:lpstr>With electron cooling, the Vlasov equation becomes the Fokker-Plank equation</vt:lpstr>
      <vt:lpstr>The stationary distribution</vt:lpstr>
      <vt:lpstr>Stationary longitudinal bunch charge density distributions for a fixed momentum spread (σ ) and various bunch charges   </vt:lpstr>
      <vt:lpstr>Measured (solid, 2) and theoretical (dashed, 2) linear density.  Cosine (1) and Gaussian (3) fits are also presented.  Io  400 μA, Vrf  12 V.  IUCF Cooler, 1994</vt:lpstr>
      <vt:lpstr>Proton beam rms momentum spread vs. beam current. Vrf = 12 V (), Vrf = 126.4 V (), and Vrf = 13.8 V (+).  Derived from the bunch shape fitting.</vt:lpstr>
      <vt:lpstr>Cross-checking g vs transverse beam radius</vt:lpstr>
      <vt:lpstr>Ratio of the effective rf voltage to the applied rf voltage derived from the bunch shape fitting.  Vrf = 12 V (), Vrf = 126.4 V ().   </vt:lpstr>
      <vt:lpstr>Longitudinal dynamics of space-charge dominated bunched beams</vt:lpstr>
      <vt:lpstr>Long. bunch modes with sin() rf voltage  </vt:lpstr>
      <vt:lpstr>The dipole mode</vt:lpstr>
      <vt:lpstr>The quadrupole mode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S. Tschirhart x4100,5708 08973N</dc:creator>
  <cp:lastModifiedBy>Sergei Nagaitsev x4397 11291N</cp:lastModifiedBy>
  <cp:revision>387</cp:revision>
  <cp:lastPrinted>2014-01-20T19:40:21Z</cp:lastPrinted>
  <dcterms:created xsi:type="dcterms:W3CDTF">2016-02-18T02:06:43Z</dcterms:created>
  <dcterms:modified xsi:type="dcterms:W3CDTF">2017-10-04T19:31:02Z</dcterms:modified>
</cp:coreProperties>
</file>