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20" r:id="rId2"/>
    <p:sldId id="421" r:id="rId3"/>
    <p:sldId id="440" r:id="rId4"/>
    <p:sldId id="441" r:id="rId5"/>
    <p:sldId id="428" r:id="rId6"/>
    <p:sldId id="358" r:id="rId7"/>
    <p:sldId id="405" r:id="rId8"/>
    <p:sldId id="442" r:id="rId9"/>
    <p:sldId id="455" r:id="rId10"/>
    <p:sldId id="418" r:id="rId11"/>
    <p:sldId id="399" r:id="rId12"/>
    <p:sldId id="456" r:id="rId13"/>
    <p:sldId id="463" r:id="rId14"/>
    <p:sldId id="443" r:id="rId15"/>
    <p:sldId id="444" r:id="rId16"/>
    <p:sldId id="445" r:id="rId17"/>
    <p:sldId id="446" r:id="rId18"/>
    <p:sldId id="450" r:id="rId19"/>
    <p:sldId id="452" r:id="rId20"/>
    <p:sldId id="454" r:id="rId21"/>
    <p:sldId id="464" r:id="rId22"/>
    <p:sldId id="457" r:id="rId23"/>
    <p:sldId id="364" r:id="rId24"/>
    <p:sldId id="410" r:id="rId25"/>
    <p:sldId id="420" r:id="rId26"/>
    <p:sldId id="284" r:id="rId27"/>
    <p:sldId id="403" r:id="rId28"/>
    <p:sldId id="395" r:id="rId29"/>
    <p:sldId id="346" r:id="rId30"/>
    <p:sldId id="402" r:id="rId31"/>
    <p:sldId id="378" r:id="rId32"/>
    <p:sldId id="351" r:id="rId33"/>
    <p:sldId id="388" r:id="rId34"/>
    <p:sldId id="394" r:id="rId35"/>
    <p:sldId id="352" r:id="rId36"/>
    <p:sldId id="280" r:id="rId37"/>
    <p:sldId id="389" r:id="rId38"/>
    <p:sldId id="315" r:id="rId39"/>
    <p:sldId id="290" r:id="rId40"/>
    <p:sldId id="291" r:id="rId41"/>
    <p:sldId id="407" r:id="rId42"/>
    <p:sldId id="390" r:id="rId43"/>
    <p:sldId id="393" r:id="rId44"/>
    <p:sldId id="412" r:id="rId45"/>
    <p:sldId id="413" r:id="rId46"/>
    <p:sldId id="409" r:id="rId47"/>
    <p:sldId id="414" r:id="rId48"/>
    <p:sldId id="415" r:id="rId49"/>
    <p:sldId id="416" r:id="rId50"/>
    <p:sldId id="458" r:id="rId51"/>
    <p:sldId id="459" r:id="rId52"/>
    <p:sldId id="460" r:id="rId53"/>
    <p:sldId id="461" r:id="rId54"/>
    <p:sldId id="462" r:id="rId55"/>
    <p:sldId id="465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284" y="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4D269-2D5C-4528-9BB5-9B17B4A72A2E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BF87F-13CF-4E86-9E22-68CD4C4362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BF87F-13CF-4E86-9E22-68CD4C4362B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48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1B6CD-D4F4-47AB-8A0C-B877D57C0E4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75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-2133600" y="4038600"/>
            <a:ext cx="76200" cy="460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627117" y="6334780"/>
            <a:ext cx="183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CBM-STAR Joint Workshop</a:t>
            </a:r>
          </a:p>
          <a:p>
            <a:pPr algn="ctr"/>
            <a:r>
              <a:rPr lang="en-US" sz="1200" dirty="0"/>
              <a:t>TU Darmstadt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9567" y="6310607"/>
            <a:ext cx="1176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aseline="0" dirty="0"/>
              <a:t>Daniel </a:t>
            </a:r>
            <a:r>
              <a:rPr lang="en-US" sz="1200" baseline="0" dirty="0" err="1"/>
              <a:t>Cebra</a:t>
            </a:r>
            <a:endParaRPr lang="en-US" sz="1200" baseline="0" dirty="0"/>
          </a:p>
          <a:p>
            <a:pPr algn="ctr"/>
            <a:r>
              <a:rPr lang="en-US" sz="1200" baseline="0" dirty="0"/>
              <a:t>18/March/2017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324600"/>
            <a:ext cx="91440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868681"/>
            <a:ext cx="91440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0"/>
          <p:cNvSpPr txBox="1">
            <a:spLocks/>
          </p:cNvSpPr>
          <p:nvPr userDrawn="1"/>
        </p:nvSpPr>
        <p:spPr>
          <a:xfrm>
            <a:off x="66294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 </a:t>
            </a:r>
            <a:fld id="{B6F15528-21DE-4FAA-801E-634DDDAF4B2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23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16829" y="0"/>
            <a:ext cx="827171" cy="838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tiff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5949"/>
            <a:ext cx="9144000" cy="9144000"/>
          </a:xfrm>
          <a:prstGeom prst="rect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69410" y="6334780"/>
            <a:ext cx="184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CBM-STAR Joint Workshop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TU Darmstadt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333" y="6310607"/>
            <a:ext cx="1058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aseline="0" dirty="0">
                <a:solidFill>
                  <a:schemeClr val="bg1"/>
                </a:solidFill>
              </a:rPr>
              <a:t>Daniel </a:t>
            </a:r>
            <a:r>
              <a:rPr lang="en-US" sz="1200" baseline="0" dirty="0" err="1">
                <a:solidFill>
                  <a:schemeClr val="bg1"/>
                </a:solidFill>
              </a:rPr>
              <a:t>Cebra</a:t>
            </a:r>
            <a:endParaRPr lang="en-US" sz="1200" baseline="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10</a:t>
            </a:r>
            <a:r>
              <a:rPr lang="en-US" sz="1200" baseline="0" dirty="0">
                <a:solidFill>
                  <a:schemeClr val="bg1"/>
                </a:solidFill>
              </a:rPr>
              <a:t>/June/2014</a:t>
            </a:r>
          </a:p>
        </p:txBody>
      </p:sp>
      <p:sp>
        <p:nvSpPr>
          <p:cNvPr id="7" name="Slide Number Placeholder 10"/>
          <p:cNvSpPr txBox="1">
            <a:spLocks/>
          </p:cNvSpPr>
          <p:nvPr/>
        </p:nvSpPr>
        <p:spPr>
          <a:xfrm>
            <a:off x="6553200" y="63627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 </a:t>
            </a:r>
            <a:fld id="{B6F15528-21DE-4FAA-801E-634DDDAF4B2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lang="en-US" sz="1600" dirty="0">
                <a:solidFill>
                  <a:schemeClr val="bg1"/>
                </a:solidFill>
              </a:rPr>
              <a:t>23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76200" y="6172200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1" name="Picture 3" descr="https://encrypted-tbn1.gstatic.com/images?q=tbn:ANd9GcSankj9WYlWCeXFy7sNfwoLNMSxJZHZiF9Z_P_3z5iQDGwC1nD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5105400"/>
            <a:ext cx="990600" cy="986198"/>
          </a:xfrm>
          <a:prstGeom prst="rect">
            <a:avLst/>
          </a:prstGeom>
          <a:noFill/>
        </p:spPr>
      </p:pic>
      <p:pic>
        <p:nvPicPr>
          <p:cNvPr id="12" name="Picture 1" descr="C:\Documents and Settings\cebra.DEBASISH\My Documents\star\BulkCorr\QM2012\talks\nsf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4" y="2936457"/>
            <a:ext cx="990600" cy="995818"/>
          </a:xfrm>
          <a:prstGeom prst="rect">
            <a:avLst/>
          </a:prstGeom>
          <a:noFill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" cy="923925"/>
          </a:xfrm>
          <a:prstGeom prst="rect">
            <a:avLst/>
          </a:prstGeom>
          <a:solidFill>
            <a:schemeClr val="tx1">
              <a:alpha val="63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3276600" y="3352800"/>
            <a:ext cx="2286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7772400" y="16933"/>
            <a:ext cx="1348470" cy="1348470"/>
            <a:chOff x="6858000" y="-381000"/>
            <a:chExt cx="1524000" cy="1524000"/>
          </a:xfrm>
        </p:grpSpPr>
        <p:pic>
          <p:nvPicPr>
            <p:cNvPr id="20" name="Picture 19" descr="C:\Documents and Settings\Daniel Cebra\Desktop\BESII\Cover\200GeV2.jpeg"/>
            <p:cNvPicPr>
              <a:picLocks noChangeAspect="1" noChangeArrowheads="1"/>
            </p:cNvPicPr>
            <p:nvPr/>
          </p:nvPicPr>
          <p:blipFill>
            <a:blip r:embed="rId5" cstate="print">
              <a:lum bright="-16000" contrast="-12000"/>
            </a:blip>
            <a:srcRect l="18750" t="8122" r="18750" b="10660"/>
            <a:stretch>
              <a:fillRect/>
            </a:stretch>
          </p:blipFill>
          <p:spPr bwMode="auto">
            <a:xfrm>
              <a:off x="6858000" y="-381000"/>
              <a:ext cx="1524000" cy="1524000"/>
            </a:xfrm>
            <a:prstGeom prst="dodecagon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</p:pic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7459132" y="237068"/>
              <a:ext cx="320040" cy="32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4" descr="C:\Documents and Settings\Daniel Cebra\Desktop\BESII\Cover\IMG_0426.jpg"/>
          <p:cNvPicPr>
            <a:picLocks noChangeArrowheads="1"/>
          </p:cNvPicPr>
          <p:nvPr/>
        </p:nvPicPr>
        <p:blipFill>
          <a:blip r:embed="rId6" cstate="print">
            <a:lum bright="-33000" contrast="-21000"/>
          </a:blip>
          <a:srcRect l="25970" t="25417" r="26940" b="22083"/>
          <a:stretch>
            <a:fillRect/>
          </a:stretch>
        </p:blipFill>
        <p:spPr bwMode="auto">
          <a:xfrm>
            <a:off x="7010400" y="353568"/>
            <a:ext cx="1627632" cy="1627632"/>
          </a:xfrm>
          <a:prstGeom prst="dodecagon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23" name="Picture 5" descr="C:\Documents and Settings\Daniel Cebra\Desktop\BESII\Cover\IMG_0009.JPG"/>
          <p:cNvPicPr>
            <a:picLocks noChangeAspect="1" noChangeArrowheads="1"/>
          </p:cNvPicPr>
          <p:nvPr/>
        </p:nvPicPr>
        <p:blipFill>
          <a:blip r:embed="rId7" cstate="print">
            <a:lum bright="-31000"/>
          </a:blip>
          <a:srcRect l="30442" t="31446" r="29472" b="15106"/>
          <a:stretch>
            <a:fillRect/>
          </a:stretch>
        </p:blipFill>
        <p:spPr bwMode="auto">
          <a:xfrm>
            <a:off x="6239728" y="762000"/>
            <a:ext cx="1913672" cy="1912773"/>
          </a:xfrm>
          <a:prstGeom prst="dodecagon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24" name="Picture 6" descr="C:\Documents and Settings\Daniel Cebra\Desktop\BESII\Cover\IMG_0004.JPG"/>
          <p:cNvPicPr>
            <a:picLocks noChangeArrowheads="1"/>
          </p:cNvPicPr>
          <p:nvPr/>
        </p:nvPicPr>
        <p:blipFill>
          <a:blip r:embed="rId8" cstate="print">
            <a:lum bright="-22000" contrast="9000"/>
          </a:blip>
          <a:srcRect l="21736" t="12674" r="30050" b="24826"/>
          <a:stretch>
            <a:fillRect/>
          </a:stretch>
        </p:blipFill>
        <p:spPr bwMode="auto">
          <a:xfrm>
            <a:off x="5181600" y="1219200"/>
            <a:ext cx="2295144" cy="2295144"/>
          </a:xfrm>
          <a:prstGeom prst="dodecagon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25" name="Picture 3" descr="C:\Documents and Settings\Daniel Cebra\Desktop\BESII\Cover\IMG_2778.jpg"/>
          <p:cNvPicPr>
            <a:picLocks noChangeArrowheads="1"/>
          </p:cNvPicPr>
          <p:nvPr/>
        </p:nvPicPr>
        <p:blipFill>
          <a:blip r:embed="rId9" cstate="print">
            <a:lum bright="-3000"/>
          </a:blip>
          <a:srcRect l="18350" t="9883" r="17904" b="11053"/>
          <a:stretch>
            <a:fillRect/>
          </a:stretch>
        </p:blipFill>
        <p:spPr bwMode="auto">
          <a:xfrm>
            <a:off x="3886200" y="1828800"/>
            <a:ext cx="2743200" cy="2743200"/>
          </a:xfrm>
          <a:prstGeom prst="dodecagon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26" name="Picture 2" descr="C:\Documents and Settings\Daniel Cebra\Desktop\BESII\Cover\15GeV_3.JPG"/>
          <p:cNvPicPr>
            <a:picLocks noChangeArrowheads="1"/>
          </p:cNvPicPr>
          <p:nvPr/>
        </p:nvPicPr>
        <p:blipFill>
          <a:blip r:embed="rId10" cstate="print">
            <a:lum bright="-19000" contrast="16000"/>
          </a:blip>
          <a:srcRect l="22755" t="19913" r="33871" b="20833"/>
          <a:stretch>
            <a:fillRect/>
          </a:stretch>
        </p:blipFill>
        <p:spPr bwMode="auto">
          <a:xfrm>
            <a:off x="2310384" y="2389121"/>
            <a:ext cx="3328416" cy="3325879"/>
          </a:xfrm>
          <a:prstGeom prst="dodecagon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27" name="Picture 7" descr="C:\Documents and Settings\Daniel Cebra\Desktop\BESII\Cover\IMG_2779.jpg"/>
          <p:cNvPicPr>
            <a:picLocks noChangeArrowheads="1"/>
          </p:cNvPicPr>
          <p:nvPr/>
        </p:nvPicPr>
        <p:blipFill>
          <a:blip r:embed="rId11" cstate="print">
            <a:lum contrast="31000"/>
          </a:blip>
          <a:srcRect l="21773" t="6808" r="15676" b="14896"/>
          <a:stretch>
            <a:fillRect/>
          </a:stretch>
        </p:blipFill>
        <p:spPr bwMode="auto">
          <a:xfrm>
            <a:off x="609600" y="3124200"/>
            <a:ext cx="3886200" cy="3886200"/>
          </a:xfrm>
          <a:prstGeom prst="dodecagon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28" name="Picture 2" descr="C:\Documents and Settings\Daniel Cebra\Desktop\BESII\Cover\IMG_2776.jpg"/>
          <p:cNvPicPr>
            <a:picLocks noChangeArrowheads="1"/>
          </p:cNvPicPr>
          <p:nvPr/>
        </p:nvPicPr>
        <p:blipFill>
          <a:blip r:embed="rId12" cstate="print">
            <a:lum bright="16000" contrast="42000"/>
          </a:blip>
          <a:srcRect l="18244" t="8088" r="17417" b="10723"/>
          <a:stretch>
            <a:fillRect/>
          </a:stretch>
        </p:blipFill>
        <p:spPr bwMode="auto">
          <a:xfrm>
            <a:off x="-1508760" y="3962400"/>
            <a:ext cx="4709160" cy="4709160"/>
          </a:xfrm>
          <a:prstGeom prst="dodecagon">
            <a:avLst/>
          </a:prstGeom>
          <a:solidFill>
            <a:srgbClr val="FF0000"/>
          </a:solidFill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3000" y="-76200"/>
            <a:ext cx="8305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Beam Energy Scan II (BES-II) and FXT:</a:t>
            </a:r>
          </a:p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Status and Plans</a:t>
            </a:r>
          </a:p>
          <a:p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Daniel Cebra          </a:t>
            </a:r>
          </a:p>
          <a:p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University of California, Davis</a:t>
            </a:r>
          </a:p>
          <a:p>
            <a:pPr algn="ctr"/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3" descr="https://encrypted-tbn1.gstatic.com/images?q=tbn:ANd9GcSankj9WYlWCeXFy7sNfwoLNMSxJZHZiF9Z_P_3z5iQDGwC1nD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66" y="1981200"/>
            <a:ext cx="990600" cy="986198"/>
          </a:xfrm>
          <a:prstGeom prst="rect">
            <a:avLst/>
          </a:prstGeom>
          <a:noFill/>
        </p:spPr>
      </p:pic>
      <p:sp>
        <p:nvSpPr>
          <p:cNvPr id="5" name="Arrow: Left-Right 4"/>
          <p:cNvSpPr/>
          <p:nvPr/>
        </p:nvSpPr>
        <p:spPr>
          <a:xfrm rot="19466630">
            <a:off x="19162" y="3272095"/>
            <a:ext cx="7575867" cy="1640501"/>
          </a:xfrm>
          <a:prstGeom prst="leftRightArrow">
            <a:avLst/>
          </a:prstGeom>
          <a:solidFill>
            <a:schemeClr val="accent1">
              <a:alpha val="66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BES-II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8432" y="3175802"/>
            <a:ext cx="3939968" cy="2954976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669073" y="3200400"/>
            <a:ext cx="874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FXT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 bwMode="auto">
          <a:xfrm>
            <a:off x="8229600" y="3916680"/>
            <a:ext cx="3666607" cy="1254043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effectLst/>
                <a:latin typeface="Arial" pitchFamily="-65" charset="0"/>
              </a:rPr>
              <a:t>Inner Sectors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" pitchFamily="-65" charset="0"/>
              </a:rPr>
              <a:t>13 or 40 pads rows</a:t>
            </a:r>
            <a:endParaRPr kumimoji="0" lang="en-US" sz="1600" b="0" i="0" u="none" strike="noStrike" cap="none" normalizeH="0" baseline="0" dirty="0">
              <a:ln>
                <a:noFill/>
              </a:ln>
              <a:effectLst/>
              <a:latin typeface="Arial" pitchFamily="-65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8229600" y="2590800"/>
            <a:ext cx="3666607" cy="1218255"/>
          </a:xfrm>
          <a:prstGeom prst="rect">
            <a:avLst/>
          </a:prstGeom>
          <a:solidFill>
            <a:schemeClr val="bg2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" pitchFamily="-65" charset="0"/>
              </a:rPr>
              <a:t>Outer Sectors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rPr>
              <a:t>32 pad rows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229600" y="2362200"/>
            <a:ext cx="914400" cy="76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962400" y="2362200"/>
            <a:ext cx="4267200" cy="76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 bwMode="auto">
          <a:xfrm rot="16200000">
            <a:off x="5591665" y="3534211"/>
            <a:ext cx="5230035" cy="45833"/>
          </a:xfrm>
          <a:prstGeom prst="rightArrow">
            <a:avLst/>
          </a:prstGeom>
          <a:solidFill>
            <a:schemeClr val="accent1">
              <a:lumMod val="50000"/>
              <a:alpha val="5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-65" charset="0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4562993" y="2590801"/>
            <a:ext cx="3666607" cy="2590800"/>
            <a:chOff x="4582378" y="1215714"/>
            <a:chExt cx="3657600" cy="2266935"/>
          </a:xfrm>
        </p:grpSpPr>
        <p:sp>
          <p:nvSpPr>
            <p:cNvPr id="26" name="Rectangle 25"/>
            <p:cNvSpPr/>
            <p:nvPr/>
          </p:nvSpPr>
          <p:spPr bwMode="auto">
            <a:xfrm>
              <a:off x="4582378" y="1215714"/>
              <a:ext cx="3657600" cy="1065966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Arial" pitchFamily="-65" charset="0"/>
                </a:rPr>
                <a:t>Outer Sectors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rPr>
                <a:t>32 pad rows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582378" y="2385369"/>
              <a:ext cx="3657600" cy="109728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effectLst/>
                  <a:latin typeface="Arial" pitchFamily="-65" charset="0"/>
                </a:rPr>
                <a:t>Inner Sectors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Arial" pitchFamily="-65" charset="0"/>
                </a:rPr>
                <a:t>13 or 40 pads rows</a:t>
              </a:r>
              <a:endParaRPr kumimoji="0" lang="en-US" sz="1600" b="0" i="0" u="none" strike="noStrike" cap="none" normalizeH="0" baseline="0" dirty="0">
                <a:ln>
                  <a:noFill/>
                </a:ln>
                <a:effectLst/>
                <a:latin typeface="Arial" pitchFamily="-65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09800" y="5334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η=0.9</a:t>
            </a:r>
            <a:r>
              <a:rPr lang="en-US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3750585"/>
            <a:ext cx="770051" cy="364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η=1.</a:t>
            </a:r>
            <a:r>
              <a:rPr lang="en-US" dirty="0"/>
              <a:t>9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" y="2609393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η=</a:t>
            </a:r>
            <a:r>
              <a:rPr lang="en-US" dirty="0">
                <a:solidFill>
                  <a:srgbClr val="FF0000"/>
                </a:solidFill>
              </a:rPr>
              <a:t>1.5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64630" y="2590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7903" y="354289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</a:t>
            </a:r>
            <a:r>
              <a:rPr lang="en-US" dirty="0"/>
              <a:t>26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91797" y="3784268"/>
            <a:ext cx="571203" cy="364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120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229031" y="4854550"/>
            <a:ext cx="442509" cy="364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60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172365" y="207264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83164" y="6172943"/>
            <a:ext cx="6062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el-GR" dirty="0"/>
              <a:t>200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214929" y="1371600"/>
            <a:ext cx="493580" cy="364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63805" y="1066800"/>
            <a:ext cx="40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baseline="-25000" dirty="0"/>
              <a:t>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59968" y="19050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η=0</a:t>
            </a:r>
            <a:r>
              <a:rPr lang="en-US" dirty="0"/>
              <a:t>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838200" y="6172200"/>
            <a:ext cx="7315201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60641" y="76200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η=</a:t>
            </a:r>
            <a:r>
              <a:rPr lang="en-US" dirty="0">
                <a:solidFill>
                  <a:srgbClr val="FF0000"/>
                </a:solidFill>
              </a:rPr>
              <a:t>1.0 </a:t>
            </a:r>
          </a:p>
        </p:txBody>
      </p:sp>
      <p:cxnSp>
        <p:nvCxnSpPr>
          <p:cNvPr id="36" name="Straight Arrow Connector 35"/>
          <p:cNvCxnSpPr>
            <a:stCxn id="3" idx="1"/>
            <a:endCxn id="32" idx="2"/>
          </p:cNvCxnSpPr>
          <p:nvPr/>
        </p:nvCxnSpPr>
        <p:spPr>
          <a:xfrm flipH="1" flipV="1">
            <a:off x="1444721" y="445532"/>
            <a:ext cx="6761962" cy="57266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" idx="1"/>
          </p:cNvCxnSpPr>
          <p:nvPr/>
        </p:nvCxnSpPr>
        <p:spPr>
          <a:xfrm flipH="1" flipV="1">
            <a:off x="1981200" y="609600"/>
            <a:ext cx="6225483" cy="556254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276600" y="2209800"/>
            <a:ext cx="76200" cy="19812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>
            <a:stCxn id="3" idx="1"/>
          </p:cNvCxnSpPr>
          <p:nvPr/>
        </p:nvCxnSpPr>
        <p:spPr>
          <a:xfrm flipH="1" flipV="1">
            <a:off x="838200" y="3124200"/>
            <a:ext cx="7368483" cy="30479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" idx="1"/>
          </p:cNvCxnSpPr>
          <p:nvPr/>
        </p:nvCxnSpPr>
        <p:spPr>
          <a:xfrm flipH="1" flipV="1">
            <a:off x="1219200" y="609600"/>
            <a:ext cx="6987483" cy="55625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39321" y="762000"/>
            <a:ext cx="8322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η=1.</a:t>
            </a:r>
            <a:r>
              <a:rPr lang="en-US" dirty="0">
                <a:solidFill>
                  <a:srgbClr val="0070C0"/>
                </a:solidFill>
              </a:rPr>
              <a:t>09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2400" y="3135868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η=1.</a:t>
            </a:r>
            <a:r>
              <a:rPr lang="en-US" dirty="0">
                <a:solidFill>
                  <a:srgbClr val="0070C0"/>
                </a:solidFill>
              </a:rPr>
              <a:t>62</a:t>
            </a:r>
          </a:p>
        </p:txBody>
      </p:sp>
      <p:cxnSp>
        <p:nvCxnSpPr>
          <p:cNvPr id="50" name="Straight Arrow Connector 49"/>
          <p:cNvCxnSpPr>
            <a:stCxn id="3" idx="1"/>
            <a:endCxn id="10" idx="3"/>
          </p:cNvCxnSpPr>
          <p:nvPr/>
        </p:nvCxnSpPr>
        <p:spPr>
          <a:xfrm flipH="1" flipV="1">
            <a:off x="922451" y="3932693"/>
            <a:ext cx="7284232" cy="223945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" idx="1"/>
            <a:endCxn id="13" idx="3"/>
          </p:cNvCxnSpPr>
          <p:nvPr/>
        </p:nvCxnSpPr>
        <p:spPr>
          <a:xfrm flipH="1" flipV="1">
            <a:off x="920559" y="2794059"/>
            <a:ext cx="7286124" cy="33780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5390638" y="1981200"/>
            <a:ext cx="116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Barrel TOF</a:t>
            </a:r>
          </a:p>
        </p:txBody>
      </p:sp>
      <p:sp>
        <p:nvSpPr>
          <p:cNvPr id="68" name="TextBox 67"/>
          <p:cNvSpPr txBox="1"/>
          <p:nvPr/>
        </p:nvSpPr>
        <p:spPr>
          <a:xfrm rot="16200000">
            <a:off x="2623066" y="2924146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</a:rPr>
              <a:t>eTOF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048000" y="152400"/>
            <a:ext cx="480548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/>
              <a:t>PseudoRapidity</a:t>
            </a:r>
            <a:r>
              <a:rPr lang="en-US" sz="2800" b="1" dirty="0"/>
              <a:t> Considerations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263115" y="4800600"/>
            <a:ext cx="148008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eTOF</a:t>
            </a:r>
            <a:r>
              <a:rPr lang="en-US" dirty="0"/>
              <a:t>:</a:t>
            </a:r>
          </a:p>
          <a:p>
            <a:r>
              <a:rPr lang="en-US" dirty="0"/>
              <a:t>Z = -270 cm</a:t>
            </a:r>
          </a:p>
          <a:p>
            <a:r>
              <a:rPr lang="en-US" dirty="0" err="1"/>
              <a:t>R</a:t>
            </a:r>
            <a:r>
              <a:rPr lang="en-US" baseline="-25000" dirty="0" err="1"/>
              <a:t>min</a:t>
            </a:r>
            <a:r>
              <a:rPr lang="en-US" dirty="0"/>
              <a:t> = 110 cm</a:t>
            </a:r>
          </a:p>
          <a:p>
            <a:r>
              <a:rPr lang="en-US" dirty="0" err="1"/>
              <a:t>R</a:t>
            </a:r>
            <a:r>
              <a:rPr lang="en-US" baseline="-25000" dirty="0" err="1"/>
              <a:t>max</a:t>
            </a:r>
            <a:r>
              <a:rPr lang="en-US" dirty="0"/>
              <a:t> = 220 cm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971800" y="6183868"/>
            <a:ext cx="6062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-270</a:t>
            </a:r>
          </a:p>
        </p:txBody>
      </p:sp>
      <p:sp>
        <p:nvSpPr>
          <p:cNvPr id="63" name="TextBox 62"/>
          <p:cNvSpPr txBox="1"/>
          <p:nvPr/>
        </p:nvSpPr>
        <p:spPr>
          <a:xfrm rot="1487594">
            <a:off x="965621" y="2969012"/>
            <a:ext cx="188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Good tracks - </a:t>
            </a:r>
            <a:r>
              <a:rPr lang="en-US" dirty="0" err="1">
                <a:solidFill>
                  <a:srgbClr val="FF0000"/>
                </a:solidFill>
              </a:rPr>
              <a:t>iTPC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 rot="2394910">
            <a:off x="1497756" y="1095131"/>
            <a:ext cx="219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Good tracks - Current</a:t>
            </a:r>
          </a:p>
        </p:txBody>
      </p:sp>
      <p:sp>
        <p:nvSpPr>
          <p:cNvPr id="65" name="TextBox 64"/>
          <p:cNvSpPr txBox="1"/>
          <p:nvPr/>
        </p:nvSpPr>
        <p:spPr>
          <a:xfrm rot="2259428">
            <a:off x="1268401" y="1433240"/>
            <a:ext cx="207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eTOF</a:t>
            </a:r>
            <a:r>
              <a:rPr lang="en-US" dirty="0">
                <a:solidFill>
                  <a:srgbClr val="0070C0"/>
                </a:solidFill>
              </a:rPr>
              <a:t> lower eta limit</a:t>
            </a:r>
          </a:p>
        </p:txBody>
      </p:sp>
      <p:sp>
        <p:nvSpPr>
          <p:cNvPr id="66" name="TextBox 65"/>
          <p:cNvSpPr txBox="1"/>
          <p:nvPr/>
        </p:nvSpPr>
        <p:spPr>
          <a:xfrm rot="1316738">
            <a:off x="1212039" y="3656099"/>
            <a:ext cx="2102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eTOF</a:t>
            </a:r>
            <a:r>
              <a:rPr lang="en-US" dirty="0">
                <a:solidFill>
                  <a:srgbClr val="0070C0"/>
                </a:solidFill>
              </a:rPr>
              <a:t> upper eta limit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81400" y="1066800"/>
            <a:ext cx="35814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There is and acceptance gap between </a:t>
            </a:r>
            <a:r>
              <a:rPr lang="en-US" dirty="0" err="1"/>
              <a:t>bTOF</a:t>
            </a:r>
            <a:r>
              <a:rPr lang="en-US" dirty="0"/>
              <a:t> and </a:t>
            </a:r>
            <a:r>
              <a:rPr lang="en-US" dirty="0" err="1"/>
              <a:t>wTOF</a:t>
            </a:r>
            <a:endParaRPr lang="en-US" dirty="0"/>
          </a:p>
        </p:txBody>
      </p:sp>
      <p:cxnSp>
        <p:nvCxnSpPr>
          <p:cNvPr id="49" name="Straight Arrow Connector 48"/>
          <p:cNvCxnSpPr>
            <a:stCxn id="43" idx="2"/>
          </p:cNvCxnSpPr>
          <p:nvPr/>
        </p:nvCxnSpPr>
        <p:spPr>
          <a:xfrm flipH="1">
            <a:off x="3886200" y="1713131"/>
            <a:ext cx="1485900" cy="420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895600" y="5181600"/>
            <a:ext cx="358140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Motivation is to mount </a:t>
            </a:r>
            <a:r>
              <a:rPr lang="en-US" dirty="0" err="1"/>
              <a:t>eTOF</a:t>
            </a:r>
            <a:r>
              <a:rPr lang="en-US" dirty="0"/>
              <a:t> modules at as large a Z and radius as possible </a:t>
            </a:r>
            <a:r>
              <a:rPr lang="en-US" dirty="0">
                <a:sym typeface="Wingdings" pitchFamily="2" charset="2"/>
              </a:rPr>
              <a:t> limit is magnet iron</a:t>
            </a:r>
            <a:endParaRPr lang="en-US" dirty="0"/>
          </a:p>
        </p:txBody>
      </p:sp>
      <p:cxnSp>
        <p:nvCxnSpPr>
          <p:cNvPr id="54" name="Straight Arrow Connector 53"/>
          <p:cNvCxnSpPr>
            <a:stCxn id="51" idx="0"/>
          </p:cNvCxnSpPr>
          <p:nvPr/>
        </p:nvCxnSpPr>
        <p:spPr>
          <a:xfrm flipH="1" flipV="1">
            <a:off x="3429000" y="4343400"/>
            <a:ext cx="12573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05200" y="0"/>
            <a:ext cx="2057400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Acceptance Improvements</a:t>
            </a:r>
          </a:p>
        </p:txBody>
      </p:sp>
      <p:pic>
        <p:nvPicPr>
          <p:cNvPr id="106498" name="Picture 2" descr="C:\Documents and Settings\Cebra\My Documents\My Pictures\Acceptance_k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2800"/>
            <a:ext cx="3561696" cy="3505200"/>
          </a:xfrm>
          <a:prstGeom prst="rect">
            <a:avLst/>
          </a:prstGeom>
          <a:noFill/>
        </p:spPr>
      </p:pic>
      <p:pic>
        <p:nvPicPr>
          <p:cNvPr id="106497" name="Picture 1" descr="C:\Documents and Settings\Cebra\My Documents\My Pictures\Acceptance_p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12648" cy="3352800"/>
          </a:xfrm>
          <a:prstGeom prst="rect">
            <a:avLst/>
          </a:prstGeom>
          <a:noFill/>
        </p:spPr>
      </p:pic>
      <p:pic>
        <p:nvPicPr>
          <p:cNvPr id="106499" name="Picture 3" descr="C:\Documents and Settings\Cebra\My Documents\My Pictures\Acceptance_pr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-1"/>
            <a:ext cx="3584733" cy="3505201"/>
          </a:xfrm>
          <a:prstGeom prst="rect">
            <a:avLst/>
          </a:prstGeom>
          <a:noFill/>
        </p:spPr>
      </p:pic>
      <p:pic>
        <p:nvPicPr>
          <p:cNvPr id="106500" name="Picture 4" descr="C:\Documents and Settings\Cebra\My Documents\My Pictures\Acceptance_e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3341109"/>
            <a:ext cx="3657600" cy="351689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743200" y="1066800"/>
            <a:ext cx="494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Symbol" pitchFamily="18" charset="2"/>
              </a:rPr>
              <a:t>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9400" y="4419600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0" y="4495800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2000" y="1219200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81401" y="1524000"/>
            <a:ext cx="1828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Extends rapidity coverage </a:t>
            </a:r>
            <a:r>
              <a:rPr lang="en-US" dirty="0">
                <a:sym typeface="Wingdings" pitchFamily="2" charset="2"/>
              </a:rPr>
              <a:t> allows a change in </a:t>
            </a:r>
            <a:r>
              <a:rPr lang="en-US" dirty="0" err="1">
                <a:latin typeface="Symbol" pitchFamily="18" charset="2"/>
                <a:sym typeface="Wingdings" pitchFamily="2" charset="2"/>
              </a:rPr>
              <a:t>m</a:t>
            </a:r>
            <a:r>
              <a:rPr lang="en-US" baseline="-25000" dirty="0" err="1">
                <a:sym typeface="Wingdings" pitchFamily="2" charset="2"/>
              </a:rPr>
              <a:t>B</a:t>
            </a:r>
            <a:endParaRPr lang="en-US" baseline="-250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ym typeface="Wingdings" pitchFamily="2" charset="2"/>
              </a:rPr>
              <a:t>Improves yields of protons  better kurtosis</a:t>
            </a:r>
          </a:p>
          <a:p>
            <a:pPr>
              <a:buFont typeface="Arial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ym typeface="Wingdings" pitchFamily="2" charset="2"/>
              </a:rPr>
              <a:t>Improves coverage for electrons  better </a:t>
            </a:r>
            <a:r>
              <a:rPr lang="en-US" dirty="0" err="1">
                <a:sym typeface="Wingdings" pitchFamily="2" charset="2"/>
              </a:rPr>
              <a:t>di</a:t>
            </a:r>
            <a:r>
              <a:rPr lang="en-US" dirty="0">
                <a:sym typeface="Wingdings" pitchFamily="2" charset="2"/>
              </a:rPr>
              <a:t>-electron studies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0" y="5867400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9 of 27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612" y="1004777"/>
            <a:ext cx="7041490" cy="5285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561"/>
            <a:ext cx="3346994" cy="4730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544" y="142610"/>
            <a:ext cx="832535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EPD Prototypes in FY 16 and 17 </a:t>
            </a:r>
            <a:r>
              <a:rPr lang="en-US" sz="2800" dirty="0">
                <a:sym typeface="Wingdings" panose="05000000000000000000" pitchFamily="2" charset="2"/>
              </a:rPr>
              <a:t> Full Detector in 2018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540" y="3668953"/>
            <a:ext cx="2834790" cy="262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65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62200" y="152400"/>
            <a:ext cx="415389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BES-II Analysis Priorities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1" y="1129983"/>
            <a:ext cx="80772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R</a:t>
            </a:r>
            <a:r>
              <a:rPr lang="en-US" sz="3200" baseline="-25000" dirty="0"/>
              <a:t>CP</a:t>
            </a:r>
            <a:r>
              <a:rPr lang="en-US" sz="3200" dirty="0"/>
              <a:t> of high </a:t>
            </a:r>
            <a:r>
              <a:rPr lang="en-US" sz="3200" dirty="0" err="1"/>
              <a:t>p</a:t>
            </a:r>
            <a:r>
              <a:rPr lang="en-US" sz="3200" baseline="-25000" dirty="0" err="1"/>
              <a:t>T</a:t>
            </a:r>
            <a:r>
              <a:rPr lang="en-US" sz="3200" dirty="0"/>
              <a:t> hadrons (up to 4.5 GeV), rapidity dependence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Elliptic Flow of the phi meson, rapidity dependence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Local Parity Violation studies (CME)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Directed flow as a function for impact parameter and rapidity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As HBT (proton-proton)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Net proton higher moments (</a:t>
            </a:r>
            <a:r>
              <a:rPr lang="en-US" sz="3200" dirty="0">
                <a:latin typeface="Symbol" panose="05050102010706020507" pitchFamily="18" charset="2"/>
              </a:rPr>
              <a:t>ks</a:t>
            </a:r>
            <a:r>
              <a:rPr lang="en-US" sz="3200" baseline="30000" dirty="0"/>
              <a:t>2</a:t>
            </a:r>
            <a:r>
              <a:rPr lang="en-US" sz="32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Dileptons down to 7.7 GeV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88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aniel Cebra\My Documents\star\BeamPipe\15GeV_fixed_Au_persp2.gif"/>
          <p:cNvPicPr>
            <a:picLocks noChangeAspect="1" noChangeArrowheads="1"/>
          </p:cNvPicPr>
          <p:nvPr/>
        </p:nvPicPr>
        <p:blipFill>
          <a:blip r:embed="rId2" cstate="print"/>
          <a:srcRect l="23309" t="15589" r="22639" b="166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13"/>
          <p:cNvSpPr txBox="1">
            <a:spLocks noChangeArrowheads="1"/>
          </p:cNvSpPr>
          <p:nvPr/>
        </p:nvSpPr>
        <p:spPr>
          <a:xfrm>
            <a:off x="2209800" y="228600"/>
            <a:ext cx="4572000" cy="6096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Fixed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Program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43800" y="6172200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14 of </a:t>
            </a:r>
            <a:r>
              <a:rPr lang="en-US" dirty="0">
                <a:solidFill>
                  <a:srgbClr val="FFFF00"/>
                </a:solidFill>
                <a:latin typeface="Calibri"/>
              </a:rPr>
              <a:t>23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826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901"/>
          <a:stretch/>
        </p:blipFill>
        <p:spPr>
          <a:xfrm>
            <a:off x="0" y="-1"/>
            <a:ext cx="9144000" cy="68425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29600" y="5715000"/>
            <a:ext cx="685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6284633"/>
            <a:ext cx="9204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Slide 15</a:t>
            </a:r>
          </a:p>
        </p:txBody>
      </p:sp>
    </p:spTree>
    <p:extLst>
      <p:ext uri="{BB962C8B-B14F-4D97-AF65-F5344CB8AC3E}">
        <p14:creationId xmlns:p14="http://schemas.microsoft.com/office/powerpoint/2010/main" val="824545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Documents and Settings\Cebra\Desktop\Au+Au\pictures\Centrality_AuAuFXT_4_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2868" y="-33511"/>
            <a:ext cx="4711132" cy="3386311"/>
          </a:xfrm>
          <a:prstGeom prst="rect">
            <a:avLst/>
          </a:prstGeom>
          <a:noFill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086932"/>
            <a:ext cx="4191000" cy="30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57800" y="3657600"/>
            <a:ext cx="1612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Au+Au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1,300,000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39000" y="3352800"/>
            <a:ext cx="1676400" cy="181588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Saturated DAQ Bandwidth with 6 bunches.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99.5% triggers were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Au+Au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events</a:t>
            </a:r>
          </a:p>
        </p:txBody>
      </p:sp>
      <p:pic>
        <p:nvPicPr>
          <p:cNvPr id="108546" name="Picture 2" descr="C:\Documents and Settings\Cebra\Desktop\IMG_5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0"/>
            <a:ext cx="4419600" cy="331480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733800" y="304800"/>
            <a:ext cx="159370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 20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457200"/>
            <a:ext cx="210493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Trigger was effective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05600" y="914400"/>
            <a:ext cx="208685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 Central Events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71" y="3005955"/>
            <a:ext cx="350550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79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7778"/>
          <a:stretch/>
        </p:blipFill>
        <p:spPr>
          <a:xfrm>
            <a:off x="55582" y="0"/>
            <a:ext cx="9088418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5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7" y="0"/>
            <a:ext cx="908128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88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4548"/>
            <a:ext cx="8839200" cy="62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2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31" y="1068129"/>
            <a:ext cx="4572396" cy="44931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67017" y="153642"/>
            <a:ext cx="495276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Motivation for Energy Scans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790514"/>
            <a:ext cx="92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Onset of </a:t>
            </a:r>
            <a:r>
              <a:rPr lang="en-US" sz="2000" dirty="0" err="1"/>
              <a:t>deconfinement</a:t>
            </a:r>
            <a:r>
              <a:rPr lang="en-US" sz="2000" dirty="0"/>
              <a:t>; nature of the phase transition; Critical Point; </a:t>
            </a:r>
            <a:r>
              <a:rPr lang="en-US" sz="2000" dirty="0" err="1"/>
              <a:t>Partonic</a:t>
            </a:r>
            <a:r>
              <a:rPr lang="en-US" sz="2000" dirty="0"/>
              <a:t> Matter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86400" y="1219200"/>
            <a:ext cx="3505200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The goal of the energy scans is to study regions of the QCD which exhibit different behaviors and the transitions between such regions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602069"/>
            <a:ext cx="4419600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There is strong motivation to study both the baryon and meson dominated regions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 l="3846"/>
          <a:stretch>
            <a:fillRect/>
          </a:stretch>
        </p:blipFill>
        <p:spPr bwMode="auto">
          <a:xfrm>
            <a:off x="5334000" y="2667000"/>
            <a:ext cx="3810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7086600" y="3733800"/>
            <a:ext cx="1828800" cy="838200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FXT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86600" y="2895600"/>
            <a:ext cx="1828800" cy="838200"/>
          </a:xfrm>
          <a:prstGeom prst="rect">
            <a:avLst/>
          </a:prstGeom>
          <a:solidFill>
            <a:schemeClr val="accent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BES-II</a:t>
            </a:r>
          </a:p>
        </p:txBody>
      </p:sp>
      <p:cxnSp>
        <p:nvCxnSpPr>
          <p:cNvPr id="28" name="Straight Arrow Connector 27"/>
          <p:cNvCxnSpPr>
            <a:cxnSpLocks/>
            <a:stCxn id="29" idx="3"/>
          </p:cNvCxnSpPr>
          <p:nvPr/>
        </p:nvCxnSpPr>
        <p:spPr>
          <a:xfrm flipV="1">
            <a:off x="4876800" y="3014840"/>
            <a:ext cx="2209800" cy="6093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  <a:stCxn id="25603" idx="3"/>
            <a:endCxn id="24" idx="1"/>
          </p:cNvCxnSpPr>
          <p:nvPr/>
        </p:nvCxnSpPr>
        <p:spPr>
          <a:xfrm>
            <a:off x="4631917" y="3616740"/>
            <a:ext cx="2454683" cy="53616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4487402" y="2852886"/>
            <a:ext cx="1455212" cy="47694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30185" y="5602069"/>
            <a:ext cx="91242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Nuclear</a:t>
            </a:r>
          </a:p>
          <a:p>
            <a:r>
              <a:rPr lang="en-US" dirty="0"/>
              <a:t>Matter</a:t>
            </a:r>
          </a:p>
        </p:txBody>
      </p:sp>
      <p:cxnSp>
        <p:nvCxnSpPr>
          <p:cNvPr id="21" name="Straight Arrow Connector 20"/>
          <p:cNvCxnSpPr>
            <a:cxnSpLocks/>
            <a:stCxn id="17" idx="0"/>
          </p:cNvCxnSpPr>
          <p:nvPr/>
        </p:nvCxnSpPr>
        <p:spPr>
          <a:xfrm flipV="1">
            <a:off x="5486400" y="5257801"/>
            <a:ext cx="456214" cy="344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836677" y="2906493"/>
            <a:ext cx="2040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Meson Dominated</a:t>
            </a:r>
          </a:p>
        </p:txBody>
      </p:sp>
      <p:cxnSp>
        <p:nvCxnSpPr>
          <p:cNvPr id="25601" name="Straight Arrow Connector 25600"/>
          <p:cNvCxnSpPr>
            <a:cxnSpLocks/>
            <a:stCxn id="29" idx="1"/>
          </p:cNvCxnSpPr>
          <p:nvPr/>
        </p:nvCxnSpPr>
        <p:spPr>
          <a:xfrm flipH="1">
            <a:off x="2121153" y="3075770"/>
            <a:ext cx="715524" cy="28629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3" name="TextBox 25602"/>
          <p:cNvSpPr txBox="1"/>
          <p:nvPr/>
        </p:nvSpPr>
        <p:spPr>
          <a:xfrm>
            <a:off x="2885029" y="3447463"/>
            <a:ext cx="1746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Baryon Dominated</a:t>
            </a:r>
          </a:p>
        </p:txBody>
      </p:sp>
      <p:cxnSp>
        <p:nvCxnSpPr>
          <p:cNvPr id="25608" name="Straight Arrow Connector 25607"/>
          <p:cNvCxnSpPr>
            <a:stCxn id="17" idx="0"/>
          </p:cNvCxnSpPr>
          <p:nvPr/>
        </p:nvCxnSpPr>
        <p:spPr>
          <a:xfrm flipH="1" flipV="1">
            <a:off x="3200400" y="5105400"/>
            <a:ext cx="2286000" cy="496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11" name="Straight Arrow Connector 25610"/>
          <p:cNvCxnSpPr>
            <a:cxnSpLocks/>
          </p:cNvCxnSpPr>
          <p:nvPr/>
        </p:nvCxnSpPr>
        <p:spPr>
          <a:xfrm flipH="1">
            <a:off x="1286016" y="2852886"/>
            <a:ext cx="1379014" cy="16195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06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66800" y="990600"/>
          <a:ext cx="3733799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Collider</a:t>
                      </a:r>
                      <a:r>
                        <a:rPr lang="en-US" sz="1200" baseline="0" dirty="0"/>
                        <a:t> Energy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Fixed-Target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Single beam</a:t>
                      </a:r>
                    </a:p>
                    <a:p>
                      <a:r>
                        <a:rPr lang="en-US" sz="1200" dirty="0" err="1"/>
                        <a:t>AGeV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Center-of-mass Rapidity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Symbol" pitchFamily="18" charset="2"/>
                        </a:rPr>
                        <a:t>m</a:t>
                      </a:r>
                      <a:r>
                        <a:rPr lang="en-US" sz="1200" baseline="-25000" dirty="0" err="1"/>
                        <a:t>B</a:t>
                      </a:r>
                      <a:r>
                        <a:rPr lang="en-US" sz="1200" baseline="-25000" dirty="0"/>
                        <a:t> </a:t>
                      </a:r>
                      <a:r>
                        <a:rPr lang="en-US" sz="1200" dirty="0"/>
                        <a:t>(</a:t>
                      </a:r>
                      <a:r>
                        <a:rPr lang="en-US" sz="1200" dirty="0" err="1"/>
                        <a:t>MeV</a:t>
                      </a:r>
                      <a:r>
                        <a:rPr lang="en-US" sz="1200" dirty="0"/>
                        <a:t>)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8200" y="5029200"/>
            <a:ext cx="4038600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Data rate is DAQ limited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Would need 100 Million Events at each energy to make the sensitivity of BES-II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Roughly one to two days per energy</a:t>
            </a:r>
          </a:p>
        </p:txBody>
      </p:sp>
      <p:pic>
        <p:nvPicPr>
          <p:cNvPr id="7" name="Picture 1" descr="C:\Documents and Settings\Cebra\My Documents\My Pictures\Acceptance_FXT_pi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76200"/>
            <a:ext cx="3429000" cy="3257994"/>
          </a:xfrm>
          <a:prstGeom prst="rect">
            <a:avLst/>
          </a:prstGeom>
          <a:noFill/>
        </p:spPr>
      </p:pic>
      <p:pic>
        <p:nvPicPr>
          <p:cNvPr id="8" name="Picture 2" descr="C:\Documents and Settings\Cebra\My Documents\My Pictures\Acceptance_fxt_pr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999" y="3112639"/>
            <a:ext cx="3429001" cy="328816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52600" y="304800"/>
            <a:ext cx="20574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FXT Program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8458200" y="1524000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p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8458200" y="4495800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078487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62200" y="152400"/>
            <a:ext cx="3810467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FXT Analysis Priorities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129983"/>
            <a:ext cx="853439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Excitation functions for multi-strange baryons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Excitation function and Flow of the phi meson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Local Parity Violation studies (CME)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Directed flow excitation function for (</a:t>
            </a:r>
            <a:r>
              <a:rPr lang="en-US" sz="3200" dirty="0">
                <a:latin typeface="Symbol" panose="05050102010706020507" pitchFamily="18" charset="2"/>
              </a:rPr>
              <a:t>p</a:t>
            </a:r>
            <a:r>
              <a:rPr lang="en-US" sz="3200" dirty="0"/>
              <a:t>, K, anti-p, </a:t>
            </a:r>
            <a:r>
              <a:rPr lang="en-US" sz="3200" dirty="0">
                <a:latin typeface="Symbol" panose="05050102010706020507" pitchFamily="18" charset="2"/>
              </a:rPr>
              <a:t>L</a:t>
            </a:r>
            <a:r>
              <a:rPr lang="en-US" sz="3200" dirty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As HBT (2</a:t>
            </a:r>
            <a:r>
              <a:rPr lang="en-US" sz="3200" dirty="0">
                <a:latin typeface="Symbol" panose="05050102010706020507" pitchFamily="18" charset="2"/>
              </a:rPr>
              <a:t>p</a:t>
            </a:r>
            <a:r>
              <a:rPr lang="en-US" sz="3200" dirty="0"/>
              <a:t>) systematics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Net-p, net-K, net-Q higher moments (</a:t>
            </a:r>
            <a:r>
              <a:rPr lang="en-US" sz="3200" dirty="0">
                <a:latin typeface="Symbol" panose="05050102010706020507" pitchFamily="18" charset="2"/>
              </a:rPr>
              <a:t>ks</a:t>
            </a:r>
            <a:r>
              <a:rPr lang="en-US" sz="3200" baseline="30000" dirty="0"/>
              <a:t>2</a:t>
            </a:r>
            <a:r>
              <a:rPr lang="en-US" sz="32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Study of the Hyper-triton lifetime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226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57600" y="152400"/>
            <a:ext cx="1620957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Timeline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5149" y="893088"/>
            <a:ext cx="577485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</a:t>
            </a:r>
          </a:p>
          <a:p>
            <a:r>
              <a:rPr lang="en-US" dirty="0"/>
              <a:t>	Beam use Request due May 15, defended June 15</a:t>
            </a:r>
          </a:p>
          <a:p>
            <a:r>
              <a:rPr lang="en-US" dirty="0"/>
              <a:t>	</a:t>
            </a:r>
            <a:r>
              <a:rPr lang="en-US" dirty="0" err="1"/>
              <a:t>eTOF</a:t>
            </a:r>
            <a:r>
              <a:rPr lang="en-US" dirty="0"/>
              <a:t>, EPD prototypes</a:t>
            </a:r>
          </a:p>
          <a:p>
            <a:endParaRPr lang="en-US" dirty="0"/>
          </a:p>
          <a:p>
            <a:r>
              <a:rPr lang="en-US" dirty="0"/>
              <a:t>2018</a:t>
            </a:r>
          </a:p>
          <a:p>
            <a:r>
              <a:rPr lang="en-US" dirty="0"/>
              <a:t>	EPD fully commissioned</a:t>
            </a:r>
          </a:p>
          <a:p>
            <a:r>
              <a:rPr lang="en-US" dirty="0"/>
              <a:t>	</a:t>
            </a:r>
            <a:r>
              <a:rPr lang="en-US" dirty="0" err="1"/>
              <a:t>iTPC</a:t>
            </a:r>
            <a:r>
              <a:rPr lang="en-US" dirty="0"/>
              <a:t> prototype sector	</a:t>
            </a:r>
          </a:p>
          <a:p>
            <a:r>
              <a:rPr lang="en-US" dirty="0"/>
              <a:t>	27 GeV </a:t>
            </a:r>
            <a:r>
              <a:rPr lang="en-US" dirty="0" err="1"/>
              <a:t>Au+Au</a:t>
            </a:r>
            <a:r>
              <a:rPr lang="en-US" dirty="0"/>
              <a:t> Run</a:t>
            </a:r>
          </a:p>
          <a:p>
            <a:r>
              <a:rPr lang="en-US" dirty="0"/>
              <a:t>	100 M events at 3.5 GeV FXT</a:t>
            </a:r>
          </a:p>
          <a:p>
            <a:r>
              <a:rPr lang="en-US" dirty="0"/>
              <a:t>2019</a:t>
            </a:r>
          </a:p>
          <a:p>
            <a:r>
              <a:rPr lang="en-US" dirty="0"/>
              <a:t>	</a:t>
            </a:r>
            <a:r>
              <a:rPr lang="en-US" dirty="0" err="1"/>
              <a:t>eTOF</a:t>
            </a:r>
            <a:r>
              <a:rPr lang="en-US" dirty="0"/>
              <a:t>, </a:t>
            </a:r>
            <a:r>
              <a:rPr lang="en-US" dirty="0" err="1"/>
              <a:t>iTPC</a:t>
            </a:r>
            <a:r>
              <a:rPr lang="en-US" dirty="0"/>
              <a:t> fully commissioned</a:t>
            </a:r>
          </a:p>
          <a:p>
            <a:r>
              <a:rPr lang="en-US" dirty="0"/>
              <a:t>	electron beam cooling commissioning</a:t>
            </a:r>
          </a:p>
          <a:p>
            <a:r>
              <a:rPr lang="en-US" dirty="0"/>
              <a:t>	19.5 GeV (FXT 4.5)</a:t>
            </a:r>
          </a:p>
          <a:p>
            <a:r>
              <a:rPr lang="en-US" dirty="0"/>
              <a:t>	14.5 GeV (FXT 3.9)</a:t>
            </a:r>
          </a:p>
          <a:p>
            <a:r>
              <a:rPr lang="en-US" dirty="0"/>
              <a:t>	Dedicated FXT runs at 7.7, 6.2 and 5.2</a:t>
            </a:r>
          </a:p>
          <a:p>
            <a:r>
              <a:rPr lang="en-US" dirty="0"/>
              <a:t>2020</a:t>
            </a:r>
          </a:p>
          <a:p>
            <a:r>
              <a:rPr lang="en-US" dirty="0"/>
              <a:t>	7.7 GeV (FXT 3.0)</a:t>
            </a:r>
          </a:p>
          <a:p>
            <a:r>
              <a:rPr lang="en-US" dirty="0"/>
              <a:t>	9.1 GeV (FXT 3.2)</a:t>
            </a:r>
          </a:p>
          <a:p>
            <a:r>
              <a:rPr lang="en-US" dirty="0"/>
              <a:t>	11.5 GeV (FXT 3.5)</a:t>
            </a:r>
          </a:p>
        </p:txBody>
      </p:sp>
    </p:spTree>
    <p:extLst>
      <p:ext uri="{BB962C8B-B14F-4D97-AF65-F5344CB8AC3E}">
        <p14:creationId xmlns:p14="http://schemas.microsoft.com/office/powerpoint/2010/main" val="4199106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3415" y="88005"/>
            <a:ext cx="265970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90600"/>
            <a:ext cx="8610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 Results from the first Beam Energy Scan at RHIC built the case and defined the best search range for BES-II</a:t>
            </a:r>
          </a:p>
          <a:p>
            <a:pPr>
              <a:buFont typeface="Arial" pitchFamily="34" charset="0"/>
              <a:buChar char="•"/>
            </a:pP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/>
              <a:t> Key measurements need more data (</a:t>
            </a:r>
            <a:r>
              <a:rPr lang="en-US" sz="2800" i="1" dirty="0"/>
              <a:t>v</a:t>
            </a:r>
            <a:r>
              <a:rPr lang="en-US" sz="2800" baseline="-25000" dirty="0"/>
              <a:t>2</a:t>
            </a:r>
            <a:r>
              <a:rPr lang="en-US" sz="2800" dirty="0"/>
              <a:t> of </a:t>
            </a:r>
            <a:r>
              <a:rPr lang="en-US" sz="2800" dirty="0">
                <a:latin typeface="Symbol" pitchFamily="18" charset="2"/>
              </a:rPr>
              <a:t>f,</a:t>
            </a:r>
            <a:r>
              <a:rPr lang="en-US" sz="2800" dirty="0"/>
              <a:t> </a:t>
            </a:r>
            <a:r>
              <a:rPr lang="en-US" sz="2800" dirty="0" err="1"/>
              <a:t>dileptons</a:t>
            </a:r>
            <a:r>
              <a:rPr lang="en-US" sz="2800" dirty="0"/>
              <a:t>)</a:t>
            </a:r>
          </a:p>
          <a:p>
            <a:pPr>
              <a:buFont typeface="Arial" pitchFamily="34" charset="0"/>
              <a:buChar char="•"/>
            </a:pP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/>
              <a:t> Detector upgrades in progress will extend coverage </a:t>
            </a:r>
            <a:r>
              <a:rPr lang="en-US" sz="2800" dirty="0">
                <a:sym typeface="Wingdings" pitchFamily="2" charset="2"/>
              </a:rPr>
              <a:t> </a:t>
            </a:r>
            <a:r>
              <a:rPr lang="en-US" sz="2800" dirty="0"/>
              <a:t>physics reach (</a:t>
            </a:r>
            <a:r>
              <a:rPr lang="en-US" sz="2800" dirty="0">
                <a:latin typeface="Symbol" pitchFamily="18" charset="2"/>
              </a:rPr>
              <a:t>ks</a:t>
            </a:r>
            <a:r>
              <a:rPr lang="en-US" sz="2800" baseline="30000" dirty="0"/>
              <a:t>2</a:t>
            </a:r>
            <a:r>
              <a:rPr lang="en-US" sz="2800" dirty="0"/>
              <a:t>)</a:t>
            </a:r>
          </a:p>
          <a:p>
            <a:pPr>
              <a:buFont typeface="Arial" pitchFamily="34" charset="0"/>
              <a:buChar char="•"/>
            </a:pP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/>
              <a:t> Fixed-target program will extend energy (</a:t>
            </a:r>
            <a:r>
              <a:rPr lang="en-US" sz="2800" dirty="0" err="1">
                <a:latin typeface="Symbol" pitchFamily="18" charset="2"/>
              </a:rPr>
              <a:t>m</a:t>
            </a:r>
            <a:r>
              <a:rPr lang="en-US" sz="2800" baseline="-25000" dirty="0" err="1"/>
              <a:t>B</a:t>
            </a:r>
            <a:r>
              <a:rPr lang="en-US" sz="2800" dirty="0"/>
              <a:t>) reach of BES program </a:t>
            </a:r>
            <a:r>
              <a:rPr lang="en-US" sz="2800" dirty="0">
                <a:sym typeface="Wingdings" pitchFamily="2" charset="2"/>
              </a:rPr>
              <a:t> coverage of upgrade detectors needed</a:t>
            </a:r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6271" y="2533471"/>
            <a:ext cx="2770182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/>
              <a:t>Extras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5057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8200" y="1999833"/>
            <a:ext cx="4343400" cy="28007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Beam Energy Scan I </a:t>
            </a:r>
          </a:p>
          <a:p>
            <a:pPr algn="ctr"/>
            <a:r>
              <a:rPr lang="en-US" sz="4400" b="1" dirty="0"/>
              <a:t>(2010-2011, and 2014)</a:t>
            </a:r>
          </a:p>
        </p:txBody>
      </p:sp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199"/>
            <a:ext cx="4572000" cy="449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01025"/>
            <a:ext cx="792480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Exploring the Phase Diagram of QCD Matter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600" y="3135868"/>
            <a:ext cx="122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Cross-Over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189549" y="952112"/>
          <a:ext cx="2649651" cy="5296288"/>
        </p:xfrm>
        <a:graphic>
          <a:graphicData uri="http://schemas.openxmlformats.org/drawingml/2006/table">
            <a:tbl>
              <a:tblPr/>
              <a:tblGrid>
                <a:gridCol w="474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5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Energy 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GeV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Chemical Potential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Symbol"/>
                        </a:rPr>
                        <a:t>m</a:t>
                      </a:r>
                      <a:r>
                        <a:rPr lang="en-US" sz="1400" b="0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Pred. Temp. 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MeV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9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LHC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2760.0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166.0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RHIC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200.0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165.9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RHIC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130.0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165.8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RHIC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62.4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165.3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RHIC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39.0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112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164.2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RHIC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27.0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156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162.6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RHIC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206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160.0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SPS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229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158.6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RHIC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14.5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262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156.2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SPS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12.4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299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153.1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RHIC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11.5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316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151.6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SPS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8.8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383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144.4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RHIC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7.7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422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139.6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SPS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7.7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422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139.6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SPS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476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131.7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AGS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573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114.6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AGS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602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108.8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AGS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638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100.6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AGS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3.3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686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88.9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AGS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752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70.4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80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SIS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799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55.8</a:t>
                      </a:r>
                    </a:p>
                  </a:txBody>
                  <a:tcPr marL="7984" marR="7984" marT="7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05000"/>
            <a:ext cx="4867844" cy="437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6971" y="838200"/>
            <a:ext cx="4939429" cy="1169551"/>
          </a:xfrm>
          <a:prstGeom prst="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What was known prior to the RHIC Beam Energy Scan Program?</a:t>
            </a:r>
          </a:p>
          <a:p>
            <a:pPr marL="342900" indent="-342900">
              <a:buAutoNum type="arabicParenR"/>
            </a:pPr>
            <a:r>
              <a:rPr lang="en-US" sz="1400" dirty="0"/>
              <a:t>High Energy Heavy-ion Collisions </a:t>
            </a:r>
            <a:r>
              <a:rPr lang="en-US" sz="1400" dirty="0">
                <a:sym typeface="Wingdings" pitchFamily="2" charset="2"/>
              </a:rPr>
              <a:t></a:t>
            </a:r>
            <a:r>
              <a:rPr lang="en-US" sz="1400" dirty="0"/>
              <a:t> </a:t>
            </a:r>
            <a:r>
              <a:rPr lang="en-US" sz="1400" dirty="0" err="1"/>
              <a:t>partonic</a:t>
            </a:r>
            <a:r>
              <a:rPr lang="en-US" sz="1400" dirty="0"/>
              <a:t> matter</a:t>
            </a:r>
          </a:p>
          <a:p>
            <a:pPr marL="342900" indent="-342900">
              <a:buAutoNum type="arabicParenR"/>
            </a:pPr>
            <a:r>
              <a:rPr lang="en-US" sz="1400" dirty="0"/>
              <a:t>Highest energies </a:t>
            </a:r>
            <a:r>
              <a:rPr lang="en-US" sz="1400" dirty="0">
                <a:sym typeface="Wingdings" pitchFamily="2" charset="2"/>
              </a:rPr>
              <a:t></a:t>
            </a:r>
            <a:r>
              <a:rPr lang="en-US" sz="1400" dirty="0"/>
              <a:t> transition is a cross over</a:t>
            </a:r>
          </a:p>
          <a:p>
            <a:pPr marL="342900" indent="-342900">
              <a:buAutoNum type="arabicParenR"/>
            </a:pPr>
            <a:r>
              <a:rPr lang="en-US" sz="1400" dirty="0"/>
              <a:t>At increased </a:t>
            </a:r>
            <a:r>
              <a:rPr lang="en-US" sz="1400" dirty="0" err="1">
                <a:latin typeface="Symbol" pitchFamily="18" charset="2"/>
              </a:rPr>
              <a:t>m</a:t>
            </a:r>
            <a:r>
              <a:rPr lang="en-US" sz="1400" baseline="-25000" dirty="0" err="1"/>
              <a:t>B</a:t>
            </a:r>
            <a:r>
              <a:rPr lang="en-US" sz="1400" dirty="0"/>
              <a:t>, there might be a first-order phase transition</a:t>
            </a:r>
          </a:p>
          <a:p>
            <a:pPr marL="342900" indent="-342900">
              <a:buAutoNum type="arabicParenR"/>
            </a:pPr>
            <a:r>
              <a:rPr lang="en-US" sz="1400" dirty="0"/>
              <a:t>And if so, there should be a critical point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6600" y="2514600"/>
            <a:ext cx="2819400" cy="954107"/>
          </a:xfrm>
          <a:prstGeom prst="rect">
            <a:avLst/>
          </a:prstGeom>
          <a:solidFill>
            <a:srgbClr val="0070C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BES program searches for:</a:t>
            </a:r>
          </a:p>
          <a:p>
            <a:pPr marL="395288" lvl="1" indent="-53975">
              <a:buFont typeface="Arial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 Turn-off of QGP signatures</a:t>
            </a:r>
            <a:endParaRPr lang="en-US" sz="1400" dirty="0">
              <a:solidFill>
                <a:schemeClr val="bg1"/>
              </a:solidFill>
            </a:endParaRPr>
          </a:p>
          <a:p>
            <a:pPr marL="395288" lvl="1" indent="-53975">
              <a:buFont typeface="Arial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 First order phase transition</a:t>
            </a:r>
          </a:p>
          <a:p>
            <a:pPr marL="395288" lvl="1" indent="-53975">
              <a:buFont typeface="Arial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 Critical point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3572470"/>
            <a:ext cx="2496196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2010:</a:t>
            </a:r>
            <a:r>
              <a:rPr lang="en-US" dirty="0"/>
              <a:t>  62.4, 39, 11.5, 7.7</a:t>
            </a:r>
          </a:p>
          <a:p>
            <a:r>
              <a:rPr lang="en-US" b="1" dirty="0"/>
              <a:t>2011:</a:t>
            </a:r>
            <a:r>
              <a:rPr lang="en-US" dirty="0"/>
              <a:t> 19.6, 27 </a:t>
            </a:r>
            <a:r>
              <a:rPr lang="en-US" dirty="0" err="1"/>
              <a:t>GeV</a:t>
            </a:r>
            <a:endParaRPr lang="en-US" dirty="0"/>
          </a:p>
          <a:p>
            <a:r>
              <a:rPr lang="en-US" b="1" dirty="0"/>
              <a:t>2014: </a:t>
            </a:r>
            <a:r>
              <a:rPr lang="en-US" dirty="0"/>
              <a:t>14.5 </a:t>
            </a:r>
            <a:r>
              <a:rPr lang="en-US" dirty="0" err="1"/>
              <a:t>GeV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21404"/>
            <a:ext cx="681917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/>
              <a:t>How Collision Energy Changes </a:t>
            </a:r>
            <a:r>
              <a:rPr lang="en-US" sz="3600" dirty="0" err="1">
                <a:latin typeface="Symbol" pitchFamily="18" charset="2"/>
              </a:rPr>
              <a:t>m</a:t>
            </a:r>
            <a:r>
              <a:rPr lang="en-US" sz="3600" baseline="-25000" dirty="0" err="1"/>
              <a:t>B</a:t>
            </a:r>
            <a:endParaRPr lang="en-US" sz="3600" baseline="-25000" dirty="0"/>
          </a:p>
        </p:txBody>
      </p:sp>
      <p:pic>
        <p:nvPicPr>
          <p:cNvPr id="3" name="Picture 10" descr="nucleus"/>
          <p:cNvPicPr>
            <a:picLocks noChangeAspect="1" noChangeArrowheads="1"/>
          </p:cNvPicPr>
          <p:nvPr/>
        </p:nvPicPr>
        <p:blipFill>
          <a:blip r:embed="rId2" cstate="print"/>
          <a:srcRect t="5289"/>
          <a:stretch>
            <a:fillRect/>
          </a:stretch>
        </p:blipFill>
        <p:spPr bwMode="auto">
          <a:xfrm>
            <a:off x="4419600" y="1295400"/>
            <a:ext cx="2590800" cy="2379052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2286000" y="1676400"/>
            <a:ext cx="457200" cy="457200"/>
            <a:chOff x="3124200" y="1752600"/>
            <a:chExt cx="457200" cy="457200"/>
          </a:xfrm>
        </p:grpSpPr>
        <p:pic>
          <p:nvPicPr>
            <p:cNvPr id="4" name="Picture 1" descr="C:\Documents and Settings\cebra.DEBASISH\My Documents\talks\Temple2012\nucleon_structure.jpg"/>
            <p:cNvPicPr>
              <a:picLocks noChangeAspect="1" noChangeArrowheads="1"/>
            </p:cNvPicPr>
            <p:nvPr/>
          </p:nvPicPr>
          <p:blipFill>
            <a:blip r:embed="rId3" cstate="print"/>
            <a:srcRect r="4000"/>
            <a:stretch>
              <a:fillRect/>
            </a:stretch>
          </p:blipFill>
          <p:spPr bwMode="auto">
            <a:xfrm rot="5400000">
              <a:off x="3129268" y="1757668"/>
              <a:ext cx="457200" cy="447064"/>
            </a:xfrm>
            <a:prstGeom prst="rect">
              <a:avLst/>
            </a:prstGeom>
            <a:noFill/>
          </p:spPr>
        </p:pic>
        <p:sp>
          <p:nvSpPr>
            <p:cNvPr id="5" name="Oval 4"/>
            <p:cNvSpPr/>
            <p:nvPr/>
          </p:nvSpPr>
          <p:spPr>
            <a:xfrm>
              <a:off x="3124200" y="1752600"/>
              <a:ext cx="4572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ight Arrow 6"/>
          <p:cNvSpPr/>
          <p:nvPr/>
        </p:nvSpPr>
        <p:spPr>
          <a:xfrm>
            <a:off x="2895600" y="1752600"/>
            <a:ext cx="1676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2286000"/>
            <a:ext cx="411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deBroglie</a:t>
            </a:r>
            <a:r>
              <a:rPr lang="en-US" dirty="0"/>
              <a:t> wavelength of constituent </a:t>
            </a:r>
            <a:r>
              <a:rPr lang="en-US" dirty="0" err="1"/>
              <a:t>partons</a:t>
            </a:r>
            <a:r>
              <a:rPr lang="en-US" dirty="0"/>
              <a:t> is effected by the beam energy.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Determines whether a </a:t>
            </a:r>
            <a:r>
              <a:rPr lang="en-US" dirty="0" err="1"/>
              <a:t>parton</a:t>
            </a:r>
            <a:r>
              <a:rPr lang="en-US" dirty="0"/>
              <a:t> images: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dirty="0"/>
              <a:t>The whole nucleus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dirty="0"/>
              <a:t>Individual nucleons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dirty="0"/>
              <a:t>Individual </a:t>
            </a:r>
            <a:r>
              <a:rPr lang="en-US" dirty="0" err="1"/>
              <a:t>partons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4572000"/>
            <a:ext cx="373380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At lower energy, nucleons are opaque, and the valence quarks are stopped in the fireball.</a:t>
            </a:r>
          </a:p>
          <a:p>
            <a:r>
              <a:rPr lang="en-US" dirty="0"/>
              <a:t>Excess quarks </a:t>
            </a:r>
            <a:r>
              <a:rPr lang="en-US" dirty="0">
                <a:sym typeface="Wingdings" pitchFamily="2" charset="2"/>
              </a:rPr>
              <a:t> higher </a:t>
            </a:r>
            <a:r>
              <a:rPr lang="en-US" dirty="0" err="1">
                <a:latin typeface="Symbol" pitchFamily="18" charset="2"/>
                <a:sym typeface="Wingdings" pitchFamily="2" charset="2"/>
              </a:rPr>
              <a:t>m</a:t>
            </a:r>
            <a:r>
              <a:rPr lang="en-US" baseline="-25000" dirty="0" err="1">
                <a:sym typeface="Wingdings" pitchFamily="2" charset="2"/>
              </a:rPr>
              <a:t>B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4648200" y="4572000"/>
            <a:ext cx="411480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At higher energy, nucleons are transparent, and the valence quarks are pass through and exit the fireball.</a:t>
            </a:r>
          </a:p>
          <a:p>
            <a:r>
              <a:rPr lang="en-US" dirty="0"/>
              <a:t>Equal quarks and anti-quarks </a:t>
            </a:r>
            <a:r>
              <a:rPr lang="en-US" dirty="0">
                <a:sym typeface="Wingdings" pitchFamily="2" charset="2"/>
              </a:rPr>
              <a:t> lower </a:t>
            </a:r>
            <a:r>
              <a:rPr lang="en-US" dirty="0" err="1">
                <a:latin typeface="Symbol" pitchFamily="18" charset="2"/>
                <a:sym typeface="Wingdings" pitchFamily="2" charset="2"/>
              </a:rPr>
              <a:t>m</a:t>
            </a:r>
            <a:r>
              <a:rPr lang="en-US" baseline="-25000" dirty="0" err="1">
                <a:sym typeface="Wingdings" pitchFamily="2" charset="2"/>
              </a:rPr>
              <a:t>B</a:t>
            </a:r>
            <a:endParaRPr lang="en-US" baseline="-25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t="3687" b="10516"/>
          <a:stretch>
            <a:fillRect/>
          </a:stretch>
        </p:blipFill>
        <p:spPr bwMode="auto">
          <a:xfrm>
            <a:off x="3949593" y="928914"/>
            <a:ext cx="5147235" cy="53194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50983" y="152400"/>
            <a:ext cx="5945217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Was Learned in the Earlier Scans?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990600"/>
            <a:ext cx="3733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Summary of AGS, SPS, and early RHIC Results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Inclusive observables 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i="1" dirty="0"/>
              <a:t>onset of </a:t>
            </a:r>
            <a:r>
              <a:rPr lang="en-US" i="1" dirty="0" err="1"/>
              <a:t>deconfinement</a:t>
            </a:r>
            <a:r>
              <a:rPr lang="en-US" dirty="0"/>
              <a:t> at 7-8 </a:t>
            </a:r>
            <a:r>
              <a:rPr lang="en-US" dirty="0" err="1"/>
              <a:t>GeV</a:t>
            </a:r>
            <a:r>
              <a:rPr lang="en-US" dirty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The observables suggest a change in the nature of the system. 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More discriminating studies were needed to understand the nature of the  phase transition and to search for critical behavior.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It is best to study regions above and below the possible onset energy.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7884" y="1447800"/>
            <a:ext cx="2428875" cy="77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NA49QM05_KinkHornSte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54" y="943428"/>
            <a:ext cx="2489731" cy="594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24600" y="961572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77000" y="609237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-51766"/>
            <a:ext cx="3657917" cy="262760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68792"/>
          <a:stretch/>
        </p:blipFill>
        <p:spPr bwMode="auto">
          <a:xfrm>
            <a:off x="6705600" y="3515424"/>
            <a:ext cx="2362518" cy="280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82000" y="45074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itchFamily="18" charset="2"/>
              </a:rPr>
              <a:t>r     f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" y="2362200"/>
            <a:ext cx="4115157" cy="1981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8600"/>
            <a:ext cx="4419983" cy="2121592"/>
          </a:xfrm>
          <a:prstGeom prst="rect">
            <a:avLst/>
          </a:prstGeom>
        </p:spPr>
      </p:pic>
      <p:pic>
        <p:nvPicPr>
          <p:cNvPr id="13" name="Content Placeholder 6" descr="Rout-Rside_019_logo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5976" r="-502"/>
          <a:stretch/>
        </p:blipFill>
        <p:spPr>
          <a:xfrm>
            <a:off x="228600" y="4490443"/>
            <a:ext cx="3828776" cy="23510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584" y="4012897"/>
            <a:ext cx="2779016" cy="2131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2575838"/>
            <a:ext cx="3200017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High in Collision Energy?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7209" y="2828587"/>
            <a:ext cx="1978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ym typeface="Wingdings" panose="05000000000000000000" pitchFamily="2" charset="2"/>
              </a:rPr>
              <a:t> 19.6 GeV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1701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990600"/>
            <a:ext cx="40576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889" name="Picture 1"/>
          <p:cNvPicPr>
            <a:picLocks noChangeAspect="1" noChangeArrowheads="1"/>
          </p:cNvPicPr>
          <p:nvPr/>
        </p:nvPicPr>
        <p:blipFill>
          <a:blip r:embed="rId4" cstate="print"/>
          <a:srcRect l="1782"/>
          <a:stretch>
            <a:fillRect/>
          </a:stretch>
        </p:blipFill>
        <p:spPr bwMode="auto">
          <a:xfrm>
            <a:off x="533400" y="2971800"/>
            <a:ext cx="4267200" cy="327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58956" y="54114"/>
            <a:ext cx="3794244" cy="7078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Setting the Scene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05787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a statistical equilibrium model and the measured particle yields (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/>
              <a:t>, K, p, </a:t>
            </a:r>
            <a:r>
              <a:rPr lang="en-US" dirty="0">
                <a:latin typeface="Symbol" pitchFamily="18" charset="2"/>
              </a:rPr>
              <a:t>L, X, f, W</a:t>
            </a:r>
            <a:r>
              <a:rPr lang="en-US" dirty="0"/>
              <a:t>), one can estimate the location in the phase diagram.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" y="2057400"/>
            <a:ext cx="4053840" cy="7467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34000" y="4971871"/>
            <a:ext cx="312420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Some Lattice Gauge Theory predictions suggest that the low end of the BES-I scan one may find the critical point</a:t>
            </a: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 flipV="1">
            <a:off x="3886200" y="4343400"/>
            <a:ext cx="1447800" cy="12286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3505200"/>
            <a:ext cx="2100263" cy="55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>
            <a:stCxn id="2052" idx="3"/>
          </p:cNvCxnSpPr>
          <p:nvPr/>
        </p:nvCxnSpPr>
        <p:spPr>
          <a:xfrm flipV="1">
            <a:off x="4267200" y="1981200"/>
            <a:ext cx="1905000" cy="4495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3"/>
          <p:cNvSpPr txBox="1">
            <a:spLocks noChangeArrowheads="1"/>
          </p:cNvSpPr>
          <p:nvPr/>
        </p:nvSpPr>
        <p:spPr bwMode="auto">
          <a:xfrm rot="5400000">
            <a:off x="8306594" y="2788444"/>
            <a:ext cx="1339850" cy="334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57096" rIns="90000" bIns="45000"/>
          <a:lstStyle/>
          <a:p>
            <a:pPr>
              <a:lnSpc>
                <a:spcPct val="92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n-US" sz="1200" dirty="0"/>
              <a:t>BES-II White Paper</a:t>
            </a:r>
          </a:p>
        </p:txBody>
      </p:sp>
      <p:sp>
        <p:nvSpPr>
          <p:cNvPr id="16" name="TextBox 15"/>
          <p:cNvSpPr txBox="1"/>
          <p:nvPr/>
        </p:nvSpPr>
        <p:spPr>
          <a:xfrm rot="5400000">
            <a:off x="4358691" y="4310291"/>
            <a:ext cx="100841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err="1"/>
              <a:t>S.Mukhergee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066800" y="3657600"/>
            <a:ext cx="125797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/>
              <a:t>T</a:t>
            </a:r>
            <a:r>
              <a:rPr lang="en-US" b="1" baseline="-25000" dirty="0" err="1"/>
              <a:t>c</a:t>
            </a:r>
            <a:r>
              <a:rPr lang="en-US" b="1" dirty="0"/>
              <a:t> = 154 (9)</a:t>
            </a:r>
          </a:p>
        </p:txBody>
      </p:sp>
      <p:sp>
        <p:nvSpPr>
          <p:cNvPr id="22" name="TextBox 21"/>
          <p:cNvSpPr txBox="1"/>
          <p:nvPr/>
        </p:nvSpPr>
        <p:spPr>
          <a:xfrm flipH="1">
            <a:off x="5867400" y="1371600"/>
            <a:ext cx="2590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BES-I: </a:t>
            </a:r>
            <a:r>
              <a:rPr lang="en-US" dirty="0" err="1">
                <a:latin typeface="Symbol" pitchFamily="18" charset="2"/>
              </a:rPr>
              <a:t>m</a:t>
            </a:r>
            <a:r>
              <a:rPr lang="en-US" baseline="-25000" dirty="0" err="1"/>
              <a:t>B</a:t>
            </a:r>
            <a:r>
              <a:rPr lang="en-US" dirty="0"/>
              <a:t> = 20 – 400 </a:t>
            </a:r>
            <a:r>
              <a:rPr lang="en-US" dirty="0" err="1"/>
              <a:t>MeV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239000" y="1905000"/>
            <a:ext cx="141827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STAR Preliminary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3396826"/>
            <a:ext cx="5562600" cy="346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flipH="1">
            <a:off x="-2" y="838200"/>
            <a:ext cx="2133601" cy="550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i="1" dirty="0"/>
              <a:t> R</a:t>
            </a:r>
            <a:r>
              <a:rPr lang="en-US" sz="1600" baseline="-25000" dirty="0"/>
              <a:t>CP</a:t>
            </a:r>
            <a:r>
              <a:rPr lang="en-US" sz="1600" dirty="0"/>
              <a:t> for hadrons and for identified particles can provide a measure of </a:t>
            </a:r>
            <a:r>
              <a:rPr lang="en-US" sz="1600" dirty="0" err="1"/>
              <a:t>partonic</a:t>
            </a:r>
            <a:r>
              <a:rPr lang="en-US" sz="1600" dirty="0"/>
              <a:t> energy loss in the medium.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 Not sufficient reach to search for  evidence of high 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 suppression below 19.6 </a:t>
            </a:r>
            <a:r>
              <a:rPr lang="en-US" sz="1600" dirty="0" err="1"/>
              <a:t>GeV</a:t>
            </a:r>
            <a:endParaRPr lang="en-US" sz="1600" dirty="0"/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 Stopped Baryons complicate inclusive R</a:t>
            </a:r>
            <a:r>
              <a:rPr lang="en-US" sz="1600" baseline="-25000" dirty="0"/>
              <a:t>CP</a:t>
            </a:r>
            <a:r>
              <a:rPr lang="en-US" sz="1600" dirty="0"/>
              <a:t> measurements 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pQCD</a:t>
            </a:r>
            <a:r>
              <a:rPr lang="en-US" sz="1600" dirty="0"/>
              <a:t> calculations show  high 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 suppression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  Hybrid calculations describe the low 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baseline="-25000" dirty="0"/>
              <a:t> </a:t>
            </a:r>
            <a:r>
              <a:rPr lang="en-US" sz="1600" dirty="0"/>
              <a:t>behavior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0385" y="776910"/>
            <a:ext cx="2971799" cy="268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0" y="3810000"/>
            <a:ext cx="13716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pQCD</a:t>
            </a:r>
            <a:r>
              <a:rPr lang="en-US" dirty="0"/>
              <a:t> calculations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5257800"/>
            <a:ext cx="13716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Hybrid  calculations</a:t>
            </a:r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>
          <a:xfrm>
            <a:off x="3657600" y="4133166"/>
            <a:ext cx="3200400" cy="57835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3"/>
          </p:cNvCxnSpPr>
          <p:nvPr/>
        </p:nvCxnSpPr>
        <p:spPr>
          <a:xfrm flipV="1">
            <a:off x="3657600" y="5544237"/>
            <a:ext cx="2362200" cy="367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00200" y="6248400"/>
            <a:ext cx="251902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More </a:t>
            </a:r>
            <a:r>
              <a:rPr lang="en-US" b="1" dirty="0" err="1"/>
              <a:t>p</a:t>
            </a:r>
            <a:r>
              <a:rPr lang="en-US" b="1" baseline="-25000" dirty="0" err="1"/>
              <a:t>T</a:t>
            </a:r>
            <a:r>
              <a:rPr lang="en-US" b="1" dirty="0"/>
              <a:t> reach is needed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364" y="801625"/>
            <a:ext cx="3708236" cy="259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48492" y="68759"/>
            <a:ext cx="833830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Disappearance of QGP Signatures - R</a:t>
            </a:r>
            <a:r>
              <a:rPr lang="en-US" sz="4000" baseline="-25000" dirty="0"/>
              <a:t>CP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3800" y="6172200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9 of 27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7800" y="838200"/>
            <a:ext cx="3657600" cy="262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 rot="16200000">
            <a:off x="8098423" y="1850023"/>
            <a:ext cx="1752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S. </a:t>
            </a:r>
            <a:r>
              <a:rPr lang="en-US" sz="1600" dirty="0" err="1"/>
              <a:t>Horvat</a:t>
            </a:r>
            <a:r>
              <a:rPr lang="en-US" sz="1600" dirty="0"/>
              <a:t> QM2015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984124" y="5012323"/>
            <a:ext cx="19811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E. </a:t>
            </a:r>
            <a:r>
              <a:rPr lang="en-US" sz="1600" dirty="0" err="1"/>
              <a:t>Sangaline</a:t>
            </a:r>
            <a:r>
              <a:rPr lang="en-US" sz="1600" dirty="0"/>
              <a:t> QM2012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0" y="2871716"/>
            <a:ext cx="9144000" cy="345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20856" y="54114"/>
            <a:ext cx="4889544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err="1"/>
              <a:t>Chiral</a:t>
            </a:r>
            <a:r>
              <a:rPr lang="en-US" sz="4000" dirty="0"/>
              <a:t> Phase Transition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1295400"/>
            <a:ext cx="2819400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Low Mass Region:  </a:t>
            </a:r>
          </a:p>
          <a:p>
            <a:r>
              <a:rPr lang="en-US" dirty="0"/>
              <a:t>Black lines are  the Cocktail (excluding the </a:t>
            </a:r>
            <a:r>
              <a:rPr lang="en-US" dirty="0">
                <a:latin typeface="Symbol" pitchFamily="18" charset="2"/>
              </a:rPr>
              <a:t>r </a:t>
            </a:r>
            <a:r>
              <a:rPr lang="en-US" dirty="0"/>
              <a:t>meson)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2800" y="1295400"/>
            <a:ext cx="2971800" cy="15696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Grey lines are in medium calculations from R. Rapp which include both HG and QGP components (including medium broadened </a:t>
            </a:r>
            <a:r>
              <a:rPr lang="en-US" sz="1600" dirty="0">
                <a:latin typeface="Symbol" pitchFamily="18" charset="2"/>
              </a:rPr>
              <a:t>r</a:t>
            </a:r>
            <a:r>
              <a:rPr lang="en-US" sz="1600" dirty="0"/>
              <a:t> meson). Model is able to match the data</a:t>
            </a:r>
          </a:p>
        </p:txBody>
      </p:sp>
      <p:cxnSp>
        <p:nvCxnSpPr>
          <p:cNvPr id="11" name="Straight Arrow Connector 10"/>
          <p:cNvCxnSpPr>
            <a:stCxn id="7" idx="2"/>
          </p:cNvCxnSpPr>
          <p:nvPr/>
        </p:nvCxnSpPr>
        <p:spPr>
          <a:xfrm>
            <a:off x="1638300" y="2218730"/>
            <a:ext cx="38100" cy="32676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</p:cNvCxnSpPr>
          <p:nvPr/>
        </p:nvCxnSpPr>
        <p:spPr>
          <a:xfrm flipH="1">
            <a:off x="3886200" y="2865060"/>
            <a:ext cx="952500" cy="20599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276600" y="914400"/>
            <a:ext cx="2514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57096" rIns="90000" bIns="45000"/>
          <a:lstStyle/>
          <a:p>
            <a:pPr>
              <a:lnSpc>
                <a:spcPct val="9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200" dirty="0"/>
              <a:t>R. Rapp, private communication,  </a:t>
            </a:r>
          </a:p>
          <a:p>
            <a:pPr>
              <a:lnSpc>
                <a:spcPct val="9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200" dirty="0"/>
              <a:t>R. Rapp Adv. </a:t>
            </a:r>
            <a:r>
              <a:rPr lang="en-US" sz="1200" dirty="0" err="1"/>
              <a:t>Nucl</a:t>
            </a:r>
            <a:r>
              <a:rPr lang="en-US" sz="1200" dirty="0"/>
              <a:t>. Phys. 25,1 (2000)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5600" y="1447800"/>
            <a:ext cx="2438400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Low Mass Region:  </a:t>
            </a:r>
          </a:p>
          <a:p>
            <a:r>
              <a:rPr lang="en-US" dirty="0"/>
              <a:t>Emission depends on T, total baryon density, and lifetime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47731" y="397406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18" charset="2"/>
              </a:rPr>
              <a:t>r     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8400" y="411480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18" charset="2"/>
              </a:rPr>
              <a:t>r     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1000" y="419100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18" charset="2"/>
              </a:rPr>
              <a:t>r     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3600" y="426720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18" charset="2"/>
              </a:rPr>
              <a:t>r     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26664" y="6047936"/>
            <a:ext cx="1925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STAR BES II White Paper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Daniel Cebra\Desktop\BESII\Draft_May\BESv1-pbar-p-net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8184"/>
            <a:ext cx="4419600" cy="524021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76200"/>
            <a:ext cx="879029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Search for 1</a:t>
            </a:r>
            <a:r>
              <a:rPr lang="en-US" sz="4000" baseline="30000" dirty="0"/>
              <a:t>st</a:t>
            </a:r>
            <a:r>
              <a:rPr lang="en-US" sz="4000" dirty="0"/>
              <a:t> Order Phase Transition – </a:t>
            </a:r>
            <a:r>
              <a:rPr lang="en-US" sz="4000" i="1" dirty="0"/>
              <a:t>v</a:t>
            </a:r>
            <a:r>
              <a:rPr lang="en-US" sz="4000" baseline="-25000" dirty="0"/>
              <a:t>1</a:t>
            </a:r>
          </a:p>
        </p:txBody>
      </p:sp>
      <p:cxnSp>
        <p:nvCxnSpPr>
          <p:cNvPr id="31" name="Straight Arrow Connector 30"/>
          <p:cNvCxnSpPr>
            <a:stCxn id="25" idx="3"/>
            <a:endCxn id="32" idx="2"/>
          </p:cNvCxnSpPr>
          <p:nvPr/>
        </p:nvCxnSpPr>
        <p:spPr>
          <a:xfrm>
            <a:off x="4495800" y="5094238"/>
            <a:ext cx="1371600" cy="468362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5867400" y="5029200"/>
            <a:ext cx="1143000" cy="10668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239000" y="2590800"/>
            <a:ext cx="1703387" cy="2587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57096" rIns="90000" bIns="45000"/>
          <a:lstStyle/>
          <a:p>
            <a:pPr>
              <a:lnSpc>
                <a:spcPct val="92000"/>
              </a:lnSpc>
              <a:tabLst>
                <a:tab pos="723900" algn="l"/>
                <a:tab pos="1447800" algn="l"/>
              </a:tabLst>
            </a:pPr>
            <a:r>
              <a:rPr lang="en-US" sz="1200" dirty="0"/>
              <a:t>PRL, 112 (2014) 162301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167632"/>
            <a:ext cx="3581400" cy="302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2"/>
          <p:cNvGraphicFramePr>
            <a:graphicFrameLocks noChangeAspect="1"/>
          </p:cNvGraphicFramePr>
          <p:nvPr/>
        </p:nvGraphicFramePr>
        <p:xfrm>
          <a:off x="3179152" y="3429000"/>
          <a:ext cx="85944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0" name="Equation" r:id="rId5" imgW="533160" imgH="393480" progId="Equation.3">
                  <p:embed/>
                </p:oleObj>
              </mc:Choice>
              <mc:Fallback>
                <p:oleObj name="Equation" r:id="rId5" imgW="53316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9152" y="3429000"/>
                        <a:ext cx="859448" cy="6858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 flipV="1">
            <a:off x="1447800" y="1981200"/>
            <a:ext cx="1752600" cy="1295400"/>
          </a:xfrm>
          <a:prstGeom prst="straightConnector1">
            <a:avLst/>
          </a:prstGeom>
          <a:ln w="381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981200" y="1954428"/>
            <a:ext cx="114300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9522562">
            <a:off x="1961735" y="2499975"/>
            <a:ext cx="140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Compression</a:t>
            </a:r>
          </a:p>
        </p:txBody>
      </p:sp>
      <p:sp>
        <p:nvSpPr>
          <p:cNvPr id="17" name="TextBox 16"/>
          <p:cNvSpPr txBox="1"/>
          <p:nvPr/>
        </p:nvSpPr>
        <p:spPr>
          <a:xfrm rot="20641298">
            <a:off x="1933873" y="1767329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Expansion</a:t>
            </a:r>
          </a:p>
        </p:txBody>
      </p:sp>
      <p:pic>
        <p:nvPicPr>
          <p:cNvPr id="18" name="Picture 17" descr="S_17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32" y="990600"/>
            <a:ext cx="4663168" cy="52578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2400" y="4432518"/>
            <a:ext cx="4343400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/>
              <a:t> First order phase transition is characterized by unstable coexistence region. This </a:t>
            </a:r>
            <a:r>
              <a:rPr lang="en-US" sz="1600" dirty="0" err="1"/>
              <a:t>spinodal</a:t>
            </a:r>
            <a:r>
              <a:rPr lang="en-US" sz="1600" dirty="0"/>
              <a:t> region will have the softest Equation of State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 </a:t>
            </a:r>
            <a:r>
              <a:rPr lang="en-US" sz="1600" i="1" dirty="0"/>
              <a:t>v</a:t>
            </a:r>
            <a:r>
              <a:rPr lang="en-US" sz="1600" baseline="-25000" dirty="0"/>
              <a:t>1</a:t>
            </a:r>
            <a:r>
              <a:rPr lang="en-US" sz="1600" dirty="0"/>
              <a:t> is a manifestation of early pressure in the system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29399" y="1079185"/>
            <a:ext cx="1066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UrQMD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77934" y="2624723"/>
            <a:ext cx="104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UrQMD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Symbol" pitchFamily="18" charset="2"/>
              </a:rPr>
              <a:t>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47933" y="4919133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3399"/>
                </a:solidFill>
              </a:rPr>
              <a:t>Anti-</a:t>
            </a:r>
            <a:r>
              <a:rPr lang="en-US" sz="1600" dirty="0">
                <a:solidFill>
                  <a:srgbClr val="FF3399"/>
                </a:solidFill>
                <a:latin typeface="Symbol" pitchFamily="18" charset="2"/>
              </a:rPr>
              <a:t>L</a:t>
            </a:r>
            <a:endParaRPr lang="en-US" dirty="0">
              <a:solidFill>
                <a:srgbClr val="FF3399"/>
              </a:solidFill>
              <a:latin typeface="Symbol" pitchFamily="18" charset="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8829" y="76200"/>
            <a:ext cx="7094571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Search for the Critical Point – </a:t>
            </a:r>
            <a:r>
              <a:rPr lang="en-US" sz="4000" dirty="0">
                <a:latin typeface="Symbol" pitchFamily="18" charset="2"/>
              </a:rPr>
              <a:t>ks</a:t>
            </a:r>
            <a:r>
              <a:rPr lang="en-US" sz="4000" baseline="30000" dirty="0"/>
              <a:t>2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3333" t="12232" r="22500" b="21046"/>
          <a:stretch>
            <a:fillRect/>
          </a:stretch>
        </p:blipFill>
        <p:spPr bwMode="auto">
          <a:xfrm>
            <a:off x="3276600" y="1676400"/>
            <a:ext cx="5867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66800"/>
            <a:ext cx="3142156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267200"/>
            <a:ext cx="293349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67201" y="1066800"/>
            <a:ext cx="4343400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STAR results show a fall and rise of the fluctuation variable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1447800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Negative</a:t>
            </a:r>
          </a:p>
          <a:p>
            <a:r>
              <a:rPr lang="en-US" dirty="0">
                <a:solidFill>
                  <a:srgbClr val="FF0000"/>
                </a:solidFill>
              </a:rPr>
              <a:t>kurtosis</a:t>
            </a: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813914" y="2094131"/>
            <a:ext cx="405286" cy="115669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33600" y="3048000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Positive</a:t>
            </a:r>
          </a:p>
          <a:p>
            <a:r>
              <a:rPr lang="en-US" dirty="0">
                <a:solidFill>
                  <a:srgbClr val="0070C0"/>
                </a:solidFill>
              </a:rPr>
              <a:t>kurtosis</a:t>
            </a:r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>
          <a:xfrm flipH="1" flipV="1">
            <a:off x="1828800" y="2514600"/>
            <a:ext cx="769030" cy="5334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</p:cNvCxnSpPr>
          <p:nvPr/>
        </p:nvCxnSpPr>
        <p:spPr>
          <a:xfrm flipH="1">
            <a:off x="1676400" y="3694331"/>
            <a:ext cx="921430" cy="110626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</p:cNvCxnSpPr>
          <p:nvPr/>
        </p:nvCxnSpPr>
        <p:spPr>
          <a:xfrm flipV="1">
            <a:off x="3062059" y="2819400"/>
            <a:ext cx="1586141" cy="55176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24200" y="4572000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Negative</a:t>
            </a:r>
          </a:p>
          <a:p>
            <a:r>
              <a:rPr lang="en-US" dirty="0">
                <a:solidFill>
                  <a:srgbClr val="FF0000"/>
                </a:solidFill>
              </a:rPr>
              <a:t>kurtosis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057400" y="4876800"/>
            <a:ext cx="9906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3"/>
          </p:cNvCxnSpPr>
          <p:nvPr/>
        </p:nvCxnSpPr>
        <p:spPr>
          <a:xfrm>
            <a:off x="4142427" y="4895166"/>
            <a:ext cx="1420173" cy="578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96000" y="3733800"/>
            <a:ext cx="181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STAR preliminary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10200" y="4038600"/>
            <a:ext cx="344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http://arxiv.org/abs/1503.02558v2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400" y="3733800"/>
            <a:ext cx="1489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Stephanov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4721424"/>
            <a:ext cx="8382000" cy="685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3807024"/>
            <a:ext cx="83820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" y="1996619"/>
            <a:ext cx="83820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2892624"/>
            <a:ext cx="8382000" cy="685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1006019"/>
            <a:ext cx="8382000" cy="685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2000" y="115669"/>
            <a:ext cx="711021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/>
              <a:t>BES Phase I – What have We Learned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006019"/>
            <a:ext cx="8534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 The BES at RHIC spans a range of </a:t>
            </a:r>
            <a:r>
              <a:rPr lang="en-US" sz="2000" dirty="0" err="1">
                <a:latin typeface="Symbol" pitchFamily="18" charset="2"/>
              </a:rPr>
              <a:t>m</a:t>
            </a:r>
            <a:r>
              <a:rPr lang="en-US" sz="2000" baseline="-25000" dirty="0" err="1"/>
              <a:t>B</a:t>
            </a:r>
            <a:r>
              <a:rPr lang="en-US" sz="2000" dirty="0"/>
              <a:t> that could contain features of the QCD phase diagram.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 Signatures consistent with a </a:t>
            </a:r>
            <a:r>
              <a:rPr lang="en-US" sz="2000" dirty="0" err="1"/>
              <a:t>parton</a:t>
            </a:r>
            <a:r>
              <a:rPr lang="en-US" sz="2000" dirty="0"/>
              <a:t> dominated regime either disappear, lose significance, or lose sufficient reach at the low energy region of the scan.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Dilepton</a:t>
            </a:r>
            <a:r>
              <a:rPr lang="en-US" sz="2000" dirty="0"/>
              <a:t> mass spectra show a broadening consistent with models including </a:t>
            </a:r>
            <a:r>
              <a:rPr lang="en-US" sz="2000" dirty="0" err="1"/>
              <a:t>hadron</a:t>
            </a:r>
            <a:r>
              <a:rPr lang="en-US" sz="2000" dirty="0"/>
              <a:t> gas and quark-gluon plasma components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There are indicators pointing towards a softening of the equation of state which can be interpreted as evidence for a first order phase transition.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 The higher moment fluctuation is sensitive to critical phenomena, but these analyses place stringent demands on the statistics.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5638800"/>
            <a:ext cx="169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Questions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2864" y="1371600"/>
            <a:ext cx="4953000" cy="1446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Beam Energy Scan II (2019-2020)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7344"/>
            <a:ext cx="4116064" cy="54864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67200" y="3276600"/>
            <a:ext cx="39135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 the most important energy range</a:t>
            </a:r>
          </a:p>
          <a:p>
            <a:r>
              <a:rPr lang="en-US" dirty="0">
                <a:sym typeface="Wingdings" pitchFamily="2" charset="2"/>
              </a:rPr>
              <a:t> 5 to 20 </a:t>
            </a:r>
            <a:r>
              <a:rPr lang="en-US" dirty="0" err="1">
                <a:sym typeface="Wingdings" pitchFamily="2" charset="2"/>
              </a:rPr>
              <a:t>GeV</a:t>
            </a:r>
            <a:endParaRPr lang="en-US" dirty="0"/>
          </a:p>
          <a:p>
            <a:endParaRPr lang="en-US" dirty="0"/>
          </a:p>
          <a:p>
            <a:r>
              <a:rPr lang="en-US" dirty="0"/>
              <a:t>Improve significance</a:t>
            </a:r>
          </a:p>
          <a:p>
            <a:pPr>
              <a:buFont typeface="Wingdings"/>
              <a:buChar char="è"/>
            </a:pPr>
            <a:r>
              <a:rPr lang="en-US" dirty="0">
                <a:sym typeface="Wingdings" pitchFamily="2" charset="2"/>
              </a:rPr>
              <a:t>Long runs, higher luminosity</a:t>
            </a:r>
          </a:p>
          <a:p>
            <a:pPr>
              <a:buFont typeface="Wingdings"/>
              <a:buChar char="è"/>
            </a:pP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Refine the signals</a:t>
            </a:r>
          </a:p>
          <a:p>
            <a:r>
              <a:rPr lang="en-US" dirty="0">
                <a:sym typeface="Wingdings" pitchFamily="2" charset="2"/>
              </a:rPr>
              <a:t> Detector improvements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94472"/>
            <a:ext cx="9144001" cy="54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00200" y="152400"/>
            <a:ext cx="6539804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Reduction in Errors with Improved Statistics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429000"/>
            <a:ext cx="3687337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48400" y="1066800"/>
            <a:ext cx="2895600" cy="175432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Improvements due to Upgrades</a:t>
            </a:r>
          </a:p>
        </p:txBody>
      </p:sp>
      <p:pic>
        <p:nvPicPr>
          <p:cNvPr id="107521" name="Picture 1" descr="C:\Documents and Settings\Cebra\Desktop\eTOF\kurtosis_eto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3516313" cy="2742009"/>
          </a:xfrm>
          <a:prstGeom prst="rect">
            <a:avLst/>
          </a:prstGeom>
          <a:noFill/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096000" cy="335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886700" cy="68580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Target Design 2014 and 2015</a:t>
            </a:r>
          </a:p>
        </p:txBody>
      </p:sp>
      <p:pic>
        <p:nvPicPr>
          <p:cNvPr id="4" name="Picture 3" descr="fixedTarget_2.png"/>
          <p:cNvPicPr>
            <a:picLocks noChangeAspect="1"/>
          </p:cNvPicPr>
          <p:nvPr/>
        </p:nvPicPr>
        <p:blipFill>
          <a:blip r:embed="rId3" cstate="print"/>
          <a:srcRect l="24701"/>
          <a:stretch>
            <a:fillRect/>
          </a:stretch>
        </p:blipFill>
        <p:spPr>
          <a:xfrm>
            <a:off x="3793733" y="990600"/>
            <a:ext cx="5274067" cy="5253123"/>
          </a:xfrm>
          <a:prstGeom prst="rect">
            <a:avLst/>
          </a:prstGeom>
        </p:spPr>
      </p:pic>
      <p:pic>
        <p:nvPicPr>
          <p:cNvPr id="6" name="Picture 5" descr="star target 009.jpg"/>
          <p:cNvPicPr>
            <a:picLocks noChangeAspect="1"/>
          </p:cNvPicPr>
          <p:nvPr/>
        </p:nvPicPr>
        <p:blipFill>
          <a:blip r:embed="rId4" cstate="print"/>
          <a:srcRect t="30664" b="24647"/>
          <a:stretch>
            <a:fillRect/>
          </a:stretch>
        </p:blipFill>
        <p:spPr>
          <a:xfrm>
            <a:off x="109361" y="4077237"/>
            <a:ext cx="3573997" cy="212960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1981200" y="3429000"/>
            <a:ext cx="4038600" cy="19812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05273" y="1295756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Target design:</a:t>
            </a:r>
          </a:p>
          <a:p>
            <a:pPr lvl="0" hangingPunct="0">
              <a:defRPr b="1">
                <a:solidFill>
                  <a:srgbClr val="FFFFFF"/>
                </a:solidFill>
              </a:defRPr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Liberation Sans" pitchFamily="18"/>
                <a:ea typeface="DejaVu Sans" pitchFamily="2"/>
                <a:cs typeface="Lohit Hindi" pitchFamily="2"/>
              </a:rPr>
              <a:t>	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DejaVu Sans" pitchFamily="2"/>
                <a:cs typeface="Lohit Hindi" pitchFamily="2"/>
              </a:rPr>
              <a:t>Gold foil</a:t>
            </a:r>
          </a:p>
          <a:p>
            <a:pPr lvl="0" hangingPunct="0">
              <a:defRPr b="1">
                <a:solidFill>
                  <a:srgbClr val="FFFFFF"/>
                </a:solidFill>
              </a:defRPr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DejaVu Sans" pitchFamily="2"/>
                <a:cs typeface="Lohit Hindi" pitchFamily="2"/>
              </a:rPr>
              <a:t>	1 mm Thick </a:t>
            </a:r>
          </a:p>
          <a:p>
            <a:pPr lvl="0" hangingPunct="0">
              <a:defRPr b="1">
                <a:solidFill>
                  <a:srgbClr val="FFFFFF"/>
                </a:solidFill>
              </a:defRPr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DejaVu Sans" pitchFamily="2"/>
                <a:cs typeface="Lohit Hindi" pitchFamily="2"/>
              </a:rPr>
              <a:t>	~1 cm High</a:t>
            </a:r>
          </a:p>
          <a:p>
            <a:pPr lvl="0" hangingPunct="0">
              <a:defRPr b="1">
                <a:solidFill>
                  <a:srgbClr val="FFFFFF"/>
                </a:solidFill>
              </a:defRPr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DejaVu Sans" pitchFamily="2"/>
                <a:cs typeface="Lohit Hindi" pitchFamily="2"/>
              </a:rPr>
              <a:t>	~4 cm Wide</a:t>
            </a:r>
          </a:p>
          <a:p>
            <a:pPr lvl="0" hangingPunct="0">
              <a:defRPr b="1">
                <a:solidFill>
                  <a:srgbClr val="FFFFFF"/>
                </a:solidFill>
              </a:defRPr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DejaVu Sans" pitchFamily="2"/>
                <a:cs typeface="Lohit Hindi" pitchFamily="2"/>
              </a:rPr>
              <a:t>	210 cm from IR</a:t>
            </a:r>
          </a:p>
        </p:txBody>
      </p:sp>
    </p:spTree>
    <p:extLst>
      <p:ext uri="{BB962C8B-B14F-4D97-AF65-F5344CB8AC3E}">
        <p14:creationId xmlns:p14="http://schemas.microsoft.com/office/powerpoint/2010/main" val="441150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60"/>
            <a:ext cx="9144000" cy="63157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0"/>
            <a:ext cx="8458200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Low in Energy Should We Go? </a:t>
            </a:r>
            <a:r>
              <a:rPr lang="en-US" sz="3200" dirty="0">
                <a:sym typeface="Wingdings" panose="05000000000000000000" pitchFamily="2" charset="2"/>
              </a:rPr>
              <a:t> &lt; 7.7 GeV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611469"/>
            <a:ext cx="5181600" cy="175432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7.7 GeV is the lowest realistic collider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Critical Point studies need results below 7.7 </a:t>
            </a:r>
            <a:r>
              <a:rPr lang="en-US" dirty="0" err="1"/>
              <a:t>geV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FXT program provides control measurements for critical point and onset of deconfinement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FXT span the region between the current SIS program and the RHIC BES program</a:t>
            </a:r>
          </a:p>
        </p:txBody>
      </p:sp>
    </p:spTree>
    <p:extLst>
      <p:ext uri="{BB962C8B-B14F-4D97-AF65-F5344CB8AC3E}">
        <p14:creationId xmlns:p14="http://schemas.microsoft.com/office/powerpoint/2010/main" val="1604493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673" y="89081"/>
            <a:ext cx="7886700" cy="67292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Run 14 and 15 Setup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47019"/>
            <a:ext cx="9143999" cy="5361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865910"/>
            <a:ext cx="7315200" cy="546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19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0" y="4495800"/>
            <a:ext cx="152400" cy="16002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24989" y="2209800"/>
            <a:ext cx="76200" cy="19812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2"/>
          <p:cNvGrpSpPr/>
          <p:nvPr/>
        </p:nvGrpSpPr>
        <p:grpSpPr>
          <a:xfrm>
            <a:off x="5477393" y="2572656"/>
            <a:ext cx="3666607" cy="2590800"/>
            <a:chOff x="4582378" y="1215714"/>
            <a:chExt cx="3657600" cy="2266935"/>
          </a:xfrm>
        </p:grpSpPr>
        <p:sp>
          <p:nvSpPr>
            <p:cNvPr id="56" name="Rectangle 55"/>
            <p:cNvSpPr/>
            <p:nvPr/>
          </p:nvSpPr>
          <p:spPr bwMode="auto">
            <a:xfrm>
              <a:off x="4582378" y="1215714"/>
              <a:ext cx="3657600" cy="1065966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Arial" pitchFamily="-65" charset="0"/>
                </a:rPr>
                <a:t>Outer Sectors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rPr>
                <a:t>32 pad rows</a:t>
              </a: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4582378" y="2385369"/>
              <a:ext cx="3657600" cy="109728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effectLst/>
                  <a:latin typeface="Arial" pitchFamily="-65" charset="0"/>
                </a:rPr>
                <a:t>Inner Sectors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Arial" pitchFamily="-65" charset="0"/>
                </a:rPr>
                <a:t>13 or 40 pads rows</a:t>
              </a:r>
              <a:endParaRPr kumimoji="0" lang="en-US" sz="1600" b="0" i="0" u="none" strike="noStrike" cap="none" normalizeH="0" baseline="0" dirty="0">
                <a:ln>
                  <a:noFill/>
                </a:ln>
                <a:effectLst/>
                <a:latin typeface="Arial" pitchFamily="-65" charset="0"/>
              </a:endParaRPr>
            </a:p>
          </p:txBody>
        </p:sp>
      </p:grpSp>
      <p:grpSp>
        <p:nvGrpSpPr>
          <p:cNvPr id="4" name="Group 12"/>
          <p:cNvGrpSpPr/>
          <p:nvPr/>
        </p:nvGrpSpPr>
        <p:grpSpPr>
          <a:xfrm>
            <a:off x="1819793" y="2561772"/>
            <a:ext cx="3666607" cy="2590800"/>
            <a:chOff x="4582378" y="1215714"/>
            <a:chExt cx="3657600" cy="2266935"/>
          </a:xfrm>
        </p:grpSpPr>
        <p:sp>
          <p:nvSpPr>
            <p:cNvPr id="59" name="Rectangle 58"/>
            <p:cNvSpPr/>
            <p:nvPr/>
          </p:nvSpPr>
          <p:spPr bwMode="auto">
            <a:xfrm>
              <a:off x="4582378" y="1215714"/>
              <a:ext cx="3657600" cy="1065966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Arial" pitchFamily="-65" charset="0"/>
                </a:rPr>
                <a:t>Outer Sectors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rPr>
                <a:t>32 pad rows</a:t>
              </a: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4582378" y="2385369"/>
              <a:ext cx="3657600" cy="109728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effectLst/>
                  <a:latin typeface="Arial" pitchFamily="-65" charset="0"/>
                </a:rPr>
                <a:t>Inner Sectors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Arial" pitchFamily="-65" charset="0"/>
                </a:rPr>
                <a:t>13 or 40 pads rows</a:t>
              </a:r>
              <a:endParaRPr kumimoji="0" lang="en-US" sz="1600" b="0" i="0" u="none" strike="noStrike" cap="none" normalizeH="0" baseline="0" dirty="0">
                <a:ln>
                  <a:noFill/>
                </a:ln>
                <a:effectLst/>
                <a:latin typeface="Arial" pitchFamily="-65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447800" y="2362200"/>
            <a:ext cx="4419600" cy="76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 bwMode="auto">
          <a:xfrm rot="16200000">
            <a:off x="6551899" y="3506501"/>
            <a:ext cx="5230035" cy="45833"/>
          </a:xfrm>
          <a:prstGeom prst="rightArrow">
            <a:avLst/>
          </a:prstGeom>
          <a:solidFill>
            <a:schemeClr val="accent1">
              <a:lumMod val="50000"/>
              <a:alpha val="5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-65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495801">
            <a:off x="2024256" y="2596667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η=</a:t>
            </a:r>
            <a:r>
              <a:rPr lang="en-US" dirty="0"/>
              <a:t>1.47</a:t>
            </a:r>
          </a:p>
        </p:txBody>
      </p:sp>
      <p:sp>
        <p:nvSpPr>
          <p:cNvPr id="10" name="TextBox 9"/>
          <p:cNvSpPr txBox="1"/>
          <p:nvPr/>
        </p:nvSpPr>
        <p:spPr>
          <a:xfrm rot="532166">
            <a:off x="24195" y="4853532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η=</a:t>
            </a:r>
            <a:r>
              <a:rPr lang="en-US" dirty="0"/>
              <a:t>2.6</a:t>
            </a:r>
          </a:p>
        </p:txBody>
      </p:sp>
      <p:sp>
        <p:nvSpPr>
          <p:cNvPr id="13" name="TextBox 12"/>
          <p:cNvSpPr txBox="1"/>
          <p:nvPr/>
        </p:nvSpPr>
        <p:spPr>
          <a:xfrm rot="797325">
            <a:off x="412545" y="4156365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η=</a:t>
            </a:r>
            <a:r>
              <a:rPr lang="en-US" dirty="0">
                <a:solidFill>
                  <a:srgbClr val="FF0000"/>
                </a:solidFill>
              </a:rPr>
              <a:t>2.24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29200" y="2590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42473" y="354289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</a:t>
            </a:r>
            <a:r>
              <a:rPr lang="en-US" dirty="0"/>
              <a:t>26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56367" y="3784268"/>
            <a:ext cx="571203" cy="364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120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093601" y="4854550"/>
            <a:ext cx="442509" cy="364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60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52175" y="2209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37114" y="6112785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079499" y="1371600"/>
            <a:ext cx="493580" cy="364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05400" y="1066800"/>
            <a:ext cx="40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baseline="-25000" dirty="0"/>
              <a:t>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50568" y="11430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η=0</a:t>
            </a:r>
            <a:r>
              <a:rPr lang="en-US" dirty="0"/>
              <a:t>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0" y="6172200"/>
            <a:ext cx="91440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319628">
            <a:off x="638434" y="2776867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346075" algn="l"/>
              </a:tabLst>
            </a:pPr>
            <a:r>
              <a:rPr lang="el-GR" dirty="0">
                <a:solidFill>
                  <a:srgbClr val="FF0000"/>
                </a:solidFill>
              </a:rPr>
              <a:t>η=</a:t>
            </a:r>
            <a:r>
              <a:rPr lang="en-US" dirty="0">
                <a:solidFill>
                  <a:srgbClr val="FF0000"/>
                </a:solidFill>
              </a:rPr>
              <a:t>1.6 </a:t>
            </a:r>
          </a:p>
        </p:txBody>
      </p:sp>
      <p:cxnSp>
        <p:nvCxnSpPr>
          <p:cNvPr id="36" name="Straight Arrow Connector 35"/>
          <p:cNvCxnSpPr>
            <a:stCxn id="3" idx="1"/>
          </p:cNvCxnSpPr>
          <p:nvPr/>
        </p:nvCxnSpPr>
        <p:spPr>
          <a:xfrm flipH="1" flipV="1">
            <a:off x="76200" y="2438400"/>
            <a:ext cx="9090717" cy="37060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" idx="1"/>
          </p:cNvCxnSpPr>
          <p:nvPr/>
        </p:nvCxnSpPr>
        <p:spPr>
          <a:xfrm flipH="1" flipV="1">
            <a:off x="0" y="1752600"/>
            <a:ext cx="9166917" cy="439183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" idx="1"/>
          </p:cNvCxnSpPr>
          <p:nvPr/>
        </p:nvCxnSpPr>
        <p:spPr>
          <a:xfrm flipH="1" flipV="1">
            <a:off x="0" y="4038600"/>
            <a:ext cx="9166917" cy="21058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" idx="1"/>
          </p:cNvCxnSpPr>
          <p:nvPr/>
        </p:nvCxnSpPr>
        <p:spPr>
          <a:xfrm flipH="1" flipV="1">
            <a:off x="0" y="1905000"/>
            <a:ext cx="9166917" cy="42394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 rot="1501050">
            <a:off x="648652" y="2444658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η=1.</a:t>
            </a:r>
            <a:r>
              <a:rPr lang="en-US" dirty="0">
                <a:solidFill>
                  <a:srgbClr val="0070C0"/>
                </a:solidFill>
              </a:rPr>
              <a:t>52</a:t>
            </a:r>
          </a:p>
        </p:txBody>
      </p:sp>
      <p:cxnSp>
        <p:nvCxnSpPr>
          <p:cNvPr id="50" name="Straight Arrow Connector 49"/>
          <p:cNvCxnSpPr>
            <a:stCxn id="3" idx="1"/>
          </p:cNvCxnSpPr>
          <p:nvPr/>
        </p:nvCxnSpPr>
        <p:spPr>
          <a:xfrm flipH="1" flipV="1">
            <a:off x="76200" y="4800600"/>
            <a:ext cx="9090717" cy="134383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" idx="1"/>
          </p:cNvCxnSpPr>
          <p:nvPr/>
        </p:nvCxnSpPr>
        <p:spPr>
          <a:xfrm flipH="1" flipV="1">
            <a:off x="76200" y="4038600"/>
            <a:ext cx="9090717" cy="21058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953000" y="1981200"/>
            <a:ext cx="116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Barrel TOF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480636" y="0"/>
            <a:ext cx="414876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Internal Fixed Target</a:t>
            </a:r>
          </a:p>
          <a:p>
            <a:pPr algn="ctr"/>
            <a:r>
              <a:rPr lang="en-US" sz="2400" b="1" dirty="0" err="1"/>
              <a:t>PseudoRapidity</a:t>
            </a:r>
            <a:r>
              <a:rPr lang="en-US" sz="2400" b="1" dirty="0"/>
              <a:t> Considerations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48715" y="228600"/>
            <a:ext cx="148008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eTOF</a:t>
            </a:r>
            <a:r>
              <a:rPr lang="en-US" dirty="0"/>
              <a:t>:</a:t>
            </a:r>
          </a:p>
          <a:p>
            <a:r>
              <a:rPr lang="en-US" dirty="0"/>
              <a:t>Z = -270 cm</a:t>
            </a:r>
          </a:p>
          <a:p>
            <a:r>
              <a:rPr lang="en-US" dirty="0">
                <a:latin typeface="Symbol" pitchFamily="18" charset="2"/>
              </a:rPr>
              <a:t>D</a:t>
            </a:r>
            <a:r>
              <a:rPr lang="en-US" dirty="0"/>
              <a:t>Z = 480 cm</a:t>
            </a:r>
          </a:p>
          <a:p>
            <a:r>
              <a:rPr lang="en-US" dirty="0" err="1"/>
              <a:t>R</a:t>
            </a:r>
            <a:r>
              <a:rPr lang="en-US" baseline="-25000" dirty="0" err="1"/>
              <a:t>min</a:t>
            </a:r>
            <a:r>
              <a:rPr lang="en-US" dirty="0"/>
              <a:t> = 110 cm</a:t>
            </a:r>
          </a:p>
          <a:p>
            <a:r>
              <a:rPr lang="en-US" dirty="0" err="1"/>
              <a:t>R</a:t>
            </a:r>
            <a:r>
              <a:rPr lang="en-US" baseline="-25000" dirty="0" err="1"/>
              <a:t>max</a:t>
            </a:r>
            <a:r>
              <a:rPr lang="en-US" dirty="0"/>
              <a:t> = 220 cm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524000" y="6183868"/>
            <a:ext cx="6062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-200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486400" y="2362200"/>
            <a:ext cx="3886200" cy="76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8608276" y="6248400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08144" y="6185647"/>
            <a:ext cx="6062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-270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385487" y="6412468"/>
            <a:ext cx="29297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Target located at Z = +200 cm</a:t>
            </a:r>
          </a:p>
        </p:txBody>
      </p:sp>
      <p:cxnSp>
        <p:nvCxnSpPr>
          <p:cNvPr id="84" name="Straight Arrow Connector 83"/>
          <p:cNvCxnSpPr>
            <a:stCxn id="20" idx="0"/>
          </p:cNvCxnSpPr>
          <p:nvPr/>
        </p:nvCxnSpPr>
        <p:spPr>
          <a:xfrm flipH="1" flipV="1">
            <a:off x="5486400" y="1219200"/>
            <a:ext cx="1557" cy="48935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80" idx="0"/>
            <a:endCxn id="78" idx="0"/>
          </p:cNvCxnSpPr>
          <p:nvPr/>
        </p:nvCxnSpPr>
        <p:spPr>
          <a:xfrm flipV="1">
            <a:off x="5850344" y="6248400"/>
            <a:ext cx="3025794" cy="1640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 rot="1366116">
            <a:off x="1250495" y="3335605"/>
            <a:ext cx="219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Good tracks - Current</a:t>
            </a:r>
          </a:p>
        </p:txBody>
      </p:sp>
      <p:sp>
        <p:nvSpPr>
          <p:cNvPr id="88" name="TextBox 87"/>
          <p:cNvSpPr txBox="1"/>
          <p:nvPr/>
        </p:nvSpPr>
        <p:spPr>
          <a:xfrm rot="1529865">
            <a:off x="1288412" y="2961139"/>
            <a:ext cx="207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eTOF</a:t>
            </a:r>
            <a:r>
              <a:rPr lang="en-US" dirty="0">
                <a:solidFill>
                  <a:srgbClr val="0070C0"/>
                </a:solidFill>
              </a:rPr>
              <a:t> lower eta limit</a:t>
            </a:r>
          </a:p>
        </p:txBody>
      </p:sp>
      <p:sp>
        <p:nvSpPr>
          <p:cNvPr id="89" name="TextBox 88"/>
          <p:cNvSpPr txBox="1"/>
          <p:nvPr/>
        </p:nvSpPr>
        <p:spPr>
          <a:xfrm rot="797360">
            <a:off x="1007811" y="4174106"/>
            <a:ext cx="188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Good tracks - </a:t>
            </a:r>
            <a:r>
              <a:rPr lang="en-US" dirty="0" err="1">
                <a:solidFill>
                  <a:srgbClr val="FF0000"/>
                </a:solidFill>
              </a:rPr>
              <a:t>iTPC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 rot="687536">
            <a:off x="1463532" y="4548566"/>
            <a:ext cx="2102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eTOF</a:t>
            </a:r>
            <a:r>
              <a:rPr lang="en-US" dirty="0">
                <a:solidFill>
                  <a:srgbClr val="0070C0"/>
                </a:solidFill>
              </a:rPr>
              <a:t> upper eta limit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-28545" y="2924146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</a:rPr>
              <a:t>eTOF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02788" y="5562600"/>
            <a:ext cx="384541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Inner </a:t>
            </a:r>
            <a:r>
              <a:rPr lang="en-US" dirty="0" err="1"/>
              <a:t>eTOF</a:t>
            </a:r>
            <a:r>
              <a:rPr lang="en-US" dirty="0"/>
              <a:t> edge matches tracking limit</a:t>
            </a:r>
          </a:p>
        </p:txBody>
      </p:sp>
      <p:cxnSp>
        <p:nvCxnSpPr>
          <p:cNvPr id="61" name="Straight Arrow Connector 60"/>
          <p:cNvCxnSpPr>
            <a:stCxn id="48" idx="0"/>
            <a:endCxn id="13" idx="2"/>
          </p:cNvCxnSpPr>
          <p:nvPr/>
        </p:nvCxnSpPr>
        <p:spPr>
          <a:xfrm flipH="1" flipV="1">
            <a:off x="812688" y="4520753"/>
            <a:ext cx="1912806" cy="10418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590800" y="1447800"/>
            <a:ext cx="219630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Small acceptance gap</a:t>
            </a:r>
          </a:p>
        </p:txBody>
      </p:sp>
      <p:cxnSp>
        <p:nvCxnSpPr>
          <p:cNvPr id="64" name="Straight Arrow Connector 63"/>
          <p:cNvCxnSpPr>
            <a:stCxn id="62" idx="2"/>
            <a:endCxn id="47" idx="0"/>
          </p:cNvCxnSpPr>
          <p:nvPr/>
        </p:nvCxnSpPr>
        <p:spPr>
          <a:xfrm flipH="1">
            <a:off x="1142886" y="1817132"/>
            <a:ext cx="2546068" cy="6448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16200000">
            <a:off x="-180945" y="498154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EPD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30016" y="152400"/>
            <a:ext cx="713092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do the </a:t>
            </a:r>
            <a:r>
              <a:rPr lang="en-US" sz="2800" dirty="0" err="1"/>
              <a:t>iTPC</a:t>
            </a:r>
            <a:r>
              <a:rPr lang="en-US" sz="2800" dirty="0"/>
              <a:t> and </a:t>
            </a:r>
            <a:r>
              <a:rPr lang="en-US" sz="2800" dirty="0" err="1"/>
              <a:t>eTOF</a:t>
            </a:r>
            <a:r>
              <a:rPr lang="en-US" sz="2800" dirty="0"/>
              <a:t> do for Fixed Target?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0" y="1371600"/>
            <a:ext cx="414863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Allows the program to reach 7.7 </a:t>
            </a:r>
            <a:r>
              <a:rPr lang="en-US" sz="2000" b="1" dirty="0" err="1"/>
              <a:t>GeV</a:t>
            </a:r>
            <a:r>
              <a:rPr lang="en-US" sz="2000" b="1" dirty="0"/>
              <a:t>!</a:t>
            </a:r>
          </a:p>
        </p:txBody>
      </p:sp>
      <p:pic>
        <p:nvPicPr>
          <p:cNvPr id="104450" name="Picture 2" descr="C:\Documents and Settings\Cebra\My Documents\My Pictures\Acceptance_fxt_pr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1" y="1828800"/>
            <a:ext cx="4648200" cy="4457284"/>
          </a:xfrm>
          <a:prstGeom prst="rect">
            <a:avLst/>
          </a:prstGeom>
          <a:noFill/>
        </p:spPr>
      </p:pic>
      <p:pic>
        <p:nvPicPr>
          <p:cNvPr id="104449" name="Picture 1" descr="C:\Documents and Settings\Cebra\My Documents\My Pictures\Acceptance_FXT_p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28800"/>
            <a:ext cx="4691063" cy="445711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962400" y="3657600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ymbol" pitchFamily="18" charset="2"/>
              </a:rPr>
              <a:t>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0" y="3657600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37104"/>
            <a:ext cx="9144000" cy="430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6673" y="89081"/>
            <a:ext cx="7886700" cy="6729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Acceptance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599" y="1414164"/>
          <a:ext cx="8001001" cy="4377036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6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4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4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4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4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Collision Energy (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GeV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Single Beam Energy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Fixed Target 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Root s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Single Beam Rapidity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Center of Mass Rapidity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Chemical Potential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Symbol"/>
                        </a:rPr>
                        <a:t>m</a:t>
                      </a:r>
                      <a:r>
                        <a:rPr lang="en-US" sz="1800" b="1" i="0" u="none" strike="noStrike" baseline="-25000" dirty="0" err="1">
                          <a:solidFill>
                            <a:srgbClr val="000000"/>
                          </a:solidFill>
                          <a:latin typeface="Calibri"/>
                        </a:rPr>
                        <a:t>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Events</a:t>
                      </a:r>
                    </a:p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(Millions)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13.713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5.369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2.685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0.276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5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11.083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4.938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2.469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0.325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5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62.4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31.2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7.737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4.204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2.102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0.420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5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19.5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6.170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3.734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1.867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0.487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5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13.5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5.185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3.366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1.683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0.541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19.6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9.8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4.468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3.042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1.521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0.589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5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14.5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7.25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3.904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2.741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1.370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0.633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5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11.5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5.75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3.528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2.507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1.253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0.666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5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9.1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4.55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3.196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2.269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1.134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0.699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5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7.7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2.985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2.097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1.049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0.721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5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2.50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2.320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1.644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0.822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0.774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673" y="89081"/>
            <a:ext cx="7886700" cy="67292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dirty="0"/>
              <a:t>Run 14 and 15 Setup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47019"/>
            <a:ext cx="9143999" cy="5361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865910"/>
            <a:ext cx="7315200" cy="546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19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4200" y="990600"/>
            <a:ext cx="1210588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SPS</a:t>
            </a:r>
          </a:p>
          <a:p>
            <a:endParaRPr lang="en-US" sz="2400" b="1" dirty="0"/>
          </a:p>
          <a:p>
            <a:r>
              <a:rPr lang="en-US" sz="2400" b="1" dirty="0"/>
              <a:t>NA61</a:t>
            </a:r>
          </a:p>
          <a:p>
            <a:endParaRPr lang="en-US" sz="2400" b="1" dirty="0"/>
          </a:p>
          <a:p>
            <a:r>
              <a:rPr lang="en-US" sz="2400" b="1" dirty="0"/>
              <a:t>2009</a:t>
            </a:r>
          </a:p>
          <a:p>
            <a:endParaRPr lang="en-US" sz="2400" b="1" dirty="0"/>
          </a:p>
          <a:p>
            <a:r>
              <a:rPr lang="en-US" sz="2400" b="1" dirty="0"/>
              <a:t>4.9-17.3</a:t>
            </a:r>
          </a:p>
          <a:p>
            <a:endParaRPr lang="en-US" sz="2400" b="1" dirty="0"/>
          </a:p>
          <a:p>
            <a:r>
              <a:rPr lang="en-US" sz="2400" b="1" dirty="0"/>
              <a:t>100 HZ</a:t>
            </a:r>
          </a:p>
          <a:p>
            <a:endParaRPr lang="en-US" sz="2400" b="1" dirty="0"/>
          </a:p>
          <a:p>
            <a:r>
              <a:rPr lang="en-US" sz="2400" b="1" dirty="0"/>
              <a:t>CP&amp;OD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990600"/>
            <a:ext cx="1187056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/>
              <a:t>Facilty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Exp.:</a:t>
            </a:r>
          </a:p>
          <a:p>
            <a:endParaRPr lang="en-US" sz="2400" b="1" dirty="0"/>
          </a:p>
          <a:p>
            <a:r>
              <a:rPr lang="en-US" sz="2400" b="1" dirty="0"/>
              <a:t>Start:</a:t>
            </a:r>
          </a:p>
          <a:p>
            <a:endParaRPr lang="en-US" sz="2400" b="1" dirty="0"/>
          </a:p>
          <a:p>
            <a:r>
              <a:rPr lang="en-US" sz="2400" b="1" dirty="0"/>
              <a:t>Energy:</a:t>
            </a:r>
          </a:p>
          <a:p>
            <a:endParaRPr lang="en-US" sz="2400" b="1" dirty="0"/>
          </a:p>
          <a:p>
            <a:r>
              <a:rPr lang="en-US" sz="2400" b="1" dirty="0"/>
              <a:t>Rate:</a:t>
            </a:r>
          </a:p>
          <a:p>
            <a:endParaRPr lang="en-US" sz="2400" b="1" dirty="0"/>
          </a:p>
          <a:p>
            <a:r>
              <a:rPr lang="en-US" sz="2400" b="1" dirty="0"/>
              <a:t>Physics: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990600"/>
            <a:ext cx="1496115" cy="4154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RHIC BESII</a:t>
            </a:r>
          </a:p>
          <a:p>
            <a:endParaRPr lang="en-US" sz="2400" b="1" dirty="0"/>
          </a:p>
          <a:p>
            <a:r>
              <a:rPr lang="en-US" sz="2400" b="1" dirty="0"/>
              <a:t>STAR</a:t>
            </a:r>
          </a:p>
          <a:p>
            <a:r>
              <a:rPr lang="en-US" sz="2400" dirty="0"/>
              <a:t>+FXT</a:t>
            </a:r>
          </a:p>
          <a:p>
            <a:r>
              <a:rPr lang="en-US" sz="2400" b="1" dirty="0"/>
              <a:t>2019-20</a:t>
            </a:r>
          </a:p>
          <a:p>
            <a:r>
              <a:rPr lang="en-US" sz="2400" b="1" dirty="0"/>
              <a:t>     </a:t>
            </a:r>
            <a:r>
              <a:rPr lang="en-US" sz="2400" dirty="0"/>
              <a:t>2018</a:t>
            </a:r>
          </a:p>
          <a:p>
            <a:r>
              <a:rPr lang="en-US" sz="2400" b="1" dirty="0"/>
              <a:t>7.7– 19.6</a:t>
            </a:r>
          </a:p>
          <a:p>
            <a:r>
              <a:rPr lang="en-US" sz="2400" dirty="0"/>
              <a:t>2.5-7.7</a:t>
            </a:r>
          </a:p>
          <a:p>
            <a:r>
              <a:rPr lang="en-US" sz="2400" b="1" dirty="0"/>
              <a:t>100 HZ</a:t>
            </a:r>
          </a:p>
          <a:p>
            <a:r>
              <a:rPr lang="en-US" sz="2400" dirty="0"/>
              <a:t>2000 Hz</a:t>
            </a:r>
          </a:p>
          <a:p>
            <a:r>
              <a:rPr lang="en-US" sz="2400" b="1" dirty="0"/>
              <a:t>CP&amp;OD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990600"/>
            <a:ext cx="1460656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NICA</a:t>
            </a:r>
          </a:p>
          <a:p>
            <a:endParaRPr lang="en-US" sz="2400" b="1" dirty="0"/>
          </a:p>
          <a:p>
            <a:r>
              <a:rPr lang="en-US" sz="2400" b="1" dirty="0"/>
              <a:t>MPD</a:t>
            </a:r>
          </a:p>
          <a:p>
            <a:r>
              <a:rPr lang="en-US" sz="2400" dirty="0"/>
              <a:t>+ </a:t>
            </a:r>
            <a:r>
              <a:rPr lang="en-US" sz="2400" b="1" dirty="0"/>
              <a:t>BM@N</a:t>
            </a:r>
          </a:p>
          <a:p>
            <a:r>
              <a:rPr lang="en-US" sz="2400" b="1" dirty="0"/>
              <a:t>2020</a:t>
            </a:r>
          </a:p>
          <a:p>
            <a:r>
              <a:rPr lang="en-US" sz="2400" dirty="0"/>
              <a:t>2017</a:t>
            </a:r>
          </a:p>
          <a:p>
            <a:r>
              <a:rPr lang="en-US" sz="2400" b="1" dirty="0"/>
              <a:t>2.7 - 11</a:t>
            </a:r>
          </a:p>
          <a:p>
            <a:r>
              <a:rPr lang="en-US" sz="2400" dirty="0"/>
              <a:t>2.0-3.5</a:t>
            </a:r>
          </a:p>
          <a:p>
            <a:r>
              <a:rPr lang="en-US" sz="2400" b="1" dirty="0"/>
              <a:t>&lt;10 kHz</a:t>
            </a:r>
          </a:p>
          <a:p>
            <a:endParaRPr lang="en-US" sz="2400" b="1" dirty="0"/>
          </a:p>
          <a:p>
            <a:r>
              <a:rPr lang="en-US" sz="2400" b="1" dirty="0"/>
              <a:t>OD&amp;DHM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0" y="990600"/>
            <a:ext cx="2031325" cy="41549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SIS-100</a:t>
            </a:r>
          </a:p>
          <a:p>
            <a:r>
              <a:rPr lang="en-US" sz="2400" b="1" dirty="0"/>
              <a:t>    </a:t>
            </a:r>
            <a:r>
              <a:rPr lang="en-US" sz="2400" dirty="0"/>
              <a:t>SIS-300</a:t>
            </a:r>
            <a:r>
              <a:rPr lang="en-US" sz="2400" b="1" dirty="0"/>
              <a:t>	</a:t>
            </a:r>
          </a:p>
          <a:p>
            <a:r>
              <a:rPr lang="en-US" sz="2400" b="1" dirty="0"/>
              <a:t>CBM</a:t>
            </a:r>
          </a:p>
          <a:p>
            <a:endParaRPr lang="en-US" sz="2400" b="1" dirty="0"/>
          </a:p>
          <a:p>
            <a:r>
              <a:rPr lang="en-US" sz="2400" b="1" dirty="0"/>
              <a:t>2022</a:t>
            </a:r>
          </a:p>
          <a:p>
            <a:endParaRPr lang="en-US" sz="2400" b="1" dirty="0"/>
          </a:p>
          <a:p>
            <a:r>
              <a:rPr lang="en-US" sz="2400" b="1" dirty="0"/>
              <a:t>2.7-8.2</a:t>
            </a:r>
          </a:p>
          <a:p>
            <a:endParaRPr lang="en-US" sz="2400" b="1" dirty="0"/>
          </a:p>
          <a:p>
            <a:r>
              <a:rPr lang="en-US" sz="2400" b="1" dirty="0"/>
              <a:t>&lt;10 MHZ</a:t>
            </a:r>
          </a:p>
          <a:p>
            <a:endParaRPr lang="en-US" sz="2400" b="1" dirty="0"/>
          </a:p>
          <a:p>
            <a:r>
              <a:rPr lang="en-US" sz="2400" b="1" dirty="0"/>
              <a:t>OD&amp;DHM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228600" y="32766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√</a:t>
            </a:r>
            <a:r>
              <a:rPr lang="en-US" dirty="0" err="1"/>
              <a:t>s</a:t>
            </a:r>
            <a:r>
              <a:rPr lang="en-US" baseline="-25000" dirty="0" err="1"/>
              <a:t>NN</a:t>
            </a:r>
            <a:r>
              <a:rPr lang="en-US" dirty="0"/>
              <a:t> (</a:t>
            </a:r>
            <a:r>
              <a:rPr lang="en-US" dirty="0" err="1"/>
              <a:t>GeV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228600" y="4267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8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5562600" y="5562600"/>
            <a:ext cx="327660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CP = Critical Point</a:t>
            </a:r>
          </a:p>
          <a:p>
            <a:r>
              <a:rPr lang="en-US" b="1" dirty="0"/>
              <a:t>OD = Onset of </a:t>
            </a:r>
            <a:r>
              <a:rPr lang="en-US" b="1" dirty="0" err="1"/>
              <a:t>Deconfinement</a:t>
            </a:r>
            <a:endParaRPr lang="en-US" b="1" dirty="0"/>
          </a:p>
          <a:p>
            <a:r>
              <a:rPr lang="en-US" b="1" dirty="0"/>
              <a:t>DHM = Dense </a:t>
            </a:r>
            <a:r>
              <a:rPr lang="en-US" b="1" dirty="0" err="1"/>
              <a:t>Hadronic</a:t>
            </a:r>
            <a:r>
              <a:rPr lang="en-US" b="1" dirty="0"/>
              <a:t> Matter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1574" y="123372"/>
            <a:ext cx="463665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/>
              <a:t>Comparison of Facilities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12767" y="5181600"/>
            <a:ext cx="130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Target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83171" y="5562600"/>
            <a:ext cx="1236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Lighter ion </a:t>
            </a:r>
          </a:p>
          <a:p>
            <a:r>
              <a:rPr lang="en-US" dirty="0"/>
              <a:t>collisions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32367" y="5181600"/>
            <a:ext cx="130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Target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67600" y="990600"/>
            <a:ext cx="1460656" cy="415498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J-PARC HI</a:t>
            </a:r>
          </a:p>
          <a:p>
            <a:r>
              <a:rPr lang="en-US" sz="2400" b="1" dirty="0"/>
              <a:t>	</a:t>
            </a:r>
          </a:p>
          <a:p>
            <a:r>
              <a:rPr lang="en-US" sz="2400" b="1" dirty="0"/>
              <a:t>JHITS</a:t>
            </a:r>
          </a:p>
          <a:p>
            <a:endParaRPr lang="en-US" sz="2400" b="1" dirty="0"/>
          </a:p>
          <a:p>
            <a:r>
              <a:rPr lang="en-US" sz="2400" b="1" dirty="0"/>
              <a:t>2025</a:t>
            </a:r>
          </a:p>
          <a:p>
            <a:endParaRPr lang="en-US" sz="2400" b="1" dirty="0"/>
          </a:p>
          <a:p>
            <a:r>
              <a:rPr lang="en-US" sz="2400" b="1" dirty="0"/>
              <a:t>2.0-6.2</a:t>
            </a:r>
          </a:p>
          <a:p>
            <a:endParaRPr lang="en-US" sz="2400" b="1" dirty="0"/>
          </a:p>
          <a:p>
            <a:r>
              <a:rPr lang="en-US" sz="2400" b="1" dirty="0"/>
              <a:t>100 MHZ</a:t>
            </a:r>
          </a:p>
          <a:p>
            <a:endParaRPr lang="en-US" sz="2400" b="1" dirty="0"/>
          </a:p>
          <a:p>
            <a:r>
              <a:rPr lang="en-US" sz="2400" b="1" dirty="0"/>
              <a:t>OD&amp;DHM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9800" y="5181600"/>
            <a:ext cx="130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Target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56583" y="518160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Collider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52600" y="518160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Collider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64967" y="5410200"/>
            <a:ext cx="130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Target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84367" y="5410200"/>
            <a:ext cx="130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Target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1000" y="1828800"/>
          <a:ext cx="7010399" cy="4114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3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1514">
                <a:tc>
                  <a:txBody>
                    <a:bodyPr/>
                    <a:lstStyle/>
                    <a:p>
                      <a:r>
                        <a:rPr lang="en-US" sz="2400" dirty="0"/>
                        <a:t>√S</a:t>
                      </a:r>
                      <a:r>
                        <a:rPr lang="en-US" sz="2400" baseline="-25000" dirty="0"/>
                        <a:t>NN</a:t>
                      </a:r>
                      <a:r>
                        <a:rPr lang="en-US" sz="2400" dirty="0"/>
                        <a:t> (</a:t>
                      </a:r>
                      <a:r>
                        <a:rPr lang="en-US" sz="2000" dirty="0" err="1"/>
                        <a:t>GeV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19.6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Symbol" pitchFamily="18" charset="2"/>
                        </a:rPr>
                        <a:t>m</a:t>
                      </a:r>
                      <a:r>
                        <a:rPr lang="en-US" sz="2400" baseline="-25000" dirty="0" err="1"/>
                        <a:t>B</a:t>
                      </a:r>
                      <a:r>
                        <a:rPr lang="en-US" sz="2400" baseline="-25000" dirty="0"/>
                        <a:t> </a:t>
                      </a:r>
                      <a:r>
                        <a:rPr lang="en-US" sz="2400" baseline="0" dirty="0"/>
                        <a:t>(</a:t>
                      </a:r>
                      <a:r>
                        <a:rPr lang="en-US" sz="2400" baseline="0" dirty="0" err="1"/>
                        <a:t>MeV</a:t>
                      </a:r>
                      <a:r>
                        <a:rPr lang="en-US" sz="2400" baseline="0" dirty="0"/>
                        <a:t>)</a:t>
                      </a:r>
                      <a:endParaRPr lang="en-US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2400" dirty="0"/>
                        <a:t>BES I (</a:t>
                      </a:r>
                      <a:r>
                        <a:rPr lang="en-US" sz="2400" dirty="0" err="1"/>
                        <a:t>MEvts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2400" dirty="0"/>
                        <a:t>Rate(</a:t>
                      </a:r>
                      <a:r>
                        <a:rPr lang="en-US" sz="2400" dirty="0" err="1"/>
                        <a:t>MEvts</a:t>
                      </a:r>
                      <a:r>
                        <a:rPr lang="en-US" sz="2400" dirty="0"/>
                        <a:t>/day)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0.25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1.7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2.4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4.5</a:t>
                      </a:r>
                      <a:endParaRPr lang="en-US" sz="2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2400" b="0" dirty="0"/>
                        <a:t>BES I </a:t>
                      </a:r>
                      <a:r>
                        <a:rPr lang="en-US" sz="2400" b="0" dirty="0">
                          <a:latin typeface="Brush Script MT" pitchFamily="66" charset="0"/>
                        </a:rPr>
                        <a:t>L</a:t>
                      </a:r>
                      <a:r>
                        <a:rPr lang="en-US" sz="2400" b="0" dirty="0"/>
                        <a:t> </a:t>
                      </a:r>
                      <a:r>
                        <a:rPr lang="en-US" sz="2000" b="0" dirty="0"/>
                        <a:t>(</a:t>
                      </a:r>
                      <a:r>
                        <a:rPr lang="en-US" sz="1800" b="0" dirty="0"/>
                        <a:t>1×10</a:t>
                      </a:r>
                      <a:r>
                        <a:rPr lang="en-US" sz="1800" b="0" baseline="30000" dirty="0"/>
                        <a:t>25</a:t>
                      </a:r>
                      <a:r>
                        <a:rPr lang="en-US" sz="1800" b="0" dirty="0"/>
                        <a:t>/cm</a:t>
                      </a:r>
                      <a:r>
                        <a:rPr lang="en-US" sz="1800" b="0" baseline="30000" dirty="0"/>
                        <a:t>2</a:t>
                      </a:r>
                      <a:r>
                        <a:rPr lang="en-US" sz="1800" b="0" dirty="0"/>
                        <a:t>sec</a:t>
                      </a:r>
                      <a:r>
                        <a:rPr lang="en-US" sz="2000" b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2.1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2400" dirty="0"/>
                        <a:t>BES II </a:t>
                      </a:r>
                      <a:r>
                        <a:rPr lang="en-US" sz="2000" dirty="0"/>
                        <a:t>(</a:t>
                      </a:r>
                      <a:r>
                        <a:rPr lang="en-US" sz="2000" dirty="0" err="1"/>
                        <a:t>MEvts</a:t>
                      </a:r>
                      <a:r>
                        <a:rPr lang="en-US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2400" dirty="0"/>
                        <a:t>Improvement</a:t>
                      </a:r>
                      <a:r>
                        <a:rPr lang="en-US" sz="2400" baseline="0" dirty="0"/>
                        <a:t> (X)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2400" dirty="0"/>
                        <a:t>Beam Time (weeks)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4.5</a:t>
                      </a:r>
                      <a:endParaRPr lang="en-US" sz="2400" b="1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59112" y="54114"/>
            <a:ext cx="4594078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BES Phase II Proposal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066800"/>
            <a:ext cx="858645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BES Phase II is planned for two 24 </a:t>
            </a:r>
            <a:r>
              <a:rPr lang="en-US" sz="2400" dirty="0" err="1"/>
              <a:t>cryo</a:t>
            </a:r>
            <a:r>
              <a:rPr lang="en-US" sz="2400" dirty="0"/>
              <a:t>-week runs in 2019 and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0" y="5105400"/>
            <a:ext cx="11430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Revised estimates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Daniel Cebra\Desktop\eTOF\MultiStrangeYield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8021"/>
            <a:ext cx="5867400" cy="684997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74621" y="152400"/>
            <a:ext cx="671619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Yields of Hadrons </a:t>
            </a:r>
            <a:r>
              <a:rPr lang="en-US" sz="2400" b="1" dirty="0">
                <a:sym typeface="Wingdings" pitchFamily="2" charset="2"/>
              </a:rPr>
              <a:t> Mapping  the Phase Boundary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762000"/>
            <a:ext cx="2667000" cy="507831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Acceptance of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/>
              <a:t>, K, p is good to </a:t>
            </a:r>
            <a:r>
              <a:rPr lang="en-US" dirty="0" err="1"/>
              <a:t>midrapidity</a:t>
            </a:r>
            <a:r>
              <a:rPr lang="en-US" dirty="0"/>
              <a:t> at all FXT energies. Acceptance for weak decay parents should be good as well.</a:t>
            </a:r>
          </a:p>
          <a:p>
            <a:endParaRPr lang="en-US" dirty="0"/>
          </a:p>
          <a:p>
            <a:r>
              <a:rPr lang="en-US" dirty="0"/>
              <a:t>Measurements can be extrapolated to 4</a:t>
            </a:r>
            <a:r>
              <a:rPr lang="en-US" dirty="0">
                <a:latin typeface="Symbol" pitchFamily="18" charset="2"/>
              </a:rPr>
              <a:t>p</a:t>
            </a:r>
          </a:p>
          <a:p>
            <a:endParaRPr lang="en-US" dirty="0"/>
          </a:p>
          <a:p>
            <a:r>
              <a:rPr lang="en-US" dirty="0"/>
              <a:t>Will be able to extend the low energy limits of measurements of most strange hadrons</a:t>
            </a:r>
          </a:p>
          <a:p>
            <a:endParaRPr lang="en-US" dirty="0"/>
          </a:p>
          <a:p>
            <a:r>
              <a:rPr lang="en-US" dirty="0"/>
              <a:t>4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/>
              <a:t> strange </a:t>
            </a:r>
            <a:r>
              <a:rPr lang="en-US" dirty="0" err="1"/>
              <a:t>hadron</a:t>
            </a:r>
            <a:r>
              <a:rPr lang="en-US" dirty="0"/>
              <a:t> yields are needed for chemical equilibrium models to determine T and </a:t>
            </a:r>
            <a:r>
              <a:rPr lang="en-US" dirty="0" err="1">
                <a:latin typeface="Symbol" pitchFamily="18" charset="2"/>
              </a:rPr>
              <a:t>m</a:t>
            </a:r>
            <a:r>
              <a:rPr lang="en-US" baseline="-25000" dirty="0" err="1"/>
              <a:t>B</a:t>
            </a:r>
            <a:endParaRPr lang="en-US" baseline="-250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Documents and Settings\Daniel Cebra\Desktop\eTOF\Hypernucle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8003" y="685800"/>
            <a:ext cx="5738797" cy="5486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721917" y="147935"/>
            <a:ext cx="171874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/>
              <a:t>Hypernuclei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1" y="1143000"/>
            <a:ext cx="2362200" cy="369331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Perfect energy range to map out the production of </a:t>
            </a:r>
            <a:r>
              <a:rPr lang="en-US" baseline="30000" dirty="0"/>
              <a:t>3</a:t>
            </a:r>
            <a:r>
              <a:rPr lang="en-US" baseline="-25000" dirty="0">
                <a:latin typeface="Symbol" pitchFamily="18" charset="2"/>
              </a:rPr>
              <a:t>L</a:t>
            </a:r>
            <a:r>
              <a:rPr lang="en-US" dirty="0"/>
              <a:t>H and </a:t>
            </a:r>
            <a:r>
              <a:rPr lang="en-US" baseline="30000" dirty="0"/>
              <a:t>4</a:t>
            </a:r>
            <a:r>
              <a:rPr lang="en-US" baseline="-25000" dirty="0">
                <a:latin typeface="Symbol" pitchFamily="18" charset="2"/>
              </a:rPr>
              <a:t>L</a:t>
            </a:r>
            <a:r>
              <a:rPr lang="en-US" dirty="0"/>
              <a:t>H</a:t>
            </a:r>
          </a:p>
          <a:p>
            <a:endParaRPr lang="en-US" dirty="0"/>
          </a:p>
          <a:p>
            <a:r>
              <a:rPr lang="en-US" dirty="0"/>
              <a:t>Previously only measured at two energies</a:t>
            </a:r>
          </a:p>
          <a:p>
            <a:endParaRPr lang="en-US" dirty="0"/>
          </a:p>
          <a:p>
            <a:r>
              <a:rPr lang="en-US" dirty="0"/>
              <a:t>Dynamic range will exclude searches for doubly strange </a:t>
            </a:r>
            <a:r>
              <a:rPr lang="en-US" dirty="0" err="1"/>
              <a:t>hypernuclei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7794" y="152400"/>
            <a:ext cx="140570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History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066800"/>
            <a:ext cx="1612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BES</a:t>
            </a:r>
          </a:p>
          <a:p>
            <a:r>
              <a:rPr lang="en-US" dirty="0"/>
              <a:t>Proposal</a:t>
            </a:r>
          </a:p>
          <a:p>
            <a:r>
              <a:rPr lang="en-US" dirty="0"/>
              <a:t>STAR BUR 2007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514600"/>
            <a:ext cx="16654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RHIC BES</a:t>
            </a:r>
          </a:p>
          <a:p>
            <a:r>
              <a:rPr lang="en-US" dirty="0"/>
              <a:t>Proposal</a:t>
            </a:r>
          </a:p>
          <a:p>
            <a:r>
              <a:rPr lang="en-US" dirty="0"/>
              <a:t>STAR BUR 2009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087" y="3886200"/>
            <a:ext cx="1704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BES</a:t>
            </a:r>
          </a:p>
          <a:p>
            <a:r>
              <a:rPr lang="en-US" dirty="0"/>
              <a:t>Program</a:t>
            </a:r>
          </a:p>
          <a:p>
            <a:r>
              <a:rPr lang="en-US" dirty="0"/>
              <a:t>2010,2011,2014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5334000"/>
            <a:ext cx="998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BES - II</a:t>
            </a:r>
          </a:p>
          <a:p>
            <a:r>
              <a:rPr lang="en-US" dirty="0"/>
              <a:t>Proposal</a:t>
            </a:r>
          </a:p>
          <a:p>
            <a:r>
              <a:rPr lang="en-US" dirty="0"/>
              <a:t>2014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0" y="1219200"/>
            <a:ext cx="4826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4.6, 6.3</a:t>
            </a:r>
            <a:r>
              <a:rPr lang="en-US" sz="2800" dirty="0"/>
              <a:t>, 7.6, 8.8, 12, 18, 28 </a:t>
            </a:r>
            <a:r>
              <a:rPr lang="en-US" sz="2800" dirty="0" err="1"/>
              <a:t>GeV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2667000"/>
            <a:ext cx="4655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5.0, </a:t>
            </a:r>
            <a:r>
              <a:rPr lang="en-US" sz="2800" dirty="0"/>
              <a:t>7.7, 11.5, 17.3, 27, 39 </a:t>
            </a:r>
            <a:r>
              <a:rPr lang="en-US" sz="2800" dirty="0" err="1"/>
              <a:t>GeV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793323" y="4124980"/>
            <a:ext cx="5649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7.7, 11.5, 14.5, 19.6, 27, 39, 62.4 </a:t>
            </a:r>
            <a:r>
              <a:rPr lang="en-US" sz="2800" dirty="0" err="1"/>
              <a:t>GeV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5572780"/>
            <a:ext cx="5138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FXT</a:t>
            </a:r>
            <a:r>
              <a:rPr lang="en-US" sz="2800" dirty="0"/>
              <a:t>, 7.7, 9.1, 11.5, 14.5, 19.6 </a:t>
            </a:r>
            <a:r>
              <a:rPr lang="en-US" sz="2800" dirty="0" err="1"/>
              <a:t>GeV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" y="2040492"/>
            <a:ext cx="838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runs in 2007 and 2008 for </a:t>
            </a:r>
            <a:r>
              <a:rPr lang="en-US" dirty="0" err="1"/>
              <a:t>Au+Au</a:t>
            </a:r>
            <a:r>
              <a:rPr lang="en-US" dirty="0"/>
              <a:t> collisions at 9.0 (0 events) and 9.2 </a:t>
            </a:r>
            <a:r>
              <a:rPr lang="en-US" dirty="0" err="1"/>
              <a:t>GeV</a:t>
            </a:r>
            <a:r>
              <a:rPr lang="en-US" dirty="0"/>
              <a:t> (7k events)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8993" y="3429000"/>
            <a:ext cx="825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runs in 2009 and 2010 for </a:t>
            </a:r>
            <a:r>
              <a:rPr lang="en-US" dirty="0" err="1"/>
              <a:t>Au+Au</a:t>
            </a:r>
            <a:r>
              <a:rPr lang="en-US" dirty="0"/>
              <a:t> collisions at 5.5 (0 events) and 5.0 </a:t>
            </a:r>
            <a:r>
              <a:rPr lang="en-US" dirty="0" err="1"/>
              <a:t>GeV</a:t>
            </a:r>
            <a:r>
              <a:rPr lang="en-US" dirty="0"/>
              <a:t> (1 Event)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" y="4876800"/>
            <a:ext cx="801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2010-2014 </a:t>
            </a:r>
            <a:r>
              <a:rPr lang="en-US" dirty="0">
                <a:sym typeface="Wingdings" pitchFamily="2" charset="2"/>
              </a:rPr>
              <a:t> Studies of collisions between beam halo and beam pipe  feasibility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0" y="6400800"/>
            <a:ext cx="67055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2015 </a:t>
            </a:r>
            <a:r>
              <a:rPr lang="en-US" dirty="0">
                <a:sym typeface="Wingdings" pitchFamily="2" charset="2"/>
              </a:rPr>
              <a:t> Internal fixed target test run. 1.3 M </a:t>
            </a:r>
            <a:r>
              <a:rPr lang="en-US" dirty="0" err="1">
                <a:sym typeface="Wingdings" pitchFamily="2" charset="2"/>
              </a:rPr>
              <a:t>Au+Au</a:t>
            </a:r>
            <a:r>
              <a:rPr lang="en-US" dirty="0">
                <a:sym typeface="Wingdings" pitchFamily="2" charset="2"/>
              </a:rPr>
              <a:t> events at 4.5 </a:t>
            </a:r>
            <a:r>
              <a:rPr lang="en-US" dirty="0" err="1">
                <a:sym typeface="Wingdings" pitchFamily="2" charset="2"/>
              </a:rPr>
              <a:t>GeV</a:t>
            </a:r>
            <a:r>
              <a:rPr lang="en-US" dirty="0">
                <a:sym typeface="Wingdings" pitchFamily="2" charset="2"/>
              </a:rPr>
              <a:t> 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381000" y="1033464"/>
            <a:ext cx="78486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1000" y="5334000"/>
            <a:ext cx="78486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6712" y="3857624"/>
            <a:ext cx="80010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1000" y="2457448"/>
            <a:ext cx="78486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8601" y="76200"/>
            <a:ext cx="274319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All proposed RHIC energy scans recognize the need to study baryon dense matter</a:t>
            </a:r>
          </a:p>
        </p:txBody>
      </p:sp>
      <p:sp>
        <p:nvSpPr>
          <p:cNvPr id="22" name="Oval 21"/>
          <p:cNvSpPr/>
          <p:nvPr/>
        </p:nvSpPr>
        <p:spPr>
          <a:xfrm>
            <a:off x="2590800" y="1066800"/>
            <a:ext cx="14478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19400" y="5410200"/>
            <a:ext cx="7620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667000" y="2514600"/>
            <a:ext cx="7620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21" idx="2"/>
            <a:endCxn id="22" idx="2"/>
          </p:cNvCxnSpPr>
          <p:nvPr/>
        </p:nvCxnSpPr>
        <p:spPr>
          <a:xfrm>
            <a:off x="1600201" y="907197"/>
            <a:ext cx="990599" cy="5787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1" idx="2"/>
          </p:cNvCxnSpPr>
          <p:nvPr/>
        </p:nvCxnSpPr>
        <p:spPr>
          <a:xfrm>
            <a:off x="1600201" y="907197"/>
            <a:ext cx="1142999" cy="17598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1" idx="2"/>
            <a:endCxn id="23" idx="1"/>
          </p:cNvCxnSpPr>
          <p:nvPr/>
        </p:nvCxnSpPr>
        <p:spPr>
          <a:xfrm>
            <a:off x="1600201" y="907197"/>
            <a:ext cx="1330791" cy="46257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15000" y="228600"/>
            <a:ext cx="304800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But low energies have proven to be difficult for the collider</a:t>
            </a:r>
          </a:p>
        </p:txBody>
      </p:sp>
      <p:sp>
        <p:nvSpPr>
          <p:cNvPr id="36" name="Oval 35"/>
          <p:cNvSpPr/>
          <p:nvPr/>
        </p:nvSpPr>
        <p:spPr>
          <a:xfrm>
            <a:off x="5105400" y="1905000"/>
            <a:ext cx="3810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105400" y="3276600"/>
            <a:ext cx="3810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stCxn id="35" idx="2"/>
            <a:endCxn id="36" idx="0"/>
          </p:cNvCxnSpPr>
          <p:nvPr/>
        </p:nvCxnSpPr>
        <p:spPr>
          <a:xfrm flipH="1">
            <a:off x="7010400" y="874931"/>
            <a:ext cx="228600" cy="10300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37" idx="0"/>
          </p:cNvCxnSpPr>
          <p:nvPr/>
        </p:nvCxnSpPr>
        <p:spPr>
          <a:xfrm flipH="1">
            <a:off x="7010400" y="838200"/>
            <a:ext cx="1066800" cy="2438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0" y="6400800"/>
            <a:ext cx="1219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44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50" y="0"/>
            <a:ext cx="8582650" cy="6324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43800" y="5943600"/>
            <a:ext cx="1066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066" y="5947144"/>
            <a:ext cx="1066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682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74388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07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94"/>
          <a:stretch/>
        </p:blipFill>
        <p:spPr>
          <a:xfrm>
            <a:off x="76200" y="76200"/>
            <a:ext cx="89916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704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581"/>
            <a:ext cx="8806076" cy="62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279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22688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519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6200"/>
            <a:ext cx="6477000" cy="62134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0" y="2362200"/>
            <a:ext cx="2971800" cy="2895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59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1000" y="1828800"/>
          <a:ext cx="7010399" cy="4114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3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1514">
                <a:tc>
                  <a:txBody>
                    <a:bodyPr/>
                    <a:lstStyle/>
                    <a:p>
                      <a:r>
                        <a:rPr lang="en-US" sz="2400" dirty="0"/>
                        <a:t>√S</a:t>
                      </a:r>
                      <a:r>
                        <a:rPr lang="en-US" sz="2400" baseline="-25000" dirty="0"/>
                        <a:t>NN</a:t>
                      </a:r>
                      <a:r>
                        <a:rPr lang="en-US" sz="2400" dirty="0"/>
                        <a:t> (</a:t>
                      </a:r>
                      <a:r>
                        <a:rPr lang="en-US" sz="2000" dirty="0" err="1"/>
                        <a:t>GeV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19.6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Symbol" pitchFamily="18" charset="2"/>
                        </a:rPr>
                        <a:t>m</a:t>
                      </a:r>
                      <a:r>
                        <a:rPr lang="en-US" sz="2400" baseline="-25000" dirty="0" err="1"/>
                        <a:t>B</a:t>
                      </a:r>
                      <a:r>
                        <a:rPr lang="en-US" sz="2400" baseline="-25000" dirty="0"/>
                        <a:t> </a:t>
                      </a:r>
                      <a:r>
                        <a:rPr lang="en-US" sz="2400" baseline="0" dirty="0"/>
                        <a:t>(</a:t>
                      </a:r>
                      <a:r>
                        <a:rPr lang="en-US" sz="2400" baseline="0" dirty="0" err="1"/>
                        <a:t>MeV</a:t>
                      </a:r>
                      <a:r>
                        <a:rPr lang="en-US" sz="2400" baseline="0" dirty="0"/>
                        <a:t>)</a:t>
                      </a:r>
                      <a:endParaRPr lang="en-US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2400" dirty="0"/>
                        <a:t>BES I (</a:t>
                      </a:r>
                      <a:r>
                        <a:rPr lang="en-US" sz="2400" dirty="0" err="1"/>
                        <a:t>MEvts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2400" dirty="0"/>
                        <a:t>Rate(</a:t>
                      </a:r>
                      <a:r>
                        <a:rPr lang="en-US" sz="2400" dirty="0" err="1"/>
                        <a:t>MEvts</a:t>
                      </a:r>
                      <a:r>
                        <a:rPr lang="en-US" sz="2400" dirty="0"/>
                        <a:t>/day)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0.25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1.7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2.4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4.5</a:t>
                      </a:r>
                      <a:endParaRPr lang="en-US" sz="2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2400" b="0" dirty="0"/>
                        <a:t>BES I </a:t>
                      </a:r>
                      <a:r>
                        <a:rPr lang="en-US" sz="2400" b="0" dirty="0">
                          <a:latin typeface="Brush Script MT" pitchFamily="66" charset="0"/>
                        </a:rPr>
                        <a:t>L</a:t>
                      </a:r>
                      <a:r>
                        <a:rPr lang="en-US" sz="2400" b="0" dirty="0"/>
                        <a:t> </a:t>
                      </a:r>
                      <a:r>
                        <a:rPr lang="en-US" sz="2000" b="0" dirty="0"/>
                        <a:t>(</a:t>
                      </a:r>
                      <a:r>
                        <a:rPr lang="en-US" sz="1800" b="0" dirty="0"/>
                        <a:t>1×10</a:t>
                      </a:r>
                      <a:r>
                        <a:rPr lang="en-US" sz="1800" b="0" baseline="30000" dirty="0"/>
                        <a:t>25</a:t>
                      </a:r>
                      <a:r>
                        <a:rPr lang="en-US" sz="1800" b="0" dirty="0"/>
                        <a:t>/cm</a:t>
                      </a:r>
                      <a:r>
                        <a:rPr lang="en-US" sz="1800" b="0" baseline="30000" dirty="0"/>
                        <a:t>2</a:t>
                      </a:r>
                      <a:r>
                        <a:rPr lang="en-US" sz="1800" b="0" dirty="0"/>
                        <a:t>sec</a:t>
                      </a:r>
                      <a:r>
                        <a:rPr lang="en-US" sz="2000" b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2.1</a:t>
                      </a:r>
                      <a:endParaRPr 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2400" dirty="0"/>
                        <a:t>BES II </a:t>
                      </a:r>
                      <a:r>
                        <a:rPr lang="en-US" sz="2000" dirty="0"/>
                        <a:t>(</a:t>
                      </a:r>
                      <a:r>
                        <a:rPr lang="en-US" sz="2000" dirty="0" err="1"/>
                        <a:t>MEvts</a:t>
                      </a:r>
                      <a:r>
                        <a:rPr lang="en-US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2400" dirty="0" err="1"/>
                        <a:t>eCooling</a:t>
                      </a:r>
                      <a:r>
                        <a:rPr lang="en-US" sz="2400" dirty="0"/>
                        <a:t> (Factor)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2400" dirty="0"/>
                        <a:t>Beam Time (weeks)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4.5</a:t>
                      </a:r>
                      <a:endParaRPr lang="en-US" sz="2400" b="1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59112" y="54114"/>
            <a:ext cx="4849084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Energy Steps for BES-II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990600"/>
            <a:ext cx="858645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BES Phase II is planned for two 24 </a:t>
            </a:r>
            <a:r>
              <a:rPr lang="en-US" sz="2400" dirty="0" err="1"/>
              <a:t>cryo</a:t>
            </a:r>
            <a:r>
              <a:rPr lang="en-US" sz="2400" dirty="0"/>
              <a:t>-week runs in 2019 and 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36974" y="1752600"/>
            <a:ext cx="1454625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have been told also to develop  a plan for a total of 20 weeks in FY 19/20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0" y="1752600"/>
            <a:ext cx="2514600" cy="4191000"/>
          </a:xfrm>
          <a:prstGeom prst="rect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38800" y="1752600"/>
            <a:ext cx="1752600" cy="4191000"/>
          </a:xfrm>
          <a:prstGeom prst="rect">
            <a:avLst/>
          </a:prstGeom>
          <a:solidFill>
            <a:schemeClr val="accent1">
              <a:alpha val="3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8187" y="5943600"/>
            <a:ext cx="2202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electron cooling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5000" y="5943600"/>
            <a:ext cx="169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Without cooling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0748" y="14158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23852" y="14158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36974" y="4191000"/>
            <a:ext cx="1454625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Beam Energy steps have been chosen to keep the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baseline="-25000" dirty="0" err="1"/>
              <a:t>B</a:t>
            </a:r>
            <a:r>
              <a:rPr lang="en-US" dirty="0"/>
              <a:t> step &lt; 50 MeV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 cstate="print"/>
          <a:srcRect l="19890" t="11606" r="25967" b="50570"/>
          <a:stretch>
            <a:fillRect/>
          </a:stretch>
        </p:blipFill>
        <p:spPr bwMode="auto">
          <a:xfrm>
            <a:off x="6166563" y="3552241"/>
            <a:ext cx="2977437" cy="277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101188" y="115669"/>
            <a:ext cx="697601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/>
              <a:t>Low Energy Electron Cooling at RHIC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24639" y="3886200"/>
            <a:ext cx="1738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DC Electron Gun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29401" y="928468"/>
            <a:ext cx="25907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Start with 14.5 and 19,6 3X improvement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Following year, 7.7, 9.1, and 11.5. 4X improvement with </a:t>
            </a:r>
            <a:r>
              <a:rPr lang="en-US" dirty="0" err="1"/>
              <a:t>eCooling</a:t>
            </a: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Run 24 weeks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5484"/>
            <a:ext cx="5791200" cy="312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2400" y="968276"/>
            <a:ext cx="2057400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Improve luminosity for low energy beams with electron cooling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/>
          <a:srcRect l="2381" t="11905" r="9788" b="8352"/>
          <a:stretch>
            <a:fillRect/>
          </a:stretch>
        </p:blipFill>
        <p:spPr bwMode="auto">
          <a:xfrm>
            <a:off x="2286000" y="838200"/>
            <a:ext cx="4267200" cy="290569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7010400" y="2057400"/>
            <a:ext cx="6096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17144"/>
            <a:ext cx="712842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STAR Upgrades </a:t>
            </a:r>
            <a:r>
              <a:rPr lang="en-US" sz="3600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BES-II and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FXT</a:t>
            </a:r>
          </a:p>
        </p:txBody>
      </p:sp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14400"/>
            <a:ext cx="68103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76200" y="3327499"/>
            <a:ext cx="2438400" cy="2893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iTPC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Upgrade: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Rebuilds the inner sectors of the TPC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Continuous Coverage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Improves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Extends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coverage to 1.5 (2.2 for FXT)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Lowers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cut-in from 125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 to 60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Ready in 2019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77000" y="3810000"/>
            <a:ext cx="2438400" cy="23391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EPD Upgrade: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Improves trigger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Reduces background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Allows a better and independent reaction plane measurement  critical to BES and FXT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Ready 2018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67000" y="3505200"/>
            <a:ext cx="2895600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EndCap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TOF Upgrade: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Rapidity coverage is critical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PID at forward rapidity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Allows higher energy range of FXT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CBM/FAIR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Ready 2019</a:t>
            </a:r>
          </a:p>
        </p:txBody>
      </p:sp>
      <p:sp>
        <p:nvSpPr>
          <p:cNvPr id="9" name="Donut 8"/>
          <p:cNvSpPr/>
          <p:nvPr/>
        </p:nvSpPr>
        <p:spPr>
          <a:xfrm rot="832833">
            <a:off x="3722511" y="2074929"/>
            <a:ext cx="975685" cy="1461215"/>
          </a:xfrm>
          <a:prstGeom prst="donut">
            <a:avLst>
              <a:gd name="adj" fmla="val 31809"/>
            </a:avLst>
          </a:prstGeom>
          <a:solidFill>
            <a:srgbClr val="FF0000">
              <a:alpha val="2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1116031"/>
            <a:ext cx="136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ndcap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TOF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572000" y="1524000"/>
            <a:ext cx="381000" cy="6858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25" y="1447800"/>
            <a:ext cx="18740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4724400"/>
            <a:ext cx="1981200" cy="177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27" t="18727" r="16780" b="34513"/>
          <a:stretch>
            <a:fillRect/>
          </a:stretch>
        </p:blipFill>
        <p:spPr>
          <a:xfrm>
            <a:off x="7315200" y="2057400"/>
            <a:ext cx="1828800" cy="178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34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/>
        </p:nvSpPr>
        <p:spPr>
          <a:xfrm>
            <a:off x="351782" y="892297"/>
            <a:ext cx="8229600" cy="5073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3222943" y="4356318"/>
            <a:ext cx="5844857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schedule has STAR ready for data taking March  2019, with  ~1.5 month of commissioning.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 sector tested in run-18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goal of project is to have upgrade complete for Run-19.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 path goes through electronics path </a:t>
            </a:r>
          </a:p>
          <a:p>
            <a:pPr lvl="1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 (SAMPA chip )</a:t>
            </a:r>
          </a:p>
          <a:p>
            <a:pPr lvl="1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 sector production installation,  and testing &amp; commissioning</a:t>
            </a:r>
          </a:p>
        </p:txBody>
      </p:sp>
      <p:pic>
        <p:nvPicPr>
          <p:cNvPr id="8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051" y="1274601"/>
            <a:ext cx="6781800" cy="2933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0092" y="179451"/>
            <a:ext cx="417171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/>
              <a:t>iTPC</a:t>
            </a:r>
            <a:r>
              <a:rPr lang="en-US" sz="3200" dirty="0"/>
              <a:t> Schedule summary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093" y="4373735"/>
            <a:ext cx="3312493" cy="245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73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</TotalTime>
  <Words>2628</Words>
  <Application>Microsoft Office PowerPoint</Application>
  <PresentationFormat>On-screen Show (4:3)</PresentationFormat>
  <Paragraphs>804</Paragraphs>
  <Slides>55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Arial</vt:lpstr>
      <vt:lpstr>Brush Script MT</vt:lpstr>
      <vt:lpstr>Calibri</vt:lpstr>
      <vt:lpstr>DejaVu Sans</vt:lpstr>
      <vt:lpstr>Liberation Sans</vt:lpstr>
      <vt:lpstr>Lohit Hindi</vt:lpstr>
      <vt:lpstr>Symbol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Target Design 2014 and 2015</vt:lpstr>
      <vt:lpstr>Run 14 and 15 Setup</vt:lpstr>
      <vt:lpstr>PowerPoint Presentation</vt:lpstr>
      <vt:lpstr>PowerPoint Presentation</vt:lpstr>
      <vt:lpstr>PowerPoint Presentation</vt:lpstr>
      <vt:lpstr>PowerPoint Presentation</vt:lpstr>
      <vt:lpstr>Run 14 and 15 Setup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Daniel Cebra</cp:lastModifiedBy>
  <cp:revision>54</cp:revision>
  <dcterms:created xsi:type="dcterms:W3CDTF">2006-08-16T00:00:00Z</dcterms:created>
  <dcterms:modified xsi:type="dcterms:W3CDTF">2017-03-17T23:43:12Z</dcterms:modified>
</cp:coreProperties>
</file>