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77" r:id="rId2"/>
    <p:sldMasterId id="2147483879" r:id="rId3"/>
    <p:sldMasterId id="2147483881" r:id="rId4"/>
    <p:sldMasterId id="2147483883" r:id="rId5"/>
    <p:sldMasterId id="2147483885" r:id="rId6"/>
    <p:sldMasterId id="2147483887" r:id="rId7"/>
  </p:sldMasterIdLst>
  <p:notesMasterIdLst>
    <p:notesMasterId r:id="rId26"/>
  </p:notesMasterIdLst>
  <p:handoutMasterIdLst>
    <p:handoutMasterId r:id="rId27"/>
  </p:handoutMasterIdLst>
  <p:sldIdLst>
    <p:sldId id="256" r:id="rId8"/>
    <p:sldId id="1192" r:id="rId9"/>
    <p:sldId id="1221" r:id="rId10"/>
    <p:sldId id="1222" r:id="rId11"/>
    <p:sldId id="1220" r:id="rId12"/>
    <p:sldId id="1223" r:id="rId13"/>
    <p:sldId id="1224" r:id="rId14"/>
    <p:sldId id="1194" r:id="rId15"/>
    <p:sldId id="1232" r:id="rId16"/>
    <p:sldId id="1226" r:id="rId17"/>
    <p:sldId id="1227" r:id="rId18"/>
    <p:sldId id="1228" r:id="rId19"/>
    <p:sldId id="1229" r:id="rId20"/>
    <p:sldId id="1231" r:id="rId21"/>
    <p:sldId id="1233" r:id="rId22"/>
    <p:sldId id="1199" r:id="rId23"/>
    <p:sldId id="1091" r:id="rId24"/>
    <p:sldId id="1203" r:id="rId2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6760" algn="ctr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3520" algn="ctr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0281" algn="ctr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7041" algn="ctr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3805" algn="l" defTabSz="91352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0568" algn="l" defTabSz="91352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7328" algn="l" defTabSz="91352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4091" algn="l" defTabSz="91352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CC00"/>
    <a:srgbClr val="FFFF99"/>
    <a:srgbClr val="CC9900"/>
    <a:srgbClr val="F7DE99"/>
    <a:srgbClr val="F4D376"/>
    <a:srgbClr val="FAF76F"/>
    <a:srgbClr val="FF00FF"/>
    <a:srgbClr val="9BFF9B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0" autoAdjust="0"/>
    <p:restoredTop sz="99834" autoAdjust="0"/>
  </p:normalViewPr>
  <p:slideViewPr>
    <p:cSldViewPr showGuides="1">
      <p:cViewPr varScale="1">
        <p:scale>
          <a:sx n="75" d="100"/>
          <a:sy n="75" d="100"/>
        </p:scale>
        <p:origin x="-1080" y="-96"/>
      </p:cViewPr>
      <p:guideLst>
        <p:guide orient="horz" pos="77"/>
        <p:guide pos="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fld id="{B670F038-3EFE-4F56-A71A-5D61BDF7BD6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84489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fld id="{BF97E616-A192-41A1-B3CF-50B5C62B71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794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67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35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28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04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3805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568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28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091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E26AA8-8F76-4584-BADC-B62B80CA0B8A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F5842A-1B60-427D-853F-206015A659DA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BF376F-9384-4D45-AC6B-42E5B758CD14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C20862-E36E-4ABF-ACFA-FE947724F4F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52" tIns="45680" rIns="91352" bIns="45680"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8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80" rIns="91352" bIns="45680"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8" y="15240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66BF2-260E-4FEC-B69A-AFCEF5050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6035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3ABA0-B6F1-42F4-A694-D745110F7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0145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18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7B03E-19D1-47AB-AEBD-D732A391C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9187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E9499-A970-417D-89E6-E2588E537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2856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60" indent="0">
              <a:buNone/>
              <a:defRPr sz="1800"/>
            </a:lvl2pPr>
            <a:lvl3pPr marL="913520" indent="0">
              <a:buNone/>
              <a:defRPr sz="1600"/>
            </a:lvl3pPr>
            <a:lvl4pPr marL="1370281" indent="0">
              <a:buNone/>
              <a:defRPr sz="1400"/>
            </a:lvl4pPr>
            <a:lvl5pPr marL="1827041" indent="0">
              <a:buNone/>
              <a:defRPr sz="1400"/>
            </a:lvl5pPr>
            <a:lvl6pPr marL="2283805" indent="0">
              <a:buNone/>
              <a:defRPr sz="1400"/>
            </a:lvl6pPr>
            <a:lvl7pPr marL="2740568" indent="0">
              <a:buNone/>
              <a:defRPr sz="1400"/>
            </a:lvl7pPr>
            <a:lvl8pPr marL="3197328" indent="0">
              <a:buNone/>
              <a:defRPr sz="1400"/>
            </a:lvl8pPr>
            <a:lvl9pPr marL="36540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44919-246A-4AFC-802A-BEADB0068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1782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200">
                <a:latin typeface="Comic Sans MS" panose="030F0702030302020204" pitchFamily="66" charset="0"/>
              </a:defRPr>
            </a:lvl1pPr>
            <a:lvl2pPr>
              <a:defRPr sz="2000">
                <a:latin typeface="Comic Sans MS" panose="030F0702030302020204" pitchFamily="66" charset="0"/>
              </a:defRPr>
            </a:lvl2pPr>
            <a:lvl3pPr>
              <a:defRPr sz="1800">
                <a:latin typeface="Comic Sans MS" panose="030F0702030302020204" pitchFamily="66" charset="0"/>
              </a:defRPr>
            </a:lvl3pPr>
            <a:lvl4pPr>
              <a:defRPr sz="1600">
                <a:latin typeface="Comic Sans MS" panose="030F0702030302020204" pitchFamily="66" charset="0"/>
              </a:defRPr>
            </a:lvl4pPr>
            <a:lvl5pPr>
              <a:defRPr sz="1400">
                <a:latin typeface="Comic Sans MS" panose="030F0702030302020204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200">
                <a:latin typeface="Comic Sans MS" panose="030F0702030302020204" pitchFamily="66" charset="0"/>
              </a:defRPr>
            </a:lvl1pPr>
            <a:lvl2pPr>
              <a:defRPr sz="2000">
                <a:latin typeface="Comic Sans MS" panose="030F0702030302020204" pitchFamily="66" charset="0"/>
              </a:defRPr>
            </a:lvl2pPr>
            <a:lvl3pPr>
              <a:defRPr sz="1800">
                <a:latin typeface="Comic Sans MS" panose="030F0702030302020204" pitchFamily="66" charset="0"/>
              </a:defRPr>
            </a:lvl3pPr>
            <a:lvl4pPr>
              <a:defRPr sz="1600">
                <a:latin typeface="Comic Sans MS" panose="030F0702030302020204" pitchFamily="66" charset="0"/>
              </a:defRPr>
            </a:lvl4pPr>
            <a:lvl5pPr>
              <a:defRPr sz="1400">
                <a:latin typeface="Comic Sans MS" panose="030F0702030302020204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5C7FC-32CD-4668-A07E-775448BE2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1004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60" indent="0">
              <a:buNone/>
              <a:defRPr sz="2000" b="1"/>
            </a:lvl2pPr>
            <a:lvl3pPr marL="913520" indent="0">
              <a:buNone/>
              <a:defRPr sz="1800" b="1"/>
            </a:lvl3pPr>
            <a:lvl4pPr marL="1370281" indent="0">
              <a:buNone/>
              <a:defRPr sz="1600" b="1"/>
            </a:lvl4pPr>
            <a:lvl5pPr marL="1827041" indent="0">
              <a:buNone/>
              <a:defRPr sz="1600" b="1"/>
            </a:lvl5pPr>
            <a:lvl6pPr marL="2283805" indent="0">
              <a:buNone/>
              <a:defRPr sz="1600" b="1"/>
            </a:lvl6pPr>
            <a:lvl7pPr marL="2740568" indent="0">
              <a:buNone/>
              <a:defRPr sz="1600" b="1"/>
            </a:lvl7pPr>
            <a:lvl8pPr marL="3197328" indent="0">
              <a:buNone/>
              <a:defRPr sz="1600" b="1"/>
            </a:lvl8pPr>
            <a:lvl9pPr marL="36540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60" indent="0">
              <a:buNone/>
              <a:defRPr sz="2000" b="1"/>
            </a:lvl2pPr>
            <a:lvl3pPr marL="913520" indent="0">
              <a:buNone/>
              <a:defRPr sz="1800" b="1"/>
            </a:lvl3pPr>
            <a:lvl4pPr marL="1370281" indent="0">
              <a:buNone/>
              <a:defRPr sz="1600" b="1"/>
            </a:lvl4pPr>
            <a:lvl5pPr marL="1827041" indent="0">
              <a:buNone/>
              <a:defRPr sz="1600" b="1"/>
            </a:lvl5pPr>
            <a:lvl6pPr marL="2283805" indent="0">
              <a:buNone/>
              <a:defRPr sz="1600" b="1"/>
            </a:lvl6pPr>
            <a:lvl7pPr marL="2740568" indent="0">
              <a:buNone/>
              <a:defRPr sz="1600" b="1"/>
            </a:lvl7pPr>
            <a:lvl8pPr marL="3197328" indent="0">
              <a:buNone/>
              <a:defRPr sz="1600" b="1"/>
            </a:lvl8pPr>
            <a:lvl9pPr marL="36540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B43A5-31A9-458C-A340-068F0C1D72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9931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4CA76-81FF-4046-90EE-6DC48B0E23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64835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877E8-AC98-4CD8-ABC5-3B72EA7321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6973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60" indent="0">
              <a:buNone/>
              <a:defRPr sz="1200"/>
            </a:lvl2pPr>
            <a:lvl3pPr marL="913520" indent="0">
              <a:buNone/>
              <a:defRPr sz="1000"/>
            </a:lvl3pPr>
            <a:lvl4pPr marL="1370281" indent="0">
              <a:buNone/>
              <a:defRPr sz="900"/>
            </a:lvl4pPr>
            <a:lvl5pPr marL="1827041" indent="0">
              <a:buNone/>
              <a:defRPr sz="900"/>
            </a:lvl5pPr>
            <a:lvl6pPr marL="2283805" indent="0">
              <a:buNone/>
              <a:defRPr sz="900"/>
            </a:lvl6pPr>
            <a:lvl7pPr marL="2740568" indent="0">
              <a:buNone/>
              <a:defRPr sz="900"/>
            </a:lvl7pPr>
            <a:lvl8pPr marL="3197328" indent="0">
              <a:buNone/>
              <a:defRPr sz="900"/>
            </a:lvl8pPr>
            <a:lvl9pPr marL="36540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5FF2-511A-4360-9150-4BB2D4F7EB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865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60" indent="0">
              <a:buNone/>
              <a:defRPr sz="2800"/>
            </a:lvl2pPr>
            <a:lvl3pPr marL="913520" indent="0">
              <a:buNone/>
              <a:defRPr sz="2400"/>
            </a:lvl3pPr>
            <a:lvl4pPr marL="1370281" indent="0">
              <a:buNone/>
              <a:defRPr sz="2000"/>
            </a:lvl4pPr>
            <a:lvl5pPr marL="1827041" indent="0">
              <a:buNone/>
              <a:defRPr sz="2000"/>
            </a:lvl5pPr>
            <a:lvl6pPr marL="2283805" indent="0">
              <a:buNone/>
              <a:defRPr sz="2000"/>
            </a:lvl6pPr>
            <a:lvl7pPr marL="2740568" indent="0">
              <a:buNone/>
              <a:defRPr sz="2000"/>
            </a:lvl7pPr>
            <a:lvl8pPr marL="3197328" indent="0">
              <a:buNone/>
              <a:defRPr sz="2000"/>
            </a:lvl8pPr>
            <a:lvl9pPr marL="365409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60" indent="0">
              <a:buNone/>
              <a:defRPr sz="1200"/>
            </a:lvl2pPr>
            <a:lvl3pPr marL="913520" indent="0">
              <a:buNone/>
              <a:defRPr sz="1000"/>
            </a:lvl3pPr>
            <a:lvl4pPr marL="1370281" indent="0">
              <a:buNone/>
              <a:defRPr sz="900"/>
            </a:lvl4pPr>
            <a:lvl5pPr marL="1827041" indent="0">
              <a:buNone/>
              <a:defRPr sz="900"/>
            </a:lvl5pPr>
            <a:lvl6pPr marL="2283805" indent="0">
              <a:buNone/>
              <a:defRPr sz="900"/>
            </a:lvl6pPr>
            <a:lvl7pPr marL="2740568" indent="0">
              <a:buNone/>
              <a:defRPr sz="900"/>
            </a:lvl7pPr>
            <a:lvl8pPr marL="3197328" indent="0">
              <a:buNone/>
              <a:defRPr sz="900"/>
            </a:lvl8pPr>
            <a:lvl9pPr marL="36540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A6BDA-1C93-49CA-B587-30430B7BD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8944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81764"/>
            <a:ext cx="175260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80" rIns="91352" bIns="4568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latin typeface="+mj-lt"/>
              </a:defRPr>
            </a:lvl1pPr>
          </a:lstStyle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502400"/>
            <a:ext cx="4724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80" rIns="91352" bIns="4568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b="0">
                <a:latin typeface="+mj-lt"/>
              </a:defRPr>
            </a:lvl1pPr>
          </a:lstStyle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81764"/>
            <a:ext cx="175260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680" rIns="91352" bIns="4568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latin typeface="+mj-lt"/>
              </a:defRPr>
            </a:lvl1pPr>
          </a:lstStyle>
          <a:p>
            <a:pPr>
              <a:defRPr/>
            </a:pPr>
            <a:fld id="{EB69988C-A6AF-4154-9A69-9EB37EB29A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52" tIns="45680" rIns="91352" bIns="45680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4770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80" rIns="91352" bIns="45680"/>
          <a:lstStyle/>
          <a:p>
            <a:endParaRPr lang="en-US"/>
          </a:p>
        </p:txBody>
      </p:sp>
      <p:pic>
        <p:nvPicPr>
          <p:cNvPr id="1033" name="Picture 9" descr="QuarksGluons14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04800"/>
            <a:ext cx="6858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5pPr>
      <a:lvl6pPr marL="45676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6pPr>
      <a:lvl7pPr marL="91352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7pPr>
      <a:lvl8pPr marL="1370281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8pPr>
      <a:lvl9pPr marL="1827041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aramond" pitchFamily="18" charset="0"/>
        </a:defRPr>
      </a:lvl9pPr>
    </p:titleStyle>
    <p:bodyStyle>
      <a:lvl1pPr marL="342572" indent="-34257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669285" indent="-32512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000">
          <a:solidFill>
            <a:schemeClr val="tx1"/>
          </a:solidFill>
          <a:latin typeface="Comic Sans MS" panose="030F0702030302020204" pitchFamily="66" charset="0"/>
        </a:defRPr>
      </a:lvl2pPr>
      <a:lvl3pPr marL="1021370" indent="-35050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Comic Sans MS" panose="030F0702030302020204" pitchFamily="66" charset="0"/>
        </a:defRPr>
      </a:lvl3pPr>
      <a:lvl4pPr marL="1338569" indent="-31560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600">
          <a:solidFill>
            <a:schemeClr val="tx1"/>
          </a:solidFill>
          <a:latin typeface="Comic Sans MS" panose="030F0702030302020204" pitchFamily="66" charset="0"/>
        </a:defRPr>
      </a:lvl4pPr>
      <a:lvl5pPr marL="1679549" indent="-33940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Comic Sans MS" panose="030F0702030302020204" pitchFamily="66" charset="0"/>
        </a:defRPr>
      </a:lvl5pPr>
      <a:lvl6pPr marL="2136309" indent="-33940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3072" indent="-33940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49834" indent="-33940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6595" indent="-33940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352" tIns="45680" rIns="91352" bIns="4568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21" y="1000133"/>
            <a:ext cx="871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18 March 2017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1810" y="6356358"/>
            <a:ext cx="342038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CBM-STAR joint Workshop - Walter F.J. Müller, FAIR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67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352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028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704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572" indent="-342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38" indent="-285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190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59866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542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2186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7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352" tIns="45680" rIns="91352" bIns="4568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21" y="1000133"/>
            <a:ext cx="871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18 March 2017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1810" y="6356358"/>
            <a:ext cx="342038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CBM-STAR joint Workshop - Walter F.J. Müller, FAIR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67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352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028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704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572" indent="-342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38" indent="-285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190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59866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542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2186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7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352" tIns="45680" rIns="91352" bIns="4568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21" y="1000133"/>
            <a:ext cx="871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18 March 2017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1810" y="6356358"/>
            <a:ext cx="342038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CBM-STAR joint Workshop - Walter F.J. Müller, FAIR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67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352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028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704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572" indent="-342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38" indent="-285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190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59866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542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2186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7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352" tIns="45680" rIns="91352" bIns="4568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21" y="1000133"/>
            <a:ext cx="871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18 March 2017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1810" y="6356358"/>
            <a:ext cx="342038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CBM-STAR joint Workshop - Walter F.J. Müller, FAIR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67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352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028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704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572" indent="-342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38" indent="-285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190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59866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542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2186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7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352" tIns="45680" rIns="91352" bIns="4568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21" y="1000133"/>
            <a:ext cx="871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18 March 2017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1810" y="6356358"/>
            <a:ext cx="342038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CBM-STAR joint Workshop - Walter F.J. Müller, FAIR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67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352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028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704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572" indent="-342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38" indent="-285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190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59866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542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2186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7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352" tIns="45680" rIns="91352" bIns="4568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21" y="1000133"/>
            <a:ext cx="871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680" rIns="91352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18 March 2017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1810" y="6356358"/>
            <a:ext cx="342038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mtClean="0">
                <a:solidFill>
                  <a:prstClr val="black"/>
                </a:solidFill>
              </a:rPr>
              <a:t>CBM-STAR joint Workshop - Walter F.J. Müller, FAIR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8"/>
            <a:ext cx="2133600" cy="365125"/>
          </a:xfrm>
          <a:prstGeom prst="rect">
            <a:avLst/>
          </a:prstGeom>
        </p:spPr>
        <p:txBody>
          <a:bodyPr vert="horz" lIns="91352" tIns="45680" rIns="91352" bIns="4568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676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352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028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704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572" indent="-342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238" indent="-2854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190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59866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5424" indent="-2283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2186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7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0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72" indent="-228380" algn="l" defTabSz="913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0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05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84657"/>
            <a:ext cx="8229600" cy="234499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CBM </a:t>
            </a:r>
            <a:r>
              <a:rPr lang="en-US" altLang="en-US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imeline</a:t>
            </a:r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495800"/>
            <a:ext cx="6248400" cy="2120900"/>
          </a:xfrm>
        </p:spPr>
        <p:txBody>
          <a:bodyPr/>
          <a:lstStyle/>
          <a:p>
            <a:pPr algn="ctr" eaLnBrk="1" hangingPunct="1"/>
            <a:endParaRPr lang="en-US" altLang="en-US" dirty="0" smtClean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 smtClean="0">
                <a:latin typeface="Comic Sans MS" pitchFamily="66" charset="0"/>
              </a:rPr>
              <a:t>Walter F.J. Müller</a:t>
            </a:r>
            <a:r>
              <a:rPr lang="en-US" altLang="en-US" dirty="0" smtClean="0">
                <a:latin typeface="Comic Sans MS" pitchFamily="66" charset="0"/>
                <a:cs typeface="Arial" charset="0"/>
              </a:rPr>
              <a:t>, FAIR, Darmstadt</a:t>
            </a:r>
            <a:endParaRPr lang="en-US" altLang="en-US" dirty="0" smtClean="0">
              <a:latin typeface="Comic Sans MS" pitchFamily="66" charset="0"/>
            </a:endParaRPr>
          </a:p>
          <a:p>
            <a:pPr algn="ctr" eaLnBrk="1" hangingPunct="1"/>
            <a:r>
              <a:rPr lang="en-US" altLang="en-US" dirty="0" smtClean="0">
                <a:latin typeface="Comic Sans MS" pitchFamily="66" charset="0"/>
              </a:rPr>
              <a:t/>
            </a:r>
            <a:br>
              <a:rPr lang="en-US" altLang="en-US" dirty="0" smtClean="0">
                <a:latin typeface="Comic Sans MS" pitchFamily="66" charset="0"/>
              </a:rPr>
            </a:br>
            <a:r>
              <a:rPr lang="en-US" altLang="en-US" dirty="0" smtClean="0">
                <a:latin typeface="Comic Sans MS" pitchFamily="66" charset="0"/>
              </a:rPr>
              <a:t>CBM-STAR joint Workshop</a:t>
            </a:r>
            <a:br>
              <a:rPr lang="en-US" altLang="en-US" dirty="0" smtClean="0">
                <a:latin typeface="Comic Sans MS" pitchFamily="66" charset="0"/>
              </a:rPr>
            </a:br>
            <a:r>
              <a:rPr lang="en-US" altLang="en-US" dirty="0" smtClean="0">
                <a:latin typeface="Comic Sans MS" pitchFamily="66" charset="0"/>
              </a:rPr>
              <a:t>18 March 2017</a:t>
            </a:r>
          </a:p>
          <a:p>
            <a:pPr algn="ctr" eaLnBrk="1" hangingPunct="1"/>
            <a:endParaRPr lang="en-US" altLang="en-US" dirty="0" smtClean="0">
              <a:latin typeface="Comic Sans MS" pitchFamily="66" charset="0"/>
            </a:endParaRPr>
          </a:p>
        </p:txBody>
      </p:sp>
      <p:pic>
        <p:nvPicPr>
          <p:cNvPr id="3076" name="Picture 11" descr="QuarksGluons1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73514"/>
            <a:ext cx="16002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FAIR Baseline Schedule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2488" y="1379538"/>
            <a:ext cx="8291512" cy="5055862"/>
          </a:xfrm>
        </p:spPr>
        <p:txBody>
          <a:bodyPr/>
          <a:lstStyle/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>
                <a:cs typeface="Arial" charset="0"/>
                <a:sym typeface="Wingdings" pitchFamily="2" charset="2"/>
              </a:rPr>
              <a:t>M</a:t>
            </a: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ajor </a:t>
            </a:r>
            <a:r>
              <a:rPr lang="en-US" altLang="en-US" b="1" dirty="0" smtClean="0">
                <a:cs typeface="Arial" charset="0"/>
                <a:sym typeface="Wingdings" pitchFamily="2" charset="2"/>
              </a:rPr>
              <a:t>consolidation of all planning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 done in 2016</a:t>
            </a:r>
            <a:endParaRPr lang="en-US" altLang="en-US" dirty="0" smtClean="0">
              <a:latin typeface="Comic Sans MS" pitchFamily="66" charset="0"/>
              <a:cs typeface="Arial" charset="0"/>
              <a:sym typeface="Wingdings" pitchFamily="2" charset="2"/>
            </a:endParaRPr>
          </a:p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Goal of the management was</a:t>
            </a:r>
          </a:p>
          <a:p>
            <a:pPr lvl="1"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to create a </a:t>
            </a:r>
            <a:r>
              <a:rPr lang="en-US" altLang="en-US" b="1" dirty="0" smtClean="0">
                <a:latin typeface="Comic Sans MS" pitchFamily="66" charset="0"/>
                <a:cs typeface="Arial" charset="0"/>
                <a:sym typeface="Wingdings" pitchFamily="2" charset="2"/>
              </a:rPr>
              <a:t>conservative</a:t>
            </a: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 planning  (“</a:t>
            </a:r>
            <a:r>
              <a:rPr lang="en-US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Wingdings" pitchFamily="2" charset="2"/>
              </a:rPr>
              <a:t>done not later than </a:t>
            </a: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”)</a:t>
            </a:r>
            <a:endParaRPr lang="en-US" altLang="en-US" b="1" dirty="0" smtClean="0">
              <a:latin typeface="Comic Sans MS" pitchFamily="66" charset="0"/>
              <a:cs typeface="Arial" charset="0"/>
              <a:sym typeface="Wingdings" pitchFamily="2" charset="2"/>
            </a:endParaRPr>
          </a:p>
          <a:p>
            <a:pPr lvl="1"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to have, for a first time, an </a:t>
            </a:r>
            <a:r>
              <a:rPr lang="en-US" altLang="en-US" b="1" dirty="0" smtClean="0">
                <a:cs typeface="Arial" charset="0"/>
                <a:sym typeface="Wingdings" pitchFamily="2" charset="2"/>
              </a:rPr>
              <a:t>integrated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 planning</a:t>
            </a:r>
          </a:p>
          <a:p>
            <a:pPr lvl="2"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civil construction</a:t>
            </a:r>
          </a:p>
          <a:p>
            <a:pPr lvl="2"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accelerator</a:t>
            </a:r>
          </a:p>
          <a:p>
            <a:pPr lvl="2"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experiments</a:t>
            </a:r>
          </a:p>
          <a:p>
            <a:pPr lvl="1"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covering construction, installation and commissioning phases</a:t>
            </a:r>
          </a:p>
          <a:p>
            <a:pPr lvl="1"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for GSI 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campus </a:t>
            </a: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based activities also </a:t>
            </a:r>
            <a:r>
              <a:rPr lang="en-US" altLang="en-US" b="1" dirty="0" smtClean="0">
                <a:latin typeface="Comic Sans MS" pitchFamily="66" charset="0"/>
                <a:cs typeface="Arial" charset="0"/>
                <a:sym typeface="Wingdings" pitchFamily="2" charset="2"/>
              </a:rPr>
              <a:t>resource loaded </a:t>
            </a:r>
          </a:p>
          <a:p>
            <a:pPr lvl="1"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which serves as </a:t>
            </a:r>
            <a:r>
              <a:rPr lang="en-US" altLang="en-US" b="1" dirty="0" smtClean="0">
                <a:latin typeface="Comic Sans MS" pitchFamily="66" charset="0"/>
                <a:cs typeface="Arial" charset="0"/>
                <a:sym typeface="Wingdings" pitchFamily="2" charset="2"/>
              </a:rPr>
              <a:t>baseline</a:t>
            </a:r>
          </a:p>
          <a:p>
            <a:pPr lvl="1"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to </a:t>
            </a:r>
            <a:r>
              <a:rPr lang="en-US" altLang="en-US" b="1" dirty="0" smtClean="0">
                <a:latin typeface="Comic Sans MS" pitchFamily="66" charset="0"/>
                <a:cs typeface="Arial" charset="0"/>
                <a:sym typeface="Wingdings" pitchFamily="2" charset="2"/>
              </a:rPr>
              <a:t>substantiate the earlier statements</a:t>
            </a:r>
          </a:p>
          <a:p>
            <a:pPr lvl="2"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buildings finished 2022</a:t>
            </a:r>
            <a:endParaRPr lang="en-US" altLang="en-US" dirty="0">
              <a:latin typeface="Comic Sans MS" pitchFamily="66" charset="0"/>
              <a:cs typeface="Arial" charset="0"/>
              <a:sym typeface="Wingdings" pitchFamily="2" charset="2"/>
            </a:endParaRPr>
          </a:p>
          <a:p>
            <a:pPr lvl="2"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FAIR operational 2025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298321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Arrow Connector 49"/>
          <p:cNvCxnSpPr>
            <a:endCxn id="40" idx="2"/>
          </p:cNvCxnSpPr>
          <p:nvPr/>
        </p:nvCxnSpPr>
        <p:spPr>
          <a:xfrm flipH="1" flipV="1">
            <a:off x="6124983" y="2568204"/>
            <a:ext cx="1403446" cy="1499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Planning Structure: CBM part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654169" y="4537144"/>
            <a:ext cx="0" cy="1231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501769" y="4537144"/>
            <a:ext cx="0" cy="635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507869" y="4549844"/>
            <a:ext cx="0" cy="1231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541169" y="2809944"/>
            <a:ext cx="1942321" cy="520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CBM_installation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37969" y="4029144"/>
            <a:ext cx="1765300" cy="520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STS_construction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96044" y="4029144"/>
            <a:ext cx="1765300" cy="520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TOF_construction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50669" y="5184844"/>
            <a:ext cx="1269075" cy="520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Contract 1a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03069" y="5781744"/>
            <a:ext cx="1269075" cy="520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Contract 1b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84269" y="5184844"/>
            <a:ext cx="1269075" cy="520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Contract 2a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36669" y="5781744"/>
            <a:ext cx="1269075" cy="520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Contract 2b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>
            <a:stCxn id="18" idx="0"/>
          </p:cNvCxnSpPr>
          <p:nvPr/>
        </p:nvCxnSpPr>
        <p:spPr>
          <a:xfrm flipV="1">
            <a:off x="5920619" y="3330644"/>
            <a:ext cx="1263650" cy="698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0"/>
            <a:endCxn id="17" idx="2"/>
          </p:cNvCxnSpPr>
          <p:nvPr/>
        </p:nvCxnSpPr>
        <p:spPr>
          <a:xfrm flipH="1" flipV="1">
            <a:off x="7512330" y="3330644"/>
            <a:ext cx="566364" cy="698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355469" y="4549844"/>
            <a:ext cx="0" cy="635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987261" y="2047504"/>
            <a:ext cx="2275444" cy="520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Level2_CBM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5458865" y="2568204"/>
            <a:ext cx="49004" cy="14620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6962065" y="2587208"/>
            <a:ext cx="374604" cy="2227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8" name="TextBox 4097"/>
          <p:cNvSpPr txBox="1"/>
          <p:nvPr/>
        </p:nvSpPr>
        <p:spPr>
          <a:xfrm>
            <a:off x="242784" y="2106184"/>
            <a:ext cx="2765888" cy="33855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Management overview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42784" y="2707464"/>
            <a:ext cx="2765888" cy="92948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Installation and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commissioning w/o beam </a:t>
            </a:r>
          </a:p>
          <a:p>
            <a:r>
              <a:rPr 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CBM ready for beam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2784" y="3986657"/>
            <a:ext cx="2765888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Detector construction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ready for installation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2784" y="5172712"/>
            <a:ext cx="2765888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Contracting and procurement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47192" y="4050732"/>
            <a:ext cx="1022176" cy="520700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FAIR CC</a:t>
            </a:r>
            <a:b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PdR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090976" y="3330644"/>
            <a:ext cx="2585504" cy="6985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910592" y="2587208"/>
            <a:ext cx="1292752" cy="14200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75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 bwMode="auto">
          <a:xfrm>
            <a:off x="783936" y="963752"/>
            <a:ext cx="0" cy="17348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Planning Structure: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ull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icture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sp>
        <p:nvSpPr>
          <p:cNvPr id="40" name="Rectangle 39"/>
          <p:cNvSpPr/>
          <p:nvPr/>
        </p:nvSpPr>
        <p:spPr>
          <a:xfrm>
            <a:off x="4992896" y="2047504"/>
            <a:ext cx="2275444" cy="520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Level2</a:t>
            </a:r>
            <a:b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CBM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86712" y="963752"/>
            <a:ext cx="3429000" cy="520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Level1_FAIR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5626320" y="1484452"/>
            <a:ext cx="226342" cy="5616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877364" y="2066508"/>
            <a:ext cx="1009348" cy="520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Level2</a:t>
            </a:r>
            <a:b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SIS100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7" name="Straight Arrow Connector 66"/>
          <p:cNvCxnSpPr>
            <a:stCxn id="66" idx="0"/>
          </p:cNvCxnSpPr>
          <p:nvPr/>
        </p:nvCxnSpPr>
        <p:spPr>
          <a:xfrm flipV="1">
            <a:off x="2382038" y="1484452"/>
            <a:ext cx="1178910" cy="582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128928" y="2066508"/>
            <a:ext cx="988804" cy="520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Level2</a:t>
            </a:r>
            <a:b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HESR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0" name="Straight Arrow Connector 69"/>
          <p:cNvCxnSpPr>
            <a:stCxn id="69" idx="0"/>
          </p:cNvCxnSpPr>
          <p:nvPr/>
        </p:nvCxnSpPr>
        <p:spPr>
          <a:xfrm flipV="1">
            <a:off x="3623330" y="1484452"/>
            <a:ext cx="599026" cy="582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 bwMode="auto">
          <a:xfrm>
            <a:off x="0" y="2698576"/>
            <a:ext cx="9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61913" y="1162068"/>
            <a:ext cx="150368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shown to</a:t>
            </a:r>
            <a:b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council</a:t>
            </a: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00" y="1865672"/>
            <a:ext cx="150368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material for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council</a:t>
            </a: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6130618" y="2568204"/>
            <a:ext cx="1403446" cy="1499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7659804" y="4537144"/>
            <a:ext cx="0" cy="1231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7507404" y="4537144"/>
            <a:ext cx="0" cy="635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5513504" y="4549844"/>
            <a:ext cx="0" cy="1231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546804" y="2809944"/>
            <a:ext cx="1942321" cy="520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CBM_installation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043604" y="4029144"/>
            <a:ext cx="1765300" cy="520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STS_construction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201679" y="4029144"/>
            <a:ext cx="1765300" cy="520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TOF_construction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056304" y="5184844"/>
            <a:ext cx="1269075" cy="520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Contract 1a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208704" y="5781744"/>
            <a:ext cx="1269075" cy="520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Contract 1b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189904" y="5184844"/>
            <a:ext cx="1269075" cy="520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Contract 2a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342304" y="5781744"/>
            <a:ext cx="1269075" cy="520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Contract 2b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7" name="Straight Arrow Connector 76"/>
          <p:cNvCxnSpPr>
            <a:stCxn id="71" idx="0"/>
          </p:cNvCxnSpPr>
          <p:nvPr/>
        </p:nvCxnSpPr>
        <p:spPr>
          <a:xfrm flipV="1">
            <a:off x="5926254" y="3330644"/>
            <a:ext cx="1263650" cy="698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2" idx="0"/>
            <a:endCxn id="68" idx="2"/>
          </p:cNvCxnSpPr>
          <p:nvPr/>
        </p:nvCxnSpPr>
        <p:spPr>
          <a:xfrm flipH="1" flipV="1">
            <a:off x="7517965" y="3330644"/>
            <a:ext cx="566364" cy="698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5361104" y="4549844"/>
            <a:ext cx="0" cy="635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5464500" y="2568204"/>
            <a:ext cx="49004" cy="14620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6967700" y="2587208"/>
            <a:ext cx="374604" cy="2227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3347192" y="4050732"/>
            <a:ext cx="1022176" cy="520700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FAIR CC</a:t>
            </a:r>
            <a:b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1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PdR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4090976" y="3330644"/>
            <a:ext cx="2585504" cy="6985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3910592" y="2587208"/>
            <a:ext cx="1292752" cy="14200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Horizontal Scroll 11"/>
          <p:cNvSpPr/>
          <p:nvPr/>
        </p:nvSpPr>
        <p:spPr bwMode="auto">
          <a:xfrm>
            <a:off x="2166880" y="2767592"/>
            <a:ext cx="1980916" cy="1059270"/>
          </a:xfrm>
          <a:prstGeom prst="horizontalScroll">
            <a:avLst/>
          </a:prstGeom>
          <a:solidFill>
            <a:srgbClr val="99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lots of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planning</a:t>
            </a:r>
            <a:b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for each </a:t>
            </a:r>
            <a:b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sub-project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51104" y="1805544"/>
            <a:ext cx="833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....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4595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FAIR Schedule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040" y="1379538"/>
            <a:ext cx="3667808" cy="5055862"/>
          </a:xfrm>
        </p:spPr>
        <p:txBody>
          <a:bodyPr/>
          <a:lstStyle/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M</a:t>
            </a: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ajor effort</a:t>
            </a:r>
          </a:p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Presented to </a:t>
            </a:r>
            <a:br>
              <a:rPr lang="en-US" altLang="en-US" dirty="0" smtClean="0">
                <a:cs typeface="Arial" charset="0"/>
                <a:sym typeface="Wingdings" pitchFamily="2" charset="2"/>
              </a:rPr>
            </a:br>
            <a:r>
              <a:rPr lang="en-US" altLang="en-US" dirty="0" smtClean="0">
                <a:cs typeface="Arial" charset="0"/>
                <a:sym typeface="Wingdings" pitchFamily="2" charset="2"/>
              </a:rPr>
              <a:t>FAIR council on</a:t>
            </a:r>
            <a:br>
              <a:rPr lang="en-US" altLang="en-US" dirty="0" smtClean="0">
                <a:cs typeface="Arial" charset="0"/>
                <a:sym typeface="Wingdings" pitchFamily="2" charset="2"/>
              </a:rPr>
            </a:br>
            <a:r>
              <a:rPr lang="en-US" altLang="en-US" dirty="0" smtClean="0">
                <a:cs typeface="Arial" charset="0"/>
                <a:sym typeface="Wingdings" pitchFamily="2" charset="2"/>
              </a:rPr>
              <a:t>December 6</a:t>
            </a:r>
            <a:r>
              <a:rPr lang="en-US" altLang="en-US" baseline="30000" dirty="0" smtClean="0">
                <a:cs typeface="Arial" charset="0"/>
                <a:sym typeface="Wingdings" pitchFamily="2" charset="2"/>
              </a:rPr>
              <a:t>th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, 2016</a:t>
            </a:r>
          </a:p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Very positive reception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6" r="30307"/>
          <a:stretch/>
        </p:blipFill>
        <p:spPr bwMode="auto">
          <a:xfrm>
            <a:off x="4271802" y="0"/>
            <a:ext cx="4869926" cy="69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3262114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FAIR Schedule: SIS100 and CBM 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040" y="4090408"/>
            <a:ext cx="8780960" cy="2044352"/>
          </a:xfrm>
        </p:spPr>
        <p:txBody>
          <a:bodyPr/>
          <a:lstStyle/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The CBM bottom line:</a:t>
            </a:r>
          </a:p>
          <a:p>
            <a:pPr lvl="1" eaLnBrk="1" hangingPunct="1">
              <a:tabLst>
                <a:tab pos="900113" algn="l"/>
                <a:tab pos="35941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Dec 2021 to Jul 2022	</a:t>
            </a:r>
            <a:r>
              <a:rPr lang="en-US" altLang="en-US" dirty="0">
                <a:cs typeface="Arial" charset="0"/>
                <a:sym typeface="Wingdings" pitchFamily="2" charset="2"/>
              </a:rPr>
              <a:t> 1</a:t>
            </a:r>
            <a:r>
              <a:rPr lang="en-US" altLang="en-US" baseline="30000" dirty="0">
                <a:cs typeface="Arial" charset="0"/>
                <a:sym typeface="Wingdings" pitchFamily="2" charset="2"/>
              </a:rPr>
              <a:t>st</a:t>
            </a:r>
            <a:r>
              <a:rPr lang="en-US" altLang="en-US" dirty="0">
                <a:cs typeface="Arial" charset="0"/>
                <a:sym typeface="Wingdings" pitchFamily="2" charset="2"/>
              </a:rPr>
              <a:t> installation 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window</a:t>
            </a:r>
          </a:p>
          <a:p>
            <a:pPr lvl="1" eaLnBrk="1" hangingPunct="1">
              <a:tabLst>
                <a:tab pos="900113" algn="l"/>
                <a:tab pos="35941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Dec 2022 	</a:t>
            </a:r>
            <a:r>
              <a:rPr lang="en-US" altLang="en-US" dirty="0">
                <a:cs typeface="Arial" charset="0"/>
                <a:sym typeface="Wingdings" pitchFamily="2" charset="2"/>
              </a:rPr>
              <a:t> Building acceptance</a:t>
            </a:r>
            <a:endParaRPr lang="en-US" altLang="en-US" dirty="0" smtClean="0">
              <a:cs typeface="Arial" charset="0"/>
              <a:sym typeface="Wingdings" pitchFamily="2" charset="2"/>
            </a:endParaRPr>
          </a:p>
          <a:p>
            <a:pPr lvl="1" eaLnBrk="1" hangingPunct="1">
              <a:tabLst>
                <a:tab pos="900113" algn="l"/>
                <a:tab pos="35941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Dec 2022 to Jun 2024	</a:t>
            </a:r>
            <a:r>
              <a:rPr lang="en-US" altLang="en-US" dirty="0">
                <a:cs typeface="Arial" charset="0"/>
                <a:sym typeface="Wingdings" pitchFamily="2" charset="2"/>
              </a:rPr>
              <a:t> 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Installation &amp; commissioning w/o beam</a:t>
            </a:r>
          </a:p>
          <a:p>
            <a:pPr lvl="1" eaLnBrk="1" hangingPunct="1">
              <a:tabLst>
                <a:tab pos="900113" algn="l"/>
                <a:tab pos="35941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Jun 2024 to Mar 2025	</a:t>
            </a:r>
            <a:r>
              <a:rPr lang="en-US" altLang="en-US" dirty="0">
                <a:cs typeface="Arial" charset="0"/>
                <a:sym typeface="Wingdings" pitchFamily="2" charset="2"/>
              </a:rPr>
              <a:t> C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ommissioning </a:t>
            </a:r>
            <a:r>
              <a:rPr lang="en-US" altLang="en-US" dirty="0">
                <a:cs typeface="Arial" charset="0"/>
                <a:sym typeface="Wingdings" pitchFamily="2" charset="2"/>
              </a:rPr>
              <a:t>beam from SIS100</a:t>
            </a:r>
            <a:endParaRPr lang="en-US" altLang="en-US" dirty="0" smtClean="0">
              <a:cs typeface="Arial" charset="0"/>
              <a:sym typeface="Wingdings" pitchFamily="2" charset="2"/>
            </a:endParaRPr>
          </a:p>
          <a:p>
            <a:pPr lvl="1" eaLnBrk="1" hangingPunct="1">
              <a:tabLst>
                <a:tab pos="900113" algn="l"/>
                <a:tab pos="3860800" algn="l"/>
              </a:tabLst>
              <a:defRPr/>
            </a:pPr>
            <a:endParaRPr lang="en-US" altLang="en-US" dirty="0" smtClean="0">
              <a:latin typeface="Comic Sans MS" pitchFamily="66" charset="0"/>
              <a:cs typeface="Arial" charset="0"/>
              <a:sym typeface="Wingdings" pitchFamily="2" charset="2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" y="1384648"/>
            <a:ext cx="9141728" cy="132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" y="2783508"/>
            <a:ext cx="9128834" cy="108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245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CBM Schedule: TOF Installation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040" y="3308744"/>
            <a:ext cx="8780960" cy="1984224"/>
          </a:xfrm>
        </p:spPr>
        <p:txBody>
          <a:bodyPr/>
          <a:lstStyle/>
          <a:p>
            <a:pPr eaLnBrk="1" hangingPunct="1">
              <a:tabLst>
                <a:tab pos="900113" algn="l"/>
                <a:tab pos="3860800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The CBM bottom line (reminder):</a:t>
            </a:r>
          </a:p>
          <a:p>
            <a:pPr lvl="1" eaLnBrk="1" hangingPunct="1">
              <a:tabLst>
                <a:tab pos="900113" algn="l"/>
                <a:tab pos="38608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Dec 2022 to Jun 2024	</a:t>
            </a:r>
            <a:r>
              <a:rPr lang="en-US" altLang="en-US" dirty="0">
                <a:cs typeface="Arial" charset="0"/>
                <a:sym typeface="Wingdings" pitchFamily="2" charset="2"/>
              </a:rPr>
              <a:t> 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Installation &amp; commissioning w/o beam</a:t>
            </a:r>
          </a:p>
          <a:p>
            <a:pPr lvl="1" eaLnBrk="1" hangingPunct="1">
              <a:tabLst>
                <a:tab pos="900113" algn="l"/>
                <a:tab pos="38608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Jun 2024 to Mar 2025	</a:t>
            </a:r>
            <a:r>
              <a:rPr lang="en-US" altLang="en-US" dirty="0">
                <a:cs typeface="Arial" charset="0"/>
                <a:sym typeface="Wingdings" pitchFamily="2" charset="2"/>
              </a:rPr>
              <a:t> C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ommissioning </a:t>
            </a:r>
            <a:r>
              <a:rPr lang="en-US" altLang="en-US" dirty="0">
                <a:cs typeface="Arial" charset="0"/>
                <a:sym typeface="Wingdings" pitchFamily="2" charset="2"/>
              </a:rPr>
              <a:t>beam from </a:t>
            </a:r>
            <a:r>
              <a:rPr lang="en-US" altLang="en-US" dirty="0" smtClean="0">
                <a:cs typeface="Arial" charset="0"/>
                <a:sym typeface="Wingdings" pitchFamily="2" charset="2"/>
              </a:rPr>
              <a:t>SIS100</a:t>
            </a:r>
          </a:p>
          <a:p>
            <a:pPr lvl="8">
              <a:tabLst>
                <a:tab pos="900113" algn="l"/>
                <a:tab pos="3860800" algn="l"/>
              </a:tabLst>
              <a:defRPr/>
            </a:pPr>
            <a:endParaRPr lang="en-US" altLang="en-US" sz="400" dirty="0" smtClean="0">
              <a:cs typeface="Arial" charset="0"/>
              <a:sym typeface="Wingdings" pitchFamily="2" charset="2"/>
            </a:endParaRPr>
          </a:p>
          <a:p>
            <a:pPr eaLnBrk="1" hangingPunct="1">
              <a:tabLst>
                <a:tab pos="900113" algn="l"/>
                <a:tab pos="3860800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itchFamily="2" charset="2"/>
              </a:rPr>
              <a:t>The CBM TOF bottom line:</a:t>
            </a:r>
          </a:p>
          <a:p>
            <a:pPr lvl="1" eaLnBrk="1" hangingPunct="1">
              <a:tabLst>
                <a:tab pos="900113" algn="l"/>
                <a:tab pos="3860800" algn="l"/>
              </a:tabLst>
              <a:defRPr/>
            </a:pPr>
            <a:r>
              <a:rPr lang="en-US" altLang="en-US" dirty="0" smtClean="0">
                <a:cs typeface="Arial" charset="0"/>
                <a:sym typeface="Wingdings" pitchFamily="2" charset="2"/>
              </a:rPr>
              <a:t>Apr 2023 to Jul 2023	Installation</a:t>
            </a:r>
            <a:endParaRPr lang="en-US" altLang="en-US" dirty="0" smtClean="0">
              <a:latin typeface="Comic Sans MS" pitchFamily="66" charset="0"/>
              <a:cs typeface="Arial" charset="0"/>
              <a:sym typeface="Wingdings" pitchFamily="2" charset="2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73887"/>
            <a:ext cx="9067801" cy="130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 bwMode="auto">
          <a:xfrm>
            <a:off x="1685856" y="5533480"/>
            <a:ext cx="6133056" cy="601280"/>
          </a:xfrm>
          <a:prstGeom prst="verticalScroll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There should be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sz="160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 schedule conflict</a:t>
            </a:r>
            <a:r>
              <a:rPr kumimoji="0" lang="en-US" sz="1600" i="0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with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STAR-BES-II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376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Little Heavy Detail: Beam Dump Iron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pic>
        <p:nvPicPr>
          <p:cNvPr id="3075" name="Picture 3" descr="C:\Users\mueller\Desktop\material Tuebingen\20160921_155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" y="3395424"/>
            <a:ext cx="4557084" cy="341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ueller\Desktop\material Tuebingen\20160921_1608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06623"/>
            <a:ext cx="4555200" cy="34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ueller\Desktop\material Tuebingen\20160921_1602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55200" cy="34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senger\AppData\Local\Temp\Bild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2"/>
          <a:stretch/>
        </p:blipFill>
        <p:spPr bwMode="auto">
          <a:xfrm>
            <a:off x="-1" y="1704"/>
            <a:ext cx="4605723" cy="339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129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1FC33-8C8A-4479-A896-9B87A16EBBBC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169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End</a:t>
            </a:r>
          </a:p>
        </p:txBody>
      </p:sp>
      <p:sp>
        <p:nvSpPr>
          <p:cNvPr id="1694723" name="Text Box 3"/>
          <p:cNvSpPr txBox="1">
            <a:spLocks noChangeArrowheads="1"/>
          </p:cNvSpPr>
          <p:nvPr/>
        </p:nvSpPr>
        <p:spPr bwMode="auto">
          <a:xfrm>
            <a:off x="838200" y="2062170"/>
            <a:ext cx="7380288" cy="231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80" rIns="91352" bIns="4568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en-US" sz="7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Thanks for </a:t>
            </a:r>
            <a:br>
              <a:rPr lang="en-US" altLang="en-US" sz="7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7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your attention</a:t>
            </a:r>
          </a:p>
        </p:txBody>
      </p:sp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5421313"/>
            <a:ext cx="1371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6" descr="FAIR_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5326064"/>
            <a:ext cx="1066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478471"/>
            <a:ext cx="149860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225123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FFC02-7EDC-4E2A-80E9-9847D5530CF2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172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27491" name="Text Box 3"/>
          <p:cNvSpPr txBox="1">
            <a:spLocks noChangeArrowheads="1"/>
          </p:cNvSpPr>
          <p:nvPr/>
        </p:nvSpPr>
        <p:spPr bwMode="auto">
          <a:xfrm>
            <a:off x="838200" y="2263108"/>
            <a:ext cx="73802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80" rIns="91352" bIns="4568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en-US" sz="7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Backup</a:t>
            </a:r>
            <a:br>
              <a:rPr lang="en-US" altLang="en-US" sz="7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altLang="en-US" sz="7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Slides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2606530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81000" y="6480059"/>
            <a:ext cx="1752600" cy="376237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0" name="TextBox 31"/>
          <p:cNvSpPr txBox="1"/>
          <p:nvPr/>
        </p:nvSpPr>
        <p:spPr>
          <a:xfrm>
            <a:off x="4054016" y="6206036"/>
            <a:ext cx="622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1200" kern="0" dirty="0" smtClean="0">
                <a:solidFill>
                  <a:srgbClr val="9F2936"/>
                </a:solidFill>
                <a:latin typeface="Verdana"/>
                <a:cs typeface="Arial" charset="0"/>
              </a:rPr>
              <a:t>CR</a:t>
            </a:r>
            <a:r>
              <a:rPr lang="en-GB" sz="1200" b="0" kern="0" dirty="0" smtClean="0">
                <a:solidFill>
                  <a:srgbClr val="9F2936"/>
                </a:solidFill>
                <a:latin typeface="Verdana"/>
                <a:cs typeface="Arial" charset="0"/>
              </a:rPr>
              <a:t> </a:t>
            </a:r>
            <a:endParaRPr lang="en-GB" sz="1200" b="0" i="1" kern="0" dirty="0">
              <a:solidFill>
                <a:srgbClr val="9F2936"/>
              </a:solidFill>
              <a:latin typeface="Verdana"/>
              <a:cs typeface="Arial" charset="0"/>
            </a:endParaRPr>
          </a:p>
        </p:txBody>
      </p:sp>
      <p:cxnSp>
        <p:nvCxnSpPr>
          <p:cNvPr id="50" name="Gerade Verbindung mit Pfeil 19"/>
          <p:cNvCxnSpPr/>
          <p:nvPr/>
        </p:nvCxnSpPr>
        <p:spPr>
          <a:xfrm>
            <a:off x="4054016" y="6567316"/>
            <a:ext cx="729081" cy="145"/>
          </a:xfrm>
          <a:prstGeom prst="straightConnector1">
            <a:avLst/>
          </a:prstGeom>
          <a:noFill/>
          <a:ln w="425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63" name="Foliennummernplatzhalter 7"/>
          <p:cNvSpPr txBox="1">
            <a:spLocks/>
          </p:cNvSpPr>
          <p:nvPr/>
        </p:nvSpPr>
        <p:spPr>
          <a:xfrm>
            <a:off x="6830888" y="64703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F5C264-46AB-4B31-8F78-F720C8F9FE16}" type="slidenum">
              <a:rPr lang="de-DE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lang="de-DE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7" name="83F60B2C-D9C5-48F3-96B4-2019EB1D1ED2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6" t="4905" r="3531" b="1983"/>
          <a:stretch/>
        </p:blipFill>
        <p:spPr bwMode="auto">
          <a:xfrm>
            <a:off x="122238" y="723240"/>
            <a:ext cx="9021762" cy="611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FAIR – Conceptual View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" name="TextBox 27"/>
          <p:cNvSpPr txBox="1"/>
          <p:nvPr/>
        </p:nvSpPr>
        <p:spPr>
          <a:xfrm>
            <a:off x="3395535" y="2470851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1200" kern="0" dirty="0" smtClean="0">
                <a:solidFill>
                  <a:srgbClr val="1B587C"/>
                </a:solidFill>
                <a:latin typeface="Verdana"/>
                <a:cs typeface="Arial" charset="0"/>
              </a:rPr>
              <a:t>SIS18</a:t>
            </a:r>
            <a:endParaRPr lang="en-GB" sz="1200" kern="0" dirty="0">
              <a:solidFill>
                <a:srgbClr val="1B587C"/>
              </a:solidFill>
              <a:latin typeface="Verdana"/>
              <a:cs typeface="Arial" charset="0"/>
            </a:endParaRPr>
          </a:p>
        </p:txBody>
      </p:sp>
      <p:sp>
        <p:nvSpPr>
          <p:cNvPr id="39" name="TextBox 30"/>
          <p:cNvSpPr txBox="1"/>
          <p:nvPr/>
        </p:nvSpPr>
        <p:spPr>
          <a:xfrm>
            <a:off x="3895624" y="4247208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1200" kern="0" dirty="0" smtClean="0">
                <a:solidFill>
                  <a:srgbClr val="9F2936"/>
                </a:solidFill>
                <a:latin typeface="Verdana"/>
                <a:cs typeface="Arial" charset="0"/>
              </a:rPr>
              <a:t>HESR</a:t>
            </a:r>
            <a:endParaRPr lang="en-GB" sz="1200" kern="0" dirty="0">
              <a:solidFill>
                <a:srgbClr val="9F2936"/>
              </a:solidFill>
              <a:latin typeface="Verdana"/>
              <a:cs typeface="Arial" charset="0"/>
            </a:endParaRPr>
          </a:p>
        </p:txBody>
      </p:sp>
      <p:sp>
        <p:nvSpPr>
          <p:cNvPr id="41" name="TextBox 36"/>
          <p:cNvSpPr txBox="1"/>
          <p:nvPr/>
        </p:nvSpPr>
        <p:spPr>
          <a:xfrm>
            <a:off x="6527511" y="2933347"/>
            <a:ext cx="175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1200" kern="0" dirty="0" smtClean="0">
                <a:solidFill>
                  <a:srgbClr val="F07F09"/>
                </a:solidFill>
                <a:latin typeface="Verdana"/>
                <a:cs typeface="Arial" charset="0"/>
              </a:rPr>
              <a:t>Compressed Baryonic Matter</a:t>
            </a:r>
          </a:p>
        </p:txBody>
      </p:sp>
      <p:sp>
        <p:nvSpPr>
          <p:cNvPr id="42" name="TextBox 36"/>
          <p:cNvSpPr txBox="1"/>
          <p:nvPr/>
        </p:nvSpPr>
        <p:spPr>
          <a:xfrm>
            <a:off x="5724128" y="4233443"/>
            <a:ext cx="341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1200" kern="0" dirty="0" smtClean="0">
                <a:solidFill>
                  <a:srgbClr val="F07F09"/>
                </a:solidFill>
                <a:latin typeface="Verdana"/>
                <a:cs typeface="Arial" charset="0"/>
              </a:rPr>
              <a:t>Super Fragment-Separator: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1200" kern="0" dirty="0" smtClean="0">
                <a:solidFill>
                  <a:srgbClr val="F07F09"/>
                </a:solidFill>
                <a:latin typeface="Verdana"/>
                <a:cs typeface="Arial" charset="0"/>
              </a:rPr>
              <a:t>Nuclear Structure and Astrophysics</a:t>
            </a:r>
          </a:p>
        </p:txBody>
      </p:sp>
      <p:sp>
        <p:nvSpPr>
          <p:cNvPr id="43" name="TextBox 36"/>
          <p:cNvSpPr txBox="1"/>
          <p:nvPr/>
        </p:nvSpPr>
        <p:spPr>
          <a:xfrm>
            <a:off x="3491880" y="3686996"/>
            <a:ext cx="175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1200" kern="0" dirty="0" smtClean="0">
                <a:solidFill>
                  <a:srgbClr val="F07F09"/>
                </a:solidFill>
                <a:latin typeface="Verdana"/>
                <a:cs typeface="Arial" charset="0"/>
              </a:rPr>
              <a:t>Anti-Proton Physics</a:t>
            </a:r>
            <a:endParaRPr lang="en-GB" sz="1200" kern="0" dirty="0">
              <a:solidFill>
                <a:srgbClr val="F07F09"/>
              </a:solidFill>
              <a:latin typeface="Verdana"/>
              <a:cs typeface="Arial" charset="0"/>
            </a:endParaRPr>
          </a:p>
        </p:txBody>
      </p:sp>
      <p:sp>
        <p:nvSpPr>
          <p:cNvPr id="44" name="TextBox 29"/>
          <p:cNvSpPr txBox="1"/>
          <p:nvPr/>
        </p:nvSpPr>
        <p:spPr>
          <a:xfrm>
            <a:off x="2560963" y="2365941"/>
            <a:ext cx="817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1200" kern="0" dirty="0" smtClean="0">
                <a:solidFill>
                  <a:srgbClr val="9F2936"/>
                </a:solidFill>
                <a:latin typeface="Verdana"/>
                <a:cs typeface="Arial" charset="0"/>
              </a:rPr>
              <a:t>p-Linac</a:t>
            </a:r>
            <a:endParaRPr lang="en-GB" sz="1200" kern="0" dirty="0">
              <a:solidFill>
                <a:srgbClr val="9F2936"/>
              </a:solidFill>
              <a:latin typeface="Verdana"/>
              <a:cs typeface="Arial" charset="0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93348" y="4822883"/>
            <a:ext cx="3465532" cy="904863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defTabSz="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</a:pPr>
            <a:r>
              <a:rPr lang="en-GB" b="0" dirty="0">
                <a:solidFill>
                  <a:srgbClr val="14425D"/>
                </a:solidFill>
                <a:latin typeface="Times New Roman"/>
              </a:rPr>
              <a:t> </a:t>
            </a:r>
            <a:r>
              <a:rPr lang="en-GB" b="0" dirty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GB" b="0" baseline="30000" dirty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n-GB" b="0" dirty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/s; 1.5 </a:t>
            </a:r>
            <a:r>
              <a:rPr lang="en-GB" b="0" dirty="0" err="1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GeV/u</a:t>
            </a:r>
            <a:r>
              <a:rPr lang="en-GB" b="0" dirty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GB" b="0" baseline="30000" dirty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238</a:t>
            </a:r>
            <a:r>
              <a:rPr lang="en-GB" b="0" dirty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GB" b="0" baseline="30000" dirty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28+</a:t>
            </a:r>
          </a:p>
          <a:p>
            <a:pPr algn="l" defTabSz="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</a:pPr>
            <a:r>
              <a:rPr lang="en-GB" b="0" dirty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  <a:r>
              <a:rPr lang="en-GB" b="0" baseline="30000" dirty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GB" b="0" dirty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/s </a:t>
            </a:r>
            <a:r>
              <a:rPr lang="en-GB" b="0" baseline="30000" dirty="0" smtClean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238</a:t>
            </a:r>
            <a:r>
              <a:rPr lang="en-GB" b="0" dirty="0" smtClean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GB" b="0" baseline="30000" dirty="0" smtClean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92+</a:t>
            </a:r>
            <a:r>
              <a:rPr lang="en-GB" b="0" dirty="0" smtClean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0" dirty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to </a:t>
            </a:r>
            <a:r>
              <a:rPr lang="en-GB" b="0" dirty="0" smtClean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(35) </a:t>
            </a:r>
            <a:r>
              <a:rPr lang="en-GB" b="0" dirty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GeV/u</a:t>
            </a:r>
          </a:p>
          <a:p>
            <a:pPr algn="l" defTabSz="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</a:pPr>
            <a:r>
              <a:rPr lang="en-GB" b="0" dirty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3x10</a:t>
            </a:r>
            <a:r>
              <a:rPr lang="en-GB" b="0" baseline="30000" dirty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en-GB" b="0" dirty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/s </a:t>
            </a:r>
            <a:r>
              <a:rPr lang="en-GB" b="0" dirty="0" smtClean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(90) </a:t>
            </a:r>
            <a:r>
              <a:rPr lang="en-GB" b="0" dirty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GeV protons</a:t>
            </a: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28706" y="6197654"/>
            <a:ext cx="3866918" cy="658642"/>
          </a:xfrm>
          <a:prstGeom prst="rect">
            <a:avLst/>
          </a:prstGeom>
          <a:solidFill>
            <a:srgbClr val="FFFFFF">
              <a:alpha val="6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defTabSz="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</a:pPr>
            <a:r>
              <a:rPr lang="en-GB" b="0" dirty="0">
                <a:solidFill>
                  <a:srgbClr val="14425D"/>
                </a:solidFill>
                <a:latin typeface="Times New Roman"/>
              </a:rPr>
              <a:t> </a:t>
            </a:r>
            <a:r>
              <a:rPr lang="en-GB" b="0" dirty="0" smtClean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radioactive </a:t>
            </a:r>
            <a:r>
              <a:rPr lang="en-GB" b="0" dirty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beams up </a:t>
            </a:r>
            <a:r>
              <a:rPr lang="en-GB" b="0" dirty="0" smtClean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1.5 </a:t>
            </a:r>
            <a:r>
              <a:rPr lang="en-GB" b="0" dirty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- 2 GeV/u; </a:t>
            </a:r>
            <a:endParaRPr lang="en-GB" b="0" dirty="0" smtClean="0">
              <a:solidFill>
                <a:srgbClr val="14425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defTabSz="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</a:pPr>
            <a:r>
              <a:rPr lang="en-GB" b="0" dirty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  <a:r>
              <a:rPr lang="en-GB" b="0" baseline="30000" dirty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en-GB" b="0" dirty="0">
                <a:solidFill>
                  <a:srgbClr val="1442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antiprotons 1.5  - 15 GeV/c       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179512" y="4380209"/>
            <a:ext cx="1974210" cy="44267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000" b="0" dirty="0" smtClean="0">
                <a:solidFill>
                  <a:srgbClr val="9F29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 Beams</a:t>
            </a:r>
            <a:endParaRPr lang="en-GB" sz="2000" b="0" dirty="0">
              <a:solidFill>
                <a:srgbClr val="9F29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107504" y="5748361"/>
            <a:ext cx="2301840" cy="44267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000" b="0" dirty="0" smtClean="0">
                <a:solidFill>
                  <a:srgbClr val="9F29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Secondary Beams</a:t>
            </a:r>
            <a:endParaRPr lang="en-GB" sz="2000" b="0" dirty="0">
              <a:solidFill>
                <a:srgbClr val="9F29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feld 21"/>
          <p:cNvSpPr txBox="1"/>
          <p:nvPr/>
        </p:nvSpPr>
        <p:spPr>
          <a:xfrm>
            <a:off x="6763666" y="5941997"/>
            <a:ext cx="2081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de-DE" sz="2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FAIR </a:t>
            </a:r>
            <a:r>
              <a:rPr lang="de-DE" sz="2400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</a:t>
            </a:r>
            <a:r>
              <a:rPr lang="de-DE" sz="2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de-DE" sz="2400" b="0" dirty="0" smtClean="0">
                <a:solidFill>
                  <a:srgbClr val="D1C9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FAIR </a:t>
            </a:r>
            <a:r>
              <a:rPr lang="de-DE" sz="2400" b="0" dirty="0" err="1" smtClean="0">
                <a:solidFill>
                  <a:srgbClr val="D1C9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</a:t>
            </a:r>
            <a:r>
              <a:rPr lang="de-DE" sz="2400" b="0" dirty="0" smtClean="0">
                <a:solidFill>
                  <a:srgbClr val="D1C9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</a:p>
        </p:txBody>
      </p:sp>
      <p:pic>
        <p:nvPicPr>
          <p:cNvPr id="52" name="Picture 5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84" y="1068545"/>
            <a:ext cx="479425" cy="292100"/>
          </a:xfrm>
          <a:prstGeom prst="rect">
            <a:avLst/>
          </a:prstGeom>
          <a:noFill/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pic>
        <p:nvPicPr>
          <p:cNvPr id="53" name="Picture 52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3420" y="1059151"/>
            <a:ext cx="479425" cy="32226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pic>
        <p:nvPicPr>
          <p:cNvPr id="54" name="Picture 10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66392" y="1059668"/>
            <a:ext cx="479425" cy="306664"/>
          </a:xfrm>
          <a:prstGeom prst="rect">
            <a:avLst/>
          </a:prstGeom>
          <a:noFill/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pic>
        <p:nvPicPr>
          <p:cNvPr id="55" name="Picture 34"/>
          <p:cNvPicPr preferRelativeResize="0"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20785" y="1074232"/>
            <a:ext cx="479425" cy="292100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graphicFrame>
        <p:nvGraphicFramePr>
          <p:cNvPr id="56" name="Objek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09443"/>
              </p:ext>
            </p:extLst>
          </p:nvPr>
        </p:nvGraphicFramePr>
        <p:xfrm>
          <a:off x="3079294" y="1077423"/>
          <a:ext cx="4794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Photo Editor Photo" r:id="rId9" imgW="2723810" imgH="1695687" progId="">
                  <p:embed/>
                </p:oleObj>
              </mc:Choice>
              <mc:Fallback>
                <p:oleObj name="Photo Editor Photo" r:id="rId9" imgW="2723810" imgH="1695687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294" y="1077423"/>
                        <a:ext cx="479425" cy="292100"/>
                      </a:xfrm>
                      <a:prstGeom prst="rect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28"/>
          <p:cNvSpPr txBox="1"/>
          <p:nvPr/>
        </p:nvSpPr>
        <p:spPr>
          <a:xfrm>
            <a:off x="6228184" y="1656250"/>
            <a:ext cx="1176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1200" kern="0" dirty="0" smtClean="0">
                <a:solidFill>
                  <a:srgbClr val="9F2936"/>
                </a:solidFill>
                <a:latin typeface="Verdana"/>
                <a:cs typeface="Arial" charset="0"/>
              </a:rPr>
              <a:t>SIS100</a:t>
            </a:r>
            <a:r>
              <a:rPr lang="en-GB" sz="1200" b="0" kern="0" dirty="0" smtClean="0">
                <a:solidFill>
                  <a:srgbClr val="9F2936"/>
                </a:solidFill>
                <a:latin typeface="Verdana"/>
                <a:cs typeface="Arial" charset="0"/>
              </a:rPr>
              <a:t>/300</a:t>
            </a:r>
            <a:endParaRPr lang="en-GB" sz="1200" b="0" kern="0" dirty="0">
              <a:solidFill>
                <a:srgbClr val="9F2936"/>
              </a:solidFill>
              <a:latin typeface="Verdana"/>
              <a:cs typeface="Arial" charset="0"/>
            </a:endParaRPr>
          </a:p>
        </p:txBody>
      </p:sp>
      <p:pic>
        <p:nvPicPr>
          <p:cNvPr id="58" name="Picture 19"/>
          <p:cNvPicPr preferRelativeResize="0"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7584" y="1446321"/>
            <a:ext cx="479425" cy="292100"/>
          </a:xfrm>
          <a:prstGeom prst="rect">
            <a:avLst/>
          </a:prstGeom>
          <a:noFill/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pic>
        <p:nvPicPr>
          <p:cNvPr id="59" name="Picture 40" descr="800px-Flag_of_Slovenia_svg"/>
          <p:cNvPicPr preferRelativeResize="0"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84657" y="1446321"/>
            <a:ext cx="479425" cy="292100"/>
          </a:xfrm>
          <a:prstGeom prst="rect">
            <a:avLst/>
          </a:prstGeom>
          <a:noFill/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pic>
        <p:nvPicPr>
          <p:cNvPr id="60" name="Picture 16"/>
          <p:cNvPicPr preferRelativeResize="0"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66393" y="1449588"/>
            <a:ext cx="479425" cy="292100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pic>
        <p:nvPicPr>
          <p:cNvPr id="61" name="Picture 46"/>
          <p:cNvPicPr preferRelativeResize="0"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20785" y="1451175"/>
            <a:ext cx="479425" cy="290513"/>
          </a:xfrm>
          <a:prstGeom prst="rect">
            <a:avLst/>
          </a:prstGeom>
          <a:noFill/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pic>
        <p:nvPicPr>
          <p:cNvPr id="62" name="Picture 28"/>
          <p:cNvPicPr preferRelativeResize="0"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85804" y="1427916"/>
            <a:ext cx="473075" cy="317500"/>
          </a:xfrm>
          <a:prstGeom prst="rect">
            <a:avLst/>
          </a:prstGeom>
          <a:noFill/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sp>
        <p:nvSpPr>
          <p:cNvPr id="4" name="Rectangle 3"/>
          <p:cNvSpPr/>
          <p:nvPr/>
        </p:nvSpPr>
        <p:spPr bwMode="auto">
          <a:xfrm>
            <a:off x="8282706" y="302344"/>
            <a:ext cx="861294" cy="6012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7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GSI/FAIR Project Re-Organization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2488" y="1379538"/>
            <a:ext cx="8048728" cy="5055862"/>
          </a:xfrm>
        </p:spPr>
        <p:txBody>
          <a:bodyPr/>
          <a:lstStyle/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latin typeface="Comic Sans MS" pitchFamily="66" charset="0"/>
                <a:cs typeface="Arial" charset="0"/>
                <a:sym typeface="Wingdings" panose="05000000000000000000" pitchFamily="2" charset="2"/>
              </a:rPr>
              <a:t>GSI and FAIR were </a:t>
            </a:r>
            <a:r>
              <a:rPr lang="en-US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Wingdings" panose="05000000000000000000" pitchFamily="2" charset="2"/>
              </a:rPr>
              <a:t>two separate</a:t>
            </a:r>
            <a:r>
              <a:rPr lang="en-US" altLang="en-US" dirty="0" smtClean="0">
                <a:latin typeface="Comic Sans MS" pitchFamily="66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  <a:sym typeface="Wingdings" panose="05000000000000000000" pitchFamily="2" charset="2"/>
              </a:rPr>
              <a:t>organizations</a:t>
            </a:r>
          </a:p>
          <a:p>
            <a:pPr lvl="3" eaLnBrk="1" hangingPunct="1">
              <a:tabLst>
                <a:tab pos="900836" algn="l"/>
              </a:tabLst>
              <a:defRPr/>
            </a:pPr>
            <a:endParaRPr lang="en-US" altLang="en-US" sz="400" dirty="0" smtClean="0">
              <a:latin typeface="Comic Sans MS" pitchFamily="66" charset="0"/>
              <a:cs typeface="Arial" charset="0"/>
              <a:sym typeface="Wingdings" panose="05000000000000000000" pitchFamily="2" charset="2"/>
            </a:endParaRPr>
          </a:p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starting 2014 </a:t>
            </a:r>
            <a:r>
              <a:rPr lang="en-US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anose="05000000000000000000" pitchFamily="2" charset="2"/>
              </a:rPr>
              <a:t>joint managing directors </a:t>
            </a: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were appointed</a:t>
            </a:r>
          </a:p>
          <a:p>
            <a:pPr lvl="1" eaLnBrk="1" hangingPunct="1">
              <a:tabLst>
                <a:tab pos="900113" algn="l"/>
                <a:tab pos="43053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Nov 2014: Ursula Weyrich	(Administrative)</a:t>
            </a:r>
          </a:p>
          <a:p>
            <a:pPr lvl="1" eaLnBrk="1" hangingPunct="1">
              <a:tabLst>
                <a:tab pos="900113" algn="l"/>
                <a:tab pos="43053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Feb 2016: Jörg Blaurock</a:t>
            </a:r>
            <a:r>
              <a:rPr lang="en-US" altLang="en-US" dirty="0">
                <a:cs typeface="Arial" charset="0"/>
                <a:sym typeface="Wingdings" panose="05000000000000000000" pitchFamily="2" charset="2"/>
              </a:rPr>
              <a:t>	</a:t>
            </a: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(Technical)</a:t>
            </a:r>
          </a:p>
          <a:p>
            <a:pPr lvl="1" eaLnBrk="1" hangingPunct="1">
              <a:tabLst>
                <a:tab pos="900113" algn="l"/>
                <a:tab pos="4305300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Jan 2017: Paolo Guibellino</a:t>
            </a:r>
            <a:r>
              <a:rPr lang="en-US" altLang="en-US" dirty="0">
                <a:cs typeface="Arial" charset="0"/>
                <a:sym typeface="Wingdings" panose="05000000000000000000" pitchFamily="2" charset="2"/>
              </a:rPr>
              <a:t>	</a:t>
            </a: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(Scientific)</a:t>
            </a:r>
          </a:p>
          <a:p>
            <a:pPr lvl="8">
              <a:tabLst>
                <a:tab pos="900113" algn="l"/>
                <a:tab pos="4305300" algn="l"/>
              </a:tabLst>
              <a:defRPr/>
            </a:pPr>
            <a:endParaRPr lang="en-US" altLang="en-US" sz="400" dirty="0" smtClean="0">
              <a:cs typeface="Arial" charset="0"/>
              <a:sym typeface="Wingdings" panose="05000000000000000000" pitchFamily="2" charset="2"/>
            </a:endParaRPr>
          </a:p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in 2016 GSI/FAIR were </a:t>
            </a:r>
            <a:r>
              <a:rPr lang="en-US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anose="05000000000000000000" pitchFamily="2" charset="2"/>
              </a:rPr>
              <a:t>re-organized</a:t>
            </a:r>
          </a:p>
          <a:p>
            <a:pPr lvl="8">
              <a:tabLst>
                <a:tab pos="900836" algn="l"/>
              </a:tabLst>
              <a:defRPr/>
            </a:pPr>
            <a:endParaRPr lang="en-US" altLang="en-US" sz="400" dirty="0" smtClean="0">
              <a:cs typeface="Arial" charset="0"/>
              <a:sym typeface="Wingdings" panose="05000000000000000000" pitchFamily="2" charset="2"/>
            </a:endParaRPr>
          </a:p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GSI/FAIR is today </a:t>
            </a:r>
            <a:r>
              <a:rPr lang="en-US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anose="05000000000000000000" pitchFamily="2" charset="2"/>
              </a:rPr>
              <a:t>one single organization. </a:t>
            </a:r>
          </a:p>
          <a:p>
            <a:pPr lvl="8">
              <a:tabLst>
                <a:tab pos="900836" algn="l"/>
              </a:tabLst>
              <a:defRPr/>
            </a:pPr>
            <a:endParaRPr lang="en-US" altLang="en-US" sz="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  <a:sym typeface="Wingdings" panose="05000000000000000000" pitchFamily="2" charset="2"/>
            </a:endParaRPr>
          </a:p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They are still </a:t>
            </a:r>
            <a:r>
              <a:rPr lang="en-US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anose="05000000000000000000" pitchFamily="2" charset="2"/>
              </a:rPr>
              <a:t>two separate legal </a:t>
            </a: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entities, but this is mostly relevant for lawyers and accountants, but otherwise not relevant anymore.</a:t>
            </a:r>
          </a:p>
          <a:p>
            <a:pPr lvl="8">
              <a:tabLst>
                <a:tab pos="900836" algn="l"/>
              </a:tabLst>
              <a:defRPr/>
            </a:pPr>
            <a:endParaRPr lang="en-US" altLang="en-US" sz="400" dirty="0" smtClean="0">
              <a:cs typeface="Arial" charset="0"/>
              <a:sym typeface="Wingdings" panose="05000000000000000000" pitchFamily="2" charset="2"/>
            </a:endParaRPr>
          </a:p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The </a:t>
            </a:r>
            <a:r>
              <a:rPr lang="en-US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anose="05000000000000000000" pitchFamily="2" charset="2"/>
              </a:rPr>
              <a:t>legal merger </a:t>
            </a: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will come.</a:t>
            </a:r>
            <a:endParaRPr lang="en-US" altLang="en-US" dirty="0">
              <a:cs typeface="Arial" charset="0"/>
              <a:sym typeface="Wingdings" panose="05000000000000000000" pitchFamily="2" charset="2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2978889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GSI/FAIR Project Re-Organization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2488" y="1379538"/>
            <a:ext cx="8048728" cy="5055862"/>
          </a:xfrm>
        </p:spPr>
        <p:txBody>
          <a:bodyPr/>
          <a:lstStyle/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>
                <a:cs typeface="Arial" charset="0"/>
                <a:sym typeface="Wingdings" panose="05000000000000000000" pitchFamily="2" charset="2"/>
              </a:rPr>
              <a:t>T</a:t>
            </a: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he new joint GSI/FAIR organization, for a first time, provides </a:t>
            </a:r>
            <a:r>
              <a:rPr lang="en-US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anose="05000000000000000000" pitchFamily="2" charset="2"/>
              </a:rPr>
              <a:t>proper communication paths </a:t>
            </a: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between</a:t>
            </a:r>
            <a:br>
              <a:rPr lang="en-US" altLang="en-US" dirty="0" smtClean="0">
                <a:cs typeface="Arial" charset="0"/>
                <a:sym typeface="Wingdings" panose="05000000000000000000" pitchFamily="2" charset="2"/>
              </a:rPr>
            </a:br>
            <a:r>
              <a:rPr lang="en-US" altLang="en-US" sz="2000" dirty="0" smtClean="0">
                <a:cs typeface="Arial" charset="0"/>
                <a:sym typeface="Wingdings" panose="05000000000000000000" pitchFamily="2" charset="2"/>
              </a:rPr>
              <a:t>   - civil construction</a:t>
            </a:r>
            <a:br>
              <a:rPr lang="en-US" altLang="en-US" sz="2000" dirty="0" smtClean="0">
                <a:cs typeface="Arial" charset="0"/>
                <a:sym typeface="Wingdings" panose="05000000000000000000" pitchFamily="2" charset="2"/>
              </a:rPr>
            </a:br>
            <a:r>
              <a:rPr lang="en-US" altLang="en-US" sz="2000" dirty="0" smtClean="0">
                <a:cs typeface="Arial" charset="0"/>
                <a:sym typeface="Wingdings" panose="05000000000000000000" pitchFamily="2" charset="2"/>
              </a:rPr>
              <a:t>   - accelerator</a:t>
            </a:r>
            <a:br>
              <a:rPr lang="en-US" altLang="en-US" sz="2000" dirty="0" smtClean="0">
                <a:cs typeface="Arial" charset="0"/>
                <a:sym typeface="Wingdings" panose="05000000000000000000" pitchFamily="2" charset="2"/>
              </a:rPr>
            </a:br>
            <a:r>
              <a:rPr lang="en-US" altLang="en-US" sz="2000" dirty="0" smtClean="0">
                <a:cs typeface="Arial" charset="0"/>
                <a:sym typeface="Wingdings" panose="05000000000000000000" pitchFamily="2" charset="2"/>
              </a:rPr>
              <a:t>   - experiments</a:t>
            </a:r>
          </a:p>
          <a:p>
            <a:pPr lvl="8">
              <a:tabLst>
                <a:tab pos="900836" algn="l"/>
              </a:tabLst>
              <a:defRPr/>
            </a:pPr>
            <a:endParaRPr lang="en-US" altLang="en-US" sz="400" dirty="0" smtClean="0">
              <a:cs typeface="Arial" charset="0"/>
              <a:sym typeface="Wingdings" panose="05000000000000000000" pitchFamily="2" charset="2"/>
            </a:endParaRPr>
          </a:p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Some initial phases of civil construction were done</a:t>
            </a:r>
            <a:br>
              <a:rPr lang="en-US" altLang="en-US" dirty="0" smtClean="0">
                <a:cs typeface="Arial" charset="0"/>
                <a:sym typeface="Wingdings" panose="05000000000000000000" pitchFamily="2" charset="2"/>
              </a:rPr>
            </a:br>
            <a:r>
              <a:rPr lang="en-US" altLang="en-US" sz="2000" dirty="0" smtClean="0">
                <a:cs typeface="Arial" charset="0"/>
                <a:sym typeface="Wingdings" panose="05000000000000000000" pitchFamily="2" charset="2"/>
              </a:rPr>
              <a:t>   - construction area cleared</a:t>
            </a:r>
            <a:br>
              <a:rPr lang="en-US" altLang="en-US" sz="2000" dirty="0" smtClean="0">
                <a:cs typeface="Arial" charset="0"/>
                <a:sym typeface="Wingdings" panose="05000000000000000000" pitchFamily="2" charset="2"/>
              </a:rPr>
            </a:br>
            <a:r>
              <a:rPr lang="en-US" altLang="en-US" sz="2000" dirty="0" smtClean="0">
                <a:cs typeface="Arial" charset="0"/>
                <a:sym typeface="Wingdings" panose="05000000000000000000" pitchFamily="2" charset="2"/>
              </a:rPr>
              <a:t>   - foundation pillars build</a:t>
            </a:r>
            <a:br>
              <a:rPr lang="en-US" altLang="en-US" sz="2000" dirty="0" smtClean="0">
                <a:cs typeface="Arial" charset="0"/>
                <a:sym typeface="Wingdings" panose="05000000000000000000" pitchFamily="2" charset="2"/>
              </a:rPr>
            </a:b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but stalled afterwards</a:t>
            </a:r>
          </a:p>
          <a:p>
            <a:pPr lvl="6">
              <a:tabLst>
                <a:tab pos="900836" algn="l"/>
              </a:tabLst>
              <a:defRPr/>
            </a:pPr>
            <a:endParaRPr lang="en-US" altLang="en-US" sz="400" dirty="0" smtClean="0">
              <a:cs typeface="Arial" charset="0"/>
              <a:sym typeface="Wingdings" panose="05000000000000000000" pitchFamily="2" charset="2"/>
            </a:endParaRPr>
          </a:p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anose="05000000000000000000" pitchFamily="2" charset="2"/>
              </a:rPr>
              <a:t>C</a:t>
            </a:r>
            <a:r>
              <a:rPr lang="en-US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anose="05000000000000000000" pitchFamily="2" charset="2"/>
              </a:rPr>
              <a:t>ivil </a:t>
            </a:r>
            <a:r>
              <a:rPr lang="en-US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anose="05000000000000000000" pitchFamily="2" charset="2"/>
              </a:rPr>
              <a:t>construction </a:t>
            </a: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is now </a:t>
            </a:r>
            <a:r>
              <a:rPr lang="en-US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anose="05000000000000000000" pitchFamily="2" charset="2"/>
              </a:rPr>
              <a:t>back on </a:t>
            </a:r>
            <a:r>
              <a:rPr lang="en-US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anose="05000000000000000000" pitchFamily="2" charset="2"/>
              </a:rPr>
              <a:t>track</a:t>
            </a:r>
          </a:p>
          <a:p>
            <a:pPr lvl="1"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new construction manager: Uwe Kreische</a:t>
            </a:r>
            <a:endParaRPr lang="en-US" altLang="en-US" sz="800" dirty="0" smtClean="0">
              <a:cs typeface="Arial" charset="0"/>
              <a:sym typeface="Wingdings" panose="05000000000000000000" pitchFamily="2" charset="2"/>
            </a:endParaRPr>
          </a:p>
          <a:p>
            <a:pPr lvl="1"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persons </a:t>
            </a:r>
            <a:r>
              <a:rPr lang="en-US" altLang="en-US" dirty="0">
                <a:cs typeface="Arial" charset="0"/>
                <a:sym typeface="Wingdings" panose="05000000000000000000" pitchFamily="2" charset="2"/>
              </a:rPr>
              <a:t>involved in CC are </a:t>
            </a:r>
            <a:r>
              <a:rPr lang="en-US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anose="05000000000000000000" pitchFamily="2" charset="2"/>
              </a:rPr>
              <a:t>concentrated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altLang="en-US" dirty="0">
                <a:cs typeface="Arial" charset="0"/>
                <a:sym typeface="Wingdings" panose="05000000000000000000" pitchFamily="2" charset="2"/>
              </a:rPr>
              <a:t>in one ‘task force’</a:t>
            </a:r>
          </a:p>
          <a:p>
            <a:pPr marL="0" indent="0" eaLnBrk="1" hangingPunct="1">
              <a:buNone/>
              <a:tabLst>
                <a:tab pos="900836" algn="l"/>
              </a:tabLst>
              <a:defRPr/>
            </a:pPr>
            <a:endParaRPr lang="en-US" altLang="en-US" dirty="0">
              <a:cs typeface="Arial" charset="0"/>
              <a:sym typeface="Wingdings" panose="05000000000000000000" pitchFamily="2" charset="2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951483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FAIR – Many Engineer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ears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ater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/>
          <a:stretch/>
        </p:blipFill>
        <p:spPr bwMode="auto">
          <a:xfrm>
            <a:off x="0" y="963752"/>
            <a:ext cx="9141728" cy="589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122238" y="903624"/>
            <a:ext cx="3607970" cy="12025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-8980" y="6555656"/>
            <a:ext cx="3607970" cy="3044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293536" y="6555656"/>
            <a:ext cx="3848192" cy="3044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1509728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Tunnel for SIS100 and (later) SIS300(+)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2238" y="903624"/>
            <a:ext cx="3607970" cy="12025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-8980" y="6555656"/>
            <a:ext cx="3607970" cy="3044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293536" y="6555656"/>
            <a:ext cx="3848192" cy="3044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4" descr="1S-3S-BUI-COM_130410_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6"/>
          <a:stretch/>
        </p:blipFill>
        <p:spPr bwMode="auto">
          <a:xfrm>
            <a:off x="469309" y="903624"/>
            <a:ext cx="8251523" cy="538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" t="20784" r="25577" b="13988"/>
          <a:stretch>
            <a:fillRect/>
          </a:stretch>
        </p:blipFill>
        <p:spPr bwMode="auto">
          <a:xfrm>
            <a:off x="2888416" y="1952662"/>
            <a:ext cx="3326044" cy="243838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  <a:extLst/>
        </p:spPr>
      </p:pic>
      <p:pic>
        <p:nvPicPr>
          <p:cNvPr id="14" name="Picture 9" descr="SIS100-300-S5-071108_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11" b="41619"/>
          <a:stretch/>
        </p:blipFill>
        <p:spPr bwMode="auto">
          <a:xfrm>
            <a:off x="0" y="5664164"/>
            <a:ext cx="9141728" cy="119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1195034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G014 – Home for CBM and HADES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2238" y="903624"/>
            <a:ext cx="3607970" cy="12025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r="1863"/>
          <a:stretch/>
        </p:blipFill>
        <p:spPr bwMode="auto">
          <a:xfrm>
            <a:off x="0" y="1430375"/>
            <a:ext cx="9144000" cy="502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873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Status Civil Construction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2488" y="1379538"/>
            <a:ext cx="8048728" cy="5055862"/>
          </a:xfrm>
        </p:spPr>
        <p:txBody>
          <a:bodyPr/>
          <a:lstStyle/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New tendering </a:t>
            </a:r>
            <a:r>
              <a:rPr lang="en-US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anose="05000000000000000000" pitchFamily="2" charset="2"/>
              </a:rPr>
              <a:t>concept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was 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anose="05000000000000000000" pitchFamily="2" charset="2"/>
              </a:rPr>
              <a:t>accepted</a:t>
            </a: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 by BMBF</a:t>
            </a:r>
          </a:p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a </a:t>
            </a:r>
            <a:r>
              <a:rPr lang="en-US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anose="05000000000000000000" pitchFamily="2" charset="2"/>
              </a:rPr>
              <a:t>funding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pre-release of </a:t>
            </a:r>
            <a:r>
              <a:rPr lang="en-US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anose="05000000000000000000" pitchFamily="2" charset="2"/>
              </a:rPr>
              <a:t>203 M€</a:t>
            </a: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 for CC 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anose="05000000000000000000" pitchFamily="2" charset="2"/>
              </a:rPr>
              <a:t>approved</a:t>
            </a: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 by BMBF on September 13</a:t>
            </a:r>
            <a:r>
              <a:rPr lang="en-US" altLang="en-US" baseline="30000" dirty="0" smtClean="0">
                <a:cs typeface="Arial" charset="0"/>
                <a:sym typeface="Wingdings" panose="05000000000000000000" pitchFamily="2" charset="2"/>
              </a:rPr>
              <a:t>th</a:t>
            </a: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 2016</a:t>
            </a:r>
          </a:p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1</a:t>
            </a:r>
            <a:r>
              <a:rPr lang="en-US" altLang="en-US" baseline="30000" dirty="0" smtClean="0">
                <a:cs typeface="Arial" charset="0"/>
                <a:sym typeface="Wingdings" panose="05000000000000000000" pitchFamily="2" charset="2"/>
              </a:rPr>
              <a:t>st</a:t>
            </a: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 CC lot </a:t>
            </a:r>
            <a:r>
              <a:rPr lang="en-US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anose="05000000000000000000" pitchFamily="2" charset="2"/>
              </a:rPr>
              <a:t>went for tender </a:t>
            </a: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on September 26</a:t>
            </a:r>
            <a:r>
              <a:rPr lang="en-US" altLang="en-US" baseline="30000" dirty="0" smtClean="0">
                <a:cs typeface="Arial" charset="0"/>
                <a:sym typeface="Wingdings" panose="05000000000000000000" pitchFamily="2" charset="2"/>
              </a:rPr>
              <a:t>th</a:t>
            </a: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 2016</a:t>
            </a:r>
            <a:br>
              <a:rPr lang="en-US" altLang="en-US" dirty="0" smtClean="0">
                <a:cs typeface="Arial" charset="0"/>
                <a:sym typeface="Wingdings" panose="05000000000000000000" pitchFamily="2" charset="2"/>
              </a:rPr>
            </a:b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  </a:t>
            </a:r>
            <a:r>
              <a:rPr lang="en-US" altLang="en-US" sz="2000" i="1" dirty="0" smtClean="0">
                <a:cs typeface="Arial" charset="0"/>
                <a:sym typeface="Wingdings" panose="05000000000000000000" pitchFamily="2" charset="2"/>
              </a:rPr>
              <a:t>(water management and excavation)</a:t>
            </a:r>
          </a:p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2</a:t>
            </a:r>
            <a:r>
              <a:rPr lang="en-US" altLang="en-US" baseline="30000" dirty="0" smtClean="0">
                <a:cs typeface="Arial" charset="0"/>
                <a:sym typeface="Wingdings" panose="05000000000000000000" pitchFamily="2" charset="2"/>
              </a:rPr>
              <a:t>nd</a:t>
            </a: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 CC lot </a:t>
            </a:r>
            <a:r>
              <a:rPr lang="en-US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Wingdings" panose="05000000000000000000" pitchFamily="2" charset="2"/>
              </a:rPr>
              <a:t>went for tender </a:t>
            </a: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in November 22</a:t>
            </a:r>
            <a:r>
              <a:rPr lang="en-US" altLang="en-US" baseline="30000" dirty="0" smtClean="0">
                <a:cs typeface="Arial" charset="0"/>
                <a:sym typeface="Wingdings" panose="05000000000000000000" pitchFamily="2" charset="2"/>
              </a:rPr>
              <a:t>nd</a:t>
            </a: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 2016</a:t>
            </a:r>
            <a:br>
              <a:rPr lang="en-US" altLang="en-US" dirty="0" smtClean="0">
                <a:cs typeface="Arial" charset="0"/>
                <a:sym typeface="Wingdings" panose="05000000000000000000" pitchFamily="2" charset="2"/>
              </a:rPr>
            </a:b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  </a:t>
            </a:r>
            <a:r>
              <a:rPr lang="en-US" altLang="en-US" sz="2000" i="1" dirty="0" smtClean="0">
                <a:cs typeface="Arial" charset="0"/>
                <a:sym typeface="Wingdings" panose="05000000000000000000" pitchFamily="2" charset="2"/>
              </a:rPr>
              <a:t>(shell construction ‘north area’, includes SIS100 and CBM)</a:t>
            </a:r>
          </a:p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start of excavation: mid-2017</a:t>
            </a:r>
          </a:p>
          <a:p>
            <a:pPr eaLnBrk="1" hangingPunct="1">
              <a:tabLst>
                <a:tab pos="900836" algn="l"/>
              </a:tabLst>
              <a:defRPr/>
            </a:pPr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start of shell construction: late 2017 / early 2018</a:t>
            </a:r>
          </a:p>
          <a:p>
            <a:pPr lvl="1" eaLnBrk="1" hangingPunct="1">
              <a:tabLst>
                <a:tab pos="900836" algn="l"/>
              </a:tabLst>
              <a:defRPr/>
            </a:pPr>
            <a:endParaRPr lang="en-US" altLang="en-US" dirty="0">
              <a:cs typeface="Arial" charset="0"/>
              <a:sym typeface="Wingdings" panose="05000000000000000000" pitchFamily="2" charset="2"/>
            </a:endParaRPr>
          </a:p>
          <a:p>
            <a:pPr eaLnBrk="1" hangingPunct="1">
              <a:tabLst>
                <a:tab pos="900836" algn="l"/>
              </a:tabLst>
              <a:defRPr/>
            </a:pPr>
            <a:endParaRPr lang="en-US" altLang="en-US" dirty="0">
              <a:cs typeface="Arial" charset="0"/>
              <a:sym typeface="Wingdings" panose="05000000000000000000" pitchFamily="2" charset="2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sp>
        <p:nvSpPr>
          <p:cNvPr id="9" name="Vertical Scroll 8"/>
          <p:cNvSpPr/>
          <p:nvPr/>
        </p:nvSpPr>
        <p:spPr bwMode="auto">
          <a:xfrm>
            <a:off x="1685856" y="5533480"/>
            <a:ext cx="6133056" cy="601280"/>
          </a:xfrm>
          <a:prstGeom prst="verticalScroll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The ball is rolling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!! No project slippage anymore !!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34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18 March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CBM-STAR joint Workshop - Walter F.J. Müller, FAIR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C352-211F-4481-BE5C-A929B31800A5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4301167" algn="l"/>
              </a:tabLst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CBM Technical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Design Report 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Status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991600" y="6705600"/>
            <a:ext cx="1524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buChar char="n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60000"/>
              <a:buChar char="q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n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Char char="q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SzPct val="75000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en-US" altLang="en-US" sz="160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39" y="1221413"/>
            <a:ext cx="1719014" cy="2479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286" y="1202908"/>
            <a:ext cx="1728192" cy="2497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11"/>
          <a:stretch/>
        </p:blipFill>
        <p:spPr bwMode="auto">
          <a:xfrm>
            <a:off x="7386939" y="3824059"/>
            <a:ext cx="1728192" cy="2447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67" y="3835506"/>
            <a:ext cx="1739558" cy="24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286" y="3785043"/>
            <a:ext cx="1742579" cy="251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57" y="1225699"/>
            <a:ext cx="1752168" cy="2476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224" y="3837194"/>
            <a:ext cx="1715630" cy="24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" y="1550060"/>
            <a:ext cx="3608387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902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-ana-frame">
  <a:themeElements>
    <a:clrScheme name="sim-ana-fram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sim-ana-fram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m-ana-fram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-ana-fram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-ana-fram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-ana-fram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sim-ana-frame</Template>
  <TotalTime>0</TotalTime>
  <Words>653</Words>
  <Application>Microsoft Office PowerPoint</Application>
  <PresentationFormat>On-screen Show (4:3)</PresentationFormat>
  <Paragraphs>197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sim-ana-frame</vt:lpstr>
      <vt:lpstr>Talks2012</vt:lpstr>
      <vt:lpstr>1_Talks2012</vt:lpstr>
      <vt:lpstr>2_Talks2012</vt:lpstr>
      <vt:lpstr>3_Talks2012</vt:lpstr>
      <vt:lpstr>4_Talks2012</vt:lpstr>
      <vt:lpstr>5_Talks2012</vt:lpstr>
      <vt:lpstr>Photo Editor Photo</vt:lpstr>
      <vt:lpstr>CBM Timeline</vt:lpstr>
      <vt:lpstr>FAIR – Conceptual View</vt:lpstr>
      <vt:lpstr>GSI/FAIR Project Re-Organization</vt:lpstr>
      <vt:lpstr>GSI/FAIR Project Re-Organization</vt:lpstr>
      <vt:lpstr>FAIR – Many Engineer Years Later</vt:lpstr>
      <vt:lpstr>Tunnel for SIS100 and (later) SIS300(+)</vt:lpstr>
      <vt:lpstr>G014 – Home for CBM and HADES</vt:lpstr>
      <vt:lpstr>Status Civil Construction</vt:lpstr>
      <vt:lpstr>CBM Technical Design Report Status</vt:lpstr>
      <vt:lpstr>FAIR Baseline Schedule</vt:lpstr>
      <vt:lpstr>Planning Structure: CBM part</vt:lpstr>
      <vt:lpstr>Planning Structure: Full Picture</vt:lpstr>
      <vt:lpstr>FAIR Schedule</vt:lpstr>
      <vt:lpstr>FAIR Schedule: SIS100 and CBM </vt:lpstr>
      <vt:lpstr>CBM Schedule: TOF Installation</vt:lpstr>
      <vt:lpstr>Little Heavy Detail: Beam Dump Iron</vt:lpstr>
      <vt:lpstr>The End</vt:lpstr>
      <vt:lpstr>PowerPoint Presentation</vt:lpstr>
    </vt:vector>
  </TitlesOfParts>
  <Company>GSI 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CBM Timeline</dc:title>
  <dc:creator>Walter F.J. Müller</dc:creator>
  <cp:lastModifiedBy>Mueller, Walter F. J.</cp:lastModifiedBy>
  <cp:revision>1532</cp:revision>
  <dcterms:created xsi:type="dcterms:W3CDTF">2004-02-15T10:27:06Z</dcterms:created>
  <dcterms:modified xsi:type="dcterms:W3CDTF">2017-03-18T12:04:36Z</dcterms:modified>
  <cp:category>CBM</cp:category>
</cp:coreProperties>
</file>