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353" r:id="rId4"/>
    <p:sldId id="354" r:id="rId5"/>
    <p:sldId id="355" r:id="rId6"/>
    <p:sldId id="356" r:id="rId7"/>
    <p:sldId id="358" r:id="rId8"/>
    <p:sldId id="357" r:id="rId9"/>
    <p:sldId id="352" r:id="rId10"/>
    <p:sldId id="359" r:id="rId11"/>
  </p:sldIdLst>
  <p:sldSz cx="9906000" cy="6858000" type="A4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FF"/>
    <a:srgbClr val="66FFFF"/>
    <a:srgbClr val="00FF00"/>
    <a:srgbClr val="FF00FF"/>
    <a:srgbClr val="66CC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5343" autoAdjust="0"/>
  </p:normalViewPr>
  <p:slideViewPr>
    <p:cSldViewPr>
      <p:cViewPr varScale="1">
        <p:scale>
          <a:sx n="88" d="100"/>
          <a:sy n="88" d="100"/>
        </p:scale>
        <p:origin x="1094" y="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21C82-5235-4D6C-A554-02AA6D68D61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61842-7E77-452E-A4BC-5976879DAF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3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4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60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6388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4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7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51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005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 userDrawn="1"/>
        </p:nvSpPr>
        <p:spPr bwMode="auto">
          <a:xfrm>
            <a:off x="-1587" y="2286000"/>
            <a:ext cx="9906001" cy="4572000"/>
          </a:xfrm>
          <a:prstGeom prst="rect">
            <a:avLst/>
          </a:prstGeom>
          <a:solidFill>
            <a:srgbClr val="005B8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109571" name="Rectangle 3"/>
          <p:cNvSpPr>
            <a:spLocks noChangeArrowheads="1"/>
          </p:cNvSpPr>
          <p:nvPr userDrawn="1"/>
        </p:nvSpPr>
        <p:spPr bwMode="auto">
          <a:xfrm>
            <a:off x="11" y="228600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2" name="Rectangle 4"/>
          <p:cNvSpPr>
            <a:spLocks noChangeArrowheads="1"/>
          </p:cNvSpPr>
          <p:nvPr userDrawn="1"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3" name="Rectangle 5"/>
          <p:cNvSpPr>
            <a:spLocks noChangeArrowheads="1"/>
          </p:cNvSpPr>
          <p:nvPr userDrawn="1"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4" name="Rectangle 6"/>
          <p:cNvSpPr>
            <a:spLocks noChangeArrowheads="1"/>
          </p:cNvSpPr>
          <p:nvPr userDrawn="1"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9575" name="Rectangle 7"/>
          <p:cNvSpPr>
            <a:spLocks noChangeArrowheads="1"/>
          </p:cNvSpPr>
          <p:nvPr userDrawn="1"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 userDrawn="1"/>
        </p:nvSpPr>
        <p:spPr bwMode="auto">
          <a:xfrm rot="-5400000">
            <a:off x="-1077119" y="931541"/>
            <a:ext cx="24780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pic>
        <p:nvPicPr>
          <p:cNvPr id="109577" name="Picture 9" descr="Logo_FZ_Jülich_NEU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75475" y="254000"/>
            <a:ext cx="2514600" cy="814388"/>
          </a:xfrm>
          <a:prstGeom prst="rect">
            <a:avLst/>
          </a:prstGeom>
          <a:noFill/>
        </p:spPr>
      </p:pic>
      <p:sp>
        <p:nvSpPr>
          <p:cNvPr id="1095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719138" y="2447856"/>
            <a:ext cx="7773987" cy="1200329"/>
          </a:xfrm>
        </p:spPr>
        <p:txBody>
          <a:bodyPr/>
          <a:lstStyle>
            <a:lvl1pPr>
              <a:defRPr sz="39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719145" y="3871913"/>
            <a:ext cx="6402387" cy="838200"/>
          </a:xfrm>
        </p:spPr>
        <p:txBody>
          <a:bodyPr/>
          <a:lstStyle>
            <a:lvl1pPr marL="0" indent="0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8031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023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26105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998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46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267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214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4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0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212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38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78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21614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165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686625" y="609600"/>
            <a:ext cx="800219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49" y="609600"/>
            <a:ext cx="6162675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6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3"/>
            <a:ext cx="8420100" cy="12311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1356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7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5393" y="1905000"/>
            <a:ext cx="4133851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52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646083"/>
            <a:ext cx="89154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75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31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8" y="819568"/>
            <a:ext cx="3259138" cy="6155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499" y="27307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471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5059582"/>
            <a:ext cx="59436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1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601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4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6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9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9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4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62" y="6477000"/>
            <a:ext cx="7566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err="1" smtClean="0">
                <a:solidFill>
                  <a:srgbClr val="005B82"/>
                </a:solidFill>
              </a:rPr>
              <a:t>Dec</a:t>
            </a:r>
            <a:r>
              <a:rPr lang="de-DE" sz="1000" baseline="0" dirty="0" smtClean="0">
                <a:solidFill>
                  <a:srgbClr val="005B82"/>
                </a:solidFill>
              </a:rPr>
              <a:t> 06</a:t>
            </a:r>
            <a:r>
              <a:rPr lang="de-DE" sz="1000" dirty="0" smtClean="0">
                <a:solidFill>
                  <a:srgbClr val="005B82"/>
                </a:solidFill>
              </a:rPr>
              <a:t>, 2016</a:t>
            </a:r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13" name="Picture 14" descr="PandaLogo1_we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1258" y="142876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5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005B82"/>
                </a:solidFill>
              </a:rPr>
              <a:t>Albrecht Gillitzer</a:t>
            </a:r>
          </a:p>
        </p:txBody>
      </p:sp>
    </p:spTree>
    <p:extLst>
      <p:ext uri="{BB962C8B-B14F-4D97-AF65-F5344CB8AC3E}">
        <p14:creationId xmlns:p14="http://schemas.microsoft.com/office/powerpoint/2010/main" val="427176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785794"/>
            <a:ext cx="8420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905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598" y="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1" y="4572000"/>
            <a:ext cx="136525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125423" y="0"/>
            <a:ext cx="136525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123836" y="2286000"/>
            <a:ext cx="136525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123836" y="4572000"/>
            <a:ext cx="136525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108554" name="Picture 10" descr="Logo_FZ_Jülich_NEU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66121" y="136525"/>
            <a:ext cx="1447800" cy="469900"/>
          </a:xfrm>
          <a:prstGeom prst="rect">
            <a:avLst/>
          </a:prstGeom>
          <a:noFill/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539752" y="7305675"/>
            <a:ext cx="69249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8BE71-C862-4458-9788-60C3633CDF9E}" type="datetime4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29. November 2016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539759" y="6477000"/>
            <a:ext cx="7710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May 16, 2016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9268762" y="6477000"/>
            <a:ext cx="3991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p. </a:t>
            </a:r>
            <a:fld id="{A5A01FC5-E43A-4629-A847-3C58F5DED0DC}" type="slidenum">
              <a:rPr lang="de-DE" sz="1000">
                <a:solidFill>
                  <a:srgbClr val="005B8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4333883" y="6500834"/>
            <a:ext cx="93134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005B82"/>
                </a:solidFill>
              </a:rPr>
              <a:t>Albrecht Gillitzer</a:t>
            </a:r>
            <a:endParaRPr lang="de-DE" sz="1000" dirty="0">
              <a:solidFill>
                <a:srgbClr val="005B82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-6505"/>
            <a:ext cx="930115" cy="63458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428" y="22971"/>
            <a:ext cx="641236" cy="60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7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charset="2"/>
        <a:buChar char="§"/>
        <a:defRPr sz="2200" i="1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2320" y="2720984"/>
            <a:ext cx="8839192" cy="600164"/>
          </a:xfrm>
        </p:spPr>
        <p:txBody>
          <a:bodyPr/>
          <a:lstStyle/>
          <a:p>
            <a:r>
              <a:rPr lang="de-DE" dirty="0" smtClean="0">
                <a:latin typeface="Arial"/>
                <a:cs typeface="Arial"/>
              </a:rPr>
              <a:t>Day-1 </a:t>
            </a:r>
            <a:r>
              <a:rPr lang="de-DE" dirty="0" err="1" smtClean="0">
                <a:latin typeface="Arial"/>
                <a:cs typeface="Arial"/>
              </a:rPr>
              <a:t>Physics</a:t>
            </a:r>
            <a:r>
              <a:rPr lang="de-DE" dirty="0" smtClean="0">
                <a:latin typeface="Arial"/>
                <a:cs typeface="Arial"/>
              </a:rPr>
              <a:t>: Baryon </a:t>
            </a:r>
            <a:r>
              <a:rPr lang="de-DE" dirty="0" err="1" smtClean="0">
                <a:latin typeface="Arial"/>
                <a:cs typeface="Arial"/>
              </a:rPr>
              <a:t>Spectroscopy</a:t>
            </a:r>
            <a:endParaRPr lang="en-US" baseline="300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2316" y="5505764"/>
            <a:ext cx="3729267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de-DE" dirty="0" err="1" smtClean="0">
                <a:solidFill>
                  <a:srgbClr val="FFFFFF"/>
                </a:solidFill>
              </a:rPr>
              <a:t>Dec</a:t>
            </a:r>
            <a:r>
              <a:rPr lang="de-DE" smtClean="0">
                <a:solidFill>
                  <a:srgbClr val="FFFFFF"/>
                </a:solidFill>
              </a:rPr>
              <a:t> </a:t>
            </a:r>
            <a:r>
              <a:rPr lang="de-DE" smtClean="0">
                <a:solidFill>
                  <a:srgbClr val="FFFFFF"/>
                </a:solidFill>
              </a:rPr>
              <a:t>5, </a:t>
            </a:r>
            <a:r>
              <a:rPr lang="de-DE" dirty="0" smtClean="0">
                <a:solidFill>
                  <a:srgbClr val="FFFFFF"/>
                </a:solidFill>
              </a:rPr>
              <a:t>2016       </a:t>
            </a:r>
            <a:r>
              <a:rPr lang="de-DE" dirty="0">
                <a:solidFill>
                  <a:srgbClr val="FFFFFF"/>
                </a:solidFill>
              </a:rPr>
              <a:t>|  Albrecht </a:t>
            </a:r>
            <a:r>
              <a:rPr lang="de-DE" dirty="0" smtClean="0">
                <a:solidFill>
                  <a:srgbClr val="FFFFFF"/>
                </a:solidFill>
              </a:rPr>
              <a:t>Gillitzer</a:t>
            </a:r>
            <a:endParaRPr lang="de-DE" baseline="30000" dirty="0">
              <a:solidFill>
                <a:srgbClr val="FFFFFF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04535" y="6021288"/>
            <a:ext cx="696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00"/>
                </a:solidFill>
              </a:rPr>
              <a:t>LIX PANDA Collaboration Meeting, GSI Darmstadt, 5-9 Dec 2016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/>
          <p:cNvSpPr/>
          <p:nvPr/>
        </p:nvSpPr>
        <p:spPr bwMode="auto">
          <a:xfrm>
            <a:off x="7385724" y="6287422"/>
            <a:ext cx="2520280" cy="560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512" y="785794"/>
            <a:ext cx="2577629" cy="400110"/>
          </a:xfrm>
        </p:spPr>
        <p:txBody>
          <a:bodyPr wrap="none"/>
          <a:lstStyle/>
          <a:p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0512" y="1708353"/>
            <a:ext cx="4565352" cy="2800767"/>
          </a:xfr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Missing</a:t>
            </a:r>
            <a:r>
              <a:rPr lang="de-DE" dirty="0" smtClean="0"/>
              <a:t> </a:t>
            </a:r>
            <a:r>
              <a:rPr lang="de-DE" dirty="0" err="1" smtClean="0"/>
              <a:t>resonances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masses</a:t>
            </a:r>
            <a:r>
              <a:rPr lang="de-DE" dirty="0" smtClean="0"/>
              <a:t>, </a:t>
            </a:r>
            <a:r>
              <a:rPr lang="de-DE" dirty="0" err="1" smtClean="0"/>
              <a:t>wrong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Relevant </a:t>
            </a:r>
            <a:r>
              <a:rPr lang="de-DE" dirty="0" err="1"/>
              <a:t>d</a:t>
            </a:r>
            <a:r>
              <a:rPr lang="de-DE" dirty="0" err="1" smtClean="0"/>
              <a:t>egrees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freedom</a:t>
            </a:r>
            <a:r>
              <a:rPr lang="de-DE" dirty="0" smtClean="0"/>
              <a:t>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3-quark?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quark-</a:t>
            </a:r>
            <a:r>
              <a:rPr lang="de-DE" dirty="0" err="1" smtClean="0"/>
              <a:t>diquark</a:t>
            </a:r>
            <a:r>
              <a:rPr lang="de-DE" dirty="0" smtClean="0"/>
              <a:t>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meson</a:t>
            </a:r>
            <a:r>
              <a:rPr lang="de-DE" dirty="0" smtClean="0"/>
              <a:t>-baryon </a:t>
            </a:r>
            <a:r>
              <a:rPr lang="de-DE" dirty="0" err="1" smtClean="0"/>
              <a:t>dynamics</a:t>
            </a: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712" y="793619"/>
            <a:ext cx="3566620" cy="2419357"/>
          </a:xfrm>
          <a:prstGeom prst="rect">
            <a:avLst/>
          </a:prstGeom>
        </p:spPr>
      </p:pic>
      <p:pic>
        <p:nvPicPr>
          <p:cNvPr id="14" name="Grafik 13" descr="talk-Krusche_Q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69940" y="3501008"/>
            <a:ext cx="3563580" cy="2925839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7028" y="6539741"/>
            <a:ext cx="3835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 smtClean="0"/>
              <a:t>from</a:t>
            </a:r>
            <a:r>
              <a:rPr lang="de-DE" sz="1400" dirty="0" smtClean="0"/>
              <a:t> RPP 2014 / QM: S. </a:t>
            </a:r>
            <a:r>
              <a:rPr lang="de-DE" sz="1400" dirty="0" err="1" smtClean="0"/>
              <a:t>Capstick</a:t>
            </a:r>
            <a:r>
              <a:rPr lang="de-DE" sz="1400" dirty="0" smtClean="0"/>
              <a:t>, W. Roberts</a:t>
            </a:r>
            <a:endParaRPr lang="en-US" sz="1400" dirty="0"/>
          </a:p>
        </p:txBody>
      </p:sp>
      <p:grpSp>
        <p:nvGrpSpPr>
          <p:cNvPr id="15" name="Gruppieren 14"/>
          <p:cNvGrpSpPr>
            <a:grpSpLocks noChangeAspect="1"/>
          </p:cNvGrpSpPr>
          <p:nvPr/>
        </p:nvGrpSpPr>
        <p:grpSpPr>
          <a:xfrm>
            <a:off x="654224" y="4962872"/>
            <a:ext cx="914400" cy="914400"/>
            <a:chOff x="3728864" y="764704"/>
            <a:chExt cx="1828800" cy="1828800"/>
          </a:xfrm>
        </p:grpSpPr>
        <p:sp>
          <p:nvSpPr>
            <p:cNvPr id="16" name="Ellipse 15"/>
            <p:cNvSpPr>
              <a:spLocks noChangeAspect="1"/>
            </p:cNvSpPr>
            <p:nvPr/>
          </p:nvSpPr>
          <p:spPr bwMode="auto">
            <a:xfrm>
              <a:off x="3728864" y="764704"/>
              <a:ext cx="1828800" cy="18288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7" name="Gerade Verbindung 16"/>
            <p:cNvCxnSpPr/>
            <p:nvPr/>
          </p:nvCxnSpPr>
          <p:spPr bwMode="auto">
            <a:xfrm flipV="1">
              <a:off x="4170331" y="1675408"/>
              <a:ext cx="478632" cy="276328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Gerade Verbindung 17"/>
            <p:cNvCxnSpPr/>
            <p:nvPr/>
          </p:nvCxnSpPr>
          <p:spPr bwMode="auto">
            <a:xfrm>
              <a:off x="4643264" y="1679104"/>
              <a:ext cx="474376" cy="272632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Gerade Verbindung 18"/>
            <p:cNvCxnSpPr/>
            <p:nvPr/>
          </p:nvCxnSpPr>
          <p:spPr bwMode="auto">
            <a:xfrm>
              <a:off x="4643264" y="1121919"/>
              <a:ext cx="5699" cy="557185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Ellipse 19"/>
            <p:cNvSpPr>
              <a:spLocks noChangeAspect="1"/>
            </p:cNvSpPr>
            <p:nvPr/>
          </p:nvSpPr>
          <p:spPr bwMode="auto">
            <a:xfrm>
              <a:off x="4054541" y="1835946"/>
              <a:ext cx="231581" cy="231581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Ellipse 20"/>
            <p:cNvSpPr>
              <a:spLocks noChangeAspect="1"/>
            </p:cNvSpPr>
            <p:nvPr/>
          </p:nvSpPr>
          <p:spPr bwMode="auto">
            <a:xfrm>
              <a:off x="5001850" y="1835946"/>
              <a:ext cx="231581" cy="231581"/>
            </a:xfrm>
            <a:prstGeom prst="ellipse">
              <a:avLst/>
            </a:prstGeom>
            <a:solidFill>
              <a:srgbClr val="0000FF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Ellipse 21"/>
            <p:cNvSpPr>
              <a:spLocks noChangeAspect="1"/>
            </p:cNvSpPr>
            <p:nvPr/>
          </p:nvSpPr>
          <p:spPr bwMode="auto">
            <a:xfrm>
              <a:off x="4533173" y="1006129"/>
              <a:ext cx="231581" cy="231581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3" name="Gruppieren 22"/>
          <p:cNvGrpSpPr>
            <a:grpSpLocks noChangeAspect="1"/>
          </p:cNvGrpSpPr>
          <p:nvPr/>
        </p:nvGrpSpPr>
        <p:grpSpPr>
          <a:xfrm rot="-1200000">
            <a:off x="2321297" y="4962872"/>
            <a:ext cx="914400" cy="914400"/>
            <a:chOff x="632520" y="3861048"/>
            <a:chExt cx="1828800" cy="1828800"/>
          </a:xfrm>
        </p:grpSpPr>
        <p:sp>
          <p:nvSpPr>
            <p:cNvPr id="24" name="Ellipse 23"/>
            <p:cNvSpPr>
              <a:spLocks noChangeAspect="1"/>
            </p:cNvSpPr>
            <p:nvPr/>
          </p:nvSpPr>
          <p:spPr bwMode="auto">
            <a:xfrm>
              <a:off x="632520" y="3861048"/>
              <a:ext cx="1828800" cy="18288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5" name="Gruppieren 24"/>
            <p:cNvGrpSpPr/>
            <p:nvPr/>
          </p:nvGrpSpPr>
          <p:grpSpPr>
            <a:xfrm>
              <a:off x="1014648" y="4293096"/>
              <a:ext cx="1058032" cy="835530"/>
              <a:chOff x="958197" y="4328341"/>
              <a:chExt cx="1058032" cy="835530"/>
            </a:xfrm>
          </p:grpSpPr>
          <p:cxnSp>
            <p:nvCxnSpPr>
              <p:cNvPr id="26" name="Gerade Verbindung 25"/>
              <p:cNvCxnSpPr>
                <a:cxnSpLocks noChangeAspect="1"/>
              </p:cNvCxnSpPr>
              <p:nvPr/>
            </p:nvCxnSpPr>
            <p:spPr bwMode="auto">
              <a:xfrm>
                <a:off x="1672561" y="4437114"/>
                <a:ext cx="226623" cy="401480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Gerade Verbindung 26"/>
              <p:cNvCxnSpPr/>
              <p:nvPr/>
            </p:nvCxnSpPr>
            <p:spPr bwMode="auto">
              <a:xfrm flipV="1">
                <a:off x="1073987" y="4637854"/>
                <a:ext cx="716360" cy="410226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8" name="Ellipse 27"/>
              <p:cNvSpPr>
                <a:spLocks noChangeAspect="1"/>
              </p:cNvSpPr>
              <p:nvPr/>
            </p:nvSpPr>
            <p:spPr bwMode="auto">
              <a:xfrm>
                <a:off x="958197" y="4932290"/>
                <a:ext cx="231581" cy="231581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9" name="Ellipse 28"/>
              <p:cNvSpPr>
                <a:spLocks noChangeAspect="1"/>
              </p:cNvSpPr>
              <p:nvPr/>
            </p:nvSpPr>
            <p:spPr bwMode="auto">
              <a:xfrm>
                <a:off x="1553067" y="4328341"/>
                <a:ext cx="231581" cy="231581"/>
              </a:xfrm>
              <a:prstGeom prst="ellips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0" name="Ellipse 29"/>
              <p:cNvSpPr>
                <a:spLocks noChangeAspect="1"/>
              </p:cNvSpPr>
              <p:nvPr/>
            </p:nvSpPr>
            <p:spPr bwMode="auto">
              <a:xfrm>
                <a:off x="1784648" y="4725144"/>
                <a:ext cx="231581" cy="231581"/>
              </a:xfrm>
              <a:prstGeom prst="ellipse">
                <a:avLst/>
              </a:prstGeom>
              <a:solidFill>
                <a:srgbClr val="0000FF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1" name="Gruppieren 30"/>
          <p:cNvGrpSpPr/>
          <p:nvPr/>
        </p:nvGrpSpPr>
        <p:grpSpPr>
          <a:xfrm rot="-2700000">
            <a:off x="3941602" y="4962872"/>
            <a:ext cx="1738300" cy="914400"/>
            <a:chOff x="3881264" y="3663807"/>
            <a:chExt cx="1738300" cy="914400"/>
          </a:xfrm>
        </p:grpSpPr>
        <p:grpSp>
          <p:nvGrpSpPr>
            <p:cNvPr id="32" name="Gruppieren 31"/>
            <p:cNvGrpSpPr/>
            <p:nvPr/>
          </p:nvGrpSpPr>
          <p:grpSpPr>
            <a:xfrm>
              <a:off x="3881264" y="3663807"/>
              <a:ext cx="914400" cy="914400"/>
              <a:chOff x="3881264" y="3688432"/>
              <a:chExt cx="1828800" cy="1828800"/>
            </a:xfrm>
          </p:grpSpPr>
          <p:sp>
            <p:nvSpPr>
              <p:cNvPr id="37" name="Ellipse 36"/>
              <p:cNvSpPr>
                <a:spLocks noChangeAspect="1"/>
              </p:cNvSpPr>
              <p:nvPr/>
            </p:nvSpPr>
            <p:spPr bwMode="auto">
              <a:xfrm>
                <a:off x="3881264" y="3688432"/>
                <a:ext cx="1828800" cy="1828800"/>
              </a:xfrm>
              <a:prstGeom prst="ellips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38" name="Gerade Verbindung 37"/>
              <p:cNvCxnSpPr/>
              <p:nvPr/>
            </p:nvCxnSpPr>
            <p:spPr bwMode="auto">
              <a:xfrm flipV="1">
                <a:off x="4322731" y="4599136"/>
                <a:ext cx="478632" cy="276328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 Verbindung 38"/>
              <p:cNvCxnSpPr/>
              <p:nvPr/>
            </p:nvCxnSpPr>
            <p:spPr bwMode="auto">
              <a:xfrm>
                <a:off x="4795664" y="4602832"/>
                <a:ext cx="474376" cy="272632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Gerade Verbindung 39"/>
              <p:cNvCxnSpPr/>
              <p:nvPr/>
            </p:nvCxnSpPr>
            <p:spPr bwMode="auto">
              <a:xfrm>
                <a:off x="4795664" y="4045647"/>
                <a:ext cx="5699" cy="557185"/>
              </a:xfrm>
              <a:prstGeom prst="line">
                <a:avLst/>
              </a:prstGeom>
              <a:noFill/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1" name="Ellipse 40"/>
              <p:cNvSpPr>
                <a:spLocks noChangeAspect="1"/>
              </p:cNvSpPr>
              <p:nvPr/>
            </p:nvSpPr>
            <p:spPr bwMode="auto">
              <a:xfrm>
                <a:off x="4206941" y="4759674"/>
                <a:ext cx="231581" cy="231581"/>
              </a:xfrm>
              <a:prstGeom prst="ellipse">
                <a:avLst/>
              </a:prstGeom>
              <a:solidFill>
                <a:srgbClr val="00B05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 bwMode="auto">
              <a:xfrm>
                <a:off x="5154250" y="4759674"/>
                <a:ext cx="231581" cy="231581"/>
              </a:xfrm>
              <a:prstGeom prst="ellipse">
                <a:avLst/>
              </a:prstGeom>
              <a:solidFill>
                <a:srgbClr val="0000FF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 bwMode="auto">
              <a:xfrm>
                <a:off x="4685573" y="3929857"/>
                <a:ext cx="231581" cy="231581"/>
              </a:xfrm>
              <a:prstGeom prst="ellipse">
                <a:avLst/>
              </a:prstGeom>
              <a:solidFill>
                <a:srgbClr val="FF0000"/>
              </a:solidFill>
              <a:ln w="19050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0000" tIns="46800" rIns="90000" bIns="468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33" name="Ellipse 32"/>
            <p:cNvSpPr>
              <a:spLocks noChangeAspect="1"/>
            </p:cNvSpPr>
            <p:nvPr/>
          </p:nvSpPr>
          <p:spPr bwMode="auto">
            <a:xfrm>
              <a:off x="4705164" y="3663807"/>
              <a:ext cx="914400" cy="914400"/>
            </a:xfrm>
            <a:prstGeom prst="ellips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34" name="Gerade Verbindung 33"/>
            <p:cNvCxnSpPr>
              <a:stCxn id="35" idx="4"/>
              <a:endCxn id="36" idx="0"/>
            </p:cNvCxnSpPr>
            <p:nvPr/>
          </p:nvCxnSpPr>
          <p:spPr bwMode="auto">
            <a:xfrm flipH="1" flipV="1">
              <a:off x="5054352" y="4116616"/>
              <a:ext cx="216024" cy="2994"/>
            </a:xfrm>
            <a:prstGeom prst="line">
              <a:avLst/>
            </a:prstGeom>
            <a:noFill/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Ellipse 34"/>
            <p:cNvSpPr>
              <a:spLocks noChangeAspect="1"/>
            </p:cNvSpPr>
            <p:nvPr/>
          </p:nvSpPr>
          <p:spPr bwMode="auto">
            <a:xfrm rot="5400000">
              <a:off x="5270376" y="4061714"/>
              <a:ext cx="115791" cy="115791"/>
            </a:xfrm>
            <a:prstGeom prst="ellipse">
              <a:avLst/>
            </a:prstGeom>
            <a:solidFill>
              <a:srgbClr val="7030A0"/>
            </a:solidFill>
            <a:ln w="19050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Ellipse 35"/>
            <p:cNvSpPr>
              <a:spLocks noChangeAspect="1"/>
            </p:cNvSpPr>
            <p:nvPr/>
          </p:nvSpPr>
          <p:spPr bwMode="auto">
            <a:xfrm rot="5400000">
              <a:off x="4950140" y="4064510"/>
              <a:ext cx="104212" cy="104212"/>
            </a:xfrm>
            <a:prstGeom prst="ellipse">
              <a:avLst/>
            </a:prstGeom>
            <a:solidFill>
              <a:schemeClr val="bg1"/>
            </a:solidFill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352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Strange Partners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1905000"/>
            <a:ext cx="6754142" cy="321626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Approximate</a:t>
            </a:r>
            <a:r>
              <a:rPr lang="de-DE" dirty="0" smtClean="0"/>
              <a:t> SU(3) </a:t>
            </a:r>
            <a:r>
              <a:rPr lang="de-DE" dirty="0" err="1" smtClean="0"/>
              <a:t>flavor</a:t>
            </a:r>
            <a:r>
              <a:rPr lang="de-DE" dirty="0" smtClean="0"/>
              <a:t> </a:t>
            </a:r>
            <a:r>
              <a:rPr lang="de-DE" dirty="0" err="1" smtClean="0"/>
              <a:t>symmetry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N* &amp;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states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have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partners</a:t>
            </a:r>
            <a:r>
              <a:rPr lang="de-DE" dirty="0" smtClean="0">
                <a:latin typeface="Arial"/>
                <a:cs typeface="Arial"/>
              </a:rPr>
              <a:t> in </a:t>
            </a:r>
            <a:r>
              <a:rPr lang="de-DE" dirty="0" err="1" smtClean="0">
                <a:latin typeface="Arial"/>
                <a:cs typeface="Arial"/>
              </a:rPr>
              <a:t>the</a:t>
            </a:r>
            <a:r>
              <a:rPr lang="de-DE" dirty="0" smtClean="0">
                <a:latin typeface="Arial"/>
                <a:cs typeface="Arial"/>
              </a:rPr>
              <a:t> strange </a:t>
            </a:r>
            <a:r>
              <a:rPr lang="de-DE" dirty="0" err="1" smtClean="0">
                <a:latin typeface="Arial"/>
                <a:cs typeface="Arial"/>
              </a:rPr>
              <a:t>sector</a:t>
            </a:r>
            <a:endParaRPr lang="de-DE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/>
                <a:cs typeface="Arial"/>
              </a:rPr>
              <a:t>focus</a:t>
            </a:r>
            <a:r>
              <a:rPr lang="de-DE" dirty="0" smtClean="0">
                <a:latin typeface="Arial"/>
                <a:cs typeface="Arial"/>
              </a:rPr>
              <a:t> on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and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Ξ: as many states as N* &amp; </a:t>
            </a:r>
            <a:r>
              <a:rPr lang="el-GR" dirty="0" smtClean="0">
                <a:latin typeface="Arial"/>
                <a:cs typeface="Arial"/>
              </a:rPr>
              <a:t>Δ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together</a:t>
            </a:r>
            <a:r>
              <a:rPr lang="de-DE" baseline="30000" dirty="0" smtClean="0">
                <a:latin typeface="Arial"/>
                <a:cs typeface="Arial"/>
              </a:rPr>
              <a:t> (1)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l-GR" dirty="0" smtClean="0">
                <a:latin typeface="Arial"/>
                <a:cs typeface="Arial"/>
              </a:rPr>
              <a:t>Ω</a:t>
            </a:r>
            <a:r>
              <a:rPr lang="de-DE" dirty="0" smtClean="0">
                <a:latin typeface="Arial"/>
                <a:cs typeface="Arial"/>
              </a:rPr>
              <a:t>: </a:t>
            </a:r>
            <a:r>
              <a:rPr lang="de-DE" dirty="0" err="1" smtClean="0">
                <a:latin typeface="Arial"/>
                <a:cs typeface="Arial"/>
              </a:rPr>
              <a:t>as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many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states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as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Δ</a:t>
            </a:r>
            <a:endParaRPr lang="de-DE" dirty="0" smtClean="0">
              <a:latin typeface="Arial"/>
              <a:cs typeface="Arial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/>
                <a:cs typeface="Arial"/>
              </a:rPr>
              <a:t>scrutinize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our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understanding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of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the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baryon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excitation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pattern</a:t>
            </a:r>
            <a:endParaRPr lang="de-DE" dirty="0" smtClean="0">
              <a:latin typeface="Arial"/>
              <a:cs typeface="Arial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57" r="290"/>
          <a:stretch/>
        </p:blipFill>
        <p:spPr>
          <a:xfrm>
            <a:off x="7401272" y="3682090"/>
            <a:ext cx="2268639" cy="205116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0393"/>
          <a:stretch/>
        </p:blipFill>
        <p:spPr>
          <a:xfrm>
            <a:off x="7382811" y="1233818"/>
            <a:ext cx="2322717" cy="205116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920552" y="5589240"/>
            <a:ext cx="3600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aseline="30000" dirty="0" smtClean="0"/>
              <a:t>(1) </a:t>
            </a:r>
            <a:r>
              <a:rPr lang="de-DE" sz="2000" dirty="0" smtClean="0"/>
              <a:t>in </a:t>
            </a:r>
            <a:r>
              <a:rPr lang="de-DE" sz="2000" dirty="0" err="1" smtClean="0"/>
              <a:t>case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SU(3) </a:t>
            </a:r>
            <a:r>
              <a:rPr lang="de-DE" sz="2000" dirty="0" err="1" smtClean="0"/>
              <a:t>symmetry</a:t>
            </a:r>
            <a:r>
              <a:rPr lang="de-DE" sz="2000" dirty="0" smtClean="0"/>
              <a:t> 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465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auto">
          <a:xfrm>
            <a:off x="2360712" y="6237312"/>
            <a:ext cx="2880320" cy="5600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Quark Model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&amp; </a:t>
            </a:r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84" y="116632"/>
            <a:ext cx="4912208" cy="3277853"/>
          </a:xfr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437" y="3429000"/>
            <a:ext cx="4912208" cy="330528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470761" y="5877272"/>
            <a:ext cx="3266215" cy="3231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de-DE" sz="1500" dirty="0" smtClean="0"/>
              <a:t>U. </a:t>
            </a:r>
            <a:r>
              <a:rPr lang="de-DE" sz="1500" dirty="0" err="1" smtClean="0"/>
              <a:t>Löring</a:t>
            </a:r>
            <a:r>
              <a:rPr lang="de-DE" sz="1500" dirty="0" smtClean="0"/>
              <a:t> </a:t>
            </a:r>
            <a:r>
              <a:rPr lang="de-DE" sz="1500" i="1" dirty="0" smtClean="0"/>
              <a:t>et al</a:t>
            </a:r>
            <a:r>
              <a:rPr lang="de-DE" sz="1500" dirty="0" smtClean="0"/>
              <a:t>., EPJA 10 (2001) 447</a:t>
            </a:r>
            <a:endParaRPr lang="en-US" sz="1500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719138" y="1556792"/>
            <a:ext cx="380181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 i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1200"/>
              </a:spcBef>
            </a:pPr>
            <a:r>
              <a:rPr lang="el-GR" b="1" kern="0" dirty="0" smtClean="0">
                <a:solidFill>
                  <a:srgbClr val="002060"/>
                </a:solidFill>
                <a:latin typeface="Arial"/>
                <a:cs typeface="Arial"/>
              </a:rPr>
              <a:t>Ξ</a:t>
            </a:r>
            <a:r>
              <a:rPr lang="de-DE" b="1" kern="0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kern="0" dirty="0" err="1"/>
              <a:t>m</a:t>
            </a:r>
            <a:r>
              <a:rPr lang="de-DE" kern="0" dirty="0" err="1" smtClean="0"/>
              <a:t>any</a:t>
            </a:r>
            <a:r>
              <a:rPr lang="de-DE" kern="0" dirty="0" smtClean="0"/>
              <a:t> </a:t>
            </a:r>
            <a:r>
              <a:rPr lang="de-DE" kern="0" dirty="0" err="1" smtClean="0"/>
              <a:t>states</a:t>
            </a:r>
            <a:r>
              <a:rPr lang="de-DE" kern="0" dirty="0" smtClean="0"/>
              <a:t> </a:t>
            </a:r>
            <a:r>
              <a:rPr lang="de-DE" kern="0" dirty="0" err="1" smtClean="0"/>
              <a:t>predicted</a:t>
            </a:r>
            <a:r>
              <a:rPr lang="de-DE" kern="0" dirty="0" smtClean="0"/>
              <a:t> </a:t>
            </a:r>
            <a:r>
              <a:rPr lang="de-DE" kern="0" dirty="0" err="1" smtClean="0"/>
              <a:t>below</a:t>
            </a:r>
            <a:r>
              <a:rPr lang="de-DE" kern="0" dirty="0" smtClean="0"/>
              <a:t> 3 GeV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kern="0" dirty="0" err="1"/>
              <a:t>c</a:t>
            </a:r>
            <a:r>
              <a:rPr lang="de-DE" kern="0" dirty="0" err="1" smtClean="0"/>
              <a:t>ompare</a:t>
            </a:r>
            <a:r>
              <a:rPr lang="de-DE" kern="0" dirty="0" smtClean="0"/>
              <a:t> 1/2</a:t>
            </a:r>
            <a:r>
              <a:rPr lang="de-DE" kern="0" baseline="30000" dirty="0" smtClean="0"/>
              <a:t>+</a:t>
            </a:r>
            <a:r>
              <a:rPr lang="de-DE" kern="0" dirty="0" smtClean="0"/>
              <a:t> </a:t>
            </a:r>
            <a:r>
              <a:rPr lang="de-DE" kern="0" dirty="0" err="1" smtClean="0"/>
              <a:t>and</a:t>
            </a:r>
            <a:r>
              <a:rPr lang="de-DE" kern="0" dirty="0" smtClean="0"/>
              <a:t> 1/2</a:t>
            </a:r>
            <a:r>
              <a:rPr lang="de-DE" kern="0" baseline="30000" dirty="0" smtClean="0"/>
              <a:t>-</a:t>
            </a:r>
            <a:r>
              <a:rPr lang="de-DE" kern="0" dirty="0" smtClean="0"/>
              <a:t> </a:t>
            </a:r>
            <a:r>
              <a:rPr lang="de-DE" kern="0" dirty="0" err="1" smtClean="0"/>
              <a:t>excitation</a:t>
            </a:r>
            <a:endParaRPr lang="de-DE" kern="0" dirty="0" smtClean="0"/>
          </a:p>
          <a:p>
            <a:pPr marL="0" indent="0">
              <a:spcBef>
                <a:spcPts val="1200"/>
              </a:spcBef>
            </a:pPr>
            <a:r>
              <a:rPr lang="de-DE" b="1" kern="0" dirty="0" smtClean="0">
                <a:solidFill>
                  <a:srgbClr val="002060"/>
                </a:solidFill>
                <a:latin typeface="Arial"/>
                <a:cs typeface="Arial"/>
              </a:rPr>
              <a:t>Ω: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kern="0" dirty="0" err="1" smtClean="0">
                <a:latin typeface="Arial"/>
                <a:cs typeface="Arial"/>
              </a:rPr>
              <a:t>several</a:t>
            </a:r>
            <a:r>
              <a:rPr lang="de-DE" kern="0" dirty="0" smtClean="0"/>
              <a:t> </a:t>
            </a:r>
            <a:r>
              <a:rPr lang="de-DE" kern="0" dirty="0" err="1" smtClean="0"/>
              <a:t>states</a:t>
            </a:r>
            <a:r>
              <a:rPr lang="de-DE" kern="0" dirty="0" smtClean="0"/>
              <a:t> </a:t>
            </a:r>
            <a:r>
              <a:rPr lang="de-DE" kern="0" dirty="0" err="1" smtClean="0"/>
              <a:t>predicted</a:t>
            </a:r>
            <a:r>
              <a:rPr lang="de-DE" kern="0" dirty="0" smtClean="0"/>
              <a:t> </a:t>
            </a:r>
            <a:r>
              <a:rPr lang="de-DE" kern="0" dirty="0" err="1" smtClean="0"/>
              <a:t>between</a:t>
            </a:r>
            <a:r>
              <a:rPr lang="de-DE" kern="0" dirty="0" smtClean="0"/>
              <a:t> 2 GeV </a:t>
            </a:r>
            <a:r>
              <a:rPr lang="de-DE" kern="0" dirty="0" err="1" smtClean="0"/>
              <a:t>and</a:t>
            </a:r>
            <a:r>
              <a:rPr lang="de-DE" kern="0" dirty="0" smtClean="0"/>
              <a:t> 3 GeV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kern="0" dirty="0" err="1" smtClean="0"/>
              <a:t>compare</a:t>
            </a:r>
            <a:r>
              <a:rPr lang="de-DE" kern="0" dirty="0" smtClean="0"/>
              <a:t> 3/2</a:t>
            </a:r>
            <a:r>
              <a:rPr lang="de-DE" kern="0" baseline="30000" dirty="0" smtClean="0"/>
              <a:t>+</a:t>
            </a:r>
            <a:r>
              <a:rPr lang="de-DE" kern="0" dirty="0" smtClean="0"/>
              <a:t> </a:t>
            </a:r>
            <a:r>
              <a:rPr lang="de-DE" kern="0" dirty="0" err="1" smtClean="0"/>
              <a:t>and</a:t>
            </a:r>
            <a:r>
              <a:rPr lang="de-DE" kern="0" dirty="0" smtClean="0"/>
              <a:t> 3/2</a:t>
            </a:r>
            <a:r>
              <a:rPr lang="de-DE" kern="0" baseline="30000" dirty="0" smtClean="0"/>
              <a:t>-</a:t>
            </a:r>
            <a:r>
              <a:rPr lang="de-DE" kern="0" dirty="0" smtClean="0"/>
              <a:t> </a:t>
            </a:r>
            <a:r>
              <a:rPr lang="de-DE" kern="0" dirty="0" err="1" smtClean="0"/>
              <a:t>excitation</a:t>
            </a:r>
            <a:endParaRPr lang="de-DE" kern="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9201472" y="5909681"/>
            <a:ext cx="35779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Ω</a:t>
            </a:r>
            <a:endParaRPr lang="en-US" dirty="0"/>
          </a:p>
        </p:txBody>
      </p:sp>
      <p:sp>
        <p:nvSpPr>
          <p:cNvPr id="9" name="Textfeld 8"/>
          <p:cNvSpPr txBox="1"/>
          <p:nvPr/>
        </p:nvSpPr>
        <p:spPr>
          <a:xfrm>
            <a:off x="9212693" y="2564904"/>
            <a:ext cx="335348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Ξ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200472" y="6346195"/>
            <a:ext cx="4611134" cy="3231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de-DE" sz="1500" dirty="0" smtClean="0"/>
              <a:t>s.a.:  M. Pervin, W. Roberts, PRC 77 (2008) 025202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635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Most Promising:  Study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Resonances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19138" y="1628800"/>
                <a:ext cx="8420100" cy="2308324"/>
              </a:xfrm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very </a:t>
                </a:r>
                <a:r>
                  <a:rPr lang="de-DE" dirty="0" err="1" smtClean="0"/>
                  <a:t>little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known</a:t>
                </a:r>
                <a:r>
                  <a:rPr lang="de-DE" dirty="0" smtClean="0"/>
                  <a:t>  </a:t>
                </a:r>
                <a:r>
                  <a:rPr lang="de-DE" dirty="0" smtClean="0">
                    <a:sym typeface="Wingdings" panose="05000000000000000000" pitchFamily="2" charset="2"/>
                  </a:rPr>
                  <a:t> 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rather</a:t>
                </a:r>
                <a:r>
                  <a:rPr lang="de-DE" dirty="0" smtClean="0">
                    <a:sym typeface="Wingdings" panose="05000000000000000000" pitchFamily="2" charset="2"/>
                  </a:rPr>
                  <a:t> high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cross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section</a:t>
                </a:r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>
                    <a:sym typeface="Wingdings" panose="05000000000000000000" pitchFamily="2" charset="2"/>
                  </a:rPr>
                  <a:t>find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missing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resonances</a:t>
                </a:r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>
                    <a:sym typeface="Wingdings" panose="05000000000000000000" pitchFamily="2" charset="2"/>
                  </a:rPr>
                  <a:t>determine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branching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to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various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decay</a:t>
                </a:r>
                <a:r>
                  <a:rPr lang="de-DE" dirty="0" smtClean="0">
                    <a:sym typeface="Wingdings" panose="05000000000000000000" pitchFamily="2" charset="2"/>
                  </a:rPr>
                  <a:t> </a:t>
                </a:r>
                <a:r>
                  <a:rPr lang="de-DE" dirty="0" err="1" smtClean="0">
                    <a:sym typeface="Wingdings" panose="05000000000000000000" pitchFamily="2" charset="2"/>
                  </a:rPr>
                  <a:t>modes</a:t>
                </a:r>
                <a:r>
                  <a:rPr lang="de-DE" dirty="0" smtClean="0">
                    <a:sym typeface="Wingdings" panose="05000000000000000000" pitchFamily="2" charset="2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de-DE" dirty="0">
                    <a:ea typeface="Cambria Math"/>
                    <a:sym typeface="Wingdings" panose="05000000000000000000" pitchFamily="2" charset="2"/>
                  </a:rPr>
                  <a:t> </a:t>
                </a:r>
                <a:r>
                  <a:rPr lang="de-DE" dirty="0" smtClean="0">
                    <a:ea typeface="Cambria Math"/>
                    <a:sym typeface="Wingdings" panose="05000000000000000000" pitchFamily="2" charset="2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𝜋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0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Λ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Σ</m:t>
                    </m:r>
                    <m:acc>
                      <m:accPr>
                        <m:chr m:val="̅"/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𝐾</m:t>
                        </m:r>
                      </m:e>
                    </m:acc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𝜂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𝜂𝜋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l-GR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𝜂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′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𝜔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Ξ</m:t>
                    </m:r>
                    <m:r>
                      <a:rPr lang="el-GR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𝜙</m:t>
                    </m:r>
                    <m:r>
                      <a:rPr lang="de-DE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, …</m:t>
                    </m:r>
                  </m:oMath>
                </a14:m>
                <a:endParaRPr lang="de-DE" dirty="0" smtClean="0">
                  <a:sym typeface="Wingdings" panose="05000000000000000000" pitchFamily="2" charset="2"/>
                </a:endParaRP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determine</a:t>
                </a:r>
                <a:r>
                  <a:rPr lang="de-DE" dirty="0" smtClean="0"/>
                  <a:t> </a:t>
                </a:r>
                <a:r>
                  <a:rPr lang="de-DE" i="1" dirty="0" smtClean="0"/>
                  <a:t>J</a:t>
                </a:r>
                <a:r>
                  <a:rPr lang="de-DE" i="1" baseline="30000" dirty="0" smtClean="0"/>
                  <a:t>P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quantum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numbers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possible</a:t>
                </a: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38" y="1628800"/>
                <a:ext cx="8420100" cy="2308324"/>
              </a:xfrm>
              <a:blipFill rotWithShape="1">
                <a:blip r:embed="rId2"/>
                <a:stretch>
                  <a:fillRect l="-1883" t="-3166" b="-3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/>
              <p:cNvSpPr txBox="1">
                <a:spLocks/>
              </p:cNvSpPr>
              <p:nvPr/>
            </p:nvSpPr>
            <p:spPr bwMode="auto">
              <a:xfrm>
                <a:off x="776536" y="5007837"/>
                <a:ext cx="5040560" cy="1301483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180000" tIns="108000" rIns="0" bIns="108000" numCol="1" anchor="t" anchorCtr="0" compatLnSpc="1">
                <a:prstTxWarp prst="textNoShape">
                  <a:avLst/>
                </a:prstTxWarp>
                <a:spAutoFit/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5B82"/>
                  </a:buClr>
                  <a:buFont typeface="Wingdings" charset="2"/>
                  <a:buChar char="§"/>
                  <a:defRPr sz="2200">
                    <a:solidFill>
                      <a:schemeClr val="tx1"/>
                    </a:solidFill>
                    <a:latin typeface="+mn-lt"/>
                    <a:cs typeface="+mn-cs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5B82"/>
                  </a:buClr>
                  <a:buFont typeface="Wingdings" charset="2"/>
                  <a:buChar char="§"/>
                  <a:defRPr sz="2200" i="1">
                    <a:solidFill>
                      <a:schemeClr val="tx1"/>
                    </a:solidFill>
                    <a:latin typeface="+mn-lt"/>
                    <a:cs typeface="+mn-cs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rgbClr val="009EE0"/>
                  </a:buClr>
                  <a:defRPr sz="2000">
                    <a:solidFill>
                      <a:schemeClr val="tx1"/>
                    </a:solidFill>
                    <a:latin typeface="+mn-lt"/>
                    <a:cs typeface="+mn-cs"/>
                  </a:defRPr>
                </a:lvl9pPr>
              </a:lstStyle>
              <a:p>
                <a:pPr marL="0" indent="0"/>
                <a:r>
                  <a:rPr lang="de-DE" kern="0" dirty="0" err="1" smtClean="0"/>
                  <a:t>strategy</a:t>
                </a:r>
                <a:r>
                  <a:rPr lang="de-DE" kern="0" dirty="0" smtClean="0"/>
                  <a:t>:</a:t>
                </a:r>
              </a:p>
              <a:p>
                <a:pPr marL="0" indent="0"/>
                <a:r>
                  <a:rPr lang="de-DE" kern="0" dirty="0" err="1" smtClean="0"/>
                  <a:t>select</a:t>
                </a:r>
                <a:r>
                  <a:rPr lang="de-DE" kern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kern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 kern="0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kern="0" dirty="0" smtClean="0"/>
                  <a:t> momentum to produce a specific resonance close to threshold</a:t>
                </a:r>
                <a:endParaRPr lang="en-US" kern="0" dirty="0"/>
              </a:p>
            </p:txBody>
          </p:sp>
        </mc:Choice>
        <mc:Fallback xmlns="">
          <p:sp>
            <p:nvSpPr>
              <p:cNvPr id="5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6536" y="5007837"/>
                <a:ext cx="5040560" cy="1301483"/>
              </a:xfrm>
              <a:prstGeom prst="rect">
                <a:avLst/>
              </a:prstGeom>
              <a:blipFill rotWithShape="1">
                <a:blip r:embed="rId3"/>
                <a:stretch>
                  <a:fillRect b="-420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880992" y="4057564"/>
            <a:ext cx="4248472" cy="89521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0" bIns="10800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B82"/>
              </a:buClr>
              <a:buFont typeface="Wingdings" charset="2"/>
              <a:buChar char="§"/>
              <a:defRPr sz="2200" i="1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9EE0"/>
              </a:buClr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/>
            <a:r>
              <a:rPr lang="de-DE" kern="0" dirty="0" err="1" smtClean="0"/>
              <a:t>recent</a:t>
            </a:r>
            <a:r>
              <a:rPr lang="de-DE" kern="0" dirty="0" smtClean="0"/>
              <a:t> </a:t>
            </a:r>
            <a:r>
              <a:rPr lang="de-DE" kern="0" dirty="0" err="1" smtClean="0"/>
              <a:t>progress</a:t>
            </a:r>
            <a:r>
              <a:rPr lang="de-DE" kern="0" dirty="0" smtClean="0"/>
              <a:t>: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de-DE" kern="0" dirty="0" smtClean="0"/>
              <a:t>PAWIAN  </a:t>
            </a:r>
            <a:r>
              <a:rPr lang="de-DE" kern="0" dirty="0" err="1" smtClean="0"/>
              <a:t>now</a:t>
            </a:r>
            <a:r>
              <a:rPr lang="de-DE" kern="0" dirty="0" smtClean="0"/>
              <a:t> </a:t>
            </a:r>
            <a:r>
              <a:rPr lang="de-DE" kern="0" dirty="0" err="1" smtClean="0"/>
              <a:t>includes</a:t>
            </a:r>
            <a:r>
              <a:rPr lang="de-DE" kern="0" dirty="0" smtClean="0"/>
              <a:t> </a:t>
            </a:r>
            <a:r>
              <a:rPr lang="de-DE" kern="0" dirty="0" err="1" smtClean="0"/>
              <a:t>baryons</a:t>
            </a:r>
            <a:endParaRPr lang="de-DE" kern="0" dirty="0" smtClean="0"/>
          </a:p>
        </p:txBody>
      </p:sp>
    </p:spTree>
    <p:extLst>
      <p:ext uri="{BB962C8B-B14F-4D97-AF65-F5344CB8AC3E}">
        <p14:creationId xmlns:p14="http://schemas.microsoft.com/office/powerpoint/2010/main" val="1902003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Early </a:t>
            </a:r>
            <a:r>
              <a:rPr lang="de-DE" dirty="0" err="1" smtClean="0"/>
              <a:t>Physics</a:t>
            </a:r>
            <a:r>
              <a:rPr lang="de-DE" dirty="0" smtClean="0"/>
              <a:t>:  </a:t>
            </a:r>
            <a:r>
              <a:rPr lang="de-DE" dirty="0" err="1" smtClean="0"/>
              <a:t>Expected</a:t>
            </a:r>
            <a:r>
              <a:rPr lang="de-DE" dirty="0" smtClean="0"/>
              <a:t> Rates </a:t>
            </a:r>
            <a:r>
              <a:rPr lang="de-DE" dirty="0" err="1" smtClean="0"/>
              <a:t>for</a:t>
            </a:r>
            <a:r>
              <a:rPr lang="de-DE" dirty="0" smtClean="0"/>
              <a:t> Strange Baryons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719138" y="1527313"/>
                <a:ext cx="8420100" cy="4612160"/>
              </a:xfrm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initial </a:t>
                </a:r>
                <a:r>
                  <a:rPr lang="de-DE" dirty="0" err="1" smtClean="0"/>
                  <a:t>phase</a:t>
                </a:r>
                <a:r>
                  <a:rPr lang="de-DE" dirty="0" smtClean="0"/>
                  <a:t>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𝐿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31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/>
                            <a:ea typeface="Cambria Math"/>
                          </a:rPr>
                          <m:t>cm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/>
                            <a:ea typeface="Cambria Math"/>
                          </a:rPr>
                          <m:t>s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dirty="0" smtClean="0"/>
                  <a:t> </a:t>
                </a:r>
                <a:r>
                  <a:rPr lang="de-DE" dirty="0" err="1" smtClean="0"/>
                  <a:t>instead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𝐿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2∙</m:t>
                        </m:r>
                        <m:r>
                          <a:rPr lang="de-DE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i="0">
                            <a:latin typeface="Cambria Math"/>
                            <a:ea typeface="Cambria Math"/>
                          </a:rPr>
                          <m:t>cm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de-DE" i="0">
                            <a:latin typeface="Cambria Math"/>
                            <a:ea typeface="Cambria Math"/>
                          </a:rPr>
                          <m:t>s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de-DE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nevertheless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Ξ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</m:acc>
                  </m:oMath>
                </a14:m>
                <a:r>
                  <a:rPr lang="en-US" dirty="0" smtClean="0"/>
                  <a:t> production rate will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Ξ</m:t>
                        </m:r>
                        <m:acc>
                          <m:accPr>
                            <m:chr m:val="̅"/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Ξ</m:t>
                            </m:r>
                          </m:e>
                        </m:acc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10/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/>
                        <a:ea typeface="Cambria Math"/>
                      </a:rPr>
                      <m:t>d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Ω</m:t>
                    </m:r>
                    <m:acc>
                      <m:accPr>
                        <m:chr m:val="̅"/>
                        <m:ctrlPr>
                          <a:rPr lang="el-GR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</m:e>
                    </m:acc>
                  </m:oMath>
                </a14:m>
                <a:r>
                  <a:rPr lang="en-US" dirty="0"/>
                  <a:t> production </a:t>
                </a:r>
                <a:r>
                  <a:rPr lang="en-US" dirty="0" smtClean="0"/>
                  <a:t>we expect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Ω</m:t>
                        </m:r>
                        <m:acc>
                          <m:accPr>
                            <m:chr m:val="̅"/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 smtClean="0">
                                <a:latin typeface="Cambria Math"/>
                                <a:ea typeface="Cambria Math"/>
                              </a:rPr>
                              <m:t>Ω</m:t>
                            </m:r>
                          </m:e>
                        </m:acc>
                      </m:sub>
                    </m:sSub>
                    <m:r>
                      <a:rPr lang="en-US" i="1">
                        <a:latin typeface="Cambria Math"/>
                        <a:ea typeface="Cambria Math"/>
                      </a:rPr>
                      <m:t>≅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0.3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  <a:ea typeface="Cambria Math"/>
                      </a:rPr>
                      <m:t>s</m:t>
                    </m:r>
                    <m:r>
                      <a:rPr lang="de-DE" i="1">
                        <a:latin typeface="Cambria Math"/>
                        <a:ea typeface="Cambria Math"/>
                      </a:rPr>
                      <m:t>≅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3∙</m:t>
                        </m:r>
                        <m:r>
                          <a:rPr lang="de-DE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de-DE" i="1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  <a:ea typeface="Cambria Math"/>
                      </a:rPr>
                      <m:t>d</m:t>
                    </m:r>
                  </m:oMath>
                </a14:m>
                <a:r>
                  <a:rPr lang="en-US" dirty="0"/>
                  <a:t> </a:t>
                </a: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excited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states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cross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section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should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same </a:t>
                </a:r>
                <a:r>
                  <a:rPr lang="de-DE" dirty="0" err="1" smtClean="0"/>
                  <a:t>order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of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magnitude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ground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state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given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de-DE" b="0" i="1" smtClean="0">
                            <a:latin typeface="Cambria Math"/>
                          </a:rPr>
                          <m:t>𝑠</m:t>
                        </m:r>
                      </m:e>
                    </m:rad>
                    <m:r>
                      <a:rPr lang="de-DE" b="0" i="1" smtClean="0"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b="0" i="0" smtClean="0">
                                <a:latin typeface="Cambria Math"/>
                              </a:rPr>
                              <m:t>thr</m:t>
                            </m:r>
                          </m:sub>
                        </m:sSub>
                      </m:e>
                    </m:rad>
                  </m:oMath>
                </a14:m>
                <a:endParaRPr lang="en-US" dirty="0" smtClean="0"/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i="1" dirty="0" err="1" smtClean="0"/>
                  <a:t>detected</a:t>
                </a:r>
                <a:r>
                  <a:rPr lang="de-DE" dirty="0" smtClean="0"/>
                  <a:t> rate </a:t>
                </a:r>
                <a:r>
                  <a:rPr lang="de-DE" dirty="0" err="1" smtClean="0"/>
                  <a:t>depends</a:t>
                </a:r>
                <a:r>
                  <a:rPr lang="de-DE" dirty="0" smtClean="0"/>
                  <a:t> on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specific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decay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mode</a:t>
                </a:r>
                <a:r>
                  <a:rPr lang="de-DE" dirty="0" smtClean="0"/>
                  <a:t> (</a:t>
                </a:r>
                <a:r>
                  <a:rPr lang="de-DE" dirty="0" err="1" smtClean="0"/>
                  <a:t>branching</a:t>
                </a:r>
                <a:r>
                  <a:rPr lang="de-DE" dirty="0" smtClean="0"/>
                  <a:t> &amp; </a:t>
                </a:r>
                <a:r>
                  <a:rPr lang="de-DE" dirty="0" err="1" smtClean="0"/>
                  <a:t>reconstruction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efficiency</a:t>
                </a:r>
                <a:r>
                  <a:rPr lang="de-DE" dirty="0" smtClean="0"/>
                  <a:t>)</a:t>
                </a:r>
              </a:p>
              <a:p>
                <a:pPr>
                  <a:spcBef>
                    <a:spcPts val="0"/>
                  </a:spcBef>
                  <a:spcAft>
                    <a:spcPts val="2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e.g.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/>
                      </a:rPr>
                      <m:t>𝑝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/>
                                <a:ea typeface="Cambria Math"/>
                              </a:rPr>
                              <m:t>Ξ</m:t>
                            </m:r>
                          </m:e>
                        </m:acc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∗−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de-DE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de-DE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Ξ</m:t>
                            </m:r>
                          </m:e>
                        </m:acc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Ξ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i="1" smtClean="0">
                        <a:latin typeface="Cambria Math"/>
                        <a:ea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</m:acc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</a:rPr>
                      <m:t>Λ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l-G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l-GR" i="1" smtClean="0">
                        <a:latin typeface="Cambria Math"/>
                        <a:ea typeface="Cambria Math"/>
                      </a:rPr>
                      <m:t>→</m:t>
                    </m:r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e>
                    </m:acc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</a:rPr>
                      <m:t>𝑝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de-DE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    assume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𝑏</m:t>
                    </m:r>
                    <m:r>
                      <a:rPr lang="de-DE" b="0" i="1" smtClean="0">
                        <a:latin typeface="Cambria Math"/>
                      </a:rPr>
                      <m:t>=0.5∙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0.64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de-DE" b="0" i="1" smtClean="0">
                        <a:latin typeface="Cambria Math"/>
                        <a:ea typeface="Cambria Math"/>
                      </a:rPr>
                      <m:t>=0.2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  <a:ea typeface="Cambria Math"/>
                      </a:rPr>
                      <m:t>𝜖</m:t>
                    </m:r>
                    <m:r>
                      <a:rPr lang="de-DE" b="0" i="1" smtClean="0">
                        <a:latin typeface="Cambria Math"/>
                        <a:ea typeface="Cambria Math"/>
                      </a:rPr>
                      <m:t>=5%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𝑑𝑒𝑡</m:t>
                        </m:r>
                      </m:sub>
                    </m:sSub>
                    <m:r>
                      <a:rPr lang="en-US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de-DE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de-DE" i="1">
                        <a:latin typeface="Cambria Math"/>
                        <a:ea typeface="Cambria Math"/>
                      </a:rPr>
                      <m:t>/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  <a:ea typeface="Cambria Math"/>
                      </a:rPr>
                      <m:t>d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138" y="1527313"/>
                <a:ext cx="8420100" cy="4612160"/>
              </a:xfrm>
              <a:blipFill rotWithShape="1">
                <a:blip r:embed="rId2"/>
                <a:stretch>
                  <a:fillRect l="-1883" t="-1720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45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 bwMode="auto">
          <a:xfrm>
            <a:off x="6969224" y="44624"/>
            <a:ext cx="2880320" cy="5869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14" descr="PandaLogo1_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258" y="142870"/>
            <a:ext cx="1549908" cy="36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2520" y="2348294"/>
            <a:ext cx="8420100" cy="360098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de-DE" dirty="0" err="1" smtClean="0"/>
              <a:t>new</a:t>
            </a:r>
            <a:r>
              <a:rPr lang="de-DE" dirty="0" smtClean="0"/>
              <a:t> MC </a:t>
            </a:r>
            <a:r>
              <a:rPr lang="de-DE" dirty="0" err="1" smtClean="0"/>
              <a:t>simulations</a:t>
            </a:r>
            <a:r>
              <a:rPr lang="de-DE" dirty="0" smtClean="0"/>
              <a:t> &amp; </a:t>
            </a:r>
            <a:r>
              <a:rPr lang="de-DE" dirty="0" err="1" smtClean="0"/>
              <a:t>analyses</a:t>
            </a:r>
            <a:r>
              <a:rPr lang="de-DE" dirty="0" smtClean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André </a:t>
            </a:r>
            <a:r>
              <a:rPr lang="de-DE" dirty="0" err="1" smtClean="0"/>
              <a:t>Zambanini</a:t>
            </a:r>
            <a:r>
              <a:rPr lang="de-DE" dirty="0" smtClean="0"/>
              <a:t>, </a:t>
            </a:r>
            <a:r>
              <a:rPr lang="de-DE" dirty="0" err="1" smtClean="0"/>
              <a:t>completed</a:t>
            </a:r>
            <a:r>
              <a:rPr lang="de-DE" dirty="0" smtClean="0"/>
              <a:t>, </a:t>
            </a:r>
            <a:r>
              <a:rPr lang="de-DE" dirty="0" err="1" smtClean="0"/>
              <a:t>PhD</a:t>
            </a:r>
            <a:r>
              <a:rPr lang="de-DE" dirty="0" smtClean="0"/>
              <a:t> </a:t>
            </a:r>
            <a:r>
              <a:rPr lang="de-DE" dirty="0" err="1" smtClean="0"/>
              <a:t>thesis</a:t>
            </a:r>
            <a:r>
              <a:rPr lang="de-DE" dirty="0" smtClean="0"/>
              <a:t> U Bochum 2015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4.1 GeV/c pp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el-GR" dirty="0" smtClean="0">
                <a:latin typeface="Arial"/>
                <a:cs typeface="Arial"/>
                <a:sym typeface="Wingdings" panose="05000000000000000000" pitchFamily="2" charset="2"/>
              </a:rPr>
              <a:t>Ξ</a:t>
            </a:r>
            <a:r>
              <a:rPr lang="de-DE" dirty="0" smtClean="0">
                <a:latin typeface="Arial"/>
                <a:cs typeface="Arial"/>
                <a:sym typeface="Wingdings" panose="05000000000000000000" pitchFamily="2" charset="2"/>
              </a:rPr>
              <a:t>(1690)</a:t>
            </a:r>
            <a:r>
              <a:rPr lang="de-DE" baseline="30000" dirty="0" smtClean="0">
                <a:latin typeface="Arial"/>
                <a:cs typeface="Arial"/>
                <a:sym typeface="Wingdings" panose="05000000000000000000" pitchFamily="2" charset="2"/>
              </a:rPr>
              <a:t>-</a:t>
            </a:r>
            <a:r>
              <a:rPr lang="el-GR" dirty="0" smtClean="0">
                <a:latin typeface="Arial"/>
                <a:cs typeface="Arial"/>
                <a:sym typeface="Wingdings" panose="05000000000000000000" pitchFamily="2" charset="2"/>
              </a:rPr>
              <a:t>Ξ</a:t>
            </a:r>
            <a:r>
              <a:rPr lang="de-DE" baseline="30000" dirty="0" smtClean="0">
                <a:latin typeface="Arial"/>
                <a:cs typeface="Arial"/>
                <a:sym typeface="Wingdings" panose="05000000000000000000" pitchFamily="2" charset="2"/>
              </a:rPr>
              <a:t>+</a:t>
            </a:r>
            <a:r>
              <a:rPr lang="de-DE" dirty="0" smtClean="0">
                <a:latin typeface="Arial"/>
                <a:cs typeface="Arial"/>
                <a:sym typeface="Wingdings" panose="05000000000000000000" pitchFamily="2" charset="2"/>
              </a:rPr>
              <a:t>  K</a:t>
            </a:r>
            <a:r>
              <a:rPr lang="de-DE" baseline="30000" dirty="0" smtClean="0">
                <a:latin typeface="Arial"/>
                <a:cs typeface="Arial"/>
                <a:sym typeface="Wingdings" panose="05000000000000000000" pitchFamily="2" charset="2"/>
              </a:rPr>
              <a:t>-</a:t>
            </a:r>
            <a:r>
              <a:rPr lang="el-GR" dirty="0" smtClean="0">
                <a:latin typeface="Arial"/>
                <a:cs typeface="Arial"/>
                <a:sym typeface="Wingdings" panose="05000000000000000000" pitchFamily="2" charset="2"/>
              </a:rPr>
              <a:t>ΛΞ</a:t>
            </a:r>
            <a:r>
              <a:rPr lang="de-DE" baseline="30000" dirty="0" smtClean="0">
                <a:latin typeface="Arial"/>
                <a:cs typeface="Arial"/>
                <a:sym typeface="Wingdings" panose="05000000000000000000" pitchFamily="2" charset="2"/>
              </a:rPr>
              <a:t>+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latin typeface="Arial"/>
                <a:cs typeface="Arial"/>
                <a:sym typeface="Wingdings" panose="05000000000000000000" pitchFamily="2" charset="2"/>
              </a:rPr>
              <a:t>~0.5</a:t>
            </a:r>
            <a:r>
              <a:rPr lang="de-DE" dirty="0" smtClean="0">
                <a:latin typeface="Arial"/>
                <a:cs typeface="Arial"/>
                <a:sym typeface="Symbol"/>
              </a:rPr>
              <a:t>10</a:t>
            </a:r>
            <a:r>
              <a:rPr lang="de-DE" baseline="30000" dirty="0" smtClean="0">
                <a:latin typeface="Arial"/>
                <a:cs typeface="Arial"/>
                <a:sym typeface="Symbol"/>
              </a:rPr>
              <a:t>6</a:t>
            </a:r>
            <a:r>
              <a:rPr lang="de-DE" dirty="0" smtClean="0">
                <a:latin typeface="Arial"/>
                <a:cs typeface="Arial"/>
                <a:sym typeface="Symbol"/>
              </a:rPr>
              <a:t> </a:t>
            </a:r>
            <a:r>
              <a:rPr lang="de-DE" dirty="0" err="1" smtClean="0">
                <a:latin typeface="Arial"/>
                <a:cs typeface="Arial"/>
                <a:sym typeface="Symbol"/>
              </a:rPr>
              <a:t>signal</a:t>
            </a:r>
            <a:r>
              <a:rPr lang="de-DE" dirty="0" smtClean="0">
                <a:latin typeface="Arial"/>
                <a:cs typeface="Arial"/>
                <a:sym typeface="Symbol"/>
              </a:rPr>
              <a:t> </a:t>
            </a:r>
            <a:r>
              <a:rPr lang="de-DE" dirty="0" err="1" smtClean="0">
                <a:latin typeface="Arial"/>
                <a:cs typeface="Arial"/>
                <a:sym typeface="Symbol"/>
              </a:rPr>
              <a:t>events</a:t>
            </a:r>
            <a:r>
              <a:rPr lang="de-DE" dirty="0" smtClean="0">
                <a:latin typeface="Arial"/>
                <a:cs typeface="Arial"/>
                <a:sym typeface="Symbol"/>
              </a:rPr>
              <a:t>, ~5010</a:t>
            </a:r>
            <a:r>
              <a:rPr lang="de-DE" baseline="30000" dirty="0" smtClean="0">
                <a:latin typeface="Arial"/>
                <a:cs typeface="Arial"/>
                <a:sym typeface="Symbol"/>
              </a:rPr>
              <a:t>6</a:t>
            </a:r>
            <a:r>
              <a:rPr lang="de-DE" dirty="0" smtClean="0">
                <a:latin typeface="Arial"/>
                <a:cs typeface="Arial"/>
                <a:sym typeface="Symbol"/>
              </a:rPr>
              <a:t> DPM </a:t>
            </a:r>
            <a:r>
              <a:rPr lang="de-DE" dirty="0" err="1" smtClean="0">
                <a:latin typeface="Arial"/>
                <a:cs typeface="Arial"/>
                <a:sym typeface="Symbol"/>
              </a:rPr>
              <a:t>background</a:t>
            </a:r>
            <a:r>
              <a:rPr lang="de-DE" dirty="0" smtClean="0">
                <a:latin typeface="Arial"/>
                <a:cs typeface="Arial"/>
                <a:sym typeface="Symbol"/>
              </a:rPr>
              <a:t> </a:t>
            </a:r>
            <a:r>
              <a:rPr lang="de-DE" dirty="0" err="1" smtClean="0">
                <a:latin typeface="Arial"/>
                <a:cs typeface="Arial"/>
                <a:sym typeface="Symbol"/>
              </a:rPr>
              <a:t>events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Jennifer Pütz, </a:t>
            </a:r>
            <a:r>
              <a:rPr lang="de-DE" dirty="0" err="1" smtClean="0"/>
              <a:t>PhD</a:t>
            </a:r>
            <a:r>
              <a:rPr lang="de-DE" dirty="0" smtClean="0"/>
              <a:t> </a:t>
            </a:r>
            <a:r>
              <a:rPr lang="de-DE" dirty="0" err="1" smtClean="0"/>
              <a:t>thesis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devoted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el-GR" dirty="0" smtClean="0">
                <a:latin typeface="Arial"/>
                <a:cs typeface="Arial"/>
              </a:rPr>
              <a:t>Ξ</a:t>
            </a:r>
            <a:r>
              <a:rPr lang="de-DE" dirty="0" smtClean="0">
                <a:latin typeface="Arial"/>
                <a:cs typeface="Arial"/>
              </a:rPr>
              <a:t> </a:t>
            </a:r>
            <a:r>
              <a:rPr lang="de-DE" dirty="0" err="1" smtClean="0">
                <a:latin typeface="Arial"/>
                <a:cs typeface="Arial"/>
              </a:rPr>
              <a:t>spectroscopy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4.6 </a:t>
            </a:r>
            <a:r>
              <a:rPr lang="de-DE" dirty="0"/>
              <a:t>GeV/c </a:t>
            </a:r>
            <a:r>
              <a:rPr lang="de-DE" dirty="0" smtClean="0"/>
              <a:t>pp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el-GR" dirty="0">
                <a:sym typeface="Wingdings" panose="05000000000000000000" pitchFamily="2" charset="2"/>
              </a:rPr>
              <a:t>Ξ</a:t>
            </a:r>
            <a:r>
              <a:rPr lang="de-DE" dirty="0" smtClean="0">
                <a:sym typeface="Wingdings" panose="05000000000000000000" pitchFamily="2" charset="2"/>
              </a:rPr>
              <a:t>(1820)</a:t>
            </a:r>
            <a:r>
              <a:rPr lang="de-DE" baseline="30000" dirty="0" smtClean="0">
                <a:sym typeface="Wingdings" panose="05000000000000000000" pitchFamily="2" charset="2"/>
              </a:rPr>
              <a:t>-</a:t>
            </a:r>
            <a:r>
              <a:rPr lang="el-GR" dirty="0" smtClean="0">
                <a:sym typeface="Wingdings" panose="05000000000000000000" pitchFamily="2" charset="2"/>
              </a:rPr>
              <a:t>Ξ</a:t>
            </a:r>
            <a:r>
              <a:rPr lang="de-DE" baseline="30000" dirty="0">
                <a:sym typeface="Wingdings" panose="05000000000000000000" pitchFamily="2" charset="2"/>
              </a:rPr>
              <a:t>+</a:t>
            </a:r>
            <a:r>
              <a:rPr lang="de-DE" dirty="0">
                <a:sym typeface="Wingdings" panose="05000000000000000000" pitchFamily="2" charset="2"/>
              </a:rPr>
              <a:t>  </a:t>
            </a:r>
            <a:r>
              <a:rPr lang="de-DE" dirty="0" smtClean="0">
                <a:sym typeface="Wingdings" panose="05000000000000000000" pitchFamily="2" charset="2"/>
              </a:rPr>
              <a:t>K</a:t>
            </a:r>
            <a:r>
              <a:rPr lang="de-DE" baseline="30000" dirty="0" smtClean="0">
                <a:sym typeface="Wingdings" panose="05000000000000000000" pitchFamily="2" charset="2"/>
              </a:rPr>
              <a:t>-</a:t>
            </a:r>
            <a:r>
              <a:rPr lang="el-GR" dirty="0" smtClean="0">
                <a:sym typeface="Wingdings" panose="05000000000000000000" pitchFamily="2" charset="2"/>
              </a:rPr>
              <a:t>ΛΞ</a:t>
            </a:r>
            <a:r>
              <a:rPr lang="de-DE" baseline="30000" dirty="0" smtClean="0">
                <a:sym typeface="Wingdings" panose="05000000000000000000" pitchFamily="2" charset="2"/>
              </a:rPr>
              <a:t>+</a:t>
            </a:r>
            <a:r>
              <a:rPr lang="de-DE" dirty="0" smtClean="0">
                <a:sym typeface="Wingdings" panose="05000000000000000000" pitchFamily="2" charset="2"/>
              </a:rPr>
              <a:t>  &amp;  </a:t>
            </a:r>
            <a:r>
              <a:rPr lang="de-DE" dirty="0" err="1" smtClean="0">
                <a:sym typeface="Wingdings" panose="05000000000000000000" pitchFamily="2" charset="2"/>
              </a:rPr>
              <a:t>c.c</a:t>
            </a:r>
            <a:r>
              <a:rPr lang="de-DE" dirty="0" smtClean="0">
                <a:sym typeface="Wingdings" panose="05000000000000000000" pitchFamily="2" charset="2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ym typeface="Wingdings" panose="05000000000000000000" pitchFamily="2" charset="2"/>
              </a:rPr>
              <a:t>1.5</a:t>
            </a:r>
            <a:r>
              <a:rPr lang="de-DE" dirty="0" smtClean="0">
                <a:sym typeface="Symbol"/>
              </a:rPr>
              <a:t>10</a:t>
            </a:r>
            <a:r>
              <a:rPr lang="de-DE" baseline="30000" dirty="0" smtClean="0">
                <a:sym typeface="Symbol"/>
              </a:rPr>
              <a:t>6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signal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events</a:t>
            </a:r>
            <a:r>
              <a:rPr lang="de-DE" dirty="0" smtClean="0">
                <a:sym typeface="Symbol"/>
              </a:rPr>
              <a:t>, 1510</a:t>
            </a:r>
            <a:r>
              <a:rPr lang="de-DE" baseline="30000" dirty="0" smtClean="0">
                <a:sym typeface="Symbol"/>
              </a:rPr>
              <a:t>6</a:t>
            </a:r>
            <a:r>
              <a:rPr lang="de-DE" dirty="0" smtClean="0">
                <a:sym typeface="Symbol"/>
              </a:rPr>
              <a:t> DPM </a:t>
            </a:r>
            <a:r>
              <a:rPr lang="de-DE" dirty="0" err="1" smtClean="0">
                <a:sym typeface="Symbol"/>
              </a:rPr>
              <a:t>background</a:t>
            </a:r>
            <a:r>
              <a:rPr lang="de-DE" dirty="0" smtClean="0">
                <a:sym typeface="Symbol"/>
              </a:rPr>
              <a:t> </a:t>
            </a:r>
            <a:r>
              <a:rPr lang="de-DE" dirty="0" err="1" smtClean="0">
                <a:sym typeface="Symbol"/>
              </a:rPr>
              <a:t>events</a:t>
            </a:r>
            <a:r>
              <a:rPr lang="de-DE" dirty="0" smtClean="0">
                <a:sym typeface="Symbol"/>
              </a:rPr>
              <a:t> so </a:t>
            </a:r>
            <a:r>
              <a:rPr lang="de-DE" dirty="0" err="1" smtClean="0">
                <a:sym typeface="Symbol"/>
              </a:rPr>
              <a:t>far</a:t>
            </a:r>
            <a:endParaRPr lang="de-DE" dirty="0" smtClean="0"/>
          </a:p>
        </p:txBody>
      </p:sp>
      <p:grpSp>
        <p:nvGrpSpPr>
          <p:cNvPr id="12" name="Gruppieren 11"/>
          <p:cNvGrpSpPr/>
          <p:nvPr/>
        </p:nvGrpSpPr>
        <p:grpSpPr>
          <a:xfrm>
            <a:off x="5241032" y="207130"/>
            <a:ext cx="4536504" cy="2645806"/>
            <a:chOff x="5313040" y="44624"/>
            <a:chExt cx="4536504" cy="2645806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7888" y="98625"/>
              <a:ext cx="4471656" cy="2591805"/>
            </a:xfrm>
            <a:prstGeom prst="rect">
              <a:avLst/>
            </a:prstGeom>
          </p:spPr>
        </p:pic>
        <p:sp>
          <p:nvSpPr>
            <p:cNvPr id="8" name="Rechteck 7"/>
            <p:cNvSpPr/>
            <p:nvPr/>
          </p:nvSpPr>
          <p:spPr bwMode="auto">
            <a:xfrm>
              <a:off x="5457056" y="44624"/>
              <a:ext cx="3168352" cy="14401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Ellipse 9"/>
            <p:cNvSpPr>
              <a:spLocks/>
            </p:cNvSpPr>
            <p:nvPr/>
          </p:nvSpPr>
          <p:spPr bwMode="auto">
            <a:xfrm>
              <a:off x="8043624" y="98625"/>
              <a:ext cx="365760" cy="18288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5313040" y="2060848"/>
              <a:ext cx="1728192" cy="5040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306460" y="3200370"/>
            <a:ext cx="3109761" cy="2011074"/>
            <a:chOff x="2394241" y="3158220"/>
            <a:chExt cx="3109761" cy="2011074"/>
          </a:xfrm>
        </p:grpSpPr>
        <p:sp>
          <p:nvSpPr>
            <p:cNvPr id="6" name="Textfeld 5"/>
            <p:cNvSpPr txBox="1"/>
            <p:nvPr/>
          </p:nvSpPr>
          <p:spPr>
            <a:xfrm>
              <a:off x="2394580" y="3212976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394241" y="4830740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177846" y="3158220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5346569" y="3158220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177846" y="4780218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346908" y="4780218"/>
              <a:ext cx="157094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de-DE" sz="2200" dirty="0" smtClean="0"/>
                <a:t>_</a:t>
              </a:r>
              <a:endParaRPr lang="en-US" sz="22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520" y="796642"/>
            <a:ext cx="8420100" cy="400110"/>
          </a:xfrm>
        </p:spPr>
        <p:txBody>
          <a:bodyPr/>
          <a:lstStyle/>
          <a:p>
            <a:r>
              <a:rPr lang="de-DE" dirty="0" err="1" smtClean="0"/>
              <a:t>Recent</a:t>
            </a:r>
            <a:r>
              <a:rPr lang="de-DE" dirty="0" smtClean="0"/>
              <a:t> Simulation &amp; Analysis</a:t>
            </a:r>
            <a:endParaRPr lang="en-US" dirty="0"/>
          </a:p>
        </p:txBody>
      </p:sp>
      <p:sp>
        <p:nvSpPr>
          <p:cNvPr id="18" name="Textfeld 17"/>
          <p:cNvSpPr txBox="1"/>
          <p:nvPr/>
        </p:nvSpPr>
        <p:spPr>
          <a:xfrm>
            <a:off x="992560" y="6094457"/>
            <a:ext cx="2000612" cy="430887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de-DE" sz="2200" dirty="0" err="1" smtClean="0"/>
              <a:t>reco</a:t>
            </a:r>
            <a:r>
              <a:rPr lang="de-DE" sz="2200" dirty="0" smtClean="0"/>
              <a:t> </a:t>
            </a:r>
            <a:r>
              <a:rPr lang="de-DE" sz="2200" dirty="0" err="1" smtClean="0"/>
              <a:t>eff</a:t>
            </a:r>
            <a:r>
              <a:rPr lang="de-DE" sz="2200" dirty="0" smtClean="0"/>
              <a:t>. 2.2 %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169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Bottlenecks</a:t>
            </a:r>
            <a:r>
              <a:rPr lang="de-DE" dirty="0" smtClean="0"/>
              <a:t>“:  General </a:t>
            </a:r>
            <a:r>
              <a:rPr lang="de-DE" dirty="0" err="1" smtClean="0"/>
              <a:t>Issues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GEM </a:t>
            </a:r>
            <a:r>
              <a:rPr lang="de-DE" dirty="0" err="1" smtClean="0"/>
              <a:t>needed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FTS </a:t>
            </a:r>
            <a:r>
              <a:rPr lang="de-DE" dirty="0" err="1" smtClean="0"/>
              <a:t>needed</a:t>
            </a:r>
            <a:r>
              <a:rPr lang="de-DE" dirty="0" smtClean="0"/>
              <a:t>  (</a:t>
            </a:r>
            <a:r>
              <a:rPr lang="de-DE" dirty="0" err="1" smtClean="0"/>
              <a:t>maybe</a:t>
            </a:r>
            <a:r>
              <a:rPr lang="de-DE" dirty="0" smtClean="0"/>
              <a:t> not </a:t>
            </a:r>
            <a:r>
              <a:rPr lang="de-DE" dirty="0" err="1" smtClean="0"/>
              <a:t>complete</a:t>
            </a:r>
            <a:r>
              <a:rPr lang="de-DE" dirty="0" smtClean="0"/>
              <a:t> but planes 1,2,5,6)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Realistic</a:t>
            </a:r>
            <a:r>
              <a:rPr lang="de-DE" dirty="0" smtClean="0"/>
              <a:t> </a:t>
            </a:r>
            <a:r>
              <a:rPr lang="de-DE" dirty="0" err="1" smtClean="0"/>
              <a:t>tracking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displaced</a:t>
            </a:r>
            <a:r>
              <a:rPr lang="de-DE" dirty="0" smtClean="0"/>
              <a:t> </a:t>
            </a:r>
            <a:r>
              <a:rPr lang="de-DE" dirty="0" err="1" smtClean="0"/>
              <a:t>tracks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dirty="0" err="1" smtClean="0"/>
              <a:t>Realistic</a:t>
            </a:r>
            <a:r>
              <a:rPr lang="de-DE" dirty="0" smtClean="0"/>
              <a:t> </a:t>
            </a:r>
            <a:r>
              <a:rPr lang="de-DE" dirty="0" err="1" smtClean="0"/>
              <a:t>tracking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Forward </a:t>
            </a:r>
            <a:r>
              <a:rPr lang="de-DE" dirty="0" err="1" smtClean="0"/>
              <a:t>Spectrometer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C00000"/>
                </a:solidFill>
              </a:rPr>
              <a:t>Manpower </a:t>
            </a:r>
            <a:r>
              <a:rPr lang="de-DE" b="1" dirty="0" err="1" smtClean="0">
                <a:solidFill>
                  <a:srgbClr val="C00000"/>
                </a:solidFill>
              </a:rPr>
              <a:t>for</a:t>
            </a:r>
            <a:r>
              <a:rPr lang="de-DE" b="1" dirty="0" smtClean="0">
                <a:solidFill>
                  <a:srgbClr val="C00000"/>
                </a:solidFill>
              </a:rPr>
              <a:t> </a:t>
            </a:r>
            <a:r>
              <a:rPr lang="de-DE" b="1" dirty="0" err="1" smtClean="0">
                <a:solidFill>
                  <a:srgbClr val="C00000"/>
                </a:solidFill>
              </a:rPr>
              <a:t>simulation</a:t>
            </a:r>
            <a:r>
              <a:rPr lang="de-DE" b="1" dirty="0" smtClean="0">
                <a:solidFill>
                  <a:srgbClr val="C00000"/>
                </a:solidFill>
              </a:rPr>
              <a:t> &amp; </a:t>
            </a:r>
            <a:r>
              <a:rPr lang="de-DE" b="1" dirty="0" err="1" smtClean="0">
                <a:solidFill>
                  <a:srgbClr val="C00000"/>
                </a:solidFill>
              </a:rPr>
              <a:t>analysis</a:t>
            </a:r>
            <a:r>
              <a:rPr lang="de-DE" b="1" dirty="0" smtClean="0">
                <a:solidFill>
                  <a:srgbClr val="C00000"/>
                </a:solidFill>
              </a:rPr>
              <a:t> !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84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785794"/>
            <a:ext cx="8420100" cy="400110"/>
          </a:xfrm>
        </p:spPr>
        <p:txBody>
          <a:bodyPr/>
          <a:lstStyle/>
          <a:p>
            <a:r>
              <a:rPr lang="de-DE" dirty="0" smtClean="0"/>
              <a:t>„</a:t>
            </a:r>
            <a:r>
              <a:rPr lang="de-DE" dirty="0" err="1" smtClean="0"/>
              <a:t>Bottlenecks</a:t>
            </a:r>
            <a:r>
              <a:rPr lang="de-DE" dirty="0" smtClean="0"/>
              <a:t>“:  Day-1 </a:t>
            </a:r>
            <a:r>
              <a:rPr lang="de-DE" dirty="0" err="1" smtClean="0"/>
              <a:t>physics</a:t>
            </a:r>
            <a:r>
              <a:rPr lang="de-DE" dirty="0" smtClean="0"/>
              <a:t> </a:t>
            </a:r>
            <a:r>
              <a:rPr lang="de-DE" dirty="0" err="1" smtClean="0"/>
              <a:t>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One </a:t>
                </a:r>
                <a:r>
                  <a:rPr lang="de-DE" dirty="0" err="1" smtClean="0"/>
                  <a:t>single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PhD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student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available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~3 </a:t>
                </a:r>
                <a:r>
                  <a:rPr lang="de-DE" dirty="0" err="1" smtClean="0"/>
                  <a:t>months</a:t>
                </a:r>
                <a:r>
                  <a:rPr lang="de-DE" dirty="0" smtClean="0"/>
                  <a:t> (Jenny Pütz)</a:t>
                </a:r>
              </a:p>
              <a:p>
                <a:pPr>
                  <a:spcBef>
                    <a:spcPts val="0"/>
                  </a:spcBef>
                  <a:spcAft>
                    <a:spcPts val="400"/>
                  </a:spcAft>
                  <a:buFont typeface="Wingdings" panose="05000000000000000000" pitchFamily="2" charset="2"/>
                  <a:buChar char="§"/>
                </a:pPr>
                <a:r>
                  <a:rPr lang="de-DE" dirty="0" smtClean="0"/>
                  <a:t>Clarify all </a:t>
                </a:r>
                <a:r>
                  <a:rPr lang="de-DE" dirty="0" err="1" smtClean="0"/>
                  <a:t>parameters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simulation</a:t>
                </a:r>
                <a:r>
                  <a:rPr lang="de-DE" dirty="0" smtClean="0"/>
                  <a:t>: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pandaroot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release</a:t>
                </a:r>
                <a:r>
                  <a:rPr lang="de-DE" dirty="0" smtClean="0"/>
                  <a:t>?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/>
                  <a:t>d</a:t>
                </a:r>
                <a:r>
                  <a:rPr lang="de-DE" dirty="0" err="1" smtClean="0"/>
                  <a:t>etector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configuration</a:t>
                </a:r>
                <a:r>
                  <a:rPr lang="de-DE" dirty="0" smtClean="0"/>
                  <a:t>?  (</a:t>
                </a:r>
                <a:r>
                  <a:rPr lang="de-DE" dirty="0" err="1" smtClean="0"/>
                  <a:t>here</a:t>
                </a:r>
                <a:r>
                  <a:rPr lang="de-DE" dirty="0" smtClean="0"/>
                  <a:t>: GEM + FTS 1,2,5,6) 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/>
                  <a:t>t</a:t>
                </a:r>
                <a:r>
                  <a:rPr lang="de-DE" dirty="0" err="1" smtClean="0"/>
                  <a:t>racking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for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delayed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particles</a:t>
                </a:r>
                <a:r>
                  <a:rPr lang="de-DE" dirty="0" smtClean="0"/>
                  <a:t>?  (ideal)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/>
                  <a:t>t</a:t>
                </a:r>
                <a:r>
                  <a:rPr lang="de-DE" dirty="0" err="1" smtClean="0"/>
                  <a:t>racking</a:t>
                </a:r>
                <a:r>
                  <a:rPr lang="de-DE" dirty="0" smtClean="0"/>
                  <a:t> in FS?  (ideal)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smtClean="0"/>
                  <a:t>PID?  (ideal / </a:t>
                </a:r>
                <a:r>
                  <a:rPr lang="de-DE" dirty="0" err="1" smtClean="0"/>
                  <a:t>realistic</a:t>
                </a:r>
                <a:r>
                  <a:rPr lang="de-DE" dirty="0"/>
                  <a:t>)</a:t>
                </a:r>
                <a:endParaRPr lang="de-DE" dirty="0" smtClean="0"/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err="1" smtClean="0"/>
                  <a:t>signal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reaction</a:t>
                </a:r>
                <a:r>
                  <a:rPr lang="de-DE" dirty="0" smtClean="0"/>
                  <a:t> &amp; </a:t>
                </a:r>
                <a:r>
                  <a:rPr lang="de-DE" dirty="0" err="1" smtClean="0"/>
                  <a:t>statistics</a:t>
                </a:r>
                <a:r>
                  <a:rPr lang="de-DE" dirty="0" smtClean="0"/>
                  <a:t>				          4.6 </a:t>
                </a:r>
                <a:r>
                  <a:rPr lang="de-DE" dirty="0" err="1" smtClean="0"/>
                  <a:t>GeV</a:t>
                </a:r>
                <a:r>
                  <a:rPr lang="de-DE" dirty="0" smtClean="0"/>
                  <a:t>/c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de-DE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Ξ</m:t>
                            </m:r>
                          </m:e>
                        </m:acc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sSup>
                      <m:sSup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&amp; 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𝑐𝑐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dirty="0" err="1" smtClean="0"/>
                  <a:t>with</a:t>
                </a:r>
                <a:r>
                  <a:rPr lang="de-DE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Ξ</m:t>
                    </m:r>
                    <m:d>
                      <m:d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1690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Ξ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1820</m:t>
                        </m:r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de-DE" dirty="0" smtClean="0"/>
                  <a:t> cont.</a:t>
                </a:r>
              </a:p>
              <a:p>
                <a:pPr lvl="1">
                  <a:spcBef>
                    <a:spcPts val="0"/>
                  </a:spcBef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de-DE" dirty="0" smtClean="0"/>
                  <a:t>DPM </a:t>
                </a:r>
                <a:r>
                  <a:rPr lang="de-DE" dirty="0" err="1" smtClean="0"/>
                  <a:t>background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statistics</a:t>
                </a:r>
                <a:endParaRPr lang="de-DE" dirty="0"/>
              </a:p>
              <a:p>
                <a:pPr marL="457200" lvl="1" indent="0">
                  <a:spcBef>
                    <a:spcPts val="0"/>
                  </a:spcBef>
                  <a:spcAft>
                    <a:spcPts val="1800"/>
                  </a:spcAft>
                  <a:buNone/>
                </a:pPr>
                <a:endParaRPr lang="de-DE" dirty="0" smtClean="0"/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§"/>
                </a:pPr>
                <a:endParaRPr lang="de-DE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83" t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626935"/>
      </p:ext>
    </p:extLst>
  </p:cSld>
  <p:clrMapOvr>
    <a:masterClrMapping/>
  </p:clrMapOvr>
</p:sld>
</file>

<file path=ppt/theme/theme1.xml><?xml version="1.0" encoding="utf-8"?>
<a:theme xmlns:a="http://schemas.openxmlformats.org/drawingml/2006/main" name="2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tandarddesign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</Words>
  <Application>Microsoft Office PowerPoint</Application>
  <PresentationFormat>A4-Papier (210 x 297 mm)</PresentationFormat>
  <Paragraphs>78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Arial MT Bd</vt:lpstr>
      <vt:lpstr>Calibri</vt:lpstr>
      <vt:lpstr>Cambria Math</vt:lpstr>
      <vt:lpstr>Symbol</vt:lpstr>
      <vt:lpstr>Wingdings</vt:lpstr>
      <vt:lpstr>2_Standarddesign</vt:lpstr>
      <vt:lpstr>3_Standarddesign</vt:lpstr>
      <vt:lpstr>Day-1 Physics: Baryon Spectroscopy</vt:lpstr>
      <vt:lpstr>Open Questions</vt:lpstr>
      <vt:lpstr>Strange Partners</vt:lpstr>
      <vt:lpstr>Quark Model for Ξ &amp; Ω</vt:lpstr>
      <vt:lpstr>Most Promising:  Study Ξ Resonances</vt:lpstr>
      <vt:lpstr>Early Physics:  Expected Rates for Strange Baryons</vt:lpstr>
      <vt:lpstr>Recent Simulation &amp; Analysis</vt:lpstr>
      <vt:lpstr>„Bottlenecks“:  General Issues</vt:lpstr>
      <vt:lpstr>„Bottlenecks“:  Day-1 physics simulation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 and Λ with Box Generator</dc:title>
  <dc:creator>Gillitzer</dc:creator>
  <cp:lastModifiedBy>gillitzer</cp:lastModifiedBy>
  <cp:revision>288</cp:revision>
  <cp:lastPrinted>2016-11-29T14:50:06Z</cp:lastPrinted>
  <dcterms:created xsi:type="dcterms:W3CDTF">2016-05-30T15:26:13Z</dcterms:created>
  <dcterms:modified xsi:type="dcterms:W3CDTF">2016-11-29T17:19:30Z</dcterms:modified>
</cp:coreProperties>
</file>