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360" r:id="rId4"/>
    <p:sldId id="361" r:id="rId5"/>
    <p:sldId id="362" r:id="rId6"/>
    <p:sldId id="352" r:id="rId7"/>
    <p:sldId id="359" r:id="rId8"/>
  </p:sldIdLst>
  <p:sldSz cx="9906000" cy="6858000" type="A4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FF"/>
    <a:srgbClr val="66FFFF"/>
    <a:srgbClr val="00FF00"/>
    <a:srgbClr val="FF00FF"/>
    <a:srgbClr val="66CC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5343" autoAdjust="0"/>
  </p:normalViewPr>
  <p:slideViewPr>
    <p:cSldViewPr>
      <p:cViewPr varScale="1">
        <p:scale>
          <a:sx n="88" d="100"/>
          <a:sy n="88" d="100"/>
        </p:scale>
        <p:origin x="1094" y="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BD321C82-5235-4D6C-A554-02AA6D68D61C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6763"/>
            <a:ext cx="554355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2E761842-7E77-452E-A4BC-5976879DAF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6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 userDrawn="1"/>
        </p:nvSpPr>
        <p:spPr bwMode="auto">
          <a:xfrm>
            <a:off x="-1583" y="2286000"/>
            <a:ext cx="9906001" cy="4572000"/>
          </a:xfrm>
          <a:prstGeom prst="rect">
            <a:avLst/>
          </a:prstGeom>
          <a:solidFill>
            <a:srgbClr val="005B8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109571" name="Rectangle 3"/>
          <p:cNvSpPr>
            <a:spLocks noChangeArrowheads="1"/>
          </p:cNvSpPr>
          <p:nvPr userDrawn="1"/>
        </p:nvSpPr>
        <p:spPr bwMode="auto">
          <a:xfrm>
            <a:off x="14" y="228600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2" name="Rectangle 4"/>
          <p:cNvSpPr>
            <a:spLocks noChangeArrowheads="1"/>
          </p:cNvSpPr>
          <p:nvPr userDrawn="1"/>
        </p:nvSpPr>
        <p:spPr bwMode="auto">
          <a:xfrm>
            <a:off x="14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3" name="Rectangle 5"/>
          <p:cNvSpPr>
            <a:spLocks noChangeArrowheads="1"/>
          </p:cNvSpPr>
          <p:nvPr userDrawn="1"/>
        </p:nvSpPr>
        <p:spPr bwMode="auto">
          <a:xfrm>
            <a:off x="125426" y="0"/>
            <a:ext cx="136525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4" name="Rectangle 6"/>
          <p:cNvSpPr>
            <a:spLocks noChangeArrowheads="1"/>
          </p:cNvSpPr>
          <p:nvPr userDrawn="1"/>
        </p:nvSpPr>
        <p:spPr bwMode="auto">
          <a:xfrm>
            <a:off x="123839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5" name="Rectangle 7"/>
          <p:cNvSpPr>
            <a:spLocks noChangeArrowheads="1"/>
          </p:cNvSpPr>
          <p:nvPr userDrawn="1"/>
        </p:nvSpPr>
        <p:spPr bwMode="auto">
          <a:xfrm>
            <a:off x="123839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6" name="Text Box 8"/>
          <p:cNvSpPr txBox="1">
            <a:spLocks noChangeArrowheads="1"/>
          </p:cNvSpPr>
          <p:nvPr userDrawn="1"/>
        </p:nvSpPr>
        <p:spPr bwMode="auto">
          <a:xfrm rot="-5400000">
            <a:off x="-1077119" y="931541"/>
            <a:ext cx="2478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pic>
        <p:nvPicPr>
          <p:cNvPr id="109577" name="Picture 9" descr="Logo_FZ_Jülich_NEU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5475" y="254000"/>
            <a:ext cx="2514600" cy="814388"/>
          </a:xfrm>
          <a:prstGeom prst="rect">
            <a:avLst/>
          </a:prstGeom>
          <a:noFill/>
        </p:spPr>
      </p:pic>
      <p:sp>
        <p:nvSpPr>
          <p:cNvPr id="10957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19138" y="2447860"/>
            <a:ext cx="7773987" cy="1200329"/>
          </a:xfrm>
        </p:spPr>
        <p:txBody>
          <a:bodyPr/>
          <a:lstStyle>
            <a:lvl1pPr>
              <a:defRPr sz="39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095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19145" y="3871913"/>
            <a:ext cx="6402387" cy="838200"/>
          </a:xfrm>
        </p:spPr>
        <p:txBody>
          <a:bodyPr/>
          <a:lstStyle>
            <a:lvl1pPr marL="0" indent="0"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6388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04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86627" y="609600"/>
            <a:ext cx="800219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51" y="609600"/>
            <a:ext cx="6162675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005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 userDrawn="1"/>
        </p:nvSpPr>
        <p:spPr bwMode="auto">
          <a:xfrm>
            <a:off x="-1587" y="2286000"/>
            <a:ext cx="9906001" cy="4572000"/>
          </a:xfrm>
          <a:prstGeom prst="rect">
            <a:avLst/>
          </a:prstGeom>
          <a:solidFill>
            <a:srgbClr val="005B8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109571" name="Rectangle 3"/>
          <p:cNvSpPr>
            <a:spLocks noChangeArrowheads="1"/>
          </p:cNvSpPr>
          <p:nvPr userDrawn="1"/>
        </p:nvSpPr>
        <p:spPr bwMode="auto">
          <a:xfrm>
            <a:off x="11" y="228600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2" name="Rectangle 4"/>
          <p:cNvSpPr>
            <a:spLocks noChangeArrowheads="1"/>
          </p:cNvSpPr>
          <p:nvPr userDrawn="1"/>
        </p:nvSpPr>
        <p:spPr bwMode="auto">
          <a:xfrm>
            <a:off x="11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3" name="Rectangle 5"/>
          <p:cNvSpPr>
            <a:spLocks noChangeArrowheads="1"/>
          </p:cNvSpPr>
          <p:nvPr userDrawn="1"/>
        </p:nvSpPr>
        <p:spPr bwMode="auto">
          <a:xfrm>
            <a:off x="125423" y="0"/>
            <a:ext cx="136525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4" name="Rectangle 6"/>
          <p:cNvSpPr>
            <a:spLocks noChangeArrowheads="1"/>
          </p:cNvSpPr>
          <p:nvPr userDrawn="1"/>
        </p:nvSpPr>
        <p:spPr bwMode="auto">
          <a:xfrm>
            <a:off x="123836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5" name="Rectangle 7"/>
          <p:cNvSpPr>
            <a:spLocks noChangeArrowheads="1"/>
          </p:cNvSpPr>
          <p:nvPr userDrawn="1"/>
        </p:nvSpPr>
        <p:spPr bwMode="auto">
          <a:xfrm>
            <a:off x="123836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6" name="Text Box 8"/>
          <p:cNvSpPr txBox="1">
            <a:spLocks noChangeArrowheads="1"/>
          </p:cNvSpPr>
          <p:nvPr userDrawn="1"/>
        </p:nvSpPr>
        <p:spPr bwMode="auto">
          <a:xfrm rot="-5400000">
            <a:off x="-1077119" y="931541"/>
            <a:ext cx="2478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pic>
        <p:nvPicPr>
          <p:cNvPr id="109577" name="Picture 9" descr="Logo_FZ_Jülich_NEU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5475" y="254000"/>
            <a:ext cx="2514600" cy="814388"/>
          </a:xfrm>
          <a:prstGeom prst="rect">
            <a:avLst/>
          </a:prstGeom>
          <a:noFill/>
        </p:spPr>
      </p:pic>
      <p:sp>
        <p:nvSpPr>
          <p:cNvPr id="10957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19138" y="2447856"/>
            <a:ext cx="7773987" cy="1200329"/>
          </a:xfrm>
        </p:spPr>
        <p:txBody>
          <a:bodyPr/>
          <a:lstStyle>
            <a:lvl1pPr>
              <a:defRPr sz="39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095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19145" y="3871913"/>
            <a:ext cx="6402387" cy="838200"/>
          </a:xfrm>
        </p:spPr>
        <p:txBody>
          <a:bodyPr/>
          <a:lstStyle>
            <a:lvl1pPr marL="0" indent="0"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80315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023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3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26105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7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5393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998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646083"/>
            <a:ext cx="8915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86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86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468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267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214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8" y="819564"/>
            <a:ext cx="3259138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499" y="273070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9212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389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5059578"/>
            <a:ext cx="59436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21614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165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86625" y="609600"/>
            <a:ext cx="800219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49" y="609600"/>
            <a:ext cx="6162675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16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3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1356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7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5393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52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646083"/>
            <a:ext cx="8915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8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8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75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1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2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8" y="819568"/>
            <a:ext cx="3259138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499" y="27307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5471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5059582"/>
            <a:ext cx="59436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1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785794"/>
            <a:ext cx="8420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9050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601" y="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4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125426" y="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123839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123839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08554" name="Picture 10" descr="Logo_FZ_Jülich_NEU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66121" y="136525"/>
            <a:ext cx="1447800" cy="469900"/>
          </a:xfrm>
          <a:prstGeom prst="rect">
            <a:avLst/>
          </a:prstGeom>
          <a:noFill/>
        </p:spPr>
      </p:pic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539754" y="7305675"/>
            <a:ext cx="69249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98BE71-C862-4458-9788-60C3633CDF9E}" type="datetime4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29. November 2016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539762" y="6477000"/>
            <a:ext cx="75661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err="1" smtClean="0">
                <a:solidFill>
                  <a:srgbClr val="005B82"/>
                </a:solidFill>
              </a:rPr>
              <a:t>Dec</a:t>
            </a:r>
            <a:r>
              <a:rPr lang="de-DE" sz="1000" baseline="0" dirty="0" smtClean="0">
                <a:solidFill>
                  <a:srgbClr val="005B82"/>
                </a:solidFill>
              </a:rPr>
              <a:t> 06</a:t>
            </a:r>
            <a:r>
              <a:rPr lang="de-DE" sz="1000" dirty="0" smtClean="0">
                <a:solidFill>
                  <a:srgbClr val="005B82"/>
                </a:solidFill>
              </a:rPr>
              <a:t>, 2016</a:t>
            </a:r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9268762" y="6477000"/>
            <a:ext cx="3991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srgbClr val="005B82"/>
                </a:solidFill>
              </a:rPr>
              <a:t>p. </a:t>
            </a:r>
            <a:fld id="{A5A01FC5-E43A-4629-A847-3C58F5DED0DC}" type="slidenum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sz="1000" dirty="0">
              <a:solidFill>
                <a:srgbClr val="005B82"/>
              </a:solidFill>
            </a:endParaRPr>
          </a:p>
        </p:txBody>
      </p:sp>
      <p:pic>
        <p:nvPicPr>
          <p:cNvPr id="13" name="Picture 14" descr="PandaLogo1_we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1258" y="142876"/>
            <a:ext cx="1549908" cy="36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71"/>
          <p:cNvSpPr txBox="1">
            <a:spLocks noChangeArrowheads="1"/>
          </p:cNvSpPr>
          <p:nvPr userDrawn="1"/>
        </p:nvSpPr>
        <p:spPr bwMode="auto">
          <a:xfrm>
            <a:off x="4333885" y="6500834"/>
            <a:ext cx="93134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srgbClr val="005B82"/>
                </a:solidFill>
              </a:rPr>
              <a:t>Albrecht Gillitzer</a:t>
            </a:r>
          </a:p>
        </p:txBody>
      </p:sp>
    </p:spTree>
    <p:extLst>
      <p:ext uri="{BB962C8B-B14F-4D97-AF65-F5344CB8AC3E}">
        <p14:creationId xmlns:p14="http://schemas.microsoft.com/office/powerpoint/2010/main" val="427176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 i="1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785794"/>
            <a:ext cx="8420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9050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598" y="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1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125423" y="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123836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123836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08554" name="Picture 10" descr="Logo_FZ_Jülich_NEU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66121" y="136525"/>
            <a:ext cx="1447800" cy="469900"/>
          </a:xfrm>
          <a:prstGeom prst="rect">
            <a:avLst/>
          </a:prstGeom>
          <a:noFill/>
        </p:spPr>
      </p:pic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539752" y="7305675"/>
            <a:ext cx="69249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98BE71-C862-4458-9788-60C3633CDF9E}" type="datetime4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29. November 2016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539759" y="6477000"/>
            <a:ext cx="77104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smtClean="0">
                <a:solidFill>
                  <a:srgbClr val="005B82"/>
                </a:solidFill>
              </a:rPr>
              <a:t>May 16, 2016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9268762" y="6477000"/>
            <a:ext cx="3991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smtClean="0">
                <a:solidFill>
                  <a:srgbClr val="005B82"/>
                </a:solidFill>
              </a:rPr>
              <a:t>p. </a:t>
            </a:r>
            <a:fld id="{A5A01FC5-E43A-4629-A847-3C58F5DED0DC}" type="slidenum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4" name="Text Box 71"/>
          <p:cNvSpPr txBox="1">
            <a:spLocks noChangeArrowheads="1"/>
          </p:cNvSpPr>
          <p:nvPr userDrawn="1"/>
        </p:nvSpPr>
        <p:spPr bwMode="auto">
          <a:xfrm>
            <a:off x="4333883" y="6500834"/>
            <a:ext cx="93134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smtClean="0">
                <a:solidFill>
                  <a:srgbClr val="005B82"/>
                </a:solidFill>
              </a:rPr>
              <a:t>Albrecht Gillitzer</a:t>
            </a:r>
            <a:endParaRPr lang="de-DE" sz="1000" dirty="0">
              <a:solidFill>
                <a:srgbClr val="005B82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-6505"/>
            <a:ext cx="930115" cy="63458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428" y="22971"/>
            <a:ext cx="641236" cy="60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97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 i="1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2320" y="2720984"/>
            <a:ext cx="8839192" cy="600164"/>
          </a:xfrm>
        </p:spPr>
        <p:txBody>
          <a:bodyPr/>
          <a:lstStyle/>
          <a:p>
            <a:r>
              <a:rPr lang="de-DE" dirty="0" smtClean="0">
                <a:latin typeface="Arial"/>
                <a:cs typeface="Arial"/>
              </a:rPr>
              <a:t>Day-1 </a:t>
            </a:r>
            <a:r>
              <a:rPr lang="de-DE" dirty="0" err="1" smtClean="0">
                <a:latin typeface="Arial"/>
                <a:cs typeface="Arial"/>
              </a:rPr>
              <a:t>Physics</a:t>
            </a:r>
            <a:r>
              <a:rPr lang="de-DE" dirty="0" smtClean="0">
                <a:latin typeface="Arial"/>
                <a:cs typeface="Arial"/>
              </a:rPr>
              <a:t>: </a:t>
            </a:r>
            <a:r>
              <a:rPr lang="de-DE" dirty="0" err="1" smtClean="0">
                <a:latin typeface="Arial"/>
                <a:cs typeface="Arial"/>
              </a:rPr>
              <a:t>Hadrons</a:t>
            </a:r>
            <a:r>
              <a:rPr lang="de-DE" dirty="0" smtClean="0">
                <a:latin typeface="Arial"/>
                <a:cs typeface="Arial"/>
              </a:rPr>
              <a:t> in Nuclei</a:t>
            </a:r>
            <a:endParaRPr lang="en-US" baseline="300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22316" y="5505764"/>
            <a:ext cx="3729267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dirty="0" err="1" smtClean="0">
                <a:solidFill>
                  <a:srgbClr val="FFFFFF"/>
                </a:solidFill>
              </a:rPr>
              <a:t>Dec</a:t>
            </a:r>
            <a:r>
              <a:rPr lang="de-DE" smtClean="0">
                <a:solidFill>
                  <a:srgbClr val="FFFFFF"/>
                </a:solidFill>
              </a:rPr>
              <a:t> </a:t>
            </a:r>
            <a:r>
              <a:rPr lang="de-DE" smtClean="0">
                <a:solidFill>
                  <a:srgbClr val="FFFFFF"/>
                </a:solidFill>
              </a:rPr>
              <a:t>5, </a:t>
            </a:r>
            <a:r>
              <a:rPr lang="de-DE" dirty="0" smtClean="0">
                <a:solidFill>
                  <a:srgbClr val="FFFFFF"/>
                </a:solidFill>
              </a:rPr>
              <a:t>2016       </a:t>
            </a:r>
            <a:r>
              <a:rPr lang="de-DE" dirty="0">
                <a:solidFill>
                  <a:srgbClr val="FFFFFF"/>
                </a:solidFill>
              </a:rPr>
              <a:t>|  Albrecht </a:t>
            </a:r>
            <a:r>
              <a:rPr lang="de-DE" dirty="0" smtClean="0">
                <a:solidFill>
                  <a:srgbClr val="FFFFFF"/>
                </a:solidFill>
              </a:rPr>
              <a:t>Gillitzer</a:t>
            </a:r>
            <a:endParaRPr lang="de-DE" baseline="30000" dirty="0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04535" y="6021288"/>
            <a:ext cx="6964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00"/>
                </a:solidFill>
              </a:rPr>
              <a:t>LIX PANDA Collaboration Meeting, GSI Darmstadt, 5-9 Dec 2016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Antiproton-Nucleus </a:t>
            </a:r>
            <a:r>
              <a:rPr lang="de-DE" dirty="0" err="1" smtClean="0"/>
              <a:t>Physics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„Day-1“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Bef>
                    <a:spcPts val="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Nuclear potential </a:t>
                </a:r>
                <a:r>
                  <a:rPr lang="de-DE" dirty="0" err="1" smtClean="0"/>
                  <a:t>of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</a:p>
              <a:p>
                <a:pPr lvl="1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 smtClean="0"/>
                  <a:t>Mean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p</a:t>
                </a:r>
                <a:r>
                  <a:rPr lang="de-DE" baseline="-25000" dirty="0" err="1" smtClean="0"/>
                  <a:t>T</a:t>
                </a:r>
                <a:r>
                  <a:rPr lang="de-DE" dirty="0" smtClean="0"/>
                  <a:t> in </a:t>
                </a:r>
                <a:r>
                  <a:rPr lang="de-DE" dirty="0" err="1" smtClean="0"/>
                  <a:t>correlated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acc>
                      <m:accPr>
                        <m:chr m:val="̅"/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</m:acc>
                  </m:oMath>
                </a14:m>
                <a:r>
                  <a:rPr lang="en-US" dirty="0" smtClean="0"/>
                  <a:t> pairs</a:t>
                </a:r>
              </a:p>
              <a:p>
                <a:pPr lvl="1">
                  <a:spcBef>
                    <a:spcPts val="0"/>
                  </a:spcBef>
                  <a:spcAft>
                    <a:spcPts val="24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 smtClean="0"/>
                  <a:t>Missing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mass</a:t>
                </a:r>
                <a:r>
                  <a:rPr lang="de-DE" dirty="0" smtClean="0"/>
                  <a:t> in </a:t>
                </a:r>
                <a:r>
                  <a:rPr lang="de-DE" dirty="0" err="1" smtClean="0"/>
                  <a:t>of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forward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</m:oMath>
                </a14:m>
                <a:endParaRPr lang="en-US" dirty="0" smtClean="0"/>
              </a:p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Color </a:t>
                </a:r>
                <a:r>
                  <a:rPr lang="de-DE" dirty="0" err="1" smtClean="0"/>
                  <a:t>Transparency</a:t>
                </a:r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Short Range </a:t>
                </a:r>
                <a:r>
                  <a:rPr lang="de-DE" dirty="0" err="1" smtClean="0"/>
                  <a:t>Correlations</a:t>
                </a:r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ΔΔ</m:t>
                    </m:r>
                  </m:oMath>
                </a14:m>
                <a:r>
                  <a:rPr lang="en-US" dirty="0" smtClean="0"/>
                  <a:t> component in the deuteron (and in nuclei)</a:t>
                </a:r>
              </a:p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Additional </a:t>
                </a:r>
                <a:r>
                  <a:rPr lang="de-DE" dirty="0" err="1" smtClean="0"/>
                  <a:t>ideas</a:t>
                </a:r>
                <a:r>
                  <a:rPr lang="de-DE" dirty="0" smtClean="0"/>
                  <a:t> (?)</a:t>
                </a:r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83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67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719138" y="785794"/>
                <a:ext cx="8420100" cy="400110"/>
              </a:xfrm>
            </p:spPr>
            <p:txBody>
              <a:bodyPr/>
              <a:lstStyle/>
              <a:p>
                <a:r>
                  <a:rPr lang="de-DE" dirty="0"/>
                  <a:t>A</a:t>
                </a:r>
                <a:r>
                  <a:rPr lang="de-DE" dirty="0" smtClean="0"/>
                  <a:t> Simple Signal </a:t>
                </a:r>
                <a:r>
                  <a:rPr lang="de-DE" dirty="0"/>
                  <a:t>Generator </a:t>
                </a:r>
                <a:r>
                  <a:rPr lang="de-DE" dirty="0" smtClean="0"/>
                  <a:t>in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𝐩</m:t>
                        </m:r>
                      </m:e>
                    </m:acc>
                  </m:oMath>
                </a14:m>
                <a:r>
                  <a:rPr lang="de-DE" dirty="0"/>
                  <a:t>A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is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Available</a:t>
                </a:r>
                <a:endParaRPr lang="en-US" dirty="0"/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19138" y="785794"/>
                <a:ext cx="8420100" cy="400110"/>
              </a:xfrm>
              <a:blipFill>
                <a:blip r:embed="rId2"/>
                <a:stretch>
                  <a:fillRect l="-2390" t="-25758" b="-48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Idea:  </a:t>
                </a:r>
                <a:r>
                  <a:rPr lang="de-DE" dirty="0" err="1" smtClean="0"/>
                  <a:t>implement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collisions in </a:t>
                </a:r>
                <a:r>
                  <a:rPr lang="en-US" dirty="0" err="1" smtClean="0"/>
                  <a:t>EvtGen</a:t>
                </a:r>
                <a:endParaRPr lang="en-US" dirty="0" smtClean="0"/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Physics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model</a:t>
                </a:r>
                <a:r>
                  <a:rPr lang="de-DE" dirty="0" smtClean="0"/>
                  <a:t>:						     quasi-</a:t>
                </a:r>
                <a:r>
                  <a:rPr lang="de-DE" dirty="0" err="1" smtClean="0"/>
                  <a:t>free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 smtClean="0"/>
                  <a:t> reactions with (A-1) spectator nucleus on nuclear proton or neutron with internal momentum</a:t>
                </a: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883" t="-2074" r="-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uppieren 33"/>
          <p:cNvGrpSpPr/>
          <p:nvPr/>
        </p:nvGrpSpPr>
        <p:grpSpPr>
          <a:xfrm>
            <a:off x="1064568" y="3984198"/>
            <a:ext cx="7083792" cy="2156041"/>
            <a:chOff x="750409" y="3984198"/>
            <a:chExt cx="7083792" cy="2156041"/>
          </a:xfrm>
        </p:grpSpPr>
        <p:grpSp>
          <p:nvGrpSpPr>
            <p:cNvPr id="20" name="Gruppieren 19"/>
            <p:cNvGrpSpPr/>
            <p:nvPr/>
          </p:nvGrpSpPr>
          <p:grpSpPr>
            <a:xfrm>
              <a:off x="750409" y="3984198"/>
              <a:ext cx="2978455" cy="1533034"/>
              <a:chOff x="1784648" y="4635718"/>
              <a:chExt cx="2978455" cy="1533034"/>
            </a:xfrm>
          </p:grpSpPr>
          <p:cxnSp>
            <p:nvCxnSpPr>
              <p:cNvPr id="12" name="Gerade Verbindung mit Pfeil 11"/>
              <p:cNvCxnSpPr/>
              <p:nvPr/>
            </p:nvCxnSpPr>
            <p:spPr bwMode="auto">
              <a:xfrm flipV="1">
                <a:off x="4403063" y="4635718"/>
                <a:ext cx="360040" cy="432048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sp>
            <p:nvSpPr>
              <p:cNvPr id="4" name="Ellipse 3"/>
              <p:cNvSpPr>
                <a:spLocks noChangeAspect="1"/>
              </p:cNvSpPr>
              <p:nvPr/>
            </p:nvSpPr>
            <p:spPr bwMode="auto">
              <a:xfrm>
                <a:off x="3296816" y="4797152"/>
                <a:ext cx="1371600" cy="1371600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" name="Ellipse 5"/>
              <p:cNvSpPr>
                <a:spLocks noChangeAspect="1"/>
              </p:cNvSpPr>
              <p:nvPr/>
            </p:nvSpPr>
            <p:spPr bwMode="auto">
              <a:xfrm>
                <a:off x="1784648" y="5239484"/>
                <a:ext cx="205740" cy="205740"/>
              </a:xfrm>
              <a:prstGeom prst="ellipse">
                <a:avLst/>
              </a:prstGeom>
              <a:solidFill>
                <a:schemeClr val="tx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8" name="Gerade Verbindung mit Pfeil 7"/>
              <p:cNvCxnSpPr/>
              <p:nvPr/>
            </p:nvCxnSpPr>
            <p:spPr bwMode="auto">
              <a:xfrm>
                <a:off x="2072680" y="5342354"/>
                <a:ext cx="1152128" cy="0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15" name="Gerade Verbindung mit Pfeil 14"/>
              <p:cNvCxnSpPr/>
              <p:nvPr/>
            </p:nvCxnSpPr>
            <p:spPr bwMode="auto">
              <a:xfrm rot="10800000" flipV="1">
                <a:off x="3399686" y="5342354"/>
                <a:ext cx="360040" cy="432048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sp>
            <p:nvSpPr>
              <p:cNvPr id="5" name="Ellipse 4"/>
              <p:cNvSpPr>
                <a:spLocks noChangeAspect="1"/>
              </p:cNvSpPr>
              <p:nvPr/>
            </p:nvSpPr>
            <p:spPr bwMode="auto">
              <a:xfrm>
                <a:off x="3656856" y="5239484"/>
                <a:ext cx="205740" cy="205740"/>
              </a:xfrm>
              <a:prstGeom prst="ellipse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33" name="Gruppieren 32"/>
            <p:cNvGrpSpPr/>
            <p:nvPr/>
          </p:nvGrpSpPr>
          <p:grpSpPr>
            <a:xfrm>
              <a:off x="5601072" y="3984198"/>
              <a:ext cx="2233129" cy="2156041"/>
              <a:chOff x="5601072" y="3984198"/>
              <a:chExt cx="2233129" cy="2156041"/>
            </a:xfrm>
          </p:grpSpPr>
          <p:sp>
            <p:nvSpPr>
              <p:cNvPr id="16" name="Ellipse 15"/>
              <p:cNvSpPr>
                <a:spLocks noChangeAspect="1"/>
              </p:cNvSpPr>
              <p:nvPr/>
            </p:nvSpPr>
            <p:spPr bwMode="auto">
              <a:xfrm>
                <a:off x="6861619" y="5934499"/>
                <a:ext cx="205740" cy="205740"/>
              </a:xfrm>
              <a:prstGeom prst="ellipse">
                <a:avLst/>
              </a:prstGeom>
              <a:solidFill>
                <a:srgbClr val="FFFF0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Ellipse 16"/>
              <p:cNvSpPr>
                <a:spLocks noChangeAspect="1"/>
              </p:cNvSpPr>
              <p:nvPr/>
            </p:nvSpPr>
            <p:spPr bwMode="auto">
              <a:xfrm>
                <a:off x="7525591" y="5090371"/>
                <a:ext cx="205740" cy="20574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Ellipse 17"/>
              <p:cNvSpPr>
                <a:spLocks noChangeAspect="1"/>
              </p:cNvSpPr>
              <p:nvPr/>
            </p:nvSpPr>
            <p:spPr bwMode="auto">
              <a:xfrm>
                <a:off x="7628461" y="4313376"/>
                <a:ext cx="205740" cy="205740"/>
              </a:xfrm>
              <a:prstGeom prst="ellipse">
                <a:avLst/>
              </a:prstGeom>
              <a:solidFill>
                <a:srgbClr val="00B0F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22" name="Gerade Verbindung mit Pfeil 21"/>
              <p:cNvCxnSpPr/>
              <p:nvPr/>
            </p:nvCxnSpPr>
            <p:spPr bwMode="auto">
              <a:xfrm flipV="1">
                <a:off x="6707319" y="3984198"/>
                <a:ext cx="360040" cy="432048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sp>
            <p:nvSpPr>
              <p:cNvPr id="23" name="Ellipse 22"/>
              <p:cNvSpPr>
                <a:spLocks noChangeAspect="1"/>
              </p:cNvSpPr>
              <p:nvPr/>
            </p:nvSpPr>
            <p:spPr bwMode="auto">
              <a:xfrm>
                <a:off x="5601072" y="4145632"/>
                <a:ext cx="1371600" cy="1371600"/>
              </a:xfrm>
              <a:prstGeom prst="ellipse">
                <a:avLst/>
              </a:prstGeom>
              <a:solidFill>
                <a:srgbClr val="FF0000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7" name="Ellipse 26"/>
              <p:cNvSpPr>
                <a:spLocks noChangeAspect="1"/>
              </p:cNvSpPr>
              <p:nvPr/>
            </p:nvSpPr>
            <p:spPr bwMode="auto">
              <a:xfrm>
                <a:off x="5961112" y="4587964"/>
                <a:ext cx="205740" cy="205740"/>
              </a:xfrm>
              <a:prstGeom prst="ellipse">
                <a:avLst/>
              </a:prstGeom>
              <a:solidFill>
                <a:schemeClr val="bg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" name="Ellipse 23"/>
              <p:cNvSpPr>
                <a:spLocks noChangeAspect="1"/>
              </p:cNvSpPr>
              <p:nvPr/>
            </p:nvSpPr>
            <p:spPr bwMode="auto">
              <a:xfrm>
                <a:off x="5858242" y="4584878"/>
                <a:ext cx="205740" cy="205740"/>
              </a:xfrm>
              <a:prstGeom prst="ellipse">
                <a:avLst/>
              </a:prstGeom>
              <a:solidFill>
                <a:schemeClr val="tx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9" name="Gerade Verbindung mit Pfeil 18"/>
              <p:cNvCxnSpPr/>
              <p:nvPr/>
            </p:nvCxnSpPr>
            <p:spPr bwMode="auto">
              <a:xfrm>
                <a:off x="6282591" y="4687748"/>
                <a:ext cx="1190689" cy="435134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28" name="Gerade Verbindung mit Pfeil 27"/>
              <p:cNvCxnSpPr/>
              <p:nvPr/>
            </p:nvCxnSpPr>
            <p:spPr bwMode="auto">
              <a:xfrm flipV="1">
                <a:off x="6282591" y="4416246"/>
                <a:ext cx="1243000" cy="168632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29" name="Gerade Verbindung mit Pfeil 28"/>
              <p:cNvCxnSpPr/>
              <p:nvPr/>
            </p:nvCxnSpPr>
            <p:spPr bwMode="auto">
              <a:xfrm>
                <a:off x="6153991" y="4862865"/>
                <a:ext cx="720487" cy="1049379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3410092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Status: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preliminary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Bef>
                    <a:spcPts val="0"/>
                  </a:spcBef>
                  <a:spcAft>
                    <a:spcPts val="30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simulation &amp; </a:t>
                </a:r>
                <a:r>
                  <a:rPr lang="de-DE" dirty="0" err="1" smtClean="0"/>
                  <a:t>analysis</a:t>
                </a:r>
                <a:r>
                  <a:rPr lang="de-DE" dirty="0" smtClean="0"/>
                  <a:t> on </a:t>
                </a:r>
                <a:r>
                  <a:rPr lang="de-DE" i="1" dirty="0" smtClean="0"/>
                  <a:t>J</a:t>
                </a:r>
                <a:r>
                  <a:rPr lang="de-DE" dirty="0" smtClean="0"/>
                  <a:t>/</a:t>
                </a:r>
                <a:r>
                  <a:rPr lang="el-GR" dirty="0" smtClean="0"/>
                  <a:t>ψ</a:t>
                </a:r>
                <a:r>
                  <a:rPr lang="de-DE" dirty="0" smtClean="0"/>
                  <a:t> in </a:t>
                </a:r>
                <a:r>
                  <a:rPr lang="de-DE" dirty="0" err="1" smtClean="0"/>
                  <a:t>nuclei</a:t>
                </a:r>
                <a:r>
                  <a:rPr lang="de-DE" dirty="0" smtClean="0"/>
                  <a:t>: 			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sPre>
                      <m:sPre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40</m:t>
                        </m:r>
                      </m:sup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𝐶𝑎</m:t>
                        </m:r>
                      </m:e>
                    </m:sPre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type m:val="lin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f>
                      <m:fPr>
                        <m:type m:val="lin"/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de-DE" dirty="0" smtClean="0"/>
                  <a:t> (A.G.,  not day-1 </a:t>
                </a:r>
                <a:r>
                  <a:rPr lang="de-DE" dirty="0" err="1" smtClean="0"/>
                  <a:t>physics</a:t>
                </a:r>
                <a:r>
                  <a:rPr lang="de-DE" dirty="0" smtClean="0"/>
                  <a:t>)</a:t>
                </a:r>
              </a:p>
              <a:p>
                <a:pPr>
                  <a:spcBef>
                    <a:spcPts val="0"/>
                  </a:spcBef>
                  <a:spcAft>
                    <a:spcPts val="30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simulation</a:t>
                </a:r>
                <a:r>
                  <a:rPr lang="de-DE" dirty="0" smtClean="0"/>
                  <a:t> &amp; </a:t>
                </a:r>
                <a:r>
                  <a:rPr lang="de-DE" dirty="0" err="1" smtClean="0"/>
                  <a:t>analysis</a:t>
                </a:r>
                <a:r>
                  <a:rPr lang="de-DE" dirty="0" smtClean="0"/>
                  <a:t> on </a:t>
                </a:r>
                <a:r>
                  <a:rPr lang="el-GR" dirty="0" smtClean="0"/>
                  <a:t>ΔΔ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component</a:t>
                </a:r>
                <a:r>
                  <a:rPr lang="de-DE" dirty="0" smtClean="0"/>
                  <a:t> in </a:t>
                </a:r>
                <a:r>
                  <a:rPr lang="de-DE" dirty="0" err="1" smtClean="0"/>
                  <a:t>the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deuteron</a:t>
                </a:r>
                <a:r>
                  <a:rPr lang="de-DE" dirty="0" smtClean="0"/>
                  <a:t>: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sSup>
                          <m:sSup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sSup>
                          <m:sSup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  (A.G.)</a:t>
                </a:r>
              </a:p>
              <a:p>
                <a:pPr>
                  <a:spcBef>
                    <a:spcPts val="0"/>
                  </a:spcBef>
                  <a:spcAft>
                    <a:spcPts val="30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studies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of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acc>
                      <m:accPr>
                        <m:chr m:val="̅"/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</m:acc>
                  </m:oMath>
                </a14:m>
                <a:r>
                  <a:rPr lang="en-US" dirty="0" smtClean="0"/>
                  <a:t> production in nuclei  (Alicia Sanchez)</a:t>
                </a:r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83" t="-5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695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</a:t>
            </a:r>
            <a:r>
              <a:rPr lang="de-DE" dirty="0" err="1" smtClean="0"/>
              <a:t>Bottlenecks</a:t>
            </a:r>
            <a:r>
              <a:rPr lang="de-DE" dirty="0" smtClean="0"/>
              <a:t>“:  General </a:t>
            </a:r>
            <a:r>
              <a:rPr lang="de-DE" dirty="0" err="1" smtClean="0"/>
              <a:t>Issues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nuclear</a:t>
            </a:r>
            <a:r>
              <a:rPr lang="de-DE" dirty="0" smtClean="0"/>
              <a:t> </a:t>
            </a:r>
            <a:r>
              <a:rPr lang="de-DE" dirty="0" err="1" smtClean="0"/>
              <a:t>targets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luminosity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event</a:t>
            </a:r>
            <a:r>
              <a:rPr lang="de-DE" dirty="0" smtClean="0"/>
              <a:t> </a:t>
            </a:r>
            <a:r>
              <a:rPr lang="de-DE" dirty="0" err="1" smtClean="0"/>
              <a:t>generators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crucial</a:t>
            </a:r>
            <a:r>
              <a:rPr lang="de-DE" dirty="0" smtClean="0"/>
              <a:t>: </a:t>
            </a:r>
            <a:r>
              <a:rPr lang="de-DE" dirty="0" err="1" smtClean="0"/>
              <a:t>optimize</a:t>
            </a:r>
            <a:r>
              <a:rPr lang="de-DE" dirty="0" smtClean="0"/>
              <a:t> </a:t>
            </a:r>
            <a:r>
              <a:rPr lang="de-DE" dirty="0" err="1"/>
              <a:t>m</a:t>
            </a:r>
            <a:r>
              <a:rPr lang="de-DE" dirty="0" err="1" smtClean="0"/>
              <a:t>issing</a:t>
            </a:r>
            <a:r>
              <a:rPr lang="de-DE" dirty="0" smtClean="0"/>
              <a:t> </a:t>
            </a:r>
            <a:r>
              <a:rPr lang="de-DE" dirty="0" err="1" smtClean="0"/>
              <a:t>mass</a:t>
            </a:r>
            <a:r>
              <a:rPr lang="de-DE" dirty="0" smtClean="0"/>
              <a:t> </a:t>
            </a:r>
            <a:r>
              <a:rPr lang="de-DE" dirty="0" err="1" smtClean="0"/>
              <a:t>resolution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de-DE" b="1" dirty="0" err="1" smtClean="0">
                <a:solidFill>
                  <a:srgbClr val="C00000"/>
                </a:solidFill>
              </a:rPr>
              <a:t>manpower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for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simulation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and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analysis</a:t>
            </a:r>
            <a:r>
              <a:rPr lang="de-DE" b="1" dirty="0" smtClean="0">
                <a:solidFill>
                  <a:srgbClr val="C00000"/>
                </a:solidFill>
              </a:rPr>
              <a:t> 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584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785794"/>
            <a:ext cx="8420100" cy="400110"/>
          </a:xfrm>
        </p:spPr>
        <p:txBody>
          <a:bodyPr/>
          <a:lstStyle/>
          <a:p>
            <a:r>
              <a:rPr lang="de-DE" dirty="0" smtClean="0"/>
              <a:t>„</a:t>
            </a:r>
            <a:r>
              <a:rPr lang="de-DE" dirty="0" err="1" smtClean="0"/>
              <a:t>Bottlenecks</a:t>
            </a:r>
            <a:r>
              <a:rPr lang="de-DE" dirty="0" smtClean="0"/>
              <a:t>“:  Day-1 </a:t>
            </a:r>
            <a:r>
              <a:rPr lang="de-DE" dirty="0" err="1" smtClean="0"/>
              <a:t>physics</a:t>
            </a:r>
            <a:r>
              <a:rPr lang="de-DE" dirty="0" smtClean="0"/>
              <a:t> </a:t>
            </a:r>
            <a:r>
              <a:rPr lang="de-DE" dirty="0" err="1" smtClean="0"/>
              <a:t>simulation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Main </a:t>
                </a:r>
                <a:r>
                  <a:rPr lang="de-DE" dirty="0" err="1" smtClean="0"/>
                  <a:t>issue</a:t>
                </a:r>
                <a:r>
                  <a:rPr lang="de-DE" dirty="0" smtClean="0"/>
                  <a:t>: </a:t>
                </a:r>
                <a:r>
                  <a:rPr lang="de-DE" dirty="0" err="1" smtClean="0"/>
                  <a:t>missing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manpower</a:t>
                </a:r>
                <a:r>
                  <a:rPr lang="de-DE" dirty="0" smtClean="0"/>
                  <a:t> !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One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single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student</a:t>
                </a:r>
                <a:r>
                  <a:rPr lang="de-DE" dirty="0" smtClean="0"/>
                  <a:t> at </a:t>
                </a:r>
                <a:r>
                  <a:rPr lang="de-DE" dirty="0" err="1" smtClean="0"/>
                  <a:t>Gauhati</a:t>
                </a:r>
                <a:r>
                  <a:rPr lang="de-DE" dirty="0" smtClean="0"/>
                  <a:t> University, </a:t>
                </a:r>
                <a:r>
                  <a:rPr lang="de-DE" dirty="0" err="1" smtClean="0"/>
                  <a:t>India</a:t>
                </a:r>
                <a:r>
                  <a:rPr lang="de-DE" dirty="0" smtClean="0"/>
                  <a:t> (Kamal Dutta) </a:t>
                </a:r>
                <a:r>
                  <a:rPr lang="de-DE" dirty="0" err="1" smtClean="0"/>
                  <a:t>willing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to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study</a:t>
                </a:r>
                <a:r>
                  <a:rPr lang="de-DE" dirty="0" smtClean="0"/>
                  <a:t> Color </a:t>
                </a:r>
                <a:r>
                  <a:rPr lang="de-DE" dirty="0" err="1" smtClean="0"/>
                  <a:t>Transparancy</a:t>
                </a:r>
                <a:r>
                  <a:rPr lang="de-DE" dirty="0" smtClean="0"/>
                  <a:t> in 2-body final </a:t>
                </a:r>
                <a:r>
                  <a:rPr lang="de-DE" dirty="0" err="1" smtClean="0"/>
                  <a:t>states</a:t>
                </a:r>
                <a:r>
                  <a:rPr lang="de-DE" dirty="0" smtClean="0"/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̅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de-DE" dirty="0" smtClean="0"/>
                  <a:t>)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I </a:t>
                </a:r>
                <a:r>
                  <a:rPr lang="de-DE" dirty="0" err="1" smtClean="0"/>
                  <a:t>might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be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able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to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to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contribute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some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analysis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work</a:t>
                </a:r>
                <a:r>
                  <a:rPr lang="de-DE" dirty="0" smtClean="0"/>
                  <a:t>, but </a:t>
                </a:r>
                <a:r>
                  <a:rPr lang="de-DE" dirty="0" err="1" smtClean="0"/>
                  <a:t>can‘t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make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hard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commitments</a:t>
                </a:r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/>
                  <a:t>F</a:t>
                </a:r>
                <a:r>
                  <a:rPr lang="de-DE" dirty="0" smtClean="0"/>
                  <a:t>urther </a:t>
                </a:r>
                <a:r>
                  <a:rPr lang="de-DE" dirty="0" err="1" smtClean="0"/>
                  <a:t>studies</a:t>
                </a:r>
                <a:r>
                  <a:rPr lang="de-DE" dirty="0" smtClean="0"/>
                  <a:t> on </a:t>
                </a:r>
                <a:r>
                  <a:rPr lang="de-DE" dirty="0" err="1" smtClean="0"/>
                  <a:t>nuclear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acc>
                      <m:accPr>
                        <m:chr m:val="̅"/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</m:acc>
                  </m:oMath>
                </a14:m>
                <a:r>
                  <a:rPr lang="de-DE" dirty="0" smtClean="0"/>
                  <a:t> production?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endParaRPr lang="de-DE" dirty="0" smtClean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83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0626935"/>
      </p:ext>
    </p:extLst>
  </p:cSld>
  <p:clrMapOvr>
    <a:masterClrMapping/>
  </p:clrMapOvr>
</p:sld>
</file>

<file path=ppt/theme/theme1.xml><?xml version="1.0" encoding="utf-8"?>
<a:theme xmlns:a="http://schemas.openxmlformats.org/drawingml/2006/main" name="2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A4-Papier (210 x 297 mm)</PresentationFormat>
  <Paragraphs>29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Arial MT Bd</vt:lpstr>
      <vt:lpstr>Calibri</vt:lpstr>
      <vt:lpstr>Cambria Math</vt:lpstr>
      <vt:lpstr>Wingdings</vt:lpstr>
      <vt:lpstr>2_Standarddesign</vt:lpstr>
      <vt:lpstr>3_Standarddesign</vt:lpstr>
      <vt:lpstr>Day-1 Physics: Hadrons in Nuclei</vt:lpstr>
      <vt:lpstr>Antiproton-Nucleus Physics for „Day-1“</vt:lpstr>
      <vt:lpstr>A Simple Signal Generator in p ̅A is Available</vt:lpstr>
      <vt:lpstr>Status: some preliminary results available</vt:lpstr>
      <vt:lpstr>„Bottlenecks“:  General Issues</vt:lpstr>
      <vt:lpstr>„Bottlenecks“:  Day-1 physics simulation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 and Λ with Box Generator</dc:title>
  <dc:creator>Gillitzer</dc:creator>
  <cp:lastModifiedBy>gillitzer</cp:lastModifiedBy>
  <cp:revision>298</cp:revision>
  <cp:lastPrinted>2016-11-29T16:04:43Z</cp:lastPrinted>
  <dcterms:created xsi:type="dcterms:W3CDTF">2016-05-30T15:26:13Z</dcterms:created>
  <dcterms:modified xsi:type="dcterms:W3CDTF">2016-11-29T17:20:03Z</dcterms:modified>
</cp:coreProperties>
</file>