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_rels/notesSlide1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_rels/notesSlide8.xml.rels" ContentType="application/vnd.openxmlformats-package.relationships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43.png" ContentType="image/png"/>
  <Override PartName="/ppt/media/image42.png" ContentType="image/png"/>
  <Override PartName="/ppt/media/image41.png" ContentType="image/png"/>
  <Override PartName="/ppt/media/image36.png" ContentType="image/png"/>
  <Override PartName="/ppt/media/image32.png" ContentType="image/png"/>
  <Override PartName="/ppt/media/image44.png" ContentType="image/png"/>
  <Override PartName="/ppt/media/image30.png" ContentType="image/png"/>
  <Override PartName="/ppt/media/image27.png" ContentType="image/png"/>
  <Override PartName="/ppt/media/image26.png" ContentType="image/png"/>
  <Override PartName="/ppt/media/image38.png" ContentType="image/png"/>
  <Override PartName="/ppt/media/image33.png" ContentType="image/png"/>
  <Override PartName="/ppt/media/image25.png" ContentType="image/png"/>
  <Override PartName="/ppt/media/image28.png" ContentType="image/png"/>
  <Override PartName="/ppt/media/image37.png" ContentType="image/png"/>
  <Override PartName="/ppt/media/image22.png" ContentType="image/png"/>
  <Override PartName="/ppt/media/image31.png" ContentType="image/png"/>
  <Override PartName="/ppt/media/image24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6.png" ContentType="image/png"/>
  <Override PartName="/ppt/media/image17.png" ContentType="image/png"/>
  <Override PartName="/ppt/media/image14.png" ContentType="image/png"/>
  <Override PartName="/ppt/media/image13.png" ContentType="image/png"/>
  <Override PartName="/ppt/media/image23.png" ContentType="image/png"/>
  <Override PartName="/ppt/media/image39.png" ContentType="image/png"/>
  <Override PartName="/ppt/media/image35.png" ContentType="image/png"/>
  <Override PartName="/ppt/media/image12.png" ContentType="image/png"/>
  <Override PartName="/ppt/media/image10.png" ContentType="image/png"/>
  <Override PartName="/ppt/media/image15.png" ContentType="image/png"/>
  <Override PartName="/ppt/media/image9.png" ContentType="image/png"/>
  <Override PartName="/ppt/media/image40.png" ContentType="image/png"/>
  <Override PartName="/ppt/media/image8.png" ContentType="image/png"/>
  <Override PartName="/ppt/media/image29.png" ContentType="image/png"/>
  <Override PartName="/ppt/media/image34.png" ContentType="image/png"/>
  <Override PartName="/ppt/media/image6.png" ContentType="image/png"/>
  <Override PartName="/ppt/media/image5.png" ContentType="image/png"/>
  <Override PartName="/ppt/media/image18.png" ContentType="image/png"/>
  <Override PartName="/ppt/media/image7.png" ContentType="image/png"/>
  <Override PartName="/ppt/media/image4.png" ContentType="image/png"/>
  <Override PartName="/ppt/media/image3.jpeg" ContentType="image/jpeg"/>
  <Override PartName="/ppt/media/image2.png" ContentType="image/png"/>
  <Override PartName="/ppt/media/image11.png" ContentType="image/pn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/>
  <p:notesSz cx="6794500" cy="9931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9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068D575-867B-4D31-9DDB-5520F4D57792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3848760" y="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Times New Roman"/>
              </a:rPr>
              <a:t>12/2/16</a:t>
            </a:r>
            <a:endParaRPr/>
          </a:p>
        </p:txBody>
      </p:sp>
      <p:sp>
        <p:nvSpPr>
          <p:cNvPr id="274" name="TextShape 2"/>
          <p:cNvSpPr txBox="1"/>
          <p:nvPr/>
        </p:nvSpPr>
        <p:spPr>
          <a:xfrm>
            <a:off x="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Times New Roman"/>
              </a:rPr>
              <a:t>|  Fachbereich 18  |  Institut Theorie Elektromagnetischer Felder  |  Prof. Dr.-Ing. Thomas Weiland</a:t>
            </a:r>
            <a:endParaRPr/>
          </a:p>
        </p:txBody>
      </p:sp>
      <p:sp>
        <p:nvSpPr>
          <p:cNvPr id="275" name="TextShape 3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Times New Roman"/>
              </a:rPr>
              <a:t>|  </a:t>
            </a:r>
            <a:fld id="{7E54F236-F4F2-42E3-8CD0-9A96E578076F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/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3848760" y="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12/2/16</a:t>
            </a:r>
            <a:endParaRPr/>
          </a:p>
        </p:txBody>
      </p:sp>
      <p:sp>
        <p:nvSpPr>
          <p:cNvPr id="310" name="TextShape 2"/>
          <p:cNvSpPr txBox="1"/>
          <p:nvPr/>
        </p:nvSpPr>
        <p:spPr>
          <a:xfrm>
            <a:off x="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|  Fachbereich 18  |  Institut Theorie Elektromagnetischer Felder  |  Prof. Dr.-Ing. Thomas Weiland</a:t>
            </a:r>
            <a:endParaRPr/>
          </a:p>
        </p:txBody>
      </p:sp>
      <p:sp>
        <p:nvSpPr>
          <p:cNvPr id="311" name="TextShape 3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|  </a:t>
            </a:r>
            <a:fld id="{6258F294-D870-4381-AD36-086BAE29B84F}" type="slidenum">
              <a:rPr lang="en-US" sz="1200" strike="noStrike">
                <a:latin typeface="Times New Roman"/>
              </a:rPr>
              <a:t>&lt;number&gt;</a:t>
            </a:fld>
            <a:endParaRPr/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000" strike="noStrike">
                <a:latin typeface="Arial"/>
              </a:rPr>
              <a:t>Future: Cry-ring testing</a:t>
            </a:r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3848760" y="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12/2/16</a:t>
            </a:r>
            <a:endParaRPr/>
          </a:p>
        </p:txBody>
      </p:sp>
      <p:sp>
        <p:nvSpPr>
          <p:cNvPr id="314" name="TextShape 2"/>
          <p:cNvSpPr txBox="1"/>
          <p:nvPr/>
        </p:nvSpPr>
        <p:spPr>
          <a:xfrm>
            <a:off x="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|  Fachbereich 18  |  Institut Theorie Elektromagnetischer Felder  |  Prof. Dr.-Ing. Thomas Weiland</a:t>
            </a:r>
            <a:endParaRPr/>
          </a:p>
        </p:txBody>
      </p:sp>
      <p:sp>
        <p:nvSpPr>
          <p:cNvPr id="315" name="TextShape 3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|  </a:t>
            </a:r>
            <a:fld id="{F0DB9634-7C42-43C9-AED3-C782C5A8953B}" type="slidenum">
              <a:rPr lang="en-US" sz="1200" strike="noStrike">
                <a:latin typeface="Times New Roman"/>
              </a:rPr>
              <a:t>&lt;number&gt;</a:t>
            </a:fld>
            <a:endParaRPr/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000" strike="noStrike">
                <a:latin typeface="Arial"/>
              </a:rPr>
              <a:t>Future: Cry-ring testing</a:t>
            </a:r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3848760" y="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12/2/16</a:t>
            </a:r>
            <a:endParaRPr/>
          </a:p>
        </p:txBody>
      </p:sp>
      <p:sp>
        <p:nvSpPr>
          <p:cNvPr id="318" name="TextShape 2"/>
          <p:cNvSpPr txBox="1"/>
          <p:nvPr/>
        </p:nvSpPr>
        <p:spPr>
          <a:xfrm>
            <a:off x="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|  Fachbereich 18  |  Institut Theorie Elektromagnetischer Felder  |  Prof. Dr.-Ing. Thomas Weiland</a:t>
            </a:r>
            <a:endParaRPr/>
          </a:p>
        </p:txBody>
      </p:sp>
      <p:sp>
        <p:nvSpPr>
          <p:cNvPr id="319" name="TextShape 3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|  </a:t>
            </a:r>
            <a:fld id="{532F98EB-486B-4B74-B1E2-3F1323E75C90}" type="slidenum">
              <a:rPr lang="en-US" sz="1200" strike="noStrike">
                <a:latin typeface="Times New Roman"/>
              </a:rPr>
              <a:t>&lt;number&gt;</a:t>
            </a:fld>
            <a:endParaRPr/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000" strike="noStrike">
                <a:latin typeface="Arial"/>
              </a:rPr>
              <a:t>Future: Cry-ring testing</a:t>
            </a:r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3848760" y="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12/2/16</a:t>
            </a:r>
            <a:endParaRPr/>
          </a:p>
        </p:txBody>
      </p:sp>
      <p:sp>
        <p:nvSpPr>
          <p:cNvPr id="322" name="TextShape 2"/>
          <p:cNvSpPr txBox="1"/>
          <p:nvPr/>
        </p:nvSpPr>
        <p:spPr>
          <a:xfrm>
            <a:off x="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|  Fachbereich 18  |  Institut Theorie Elektromagnetischer Felder  |  Prof. Dr.-Ing. Thomas Weiland</a:t>
            </a:r>
            <a:endParaRPr/>
          </a:p>
        </p:txBody>
      </p:sp>
      <p:sp>
        <p:nvSpPr>
          <p:cNvPr id="323" name="TextShape 3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|  </a:t>
            </a:r>
            <a:fld id="{B417C47B-E63F-4771-9AE9-5746F0F13E59}" type="slidenum">
              <a:rPr lang="en-US" sz="1200" strike="noStrike">
                <a:latin typeface="Times New Roman"/>
              </a:rPr>
              <a:t>&lt;number&gt;</a:t>
            </a:fld>
            <a:endParaRPr/>
          </a:p>
        </p:txBody>
      </p:sp>
      <p:sp>
        <p:nvSpPr>
          <p:cNvPr id="324" name="PlaceHolder 4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3848760" y="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12/2/16</a:t>
            </a:r>
            <a:endParaRPr/>
          </a:p>
        </p:txBody>
      </p:sp>
      <p:sp>
        <p:nvSpPr>
          <p:cNvPr id="326" name="TextShape 2"/>
          <p:cNvSpPr txBox="1"/>
          <p:nvPr/>
        </p:nvSpPr>
        <p:spPr>
          <a:xfrm>
            <a:off x="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|  Fachbereich 18  |  Institut Theorie Elektromagnetischer Felder  |  Prof. Dr.-Ing. Thomas Weiland</a:t>
            </a:r>
            <a:endParaRPr/>
          </a:p>
        </p:txBody>
      </p:sp>
      <p:sp>
        <p:nvSpPr>
          <p:cNvPr id="327" name="TextShape 3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|  </a:t>
            </a:r>
            <a:fld id="{B2364227-FC9F-4F08-B9A5-12201B128087}" type="slidenum">
              <a:rPr lang="en-US" sz="1200" strike="noStrike">
                <a:latin typeface="Times New Roman"/>
              </a:rPr>
              <a:t>&lt;number&gt;</a:t>
            </a:fld>
            <a:endParaRPr/>
          </a:p>
        </p:txBody>
      </p:sp>
      <p:sp>
        <p:nvSpPr>
          <p:cNvPr id="328" name="PlaceHolder 4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30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01164B0-6897-421A-878F-0FD818C33893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32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6BCB7DF-CABB-4DA9-8E1F-8E4B70A757F7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34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9868990-1DB2-40D9-9024-356487D69A5E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3848760" y="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12/2/16</a:t>
            </a:r>
            <a:endParaRPr/>
          </a:p>
        </p:txBody>
      </p:sp>
      <p:sp>
        <p:nvSpPr>
          <p:cNvPr id="278" name="TextShape 2"/>
          <p:cNvSpPr txBox="1"/>
          <p:nvPr/>
        </p:nvSpPr>
        <p:spPr>
          <a:xfrm>
            <a:off x="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|  Fachbereich 18  |  Institut Theorie Elektromagnetischer Felder  |  Prof. Dr.-Ing. Thomas Weiland</a:t>
            </a:r>
            <a:endParaRPr/>
          </a:p>
        </p:txBody>
      </p:sp>
      <p:sp>
        <p:nvSpPr>
          <p:cNvPr id="279" name="TextShape 3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|  </a:t>
            </a:r>
            <a:fld id="{CCB4AB6B-D71E-485E-B192-C2C89750832E}" type="slidenum">
              <a:rPr lang="en-US" sz="1200" strike="noStrike">
                <a:latin typeface="Times New Roman"/>
              </a:rPr>
              <a:t>&lt;number&gt;</a:t>
            </a:fld>
            <a:endParaRPr/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3848760" y="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12/2/16</a:t>
            </a:r>
            <a:endParaRPr/>
          </a:p>
        </p:txBody>
      </p:sp>
      <p:sp>
        <p:nvSpPr>
          <p:cNvPr id="282" name="TextShape 2"/>
          <p:cNvSpPr txBox="1"/>
          <p:nvPr/>
        </p:nvSpPr>
        <p:spPr>
          <a:xfrm>
            <a:off x="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|  Fachbereich 18  |  Institut Theorie Elektromagnetischer Felder  |  Prof. Dr.-Ing. Thomas Weiland</a:t>
            </a:r>
            <a:endParaRPr/>
          </a:p>
        </p:txBody>
      </p:sp>
      <p:sp>
        <p:nvSpPr>
          <p:cNvPr id="283" name="TextShape 3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|  </a:t>
            </a:r>
            <a:fld id="{C5EE5F2B-79BF-499F-A475-FF74971C7250}" type="slidenum">
              <a:rPr lang="en-US" sz="1200" strike="noStrike">
                <a:latin typeface="Times New Roman"/>
              </a:rPr>
              <a:t>&lt;number&gt;</a:t>
            </a:fld>
            <a:endParaRPr/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3848760" y="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12/2/16</a:t>
            </a:r>
            <a:endParaRPr/>
          </a:p>
        </p:txBody>
      </p:sp>
      <p:sp>
        <p:nvSpPr>
          <p:cNvPr id="286" name="TextShape 2"/>
          <p:cNvSpPr txBox="1"/>
          <p:nvPr/>
        </p:nvSpPr>
        <p:spPr>
          <a:xfrm>
            <a:off x="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|  Fachbereich 18  |  Institut Theorie Elektromagnetischer Felder  |  Prof. Dr.-Ing. Thomas Weiland</a:t>
            </a:r>
            <a:endParaRPr/>
          </a:p>
        </p:txBody>
      </p:sp>
      <p:sp>
        <p:nvSpPr>
          <p:cNvPr id="287" name="TextShape 3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|  </a:t>
            </a:r>
            <a:fld id="{89D23D3C-449B-4C40-8088-B7E2A9CA499D}" type="slidenum">
              <a:rPr lang="en-US" sz="1200" strike="noStrike">
                <a:latin typeface="Times New Roman"/>
              </a:rPr>
              <a:t>&lt;number&gt;</a:t>
            </a:fld>
            <a:endParaRPr/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3848760" y="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12/2/16</a:t>
            </a:r>
            <a:endParaRPr/>
          </a:p>
        </p:txBody>
      </p:sp>
      <p:sp>
        <p:nvSpPr>
          <p:cNvPr id="290" name="TextShape 2"/>
          <p:cNvSpPr txBox="1"/>
          <p:nvPr/>
        </p:nvSpPr>
        <p:spPr>
          <a:xfrm>
            <a:off x="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|  Fachbereich 18  |  Institut Theorie Elektromagnetischer Felder  |  Prof. Dr.-Ing. Thomas Weiland</a:t>
            </a:r>
            <a:endParaRPr/>
          </a:p>
        </p:txBody>
      </p:sp>
      <p:sp>
        <p:nvSpPr>
          <p:cNvPr id="291" name="TextShape 3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|  </a:t>
            </a:r>
            <a:fld id="{69D20919-2C7B-41F1-AD35-F4A9D7DFDF94}" type="slidenum">
              <a:rPr lang="en-US" sz="1200" strike="noStrike">
                <a:latin typeface="Times New Roman"/>
              </a:rPr>
              <a:t>&lt;number&gt;</a:t>
            </a:fld>
            <a:endParaRPr/>
          </a:p>
        </p:txBody>
      </p:sp>
      <p:sp>
        <p:nvSpPr>
          <p:cNvPr id="292" name="PlaceHolder 4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3848760" y="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12/2/16</a:t>
            </a:r>
            <a:endParaRPr/>
          </a:p>
        </p:txBody>
      </p:sp>
      <p:sp>
        <p:nvSpPr>
          <p:cNvPr id="294" name="TextShape 2"/>
          <p:cNvSpPr txBox="1"/>
          <p:nvPr/>
        </p:nvSpPr>
        <p:spPr>
          <a:xfrm>
            <a:off x="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|  Fachbereich 18  |  Institut Theorie Elektromagnetischer Felder  |  Prof. Dr.-Ing. Thomas Weiland</a:t>
            </a:r>
            <a:endParaRPr/>
          </a:p>
        </p:txBody>
      </p:sp>
      <p:sp>
        <p:nvSpPr>
          <p:cNvPr id="295" name="TextShape 3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|  </a:t>
            </a:r>
            <a:fld id="{59805C8E-E4C7-43B1-817B-786C5832BC8C}" type="slidenum">
              <a:rPr lang="en-US" sz="1200" strike="noStrike">
                <a:latin typeface="Times New Roman"/>
              </a:rPr>
              <a:t>&lt;number&gt;</a:t>
            </a:fld>
            <a:endParaRPr/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3848760" y="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12/2/16</a:t>
            </a:r>
            <a:endParaRPr/>
          </a:p>
        </p:txBody>
      </p:sp>
      <p:sp>
        <p:nvSpPr>
          <p:cNvPr id="298" name="TextShape 2"/>
          <p:cNvSpPr txBox="1"/>
          <p:nvPr/>
        </p:nvSpPr>
        <p:spPr>
          <a:xfrm>
            <a:off x="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|  Fachbereich 18  |  Institut Theorie Elektromagnetischer Felder  |  Prof. Dr.-Ing. Thomas Weiland</a:t>
            </a:r>
            <a:endParaRPr/>
          </a:p>
        </p:txBody>
      </p:sp>
      <p:sp>
        <p:nvSpPr>
          <p:cNvPr id="299" name="TextShape 3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|  </a:t>
            </a:r>
            <a:fld id="{C23547AA-3576-4DF1-8B8B-48E066C5B3BE}" type="slidenum">
              <a:rPr lang="en-US" sz="1200" strike="noStrike">
                <a:latin typeface="Times New Roman"/>
              </a:rPr>
              <a:t>&lt;number&gt;</a:t>
            </a:fld>
            <a:endParaRPr/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3848760" y="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12/2/16</a:t>
            </a:r>
            <a:endParaRPr/>
          </a:p>
        </p:txBody>
      </p:sp>
      <p:sp>
        <p:nvSpPr>
          <p:cNvPr id="302" name="TextShape 2"/>
          <p:cNvSpPr txBox="1"/>
          <p:nvPr/>
        </p:nvSpPr>
        <p:spPr>
          <a:xfrm>
            <a:off x="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|  Fachbereich 18  |  Institut Theorie Elektromagnetischer Felder  |  Prof. Dr.-Ing. Thomas Weiland</a:t>
            </a:r>
            <a:endParaRPr/>
          </a:p>
        </p:txBody>
      </p:sp>
      <p:sp>
        <p:nvSpPr>
          <p:cNvPr id="303" name="TextShape 3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|  </a:t>
            </a:r>
            <a:fld id="{C5839B9D-D48E-46E1-8515-F3F8F2AFE517}" type="slidenum">
              <a:rPr lang="en-US" sz="1200" strike="noStrike">
                <a:latin typeface="Times New Roman"/>
              </a:rPr>
              <a:t>&lt;number&gt;</a:t>
            </a:fld>
            <a:endParaRPr/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000" strike="noStrike">
                <a:latin typeface="Arial"/>
              </a:rPr>
              <a:t>Future: Cry-ring testing</a:t>
            </a:r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3848760" y="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12/2/16</a:t>
            </a:r>
            <a:endParaRPr/>
          </a:p>
        </p:txBody>
      </p:sp>
      <p:sp>
        <p:nvSpPr>
          <p:cNvPr id="306" name="TextShape 2"/>
          <p:cNvSpPr txBox="1"/>
          <p:nvPr/>
        </p:nvSpPr>
        <p:spPr>
          <a:xfrm>
            <a:off x="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|  Fachbereich 18  |  Institut Theorie Elektromagnetischer Felder  |  Prof. Dr.-Ing. Thomas Weiland</a:t>
            </a:r>
            <a:endParaRPr/>
          </a:p>
        </p:txBody>
      </p:sp>
      <p:sp>
        <p:nvSpPr>
          <p:cNvPr id="307" name="TextShape 3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ts val="463"/>
              </a:lnSpc>
            </a:pPr>
            <a:r>
              <a:rPr lang="en-US" sz="1200" strike="noStrike">
                <a:latin typeface="Times New Roman"/>
              </a:rPr>
              <a:t>|  </a:t>
            </a:r>
            <a:fld id="{DD5815AA-E33E-4773-945A-2E11130BC278}" type="slidenum">
              <a:rPr lang="en-US" sz="1200" strike="noStrike">
                <a:latin typeface="Times New Roman"/>
              </a:rPr>
              <a:t>&lt;number&gt;</a:t>
            </a:fld>
            <a:endParaRPr/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000" strike="noStrike">
                <a:latin typeface="Arial"/>
              </a:rPr>
              <a:t>Future: Cry-ring testing</a:t>
            </a:r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58920" y="488880"/>
            <a:ext cx="687672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250920" y="1592280"/>
            <a:ext cx="8640360" cy="228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250920" y="4093920"/>
            <a:ext cx="8640360" cy="228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58920" y="488880"/>
            <a:ext cx="687672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250920" y="1592280"/>
            <a:ext cx="4216320" cy="228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8560" y="1592280"/>
            <a:ext cx="4216320" cy="228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78560" y="4093920"/>
            <a:ext cx="4216320" cy="228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250920" y="4093920"/>
            <a:ext cx="4216320" cy="228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58920" y="488880"/>
            <a:ext cx="687672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250920" y="1592280"/>
            <a:ext cx="8640360" cy="478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250920" y="1592280"/>
            <a:ext cx="8640360" cy="478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1569600" y="1591920"/>
            <a:ext cx="6002280" cy="478908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1569600" y="1591920"/>
            <a:ext cx="6002280" cy="4789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58920" y="488880"/>
            <a:ext cx="687672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250920" y="1592280"/>
            <a:ext cx="8640360" cy="4789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58920" y="488880"/>
            <a:ext cx="687672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250920" y="1592280"/>
            <a:ext cx="8640360" cy="478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58920" y="488880"/>
            <a:ext cx="687672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250920" y="1592280"/>
            <a:ext cx="4216320" cy="478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8560" y="1592280"/>
            <a:ext cx="4216320" cy="478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58920" y="488880"/>
            <a:ext cx="687672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358920" y="488880"/>
            <a:ext cx="6876720" cy="3884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58920" y="488880"/>
            <a:ext cx="687672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250920" y="1592280"/>
            <a:ext cx="4216320" cy="228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250920" y="4093920"/>
            <a:ext cx="4216320" cy="228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8560" y="1592280"/>
            <a:ext cx="4216320" cy="478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58920" y="488880"/>
            <a:ext cx="687672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250920" y="1592280"/>
            <a:ext cx="8640360" cy="4789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58920" y="488880"/>
            <a:ext cx="687672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250920" y="1592280"/>
            <a:ext cx="4216320" cy="478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8560" y="1592280"/>
            <a:ext cx="4216320" cy="228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8560" y="4093920"/>
            <a:ext cx="4216320" cy="228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58920" y="488880"/>
            <a:ext cx="687672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250920" y="1592280"/>
            <a:ext cx="4216320" cy="228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8560" y="1592280"/>
            <a:ext cx="4216320" cy="228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250920" y="4093920"/>
            <a:ext cx="8640360" cy="228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58920" y="488880"/>
            <a:ext cx="687672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250920" y="1592280"/>
            <a:ext cx="8640360" cy="228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250920" y="4093920"/>
            <a:ext cx="8640360" cy="228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58920" y="488880"/>
            <a:ext cx="687672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250920" y="1592280"/>
            <a:ext cx="4216320" cy="228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8560" y="1592280"/>
            <a:ext cx="4216320" cy="228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678560" y="4093920"/>
            <a:ext cx="4216320" cy="228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250920" y="4093920"/>
            <a:ext cx="4216320" cy="228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58920" y="488880"/>
            <a:ext cx="687672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250920" y="1592280"/>
            <a:ext cx="8640360" cy="478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250920" y="1592280"/>
            <a:ext cx="8640360" cy="478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1569600" y="1591920"/>
            <a:ext cx="6002280" cy="4789080"/>
          </a:xfrm>
          <a:prstGeom prst="rect">
            <a:avLst/>
          </a:prstGeom>
          <a:ln>
            <a:noFill/>
          </a:ln>
        </p:spPr>
      </p:pic>
      <p:pic>
        <p:nvPicPr>
          <p:cNvPr id="91" name="" descr=""/>
          <p:cNvPicPr/>
          <p:nvPr/>
        </p:nvPicPr>
        <p:blipFill>
          <a:blip r:embed="rId3"/>
          <a:stretch/>
        </p:blipFill>
        <p:spPr>
          <a:xfrm>
            <a:off x="1569600" y="1591920"/>
            <a:ext cx="6002280" cy="4789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58920" y="488880"/>
            <a:ext cx="687672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250920" y="1592280"/>
            <a:ext cx="8640360" cy="478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58920" y="488880"/>
            <a:ext cx="687672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50920" y="1592280"/>
            <a:ext cx="4216320" cy="478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8560" y="1592280"/>
            <a:ext cx="4216320" cy="478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58920" y="488880"/>
            <a:ext cx="687672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358920" y="488880"/>
            <a:ext cx="6876720" cy="3884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58920" y="488880"/>
            <a:ext cx="687672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250920" y="1592280"/>
            <a:ext cx="4216320" cy="228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50920" y="4093920"/>
            <a:ext cx="4216320" cy="228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8560" y="1592280"/>
            <a:ext cx="4216320" cy="478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58920" y="488880"/>
            <a:ext cx="687672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250920" y="1592280"/>
            <a:ext cx="4216320" cy="4789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8560" y="1592280"/>
            <a:ext cx="4216320" cy="228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8560" y="4093920"/>
            <a:ext cx="4216320" cy="228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58920" y="488880"/>
            <a:ext cx="6876720" cy="83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250920" y="1592280"/>
            <a:ext cx="4216320" cy="228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8560" y="1592280"/>
            <a:ext cx="4216320" cy="228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250920" y="4093920"/>
            <a:ext cx="8640360" cy="2284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250920" y="368280"/>
            <a:ext cx="8642160" cy="1080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250920" y="196920"/>
            <a:ext cx="8642160" cy="144000"/>
          </a:xfrm>
          <a:prstGeom prst="rect">
            <a:avLst/>
          </a:prstGeom>
          <a:solidFill>
            <a:srgbClr val="e6001a"/>
          </a:solidFill>
          <a:ln w="324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252360" y="6489360"/>
            <a:ext cx="8640720" cy="0"/>
          </a:xfrm>
          <a:prstGeom prst="line">
            <a:avLst/>
          </a:prstGeom>
          <a:ln w="7560">
            <a:solidFill>
              <a:srgbClr val="000000"/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>
            <a:off x="250920" y="366840"/>
            <a:ext cx="8640360" cy="14040"/>
          </a:xfrm>
          <a:prstGeom prst="rect">
            <a:avLst/>
          </a:pr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" name="Picture 18" descr=""/>
          <p:cNvPicPr/>
          <p:nvPr/>
        </p:nvPicPr>
        <p:blipFill>
          <a:blip r:embed="rId2"/>
          <a:stretch/>
        </p:blipFill>
        <p:spPr>
          <a:xfrm>
            <a:off x="8582040" y="6510240"/>
            <a:ext cx="309240" cy="309240"/>
          </a:xfrm>
          <a:prstGeom prst="rect">
            <a:avLst/>
          </a:prstGeom>
          <a:ln w="9360">
            <a:noFill/>
          </a:ln>
        </p:spPr>
      </p:pic>
      <p:sp>
        <p:nvSpPr>
          <p:cNvPr id="5" name="CustomShape 5"/>
          <p:cNvSpPr/>
          <p:nvPr/>
        </p:nvSpPr>
        <p:spPr>
          <a:xfrm>
            <a:off x="360360" y="6515280"/>
            <a:ext cx="853092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000" strike="noStrike">
                <a:solidFill>
                  <a:srgbClr val="000000"/>
                </a:solidFill>
                <a:latin typeface="Arial"/>
              </a:rPr>
              <a:t>November 2016  |  TU Darmstadt  |  Schlossgartenstraße 8  |  Institut Theorie Elektromagnetischer Felder  |  William Stem |  </a:t>
            </a:r>
            <a:fld id="{5E613F99-37E1-4599-9BCD-42E626FBA1DB}" type="slidenum">
              <a:rPr lang="en-US" sz="1000" strike="noStrike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sp>
        <p:nvSpPr>
          <p:cNvPr id="6" name="CustomShape 6"/>
          <p:cNvSpPr/>
          <p:nvPr/>
        </p:nvSpPr>
        <p:spPr>
          <a:xfrm>
            <a:off x="250920" y="368280"/>
            <a:ext cx="8642160" cy="2088720"/>
          </a:xfrm>
          <a:prstGeom prst="rect">
            <a:avLst/>
          </a:prstGeom>
          <a:solidFill>
            <a:srgbClr val="e6001a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" name="Picture 9" descr=""/>
          <p:cNvPicPr/>
          <p:nvPr/>
        </p:nvPicPr>
        <p:blipFill>
          <a:blip r:embed="rId3"/>
          <a:srcRect l="0" t="0" r="5447" b="0"/>
          <a:stretch/>
        </p:blipFill>
        <p:spPr>
          <a:xfrm>
            <a:off x="7172280" y="657360"/>
            <a:ext cx="1872720" cy="791640"/>
          </a:xfrm>
          <a:prstGeom prst="rect">
            <a:avLst/>
          </a:prstGeom>
          <a:ln w="9360">
            <a:noFill/>
          </a:ln>
        </p:spPr>
      </p:pic>
      <p:sp>
        <p:nvSpPr>
          <p:cNvPr id="8" name="CustomShape 7"/>
          <p:cNvSpPr/>
          <p:nvPr/>
        </p:nvSpPr>
        <p:spPr>
          <a:xfrm>
            <a:off x="250920" y="2457360"/>
            <a:ext cx="8640360" cy="7560"/>
          </a:xfrm>
          <a:prstGeom prst="rect">
            <a:avLst/>
          </a:pr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8"/>
          <p:cNvSpPr/>
          <p:nvPr/>
        </p:nvSpPr>
        <p:spPr>
          <a:xfrm>
            <a:off x="250920" y="368280"/>
            <a:ext cx="8640360" cy="14040"/>
          </a:xfrm>
          <a:prstGeom prst="rect">
            <a:avLst/>
          </a:pr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PlaceHolder 9"/>
          <p:cNvSpPr>
            <a:spLocks noGrp="1"/>
          </p:cNvSpPr>
          <p:nvPr>
            <p:ph type="title"/>
          </p:nvPr>
        </p:nvSpPr>
        <p:spPr>
          <a:xfrm>
            <a:off x="356760" y="691200"/>
            <a:ext cx="6735240" cy="5792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800" strike="noStrike">
                <a:solidFill>
                  <a:srgbClr val="ffffff"/>
                </a:solidFill>
                <a:latin typeface="Arial"/>
              </a:rPr>
              <a:t>Click to edit Master title style</a:t>
            </a:r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subTitle"/>
          </p:nvPr>
        </p:nvSpPr>
        <p:spPr>
          <a:xfrm>
            <a:off x="356760" y="1450800"/>
            <a:ext cx="6735240" cy="9788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ffffff"/>
                </a:solidFill>
                <a:latin typeface="Arial"/>
              </a:rPr>
              <a:t>Click to edit Master subtitle style</a:t>
            </a:r>
            <a:endParaRPr/>
          </a:p>
        </p:txBody>
      </p:sp>
      <p:pic>
        <p:nvPicPr>
          <p:cNvPr id="12" name="Picture 4" descr=""/>
          <p:cNvPicPr/>
          <p:nvPr/>
        </p:nvPicPr>
        <p:blipFill>
          <a:blip r:embed="rId4"/>
          <a:stretch/>
        </p:blipFill>
        <p:spPr>
          <a:xfrm>
            <a:off x="7170480" y="1441800"/>
            <a:ext cx="1726560" cy="552960"/>
          </a:xfrm>
          <a:prstGeom prst="rect">
            <a:avLst/>
          </a:prstGeom>
          <a:ln>
            <a:noFill/>
          </a:ln>
        </p:spPr>
      </p:pic>
      <p:sp>
        <p:nvSpPr>
          <p:cNvPr id="13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de-DE" sz="28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 sz="20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de-DE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250920" y="368280"/>
            <a:ext cx="8642160" cy="1080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2"/>
          <p:cNvSpPr/>
          <p:nvPr/>
        </p:nvSpPr>
        <p:spPr>
          <a:xfrm>
            <a:off x="250920" y="196920"/>
            <a:ext cx="8642160" cy="144000"/>
          </a:xfrm>
          <a:prstGeom prst="rect">
            <a:avLst/>
          </a:prstGeom>
          <a:solidFill>
            <a:srgbClr val="e6001a"/>
          </a:solidFill>
          <a:ln w="324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Line 3"/>
          <p:cNvSpPr/>
          <p:nvPr/>
        </p:nvSpPr>
        <p:spPr>
          <a:xfrm>
            <a:off x="252360" y="6489360"/>
            <a:ext cx="8640720" cy="0"/>
          </a:xfrm>
          <a:prstGeom prst="line">
            <a:avLst/>
          </a:prstGeom>
          <a:ln w="7560">
            <a:solidFill>
              <a:srgbClr val="000000"/>
            </a:solidFill>
            <a:round/>
          </a:ln>
        </p:spPr>
      </p:sp>
      <p:sp>
        <p:nvSpPr>
          <p:cNvPr id="51" name="CustomShape 4"/>
          <p:cNvSpPr/>
          <p:nvPr/>
        </p:nvSpPr>
        <p:spPr>
          <a:xfrm>
            <a:off x="250920" y="366840"/>
            <a:ext cx="8640360" cy="14040"/>
          </a:xfrm>
          <a:prstGeom prst="rect">
            <a:avLst/>
          </a:pr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2" name="Picture 18" descr=""/>
          <p:cNvPicPr/>
          <p:nvPr/>
        </p:nvPicPr>
        <p:blipFill>
          <a:blip r:embed="rId2"/>
          <a:stretch/>
        </p:blipFill>
        <p:spPr>
          <a:xfrm>
            <a:off x="8582040" y="6510240"/>
            <a:ext cx="309240" cy="309240"/>
          </a:xfrm>
          <a:prstGeom prst="rect">
            <a:avLst/>
          </a:prstGeom>
          <a:ln w="9360">
            <a:noFill/>
          </a:ln>
        </p:spPr>
      </p:pic>
      <p:sp>
        <p:nvSpPr>
          <p:cNvPr id="53" name="CustomShape 5"/>
          <p:cNvSpPr/>
          <p:nvPr/>
        </p:nvSpPr>
        <p:spPr>
          <a:xfrm>
            <a:off x="360360" y="6515280"/>
            <a:ext cx="853092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000" strike="noStrike">
                <a:solidFill>
                  <a:srgbClr val="000000"/>
                </a:solidFill>
                <a:latin typeface="Arial"/>
              </a:rPr>
              <a:t>November 2016  |  TU Darmstadt  |  Schlossgartenstraße 8  |  Institut Theorie Elektromagnetischer Felder  |  William Stem |  </a:t>
            </a:r>
            <a:fld id="{5C6E7E87-0320-4724-8B89-56B77F1D760D}" type="slidenum">
              <a:rPr lang="en-US" sz="1000" strike="noStrike">
                <a:solidFill>
                  <a:srgbClr val="000000"/>
                </a:solidFill>
                <a:latin typeface="Arial"/>
              </a:rPr>
              <a:t>&lt;number&gt;</a:t>
            </a:fld>
            <a:endParaRPr/>
          </a:p>
        </p:txBody>
      </p:sp>
      <p:sp>
        <p:nvSpPr>
          <p:cNvPr id="54" name="Line 6"/>
          <p:cNvSpPr/>
          <p:nvPr/>
        </p:nvSpPr>
        <p:spPr>
          <a:xfrm>
            <a:off x="250560" y="1449360"/>
            <a:ext cx="8640720" cy="0"/>
          </a:xfrm>
          <a:prstGeom prst="line">
            <a:avLst/>
          </a:prstGeom>
          <a:ln w="7560">
            <a:solidFill>
              <a:srgbClr val="000000"/>
            </a:solidFill>
            <a:round/>
          </a:ln>
        </p:spPr>
      </p:sp>
      <p:pic>
        <p:nvPicPr>
          <p:cNvPr id="55" name="Picture 9" descr=""/>
          <p:cNvPicPr/>
          <p:nvPr/>
        </p:nvPicPr>
        <p:blipFill>
          <a:blip r:embed="rId3"/>
          <a:srcRect l="0" t="0" r="5447" b="0"/>
          <a:stretch/>
        </p:blipFill>
        <p:spPr>
          <a:xfrm>
            <a:off x="7167600" y="512640"/>
            <a:ext cx="1872720" cy="791640"/>
          </a:xfrm>
          <a:prstGeom prst="rect">
            <a:avLst/>
          </a:prstGeom>
          <a:ln w="9360">
            <a:noFill/>
          </a:ln>
        </p:spPr>
      </p:pic>
      <p:sp>
        <p:nvSpPr>
          <p:cNvPr id="56" name="PlaceHolder 7"/>
          <p:cNvSpPr>
            <a:spLocks noGrp="1"/>
          </p:cNvSpPr>
          <p:nvPr>
            <p:ph type="title"/>
          </p:nvPr>
        </p:nvSpPr>
        <p:spPr>
          <a:xfrm>
            <a:off x="358920" y="488880"/>
            <a:ext cx="6876720" cy="83772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de-DE" sz="2800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/>
          </a:p>
        </p:txBody>
      </p:sp>
      <p:sp>
        <p:nvSpPr>
          <p:cNvPr id="57" name="PlaceHolder 8"/>
          <p:cNvSpPr>
            <a:spLocks noGrp="1"/>
          </p:cNvSpPr>
          <p:nvPr>
            <p:ph type="body"/>
          </p:nvPr>
        </p:nvSpPr>
        <p:spPr>
          <a:xfrm>
            <a:off x="250920" y="1592280"/>
            <a:ext cx="8640360" cy="478908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▪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-"/>
            </a:pPr>
            <a:r>
              <a:rPr lang="de-DE" sz="2400" strike="noStrike">
                <a:solidFill>
                  <a:srgbClr val="000000"/>
                </a:solidFill>
                <a:latin typeface="Arial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de-DE" sz="2000" strike="noStrike">
                <a:solidFill>
                  <a:srgbClr val="000000"/>
                </a:solidFill>
                <a:latin typeface="Arial"/>
              </a:rPr>
              <a:t>Third level</a:t>
            </a:r>
            <a:endParaRPr/>
          </a:p>
          <a:p>
            <a:r>
              <a:rPr lang="de-DE" sz="2000" strike="noStrike">
                <a:solidFill>
                  <a:srgbClr val="000000"/>
                </a:solidFill>
                <a:latin typeface="Arial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-"/>
            </a:pPr>
            <a:r>
              <a:rPr lang="de-DE" sz="2000" strike="noStrike">
                <a:solidFill>
                  <a:srgbClr val="000000"/>
                </a:solidFill>
                <a:latin typeface="Arial"/>
              </a:rPr>
              <a:t>Fifth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357120" y="690480"/>
            <a:ext cx="6735240" cy="580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400" strike="noStrike">
                <a:solidFill>
                  <a:srgbClr val="ffffff"/>
                </a:solidFill>
                <a:latin typeface="Arial"/>
              </a:rPr>
              <a:t>Electron Lenses for Space Charge Compensation in the SIS18 (and COSY)</a:t>
            </a:r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357120" y="1573920"/>
            <a:ext cx="6735240" cy="82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ffffff"/>
                </a:solidFill>
                <a:latin typeface="Arial"/>
              </a:rPr>
              <a:t>William D. Stem</a:t>
            </a:r>
            <a:endParaRPr/>
          </a:p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ffffff"/>
                </a:solidFill>
                <a:latin typeface="Arial"/>
              </a:rPr>
              <a:t>Oliver Boine-Frankenheim</a:t>
            </a:r>
            <a:endParaRPr/>
          </a:p>
        </p:txBody>
      </p:sp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1256760" y="2565000"/>
            <a:ext cx="6428880" cy="3676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3" descr=""/>
          <p:cNvPicPr/>
          <p:nvPr/>
        </p:nvPicPr>
        <p:blipFill>
          <a:blip r:embed="rId1"/>
          <a:stretch/>
        </p:blipFill>
        <p:spPr>
          <a:xfrm>
            <a:off x="925200" y="3340800"/>
            <a:ext cx="3587400" cy="3150720"/>
          </a:xfrm>
          <a:prstGeom prst="rect">
            <a:avLst/>
          </a:prstGeom>
          <a:ln>
            <a:noFill/>
          </a:ln>
        </p:spPr>
      </p:pic>
      <p:sp>
        <p:nvSpPr>
          <p:cNvPr id="216" name="CustomShape 1"/>
          <p:cNvSpPr/>
          <p:nvPr/>
        </p:nvSpPr>
        <p:spPr>
          <a:xfrm>
            <a:off x="3461040" y="3732120"/>
            <a:ext cx="2710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v</a:t>
            </a:r>
            <a:endParaRPr/>
          </a:p>
        </p:txBody>
      </p:sp>
      <p:sp>
        <p:nvSpPr>
          <p:cNvPr id="217" name="CustomShape 2"/>
          <p:cNvSpPr/>
          <p:nvPr/>
        </p:nvSpPr>
        <p:spPr>
          <a:xfrm>
            <a:off x="3084840" y="3732120"/>
            <a:ext cx="1023840" cy="307440"/>
          </a:xfrm>
          <a:prstGeom prst="rect">
            <a:avLst/>
          </a:prstGeom>
          <a:blipFill>
            <a:blip r:embed="rId2"/>
            <a:stretch>
              <a:fillRect l="0" t="-3846" r="0" b="-19606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 </a:t>
            </a:r>
            <a:endParaRPr/>
          </a:p>
        </p:txBody>
      </p:sp>
      <p:sp>
        <p:nvSpPr>
          <p:cNvPr id="218" name="CustomShape 3"/>
          <p:cNvSpPr/>
          <p:nvPr/>
        </p:nvSpPr>
        <p:spPr>
          <a:xfrm>
            <a:off x="3519720" y="5112000"/>
            <a:ext cx="2710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v</a:t>
            </a:r>
            <a:endParaRPr/>
          </a:p>
        </p:txBody>
      </p:sp>
      <p:sp>
        <p:nvSpPr>
          <p:cNvPr id="219" name="CustomShape 4"/>
          <p:cNvSpPr/>
          <p:nvPr/>
        </p:nvSpPr>
        <p:spPr>
          <a:xfrm>
            <a:off x="3153240" y="5112000"/>
            <a:ext cx="1004400" cy="307440"/>
          </a:xfrm>
          <a:prstGeom prst="rect">
            <a:avLst/>
          </a:prstGeom>
          <a:blipFill>
            <a:blip r:embed="rId3"/>
            <a:stretch>
              <a:fillRect l="0" t="-5910" r="0" b="-17921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 </a:t>
            </a:r>
            <a:endParaRPr/>
          </a:p>
        </p:txBody>
      </p:sp>
      <p:sp>
        <p:nvSpPr>
          <p:cNvPr id="220" name="TextShape 5"/>
          <p:cNvSpPr txBox="1"/>
          <p:nvPr/>
        </p:nvSpPr>
        <p:spPr>
          <a:xfrm>
            <a:off x="358920" y="488880"/>
            <a:ext cx="6876720" cy="837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de-DE" sz="2800" strike="noStrike">
                <a:solidFill>
                  <a:srgbClr val="000000"/>
                </a:solidFill>
                <a:latin typeface="Arial"/>
              </a:rPr>
              <a:t>Experimental Procedure</a:t>
            </a:r>
            <a:endParaRPr/>
          </a:p>
        </p:txBody>
      </p:sp>
      <p:sp>
        <p:nvSpPr>
          <p:cNvPr id="221" name="Custom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7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8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9"/>
          <p:cNvSpPr/>
          <p:nvPr/>
        </p:nvSpPr>
        <p:spPr>
          <a:xfrm>
            <a:off x="171360" y="1590480"/>
            <a:ext cx="9198360" cy="230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Low intensity beam at injection energy (&lt;5 turn stacking)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Measure ion current to approximate SC tune shift (should be negligible!)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Measure beam profiles with Residual Gas Monitor (RGM) to get emittances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25" name="Picture 10" descr=""/>
          <p:cNvPicPr/>
          <p:nvPr/>
        </p:nvPicPr>
        <p:blipFill>
          <a:blip r:embed="rId4"/>
          <a:stretch/>
        </p:blipFill>
        <p:spPr>
          <a:xfrm>
            <a:off x="5060160" y="3559320"/>
            <a:ext cx="3965400" cy="2899080"/>
          </a:xfrm>
          <a:prstGeom prst="rect">
            <a:avLst/>
          </a:prstGeom>
          <a:ln>
            <a:noFill/>
          </a:ln>
        </p:spPr>
      </p:pic>
      <p:sp>
        <p:nvSpPr>
          <p:cNvPr id="226" name="CustomShape 10"/>
          <p:cNvSpPr/>
          <p:nvPr/>
        </p:nvSpPr>
        <p:spPr>
          <a:xfrm rot="16200000">
            <a:off x="218520" y="4402080"/>
            <a:ext cx="1089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en-US" strike="noStrike">
                <a:solidFill>
                  <a:srgbClr val="000000"/>
                </a:solidFill>
                <a:latin typeface="Arial"/>
              </a:rPr>
              <a:t>Xe</a:t>
            </a:r>
            <a:r>
              <a:rPr i="1" lang="en-US" strike="noStrike" baseline="30000">
                <a:solidFill>
                  <a:srgbClr val="000000"/>
                </a:solidFill>
                <a:latin typeface="Arial"/>
              </a:rPr>
              <a:t>43+</a:t>
            </a:r>
            <a:endParaRPr/>
          </a:p>
        </p:txBody>
      </p:sp>
      <p:sp>
        <p:nvSpPr>
          <p:cNvPr id="227" name="CustomShape 11"/>
          <p:cNvSpPr/>
          <p:nvPr/>
        </p:nvSpPr>
        <p:spPr>
          <a:xfrm rot="16200000">
            <a:off x="4328280" y="4402080"/>
            <a:ext cx="1089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en-US" strike="noStrike">
                <a:solidFill>
                  <a:srgbClr val="000000"/>
                </a:solidFill>
                <a:latin typeface="Arial"/>
              </a:rPr>
              <a:t>C</a:t>
            </a:r>
            <a:r>
              <a:rPr i="1" lang="en-US" strike="noStrike" baseline="30000">
                <a:solidFill>
                  <a:srgbClr val="000000"/>
                </a:solidFill>
                <a:latin typeface="Arial"/>
              </a:rPr>
              <a:t>3+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10" descr=""/>
          <p:cNvPicPr/>
          <p:nvPr/>
        </p:nvPicPr>
        <p:blipFill>
          <a:blip r:embed="rId1"/>
          <a:stretch/>
        </p:blipFill>
        <p:spPr>
          <a:xfrm>
            <a:off x="1727280" y="2506320"/>
            <a:ext cx="5115600" cy="3951000"/>
          </a:xfrm>
          <a:prstGeom prst="rect">
            <a:avLst/>
          </a:prstGeom>
          <a:ln>
            <a:noFill/>
          </a:ln>
        </p:spPr>
      </p:pic>
      <p:sp>
        <p:nvSpPr>
          <p:cNvPr id="229" name="TextShape 1"/>
          <p:cNvSpPr txBox="1"/>
          <p:nvPr/>
        </p:nvSpPr>
        <p:spPr>
          <a:xfrm>
            <a:off x="358920" y="488880"/>
            <a:ext cx="6876720" cy="837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de-DE" sz="2800" strike="noStrike">
                <a:solidFill>
                  <a:srgbClr val="000000"/>
                </a:solidFill>
                <a:latin typeface="Arial"/>
              </a:rPr>
              <a:t>Experimental Procedure</a:t>
            </a:r>
            <a:endParaRPr/>
          </a:p>
        </p:txBody>
      </p:sp>
      <p:sp>
        <p:nvSpPr>
          <p:cNvPr id="230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5"/>
          <p:cNvSpPr/>
          <p:nvPr/>
        </p:nvSpPr>
        <p:spPr>
          <a:xfrm>
            <a:off x="307800" y="1373040"/>
            <a:ext cx="7939800" cy="11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Measure tune as a function of electron density</a:t>
            </a:r>
            <a:endParaRPr/>
          </a:p>
          <a:p>
            <a:pPr lvl="1">
              <a:lnSpc>
                <a:spcPct val="100000"/>
              </a:lnSpc>
              <a:buFont typeface="Courier New"/>
              <a:buChar char="o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Used Schottky and Base Band Tune (BBQ) measurement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358920" y="488880"/>
            <a:ext cx="6876720" cy="837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de-DE" sz="2800" strike="noStrike">
                <a:solidFill>
                  <a:srgbClr val="000000"/>
                </a:solidFill>
                <a:latin typeface="Arial"/>
              </a:rPr>
              <a:t>Tune Space</a:t>
            </a:r>
            <a:endParaRPr/>
          </a:p>
        </p:txBody>
      </p:sp>
      <p:sp>
        <p:nvSpPr>
          <p:cNvPr id="23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8" name="Picture 2" descr=""/>
          <p:cNvPicPr/>
          <p:nvPr/>
        </p:nvPicPr>
        <p:blipFill>
          <a:blip r:embed="rId1"/>
          <a:stretch/>
        </p:blipFill>
        <p:spPr>
          <a:xfrm>
            <a:off x="1256040" y="1561680"/>
            <a:ext cx="6304680" cy="4860720"/>
          </a:xfrm>
          <a:prstGeom prst="rect">
            <a:avLst/>
          </a:prstGeom>
          <a:ln>
            <a:noFill/>
          </a:ln>
        </p:spPr>
      </p:pic>
      <p:sp>
        <p:nvSpPr>
          <p:cNvPr id="239" name="CustomShape 5"/>
          <p:cNvSpPr/>
          <p:nvPr/>
        </p:nvSpPr>
        <p:spPr>
          <a:xfrm rot="1317600">
            <a:off x="2990520" y="2235240"/>
            <a:ext cx="1222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000000"/>
                </a:solidFill>
                <a:latin typeface="Arial"/>
              </a:rPr>
              <a:t>(1,2,11)</a:t>
            </a:r>
            <a:endParaRPr/>
          </a:p>
        </p:txBody>
      </p:sp>
      <p:sp>
        <p:nvSpPr>
          <p:cNvPr id="240" name="CustomShape 6"/>
          <p:cNvSpPr/>
          <p:nvPr/>
        </p:nvSpPr>
        <p:spPr>
          <a:xfrm rot="16200000">
            <a:off x="4707000" y="5358240"/>
            <a:ext cx="9579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trike="noStrike">
                <a:solidFill>
                  <a:srgbClr val="000000"/>
                </a:solidFill>
                <a:latin typeface="Arial"/>
              </a:rPr>
              <a:t>(3,0,13)</a:t>
            </a:r>
            <a:endParaRPr/>
          </a:p>
        </p:txBody>
      </p:sp>
      <p:sp>
        <p:nvSpPr>
          <p:cNvPr id="241" name="CustomShape 7"/>
          <p:cNvSpPr/>
          <p:nvPr/>
        </p:nvSpPr>
        <p:spPr>
          <a:xfrm rot="3457200">
            <a:off x="4439520" y="2288520"/>
            <a:ext cx="9579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trike="noStrike">
                <a:solidFill>
                  <a:srgbClr val="000000"/>
                </a:solidFill>
                <a:latin typeface="Arial"/>
              </a:rPr>
              <a:t>(2,1,12)</a:t>
            </a:r>
            <a:endParaRPr/>
          </a:p>
        </p:txBody>
      </p:sp>
      <p:sp>
        <p:nvSpPr>
          <p:cNvPr id="242" name="CustomShape 8"/>
          <p:cNvSpPr/>
          <p:nvPr/>
        </p:nvSpPr>
        <p:spPr>
          <a:xfrm rot="19312200">
            <a:off x="2553120" y="4805640"/>
            <a:ext cx="9579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trike="noStrike">
                <a:solidFill>
                  <a:srgbClr val="000000"/>
                </a:solidFill>
                <a:latin typeface="Arial"/>
              </a:rPr>
              <a:t>(1,-1,1)</a:t>
            </a:r>
            <a:endParaRPr/>
          </a:p>
        </p:txBody>
      </p:sp>
      <p:sp>
        <p:nvSpPr>
          <p:cNvPr id="243" name="CustomShape 9"/>
          <p:cNvSpPr/>
          <p:nvPr/>
        </p:nvSpPr>
        <p:spPr>
          <a:xfrm>
            <a:off x="2066040" y="3053880"/>
            <a:ext cx="9579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trike="noStrike">
                <a:solidFill>
                  <a:srgbClr val="000000"/>
                </a:solidFill>
                <a:latin typeface="Arial"/>
              </a:rPr>
              <a:t>(0,3,10)</a:t>
            </a:r>
            <a:endParaRPr/>
          </a:p>
        </p:txBody>
      </p:sp>
      <p:pic>
        <p:nvPicPr>
          <p:cNvPr id="244" name="Picture 3" descr=""/>
          <p:cNvPicPr/>
          <p:nvPr/>
        </p:nvPicPr>
        <p:blipFill>
          <a:blip r:embed="rId2"/>
          <a:stretch/>
        </p:blipFill>
        <p:spPr>
          <a:xfrm>
            <a:off x="1717200" y="1825560"/>
            <a:ext cx="5417280" cy="4320000"/>
          </a:xfrm>
          <a:prstGeom prst="rect">
            <a:avLst/>
          </a:prstGeom>
          <a:ln>
            <a:noFill/>
          </a:ln>
        </p:spPr>
      </p:pic>
      <p:sp>
        <p:nvSpPr>
          <p:cNvPr id="245" name="CustomShape 10"/>
          <p:cNvSpPr/>
          <p:nvPr/>
        </p:nvSpPr>
        <p:spPr>
          <a:xfrm>
            <a:off x="2727720" y="1692000"/>
            <a:ext cx="3079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trike="noStrike">
                <a:solidFill>
                  <a:srgbClr val="000000"/>
                </a:solidFill>
                <a:latin typeface="Arial"/>
              </a:rPr>
              <a:t>Franchetti, HB Proceedings 2008</a:t>
            </a:r>
            <a:endParaRPr/>
          </a:p>
        </p:txBody>
      </p:sp>
      <p:sp>
        <p:nvSpPr>
          <p:cNvPr id="246" name="CustomShape 11"/>
          <p:cNvSpPr/>
          <p:nvPr/>
        </p:nvSpPr>
        <p:spPr>
          <a:xfrm>
            <a:off x="3576240" y="4707360"/>
            <a:ext cx="182520" cy="182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42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358920" y="488880"/>
            <a:ext cx="6876720" cy="837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de-DE" sz="2800" strike="noStrike">
                <a:solidFill>
                  <a:srgbClr val="000000"/>
                </a:solidFill>
                <a:latin typeface="Arial"/>
              </a:rPr>
              <a:t>(Preliminary) Experimental Results!</a:t>
            </a:r>
            <a:endParaRPr/>
          </a:p>
        </p:txBody>
      </p:sp>
      <p:sp>
        <p:nvSpPr>
          <p:cNvPr id="248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1" name="Picture 4" descr=""/>
          <p:cNvPicPr/>
          <p:nvPr/>
        </p:nvPicPr>
        <p:blipFill>
          <a:blip r:embed="rId1"/>
          <a:stretch/>
        </p:blipFill>
        <p:spPr>
          <a:xfrm>
            <a:off x="1106280" y="1760400"/>
            <a:ext cx="6710760" cy="4378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4" dur="indefinite" restart="never" nodeType="tmRoot">
          <p:childTnLst>
            <p:seq>
              <p:cTn id="4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358920" y="488880"/>
            <a:ext cx="6876720" cy="837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de-DE" sz="2800" strike="noStrike">
                <a:solidFill>
                  <a:srgbClr val="000000"/>
                </a:solidFill>
                <a:latin typeface="Arial"/>
              </a:rPr>
              <a:t>(Preliminary) Experimental Results!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6" name="Picture 3" descr=""/>
          <p:cNvPicPr/>
          <p:nvPr/>
        </p:nvPicPr>
        <p:blipFill>
          <a:blip r:embed="rId1"/>
          <a:stretch/>
        </p:blipFill>
        <p:spPr>
          <a:xfrm>
            <a:off x="0" y="1978920"/>
            <a:ext cx="5078880" cy="4014720"/>
          </a:xfrm>
          <a:prstGeom prst="rect">
            <a:avLst/>
          </a:prstGeom>
          <a:ln>
            <a:noFill/>
          </a:ln>
        </p:spPr>
      </p:pic>
      <p:pic>
        <p:nvPicPr>
          <p:cNvPr id="257" name="Picture 2" descr=""/>
          <p:cNvPicPr/>
          <p:nvPr/>
        </p:nvPicPr>
        <p:blipFill>
          <a:blip r:embed="rId2"/>
          <a:stretch/>
        </p:blipFill>
        <p:spPr>
          <a:xfrm>
            <a:off x="4638240" y="2040480"/>
            <a:ext cx="4895280" cy="393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6" dur="indefinite" restart="never" nodeType="tmRoot">
          <p:childTnLst>
            <p:seq>
              <p:cTn id="4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358920" y="488880"/>
            <a:ext cx="6876720" cy="837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de-DE" sz="2800" strike="noStrike">
                <a:solidFill>
                  <a:srgbClr val="000000"/>
                </a:solidFill>
                <a:latin typeface="Arial"/>
              </a:rPr>
              <a:t>Outlook</a:t>
            </a:r>
            <a:endParaRPr/>
          </a:p>
        </p:txBody>
      </p:sp>
      <p:sp>
        <p:nvSpPr>
          <p:cNvPr id="259" name="TextShape 2"/>
          <p:cNvSpPr txBox="1"/>
          <p:nvPr/>
        </p:nvSpPr>
        <p:spPr>
          <a:xfrm>
            <a:off x="231120" y="1690560"/>
            <a:ext cx="8640360" cy="4789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lang="de-DE" sz="2800" strike="noStrike">
                <a:solidFill>
                  <a:srgbClr val="002060"/>
                </a:solidFill>
                <a:latin typeface="Arial"/>
              </a:rPr>
              <a:t>Ideas for COSY beamtime: 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de-DE" sz="2400" strike="noStrike">
                <a:solidFill>
                  <a:srgbClr val="000000"/>
                </a:solidFill>
                <a:latin typeface="Arial"/>
              </a:rPr>
              <a:t>Reproduce simulation results of instabilities stopbands by performing a tune scan with an electron lens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de-DE" sz="2400" strike="noStrike">
                <a:solidFill>
                  <a:srgbClr val="000000"/>
                </a:solidFill>
                <a:latin typeface="Arial"/>
              </a:rPr>
              <a:t>Re-explore closed orbit as a function of ion beam offset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de-DE" sz="2400" strike="noStrike">
                <a:solidFill>
                  <a:srgbClr val="000000"/>
                </a:solidFill>
                <a:latin typeface="Arial"/>
              </a:rPr>
              <a:t>Explore the effect of two compensators (labeled as 100 keV and 2 MeV in other presentations)?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de-DE" sz="2400" strike="noStrike">
                <a:solidFill>
                  <a:srgbClr val="000000"/>
                </a:solidFill>
                <a:latin typeface="Arial"/>
              </a:rPr>
              <a:t>Pulsed electron lens (if possible) to match longitudinal ion bunch profile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de-DE" sz="2400" strike="noStrike">
                <a:solidFill>
                  <a:srgbClr val="000000"/>
                </a:solidFill>
                <a:latin typeface="Arial"/>
              </a:rPr>
              <a:t>Look at alternative transverse electron density profiles (e.g. McMillan) to see where the limitation is experimentally</a:t>
            </a:r>
            <a:endParaRPr/>
          </a:p>
        </p:txBody>
      </p:sp>
    </p:spTree>
  </p:cSld>
  <p:timing>
    <p:tnLst>
      <p:par>
        <p:cTn id="48" dur="indefinite" restart="never" nodeType="tmRoot">
          <p:childTnLst>
            <p:seq>
              <p:cTn id="4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358920" y="488880"/>
            <a:ext cx="6876720" cy="837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de-DE" sz="2800" strike="noStrike">
                <a:solidFill>
                  <a:srgbClr val="000000"/>
                </a:solidFill>
                <a:latin typeface="Arial"/>
              </a:rPr>
              <a:t>Acknowledgements and References</a:t>
            </a:r>
            <a:endParaRPr/>
          </a:p>
        </p:txBody>
      </p:sp>
      <p:sp>
        <p:nvSpPr>
          <p:cNvPr id="261" name="TextShape 2"/>
          <p:cNvSpPr txBox="1"/>
          <p:nvPr/>
        </p:nvSpPr>
        <p:spPr>
          <a:xfrm>
            <a:off x="437400" y="2085120"/>
            <a:ext cx="8464680" cy="741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de-DE" sz="2000" strike="noStrike">
                <a:solidFill>
                  <a:srgbClr val="000000"/>
                </a:solidFill>
                <a:latin typeface="Arial"/>
              </a:rPr>
              <a:t>Oliver Boine-Frankenheim, Rahul Singh, Christina Dimopoulou, Markus Steck, Sabrina Appel, Ivan Karpov, Lars Bozyk, Philipp Gardlowski</a:t>
            </a:r>
            <a:endParaRPr/>
          </a:p>
        </p:txBody>
      </p:sp>
      <p:sp>
        <p:nvSpPr>
          <p:cNvPr id="262" name="CustomShape 3"/>
          <p:cNvSpPr/>
          <p:nvPr/>
        </p:nvSpPr>
        <p:spPr>
          <a:xfrm>
            <a:off x="327600" y="3373200"/>
            <a:ext cx="8640360" cy="2921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buFont typeface="Arial"/>
              <a:buChar char="▪"/>
            </a:pPr>
            <a:r>
              <a:rPr lang="en-US" sz="2200" strike="noStrike">
                <a:solidFill>
                  <a:srgbClr val="000000"/>
                </a:solidFill>
                <a:latin typeface="Arial"/>
              </a:rPr>
              <a:t>M. Aiba, M. Chanel, U. Dorda, R. Garoby, J.-P. Koutchouk, M. Martini, Proc. of the Particle Accelerator Conference (PAC) 2007</a:t>
            </a:r>
            <a:endParaRPr/>
          </a:p>
          <a:p>
            <a:pPr>
              <a:lnSpc>
                <a:spcPct val="100000"/>
              </a:lnSpc>
              <a:buFont typeface="Arial"/>
              <a:buChar char="▪"/>
            </a:pPr>
            <a:r>
              <a:rPr lang="en-US" sz="2200" strike="noStrike">
                <a:solidFill>
                  <a:srgbClr val="000000"/>
                </a:solidFill>
                <a:latin typeface="Arial"/>
              </a:rPr>
              <a:t>A.V. Burov, Proceedings of the 2001 Particle Accelerator Conference, Chicago (2001)</a:t>
            </a:r>
            <a:endParaRPr/>
          </a:p>
          <a:p>
            <a:pPr>
              <a:lnSpc>
                <a:spcPct val="100000"/>
              </a:lnSpc>
              <a:buFont typeface="Arial"/>
              <a:buChar char="▪"/>
            </a:pPr>
            <a:r>
              <a:rPr lang="en-US" sz="2200" strike="noStrike">
                <a:solidFill>
                  <a:srgbClr val="000000"/>
                </a:solidFill>
                <a:latin typeface="Arial"/>
              </a:rPr>
              <a:t>V. Shiltsev et al., Phys. Rev. ST-AB 103501 (2008)</a:t>
            </a:r>
            <a:endParaRPr/>
          </a:p>
          <a:p>
            <a:pPr>
              <a:lnSpc>
                <a:spcPct val="100000"/>
              </a:lnSpc>
              <a:buFont typeface="Arial"/>
              <a:buChar char="▪"/>
            </a:pPr>
            <a:r>
              <a:rPr lang="en-US" sz="2200" strike="noStrike">
                <a:solidFill>
                  <a:srgbClr val="000000"/>
                </a:solidFill>
                <a:latin typeface="Arial"/>
              </a:rPr>
              <a:t>V. Litvinenko, G.Wang, Phys. Rev. ST-AB</a:t>
            </a:r>
            <a:endParaRPr/>
          </a:p>
          <a:p>
            <a:pPr>
              <a:lnSpc>
                <a:spcPct val="100000"/>
              </a:lnSpc>
              <a:buFont typeface="Arial"/>
              <a:buChar char="▪"/>
            </a:pPr>
            <a:r>
              <a:rPr lang="en-US" sz="2200" strike="noStrike">
                <a:solidFill>
                  <a:srgbClr val="000000"/>
                </a:solidFill>
                <a:latin typeface="Arial"/>
              </a:rPr>
              <a:t>R. Singh, Ph.D. Dissertation, TUD (2014).</a:t>
            </a:r>
            <a:endParaRPr/>
          </a:p>
          <a:p>
            <a:pPr>
              <a:lnSpc>
                <a:spcPct val="100000"/>
              </a:lnSpc>
              <a:buFont typeface="Arial"/>
              <a:buChar char="▪"/>
            </a:pPr>
            <a:endParaRPr/>
          </a:p>
          <a:p>
            <a:pPr>
              <a:lnSpc>
                <a:spcPct val="100000"/>
              </a:lnSpc>
              <a:buFont typeface="Arial"/>
              <a:buChar char="▪"/>
            </a:pPr>
            <a:r>
              <a:rPr lang="en-US" sz="1600" strike="noStrike">
                <a:solidFill>
                  <a:srgbClr val="000000"/>
                </a:solidFill>
                <a:latin typeface="Arial"/>
              </a:rPr>
              <a:t>Work is supported by BMBF contract FKZ:05P15RDRBA</a:t>
            </a:r>
            <a:endParaRPr/>
          </a:p>
        </p:txBody>
      </p:sp>
      <p:sp>
        <p:nvSpPr>
          <p:cNvPr id="263" name="CustomShape 4"/>
          <p:cNvSpPr/>
          <p:nvPr/>
        </p:nvSpPr>
        <p:spPr>
          <a:xfrm>
            <a:off x="342720" y="1674720"/>
            <a:ext cx="2838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lang="en-US" sz="2400" strike="noStrike">
                <a:solidFill>
                  <a:srgbClr val="002060"/>
                </a:solidFill>
                <a:latin typeface="Arial"/>
              </a:rPr>
              <a:t>Experiment Team</a:t>
            </a:r>
            <a:endParaRPr/>
          </a:p>
        </p:txBody>
      </p:sp>
      <p:sp>
        <p:nvSpPr>
          <p:cNvPr id="264" name="CustomShape 5"/>
          <p:cNvSpPr/>
          <p:nvPr/>
        </p:nvSpPr>
        <p:spPr>
          <a:xfrm>
            <a:off x="340200" y="2880360"/>
            <a:ext cx="1962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lang="en-US" sz="2400" strike="noStrike">
                <a:solidFill>
                  <a:srgbClr val="002060"/>
                </a:solidFill>
                <a:latin typeface="Arial"/>
              </a:rPr>
              <a:t>References</a:t>
            </a:r>
            <a:endParaRPr/>
          </a:p>
        </p:txBody>
      </p:sp>
    </p:spTree>
  </p:cSld>
  <p:timing>
    <p:tnLst>
      <p:par>
        <p:cTn id="50" dur="indefinite" restart="never" nodeType="tmRoot">
          <p:childTnLst>
            <p:seq>
              <p:cTn id="5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2531520" y="3245400"/>
            <a:ext cx="3504960" cy="962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i="1" lang="de-DE" sz="2800" strike="noStrike">
                <a:solidFill>
                  <a:srgbClr val="002060"/>
                </a:solidFill>
                <a:latin typeface="Arial"/>
              </a:rPr>
              <a:t>Thank you </a:t>
            </a:r>
            <a:endParaRPr/>
          </a:p>
          <a:p>
            <a:pPr algn="ctr">
              <a:lnSpc>
                <a:spcPct val="100000"/>
              </a:lnSpc>
            </a:pPr>
            <a:r>
              <a:rPr i="1" lang="de-DE" sz="2800" strike="noStrike">
                <a:solidFill>
                  <a:srgbClr val="002060"/>
                </a:solidFill>
                <a:latin typeface="Arial"/>
              </a:rPr>
              <a:t>for your attention!</a:t>
            </a:r>
            <a:endParaRPr/>
          </a:p>
        </p:txBody>
      </p:sp>
    </p:spTree>
  </p:cSld>
  <p:timing>
    <p:tnLst>
      <p:par>
        <p:cTn id="52" dur="indefinite" restart="never" nodeType="tmRoot">
          <p:childTnLst>
            <p:seq>
              <p:cTn id="5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358920" y="488880"/>
            <a:ext cx="6876720" cy="837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de-DE" sz="2800" strike="noStrike">
                <a:solidFill>
                  <a:srgbClr val="000000"/>
                </a:solidFill>
                <a:latin typeface="Arial"/>
              </a:rPr>
              <a:t>Backup: Closed Orbit Distortions</a:t>
            </a:r>
            <a:endParaRPr/>
          </a:p>
        </p:txBody>
      </p:sp>
      <p:pic>
        <p:nvPicPr>
          <p:cNvPr id="267" name="Picture 4" descr=""/>
          <p:cNvPicPr/>
          <p:nvPr/>
        </p:nvPicPr>
        <p:blipFill>
          <a:blip r:embed="rId1"/>
          <a:stretch/>
        </p:blipFill>
        <p:spPr>
          <a:xfrm>
            <a:off x="511200" y="1550880"/>
            <a:ext cx="3306600" cy="2479680"/>
          </a:xfrm>
          <a:prstGeom prst="rect">
            <a:avLst/>
          </a:prstGeom>
          <a:ln>
            <a:noFill/>
          </a:ln>
        </p:spPr>
      </p:pic>
      <p:pic>
        <p:nvPicPr>
          <p:cNvPr id="268" name="Picture 6" descr=""/>
          <p:cNvPicPr/>
          <p:nvPr/>
        </p:nvPicPr>
        <p:blipFill>
          <a:blip r:embed="rId2"/>
          <a:stretch/>
        </p:blipFill>
        <p:spPr>
          <a:xfrm>
            <a:off x="564120" y="4031280"/>
            <a:ext cx="3253680" cy="2440440"/>
          </a:xfrm>
          <a:prstGeom prst="rect">
            <a:avLst/>
          </a:prstGeom>
          <a:ln>
            <a:noFill/>
          </a:ln>
        </p:spPr>
      </p:pic>
      <p:pic>
        <p:nvPicPr>
          <p:cNvPr id="269" name="Picture 7" descr=""/>
          <p:cNvPicPr/>
          <p:nvPr/>
        </p:nvPicPr>
        <p:blipFill>
          <a:blip r:embed="rId3"/>
          <a:stretch/>
        </p:blipFill>
        <p:spPr>
          <a:xfrm>
            <a:off x="5299560" y="1634760"/>
            <a:ext cx="3326400" cy="2494440"/>
          </a:xfrm>
          <a:prstGeom prst="rect">
            <a:avLst/>
          </a:prstGeom>
          <a:ln>
            <a:noFill/>
          </a:ln>
        </p:spPr>
      </p:pic>
      <p:pic>
        <p:nvPicPr>
          <p:cNvPr id="270" name="Picture 8" descr=""/>
          <p:cNvPicPr/>
          <p:nvPr/>
        </p:nvPicPr>
        <p:blipFill>
          <a:blip r:embed="rId4"/>
          <a:stretch/>
        </p:blipFill>
        <p:spPr>
          <a:xfrm>
            <a:off x="5466600" y="4129560"/>
            <a:ext cx="3122640" cy="2341800"/>
          </a:xfrm>
          <a:prstGeom prst="rect">
            <a:avLst/>
          </a:prstGeom>
          <a:ln>
            <a:noFill/>
          </a:ln>
        </p:spPr>
      </p:pic>
      <p:sp>
        <p:nvSpPr>
          <p:cNvPr id="271" name="CustomShape 2"/>
          <p:cNvSpPr/>
          <p:nvPr/>
        </p:nvSpPr>
        <p:spPr>
          <a:xfrm>
            <a:off x="4157640" y="3231720"/>
            <a:ext cx="353520" cy="14252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TextShape 3"/>
          <p:cNvSpPr txBox="1"/>
          <p:nvPr/>
        </p:nvSpPr>
        <p:spPr>
          <a:xfrm>
            <a:off x="3603240" y="2791080"/>
            <a:ext cx="1695960" cy="756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de-DE" sz="2000" strike="noStrike">
                <a:solidFill>
                  <a:srgbClr val="000000"/>
                </a:solidFill>
                <a:latin typeface="Arial"/>
              </a:rPr>
              <a:t>5mm offset</a:t>
            </a:r>
            <a:endParaRPr/>
          </a:p>
        </p:txBody>
      </p:sp>
    </p:spTree>
  </p:cSld>
  <p:timing>
    <p:tnLst>
      <p:par>
        <p:cTn id="54" dur="indefinite" restart="never" nodeType="tmRoot">
          <p:childTnLst>
            <p:seq>
              <p:cTn id="5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358920" y="488880"/>
            <a:ext cx="6876720" cy="837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de-DE" sz="2800" strike="noStrike">
                <a:solidFill>
                  <a:srgbClr val="000000"/>
                </a:solidFill>
                <a:latin typeface="Arial"/>
              </a:rPr>
              <a:t>High-Intensity at FAIR</a:t>
            </a:r>
            <a:endParaRPr/>
          </a:p>
        </p:txBody>
      </p:sp>
      <p:pic>
        <p:nvPicPr>
          <p:cNvPr id="101" name="Picture 3" descr=""/>
          <p:cNvPicPr/>
          <p:nvPr/>
        </p:nvPicPr>
        <p:blipFill>
          <a:blip r:embed="rId1"/>
          <a:stretch/>
        </p:blipFill>
        <p:spPr>
          <a:xfrm>
            <a:off x="487800" y="1486800"/>
            <a:ext cx="8129160" cy="4981680"/>
          </a:xfrm>
          <a:prstGeom prst="rect">
            <a:avLst/>
          </a:prstGeom>
          <a:ln>
            <a:noFill/>
          </a:ln>
        </p:spPr>
      </p:pic>
      <p:sp>
        <p:nvSpPr>
          <p:cNvPr id="102" name="CustomShape 2"/>
          <p:cNvSpPr/>
          <p:nvPr/>
        </p:nvSpPr>
        <p:spPr>
          <a:xfrm rot="1455600">
            <a:off x="1638720" y="5340600"/>
            <a:ext cx="12416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SIS100</a:t>
            </a:r>
            <a:endParaRPr/>
          </a:p>
        </p:txBody>
      </p:sp>
      <p:sp>
        <p:nvSpPr>
          <p:cNvPr id="103" name="CustomShape 3"/>
          <p:cNvSpPr/>
          <p:nvPr/>
        </p:nvSpPr>
        <p:spPr>
          <a:xfrm>
            <a:off x="2395080" y="2993400"/>
            <a:ext cx="4113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en-US" strike="noStrike">
                <a:solidFill>
                  <a:srgbClr val="000000"/>
                </a:solidFill>
                <a:latin typeface="Arial"/>
              </a:rPr>
              <a:t>Incoherent Tune Shift </a:t>
            </a:r>
            <a:endParaRPr/>
          </a:p>
        </p:txBody>
      </p:sp>
      <p:sp>
        <p:nvSpPr>
          <p:cNvPr id="104" name="CustomShape 4"/>
          <p:cNvSpPr/>
          <p:nvPr/>
        </p:nvSpPr>
        <p:spPr>
          <a:xfrm>
            <a:off x="1156320" y="1578600"/>
            <a:ext cx="4366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Facility for Antiproton and Ion Research</a:t>
            </a:r>
            <a:endParaRPr/>
          </a:p>
        </p:txBody>
      </p:sp>
      <p:pic>
        <p:nvPicPr>
          <p:cNvPr id="105" name="Picture 2" descr=""/>
          <p:cNvPicPr/>
          <p:nvPr/>
        </p:nvPicPr>
        <p:blipFill>
          <a:blip r:embed="rId2"/>
          <a:stretch/>
        </p:blipFill>
        <p:spPr>
          <a:xfrm>
            <a:off x="487800" y="1486800"/>
            <a:ext cx="690840" cy="575640"/>
          </a:xfrm>
          <a:prstGeom prst="rect">
            <a:avLst/>
          </a:prstGeom>
          <a:ln>
            <a:noFill/>
          </a:ln>
        </p:spPr>
      </p:pic>
      <p:sp>
        <p:nvSpPr>
          <p:cNvPr id="106" name="CustomShape 5"/>
          <p:cNvSpPr/>
          <p:nvPr/>
        </p:nvSpPr>
        <p:spPr>
          <a:xfrm>
            <a:off x="2526840" y="3359880"/>
            <a:ext cx="408996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6"/>
          <p:cNvSpPr/>
          <p:nvPr/>
        </p:nvSpPr>
        <p:spPr>
          <a:xfrm>
            <a:off x="2526840" y="3359880"/>
            <a:ext cx="4089960" cy="6710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 </a:t>
            </a:r>
            <a:endParaRPr/>
          </a:p>
        </p:txBody>
      </p:sp>
      <p:sp>
        <p:nvSpPr>
          <p:cNvPr id="108" name="CustomShape 7"/>
          <p:cNvSpPr/>
          <p:nvPr/>
        </p:nvSpPr>
        <p:spPr>
          <a:xfrm>
            <a:off x="3425040" y="4434480"/>
            <a:ext cx="254592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8"/>
          <p:cNvSpPr/>
          <p:nvPr/>
        </p:nvSpPr>
        <p:spPr>
          <a:xfrm>
            <a:off x="3425040" y="4434480"/>
            <a:ext cx="2545920" cy="390960"/>
          </a:xfrm>
          <a:prstGeom prst="rect">
            <a:avLst/>
          </a:prstGeom>
          <a:blipFill>
            <a:blip r:embed="rId4"/>
            <a:stretch>
              <a:fillRect l="0" t="0" r="0" b="-460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 </a:t>
            </a:r>
            <a:endParaRPr/>
          </a:p>
        </p:txBody>
      </p:sp>
      <p:sp>
        <p:nvSpPr>
          <p:cNvPr id="110" name="CustomShape 9"/>
          <p:cNvSpPr/>
          <p:nvPr/>
        </p:nvSpPr>
        <p:spPr>
          <a:xfrm>
            <a:off x="2379240" y="4048200"/>
            <a:ext cx="4168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FAIR intensities imply high tune shifts</a:t>
            </a:r>
            <a:endParaRPr/>
          </a:p>
        </p:txBody>
      </p:sp>
      <p:sp>
        <p:nvSpPr>
          <p:cNvPr id="111" name="CustomShape 10"/>
          <p:cNvSpPr/>
          <p:nvPr/>
        </p:nvSpPr>
        <p:spPr>
          <a:xfrm>
            <a:off x="6283080" y="4082760"/>
            <a:ext cx="74952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CustomShape 11"/>
          <p:cNvSpPr/>
          <p:nvPr/>
        </p:nvSpPr>
        <p:spPr>
          <a:xfrm>
            <a:off x="6283080" y="4082760"/>
            <a:ext cx="749520" cy="276480"/>
          </a:xfrm>
          <a:prstGeom prst="rect">
            <a:avLst/>
          </a:prstGeom>
          <a:blipFill>
            <a:blip r:embed="rId5"/>
            <a:stretch>
              <a:fillRect l="0" t="-2127" r="0" b="-8865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 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358920" y="488880"/>
            <a:ext cx="7021080" cy="837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de-DE" sz="2800" strike="noStrike">
                <a:solidFill>
                  <a:srgbClr val="000000"/>
                </a:solidFill>
                <a:latin typeface="Arial"/>
              </a:rPr>
              <a:t>Electron Lenses</a:t>
            </a:r>
            <a:endParaRPr/>
          </a:p>
        </p:txBody>
      </p:sp>
      <p:sp>
        <p:nvSpPr>
          <p:cNvPr id="114" name="CustomShape 2"/>
          <p:cNvSpPr/>
          <p:nvPr/>
        </p:nvSpPr>
        <p:spPr>
          <a:xfrm>
            <a:off x="2634120" y="1791360"/>
            <a:ext cx="3965040" cy="72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3"/>
          <p:cNvSpPr/>
          <p:nvPr/>
        </p:nvSpPr>
        <p:spPr>
          <a:xfrm>
            <a:off x="2634120" y="1791360"/>
            <a:ext cx="3965040" cy="72936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 </a:t>
            </a:r>
            <a:endParaRPr/>
          </a:p>
        </p:txBody>
      </p:sp>
      <p:sp>
        <p:nvSpPr>
          <p:cNvPr id="116" name="CustomShape 4"/>
          <p:cNvSpPr/>
          <p:nvPr/>
        </p:nvSpPr>
        <p:spPr>
          <a:xfrm>
            <a:off x="191160" y="1832400"/>
            <a:ext cx="2005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E lens tune shift (co-propagating):</a:t>
            </a:r>
            <a:endParaRPr/>
          </a:p>
        </p:txBody>
      </p:sp>
      <p:sp>
        <p:nvSpPr>
          <p:cNvPr id="117" name="CustomShape 5"/>
          <p:cNvSpPr/>
          <p:nvPr/>
        </p:nvSpPr>
        <p:spPr>
          <a:xfrm>
            <a:off x="5211000" y="4259160"/>
            <a:ext cx="134676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ff0000"/>
                </a:solidFill>
                <a:latin typeface="Arial"/>
              </a:rPr>
              <a:t>e</a:t>
            </a:r>
            <a:r>
              <a:rPr lang="en-US" sz="1600" strike="noStrike" baseline="33000">
                <a:solidFill>
                  <a:srgbClr val="ff0000"/>
                </a:solidFill>
                <a:latin typeface="Arial"/>
              </a:rPr>
              <a:t>-</a:t>
            </a:r>
            <a:r>
              <a:rPr lang="en-US" sz="1600" strike="noStrike">
                <a:solidFill>
                  <a:srgbClr val="ff0000"/>
                </a:solidFill>
                <a:latin typeface="Arial"/>
              </a:rPr>
              <a:t> collector</a:t>
            </a:r>
            <a:endParaRPr/>
          </a:p>
        </p:txBody>
      </p:sp>
      <p:sp>
        <p:nvSpPr>
          <p:cNvPr id="118" name="Line 6"/>
          <p:cNvSpPr/>
          <p:nvPr/>
        </p:nvSpPr>
        <p:spPr>
          <a:xfrm>
            <a:off x="3206160" y="2993760"/>
            <a:ext cx="650160" cy="49644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</p:sp>
      <p:sp>
        <p:nvSpPr>
          <p:cNvPr id="119" name="Line 7"/>
          <p:cNvSpPr/>
          <p:nvPr/>
        </p:nvSpPr>
        <p:spPr>
          <a:xfrm>
            <a:off x="4917240" y="3497760"/>
            <a:ext cx="609480" cy="4914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</p:sp>
      <p:sp>
        <p:nvSpPr>
          <p:cNvPr id="120" name="Line 8"/>
          <p:cNvSpPr/>
          <p:nvPr/>
        </p:nvSpPr>
        <p:spPr>
          <a:xfrm flipV="1">
            <a:off x="2650320" y="3486240"/>
            <a:ext cx="3560040" cy="15480"/>
          </a:xfrm>
          <a:prstGeom prst="line">
            <a:avLst/>
          </a:prstGeom>
          <a:ln w="9144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21" name="CustomShape 9"/>
          <p:cNvSpPr/>
          <p:nvPr/>
        </p:nvSpPr>
        <p:spPr>
          <a:xfrm rot="19335600">
            <a:off x="2957400" y="2743200"/>
            <a:ext cx="198720" cy="38772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10"/>
          <p:cNvSpPr/>
          <p:nvPr/>
        </p:nvSpPr>
        <p:spPr>
          <a:xfrm>
            <a:off x="2634120" y="2409840"/>
            <a:ext cx="1107360" cy="33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ff0000"/>
                </a:solidFill>
                <a:latin typeface="Arial"/>
              </a:rPr>
              <a:t>e</a:t>
            </a:r>
            <a:r>
              <a:rPr lang="en-US" sz="1400" strike="noStrike" baseline="33000">
                <a:solidFill>
                  <a:srgbClr val="ff0000"/>
                </a:solidFill>
                <a:latin typeface="Arial"/>
              </a:rPr>
              <a:t>-</a:t>
            </a:r>
            <a:r>
              <a:rPr lang="en-US" sz="1400" strike="noStrike">
                <a:solidFill>
                  <a:srgbClr val="ff0000"/>
                </a:solidFill>
                <a:latin typeface="Arial"/>
              </a:rPr>
              <a:t> gun</a:t>
            </a:r>
            <a:endParaRPr/>
          </a:p>
        </p:txBody>
      </p:sp>
      <p:sp>
        <p:nvSpPr>
          <p:cNvPr id="123" name="CustomShape 11"/>
          <p:cNvSpPr/>
          <p:nvPr/>
        </p:nvSpPr>
        <p:spPr>
          <a:xfrm rot="19335600">
            <a:off x="5506920" y="3911760"/>
            <a:ext cx="198720" cy="38772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12"/>
          <p:cNvSpPr/>
          <p:nvPr/>
        </p:nvSpPr>
        <p:spPr>
          <a:xfrm>
            <a:off x="3093480" y="3428280"/>
            <a:ext cx="597240" cy="16272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13"/>
          <p:cNvSpPr/>
          <p:nvPr/>
        </p:nvSpPr>
        <p:spPr>
          <a:xfrm rot="1843200">
            <a:off x="3257640" y="3151080"/>
            <a:ext cx="551160" cy="176400"/>
          </a:xfrm>
          <a:prstGeom prst="ellipse">
            <a:avLst/>
          </a:prstGeom>
          <a:solidFill>
            <a:srgbClr val="c5000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14"/>
          <p:cNvSpPr/>
          <p:nvPr/>
        </p:nvSpPr>
        <p:spPr>
          <a:xfrm>
            <a:off x="3857760" y="2890080"/>
            <a:ext cx="2191320" cy="30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trike="noStrike">
                <a:solidFill>
                  <a:srgbClr val="00b050"/>
                </a:solidFill>
                <a:latin typeface="Arial"/>
              </a:rPr>
              <a:t>Interaction Region</a:t>
            </a:r>
            <a:endParaRPr/>
          </a:p>
        </p:txBody>
      </p:sp>
      <p:sp>
        <p:nvSpPr>
          <p:cNvPr id="127" name="CustomShape 15"/>
          <p:cNvSpPr/>
          <p:nvPr/>
        </p:nvSpPr>
        <p:spPr>
          <a:xfrm rot="5400000">
            <a:off x="4276440" y="2782800"/>
            <a:ext cx="202320" cy="1035000"/>
          </a:xfrm>
          <a:prstGeom prst="leftBrace">
            <a:avLst>
              <a:gd name="adj1" fmla="val 32962"/>
              <a:gd name="adj2" fmla="val 50000"/>
            </a:avLst>
          </a:prstGeom>
          <a:noFill/>
          <a:ln w="3672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16"/>
          <p:cNvSpPr/>
          <p:nvPr/>
        </p:nvSpPr>
        <p:spPr>
          <a:xfrm>
            <a:off x="5458320" y="1699200"/>
            <a:ext cx="1006200" cy="890280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17"/>
          <p:cNvSpPr/>
          <p:nvPr/>
        </p:nvSpPr>
        <p:spPr>
          <a:xfrm>
            <a:off x="6423840" y="1630080"/>
            <a:ext cx="5000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18"/>
          <p:cNvSpPr/>
          <p:nvPr/>
        </p:nvSpPr>
        <p:spPr>
          <a:xfrm>
            <a:off x="6423840" y="1630080"/>
            <a:ext cx="500040" cy="369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 </a:t>
            </a:r>
            <a:endParaRPr/>
          </a:p>
        </p:txBody>
      </p:sp>
      <p:sp>
        <p:nvSpPr>
          <p:cNvPr id="131" name="TextShape 19"/>
          <p:cNvSpPr txBox="1"/>
          <p:nvPr/>
        </p:nvSpPr>
        <p:spPr>
          <a:xfrm>
            <a:off x="527400" y="4615920"/>
            <a:ext cx="7699680" cy="1329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▪"/>
            </a:pPr>
            <a:r>
              <a:rPr lang="de-DE" sz="2200" strike="noStrike">
                <a:solidFill>
                  <a:srgbClr val="000000"/>
                </a:solidFill>
                <a:latin typeface="Arial"/>
              </a:rPr>
              <a:t>Avoid cooling regime </a:t>
            </a:r>
            <a:endParaRPr/>
          </a:p>
          <a:p>
            <a:pPr>
              <a:lnSpc>
                <a:spcPct val="100000"/>
              </a:lnSpc>
              <a:buFont typeface="Arial"/>
              <a:buChar char="▪"/>
            </a:pPr>
            <a:r>
              <a:rPr lang="de-DE" sz="2200" strike="noStrike">
                <a:solidFill>
                  <a:srgbClr val="000000"/>
                </a:solidFill>
                <a:latin typeface="Arial"/>
              </a:rPr>
              <a:t>Match transverse profiles</a:t>
            </a:r>
            <a:endParaRPr/>
          </a:p>
          <a:p>
            <a:pPr>
              <a:lnSpc>
                <a:spcPct val="100000"/>
              </a:lnSpc>
              <a:buFont typeface="Arial"/>
              <a:buChar char="▪"/>
            </a:pPr>
            <a:r>
              <a:rPr lang="de-DE" sz="2200" strike="noStrike">
                <a:solidFill>
                  <a:srgbClr val="000000"/>
                </a:solidFill>
                <a:latin typeface="Arial"/>
              </a:rPr>
              <a:t>Center ion beam in lens or suffer closed orbit distortion</a:t>
            </a:r>
            <a:endParaRPr/>
          </a:p>
          <a:p>
            <a:pPr>
              <a:lnSpc>
                <a:spcPct val="100000"/>
              </a:lnSpc>
              <a:buFont typeface="Arial"/>
              <a:buChar char="▪"/>
            </a:pPr>
            <a:r>
              <a:rPr lang="de-DE" sz="2200" strike="noStrike">
                <a:solidFill>
                  <a:srgbClr val="000000"/>
                </a:solidFill>
                <a:latin typeface="Arial"/>
              </a:rPr>
              <a:t>Match longitudinal bunch profiles (pulsed electron beam)</a:t>
            </a:r>
            <a:endParaRPr/>
          </a:p>
        </p:txBody>
      </p:sp>
      <p:sp>
        <p:nvSpPr>
          <p:cNvPr id="132" name="TextShape 20"/>
          <p:cNvSpPr txBox="1"/>
          <p:nvPr/>
        </p:nvSpPr>
        <p:spPr>
          <a:xfrm>
            <a:off x="527400" y="4615920"/>
            <a:ext cx="7699680" cy="13291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▪"/>
            </a:pPr>
            <a:r>
              <a:rPr lang="de-DE" sz="2800" strike="noStrike">
                <a:solidFill>
                  <a:srgbClr val="000000"/>
                </a:solidFill>
                <a:latin typeface="Arial"/>
              </a:rPr>
              <a:t> </a:t>
            </a:r>
            <a:endParaRPr/>
          </a:p>
        </p:txBody>
      </p:sp>
      <p:sp>
        <p:nvSpPr>
          <p:cNvPr id="133" name="CustomShape 21"/>
          <p:cNvSpPr/>
          <p:nvPr/>
        </p:nvSpPr>
        <p:spPr>
          <a:xfrm>
            <a:off x="541440" y="4204440"/>
            <a:ext cx="38347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000000"/>
                </a:solidFill>
                <a:latin typeface="Arial"/>
              </a:rPr>
              <a:t>For SC Compensation: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193320" y="3117600"/>
            <a:ext cx="5582520" cy="344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What is the percentage of tune shift each lens compensator can produce?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Focusing error instabilities and required number of compensators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Effect on both the incoherent (single particle) and coherent (envelope) stop bands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Ionization and capture cross sections/ beam lifetimes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Pulsed electrons for bunch compensation (future)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358920" y="488880"/>
            <a:ext cx="7021080" cy="837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de-DE" sz="2800" strike="noStrike">
                <a:solidFill>
                  <a:srgbClr val="000000"/>
                </a:solidFill>
                <a:latin typeface="Arial"/>
              </a:rPr>
              <a:t>Electron Lenses</a:t>
            </a:r>
            <a:endParaRPr/>
          </a:p>
        </p:txBody>
      </p:sp>
      <p:sp>
        <p:nvSpPr>
          <p:cNvPr id="136" name="CustomShape 3"/>
          <p:cNvSpPr/>
          <p:nvPr/>
        </p:nvSpPr>
        <p:spPr>
          <a:xfrm>
            <a:off x="2634120" y="1791360"/>
            <a:ext cx="3722040" cy="68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4"/>
          <p:cNvSpPr/>
          <p:nvPr/>
        </p:nvSpPr>
        <p:spPr>
          <a:xfrm>
            <a:off x="2634120" y="1791360"/>
            <a:ext cx="3722040" cy="6858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 </a:t>
            </a:r>
            <a:endParaRPr/>
          </a:p>
        </p:txBody>
      </p:sp>
      <p:sp>
        <p:nvSpPr>
          <p:cNvPr id="138" name="CustomShape 5"/>
          <p:cNvSpPr/>
          <p:nvPr/>
        </p:nvSpPr>
        <p:spPr>
          <a:xfrm>
            <a:off x="191160" y="1832400"/>
            <a:ext cx="2005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E lens tune shift (co-propagating):</a:t>
            </a:r>
            <a:endParaRPr/>
          </a:p>
        </p:txBody>
      </p:sp>
      <p:sp>
        <p:nvSpPr>
          <p:cNvPr id="139" name="CustomShape 6"/>
          <p:cNvSpPr/>
          <p:nvPr/>
        </p:nvSpPr>
        <p:spPr>
          <a:xfrm>
            <a:off x="259200" y="2877480"/>
            <a:ext cx="38347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000000"/>
                </a:solidFill>
                <a:latin typeface="Arial"/>
              </a:rPr>
              <a:t>Items we are addressing:</a:t>
            </a:r>
            <a:endParaRPr/>
          </a:p>
        </p:txBody>
      </p:sp>
      <p:sp>
        <p:nvSpPr>
          <p:cNvPr id="140" name="CustomShape 7"/>
          <p:cNvSpPr/>
          <p:nvPr/>
        </p:nvSpPr>
        <p:spPr>
          <a:xfrm>
            <a:off x="7907760" y="4520160"/>
            <a:ext cx="134676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ff0000"/>
                </a:solidFill>
                <a:latin typeface="Arial"/>
              </a:rPr>
              <a:t>e</a:t>
            </a:r>
            <a:r>
              <a:rPr lang="en-US" sz="1600" strike="noStrike" baseline="33000">
                <a:solidFill>
                  <a:srgbClr val="ff0000"/>
                </a:solidFill>
                <a:latin typeface="Arial"/>
              </a:rPr>
              <a:t>-</a:t>
            </a:r>
            <a:r>
              <a:rPr lang="en-US" sz="1600" strike="noStrike">
                <a:solidFill>
                  <a:srgbClr val="ff0000"/>
                </a:solidFill>
                <a:latin typeface="Arial"/>
              </a:rPr>
              <a:t> collector</a:t>
            </a:r>
            <a:endParaRPr/>
          </a:p>
        </p:txBody>
      </p:sp>
      <p:sp>
        <p:nvSpPr>
          <p:cNvPr id="141" name="Line 8"/>
          <p:cNvSpPr/>
          <p:nvPr/>
        </p:nvSpPr>
        <p:spPr>
          <a:xfrm>
            <a:off x="5902920" y="3254760"/>
            <a:ext cx="650160" cy="49644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</p:sp>
      <p:sp>
        <p:nvSpPr>
          <p:cNvPr id="142" name="Line 9"/>
          <p:cNvSpPr/>
          <p:nvPr/>
        </p:nvSpPr>
        <p:spPr>
          <a:xfrm>
            <a:off x="7614000" y="3758760"/>
            <a:ext cx="609480" cy="4914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</p:sp>
      <p:sp>
        <p:nvSpPr>
          <p:cNvPr id="143" name="Line 10"/>
          <p:cNvSpPr/>
          <p:nvPr/>
        </p:nvSpPr>
        <p:spPr>
          <a:xfrm flipV="1">
            <a:off x="5347080" y="3747240"/>
            <a:ext cx="3560040" cy="15480"/>
          </a:xfrm>
          <a:prstGeom prst="line">
            <a:avLst/>
          </a:prstGeom>
          <a:ln w="9144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44" name="CustomShape 11"/>
          <p:cNvSpPr/>
          <p:nvPr/>
        </p:nvSpPr>
        <p:spPr>
          <a:xfrm rot="19335600">
            <a:off x="5654160" y="3004560"/>
            <a:ext cx="198720" cy="38772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12"/>
          <p:cNvSpPr/>
          <p:nvPr/>
        </p:nvSpPr>
        <p:spPr>
          <a:xfrm>
            <a:off x="5330520" y="2671200"/>
            <a:ext cx="1107360" cy="33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ff0000"/>
                </a:solidFill>
                <a:latin typeface="Arial"/>
              </a:rPr>
              <a:t>e</a:t>
            </a:r>
            <a:r>
              <a:rPr lang="en-US" sz="1400" strike="noStrike" baseline="33000">
                <a:solidFill>
                  <a:srgbClr val="ff0000"/>
                </a:solidFill>
                <a:latin typeface="Arial"/>
              </a:rPr>
              <a:t>-</a:t>
            </a:r>
            <a:r>
              <a:rPr lang="en-US" sz="1400" strike="noStrike">
                <a:solidFill>
                  <a:srgbClr val="ff0000"/>
                </a:solidFill>
                <a:latin typeface="Arial"/>
              </a:rPr>
              <a:t> gun</a:t>
            </a:r>
            <a:endParaRPr/>
          </a:p>
        </p:txBody>
      </p:sp>
      <p:sp>
        <p:nvSpPr>
          <p:cNvPr id="146" name="CustomShape 13"/>
          <p:cNvSpPr/>
          <p:nvPr/>
        </p:nvSpPr>
        <p:spPr>
          <a:xfrm rot="19335600">
            <a:off x="8203680" y="4172760"/>
            <a:ext cx="198720" cy="38772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14"/>
          <p:cNvSpPr/>
          <p:nvPr/>
        </p:nvSpPr>
        <p:spPr>
          <a:xfrm>
            <a:off x="5789880" y="3689640"/>
            <a:ext cx="597240" cy="16272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15"/>
          <p:cNvSpPr/>
          <p:nvPr/>
        </p:nvSpPr>
        <p:spPr>
          <a:xfrm rot="1843200">
            <a:off x="5954400" y="3412080"/>
            <a:ext cx="551160" cy="176400"/>
          </a:xfrm>
          <a:prstGeom prst="ellipse">
            <a:avLst/>
          </a:prstGeom>
          <a:solidFill>
            <a:srgbClr val="c5000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16"/>
          <p:cNvSpPr/>
          <p:nvPr/>
        </p:nvSpPr>
        <p:spPr>
          <a:xfrm>
            <a:off x="6554160" y="3151080"/>
            <a:ext cx="2191320" cy="30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trike="noStrike">
                <a:solidFill>
                  <a:srgbClr val="00b050"/>
                </a:solidFill>
                <a:latin typeface="Arial"/>
              </a:rPr>
              <a:t>Interaction Region</a:t>
            </a:r>
            <a:endParaRPr/>
          </a:p>
        </p:txBody>
      </p:sp>
      <p:sp>
        <p:nvSpPr>
          <p:cNvPr id="150" name="CustomShape 17"/>
          <p:cNvSpPr/>
          <p:nvPr/>
        </p:nvSpPr>
        <p:spPr>
          <a:xfrm rot="5400000">
            <a:off x="6973200" y="3043800"/>
            <a:ext cx="202320" cy="1035000"/>
          </a:xfrm>
          <a:prstGeom prst="leftBrace">
            <a:avLst>
              <a:gd name="adj1" fmla="val 32962"/>
              <a:gd name="adj2" fmla="val 50000"/>
            </a:avLst>
          </a:prstGeom>
          <a:noFill/>
          <a:ln w="3672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18"/>
          <p:cNvSpPr/>
          <p:nvPr/>
        </p:nvSpPr>
        <p:spPr>
          <a:xfrm>
            <a:off x="5340240" y="1689120"/>
            <a:ext cx="1006200" cy="890280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19"/>
          <p:cNvSpPr/>
          <p:nvPr/>
        </p:nvSpPr>
        <p:spPr>
          <a:xfrm>
            <a:off x="6305760" y="1620360"/>
            <a:ext cx="5000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20"/>
          <p:cNvSpPr/>
          <p:nvPr/>
        </p:nvSpPr>
        <p:spPr>
          <a:xfrm>
            <a:off x="6305760" y="1620360"/>
            <a:ext cx="500040" cy="369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 </a:t>
            </a:r>
            <a:endParaRPr/>
          </a:p>
        </p:txBody>
      </p:sp>
      <p:sp>
        <p:nvSpPr>
          <p:cNvPr id="154" name="CustomShape 21"/>
          <p:cNvSpPr/>
          <p:nvPr/>
        </p:nvSpPr>
        <p:spPr>
          <a:xfrm>
            <a:off x="259200" y="1546200"/>
            <a:ext cx="8838360" cy="4922280"/>
          </a:xfrm>
          <a:prstGeom prst="rect">
            <a:avLst/>
          </a:prstGeom>
          <a:solidFill>
            <a:schemeClr val="bg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5" name="Picture 2" descr=""/>
          <p:cNvPicPr/>
          <p:nvPr/>
        </p:nvPicPr>
        <p:blipFill>
          <a:blip r:embed="rId3"/>
          <a:stretch/>
        </p:blipFill>
        <p:spPr>
          <a:xfrm>
            <a:off x="2340720" y="2920320"/>
            <a:ext cx="4527000" cy="3476160"/>
          </a:xfrm>
          <a:prstGeom prst="rect">
            <a:avLst/>
          </a:prstGeom>
          <a:ln>
            <a:noFill/>
          </a:ln>
        </p:spPr>
      </p:pic>
      <p:pic>
        <p:nvPicPr>
          <p:cNvPr id="156" name="Picture 2" descr=""/>
          <p:cNvPicPr/>
          <p:nvPr/>
        </p:nvPicPr>
        <p:blipFill>
          <a:blip r:embed="rId4"/>
          <a:stretch/>
        </p:blipFill>
        <p:spPr>
          <a:xfrm>
            <a:off x="1477080" y="1554120"/>
            <a:ext cx="6675480" cy="1377720"/>
          </a:xfrm>
          <a:prstGeom prst="rect">
            <a:avLst/>
          </a:prstGeom>
          <a:ln>
            <a:noFill/>
          </a:ln>
        </p:spPr>
      </p:pic>
      <p:sp>
        <p:nvSpPr>
          <p:cNvPr id="157" name="CustomShape 22"/>
          <p:cNvSpPr/>
          <p:nvPr/>
        </p:nvSpPr>
        <p:spPr>
          <a:xfrm>
            <a:off x="5551560" y="3177720"/>
            <a:ext cx="126540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23"/>
          <p:cNvSpPr/>
          <p:nvPr/>
        </p:nvSpPr>
        <p:spPr>
          <a:xfrm>
            <a:off x="5551560" y="3177720"/>
            <a:ext cx="1265400" cy="369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 </a:t>
            </a:r>
            <a:endParaRPr/>
          </a:p>
        </p:txBody>
      </p:sp>
    </p:spTree>
  </p:cSld>
  <p:timing>
    <p:tnLst>
      <p:par>
        <p:cTn id="12" dur="indefinite" restart="never" nodeType="tmRoot">
          <p:childTnLst>
            <p:seq>
              <p:cTn id="1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93320" y="3117600"/>
            <a:ext cx="5582520" cy="344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What is the percentage of tune shift each lens compensator can produce?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Focusing error instabilities and required number of compensators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Effect on both the incoherent (single particle) and coherent (envelope) stop bands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Ionization and capture cross sections/ beam lifetimes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Pulsed electrons for bunch compensation (future)</a:t>
            </a:r>
            <a:endParaRPr/>
          </a:p>
        </p:txBody>
      </p:sp>
      <p:sp>
        <p:nvSpPr>
          <p:cNvPr id="160" name="TextShape 2"/>
          <p:cNvSpPr txBox="1"/>
          <p:nvPr/>
        </p:nvSpPr>
        <p:spPr>
          <a:xfrm>
            <a:off x="358920" y="488880"/>
            <a:ext cx="7021080" cy="837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de-DE" sz="2800" strike="noStrike">
                <a:solidFill>
                  <a:srgbClr val="000000"/>
                </a:solidFill>
                <a:latin typeface="Arial"/>
              </a:rPr>
              <a:t>Electron Lenses</a:t>
            </a:r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2634120" y="1791360"/>
            <a:ext cx="3722040" cy="68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4"/>
          <p:cNvSpPr/>
          <p:nvPr/>
        </p:nvSpPr>
        <p:spPr>
          <a:xfrm>
            <a:off x="2634120" y="1791360"/>
            <a:ext cx="3722040" cy="6858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 </a:t>
            </a:r>
            <a:endParaRPr/>
          </a:p>
        </p:txBody>
      </p:sp>
      <p:sp>
        <p:nvSpPr>
          <p:cNvPr id="163" name="CustomShape 5"/>
          <p:cNvSpPr/>
          <p:nvPr/>
        </p:nvSpPr>
        <p:spPr>
          <a:xfrm>
            <a:off x="191160" y="1832400"/>
            <a:ext cx="2005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E lens tune shift (co-propagating):</a:t>
            </a:r>
            <a:endParaRPr/>
          </a:p>
        </p:txBody>
      </p:sp>
      <p:sp>
        <p:nvSpPr>
          <p:cNvPr id="164" name="CustomShape 6"/>
          <p:cNvSpPr/>
          <p:nvPr/>
        </p:nvSpPr>
        <p:spPr>
          <a:xfrm>
            <a:off x="259200" y="2877480"/>
            <a:ext cx="38347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000000"/>
                </a:solidFill>
                <a:latin typeface="Arial"/>
              </a:rPr>
              <a:t>Items we are addressing:</a:t>
            </a:r>
            <a:endParaRPr/>
          </a:p>
        </p:txBody>
      </p:sp>
      <p:sp>
        <p:nvSpPr>
          <p:cNvPr id="165" name="CustomShape 7"/>
          <p:cNvSpPr/>
          <p:nvPr/>
        </p:nvSpPr>
        <p:spPr>
          <a:xfrm>
            <a:off x="7907760" y="4520160"/>
            <a:ext cx="134676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ff0000"/>
                </a:solidFill>
                <a:latin typeface="Arial"/>
              </a:rPr>
              <a:t>e</a:t>
            </a:r>
            <a:r>
              <a:rPr lang="en-US" sz="1600" strike="noStrike" baseline="33000">
                <a:solidFill>
                  <a:srgbClr val="ff0000"/>
                </a:solidFill>
                <a:latin typeface="Arial"/>
              </a:rPr>
              <a:t>-</a:t>
            </a:r>
            <a:r>
              <a:rPr lang="en-US" sz="1600" strike="noStrike">
                <a:solidFill>
                  <a:srgbClr val="ff0000"/>
                </a:solidFill>
                <a:latin typeface="Arial"/>
              </a:rPr>
              <a:t> collector</a:t>
            </a:r>
            <a:endParaRPr/>
          </a:p>
        </p:txBody>
      </p:sp>
      <p:sp>
        <p:nvSpPr>
          <p:cNvPr id="166" name="Line 8"/>
          <p:cNvSpPr/>
          <p:nvPr/>
        </p:nvSpPr>
        <p:spPr>
          <a:xfrm>
            <a:off x="5902920" y="3254760"/>
            <a:ext cx="650160" cy="49644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</p:sp>
      <p:sp>
        <p:nvSpPr>
          <p:cNvPr id="167" name="Line 9"/>
          <p:cNvSpPr/>
          <p:nvPr/>
        </p:nvSpPr>
        <p:spPr>
          <a:xfrm>
            <a:off x="7614000" y="3758760"/>
            <a:ext cx="609480" cy="49140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</p:sp>
      <p:sp>
        <p:nvSpPr>
          <p:cNvPr id="168" name="Line 10"/>
          <p:cNvSpPr/>
          <p:nvPr/>
        </p:nvSpPr>
        <p:spPr>
          <a:xfrm flipV="1">
            <a:off x="5347080" y="3747240"/>
            <a:ext cx="3560040" cy="15480"/>
          </a:xfrm>
          <a:prstGeom prst="line">
            <a:avLst/>
          </a:prstGeom>
          <a:ln w="9144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69" name="CustomShape 11"/>
          <p:cNvSpPr/>
          <p:nvPr/>
        </p:nvSpPr>
        <p:spPr>
          <a:xfrm rot="19335600">
            <a:off x="5654160" y="3004560"/>
            <a:ext cx="198720" cy="38772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12"/>
          <p:cNvSpPr/>
          <p:nvPr/>
        </p:nvSpPr>
        <p:spPr>
          <a:xfrm>
            <a:off x="5330520" y="2671200"/>
            <a:ext cx="1107360" cy="33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ff0000"/>
                </a:solidFill>
                <a:latin typeface="Arial"/>
              </a:rPr>
              <a:t>e</a:t>
            </a:r>
            <a:r>
              <a:rPr lang="en-US" sz="1400" strike="noStrike" baseline="33000">
                <a:solidFill>
                  <a:srgbClr val="ff0000"/>
                </a:solidFill>
                <a:latin typeface="Arial"/>
              </a:rPr>
              <a:t>-</a:t>
            </a:r>
            <a:r>
              <a:rPr lang="en-US" sz="1400" strike="noStrike">
                <a:solidFill>
                  <a:srgbClr val="ff0000"/>
                </a:solidFill>
                <a:latin typeface="Arial"/>
              </a:rPr>
              <a:t> gun</a:t>
            </a:r>
            <a:endParaRPr/>
          </a:p>
        </p:txBody>
      </p:sp>
      <p:sp>
        <p:nvSpPr>
          <p:cNvPr id="171" name="CustomShape 13"/>
          <p:cNvSpPr/>
          <p:nvPr/>
        </p:nvSpPr>
        <p:spPr>
          <a:xfrm rot="19335600">
            <a:off x="8203680" y="4172760"/>
            <a:ext cx="198720" cy="38772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14"/>
          <p:cNvSpPr/>
          <p:nvPr/>
        </p:nvSpPr>
        <p:spPr>
          <a:xfrm>
            <a:off x="5789880" y="3689640"/>
            <a:ext cx="597240" cy="16272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15"/>
          <p:cNvSpPr/>
          <p:nvPr/>
        </p:nvSpPr>
        <p:spPr>
          <a:xfrm rot="1843200">
            <a:off x="5954400" y="3412080"/>
            <a:ext cx="551160" cy="176400"/>
          </a:xfrm>
          <a:prstGeom prst="ellipse">
            <a:avLst/>
          </a:prstGeom>
          <a:solidFill>
            <a:srgbClr val="c5000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16"/>
          <p:cNvSpPr/>
          <p:nvPr/>
        </p:nvSpPr>
        <p:spPr>
          <a:xfrm>
            <a:off x="6554160" y="3151080"/>
            <a:ext cx="2191320" cy="30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trike="noStrike">
                <a:solidFill>
                  <a:srgbClr val="00b050"/>
                </a:solidFill>
                <a:latin typeface="Arial"/>
              </a:rPr>
              <a:t>Interaction Region</a:t>
            </a:r>
            <a:endParaRPr/>
          </a:p>
        </p:txBody>
      </p:sp>
      <p:sp>
        <p:nvSpPr>
          <p:cNvPr id="175" name="CustomShape 17"/>
          <p:cNvSpPr/>
          <p:nvPr/>
        </p:nvSpPr>
        <p:spPr>
          <a:xfrm rot="5400000">
            <a:off x="6973200" y="3043800"/>
            <a:ext cx="202320" cy="1035000"/>
          </a:xfrm>
          <a:prstGeom prst="leftBrace">
            <a:avLst>
              <a:gd name="adj1" fmla="val 32962"/>
              <a:gd name="adj2" fmla="val 50000"/>
            </a:avLst>
          </a:prstGeom>
          <a:noFill/>
          <a:ln w="3672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18"/>
          <p:cNvSpPr/>
          <p:nvPr/>
        </p:nvSpPr>
        <p:spPr>
          <a:xfrm>
            <a:off x="5340240" y="1689120"/>
            <a:ext cx="1006200" cy="890280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CustomShape 19"/>
          <p:cNvSpPr/>
          <p:nvPr/>
        </p:nvSpPr>
        <p:spPr>
          <a:xfrm>
            <a:off x="6305760" y="1620360"/>
            <a:ext cx="5000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20"/>
          <p:cNvSpPr/>
          <p:nvPr/>
        </p:nvSpPr>
        <p:spPr>
          <a:xfrm>
            <a:off x="6305760" y="1620360"/>
            <a:ext cx="500040" cy="369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 </a:t>
            </a:r>
            <a:endParaRPr/>
          </a:p>
        </p:txBody>
      </p:sp>
      <p:sp>
        <p:nvSpPr>
          <p:cNvPr id="179" name="CustomShape 21"/>
          <p:cNvSpPr/>
          <p:nvPr/>
        </p:nvSpPr>
        <p:spPr>
          <a:xfrm>
            <a:off x="259200" y="1546200"/>
            <a:ext cx="8838360" cy="4922280"/>
          </a:xfrm>
          <a:prstGeom prst="rect">
            <a:avLst/>
          </a:prstGeom>
          <a:solidFill>
            <a:schemeClr val="bg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0" name="Picture 7" descr=""/>
          <p:cNvPicPr/>
          <p:nvPr/>
        </p:nvPicPr>
        <p:blipFill>
          <a:blip r:embed="rId3"/>
          <a:stretch/>
        </p:blipFill>
        <p:spPr>
          <a:xfrm>
            <a:off x="2263320" y="1576800"/>
            <a:ext cx="4842360" cy="4842360"/>
          </a:xfrm>
          <a:prstGeom prst="rect">
            <a:avLst/>
          </a:prstGeom>
          <a:ln>
            <a:noFill/>
          </a:ln>
        </p:spPr>
      </p:pic>
      <p:sp>
        <p:nvSpPr>
          <p:cNvPr id="181" name="CustomShape 22"/>
          <p:cNvSpPr/>
          <p:nvPr/>
        </p:nvSpPr>
        <p:spPr>
          <a:xfrm>
            <a:off x="2979000" y="1587960"/>
            <a:ext cx="3573720" cy="61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rial"/>
              </a:rPr>
              <a:t>SIS18 pyORBIT simulation</a:t>
            </a:r>
            <a:endParaRPr/>
          </a:p>
        </p:txBody>
      </p:sp>
    </p:spTree>
  </p:cSld>
  <p:timing>
    <p:tnLst>
      <p:par>
        <p:cTn id="14" dur="indefinite" restart="never" nodeType="tmRoot">
          <p:childTnLst>
            <p:seq>
              <p:cTn id="1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358920" y="488880"/>
            <a:ext cx="7021080" cy="837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de-DE" sz="2800" strike="noStrike">
                <a:solidFill>
                  <a:srgbClr val="000000"/>
                </a:solidFill>
                <a:latin typeface="Arial"/>
              </a:rPr>
              <a:t>Some Electron Lens Challenges</a:t>
            </a:r>
            <a:endParaRPr/>
          </a:p>
        </p:txBody>
      </p:sp>
      <p:sp>
        <p:nvSpPr>
          <p:cNvPr id="183" name="CustomShape 2"/>
          <p:cNvSpPr/>
          <p:nvPr/>
        </p:nvSpPr>
        <p:spPr>
          <a:xfrm>
            <a:off x="3442680" y="1506960"/>
            <a:ext cx="2851920" cy="10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4" name="Picture 2" descr=""/>
          <p:cNvPicPr/>
          <p:nvPr/>
        </p:nvPicPr>
        <p:blipFill>
          <a:blip r:embed="rId1"/>
          <a:stretch/>
        </p:blipFill>
        <p:spPr>
          <a:xfrm>
            <a:off x="3620160" y="1920600"/>
            <a:ext cx="5556600" cy="4330440"/>
          </a:xfrm>
          <a:prstGeom prst="rect">
            <a:avLst/>
          </a:prstGeom>
          <a:ln>
            <a:noFill/>
          </a:ln>
        </p:spPr>
      </p:pic>
      <p:sp>
        <p:nvSpPr>
          <p:cNvPr id="185" name="CustomShape 3"/>
          <p:cNvSpPr/>
          <p:nvPr/>
        </p:nvSpPr>
        <p:spPr>
          <a:xfrm>
            <a:off x="5561280" y="1473480"/>
            <a:ext cx="17020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en-US" sz="2400" strike="noStrike">
                <a:solidFill>
                  <a:srgbClr val="000000"/>
                </a:solidFill>
                <a:latin typeface="Arial"/>
              </a:rPr>
              <a:t>SIS18, U</a:t>
            </a:r>
            <a:r>
              <a:rPr b="1" i="1" lang="en-US" sz="2400" strike="noStrike" baseline="30000">
                <a:solidFill>
                  <a:srgbClr val="000000"/>
                </a:solidFill>
                <a:latin typeface="Arial"/>
              </a:rPr>
              <a:t>28+</a:t>
            </a:r>
            <a:endParaRPr/>
          </a:p>
        </p:txBody>
      </p:sp>
      <p:sp>
        <p:nvSpPr>
          <p:cNvPr id="186" name="CustomShape 4"/>
          <p:cNvSpPr/>
          <p:nvPr/>
        </p:nvSpPr>
        <p:spPr>
          <a:xfrm>
            <a:off x="5530680" y="1816920"/>
            <a:ext cx="1752840" cy="46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5"/>
          <p:cNvSpPr/>
          <p:nvPr/>
        </p:nvSpPr>
        <p:spPr>
          <a:xfrm>
            <a:off x="5530680" y="1816920"/>
            <a:ext cx="1752840" cy="461160"/>
          </a:xfrm>
          <a:prstGeom prst="rect">
            <a:avLst/>
          </a:prstGeom>
          <a:blipFill>
            <a:blip r:embed="rId2"/>
            <a:stretch>
              <a:fillRect l="0" t="0" r="0" b="-15771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 </a:t>
            </a:r>
            <a:endParaRPr/>
          </a:p>
        </p:txBody>
      </p:sp>
      <p:sp>
        <p:nvSpPr>
          <p:cNvPr id="188" name="TextShape 6"/>
          <p:cNvSpPr txBox="1"/>
          <p:nvPr/>
        </p:nvSpPr>
        <p:spPr>
          <a:xfrm>
            <a:off x="0" y="1774440"/>
            <a:ext cx="3824280" cy="2907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▪"/>
            </a:pPr>
            <a:r>
              <a:rPr lang="de-DE" sz="2200" strike="noStrike">
                <a:solidFill>
                  <a:srgbClr val="000000"/>
                </a:solidFill>
                <a:latin typeface="Arial"/>
              </a:rPr>
              <a:t>Half integer resonances and shifting coherent stopbands</a:t>
            </a:r>
            <a:endParaRPr/>
          </a:p>
          <a:p>
            <a:pPr>
              <a:lnSpc>
                <a:spcPct val="100000"/>
              </a:lnSpc>
              <a:buFont typeface="Arial"/>
              <a:buChar char="▪"/>
            </a:pPr>
            <a:r>
              <a:rPr lang="de-DE" sz="2200" strike="noStrike">
                <a:solidFill>
                  <a:srgbClr val="000000"/>
                </a:solidFill>
                <a:latin typeface="Arial"/>
              </a:rPr>
              <a:t>Incoherent single particle closed orbit instabilities set compensation limit for each electron lens (see tune plot)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89" name="CustomShape 7"/>
          <p:cNvSpPr/>
          <p:nvPr/>
        </p:nvSpPr>
        <p:spPr>
          <a:xfrm>
            <a:off x="167400" y="4692240"/>
            <a:ext cx="38347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 strike="noStrike">
                <a:solidFill>
                  <a:srgbClr val="000000"/>
                </a:solidFill>
                <a:latin typeface="Arial"/>
              </a:rPr>
              <a:t>Possible Solution:</a:t>
            </a:r>
            <a:endParaRPr/>
          </a:p>
        </p:txBody>
      </p:sp>
      <p:sp>
        <p:nvSpPr>
          <p:cNvPr id="190" name="CustomShape 8"/>
          <p:cNvSpPr/>
          <p:nvPr/>
        </p:nvSpPr>
        <p:spPr>
          <a:xfrm>
            <a:off x="177120" y="5094720"/>
            <a:ext cx="3824280" cy="61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buFont typeface="Arial"/>
              <a:buChar char="▪"/>
            </a:pPr>
            <a:r>
              <a:rPr lang="en-US" sz="2200" strike="noStrike">
                <a:solidFill>
                  <a:srgbClr val="000000"/>
                </a:solidFill>
                <a:latin typeface="Arial"/>
              </a:rPr>
              <a:t>McMillan Lens</a:t>
            </a:r>
            <a:endParaRPr/>
          </a:p>
        </p:txBody>
      </p:sp>
    </p:spTree>
  </p:cSld>
  <p:timing>
    <p:tnLst>
      <p:par>
        <p:cTn id="16" dur="indefinite" restart="never" nodeType="tmRoot">
          <p:childTnLst>
            <p:seq>
              <p:cTn id="17" dur="indefinite" nodeType="mainSeq"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358920" y="488880"/>
            <a:ext cx="7021080" cy="837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de-DE" sz="2800" strike="noStrike">
                <a:solidFill>
                  <a:srgbClr val="000000"/>
                </a:solidFill>
                <a:latin typeface="Arial"/>
              </a:rPr>
              <a:t>McMillan Lens</a:t>
            </a:r>
            <a:endParaRPr/>
          </a:p>
        </p:txBody>
      </p:sp>
      <p:pic>
        <p:nvPicPr>
          <p:cNvPr id="192" name="Picture 2" descr=""/>
          <p:cNvPicPr/>
          <p:nvPr/>
        </p:nvPicPr>
        <p:blipFill>
          <a:blip r:embed="rId1"/>
          <a:stretch/>
        </p:blipFill>
        <p:spPr>
          <a:xfrm>
            <a:off x="118080" y="1593000"/>
            <a:ext cx="6397920" cy="4758480"/>
          </a:xfrm>
          <a:prstGeom prst="rect">
            <a:avLst/>
          </a:prstGeom>
          <a:ln>
            <a:noFill/>
          </a:ln>
        </p:spPr>
      </p:pic>
      <p:pic>
        <p:nvPicPr>
          <p:cNvPr id="193" name="Picture 3" descr=""/>
          <p:cNvPicPr/>
          <p:nvPr/>
        </p:nvPicPr>
        <p:blipFill>
          <a:blip r:embed="rId2"/>
          <a:stretch/>
        </p:blipFill>
        <p:spPr>
          <a:xfrm>
            <a:off x="6207480" y="2644200"/>
            <a:ext cx="2915280" cy="2753280"/>
          </a:xfrm>
          <a:prstGeom prst="rect">
            <a:avLst/>
          </a:prstGeom>
          <a:ln>
            <a:noFill/>
          </a:ln>
        </p:spPr>
      </p:pic>
      <p:sp>
        <p:nvSpPr>
          <p:cNvPr id="194" name="CustomShape 2"/>
          <p:cNvSpPr/>
          <p:nvPr/>
        </p:nvSpPr>
        <p:spPr>
          <a:xfrm>
            <a:off x="6401160" y="5090760"/>
            <a:ext cx="2526480" cy="572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Arial"/>
              </a:rPr>
              <a:t>Giulio Stancari, HB 2016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358920" y="488880"/>
            <a:ext cx="6876720" cy="837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de-DE" sz="2600" strike="noStrike">
                <a:solidFill>
                  <a:srgbClr val="000000"/>
                </a:solidFill>
                <a:latin typeface="Arial"/>
              </a:rPr>
              <a:t>Benchmarking Experiments in the SIS-18</a:t>
            </a:r>
            <a:endParaRPr/>
          </a:p>
        </p:txBody>
      </p:sp>
      <p:sp>
        <p:nvSpPr>
          <p:cNvPr id="196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5"/>
          <p:cNvSpPr/>
          <p:nvPr/>
        </p:nvSpPr>
        <p:spPr>
          <a:xfrm>
            <a:off x="460440" y="2332080"/>
            <a:ext cx="8180640" cy="291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lang="en-US" sz="2000" strike="noStrike">
                <a:solidFill>
                  <a:srgbClr val="002060"/>
                </a:solidFill>
                <a:latin typeface="Arial"/>
              </a:rPr>
              <a:t>What are the</a:t>
            </a:r>
            <a:r>
              <a:rPr b="1" lang="en-US" sz="2000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1" i="1" lang="en-US" sz="2000" strike="noStrike">
                <a:solidFill>
                  <a:srgbClr val="ff0000"/>
                </a:solidFill>
                <a:latin typeface="Arial"/>
              </a:rPr>
              <a:t>simplest</a:t>
            </a:r>
            <a:r>
              <a:rPr b="1" lang="en-US" sz="2000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1" lang="en-US" sz="2000" strike="noStrike">
                <a:solidFill>
                  <a:srgbClr val="002060"/>
                </a:solidFill>
                <a:latin typeface="Arial"/>
              </a:rPr>
              <a:t>experiments we can perform with the most </a:t>
            </a:r>
            <a:r>
              <a:rPr b="1" i="1" lang="en-US" sz="2000" strike="noStrike">
                <a:solidFill>
                  <a:srgbClr val="ff0000"/>
                </a:solidFill>
                <a:latin typeface="Arial"/>
              </a:rPr>
              <a:t>impactful</a:t>
            </a:r>
            <a:r>
              <a:rPr b="1" lang="en-US" sz="2000" strike="noStrike">
                <a:solidFill>
                  <a:srgbClr val="002060"/>
                </a:solidFill>
                <a:latin typeface="Arial"/>
              </a:rPr>
              <a:t> results?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lang="en-US" sz="2000" strike="noStrike">
                <a:solidFill>
                  <a:srgbClr val="002060"/>
                </a:solidFill>
                <a:latin typeface="Arial"/>
              </a:rPr>
              <a:t>Goals: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Measure coherent tune shift as a function of electron density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Measure the effect of the beam offset on the closed orbit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Measure beta beat onset as a function of electron density in the cooler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freeze" presetClass="emph" presetID="3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99">
                                            <p:txEl>
                                              <p:pRg st="90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rgb(26,0,-26)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358920" y="488880"/>
            <a:ext cx="6876720" cy="837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de-DE" sz="2800" strike="noStrike">
                <a:solidFill>
                  <a:srgbClr val="000000"/>
                </a:solidFill>
                <a:latin typeface="Arial"/>
              </a:rPr>
              <a:t>Benchmarking Experiments</a:t>
            </a:r>
            <a:endParaRPr/>
          </a:p>
        </p:txBody>
      </p:sp>
      <p:sp>
        <p:nvSpPr>
          <p:cNvPr id="201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3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04" name="Table 5"/>
          <p:cNvGraphicFramePr/>
          <p:nvPr/>
        </p:nvGraphicFramePr>
        <p:xfrm>
          <a:off x="3286800" y="2043720"/>
          <a:ext cx="1861560" cy="1949400"/>
        </p:xfrm>
        <a:graphic>
          <a:graphicData uri="http://schemas.openxmlformats.org/drawingml/2006/table">
            <a:tbl>
              <a:tblPr/>
              <a:tblGrid>
                <a:gridCol w="647280"/>
                <a:gridCol w="1214640"/>
              </a:tblGrid>
              <a:tr h="43164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Arial"/>
                        </a:rPr>
                        <a:t>6.6 keV</a:t>
                      </a:r>
                      <a:endParaRPr/>
                    </a:p>
                  </a:txBody>
                  <a:tcPr/>
                </a:tc>
              </a:tr>
              <a:tr h="43164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Arial"/>
                        </a:rPr>
                        <a:t>0.16</a:t>
                      </a:r>
                      <a:endParaRPr/>
                    </a:p>
                  </a:txBody>
                  <a:tcPr/>
                </a:tc>
              </a:tr>
              <a:tr h="43164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Arial"/>
                        </a:rPr>
                        <a:t>2,3</a:t>
                      </a:r>
                      <a:endParaRPr/>
                    </a:p>
                  </a:txBody>
                  <a:tcPr/>
                </a:tc>
              </a:tr>
              <a:tr h="43164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Arial"/>
                        </a:rPr>
                        <a:t>8.0,15.0 m</a:t>
                      </a:r>
                      <a:endParaRPr/>
                    </a:p>
                  </a:txBody>
                  <a:tcPr/>
                </a:tc>
              </a:tr>
              <a:tr h="43164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Arial"/>
                        </a:rPr>
                        <a:t>3.4 m</a:t>
                      </a:r>
                      <a:endParaRPr/>
                    </a:p>
                  </a:txBody>
                  <a:tcPr/>
                </a:tc>
              </a:tr>
              <a:tr h="43164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Arial"/>
                        </a:rPr>
                        <a:t>0-0.6 A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5" name="Table 6"/>
          <p:cNvGraphicFramePr/>
          <p:nvPr/>
        </p:nvGraphicFramePr>
        <p:xfrm>
          <a:off x="3286800" y="2043720"/>
          <a:ext cx="1861560" cy="2084760"/>
        </p:xfrm>
        <a:graphic>
          <a:graphicData uri="http://schemas.openxmlformats.org/drawingml/2006/table">
            <a:tbl>
              <a:tblPr/>
              <a:tblGrid>
                <a:gridCol w="647280"/>
                <a:gridCol w="1214640"/>
              </a:tblGrid>
              <a:tr h="43164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Arial"/>
                        </a:rPr>
                        <a:t>6.6 keV</a:t>
                      </a:r>
                      <a:endParaRPr/>
                    </a:p>
                  </a:txBody>
                  <a:tcPr/>
                </a:tc>
              </a:tr>
              <a:tr h="43164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Arial"/>
                        </a:rPr>
                        <a:t>0.16</a:t>
                      </a:r>
                      <a:endParaRPr/>
                    </a:p>
                  </a:txBody>
                  <a:tcPr/>
                </a:tc>
              </a:tr>
              <a:tr h="43164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Arial"/>
                        </a:rPr>
                        <a:t>2,3</a:t>
                      </a:r>
                      <a:endParaRPr/>
                    </a:p>
                  </a:txBody>
                  <a:tcPr/>
                </a:tc>
              </a:tr>
              <a:tr h="43164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Arial"/>
                        </a:rPr>
                        <a:t>8.0,15.0 m</a:t>
                      </a:r>
                      <a:endParaRPr/>
                    </a:p>
                  </a:txBody>
                  <a:tcPr/>
                </a:tc>
              </a:tr>
              <a:tr h="43164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Arial"/>
                        </a:rPr>
                        <a:t>3.4 m</a:t>
                      </a:r>
                      <a:endParaRPr/>
                    </a:p>
                  </a:txBody>
                  <a:tcPr/>
                </a:tc>
              </a:tr>
              <a:tr h="43164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Arial"/>
                        </a:rPr>
                        <a:t>0-0.6 A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6" name="CustomShape 7"/>
          <p:cNvSpPr/>
          <p:nvPr/>
        </p:nvSpPr>
        <p:spPr>
          <a:xfrm>
            <a:off x="2845440" y="1690920"/>
            <a:ext cx="284652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en-US" sz="1600" strike="noStrike">
                <a:solidFill>
                  <a:srgbClr val="000000"/>
                </a:solidFill>
                <a:latin typeface="Arial"/>
              </a:rPr>
              <a:t>Electron Cooler Parameters</a:t>
            </a:r>
            <a:endParaRPr/>
          </a:p>
        </p:txBody>
      </p:sp>
      <p:sp>
        <p:nvSpPr>
          <p:cNvPr id="207" name="CustomShape 8"/>
          <p:cNvSpPr/>
          <p:nvPr/>
        </p:nvSpPr>
        <p:spPr>
          <a:xfrm>
            <a:off x="1414800" y="3678120"/>
            <a:ext cx="1089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en-US" strike="noStrike">
                <a:solidFill>
                  <a:srgbClr val="000000"/>
                </a:solidFill>
                <a:latin typeface="Arial"/>
              </a:rPr>
              <a:t>Xe</a:t>
            </a:r>
            <a:r>
              <a:rPr i="1" lang="en-US" strike="noStrike" baseline="30000">
                <a:solidFill>
                  <a:srgbClr val="000000"/>
                </a:solidFill>
                <a:latin typeface="Arial"/>
              </a:rPr>
              <a:t>43+</a:t>
            </a:r>
            <a:endParaRPr/>
          </a:p>
        </p:txBody>
      </p:sp>
      <p:sp>
        <p:nvSpPr>
          <p:cNvPr id="208" name="CustomShape 9"/>
          <p:cNvSpPr/>
          <p:nvPr/>
        </p:nvSpPr>
        <p:spPr>
          <a:xfrm>
            <a:off x="6750000" y="3650760"/>
            <a:ext cx="1089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en-US" strike="noStrike">
                <a:solidFill>
                  <a:srgbClr val="000000"/>
                </a:solidFill>
                <a:latin typeface="Arial"/>
              </a:rPr>
              <a:t>C</a:t>
            </a:r>
            <a:r>
              <a:rPr i="1" lang="en-US" strike="noStrike" baseline="30000">
                <a:solidFill>
                  <a:srgbClr val="000000"/>
                </a:solidFill>
                <a:latin typeface="Arial"/>
              </a:rPr>
              <a:t>3+</a:t>
            </a:r>
            <a:endParaRPr/>
          </a:p>
        </p:txBody>
      </p:sp>
      <p:graphicFrame>
        <p:nvGraphicFramePr>
          <p:cNvPr id="209" name="Table 10"/>
          <p:cNvGraphicFramePr/>
          <p:nvPr/>
        </p:nvGraphicFramePr>
        <p:xfrm>
          <a:off x="751680" y="4082760"/>
          <a:ext cx="2093760" cy="1784160"/>
        </p:xfrm>
        <a:graphic>
          <a:graphicData uri="http://schemas.openxmlformats.org/drawingml/2006/table">
            <a:tbl>
              <a:tblPr/>
              <a:tblGrid>
                <a:gridCol w="727920"/>
                <a:gridCol w="1365840"/>
              </a:tblGrid>
              <a:tr h="45756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Arial"/>
                        </a:rPr>
                        <a:t>6.75 MeV/u</a:t>
                      </a:r>
                      <a:endParaRPr/>
                    </a:p>
                  </a:txBody>
                  <a:tcPr/>
                </a:tc>
              </a:tr>
              <a:tr h="45756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Arial"/>
                        </a:rPr>
                        <a:t>0.12</a:t>
                      </a:r>
                      <a:endParaRPr/>
                    </a:p>
                  </a:txBody>
                  <a:tcPr/>
                </a:tc>
              </a:tr>
              <a:tr h="45756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400" strike="noStrike">
                          <a:solidFill>
                            <a:srgbClr val="000000"/>
                          </a:solidFill>
                          <a:latin typeface="Arial"/>
                        </a:rPr>
                        <a:t>36.1 mm-mrad</a:t>
                      </a:r>
                      <a:endParaRPr/>
                    </a:p>
                  </a:txBody>
                  <a:tcPr/>
                </a:tc>
              </a:tr>
              <a:tr h="45756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400" strike="noStrike">
                          <a:solidFill>
                            <a:srgbClr val="000000"/>
                          </a:solidFill>
                          <a:latin typeface="Arial"/>
                        </a:rPr>
                        <a:t>40.2 mm-mrad</a:t>
                      </a:r>
                      <a:endParaRPr/>
                    </a:p>
                  </a:txBody>
                  <a:tcPr/>
                </a:tc>
              </a:tr>
              <a:tr h="45756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Arial"/>
                        </a:rPr>
                        <a:t>4.32,3.25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0" name="Table 11"/>
          <p:cNvGraphicFramePr/>
          <p:nvPr/>
        </p:nvGraphicFramePr>
        <p:xfrm>
          <a:off x="751680" y="4082760"/>
          <a:ext cx="2093760" cy="1784160"/>
        </p:xfrm>
        <a:graphic>
          <a:graphicData uri="http://schemas.openxmlformats.org/drawingml/2006/table">
            <a:tbl>
              <a:tblPr/>
              <a:tblGrid>
                <a:gridCol w="727920"/>
                <a:gridCol w="1365840"/>
              </a:tblGrid>
              <a:tr h="45756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Arial"/>
                        </a:rPr>
                        <a:t>6.75 MeV/u</a:t>
                      </a:r>
                      <a:endParaRPr/>
                    </a:p>
                  </a:txBody>
                  <a:tcPr/>
                </a:tc>
              </a:tr>
              <a:tr h="45756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Arial"/>
                        </a:rPr>
                        <a:t>0.12</a:t>
                      </a:r>
                      <a:endParaRPr/>
                    </a:p>
                  </a:txBody>
                  <a:tcPr/>
                </a:tc>
              </a:tr>
              <a:tr h="45756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400" strike="noStrike">
                          <a:solidFill>
                            <a:srgbClr val="000000"/>
                          </a:solidFill>
                          <a:latin typeface="Arial"/>
                        </a:rPr>
                        <a:t>36.1 mm-mrad</a:t>
                      </a:r>
                      <a:endParaRPr/>
                    </a:p>
                  </a:txBody>
                  <a:tcPr/>
                </a:tc>
              </a:tr>
              <a:tr h="45756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400" strike="noStrike">
                          <a:solidFill>
                            <a:srgbClr val="000000"/>
                          </a:solidFill>
                          <a:latin typeface="Arial"/>
                        </a:rPr>
                        <a:t>40.2 mm-mrad</a:t>
                      </a:r>
                      <a:endParaRPr/>
                    </a:p>
                  </a:txBody>
                  <a:tcPr/>
                </a:tc>
              </a:tr>
              <a:tr h="45756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Arial"/>
                        </a:rPr>
                        <a:t>4.32,3.25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1" name="CustomShape 12"/>
          <p:cNvSpPr/>
          <p:nvPr/>
        </p:nvSpPr>
        <p:spPr>
          <a:xfrm>
            <a:off x="942480" y="3391200"/>
            <a:ext cx="176616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en-US" sz="1600" strike="noStrike">
                <a:solidFill>
                  <a:srgbClr val="ff0000"/>
                </a:solidFill>
                <a:latin typeface="Arial"/>
              </a:rPr>
              <a:t>June 27, 2016</a:t>
            </a:r>
            <a:endParaRPr/>
          </a:p>
        </p:txBody>
      </p:sp>
      <p:sp>
        <p:nvSpPr>
          <p:cNvPr id="212" name="CustomShape 13"/>
          <p:cNvSpPr/>
          <p:nvPr/>
        </p:nvSpPr>
        <p:spPr>
          <a:xfrm>
            <a:off x="6288480" y="3377880"/>
            <a:ext cx="176616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en-US" sz="1600" strike="noStrike">
                <a:solidFill>
                  <a:srgbClr val="ff0000"/>
                </a:solidFill>
                <a:latin typeface="Arial"/>
              </a:rPr>
              <a:t>July 2, 2016</a:t>
            </a:r>
            <a:endParaRPr/>
          </a:p>
        </p:txBody>
      </p:sp>
      <p:graphicFrame>
        <p:nvGraphicFramePr>
          <p:cNvPr id="213" name="Table 14"/>
          <p:cNvGraphicFramePr/>
          <p:nvPr/>
        </p:nvGraphicFramePr>
        <p:xfrm>
          <a:off x="5936400" y="4050000"/>
          <a:ext cx="2093760" cy="1632960"/>
        </p:xfrm>
        <a:graphic>
          <a:graphicData uri="http://schemas.openxmlformats.org/drawingml/2006/table">
            <a:tbl>
              <a:tblPr/>
              <a:tblGrid>
                <a:gridCol w="727920"/>
                <a:gridCol w="1365840"/>
              </a:tblGrid>
              <a:tr h="45756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Arial"/>
                        </a:rPr>
                        <a:t>6.78 MeV/u</a:t>
                      </a:r>
                      <a:endParaRPr/>
                    </a:p>
                  </a:txBody>
                  <a:tcPr/>
                </a:tc>
              </a:tr>
              <a:tr h="45756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Arial"/>
                        </a:rPr>
                        <a:t>0.12</a:t>
                      </a:r>
                      <a:endParaRPr/>
                    </a:p>
                  </a:txBody>
                  <a:tcPr/>
                </a:tc>
              </a:tr>
              <a:tr h="45756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400" strike="noStrike">
                          <a:solidFill>
                            <a:srgbClr val="000000"/>
                          </a:solidFill>
                          <a:latin typeface="Arial"/>
                        </a:rPr>
                        <a:t>15.5 mm-mrad</a:t>
                      </a:r>
                      <a:endParaRPr/>
                    </a:p>
                  </a:txBody>
                  <a:tcPr/>
                </a:tc>
              </a:tr>
              <a:tr h="45756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400" strike="noStrike">
                          <a:solidFill>
                            <a:srgbClr val="000000"/>
                          </a:solidFill>
                          <a:latin typeface="Arial"/>
                        </a:rPr>
                        <a:t>20.1 mm-mrad</a:t>
                      </a:r>
                      <a:endParaRPr/>
                    </a:p>
                  </a:txBody>
                  <a:tcPr/>
                </a:tc>
              </a:tr>
              <a:tr h="45756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Arial"/>
                        </a:rPr>
                        <a:t>4.32,3.25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4" name="Table 15"/>
          <p:cNvGraphicFramePr/>
          <p:nvPr/>
        </p:nvGraphicFramePr>
        <p:xfrm>
          <a:off x="5936400" y="4050000"/>
          <a:ext cx="2093760" cy="1761480"/>
        </p:xfrm>
        <a:graphic>
          <a:graphicData uri="http://schemas.openxmlformats.org/drawingml/2006/table">
            <a:tbl>
              <a:tblPr/>
              <a:tblGrid>
                <a:gridCol w="727920"/>
                <a:gridCol w="1365840"/>
              </a:tblGrid>
              <a:tr h="45756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Arial"/>
                        </a:rPr>
                        <a:t>6.78 MeV/u</a:t>
                      </a:r>
                      <a:endParaRPr/>
                    </a:p>
                  </a:txBody>
                  <a:tcPr/>
                </a:tc>
              </a:tr>
              <a:tr h="45756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Arial"/>
                        </a:rPr>
                        <a:t>0.12</a:t>
                      </a:r>
                      <a:endParaRPr/>
                    </a:p>
                  </a:txBody>
                  <a:tcPr/>
                </a:tc>
              </a:tr>
              <a:tr h="45756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400" strike="noStrike">
                          <a:solidFill>
                            <a:srgbClr val="000000"/>
                          </a:solidFill>
                          <a:latin typeface="Arial"/>
                        </a:rPr>
                        <a:t>15.5 mm-mrad</a:t>
                      </a:r>
                      <a:endParaRPr/>
                    </a:p>
                  </a:txBody>
                  <a:tcPr/>
                </a:tc>
              </a:tr>
              <a:tr h="45756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400" strike="noStrike">
                          <a:solidFill>
                            <a:srgbClr val="000000"/>
                          </a:solidFill>
                          <a:latin typeface="Arial"/>
                        </a:rPr>
                        <a:t>20.1 mm-mrad</a:t>
                      </a:r>
                      <a:endParaRPr/>
                    </a:p>
                  </a:txBody>
                  <a:tcPr/>
                </a:tc>
              </a:tr>
              <a:tr h="457560">
                <a:tc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en-US" sz="1600" strike="noStrike">
                          <a:solidFill>
                            <a:srgbClr val="000000"/>
                          </a:solidFill>
                          <a:latin typeface="Arial"/>
                        </a:rPr>
                        <a:t>4.32,3.25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Application>LibreOffice/4.4.6.3$Linux_X86_64 LibreOffice_project/40m0$Build-3</Application>
  <Paragraphs>203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2012-09-27T11:23:41Z</dcterms:created>
  <dc:creator>Marianne Dorn</dc:creator>
  <dc:language>en-US</dc:language>
  <cp:lastPrinted>2012-10-08T12:57:36Z</cp:lastPrinted>
  <dcterms:modified xsi:type="dcterms:W3CDTF">2016-12-02T17:56:26Z</dcterms:modified>
  <cp:revision>249</cp:revision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17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