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5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6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7.xml" ContentType="application/vnd.openxmlformats-officedocument.presentationml.notesSlide+xml"/>
  <Override PartName="/ppt/embeddings/oleObject24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58" r:id="rId2"/>
    <p:sldId id="459" r:id="rId3"/>
    <p:sldId id="492" r:id="rId4"/>
    <p:sldId id="479" r:id="rId5"/>
    <p:sldId id="502" r:id="rId6"/>
    <p:sldId id="495" r:id="rId7"/>
    <p:sldId id="477" r:id="rId8"/>
    <p:sldId id="488" r:id="rId9"/>
    <p:sldId id="497" r:id="rId10"/>
    <p:sldId id="498" r:id="rId11"/>
    <p:sldId id="483" r:id="rId12"/>
    <p:sldId id="507" r:id="rId13"/>
    <p:sldId id="503" r:id="rId14"/>
    <p:sldId id="508" r:id="rId15"/>
    <p:sldId id="505" r:id="rId16"/>
  </p:sldIdLst>
  <p:sldSz cx="9906000" cy="6858000" type="A4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247"/>
    <a:srgbClr val="FFEB62"/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94" autoAdjust="0"/>
  </p:normalViewPr>
  <p:slideViewPr>
    <p:cSldViewPr snapToGrid="0" snapToObjects="1">
      <p:cViewPr varScale="1">
        <p:scale>
          <a:sx n="112" d="100"/>
          <a:sy n="112" d="100"/>
        </p:scale>
        <p:origin x="-1456" y="-112"/>
      </p:cViewPr>
      <p:guideLst>
        <p:guide orient="horz" pos="588"/>
        <p:guide pos="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E3CCFF-73A1-894C-A6E7-8D9F5B42B745}" type="datetimeFigureOut">
              <a:rPr lang="de-DE"/>
              <a:pPr>
                <a:defRPr/>
              </a:pPr>
              <a:t>08.12.16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17D67D-C33D-2E45-8256-B3E35F1FEF8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5652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0D5D0A-E521-6042-BAFA-0A92ECBA7B52}" type="datetimeFigureOut">
              <a:rPr lang="de-DE"/>
              <a:pPr>
                <a:defRPr/>
              </a:pPr>
              <a:t>08.12.16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0FBC838-79E8-1940-87C3-323F570A789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50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Proton Intensity from UNILAC </a:t>
            </a:r>
            <a:endParaRPr lang="en-US" dirty="0" smtClean="0"/>
          </a:p>
          <a:p>
            <a:r>
              <a:rPr lang="en-US" dirty="0" smtClean="0"/>
              <a:t>Expected proton intensity from UNILAC for </a:t>
            </a:r>
            <a:r>
              <a:rPr lang="en-US" dirty="0" err="1" smtClean="0"/>
              <a:t>pbar</a:t>
            </a:r>
            <a:r>
              <a:rPr lang="en-US" dirty="0" smtClean="0"/>
              <a:t>-chain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BC838-79E8-1940-87C3-323F570A7892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9923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BC838-79E8-1940-87C3-323F570A7892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5036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BC838-79E8-1940-87C3-323F570A7892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402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BC838-79E8-1940-87C3-323F570A7892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5036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BC838-79E8-1940-87C3-323F570A7892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506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Altitude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C464E-6F86-49B2-8F98-7226B5F3B44F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2581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Altitude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C464E-6F86-49B2-8F98-7226B5F3B44F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2581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Reachable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C464E-6F86-49B2-8F98-7226B5F3B44F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2581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BC838-79E8-1940-87C3-323F570A7892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410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BC838-79E8-1940-87C3-323F570A7892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0041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BC838-79E8-1940-87C3-323F570A7892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9752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BC838-79E8-1940-87C3-323F570A7892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975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fair-mesh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97" y="1205992"/>
            <a:ext cx="9670389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7"/>
          <p:cNvSpPr txBox="1">
            <a:spLocks noChangeArrowheads="1"/>
          </p:cNvSpPr>
          <p:nvPr userDrawn="1"/>
        </p:nvSpPr>
        <p:spPr bwMode="auto">
          <a:xfrm>
            <a:off x="5803608" y="833201"/>
            <a:ext cx="3649721" cy="24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de-DE" sz="1000" dirty="0" smtClean="0">
                <a:solidFill>
                  <a:srgbClr val="333333"/>
                </a:solidFill>
                <a:cs typeface="Arial" charset="0"/>
              </a:rPr>
              <a:t>GSI </a:t>
            </a:r>
            <a:r>
              <a:rPr lang="de-DE" sz="1000" dirty="0" err="1" smtClean="0">
                <a:solidFill>
                  <a:srgbClr val="333333"/>
                </a:solidFill>
                <a:cs typeface="Arial" charset="0"/>
              </a:rPr>
              <a:t>Helmholtzzentrum</a:t>
            </a:r>
            <a:r>
              <a:rPr lang="de-DE" sz="1000" dirty="0" smtClean="0">
                <a:solidFill>
                  <a:srgbClr val="333333"/>
                </a:solidFill>
                <a:cs typeface="Arial" charset="0"/>
              </a:rPr>
              <a:t> für Schwerionenforschung GmbH</a:t>
            </a:r>
          </a:p>
        </p:txBody>
      </p:sp>
      <p:sp>
        <p:nvSpPr>
          <p:cNvPr id="9" name="Rechteck 12"/>
          <p:cNvSpPr/>
          <p:nvPr userDrawn="1"/>
        </p:nvSpPr>
        <p:spPr>
          <a:xfrm>
            <a:off x="438559" y="6650038"/>
            <a:ext cx="9352227" cy="20796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5860" y="3244369"/>
            <a:ext cx="7158142" cy="779867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noProof="0" dirty="0" err="1" smtClean="0"/>
              <a:t>Mastertitelformat</a:t>
            </a:r>
            <a:r>
              <a:rPr lang="de-DE" dirty="0" smtClean="0"/>
              <a:t>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4024230"/>
            <a:ext cx="69342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sp>
        <p:nvSpPr>
          <p:cNvPr id="10" name="Textfeld 7"/>
          <p:cNvSpPr txBox="1">
            <a:spLocks noChangeArrowheads="1"/>
          </p:cNvSpPr>
          <p:nvPr userDrawn="1"/>
        </p:nvSpPr>
        <p:spPr bwMode="auto">
          <a:xfrm>
            <a:off x="6256278" y="6581018"/>
            <a:ext cx="3649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de-DE" sz="1000" dirty="0" smtClean="0">
                <a:solidFill>
                  <a:srgbClr val="333333"/>
                </a:solidFill>
                <a:cs typeface="Arial" charset="0"/>
              </a:rPr>
              <a:t>GSI Helmholtz </a:t>
            </a:r>
            <a:r>
              <a:rPr lang="de-DE" sz="1000" dirty="0" err="1" smtClean="0">
                <a:solidFill>
                  <a:srgbClr val="333333"/>
                </a:solidFill>
                <a:cs typeface="Arial" charset="0"/>
              </a:rPr>
              <a:t>Centre</a:t>
            </a:r>
            <a:r>
              <a:rPr lang="de-DE" sz="1000" dirty="0" smtClean="0">
                <a:solidFill>
                  <a:srgbClr val="333333"/>
                </a:solidFill>
                <a:cs typeface="Arial" charset="0"/>
              </a:rPr>
              <a:t> </a:t>
            </a:r>
            <a:r>
              <a:rPr lang="de-DE" sz="1000" dirty="0" err="1" smtClean="0">
                <a:solidFill>
                  <a:srgbClr val="333333"/>
                </a:solidFill>
                <a:cs typeface="Arial" charset="0"/>
              </a:rPr>
              <a:t>for</a:t>
            </a:r>
            <a:r>
              <a:rPr lang="de-DE" sz="1000" dirty="0" smtClean="0">
                <a:solidFill>
                  <a:srgbClr val="333333"/>
                </a:solidFill>
                <a:cs typeface="Arial" charset="0"/>
              </a:rPr>
              <a:t> Heavy Ion Research</a:t>
            </a:r>
          </a:p>
          <a:p>
            <a:pPr algn="r">
              <a:defRPr/>
            </a:pPr>
            <a:endParaRPr lang="de-DE" sz="1000" dirty="0" smtClean="0">
              <a:solidFill>
                <a:srgbClr val="33333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1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782" y="4657"/>
            <a:ext cx="5812844" cy="787557"/>
          </a:xfrm>
        </p:spPr>
        <p:txBody>
          <a:bodyPr/>
          <a:lstStyle/>
          <a:p>
            <a:r>
              <a:rPr lang="en-US" noProof="0" dirty="0" err="1" smtClean="0"/>
              <a:t>Mastertitelformat</a:t>
            </a:r>
            <a:r>
              <a:rPr lang="de-DE" dirty="0" smtClean="0"/>
              <a:t>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620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Mastertitelformat</a:t>
            </a:r>
            <a:r>
              <a:rPr lang="de-DE" dirty="0" smtClean="0"/>
              <a:t>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15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Mastertitelformat</a:t>
            </a:r>
            <a:r>
              <a:rPr lang="de-DE" dirty="0" smtClean="0"/>
              <a:t>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 marL="0" indent="0">
              <a:buNone/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979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-3440" y="6607175"/>
            <a:ext cx="9906000" cy="2555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471" y="1450975"/>
            <a:ext cx="8896483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28" name="Bild 6" descr="GSI_Logo_rg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894" y="260350"/>
            <a:ext cx="146182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0" y="941388"/>
            <a:ext cx="9906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4" name="Textfeld 10"/>
          <p:cNvSpPr txBox="1">
            <a:spLocks noChangeArrowheads="1"/>
          </p:cNvSpPr>
          <p:nvPr/>
        </p:nvSpPr>
        <p:spPr bwMode="auto">
          <a:xfrm>
            <a:off x="471223" y="6619896"/>
            <a:ext cx="409654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z="1000" dirty="0" smtClean="0">
                <a:solidFill>
                  <a:srgbClr val="333333"/>
                </a:solidFill>
                <a:cs typeface="Arial" charset="0"/>
              </a:rPr>
              <a:t>GSI </a:t>
            </a:r>
            <a:r>
              <a:rPr lang="de-DE" sz="1000" dirty="0" err="1" smtClean="0">
                <a:solidFill>
                  <a:srgbClr val="333333"/>
                </a:solidFill>
                <a:cs typeface="Arial" charset="0"/>
              </a:rPr>
              <a:t>Helmholtzzentrum</a:t>
            </a:r>
            <a:r>
              <a:rPr lang="de-DE" sz="1000" dirty="0" smtClean="0">
                <a:solidFill>
                  <a:srgbClr val="333333"/>
                </a:solidFill>
                <a:cs typeface="Arial" charset="0"/>
              </a:rPr>
              <a:t> für Schwerionenforschung GmbH</a:t>
            </a:r>
          </a:p>
        </p:txBody>
      </p:sp>
      <p:sp>
        <p:nvSpPr>
          <p:cNvPr id="1031" name="Titelplatzhalter 1"/>
          <p:cNvSpPr>
            <a:spLocks noGrp="1"/>
          </p:cNvSpPr>
          <p:nvPr>
            <p:ph type="title"/>
          </p:nvPr>
        </p:nvSpPr>
        <p:spPr bwMode="auto">
          <a:xfrm>
            <a:off x="457472" y="6350"/>
            <a:ext cx="5686154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Mastertitelformat</a:t>
            </a:r>
            <a:r>
              <a:rPr lang="de-DE" dirty="0" smtClean="0"/>
              <a:t> </a:t>
            </a:r>
            <a:r>
              <a:rPr lang="de-DE" dirty="0"/>
              <a:t>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0" y="812800"/>
            <a:ext cx="276887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0" y="6610350"/>
            <a:ext cx="276887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178" name="TextBox 15"/>
          <p:cNvSpPr txBox="1">
            <a:spLocks noChangeArrowheads="1"/>
          </p:cNvSpPr>
          <p:nvPr userDrawn="1"/>
        </p:nvSpPr>
        <p:spPr bwMode="auto">
          <a:xfrm>
            <a:off x="4567773" y="6610371"/>
            <a:ext cx="25173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dirty="0" smtClean="0"/>
              <a:t>Sabrina Appel | Accelerator</a:t>
            </a:r>
            <a:r>
              <a:rPr lang="en-US" sz="1000" baseline="0" dirty="0" smtClean="0"/>
              <a:t> Physics</a:t>
            </a:r>
            <a:endParaRPr lang="en-US" sz="1000" dirty="0" smtClean="0"/>
          </a:p>
        </p:txBody>
      </p:sp>
      <p:sp>
        <p:nvSpPr>
          <p:cNvPr id="7179" name="TextBox 16"/>
          <p:cNvSpPr txBox="1">
            <a:spLocks noChangeArrowheads="1"/>
          </p:cNvSpPr>
          <p:nvPr userDrawn="1"/>
        </p:nvSpPr>
        <p:spPr bwMode="auto">
          <a:xfrm>
            <a:off x="7905884" y="6610371"/>
            <a:ext cx="15873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DA088DAA-14AC-954B-B677-3A46F163A63D}" type="datetime3">
              <a:rPr lang="de-DE" sz="1000" baseline="0" smtClean="0"/>
              <a:t>8 December 2016</a:t>
            </a:fld>
            <a:endParaRPr lang="en-US" sz="1000" dirty="0" smtClean="0"/>
          </a:p>
        </p:txBody>
      </p:sp>
      <p:sp>
        <p:nvSpPr>
          <p:cNvPr id="7180" name="TextBox 17"/>
          <p:cNvSpPr txBox="1">
            <a:spLocks noChangeArrowheads="1"/>
          </p:cNvSpPr>
          <p:nvPr userDrawn="1"/>
        </p:nvSpPr>
        <p:spPr bwMode="auto">
          <a:xfrm>
            <a:off x="9493250" y="6619896"/>
            <a:ext cx="12382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EBC9F636-5EA6-A944-86B3-EC0FB3FEA444}" type="slidenum">
              <a:rPr lang="en-US" sz="1000" smtClean="0"/>
              <a:pPr>
                <a:defRPr/>
              </a:pPr>
              <a:t>‹#›</a:t>
            </a:fld>
            <a:endParaRPr lang="en-US" sz="1000" smtClean="0"/>
          </a:p>
        </p:txBody>
      </p:sp>
      <p:pic>
        <p:nvPicPr>
          <p:cNvPr id="2" name="Picture 1" descr="XRING-logo5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30" y="280645"/>
            <a:ext cx="1463040" cy="4864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1" r:id="rId2"/>
    <p:sldLayoutId id="2147483752" r:id="rId3"/>
    <p:sldLayoutId id="2147483753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333333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charset="0"/>
        <a:buChar char="§"/>
        <a:defRPr sz="2400" kern="1200">
          <a:solidFill>
            <a:srgbClr val="333333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charset="0"/>
        <a:buChar char="§"/>
        <a:defRPr sz="2000" kern="1200">
          <a:solidFill>
            <a:srgbClr val="333333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charset="0"/>
        <a:buChar char="§"/>
        <a:defRPr kern="1200">
          <a:solidFill>
            <a:srgbClr val="333333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charset="0"/>
        <a:buChar char="§"/>
        <a:defRPr sz="1600" kern="1200">
          <a:solidFill>
            <a:srgbClr val="333333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charset="0"/>
        <a:buChar char="§"/>
        <a:defRPr sz="1400" kern="1200">
          <a:solidFill>
            <a:srgbClr val="333333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47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48.emf"/><Relationship Id="rId10" Type="http://schemas.openxmlformats.org/officeDocument/2006/relationships/image" Target="../media/image4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4" Type="http://schemas.openxmlformats.org/officeDocument/2006/relationships/image" Target="../media/image52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5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emf"/><Relationship Id="rId20" Type="http://schemas.openxmlformats.org/officeDocument/2006/relationships/image" Target="../media/image19.emf"/><Relationship Id="rId21" Type="http://schemas.openxmlformats.org/officeDocument/2006/relationships/image" Target="../media/image20.emf"/><Relationship Id="rId22" Type="http://schemas.openxmlformats.org/officeDocument/2006/relationships/image" Target="../media/image21.emf"/><Relationship Id="rId23" Type="http://schemas.openxmlformats.org/officeDocument/2006/relationships/oleObject" Target="../embeddings/oleObject10.bin"/><Relationship Id="rId24" Type="http://schemas.openxmlformats.org/officeDocument/2006/relationships/image" Target="../media/image17.emf"/><Relationship Id="rId25" Type="http://schemas.openxmlformats.org/officeDocument/2006/relationships/oleObject" Target="../embeddings/oleObject11.bin"/><Relationship Id="rId26" Type="http://schemas.openxmlformats.org/officeDocument/2006/relationships/image" Target="../media/image18.emf"/><Relationship Id="rId27" Type="http://schemas.openxmlformats.org/officeDocument/2006/relationships/image" Target="../media/image22.e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2.e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3.e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4.e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5.e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26.e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27.e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28.emf"/><Relationship Id="rId17" Type="http://schemas.openxmlformats.org/officeDocument/2006/relationships/image" Target="../media/image3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9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3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oleObject" Target="../embeddings/oleObject2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38.emf"/><Relationship Id="rId5" Type="http://schemas.openxmlformats.org/officeDocument/2006/relationships/image" Target="../media/image39.png"/><Relationship Id="rId6" Type="http://schemas.openxmlformats.org/officeDocument/2006/relationships/oleObject" Target="../embeddings/oleObject20.bin"/><Relationship Id="rId7" Type="http://schemas.openxmlformats.org/officeDocument/2006/relationships/image" Target="../media/image35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36.emf"/><Relationship Id="rId10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el 1"/>
          <p:cNvSpPr>
            <a:spLocks noGrp="1"/>
          </p:cNvSpPr>
          <p:nvPr>
            <p:ph type="ctrTitle"/>
          </p:nvPr>
        </p:nvSpPr>
        <p:spPr>
          <a:xfrm>
            <a:off x="1480862" y="2433291"/>
            <a:ext cx="7025580" cy="1385888"/>
          </a:xfrm>
        </p:spPr>
        <p:txBody>
          <a:bodyPr/>
          <a:lstStyle/>
          <a:p>
            <a:r>
              <a:rPr lang="en-US" dirty="0"/>
              <a:t>Injection and </a:t>
            </a:r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90907" y="6151563"/>
            <a:ext cx="6817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Sabrina Appel</a:t>
            </a:r>
            <a:r>
              <a:rPr lang="en-US" sz="1800" dirty="0" smtClean="0"/>
              <a:t>,  Accelerator Physics </a:t>
            </a:r>
            <a:r>
              <a:rPr lang="en-US" sz="1800" dirty="0"/>
              <a:t>Department, GSI, Darmstadt </a:t>
            </a:r>
          </a:p>
        </p:txBody>
      </p:sp>
    </p:spTree>
    <p:extLst>
      <p:ext uri="{BB962C8B-B14F-4D97-AF65-F5344CB8AC3E}">
        <p14:creationId xmlns:p14="http://schemas.microsoft.com/office/powerpoint/2010/main" val="154928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Multi-turn injection into </a:t>
            </a:r>
            <a:r>
              <a:rPr lang="en-US" dirty="0" smtClean="0"/>
              <a:t>SIS18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8202" y="1378707"/>
            <a:ext cx="703367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b="1" dirty="0" smtClean="0"/>
              <a:t>Optimization of loss, gain factor and beam emittance (injector)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826" y="5412969"/>
            <a:ext cx="9198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/>
              <a:t>This crucial information gives more flexibility for the injector upgrade layout. </a:t>
            </a:r>
            <a:endParaRPr lang="en-US" dirty="0" smtClean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endParaRPr lang="en-US" dirty="0"/>
          </a:p>
          <a:p>
            <a:pPr marL="285750" lvl="1" indent="-285750">
              <a:buClr>
                <a:srgbClr val="FDBB63"/>
              </a:buClr>
              <a:buFont typeface="Wingdings" charset="2"/>
              <a:buChar char="Ø"/>
            </a:pPr>
            <a:r>
              <a:rPr lang="en-US" dirty="0" smtClean="0"/>
              <a:t>Ongoing: For MTI with </a:t>
            </a:r>
            <a:r>
              <a:rPr lang="en-US" dirty="0"/>
              <a:t>skew </a:t>
            </a:r>
            <a:r>
              <a:rPr lang="en-US" dirty="0" err="1" smtClean="0"/>
              <a:t>quadrupoles</a:t>
            </a:r>
            <a:r>
              <a:rPr lang="en-US" dirty="0" smtClean="0"/>
              <a:t> and titled septum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797314"/>
              </p:ext>
            </p:extLst>
          </p:nvPr>
        </p:nvGraphicFramePr>
        <p:xfrm>
          <a:off x="1247133" y="2846948"/>
          <a:ext cx="895246" cy="798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89" name="Equation" r:id="rId4" imgW="444500" imgH="393700" progId="Equation.DSMT4">
                  <p:embed/>
                </p:oleObj>
              </mc:Choice>
              <mc:Fallback>
                <p:oleObj name="Equation" r:id="rId4" imgW="444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133" y="2846948"/>
                        <a:ext cx="895246" cy="798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423466"/>
              </p:ext>
            </p:extLst>
          </p:nvPr>
        </p:nvGraphicFramePr>
        <p:xfrm>
          <a:off x="2603800" y="2886439"/>
          <a:ext cx="1526771" cy="690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90" name="Equation" r:id="rId6" imgW="876300" imgH="393700" progId="Equation.DSMT4">
                  <p:embed/>
                </p:oleObj>
              </mc:Choice>
              <mc:Fallback>
                <p:oleObj name="Equation" r:id="rId6" imgW="876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800" y="2886439"/>
                        <a:ext cx="1526771" cy="690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08299"/>
              </p:ext>
            </p:extLst>
          </p:nvPr>
        </p:nvGraphicFramePr>
        <p:xfrm>
          <a:off x="1928814" y="2509911"/>
          <a:ext cx="176212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91"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4" y="2509911"/>
                        <a:ext cx="176212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534644" y="3879900"/>
            <a:ext cx="4344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allows </a:t>
            </a:r>
            <a:r>
              <a:rPr lang="en-US" dirty="0"/>
              <a:t>to define a frame, in which the required beam </a:t>
            </a:r>
            <a:r>
              <a:rPr lang="en-US" dirty="0" smtClean="0"/>
              <a:t>parameter can </a:t>
            </a:r>
            <a:r>
              <a:rPr lang="en-US" dirty="0"/>
              <a:t>be </a:t>
            </a:r>
            <a:r>
              <a:rPr lang="en-US" dirty="0">
                <a:solidFill>
                  <a:srgbClr val="FF0000"/>
                </a:solidFill>
              </a:rPr>
              <a:t>matched at best for a high </a:t>
            </a:r>
            <a:r>
              <a:rPr lang="en-US" dirty="0" smtClean="0">
                <a:solidFill>
                  <a:srgbClr val="FF0000"/>
                </a:solidFill>
              </a:rPr>
              <a:t>performance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7688" y="2321049"/>
            <a:ext cx="4344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Dependence of interface </a:t>
            </a:r>
            <a:r>
              <a:rPr lang="en-US" dirty="0" smtClean="0"/>
              <a:t>parameter</a:t>
            </a:r>
            <a:endParaRPr lang="en-US" dirty="0"/>
          </a:p>
        </p:txBody>
      </p:sp>
      <p:pic>
        <p:nvPicPr>
          <p:cNvPr id="4" name="Picture 3" descr="figure_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85" y="2018560"/>
            <a:ext cx="4679263" cy="306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8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vi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7" y="1145253"/>
            <a:ext cx="5345527" cy="5345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 </a:t>
            </a:r>
            <a:r>
              <a:rPr lang="en-US" dirty="0" err="1"/>
              <a:t>quadrupoles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0741" y="1143141"/>
            <a:ext cx="8297957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/>
              <a:t>With linear coupling </a:t>
            </a:r>
            <a:r>
              <a:rPr lang="en-US" dirty="0" smtClean="0"/>
              <a:t>the injection loss could reduce from </a:t>
            </a:r>
            <a:r>
              <a:rPr lang="en-US" dirty="0" smtClean="0">
                <a:solidFill>
                  <a:srgbClr val="FF0000"/>
                </a:solidFill>
              </a:rPr>
              <a:t>15% to 1%</a:t>
            </a:r>
            <a:r>
              <a:rPr lang="en-US" dirty="0" smtClean="0"/>
              <a:t> for n = 20</a:t>
            </a:r>
          </a:p>
        </p:txBody>
      </p:sp>
      <p:pic>
        <p:nvPicPr>
          <p:cNvPr id="14" name="Picture 13" descr="emittanc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114" y="3483430"/>
            <a:ext cx="3864093" cy="25760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12012" y="3140347"/>
            <a:ext cx="266297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Emittance development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478760" y="1908478"/>
            <a:ext cx="3860500" cy="646331"/>
            <a:chOff x="5454796" y="1788658"/>
            <a:chExt cx="3860500" cy="646331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3317400"/>
                </p:ext>
              </p:extLst>
            </p:nvPr>
          </p:nvGraphicFramePr>
          <p:xfrm>
            <a:off x="7129308" y="1800640"/>
            <a:ext cx="2185988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090" name="Equation" r:id="rId5" imgW="1422400" imgH="444500" progId="Equation.DSMT4">
                    <p:embed/>
                  </p:oleObj>
                </mc:Choice>
                <mc:Fallback>
                  <p:oleObj name="Equation" r:id="rId5" imgW="1422400" imgH="444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129308" y="1800640"/>
                          <a:ext cx="2185988" cy="631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5454796" y="1788658"/>
              <a:ext cx="1410809" cy="64633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dirty="0" smtClean="0"/>
                <a:t>Coupling parameters: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506534" y="4646759"/>
            <a:ext cx="78623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Limit</a:t>
            </a:r>
          </a:p>
        </p:txBody>
      </p:sp>
    </p:spTree>
    <p:extLst>
      <p:ext uri="{BB962C8B-B14F-4D97-AF65-F5344CB8AC3E}">
        <p14:creationId xmlns:p14="http://schemas.microsoft.com/office/powerpoint/2010/main" val="216418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Sensitivity analysis  </a:t>
            </a:r>
          </a:p>
        </p:txBody>
      </p:sp>
      <p:sp>
        <p:nvSpPr>
          <p:cNvPr id="4" name="Rectangle 3"/>
          <p:cNvSpPr/>
          <p:nvPr/>
        </p:nvSpPr>
        <p:spPr>
          <a:xfrm>
            <a:off x="6542436" y="2085468"/>
            <a:ext cx="2925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MTI </a:t>
            </a:r>
            <a:r>
              <a:rPr lang="en-US" dirty="0"/>
              <a:t>Parameters has been </a:t>
            </a:r>
            <a:r>
              <a:rPr lang="en-US" dirty="0" smtClean="0"/>
              <a:t>varied (few percent) and loss has been calculated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15425" y="4452412"/>
            <a:ext cx="3154025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Sensitivity of MTI parameters request a online optimization</a:t>
            </a:r>
          </a:p>
        </p:txBody>
      </p:sp>
      <p:pic>
        <p:nvPicPr>
          <p:cNvPr id="24" name="Picture 23" descr="verteilung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" t="5037" r="6276" b="3617"/>
          <a:stretch/>
        </p:blipFill>
        <p:spPr>
          <a:xfrm>
            <a:off x="786940" y="1316900"/>
            <a:ext cx="5638935" cy="453823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98443" y="3046956"/>
            <a:ext cx="352800" cy="1003055"/>
          </a:xfrm>
          <a:prstGeom prst="rect">
            <a:avLst/>
          </a:prstGeom>
          <a:solidFill>
            <a:srgbClr val="FFFFFF"/>
          </a:solidFill>
        </p:spPr>
        <p:txBody>
          <a:bodyPr vert="vert270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Probability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03908" y="5820185"/>
            <a:ext cx="817609" cy="316612"/>
          </a:xfrm>
          <a:prstGeom prst="rect">
            <a:avLst/>
          </a:prstGeom>
          <a:solidFill>
            <a:srgbClr val="FFFFFF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Loss [%]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91891" y="3327593"/>
            <a:ext cx="1186321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buClr>
                <a:srgbClr val="FDBB63"/>
              </a:buClr>
            </a:pPr>
            <a:r>
              <a:rPr lang="en-US" dirty="0" smtClean="0"/>
              <a:t>Skew strength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0036" y="4108263"/>
            <a:ext cx="136275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>
              <a:buClr>
                <a:srgbClr val="FDBB63"/>
              </a:buClr>
            </a:pPr>
            <a:r>
              <a:rPr lang="en-US" dirty="0" smtClean="0"/>
              <a:t>Position at septum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56226" y="2127961"/>
            <a:ext cx="3020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DBB63"/>
              </a:buClr>
            </a:pPr>
            <a:r>
              <a:rPr lang="en-US" dirty="0"/>
              <a:t>beam size and beam </a:t>
            </a:r>
            <a:r>
              <a:rPr lang="en-US" dirty="0" smtClean="0"/>
              <a:t>shape</a:t>
            </a:r>
          </a:p>
          <a:p>
            <a:pPr>
              <a:buClr>
                <a:srgbClr val="FDBB63"/>
              </a:buClr>
            </a:pPr>
            <a:r>
              <a:rPr lang="en-US" dirty="0" smtClean="0"/>
              <a:t>(</a:t>
            </a:r>
            <a:r>
              <a:rPr lang="en-US" dirty="0" err="1" smtClean="0"/>
              <a:t>Missmatch</a:t>
            </a:r>
            <a:r>
              <a:rPr lang="en-US" dirty="0" smtClean="0"/>
              <a:t> parameter)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3216" y="1154663"/>
            <a:ext cx="5463294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b="1" dirty="0" smtClean="0"/>
              <a:t>1. Online optimization of injection</a:t>
            </a:r>
          </a:p>
          <a:p>
            <a:endParaRPr lang="en-US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718799" y="4457394"/>
            <a:ext cx="5463294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b="1" dirty="0" smtClean="0"/>
              <a:t>2. Skew injection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43216" y="1811074"/>
            <a:ext cx="4290054" cy="2174286"/>
            <a:chOff x="1431816" y="1779889"/>
            <a:chExt cx="4290054" cy="2174286"/>
          </a:xfrm>
        </p:grpSpPr>
        <p:sp>
          <p:nvSpPr>
            <p:cNvPr id="28" name="Rectangle 27"/>
            <p:cNvSpPr/>
            <p:nvPr/>
          </p:nvSpPr>
          <p:spPr>
            <a:xfrm>
              <a:off x="1439576" y="1789968"/>
              <a:ext cx="1619998" cy="705582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/>
                <a:t>Evolutionary</a:t>
              </a:r>
            </a:p>
            <a:p>
              <a:pPr algn="ctr"/>
              <a:r>
                <a:rPr lang="en-US" dirty="0" smtClean="0"/>
                <a:t>algorithm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1816" y="3222227"/>
              <a:ext cx="1620000" cy="719999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Control </a:t>
              </a:r>
              <a:r>
                <a:rPr lang="en-US" dirty="0" smtClean="0"/>
                <a:t>settings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01871" y="3234175"/>
              <a:ext cx="1619999" cy="72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/>
                <a:t>Cycle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064249" y="1779889"/>
              <a:ext cx="1597307" cy="72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/>
                <a:t>Current</a:t>
              </a:r>
              <a:endParaRPr lang="en-US" dirty="0"/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2009940" y="2616507"/>
              <a:ext cx="473754" cy="49390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Down Arrow 32"/>
            <p:cNvSpPr/>
            <p:nvPr/>
          </p:nvSpPr>
          <p:spPr>
            <a:xfrm rot="10800000">
              <a:off x="4490791" y="2616507"/>
              <a:ext cx="473754" cy="49390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Down Arrow 33"/>
            <p:cNvSpPr/>
            <p:nvPr/>
          </p:nvSpPr>
          <p:spPr>
            <a:xfrm rot="16200000">
              <a:off x="3371928" y="3303140"/>
              <a:ext cx="473754" cy="49390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Down Arrow 34"/>
            <p:cNvSpPr/>
            <p:nvPr/>
          </p:nvSpPr>
          <p:spPr>
            <a:xfrm rot="5400000">
              <a:off x="3361849" y="1873022"/>
              <a:ext cx="473754" cy="49390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214854" y="1761415"/>
            <a:ext cx="4398651" cy="258532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/>
              <a:t>Evolutionary algorithm available in python, C++, Java, ..</a:t>
            </a:r>
            <a:r>
              <a:rPr lang="en-US" dirty="0" smtClean="0"/>
              <a:t>.</a:t>
            </a:r>
          </a:p>
          <a:p>
            <a:pPr marL="285750" lvl="1" indent="-285750">
              <a:buClr>
                <a:srgbClr val="FDBB63"/>
              </a:buClr>
              <a:buFont typeface="Wingdings" charset="2"/>
              <a:buChar char="§"/>
            </a:pPr>
            <a:endParaRPr lang="en-US" dirty="0" smtClean="0"/>
          </a:p>
          <a:p>
            <a:pPr marL="285750" lvl="1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Require:</a:t>
            </a:r>
          </a:p>
          <a:p>
            <a:pPr marL="742950" lvl="2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Full </a:t>
            </a:r>
            <a:r>
              <a:rPr lang="en-US" dirty="0"/>
              <a:t>online control of all injection </a:t>
            </a:r>
            <a:r>
              <a:rPr lang="en-US" dirty="0" smtClean="0"/>
              <a:t>parameters</a:t>
            </a:r>
          </a:p>
          <a:p>
            <a:pPr marL="742950" lvl="2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Online </a:t>
            </a:r>
            <a:r>
              <a:rPr lang="en-US" dirty="0"/>
              <a:t>measurement of </a:t>
            </a:r>
            <a:r>
              <a:rPr lang="en-US" dirty="0" smtClean="0"/>
              <a:t>current </a:t>
            </a:r>
            <a:r>
              <a:rPr lang="en-US" dirty="0"/>
              <a:t>(low noise and fast)</a:t>
            </a:r>
          </a:p>
          <a:p>
            <a:pPr>
              <a:buClr>
                <a:srgbClr val="FDBB63"/>
              </a:buClr>
            </a:pP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883039" y="5085697"/>
            <a:ext cx="322395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Require: </a:t>
            </a:r>
          </a:p>
          <a:p>
            <a:pPr marL="742950" lvl="1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skew </a:t>
            </a:r>
            <a:r>
              <a:rPr lang="en-US" dirty="0" err="1" smtClean="0"/>
              <a:t>quadrupoles</a:t>
            </a:r>
            <a:endParaRPr lang="en-US" dirty="0" smtClean="0"/>
          </a:p>
          <a:p>
            <a:pPr marL="742950" lvl="1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freely selectable tunes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05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05087" y="3232994"/>
            <a:ext cx="5052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850558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bo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6" y="1428303"/>
            <a:ext cx="6143994" cy="4607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Sensitivity analysis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9007" y="1195919"/>
            <a:ext cx="8308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/>
              <a:t>Sobol sensitivity analysis determines the contribution of each input </a:t>
            </a:r>
            <a:r>
              <a:rPr lang="en-US" dirty="0" smtClean="0"/>
              <a:t>parameter (</a:t>
            </a:r>
            <a:r>
              <a:rPr lang="en-US" dirty="0" smtClean="0">
                <a:solidFill>
                  <a:srgbClr val="FF0000"/>
                </a:solidFill>
              </a:rPr>
              <a:t>first order</a:t>
            </a:r>
            <a:r>
              <a:rPr lang="en-US" dirty="0" smtClean="0"/>
              <a:t>) and </a:t>
            </a:r>
            <a:r>
              <a:rPr lang="en-US" dirty="0"/>
              <a:t>their interactions </a:t>
            </a:r>
            <a:r>
              <a:rPr lang="en-US" dirty="0" smtClean="0"/>
              <a:t>between them (</a:t>
            </a:r>
            <a:r>
              <a:rPr lang="en-US" dirty="0" smtClean="0">
                <a:solidFill>
                  <a:srgbClr val="FF0000"/>
                </a:solidFill>
              </a:rPr>
              <a:t>total order</a:t>
            </a:r>
            <a:r>
              <a:rPr lang="en-US" dirty="0" smtClean="0"/>
              <a:t>).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527944" y="2687876"/>
            <a:ext cx="2494059" cy="679348"/>
            <a:chOff x="4544488" y="2419683"/>
            <a:chExt cx="2773503" cy="77115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4544488" y="3190841"/>
              <a:ext cx="277350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757309" y="2419683"/>
              <a:ext cx="2485324" cy="71354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dirty="0" smtClean="0"/>
                <a:t>Beam </a:t>
              </a:r>
            </a:p>
            <a:p>
              <a:pPr algn="l"/>
              <a:r>
                <a:rPr lang="en-US" dirty="0" smtClean="0"/>
                <a:t>parameter 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94676" y="3270797"/>
            <a:ext cx="448994" cy="1100363"/>
          </a:xfrm>
          <a:prstGeom prst="rect">
            <a:avLst/>
          </a:prstGeom>
        </p:spPr>
        <p:txBody>
          <a:bodyPr vert="vert270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Sensitivity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1120" y="5826712"/>
            <a:ext cx="1788783" cy="35919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MTI Parameters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781" y="6158718"/>
            <a:ext cx="770692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Clr>
                <a:srgbClr val="FDBB63"/>
              </a:buClr>
              <a:buFont typeface="Wingdings" charset="2"/>
              <a:buChar char="Ø"/>
            </a:pPr>
            <a:r>
              <a:rPr lang="en-US" dirty="0" smtClean="0"/>
              <a:t>Sensitivity of MTI parameters request a online optimization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572079" y="2024307"/>
            <a:ext cx="2797168" cy="2461072"/>
            <a:chOff x="6044489" y="1560642"/>
            <a:chExt cx="2797168" cy="2461072"/>
          </a:xfrm>
        </p:grpSpPr>
        <p:pic>
          <p:nvPicPr>
            <p:cNvPr id="16" name="Picture 15" descr="Ohne Titel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8" t="10601" r="14363" b="25757"/>
            <a:stretch/>
          </p:blipFill>
          <p:spPr>
            <a:xfrm>
              <a:off x="6560424" y="1560642"/>
              <a:ext cx="1886378" cy="2066171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6044489" y="1616557"/>
              <a:ext cx="2797168" cy="2405157"/>
              <a:chOff x="220134" y="1417432"/>
              <a:chExt cx="2797168" cy="240515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688242" y="3484035"/>
                <a:ext cx="325730" cy="33855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r"/>
                <a:r>
                  <a:rPr lang="en-US" sz="1600" dirty="0" smtClean="0"/>
                  <a:t>X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flipH="1">
                <a:off x="220134" y="2272553"/>
                <a:ext cx="310529" cy="33855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r"/>
                <a:r>
                  <a:rPr lang="en-US" sz="1600" dirty="0"/>
                  <a:t>Y</a:t>
                </a:r>
                <a:endParaRPr lang="en-US" sz="1600" dirty="0" smtClean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V="1">
                <a:off x="605302" y="1417432"/>
                <a:ext cx="0" cy="201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605302" y="3425368"/>
                <a:ext cx="2412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/>
          <p:cNvSpPr txBox="1"/>
          <p:nvPr/>
        </p:nvSpPr>
        <p:spPr>
          <a:xfrm>
            <a:off x="6572079" y="4666914"/>
            <a:ext cx="3104603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Position at septum</a:t>
            </a:r>
          </a:p>
          <a:p>
            <a:pPr marL="285750" indent="-285750" algn="l">
              <a:buClr>
                <a:srgbClr val="FDBB63"/>
              </a:buClr>
              <a:buFont typeface="Wingdings" charset="2"/>
              <a:buChar char="§"/>
            </a:pPr>
            <a:r>
              <a:rPr lang="en-US" dirty="0" err="1" smtClean="0"/>
              <a:t>Missmatch</a:t>
            </a:r>
            <a:r>
              <a:rPr lang="en-US" dirty="0" smtClean="0"/>
              <a:t> parameter determine beam size and beam shape  </a:t>
            </a:r>
          </a:p>
        </p:txBody>
      </p:sp>
    </p:spTree>
    <p:extLst>
      <p:ext uri="{BB962C8B-B14F-4D97-AF65-F5344CB8AC3E}">
        <p14:creationId xmlns:p14="http://schemas.microsoft.com/office/powerpoint/2010/main" val="186121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81" y="4657"/>
            <a:ext cx="6762537" cy="787557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9039" y="1556742"/>
            <a:ext cx="4756583" cy="224676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2000" b="1" dirty="0" smtClean="0"/>
              <a:t>Multi-Turn Injection  </a:t>
            </a:r>
          </a:p>
          <a:p>
            <a:pPr marL="742950" lvl="1" indent="-285750">
              <a:buClr>
                <a:srgbClr val="FDBB63"/>
              </a:buClr>
              <a:buFont typeface="Wingdings" charset="2"/>
              <a:buChar char="§"/>
            </a:pPr>
            <a:endParaRPr lang="en-US" sz="2000" dirty="0" smtClean="0"/>
          </a:p>
          <a:p>
            <a:pPr marL="742950" lvl="1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2000" dirty="0" smtClean="0"/>
              <a:t>Single plan multi-turn injection</a:t>
            </a:r>
          </a:p>
          <a:p>
            <a:pPr marL="742950" lvl="1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2000" dirty="0" smtClean="0"/>
              <a:t>Two plan injection</a:t>
            </a:r>
          </a:p>
          <a:p>
            <a:pPr marL="1200150" lvl="2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2000" dirty="0" smtClean="0"/>
              <a:t>Skew </a:t>
            </a:r>
            <a:r>
              <a:rPr lang="en-US" sz="2000" dirty="0" err="1" smtClean="0"/>
              <a:t>quadrupoles</a:t>
            </a:r>
            <a:endParaRPr lang="en-US" sz="2000" dirty="0" smtClean="0"/>
          </a:p>
          <a:p>
            <a:pPr marL="1200150" lvl="2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2000" dirty="0"/>
              <a:t>Titled septum  </a:t>
            </a:r>
          </a:p>
          <a:p>
            <a:pPr marL="1200150" lvl="2" indent="-285750">
              <a:buClr>
                <a:srgbClr val="FDBB63"/>
              </a:buClr>
              <a:buFont typeface="Wingdings" charset="2"/>
              <a:buChar char="§"/>
            </a:pPr>
            <a:endParaRPr lang="en-US" sz="2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41547" y="4047634"/>
            <a:ext cx="5687037" cy="16312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2000" b="1" dirty="0" smtClean="0"/>
              <a:t>Optimization</a:t>
            </a:r>
          </a:p>
          <a:p>
            <a:pPr marL="742950" lvl="1" indent="-285750">
              <a:buClr>
                <a:srgbClr val="FDBB63"/>
              </a:buClr>
              <a:buFont typeface="Wingdings" charset="2"/>
              <a:buChar char="§"/>
            </a:pPr>
            <a:endParaRPr lang="en-US" sz="2000" dirty="0" smtClean="0"/>
          </a:p>
          <a:p>
            <a:pPr marL="742950" lvl="1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2000" dirty="0" smtClean="0"/>
              <a:t>Traditional</a:t>
            </a:r>
          </a:p>
          <a:p>
            <a:pPr marL="742950" lvl="1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2000" dirty="0" smtClean="0"/>
              <a:t>New methods: Evolutionary algorithms</a:t>
            </a:r>
          </a:p>
          <a:p>
            <a:pPr marL="742950" lvl="1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2000" dirty="0" smtClean="0"/>
              <a:t>Sensitivity analysis   </a:t>
            </a:r>
          </a:p>
        </p:txBody>
      </p:sp>
      <p:pic>
        <p:nvPicPr>
          <p:cNvPr id="5" name="Picture 4" descr="Darwin's_finches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0424" y="4581186"/>
            <a:ext cx="2421802" cy="133786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44489" y="1560642"/>
            <a:ext cx="3258084" cy="2461072"/>
            <a:chOff x="6044489" y="1560642"/>
            <a:chExt cx="3258084" cy="2461072"/>
          </a:xfrm>
        </p:grpSpPr>
        <p:pic>
          <p:nvPicPr>
            <p:cNvPr id="15" name="Picture 14" descr="Ohne Titel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8" t="10601" r="14363" b="25757"/>
            <a:stretch/>
          </p:blipFill>
          <p:spPr>
            <a:xfrm>
              <a:off x="6560424" y="1560642"/>
              <a:ext cx="1886378" cy="2066171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044489" y="1616557"/>
              <a:ext cx="3258084" cy="2405157"/>
              <a:chOff x="220134" y="1417432"/>
              <a:chExt cx="3258084" cy="240515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940242" y="3484035"/>
                <a:ext cx="325730" cy="33855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r"/>
                <a:r>
                  <a:rPr lang="en-US" sz="1600" dirty="0" smtClean="0"/>
                  <a:t>X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flipH="1">
                <a:off x="220134" y="2272553"/>
                <a:ext cx="310529" cy="33855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r"/>
                <a:r>
                  <a:rPr lang="en-US" sz="1600" dirty="0"/>
                  <a:t>Y</a:t>
                </a:r>
                <a:endParaRPr lang="en-US" sz="1600" dirty="0" smtClean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V="1">
                <a:off x="605302" y="1417432"/>
                <a:ext cx="0" cy="201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605302" y="3425368"/>
                <a:ext cx="287291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2451272" y="1442108"/>
                <a:ext cx="891791" cy="33855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r"/>
                <a:r>
                  <a:rPr lang="en-US" sz="1600" dirty="0" smtClean="0"/>
                  <a:t>Septum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618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63502"/>
            <a:ext cx="9257369" cy="723899"/>
          </a:xfrm>
        </p:spPr>
        <p:txBody>
          <a:bodyPr>
            <a:noAutofit/>
          </a:bodyPr>
          <a:lstStyle/>
          <a:p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ulti-turn injection (MTI) into SIS18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3964" y="3621056"/>
            <a:ext cx="3764992" cy="2865582"/>
            <a:chOff x="5483770" y="1064718"/>
            <a:chExt cx="3475377" cy="2865582"/>
          </a:xfrm>
        </p:grpSpPr>
        <p:pic>
          <p:nvPicPr>
            <p:cNvPr id="34" name="Picture 33" descr="mtj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770" y="1305211"/>
              <a:ext cx="3428469" cy="262508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071446" y="1064718"/>
              <a:ext cx="28877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Measured MTI performance in SIS18 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7762351" y="1462161"/>
              <a:ext cx="0" cy="217575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720202" y="2694849"/>
              <a:ext cx="958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≈20 turns</a:t>
              </a:r>
              <a:endParaRPr lang="en-US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91124" y="2994969"/>
              <a:ext cx="927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</a:t>
              </a:r>
              <a:r>
                <a:rPr lang="en-US" sz="1600" baseline="-25000" dirty="0" smtClean="0"/>
                <a:t>rev</a:t>
              </a:r>
              <a:r>
                <a:rPr lang="en-US" sz="1600" dirty="0"/>
                <a:t>≈5 </a:t>
              </a:r>
              <a:r>
                <a:rPr lang="en-US" sz="1600" dirty="0" err="1" smtClean="0"/>
                <a:t>μs</a:t>
              </a:r>
              <a:endParaRPr lang="en-US" sz="1600" dirty="0"/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331371" y="1096829"/>
            <a:ext cx="3065199" cy="2301111"/>
            <a:chOff x="2827657" y="730446"/>
            <a:chExt cx="3537195" cy="2876734"/>
          </a:xfrm>
        </p:grpSpPr>
        <p:pic>
          <p:nvPicPr>
            <p:cNvPr id="41" name="Picture 40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27657" y="1131883"/>
              <a:ext cx="3379110" cy="2475297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200078" y="2980642"/>
              <a:ext cx="826611" cy="384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Anode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16548" y="1226547"/>
              <a:ext cx="1000395" cy="384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Cathode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39026" y="2492936"/>
              <a:ext cx="953039" cy="423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</a:rPr>
                <a:t>300 kV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69712" y="730446"/>
              <a:ext cx="3495140" cy="384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SIS18 electrostatic injection septum</a:t>
              </a:r>
              <a:endParaRPr lang="en-US" sz="14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966288" y="3053569"/>
            <a:ext cx="577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The beam from </a:t>
            </a:r>
            <a:r>
              <a:rPr lang="en-US" dirty="0" err="1" smtClean="0"/>
              <a:t>linac</a:t>
            </a:r>
            <a:r>
              <a:rPr lang="en-US" dirty="0" smtClean="0"/>
              <a:t> is injected in horizontal phase space until the machine acceptance is reached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69878" y="2196084"/>
            <a:ext cx="497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MTI has to respect </a:t>
            </a:r>
            <a:r>
              <a:rPr lang="en-US" dirty="0" err="1" smtClean="0"/>
              <a:t>Liouville’s</a:t>
            </a:r>
            <a:r>
              <a:rPr lang="en-US" dirty="0" smtClean="0"/>
              <a:t> theorem: </a:t>
            </a:r>
            <a:r>
              <a:rPr lang="en-US" dirty="0"/>
              <a:t>I</a:t>
            </a:r>
            <a:r>
              <a:rPr lang="en-US" dirty="0" smtClean="0"/>
              <a:t>njected beams only in free space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46647" y="4101570"/>
            <a:ext cx="5695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Loss</a:t>
            </a:r>
            <a:r>
              <a:rPr lang="en-US" dirty="0" smtClean="0"/>
              <a:t> at septum and acceptance should be as </a:t>
            </a:r>
            <a:r>
              <a:rPr lang="en-US" dirty="0" smtClean="0">
                <a:solidFill>
                  <a:srgbClr val="FF0000"/>
                </a:solidFill>
              </a:rPr>
              <a:t>low</a:t>
            </a:r>
            <a:r>
              <a:rPr lang="en-US" dirty="0" smtClean="0"/>
              <a:t> as possible due to loss induced dynamic vacuum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42030" y="5191311"/>
            <a:ext cx="5982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/>
              <a:t>Large frequency difference between UNILAC +</a:t>
            </a:r>
            <a:r>
              <a:rPr lang="en-US" dirty="0" smtClean="0"/>
              <a:t> SIS18</a:t>
            </a:r>
            <a:endParaRPr lang="en-US" dirty="0"/>
          </a:p>
          <a:p>
            <a:pPr marL="742950" lvl="1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During injection the </a:t>
            </a:r>
            <a:r>
              <a:rPr lang="en-US" dirty="0" err="1" smtClean="0">
                <a:solidFill>
                  <a:srgbClr val="FF0000"/>
                </a:solidFill>
              </a:rPr>
              <a:t>rf</a:t>
            </a:r>
            <a:r>
              <a:rPr lang="en-US" dirty="0" smtClean="0">
                <a:solidFill>
                  <a:srgbClr val="FF0000"/>
                </a:solidFill>
              </a:rPr>
              <a:t> is switch of </a:t>
            </a:r>
          </a:p>
          <a:p>
            <a:pPr marL="742950" lvl="1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Micro bunches filament to costing beam 				     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38539" y="1183446"/>
            <a:ext cx="577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/>
              <a:t>SIS18 </a:t>
            </a:r>
            <a:r>
              <a:rPr lang="en-US" dirty="0">
                <a:solidFill>
                  <a:srgbClr val="FF0000"/>
                </a:solidFill>
              </a:rPr>
              <a:t>flexibility</a:t>
            </a:r>
            <a:r>
              <a:rPr lang="en-US" dirty="0"/>
              <a:t> in providing a broad range of 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allow only </a:t>
            </a:r>
            <a:r>
              <a:rPr lang="en-US" dirty="0" err="1">
                <a:solidFill>
                  <a:srgbClr val="FF0000"/>
                </a:solidFill>
              </a:rPr>
              <a:t>Liouvilian</a:t>
            </a:r>
            <a:r>
              <a:rPr lang="en-US" dirty="0">
                <a:solidFill>
                  <a:srgbClr val="FF0000"/>
                </a:solidFill>
              </a:rPr>
              <a:t> injection </a:t>
            </a:r>
            <a:r>
              <a:rPr lang="en-US" dirty="0"/>
              <a:t>schemes 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77241" y="4101569"/>
            <a:ext cx="956498" cy="5048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694058"/>
              </p:ext>
            </p:extLst>
          </p:nvPr>
        </p:nvGraphicFramePr>
        <p:xfrm>
          <a:off x="839899" y="4101570"/>
          <a:ext cx="8636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12" name="Equation" r:id="rId6" imgW="495300" imgH="431800" progId="Equation.DSMT4">
                  <p:embed/>
                </p:oleObj>
              </mc:Choice>
              <mc:Fallback>
                <p:oleObj name="Equation" r:id="rId6" imgW="495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899" y="4101570"/>
                        <a:ext cx="86360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828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6" y="63506"/>
            <a:ext cx="9257369" cy="723899"/>
          </a:xfrm>
        </p:spPr>
        <p:txBody>
          <a:bodyPr>
            <a:noAutofit/>
          </a:bodyPr>
          <a:lstStyle/>
          <a:p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ulti-turn injection into SIS18 (single)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0136" y="1463419"/>
            <a:ext cx="3031599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Gain factor (maximize)</a:t>
            </a:r>
          </a:p>
          <a:p>
            <a:pPr marL="285750" indent="-285750">
              <a:lnSpc>
                <a:spcPct val="200000"/>
              </a:lnSpc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Beam loss (minimize)</a:t>
            </a:r>
          </a:p>
          <a:p>
            <a:pPr marL="285750" indent="-285750">
              <a:lnSpc>
                <a:spcPct val="200000"/>
              </a:lnSpc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Inj. emittance (maximize)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625701"/>
              </p:ext>
            </p:extLst>
          </p:nvPr>
        </p:nvGraphicFramePr>
        <p:xfrm>
          <a:off x="3227400" y="1735138"/>
          <a:ext cx="8778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78" name="Equation" r:id="rId4" imgW="571500" imgH="215900" progId="Equation.DSMT4">
                  <p:embed/>
                </p:oleObj>
              </mc:Choice>
              <mc:Fallback>
                <p:oleObj name="Equation" r:id="rId4" imgW="5715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27400" y="1735138"/>
                        <a:ext cx="877888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775953"/>
              </p:ext>
            </p:extLst>
          </p:nvPr>
        </p:nvGraphicFramePr>
        <p:xfrm>
          <a:off x="3296348" y="2103704"/>
          <a:ext cx="82034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79" name="Equation" r:id="rId6" imgW="533400" imgH="431800" progId="Equation.DSMT4">
                  <p:embed/>
                </p:oleObj>
              </mc:Choice>
              <mc:Fallback>
                <p:oleObj name="Equation" r:id="rId6" imgW="5334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96348" y="2103704"/>
                        <a:ext cx="820340" cy="61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164085"/>
              </p:ext>
            </p:extLst>
          </p:nvPr>
        </p:nvGraphicFramePr>
        <p:xfrm>
          <a:off x="3533157" y="2844142"/>
          <a:ext cx="254001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80" name="Equation" r:id="rId8" imgW="165100" imgH="203200" progId="Equation.DSMT4">
                  <p:embed/>
                </p:oleObj>
              </mc:Choice>
              <mc:Fallback>
                <p:oleObj name="Equation" r:id="rId8" imgW="165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33157" y="2844142"/>
                        <a:ext cx="254001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3986859" y="1174515"/>
            <a:ext cx="1928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DBB63"/>
              </a:buClr>
            </a:pPr>
            <a:r>
              <a:rPr lang="en-US" b="1" dirty="0" smtClean="0"/>
              <a:t>Multi-objectives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6338524" y="1405718"/>
            <a:ext cx="2935325" cy="1750509"/>
            <a:chOff x="6044531" y="865182"/>
            <a:chExt cx="2709528" cy="1750509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6279098" y="1592598"/>
              <a:ext cx="689486" cy="75357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960310" y="1592598"/>
              <a:ext cx="1406907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6279098" y="1391003"/>
              <a:ext cx="1165195" cy="96087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440156" y="1391003"/>
              <a:ext cx="927061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0415806"/>
                </p:ext>
              </p:extLst>
            </p:nvPr>
          </p:nvGraphicFramePr>
          <p:xfrm>
            <a:off x="6044531" y="1359667"/>
            <a:ext cx="161925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581" name="Equation" r:id="rId10" imgW="114300" imgH="152400" progId="Equation.DSMT4">
                    <p:embed/>
                  </p:oleObj>
                </mc:Choice>
                <mc:Fallback>
                  <p:oleObj name="Equation" r:id="rId10" imgW="1143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044531" y="1359667"/>
                          <a:ext cx="161925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5260954"/>
                </p:ext>
              </p:extLst>
            </p:nvPr>
          </p:nvGraphicFramePr>
          <p:xfrm>
            <a:off x="7698880" y="1629158"/>
            <a:ext cx="668337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582" name="Equation" r:id="rId12" imgW="469900" imgH="203200" progId="Equation.DSMT4">
                    <p:embed/>
                  </p:oleObj>
                </mc:Choice>
                <mc:Fallback>
                  <p:oleObj name="Equation" r:id="rId12" imgW="4699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698880" y="1629158"/>
                          <a:ext cx="668337" cy="288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8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0853032"/>
                </p:ext>
              </p:extLst>
            </p:nvPr>
          </p:nvGraphicFramePr>
          <p:xfrm>
            <a:off x="7590655" y="2436304"/>
            <a:ext cx="179388" cy="179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583" name="Equation" r:id="rId14" imgW="127000" imgH="127000" progId="Equation.DSMT4">
                    <p:embed/>
                  </p:oleObj>
                </mc:Choice>
                <mc:Fallback>
                  <p:oleObj name="Equation" r:id="rId14" imgW="127000" imgH="127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590655" y="2436304"/>
                          <a:ext cx="179388" cy="1793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6828565"/>
                </p:ext>
              </p:extLst>
            </p:nvPr>
          </p:nvGraphicFramePr>
          <p:xfrm>
            <a:off x="7696559" y="1138834"/>
            <a:ext cx="755650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584" name="Equation" r:id="rId16" imgW="533400" imgH="190500" progId="Equation.DSMT4">
                    <p:embed/>
                  </p:oleObj>
                </mc:Choice>
                <mc:Fallback>
                  <p:oleObj name="Equation" r:id="rId16" imgW="533400" imgH="190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696559" y="1138834"/>
                          <a:ext cx="755650" cy="269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0" name="Straight Arrow Connector 79"/>
            <p:cNvCxnSpPr/>
            <p:nvPr/>
          </p:nvCxnSpPr>
          <p:spPr>
            <a:xfrm flipV="1">
              <a:off x="6269019" y="865182"/>
              <a:ext cx="0" cy="147599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6248862" y="2346168"/>
              <a:ext cx="25051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/>
          <p:nvPr/>
        </p:nvCxnSpPr>
        <p:spPr>
          <a:xfrm>
            <a:off x="4804560" y="2249373"/>
            <a:ext cx="1168301" cy="0"/>
          </a:xfrm>
          <a:prstGeom prst="straightConnector1">
            <a:avLst/>
          </a:prstGeom>
          <a:ln>
            <a:solidFill>
              <a:srgbClr val="FDBB6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838113" y="1823061"/>
            <a:ext cx="82644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output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971296" y="1862813"/>
            <a:ext cx="709148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 smtClean="0"/>
              <a:t>1-2 m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8971294" y="1841995"/>
            <a:ext cx="0" cy="43724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6559883" y="1658283"/>
            <a:ext cx="1111309" cy="1224000"/>
          </a:xfrm>
          <a:prstGeom prst="line">
            <a:avLst/>
          </a:prstGeom>
          <a:ln>
            <a:solidFill>
              <a:srgbClr val="66666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924796"/>
              </p:ext>
            </p:extLst>
          </p:nvPr>
        </p:nvGraphicFramePr>
        <p:xfrm>
          <a:off x="4759447" y="2421106"/>
          <a:ext cx="1191816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85" name="Equation" r:id="rId18" imgW="774700" imgH="190500" progId="Equation.DSMT4">
                  <p:embed/>
                </p:oleObj>
              </mc:Choice>
              <mc:Fallback>
                <p:oleObj name="Equation" r:id="rId18" imgW="774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59447" y="2421106"/>
                        <a:ext cx="1191816" cy="26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Box 91"/>
          <p:cNvSpPr txBox="1"/>
          <p:nvPr/>
        </p:nvSpPr>
        <p:spPr>
          <a:xfrm>
            <a:off x="3542876" y="3302197"/>
            <a:ext cx="2891199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DBB63"/>
              </a:buClr>
            </a:pPr>
            <a:r>
              <a:rPr lang="en-US" b="1" dirty="0" smtClean="0"/>
              <a:t>Optimization parameters</a:t>
            </a: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212528" y="3874383"/>
            <a:ext cx="3696778" cy="2146742"/>
            <a:chOff x="232688" y="3924783"/>
            <a:chExt cx="3696778" cy="2146742"/>
          </a:xfrm>
        </p:grpSpPr>
        <p:sp>
          <p:nvSpPr>
            <p:cNvPr id="91" name="TextBox 90"/>
            <p:cNvSpPr txBox="1"/>
            <p:nvPr/>
          </p:nvSpPr>
          <p:spPr>
            <a:xfrm>
              <a:off x="232688" y="3924783"/>
              <a:ext cx="2569934" cy="2146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rgbClr val="FDBB63"/>
                </a:buClr>
                <a:buFont typeface="Wingdings" charset="2"/>
                <a:buChar char="§"/>
              </a:pPr>
              <a:r>
                <a:rPr lang="en-US" dirty="0"/>
                <a:t>I</a:t>
              </a:r>
              <a:r>
                <a:rPr lang="en-US" dirty="0" smtClean="0"/>
                <a:t>ncoming beam </a:t>
              </a:r>
            </a:p>
            <a:p>
              <a:pPr marL="285750" indent="-285750">
                <a:lnSpc>
                  <a:spcPct val="150000"/>
                </a:lnSpc>
                <a:buClr>
                  <a:srgbClr val="FDBB63"/>
                </a:buClr>
                <a:buFont typeface="Wingdings" charset="2"/>
                <a:buChar char="§"/>
              </a:pPr>
              <a:r>
                <a:rPr lang="en-US" dirty="0" smtClean="0"/>
                <a:t>Orbit bump</a:t>
              </a:r>
            </a:p>
            <a:p>
              <a:pPr marL="285750" indent="-285750">
                <a:lnSpc>
                  <a:spcPct val="150000"/>
                </a:lnSpc>
                <a:buClr>
                  <a:srgbClr val="FDBB63"/>
                </a:buClr>
                <a:buFont typeface="Wingdings" charset="2"/>
                <a:buChar char="§"/>
              </a:pPr>
              <a:r>
                <a:rPr lang="en-US" dirty="0"/>
                <a:t>Injected </a:t>
              </a:r>
              <a:r>
                <a:rPr lang="en-US" dirty="0" smtClean="0"/>
                <a:t>turns</a:t>
              </a:r>
            </a:p>
            <a:p>
              <a:pPr marL="285750" indent="-285750">
                <a:lnSpc>
                  <a:spcPct val="150000"/>
                </a:lnSpc>
                <a:buClr>
                  <a:srgbClr val="FDBB63"/>
                </a:buClr>
                <a:buFont typeface="Wingdings" charset="2"/>
                <a:buChar char="§"/>
              </a:pPr>
              <a:r>
                <a:rPr lang="en-US" dirty="0" smtClean="0"/>
                <a:t>Horizontal tune</a:t>
              </a:r>
            </a:p>
            <a:p>
              <a:pPr marL="285750" indent="-285750">
                <a:lnSpc>
                  <a:spcPct val="150000"/>
                </a:lnSpc>
                <a:buClr>
                  <a:srgbClr val="FDBB63"/>
                </a:buClr>
                <a:buFont typeface="Wingdings" charset="2"/>
                <a:buChar char="§"/>
              </a:pPr>
              <a:r>
                <a:rPr lang="en-US" dirty="0" smtClean="0"/>
                <a:t>Horizontal emittance</a:t>
              </a:r>
            </a:p>
          </p:txBody>
        </p: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984442" y="4949121"/>
              <a:ext cx="247650" cy="177800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992571" y="5763637"/>
              <a:ext cx="316442" cy="190500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962996" y="5321115"/>
              <a:ext cx="343958" cy="254000"/>
            </a:xfrm>
            <a:prstGeom prst="rect">
              <a:avLst/>
            </a:prstGeom>
          </p:spPr>
        </p:pic>
        <p:graphicFrame>
          <p:nvGraphicFramePr>
            <p:cNvPr id="9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8793303"/>
                </p:ext>
              </p:extLst>
            </p:nvPr>
          </p:nvGraphicFramePr>
          <p:xfrm>
            <a:off x="2987020" y="4069594"/>
            <a:ext cx="942446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586" name="Equation" r:id="rId23" imgW="558800" imgH="203200" progId="Equation.DSMT4">
                    <p:embed/>
                  </p:oleObj>
                </mc:Choice>
                <mc:Fallback>
                  <p:oleObj name="Equation" r:id="rId23" imgW="5588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7020" y="4069594"/>
                          <a:ext cx="942446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4910469"/>
                </p:ext>
              </p:extLst>
            </p:nvPr>
          </p:nvGraphicFramePr>
          <p:xfrm>
            <a:off x="2986352" y="4496861"/>
            <a:ext cx="839258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587" name="Equation" r:id="rId25" imgW="495300" imgH="203200" progId="Equation.DSMT4">
                    <p:embed/>
                  </p:oleObj>
                </mc:Choice>
                <mc:Fallback>
                  <p:oleObj name="Equation" r:id="rId25" imgW="4953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6352" y="4496861"/>
                          <a:ext cx="839258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9" name="Group 98"/>
          <p:cNvGrpSpPr/>
          <p:nvPr/>
        </p:nvGrpSpPr>
        <p:grpSpPr>
          <a:xfrm>
            <a:off x="6595168" y="4007803"/>
            <a:ext cx="2924988" cy="2017908"/>
            <a:chOff x="6387159" y="1750428"/>
            <a:chExt cx="2687385" cy="1816251"/>
          </a:xfrm>
        </p:grpSpPr>
        <p:pic>
          <p:nvPicPr>
            <p:cNvPr id="100" name="Picture 99" descr="sim_n15.pdf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6032" t="15488" r="15381" b="25855"/>
            <a:stretch/>
          </p:blipFill>
          <p:spPr>
            <a:xfrm>
              <a:off x="6424504" y="1750428"/>
              <a:ext cx="2222512" cy="1816251"/>
            </a:xfrm>
            <a:prstGeom prst="rect">
              <a:avLst/>
            </a:prstGeom>
          </p:spPr>
        </p:pic>
        <p:cxnSp>
          <p:nvCxnSpPr>
            <p:cNvPr id="101" name="Straight Arrow Connector 100"/>
            <p:cNvCxnSpPr/>
            <p:nvPr/>
          </p:nvCxnSpPr>
          <p:spPr>
            <a:xfrm flipV="1">
              <a:off x="6387159" y="1858840"/>
              <a:ext cx="12451" cy="1698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6387159" y="3557243"/>
              <a:ext cx="263954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8255195" y="3135853"/>
              <a:ext cx="819349" cy="30472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r"/>
              <a:r>
                <a:rPr lang="en-US" sz="1600" dirty="0" smtClean="0"/>
                <a:t>Septum</a:t>
              </a: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4298984" y="4430190"/>
            <a:ext cx="1788545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en-US" dirty="0" smtClean="0"/>
              <a:t>Model in </a:t>
            </a:r>
          </a:p>
          <a:p>
            <a:pPr algn="ctr"/>
            <a:r>
              <a:rPr lang="en-US" dirty="0" smtClean="0"/>
              <a:t>simulation code</a:t>
            </a: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4197881" y="5291026"/>
            <a:ext cx="1950356" cy="0"/>
          </a:xfrm>
          <a:prstGeom prst="straightConnector1">
            <a:avLst/>
          </a:prstGeom>
          <a:ln>
            <a:solidFill>
              <a:srgbClr val="FDBB6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6796078" y="3846410"/>
            <a:ext cx="122386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H</a:t>
            </a:r>
            <a:r>
              <a:rPr lang="en-US" dirty="0" smtClean="0"/>
              <a:t>orizontal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605315" y="6186983"/>
            <a:ext cx="6118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DBB63"/>
              </a:buClr>
            </a:pPr>
            <a:r>
              <a:rPr lang="en-US" dirty="0" smtClean="0"/>
              <a:t>Constraints: Septum position, acceptance, ...</a:t>
            </a:r>
          </a:p>
        </p:txBody>
      </p:sp>
    </p:spTree>
    <p:extLst>
      <p:ext uri="{BB962C8B-B14F-4D97-AF65-F5344CB8AC3E}">
        <p14:creationId xmlns:p14="http://schemas.microsoft.com/office/powerpoint/2010/main" val="298739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63502"/>
            <a:ext cx="9257369" cy="723899"/>
          </a:xfrm>
        </p:spPr>
        <p:txBody>
          <a:bodyPr>
            <a:noAutofit/>
          </a:bodyPr>
          <a:lstStyle/>
          <a:p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ulti-turn injection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01597" y="1160685"/>
            <a:ext cx="57052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Smaller </a:t>
            </a:r>
            <a:r>
              <a:rPr lang="en-US" dirty="0">
                <a:solidFill>
                  <a:srgbClr val="FF0000"/>
                </a:solidFill>
              </a:rPr>
              <a:t>beam emittance </a:t>
            </a:r>
            <a:r>
              <a:rPr lang="en-US" dirty="0" smtClean="0">
                <a:solidFill>
                  <a:srgbClr val="000000"/>
                </a:solidFill>
              </a:rPr>
              <a:t>increase MTI performance</a:t>
            </a:r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Available acceptance</a:t>
            </a:r>
            <a:r>
              <a:rPr lang="en-US" dirty="0" smtClean="0"/>
              <a:t> limited MTI performance </a:t>
            </a:r>
          </a:p>
          <a:p>
            <a:pPr>
              <a:buClr>
                <a:srgbClr val="FDBB63"/>
              </a:buClr>
            </a:pPr>
            <a:endParaRPr lang="en-US" dirty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/>
              <a:t>Besides </a:t>
            </a:r>
            <a:r>
              <a:rPr lang="en-US" dirty="0" smtClean="0"/>
              <a:t>the horizontal </a:t>
            </a:r>
            <a:r>
              <a:rPr lang="en-US" dirty="0"/>
              <a:t>phase space, </a:t>
            </a:r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vertical</a:t>
            </a:r>
            <a:r>
              <a:rPr lang="en-US" dirty="0"/>
              <a:t> one can </a:t>
            </a:r>
            <a:r>
              <a:rPr lang="en-US" dirty="0">
                <a:solidFill>
                  <a:srgbClr val="FF0000"/>
                </a:solidFill>
              </a:rPr>
              <a:t>also be exploited</a:t>
            </a:r>
            <a:r>
              <a:rPr lang="en-US" dirty="0"/>
              <a:t>, </a:t>
            </a:r>
            <a:r>
              <a:rPr lang="en-US" dirty="0" smtClean="0"/>
              <a:t>which can lead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higher</a:t>
            </a:r>
            <a:r>
              <a:rPr lang="en-US" dirty="0"/>
              <a:t> gain </a:t>
            </a:r>
            <a:r>
              <a:rPr lang="en-US" dirty="0" smtClean="0"/>
              <a:t>factors </a:t>
            </a:r>
          </a:p>
          <a:p>
            <a:pPr marL="742950" lvl="1" indent="-285750">
              <a:buClr>
                <a:srgbClr val="FDBB63"/>
              </a:buClr>
              <a:buFont typeface="Wingdings" charset="2"/>
              <a:buChar char="Ø"/>
            </a:pPr>
            <a:endParaRPr lang="en-US" dirty="0" smtClean="0"/>
          </a:p>
          <a:p>
            <a:pPr marL="742950" lvl="1" indent="-285750">
              <a:buClr>
                <a:srgbClr val="FDBB63"/>
              </a:buClr>
              <a:buFont typeface="Wingdings" charset="2"/>
              <a:buChar char="Ø"/>
            </a:pPr>
            <a:r>
              <a:rPr lang="en-US" dirty="0" smtClean="0"/>
              <a:t>Titled septum or skew </a:t>
            </a:r>
            <a:r>
              <a:rPr lang="en-US" dirty="0" err="1"/>
              <a:t>quadrupoles</a:t>
            </a:r>
            <a:endParaRPr lang="en-US" dirty="0"/>
          </a:p>
          <a:p>
            <a:pPr marL="742950" lvl="1" indent="-285750">
              <a:buClr>
                <a:srgbClr val="FDBB63"/>
              </a:buClr>
              <a:buFont typeface="Wingdings" charset="2"/>
              <a:buChar char="§"/>
            </a:pPr>
            <a:endParaRPr lang="en-US" dirty="0"/>
          </a:p>
          <a:p>
            <a:pPr>
              <a:buClr>
                <a:srgbClr val="FDBB63"/>
              </a:buClr>
            </a:pPr>
            <a:endParaRPr lang="en-US" dirty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561418" y="3930308"/>
            <a:ext cx="3659203" cy="2408334"/>
            <a:chOff x="-114453" y="3975054"/>
            <a:chExt cx="3659203" cy="2408334"/>
          </a:xfrm>
        </p:grpSpPr>
        <p:grpSp>
          <p:nvGrpSpPr>
            <p:cNvPr id="8" name="Group 7"/>
            <p:cNvGrpSpPr/>
            <p:nvPr/>
          </p:nvGrpSpPr>
          <p:grpSpPr>
            <a:xfrm>
              <a:off x="317027" y="3975054"/>
              <a:ext cx="3227723" cy="2131592"/>
              <a:chOff x="638106" y="3985528"/>
              <a:chExt cx="3227723" cy="2131592"/>
            </a:xfrm>
          </p:grpSpPr>
          <p:pic>
            <p:nvPicPr>
              <p:cNvPr id="7" name="Picture 6" descr="gain.pdf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80" b="16409"/>
              <a:stretch/>
            </p:blipFill>
            <p:spPr>
              <a:xfrm>
                <a:off x="638106" y="4013855"/>
                <a:ext cx="3227723" cy="2103265"/>
              </a:xfrm>
              <a:prstGeom prst="rect">
                <a:avLst/>
              </a:prstGeom>
            </p:spPr>
          </p:pic>
          <p:grpSp>
            <p:nvGrpSpPr>
              <p:cNvPr id="48" name="Group 47"/>
              <p:cNvGrpSpPr/>
              <p:nvPr/>
            </p:nvGrpSpPr>
            <p:grpSpPr>
              <a:xfrm>
                <a:off x="638107" y="3985528"/>
                <a:ext cx="3203999" cy="2051998"/>
                <a:chOff x="6387159" y="1718634"/>
                <a:chExt cx="2943735" cy="1846934"/>
              </a:xfrm>
            </p:grpSpPr>
            <p:cxnSp>
              <p:nvCxnSpPr>
                <p:cNvPr id="51" name="Straight Arrow Connector 50"/>
                <p:cNvCxnSpPr/>
                <p:nvPr/>
              </p:nvCxnSpPr>
              <p:spPr>
                <a:xfrm flipV="1">
                  <a:off x="6387159" y="1718634"/>
                  <a:ext cx="12451" cy="184693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>
                  <a:off x="6387161" y="3557243"/>
                  <a:ext cx="2943733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6" name="TextBox 55"/>
            <p:cNvSpPr txBox="1"/>
            <p:nvPr/>
          </p:nvSpPr>
          <p:spPr>
            <a:xfrm>
              <a:off x="345605" y="5586652"/>
              <a:ext cx="755034" cy="33855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008000"/>
                  </a:solidFill>
                </a:rPr>
                <a:t>Single</a:t>
              </a:r>
              <a:endParaRPr lang="en-US" sz="1600" dirty="0" smtClean="0">
                <a:solidFill>
                  <a:srgbClr val="008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89300" y="4097477"/>
              <a:ext cx="560971" cy="33855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0000FF"/>
                  </a:solidFill>
                </a:rPr>
                <a:t>Two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87613" y="6044834"/>
              <a:ext cx="1096975" cy="33855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r"/>
              <a:r>
                <a:rPr lang="en-US" sz="1600" dirty="0" smtClean="0"/>
                <a:t>Emittance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-114453" y="4386917"/>
              <a:ext cx="430887" cy="1095913"/>
            </a:xfrm>
            <a:prstGeom prst="rect">
              <a:avLst/>
            </a:prstGeom>
          </p:spPr>
          <p:txBody>
            <a:bodyPr vert="vert270" wrap="none" lIns="91440" tIns="45720" rIns="91440" bIns="45720" rtlCol="0" anchor="t">
              <a:spAutoFit/>
            </a:bodyPr>
            <a:lstStyle/>
            <a:p>
              <a:pPr algn="r"/>
              <a:r>
                <a:rPr lang="en-US" sz="1600" dirty="0" smtClean="0"/>
                <a:t>Gain factor</a:t>
              </a:r>
            </a:p>
          </p:txBody>
        </p:sp>
      </p:grpSp>
      <p:graphicFrame>
        <p:nvGraphicFramePr>
          <p:cNvPr id="6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557915"/>
              </p:ext>
            </p:extLst>
          </p:nvPr>
        </p:nvGraphicFramePr>
        <p:xfrm>
          <a:off x="6509011" y="3877906"/>
          <a:ext cx="98583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12" name="Equation" r:id="rId5" imgW="508000" imgH="393700" progId="Equation.DSMT4">
                  <p:embed/>
                </p:oleObj>
              </mc:Choice>
              <mc:Fallback>
                <p:oleObj name="Equation" r:id="rId5" imgW="508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9011" y="3877906"/>
                        <a:ext cx="985838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193644"/>
              </p:ext>
            </p:extLst>
          </p:nvPr>
        </p:nvGraphicFramePr>
        <p:xfrm>
          <a:off x="6306446" y="4992534"/>
          <a:ext cx="1414463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13" name="Equation" r:id="rId7" imgW="685800" imgH="457200" progId="Equation.DSMT4">
                  <p:embed/>
                </p:oleObj>
              </mc:Choice>
              <mc:Fallback>
                <p:oleObj name="Equation" r:id="rId7" imgW="685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6446" y="4992534"/>
                        <a:ext cx="1414463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415158"/>
              </p:ext>
            </p:extLst>
          </p:nvPr>
        </p:nvGraphicFramePr>
        <p:xfrm>
          <a:off x="7971025" y="4134540"/>
          <a:ext cx="130333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14" name="Equation" r:id="rId9" imgW="673100" imgH="165100" progId="Equation.DSMT4">
                  <p:embed/>
                </p:oleObj>
              </mc:Choice>
              <mc:Fallback>
                <p:oleObj name="Equation" r:id="rId9" imgW="6731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1025" y="4134540"/>
                        <a:ext cx="1303337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250885"/>
              </p:ext>
            </p:extLst>
          </p:nvPr>
        </p:nvGraphicFramePr>
        <p:xfrm>
          <a:off x="8002039" y="5292263"/>
          <a:ext cx="12287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15" name="Equation" r:id="rId11" imgW="635000" imgH="165100" progId="Equation.DSMT4">
                  <p:embed/>
                </p:oleObj>
              </mc:Choice>
              <mc:Fallback>
                <p:oleObj name="Equation" r:id="rId11" imgW="635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2039" y="5292263"/>
                        <a:ext cx="122872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25000" y="4125138"/>
            <a:ext cx="151939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Single plane: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684562" y="5254428"/>
            <a:ext cx="130107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Two plane:</a:t>
            </a:r>
          </a:p>
        </p:txBody>
      </p:sp>
      <p:graphicFrame>
        <p:nvGraphicFramePr>
          <p:cNvPr id="6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423837"/>
              </p:ext>
            </p:extLst>
          </p:nvPr>
        </p:nvGraphicFramePr>
        <p:xfrm>
          <a:off x="2813918" y="4109621"/>
          <a:ext cx="9429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16" name="Equation" r:id="rId13" imgW="457200" imgH="228600" progId="Equation.DSMT4">
                  <p:embed/>
                </p:oleObj>
              </mc:Choice>
              <mc:Fallback>
                <p:oleObj name="Equation" r:id="rId13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918" y="4109621"/>
                        <a:ext cx="9429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964429"/>
              </p:ext>
            </p:extLst>
          </p:nvPr>
        </p:nvGraphicFramePr>
        <p:xfrm>
          <a:off x="2723430" y="4722060"/>
          <a:ext cx="11779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17" name="Equation" r:id="rId15" imgW="571500" imgH="228600" progId="Equation.DSMT4">
                  <p:embed/>
                </p:oleObj>
              </mc:Choice>
              <mc:Fallback>
                <p:oleObj name="Equation" r:id="rId15" imgW="571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430" y="4722060"/>
                        <a:ext cx="11779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195179" y="1173808"/>
            <a:ext cx="2915886" cy="2521797"/>
            <a:chOff x="220134" y="1326712"/>
            <a:chExt cx="2915886" cy="2521797"/>
          </a:xfrm>
        </p:grpSpPr>
        <p:sp>
          <p:nvSpPr>
            <p:cNvPr id="29" name="TextBox 28"/>
            <p:cNvSpPr txBox="1"/>
            <p:nvPr/>
          </p:nvSpPr>
          <p:spPr>
            <a:xfrm>
              <a:off x="1699528" y="3509955"/>
              <a:ext cx="325730" cy="33855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r"/>
              <a:r>
                <a:rPr lang="en-US" sz="1600" dirty="0" smtClean="0"/>
                <a:t>X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flipH="1">
              <a:off x="220134" y="2272553"/>
              <a:ext cx="310529" cy="33855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r"/>
              <a:r>
                <a:rPr lang="en-US" sz="1600" dirty="0"/>
                <a:t>Y</a:t>
              </a:r>
              <a:endParaRPr lang="en-US" sz="1600" dirty="0" smtClean="0"/>
            </a:p>
          </p:txBody>
        </p:sp>
        <p:pic>
          <p:nvPicPr>
            <p:cNvPr id="31" name="Picture 30" descr="plot19_norm.pdf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4" t="54727" r="45956" b="12067"/>
            <a:stretch/>
          </p:blipFill>
          <p:spPr>
            <a:xfrm>
              <a:off x="929383" y="1541122"/>
              <a:ext cx="2165566" cy="1841001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>
            <a:xfrm flipV="1">
              <a:off x="605302" y="1417432"/>
              <a:ext cx="0" cy="2016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605302" y="3425368"/>
              <a:ext cx="23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945530" y="1326712"/>
              <a:ext cx="2190490" cy="33855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r>
                <a:rPr lang="en-US" sz="1600" dirty="0" smtClean="0"/>
                <a:t>Titled septum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4689600" y="6219765"/>
            <a:ext cx="54104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G.H. Rees in </a:t>
            </a:r>
            <a:r>
              <a:rPr lang="en-US" sz="1400" dirty="0" smtClean="0"/>
              <a:t>Handbook </a:t>
            </a:r>
            <a:r>
              <a:rPr lang="en-US" sz="1400" dirty="0"/>
              <a:t>of accelerator physics and engineering</a:t>
            </a:r>
          </a:p>
        </p:txBody>
      </p:sp>
    </p:spTree>
    <p:extLst>
      <p:ext uri="{BB962C8B-B14F-4D97-AF65-F5344CB8AC3E}">
        <p14:creationId xmlns:p14="http://schemas.microsoft.com/office/powerpoint/2010/main" val="171671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Multi-turn injection (Two plane)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2076" y="1186134"/>
            <a:ext cx="4811213" cy="175432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b="1" dirty="0" smtClean="0"/>
              <a:t>Titled septum</a:t>
            </a:r>
          </a:p>
          <a:p>
            <a:pPr algn="l"/>
            <a:endParaRPr lang="en-US" dirty="0" smtClean="0"/>
          </a:p>
          <a:p>
            <a:pPr marL="285750" indent="-285750" algn="l">
              <a:buClr>
                <a:srgbClr val="FDBB63"/>
              </a:buClr>
              <a:buFont typeface="Arial"/>
              <a:buChar char="•"/>
            </a:pPr>
            <a:r>
              <a:rPr lang="en-US" dirty="0" smtClean="0"/>
              <a:t>Need </a:t>
            </a:r>
            <a:r>
              <a:rPr lang="en-US" dirty="0" smtClean="0">
                <a:solidFill>
                  <a:srgbClr val="FF0000"/>
                </a:solidFill>
              </a:rPr>
              <a:t>new technical development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FDBB63"/>
              </a:buClr>
              <a:buFont typeface="Arial"/>
              <a:buChar char="•"/>
            </a:pPr>
            <a:r>
              <a:rPr lang="en-US" dirty="0" smtClean="0"/>
              <a:t>Titled septum and magnets in transfer line</a:t>
            </a:r>
          </a:p>
          <a:p>
            <a:pPr marL="285750" indent="-285750">
              <a:buClr>
                <a:srgbClr val="FDBB63"/>
              </a:buClr>
              <a:buFont typeface="Arial"/>
              <a:buChar char="•"/>
            </a:pPr>
            <a:r>
              <a:rPr lang="en-US" dirty="0" smtClean="0"/>
              <a:t>Coordinate </a:t>
            </a:r>
            <a:r>
              <a:rPr lang="en-US" dirty="0"/>
              <a:t>rotation </a:t>
            </a:r>
            <a:r>
              <a:rPr lang="en-US" dirty="0" smtClean="0"/>
              <a:t>system</a:t>
            </a:r>
          </a:p>
          <a:p>
            <a:pPr marL="285750" indent="-285750">
              <a:buClr>
                <a:srgbClr val="FDBB63"/>
              </a:buClr>
              <a:buFont typeface="Arial"/>
              <a:buChar char="•"/>
            </a:pPr>
            <a:r>
              <a:rPr lang="en-US" dirty="0" smtClean="0"/>
              <a:t>Four </a:t>
            </a:r>
            <a:r>
              <a:rPr lang="en-US" dirty="0"/>
              <a:t>additional </a:t>
            </a:r>
            <a:r>
              <a:rPr lang="en-US" dirty="0" smtClean="0"/>
              <a:t>bumpers (vertical)</a:t>
            </a:r>
            <a:endParaRPr lang="en-US" dirty="0"/>
          </a:p>
        </p:txBody>
      </p:sp>
      <p:pic>
        <p:nvPicPr>
          <p:cNvPr id="4" name="Picture 3" descr="1 (3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t="11643" r="9172" b="10407"/>
          <a:stretch/>
        </p:blipFill>
        <p:spPr>
          <a:xfrm>
            <a:off x="5610725" y="1136646"/>
            <a:ext cx="2872998" cy="21377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38195" y="1155280"/>
            <a:ext cx="1527959" cy="504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/>
              <a:t>BRing</a:t>
            </a:r>
            <a:r>
              <a:rPr lang="en-US" dirty="0"/>
              <a:t> of </a:t>
            </a:r>
            <a:endParaRPr lang="en-US" dirty="0" smtClean="0"/>
          </a:p>
          <a:p>
            <a:pPr algn="r"/>
            <a:r>
              <a:rPr lang="en-US" dirty="0" smtClean="0"/>
              <a:t>HIARF project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5283" y="3557130"/>
            <a:ext cx="5391538" cy="175432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b="1" dirty="0" smtClean="0"/>
              <a:t>Skew </a:t>
            </a:r>
            <a:r>
              <a:rPr lang="en-US" b="1" dirty="0" err="1" smtClean="0"/>
              <a:t>quadrupoles</a:t>
            </a:r>
            <a:endParaRPr lang="en-US" b="1" dirty="0" smtClean="0"/>
          </a:p>
          <a:p>
            <a:endParaRPr lang="en-US" dirty="0"/>
          </a:p>
          <a:p>
            <a:pPr marL="285750" indent="-285750">
              <a:buClr>
                <a:srgbClr val="FDBB63"/>
              </a:buClr>
              <a:buFont typeface="Arial"/>
              <a:buChar char="•"/>
            </a:pPr>
            <a:r>
              <a:rPr lang="en-US" dirty="0" smtClean="0"/>
              <a:t>Using </a:t>
            </a:r>
            <a:r>
              <a:rPr lang="en-US" dirty="0" smtClean="0">
                <a:solidFill>
                  <a:srgbClr val="FF0000"/>
                </a:solidFill>
              </a:rPr>
              <a:t>installed </a:t>
            </a:r>
            <a:r>
              <a:rPr lang="en-US" dirty="0" smtClean="0"/>
              <a:t>skew </a:t>
            </a:r>
            <a:r>
              <a:rPr lang="en-US" dirty="0" err="1" smtClean="0"/>
              <a:t>quadrupoles</a:t>
            </a:r>
            <a:endParaRPr lang="en-US" dirty="0" smtClean="0"/>
          </a:p>
          <a:p>
            <a:pPr marL="285750" indent="-285750">
              <a:buClr>
                <a:srgbClr val="FDBB63"/>
              </a:buClr>
              <a:buFont typeface="Arial"/>
              <a:buChar char="•"/>
            </a:pPr>
            <a:r>
              <a:rPr lang="en-US" dirty="0" smtClean="0"/>
              <a:t>Linear coupling </a:t>
            </a:r>
            <a:r>
              <a:rPr lang="en-US" dirty="0"/>
              <a:t>of hor. and ver. phase </a:t>
            </a:r>
            <a:r>
              <a:rPr lang="en-US" dirty="0" smtClean="0"/>
              <a:t>space</a:t>
            </a:r>
          </a:p>
          <a:p>
            <a:pPr marL="285750" indent="-285750" algn="l">
              <a:buClr>
                <a:srgbClr val="FDBB63"/>
              </a:buClr>
              <a:buFont typeface="Arial"/>
              <a:buChar char="•"/>
            </a:pPr>
            <a:r>
              <a:rPr lang="en-US" dirty="0" smtClean="0"/>
              <a:t>Skew strength should be swift off after injection</a:t>
            </a:r>
          </a:p>
          <a:p>
            <a:pPr marL="285750" indent="-285750">
              <a:buClr>
                <a:srgbClr val="FDBB63"/>
              </a:buClr>
              <a:buFont typeface="Arial"/>
              <a:buChar char="•"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60404" y="5560374"/>
            <a:ext cx="6214563" cy="923330"/>
          </a:xfrm>
          <a:prstGeom prst="rect">
            <a:avLst/>
          </a:prstGeom>
          <a:solidFill>
            <a:srgbClr val="FDBB63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 smtClean="0"/>
              <a:t>Which gain factors can be reached for a given beam emittance and loss for SIS18 acceptance?</a:t>
            </a:r>
          </a:p>
          <a:p>
            <a:r>
              <a:rPr lang="en-US" dirty="0" smtClean="0"/>
              <a:t>For </a:t>
            </a:r>
            <a:r>
              <a:rPr lang="en-US" dirty="0"/>
              <a:t>conventional, </a:t>
            </a:r>
            <a:r>
              <a:rPr lang="en-US" dirty="0" smtClean="0"/>
              <a:t>skew and titled septum injection?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795656" y="3439152"/>
            <a:ext cx="3723566" cy="2261749"/>
            <a:chOff x="5695272" y="3418160"/>
            <a:chExt cx="3723566" cy="2261749"/>
          </a:xfrm>
        </p:grpSpPr>
        <p:grpSp>
          <p:nvGrpSpPr>
            <p:cNvPr id="16" name="Group 15"/>
            <p:cNvGrpSpPr/>
            <p:nvPr/>
          </p:nvGrpSpPr>
          <p:grpSpPr>
            <a:xfrm>
              <a:off x="5695272" y="3418160"/>
              <a:ext cx="3723566" cy="2261749"/>
              <a:chOff x="5863020" y="3322304"/>
              <a:chExt cx="3723566" cy="2261749"/>
            </a:xfrm>
          </p:grpSpPr>
          <p:pic>
            <p:nvPicPr>
              <p:cNvPr id="5" name="Picture 4" descr="Ohne Titel.pdf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6" t="23935" r="6043" b="17993"/>
              <a:stretch/>
            </p:blipFill>
            <p:spPr>
              <a:xfrm>
                <a:off x="6359663" y="3682800"/>
                <a:ext cx="2830798" cy="1638367"/>
              </a:xfrm>
              <a:prstGeom prst="rect">
                <a:avLst/>
              </a:prstGeom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 flipV="1">
                <a:off x="6344434" y="3322304"/>
                <a:ext cx="13552" cy="18869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6344434" y="5209279"/>
                <a:ext cx="287291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8408321" y="5214721"/>
                <a:ext cx="1178265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en-US" dirty="0" smtClean="0"/>
                  <a:t>Turns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863020" y="3472960"/>
                <a:ext cx="461665" cy="1118681"/>
              </a:xfrm>
              <a:prstGeom prst="rect">
                <a:avLst/>
              </a:prstGeom>
            </p:spPr>
            <p:txBody>
              <a:bodyPr vert="vert270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en-US" dirty="0" smtClean="0"/>
                  <a:t>Emittance</a:t>
                </a:r>
              </a:p>
            </p:txBody>
          </p:sp>
        </p:grpSp>
        <p:graphicFrame>
          <p:nvGraphicFramePr>
            <p:cNvPr id="17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8013281"/>
                </p:ext>
              </p:extLst>
            </p:nvPr>
          </p:nvGraphicFramePr>
          <p:xfrm>
            <a:off x="9063481" y="3676915"/>
            <a:ext cx="255588" cy="319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3" name="Equation" r:id="rId5" imgW="165100" imgH="203200" progId="Equation.DSMT4">
                    <p:embed/>
                  </p:oleObj>
                </mc:Choice>
                <mc:Fallback>
                  <p:oleObj name="Equation" r:id="rId5" imgW="1651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63481" y="3676915"/>
                          <a:ext cx="255588" cy="319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0117572"/>
                </p:ext>
              </p:extLst>
            </p:nvPr>
          </p:nvGraphicFramePr>
          <p:xfrm>
            <a:off x="9098508" y="4975293"/>
            <a:ext cx="255587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4" name="Equation" r:id="rId7" imgW="165100" imgH="228600" progId="Equation.DSMT4">
                    <p:embed/>
                  </p:oleObj>
                </mc:Choice>
                <mc:Fallback>
                  <p:oleObj name="Equation" r:id="rId7" imgW="1651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98508" y="4975293"/>
                          <a:ext cx="255587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68060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tex_mti_1500_tra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0" y="2452280"/>
            <a:ext cx="5755380" cy="3836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81" y="4657"/>
            <a:ext cx="7341178" cy="787557"/>
          </a:xfrm>
        </p:spPr>
        <p:txBody>
          <a:bodyPr/>
          <a:lstStyle/>
          <a:p>
            <a:pPr marL="285750" indent="-285750"/>
            <a:r>
              <a:rPr lang="en-US" dirty="0"/>
              <a:t>I</a:t>
            </a:r>
            <a:r>
              <a:rPr lang="en-US" dirty="0" smtClean="0"/>
              <a:t>njector </a:t>
            </a:r>
            <a:r>
              <a:rPr lang="en-US" dirty="0"/>
              <a:t>brilliance depending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985" y="744507"/>
            <a:ext cx="440502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dirty="0" err="1"/>
              <a:t>EMittance</a:t>
            </a:r>
            <a:r>
              <a:rPr lang="en-US" dirty="0"/>
              <a:t> Transfer </a:t>
            </a:r>
            <a:r>
              <a:rPr lang="en-US" dirty="0" err="1"/>
              <a:t>EXperiment</a:t>
            </a:r>
            <a:r>
              <a:rPr lang="en-US" dirty="0"/>
              <a:t> (EMTEX)</a:t>
            </a:r>
            <a:endParaRPr lang="en-US" dirty="0" smtClean="0"/>
          </a:p>
        </p:txBody>
      </p:sp>
      <p:sp>
        <p:nvSpPr>
          <p:cNvPr id="56" name="Rectangle 55"/>
          <p:cNvSpPr/>
          <p:nvPr/>
        </p:nvSpPr>
        <p:spPr>
          <a:xfrm>
            <a:off x="75968" y="6321555"/>
            <a:ext cx="88946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L. Groening, S. Appel el: Demonstration of Flat Ion Beam Creation and Injection into a Synchrotron, Proc. of IPAC2015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5526538" y="2425469"/>
            <a:ext cx="4111401" cy="3604377"/>
            <a:chOff x="5526535" y="2490343"/>
            <a:chExt cx="4111401" cy="3604377"/>
          </a:xfrm>
        </p:grpSpPr>
        <p:cxnSp>
          <p:nvCxnSpPr>
            <p:cNvPr id="39" name="Straight Arrow Connector 38"/>
            <p:cNvCxnSpPr/>
            <p:nvPr/>
          </p:nvCxnSpPr>
          <p:spPr>
            <a:xfrm flipH="1" flipV="1">
              <a:off x="5526535" y="4633978"/>
              <a:ext cx="587622" cy="4166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6216508" y="2490343"/>
              <a:ext cx="3421428" cy="1770985"/>
              <a:chOff x="6284218" y="1437323"/>
              <a:chExt cx="3421428" cy="1770985"/>
            </a:xfrm>
          </p:grpSpPr>
          <p:pic>
            <p:nvPicPr>
              <p:cNvPr id="24" name="Picture 23" descr="meas_ellipses_f3.pdf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315" b="56427"/>
              <a:stretch/>
            </p:blipFill>
            <p:spPr>
              <a:xfrm>
                <a:off x="6284218" y="1856590"/>
                <a:ext cx="1582451" cy="1332000"/>
              </a:xfrm>
              <a:prstGeom prst="rect">
                <a:avLst/>
              </a:prstGeom>
            </p:spPr>
          </p:pic>
          <p:graphicFrame>
            <p:nvGraphicFramePr>
              <p:cNvPr id="14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28931083"/>
                  </p:ext>
                </p:extLst>
              </p:nvPr>
            </p:nvGraphicFramePr>
            <p:xfrm>
              <a:off x="7522214" y="1936448"/>
              <a:ext cx="315913" cy="200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9255" name="Equation" r:id="rId6" imgW="203200" imgH="127000" progId="Equation.DSMT4">
                      <p:embed/>
                    </p:oleObj>
                  </mc:Choice>
                  <mc:Fallback>
                    <p:oleObj name="Equation" r:id="rId6" imgW="203200" imgH="127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22214" y="1936448"/>
                            <a:ext cx="315913" cy="2000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5" name="Group 34"/>
              <p:cNvGrpSpPr/>
              <p:nvPr/>
            </p:nvGrpSpPr>
            <p:grpSpPr>
              <a:xfrm>
                <a:off x="8118488" y="1822769"/>
                <a:ext cx="1587158" cy="1385539"/>
                <a:chOff x="7396877" y="2473324"/>
                <a:chExt cx="1646445" cy="1385539"/>
              </a:xfrm>
            </p:grpSpPr>
            <p:pic>
              <p:nvPicPr>
                <p:cNvPr id="25" name="Picture 24" descr="meas_ellipses_f3.pdf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364" t="56502"/>
                <a:stretch/>
              </p:blipFill>
              <p:spPr>
                <a:xfrm>
                  <a:off x="7396877" y="2473324"/>
                  <a:ext cx="1646445" cy="1385539"/>
                </a:xfrm>
                <a:prstGeom prst="rect">
                  <a:avLst/>
                </a:prstGeom>
              </p:spPr>
            </p:pic>
            <p:graphicFrame>
              <p:nvGraphicFramePr>
                <p:cNvPr id="29" name="Object 2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08070213"/>
                    </p:ext>
                  </p:extLst>
                </p:nvPr>
              </p:nvGraphicFramePr>
              <p:xfrm>
                <a:off x="8679377" y="2571825"/>
                <a:ext cx="315913" cy="2603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9256" name="Equation" r:id="rId8" imgW="203200" imgH="165100" progId="Equation.DSMT4">
                        <p:embed/>
                      </p:oleObj>
                    </mc:Choice>
                    <mc:Fallback>
                      <p:oleObj name="Equation" r:id="rId8" imgW="203200" imgH="1651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79377" y="2571825"/>
                              <a:ext cx="315913" cy="2603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2" name="TextBox 41"/>
              <p:cNvSpPr txBox="1"/>
              <p:nvPr/>
            </p:nvSpPr>
            <p:spPr>
              <a:xfrm>
                <a:off x="7515272" y="1437323"/>
                <a:ext cx="1138102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rgbClr val="FF0000"/>
                    </a:solidFill>
                  </a:rPr>
                  <a:t>flat beam</a:t>
                </a:r>
              </a:p>
            </p:txBody>
          </p:sp>
        </p:grpSp>
        <p:cxnSp>
          <p:nvCxnSpPr>
            <p:cNvPr id="47" name="Straight Arrow Connector 46"/>
            <p:cNvCxnSpPr/>
            <p:nvPr/>
          </p:nvCxnSpPr>
          <p:spPr>
            <a:xfrm flipH="1">
              <a:off x="5526535" y="3535554"/>
              <a:ext cx="587622" cy="5492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6202889" y="4384178"/>
              <a:ext cx="3390875" cy="1710542"/>
              <a:chOff x="6202889" y="4384178"/>
              <a:chExt cx="3390875" cy="1710542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6202889" y="4775597"/>
                <a:ext cx="1540855" cy="1290476"/>
                <a:chOff x="8006606" y="4722016"/>
                <a:chExt cx="1540855" cy="1290476"/>
              </a:xfrm>
            </p:grpSpPr>
            <p:pic>
              <p:nvPicPr>
                <p:cNvPr id="26" name="Picture 25" descr="meas_ellipses_f3.pdf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1356" r="67455" b="58188"/>
                <a:stretch/>
              </p:blipFill>
              <p:spPr>
                <a:xfrm>
                  <a:off x="8006606" y="4722016"/>
                  <a:ext cx="1540855" cy="1290476"/>
                </a:xfrm>
                <a:prstGeom prst="rect">
                  <a:avLst/>
                </a:prstGeom>
              </p:spPr>
            </p:pic>
            <p:graphicFrame>
              <p:nvGraphicFramePr>
                <p:cNvPr id="28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20201882"/>
                    </p:ext>
                  </p:extLst>
                </p:nvPr>
              </p:nvGraphicFramePr>
              <p:xfrm>
                <a:off x="9195397" y="4808458"/>
                <a:ext cx="315913" cy="2000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9257" name="Equation" r:id="rId10" imgW="203200" imgH="127000" progId="Equation.DSMT4">
                        <p:embed/>
                      </p:oleObj>
                    </mc:Choice>
                    <mc:Fallback>
                      <p:oleObj name="Equation" r:id="rId10" imgW="203200" imgH="1270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195397" y="4808458"/>
                              <a:ext cx="315913" cy="2000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1" name="TextBox 40"/>
              <p:cNvSpPr txBox="1"/>
              <p:nvPr/>
            </p:nvSpPr>
            <p:spPr>
              <a:xfrm>
                <a:off x="7266787" y="4384178"/>
                <a:ext cx="1474603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rgbClr val="008000"/>
                    </a:solidFill>
                  </a:rPr>
                  <a:t>round beam</a:t>
                </a: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8040707" y="4797415"/>
                <a:ext cx="1553057" cy="1297305"/>
                <a:chOff x="6173188" y="4753511"/>
                <a:chExt cx="1553057" cy="1297305"/>
              </a:xfrm>
            </p:grpSpPr>
            <p:pic>
              <p:nvPicPr>
                <p:cNvPr id="27" name="Picture 26" descr="meas_ellipses_f3.pdf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6743" r="67303"/>
                <a:stretch/>
              </p:blipFill>
              <p:spPr>
                <a:xfrm>
                  <a:off x="6173188" y="4753511"/>
                  <a:ext cx="1553057" cy="1297305"/>
                </a:xfrm>
                <a:prstGeom prst="rect">
                  <a:avLst/>
                </a:prstGeom>
              </p:spPr>
            </p:pic>
            <p:graphicFrame>
              <p:nvGraphicFramePr>
                <p:cNvPr id="15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01260470"/>
                    </p:ext>
                  </p:extLst>
                </p:nvPr>
              </p:nvGraphicFramePr>
              <p:xfrm>
                <a:off x="7357182" y="4808458"/>
                <a:ext cx="315913" cy="2603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9258" name="Equation" r:id="rId12" imgW="203200" imgH="165100" progId="Equation.DSMT4">
                        <p:embed/>
                      </p:oleObj>
                    </mc:Choice>
                    <mc:Fallback>
                      <p:oleObj name="Equation" r:id="rId12" imgW="203200" imgH="1651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357182" y="4808458"/>
                              <a:ext cx="315913" cy="2603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sp>
        <p:nvSpPr>
          <p:cNvPr id="36" name="Rectangle 35"/>
          <p:cNvSpPr/>
          <p:nvPr/>
        </p:nvSpPr>
        <p:spPr>
          <a:xfrm>
            <a:off x="573409" y="1195453"/>
            <a:ext cx="6646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Amount </a:t>
            </a:r>
            <a:r>
              <a:rPr lang="en-US" dirty="0"/>
              <a:t>of beam flatness is controlled by solenoid </a:t>
            </a:r>
            <a:r>
              <a:rPr lang="en-US" dirty="0" smtClean="0"/>
              <a:t>field</a:t>
            </a:r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err="1" smtClean="0"/>
              <a:t>Twiss</a:t>
            </a:r>
            <a:r>
              <a:rPr lang="en-US" dirty="0"/>
              <a:t>-parameters are </a:t>
            </a:r>
            <a:r>
              <a:rPr lang="en-US" dirty="0" smtClean="0"/>
              <a:t>preserved</a:t>
            </a:r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Performance </a:t>
            </a:r>
            <a:r>
              <a:rPr lang="en-US" dirty="0"/>
              <a:t>as function of </a:t>
            </a:r>
            <a:r>
              <a:rPr lang="en-US" dirty="0" smtClean="0"/>
              <a:t>injected emittance</a:t>
            </a:r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Excellent </a:t>
            </a:r>
            <a:r>
              <a:rPr lang="en-US" dirty="0"/>
              <a:t>agreement between simulation and </a:t>
            </a:r>
            <a:r>
              <a:rPr lang="en-US" dirty="0" smtClean="0"/>
              <a:t>measurement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4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</a:t>
            </a:r>
            <a:r>
              <a:rPr lang="en-US" dirty="0" smtClean="0"/>
              <a:t>Optimization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41900" y="1238982"/>
            <a:ext cx="5005060" cy="2153977"/>
            <a:chOff x="124660" y="1313110"/>
            <a:chExt cx="5005060" cy="2153977"/>
          </a:xfrm>
        </p:grpSpPr>
        <p:grpSp>
          <p:nvGrpSpPr>
            <p:cNvPr id="10" name="Group 9"/>
            <p:cNvGrpSpPr/>
            <p:nvPr/>
          </p:nvGrpSpPr>
          <p:grpSpPr>
            <a:xfrm>
              <a:off x="124660" y="1313110"/>
              <a:ext cx="4933939" cy="1225888"/>
              <a:chOff x="-29016" y="1673629"/>
              <a:chExt cx="4554403" cy="1225888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139315" y="1673629"/>
                <a:ext cx="4386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50000"/>
                  </a:lnSpc>
                  <a:buClr>
                    <a:srgbClr val="FDBB63"/>
                  </a:buClr>
                  <a:buFont typeface="Wingdings" charset="2"/>
                  <a:buChar char="§"/>
                </a:pPr>
                <a:r>
                  <a:rPr lang="en-US" sz="1600" dirty="0" smtClean="0"/>
                  <a:t>The optimization problem is multi-objective</a:t>
                </a:r>
              </a:p>
              <a:p>
                <a:pPr>
                  <a:buClr>
                    <a:srgbClr val="FDBB63"/>
                  </a:buClr>
                </a:pPr>
                <a:endParaRPr lang="en-US" sz="1600" dirty="0"/>
              </a:p>
            </p:txBody>
          </p:sp>
          <p:graphicFrame>
            <p:nvGraphicFramePr>
              <p:cNvPr id="45" name="Object 4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47869610"/>
                  </p:ext>
                </p:extLst>
              </p:nvPr>
            </p:nvGraphicFramePr>
            <p:xfrm>
              <a:off x="1018824" y="2092897"/>
              <a:ext cx="2137500" cy="36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4112" name="Equation" r:id="rId4" imgW="1206500" imgH="203200" progId="Equation.DSMT4">
                      <p:embed/>
                    </p:oleObj>
                  </mc:Choice>
                  <mc:Fallback>
                    <p:oleObj name="Equation" r:id="rId4" imgW="1206500" imgH="203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018824" y="2092897"/>
                            <a:ext cx="2137500" cy="360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Rectangle 7"/>
              <p:cNvSpPr/>
              <p:nvPr/>
            </p:nvSpPr>
            <p:spPr>
              <a:xfrm>
                <a:off x="-29016" y="2560963"/>
                <a:ext cx="409617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FDBB63"/>
                  </a:buClr>
                </a:pPr>
                <a:r>
                  <a:rPr lang="en-US" sz="1600" dirty="0"/>
                  <a:t>(several criterions to </a:t>
                </a:r>
                <a:r>
                  <a:rPr lang="en-US" sz="1600" dirty="0" smtClean="0"/>
                  <a:t>optimize)</a:t>
                </a:r>
                <a:endParaRPr lang="en-US" sz="1600" dirty="0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373000" y="2738682"/>
              <a:ext cx="4756720" cy="728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DBB63"/>
                </a:buClr>
              </a:pPr>
              <a:r>
                <a:rPr lang="en-US" sz="1600" dirty="0" smtClean="0"/>
                <a:t>The criterions can be contradicting: </a:t>
              </a:r>
            </a:p>
            <a:p>
              <a:pPr>
                <a:buClr>
                  <a:srgbClr val="FDBB63"/>
                </a:buClr>
              </a:pPr>
              <a:r>
                <a:rPr lang="en-US" sz="1600" dirty="0" smtClean="0">
                  <a:solidFill>
                    <a:srgbClr val="FF0000"/>
                  </a:solidFill>
                </a:rPr>
                <a:t>Improving</a:t>
              </a:r>
              <a:r>
                <a:rPr lang="en-US" sz="1600" dirty="0" smtClean="0"/>
                <a:t> one criterion means </a:t>
              </a:r>
              <a:r>
                <a:rPr lang="en-US" sz="1600" dirty="0" smtClean="0">
                  <a:solidFill>
                    <a:srgbClr val="FF0000"/>
                  </a:solidFill>
                </a:rPr>
                <a:t>worsening</a:t>
              </a:r>
              <a:r>
                <a:rPr lang="en-US" sz="1600" dirty="0" smtClean="0"/>
                <a:t> others </a:t>
              </a:r>
            </a:p>
            <a:p>
              <a:pPr lvl="1">
                <a:lnSpc>
                  <a:spcPct val="50000"/>
                </a:lnSpc>
                <a:buClr>
                  <a:srgbClr val="FDBB63"/>
                </a:buClr>
              </a:pPr>
              <a:endParaRPr lang="en-US" sz="16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090204" y="1018081"/>
            <a:ext cx="4803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50000"/>
              </a:lnSpc>
              <a:buClr>
                <a:srgbClr val="FDBB63"/>
              </a:buClr>
            </a:pPr>
            <a:endParaRPr lang="en-US" sz="1600" dirty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Pareto front: </a:t>
            </a:r>
          </a:p>
          <a:p>
            <a:pPr>
              <a:buClr>
                <a:srgbClr val="FDBB63"/>
              </a:buClr>
            </a:pPr>
            <a:r>
              <a:rPr lang="en-US" sz="1600" dirty="0" smtClean="0"/>
              <a:t>Find set of optimal solutions instead of single one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936332" y="4628658"/>
            <a:ext cx="2897019" cy="1958366"/>
            <a:chOff x="164783" y="3180452"/>
            <a:chExt cx="3109530" cy="2329161"/>
          </a:xfrm>
        </p:grpSpPr>
        <p:pic>
          <p:nvPicPr>
            <p:cNvPr id="25" name="Picture 24" descr="function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874" y="3192316"/>
              <a:ext cx="2469439" cy="2317297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/>
            <p:nvPr/>
          </p:nvCxnSpPr>
          <p:spPr>
            <a:xfrm>
              <a:off x="1557348" y="3193069"/>
              <a:ext cx="280" cy="3600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952167" y="3193069"/>
              <a:ext cx="28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387740" y="3193069"/>
              <a:ext cx="280" cy="3600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814072" y="3180452"/>
              <a:ext cx="280" cy="3600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957242" y="3951655"/>
              <a:ext cx="490564" cy="8868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34045" y="3187064"/>
              <a:ext cx="700195" cy="402655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600" dirty="0" smtClean="0"/>
                <a:t>Scan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4783" y="4087014"/>
              <a:ext cx="1042915" cy="402655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600" dirty="0" smtClean="0"/>
                <a:t>Gradient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45480" y="3876076"/>
            <a:ext cx="4487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Traditional:  </a:t>
            </a:r>
          </a:p>
          <a:p>
            <a:pPr>
              <a:buClr>
                <a:srgbClr val="FDBB63"/>
              </a:buClr>
            </a:pPr>
            <a:r>
              <a:rPr lang="en-US" sz="1600" dirty="0" smtClean="0"/>
              <a:t>Gradient</a:t>
            </a:r>
            <a:r>
              <a:rPr lang="en-US" sz="1600" dirty="0"/>
              <a:t>-based </a:t>
            </a:r>
            <a:r>
              <a:rPr lang="en-US" sz="1600" dirty="0" smtClean="0"/>
              <a:t>methods or parameter </a:t>
            </a:r>
            <a:r>
              <a:rPr lang="en-US" sz="1600" dirty="0"/>
              <a:t>scans </a:t>
            </a:r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endParaRPr lang="en-US" sz="1600" dirty="0" smtClean="0"/>
          </a:p>
        </p:txBody>
      </p:sp>
      <p:grpSp>
        <p:nvGrpSpPr>
          <p:cNvPr id="40" name="Group 39"/>
          <p:cNvGrpSpPr/>
          <p:nvPr/>
        </p:nvGrpSpPr>
        <p:grpSpPr>
          <a:xfrm>
            <a:off x="5600350" y="5018889"/>
            <a:ext cx="3689420" cy="1379567"/>
            <a:chOff x="4904107" y="1224797"/>
            <a:chExt cx="4323630" cy="2025409"/>
          </a:xfrm>
        </p:grpSpPr>
        <p:pic>
          <p:nvPicPr>
            <p:cNvPr id="47" name="Picture 46" descr="Darwin's_finches.jpe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04107" y="1286026"/>
              <a:ext cx="2838109" cy="196418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7771611" y="1224797"/>
              <a:ext cx="1456126" cy="149114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r"/>
              <a:r>
                <a:rPr lang="en-US" sz="1200" dirty="0" smtClean="0"/>
                <a:t>Darwin Finches </a:t>
              </a:r>
            </a:p>
            <a:p>
              <a:pPr algn="r"/>
              <a:r>
                <a:rPr lang="en-US" sz="1200" dirty="0" smtClean="0"/>
                <a:t>J. Gould, </a:t>
              </a:r>
            </a:p>
            <a:p>
              <a:pPr algn="r"/>
              <a:r>
                <a:rPr lang="en-US" sz="1200" dirty="0" smtClean="0"/>
                <a:t>Voyage of the Beagle </a:t>
              </a:r>
            </a:p>
            <a:p>
              <a:pPr algn="r"/>
              <a:r>
                <a:rPr lang="en-US" sz="1200" dirty="0" smtClean="0"/>
                <a:t> 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054518" y="4056727"/>
            <a:ext cx="4392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sz="1600" dirty="0" smtClean="0"/>
              <a:t>New methods: </a:t>
            </a:r>
          </a:p>
          <a:p>
            <a:pPr>
              <a:buClr>
                <a:srgbClr val="FDBB63"/>
              </a:buClr>
            </a:pPr>
            <a:r>
              <a:rPr lang="en-US" sz="1600" dirty="0" smtClean="0"/>
              <a:t>Genetic algorithms, particle swarms are smart parameter scans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13018" y="1836266"/>
            <a:ext cx="3920879" cy="1966362"/>
            <a:chOff x="5771948" y="1700647"/>
            <a:chExt cx="3920879" cy="1966362"/>
          </a:xfrm>
        </p:grpSpPr>
        <p:grpSp>
          <p:nvGrpSpPr>
            <p:cNvPr id="33" name="Group 32"/>
            <p:cNvGrpSpPr>
              <a:grpSpLocks/>
            </p:cNvGrpSpPr>
            <p:nvPr/>
          </p:nvGrpSpPr>
          <p:grpSpPr>
            <a:xfrm>
              <a:off x="6177571" y="1700647"/>
              <a:ext cx="3515256" cy="1961928"/>
              <a:chOff x="5748079" y="1357083"/>
              <a:chExt cx="2861724" cy="2074926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5748079" y="1357083"/>
                <a:ext cx="2861724" cy="2074926"/>
                <a:chOff x="2498409" y="1947486"/>
                <a:chExt cx="3887729" cy="2702670"/>
              </a:xfrm>
            </p:grpSpPr>
            <p:sp>
              <p:nvSpPr>
                <p:cNvPr id="50" name="Freeform 49"/>
                <p:cNvSpPr/>
                <p:nvPr/>
              </p:nvSpPr>
              <p:spPr>
                <a:xfrm>
                  <a:off x="2750167" y="2087012"/>
                  <a:ext cx="3272967" cy="2362117"/>
                </a:xfrm>
                <a:custGeom>
                  <a:avLst/>
                  <a:gdLst>
                    <a:gd name="connsiteX0" fmla="*/ 317491 w 3254412"/>
                    <a:gd name="connsiteY0" fmla="*/ 49605 h 2340183"/>
                    <a:gd name="connsiteX1" fmla="*/ 317491 w 3254412"/>
                    <a:gd name="connsiteY1" fmla="*/ 49605 h 2340183"/>
                    <a:gd name="connsiteX2" fmla="*/ 198432 w 3254412"/>
                    <a:gd name="connsiteY2" fmla="*/ 119054 h 2340183"/>
                    <a:gd name="connsiteX3" fmla="*/ 158746 w 3254412"/>
                    <a:gd name="connsiteY3" fmla="*/ 158738 h 2340183"/>
                    <a:gd name="connsiteX4" fmla="*/ 109138 w 3254412"/>
                    <a:gd name="connsiteY4" fmla="*/ 188502 h 2340183"/>
                    <a:gd name="connsiteX5" fmla="*/ 39686 w 3254412"/>
                    <a:gd name="connsiteY5" fmla="*/ 287713 h 2340183"/>
                    <a:gd name="connsiteX6" fmla="*/ 9922 w 3254412"/>
                    <a:gd name="connsiteY6" fmla="*/ 377004 h 2340183"/>
                    <a:gd name="connsiteX7" fmla="*/ 0 w 3254412"/>
                    <a:gd name="connsiteY7" fmla="*/ 406767 h 2340183"/>
                    <a:gd name="connsiteX8" fmla="*/ 39686 w 3254412"/>
                    <a:gd name="connsiteY8" fmla="*/ 873062 h 2340183"/>
                    <a:gd name="connsiteX9" fmla="*/ 128981 w 3254412"/>
                    <a:gd name="connsiteY9" fmla="*/ 1002037 h 2340183"/>
                    <a:gd name="connsiteX10" fmla="*/ 228197 w 3254412"/>
                    <a:gd name="connsiteY10" fmla="*/ 1140933 h 2340183"/>
                    <a:gd name="connsiteX11" fmla="*/ 287727 w 3254412"/>
                    <a:gd name="connsiteY11" fmla="*/ 1200460 h 2340183"/>
                    <a:gd name="connsiteX12" fmla="*/ 377021 w 3254412"/>
                    <a:gd name="connsiteY12" fmla="*/ 1329435 h 2340183"/>
                    <a:gd name="connsiteX13" fmla="*/ 406786 w 3254412"/>
                    <a:gd name="connsiteY13" fmla="*/ 1359198 h 2340183"/>
                    <a:gd name="connsiteX14" fmla="*/ 436551 w 3254412"/>
                    <a:gd name="connsiteY14" fmla="*/ 1398883 h 2340183"/>
                    <a:gd name="connsiteX15" fmla="*/ 486159 w 3254412"/>
                    <a:gd name="connsiteY15" fmla="*/ 1458410 h 2340183"/>
                    <a:gd name="connsiteX16" fmla="*/ 515924 w 3254412"/>
                    <a:gd name="connsiteY16" fmla="*/ 1488173 h 2340183"/>
                    <a:gd name="connsiteX17" fmla="*/ 545688 w 3254412"/>
                    <a:gd name="connsiteY17" fmla="*/ 1537779 h 2340183"/>
                    <a:gd name="connsiteX18" fmla="*/ 575453 w 3254412"/>
                    <a:gd name="connsiteY18" fmla="*/ 1567543 h 2340183"/>
                    <a:gd name="connsiteX19" fmla="*/ 605218 w 3254412"/>
                    <a:gd name="connsiteY19" fmla="*/ 1607227 h 2340183"/>
                    <a:gd name="connsiteX20" fmla="*/ 674669 w 3254412"/>
                    <a:gd name="connsiteY20" fmla="*/ 1676675 h 2340183"/>
                    <a:gd name="connsiteX21" fmla="*/ 694512 w 3254412"/>
                    <a:gd name="connsiteY21" fmla="*/ 1706439 h 2340183"/>
                    <a:gd name="connsiteX22" fmla="*/ 744121 w 3254412"/>
                    <a:gd name="connsiteY22" fmla="*/ 1746123 h 2340183"/>
                    <a:gd name="connsiteX23" fmla="*/ 773885 w 3254412"/>
                    <a:gd name="connsiteY23" fmla="*/ 1775887 h 2340183"/>
                    <a:gd name="connsiteX24" fmla="*/ 803650 w 3254412"/>
                    <a:gd name="connsiteY24" fmla="*/ 1795729 h 2340183"/>
                    <a:gd name="connsiteX25" fmla="*/ 863180 w 3254412"/>
                    <a:gd name="connsiteY25" fmla="*/ 1855256 h 2340183"/>
                    <a:gd name="connsiteX26" fmla="*/ 922709 w 3254412"/>
                    <a:gd name="connsiteY26" fmla="*/ 1924704 h 2340183"/>
                    <a:gd name="connsiteX27" fmla="*/ 972317 w 3254412"/>
                    <a:gd name="connsiteY27" fmla="*/ 1964389 h 2340183"/>
                    <a:gd name="connsiteX28" fmla="*/ 1002082 w 3254412"/>
                    <a:gd name="connsiteY28" fmla="*/ 1994152 h 2340183"/>
                    <a:gd name="connsiteX29" fmla="*/ 1041769 w 3254412"/>
                    <a:gd name="connsiteY29" fmla="*/ 2023916 h 2340183"/>
                    <a:gd name="connsiteX30" fmla="*/ 1071533 w 3254412"/>
                    <a:gd name="connsiteY30" fmla="*/ 2053679 h 2340183"/>
                    <a:gd name="connsiteX31" fmla="*/ 1111220 w 3254412"/>
                    <a:gd name="connsiteY31" fmla="*/ 2083443 h 2340183"/>
                    <a:gd name="connsiteX32" fmla="*/ 1140985 w 3254412"/>
                    <a:gd name="connsiteY32" fmla="*/ 2103285 h 2340183"/>
                    <a:gd name="connsiteX33" fmla="*/ 1170750 w 3254412"/>
                    <a:gd name="connsiteY33" fmla="*/ 2133049 h 2340183"/>
                    <a:gd name="connsiteX34" fmla="*/ 1309652 w 3254412"/>
                    <a:gd name="connsiteY34" fmla="*/ 2192575 h 2340183"/>
                    <a:gd name="connsiteX35" fmla="*/ 1379103 w 3254412"/>
                    <a:gd name="connsiteY35" fmla="*/ 2222339 h 2340183"/>
                    <a:gd name="connsiteX36" fmla="*/ 1458476 w 3254412"/>
                    <a:gd name="connsiteY36" fmla="*/ 2232260 h 2340183"/>
                    <a:gd name="connsiteX37" fmla="*/ 1537849 w 3254412"/>
                    <a:gd name="connsiteY37" fmla="*/ 2252102 h 2340183"/>
                    <a:gd name="connsiteX38" fmla="*/ 1597379 w 3254412"/>
                    <a:gd name="connsiteY38" fmla="*/ 2262024 h 2340183"/>
                    <a:gd name="connsiteX39" fmla="*/ 1646987 w 3254412"/>
                    <a:gd name="connsiteY39" fmla="*/ 2271945 h 2340183"/>
                    <a:gd name="connsiteX40" fmla="*/ 1785889 w 3254412"/>
                    <a:gd name="connsiteY40" fmla="*/ 2281866 h 2340183"/>
                    <a:gd name="connsiteX41" fmla="*/ 1944635 w 3254412"/>
                    <a:gd name="connsiteY41" fmla="*/ 2301708 h 2340183"/>
                    <a:gd name="connsiteX42" fmla="*/ 2589539 w 3254412"/>
                    <a:gd name="connsiteY42" fmla="*/ 2301708 h 2340183"/>
                    <a:gd name="connsiteX43" fmla="*/ 2708598 w 3254412"/>
                    <a:gd name="connsiteY43" fmla="*/ 2271945 h 2340183"/>
                    <a:gd name="connsiteX44" fmla="*/ 2758206 w 3254412"/>
                    <a:gd name="connsiteY44" fmla="*/ 2262024 h 2340183"/>
                    <a:gd name="connsiteX45" fmla="*/ 2778050 w 3254412"/>
                    <a:gd name="connsiteY45" fmla="*/ 2242181 h 2340183"/>
                    <a:gd name="connsiteX46" fmla="*/ 2877266 w 3254412"/>
                    <a:gd name="connsiteY46" fmla="*/ 2152891 h 2340183"/>
                    <a:gd name="connsiteX47" fmla="*/ 2956639 w 3254412"/>
                    <a:gd name="connsiteY47" fmla="*/ 2043758 h 2340183"/>
                    <a:gd name="connsiteX48" fmla="*/ 3016168 w 3254412"/>
                    <a:gd name="connsiteY48" fmla="*/ 2004073 h 2340183"/>
                    <a:gd name="connsiteX49" fmla="*/ 3075698 w 3254412"/>
                    <a:gd name="connsiteY49" fmla="*/ 1934625 h 2340183"/>
                    <a:gd name="connsiteX50" fmla="*/ 3135228 w 3254412"/>
                    <a:gd name="connsiteY50" fmla="*/ 1875098 h 2340183"/>
                    <a:gd name="connsiteX51" fmla="*/ 3164992 w 3254412"/>
                    <a:gd name="connsiteY51" fmla="*/ 1805650 h 2340183"/>
                    <a:gd name="connsiteX52" fmla="*/ 3194757 w 3254412"/>
                    <a:gd name="connsiteY52" fmla="*/ 1746123 h 2340183"/>
                    <a:gd name="connsiteX53" fmla="*/ 3234444 w 3254412"/>
                    <a:gd name="connsiteY53" fmla="*/ 1646912 h 2340183"/>
                    <a:gd name="connsiteX54" fmla="*/ 3254287 w 3254412"/>
                    <a:gd name="connsiteY54" fmla="*/ 1448489 h 2340183"/>
                    <a:gd name="connsiteX55" fmla="*/ 3244365 w 3254412"/>
                    <a:gd name="connsiteY55" fmla="*/ 1240144 h 2340183"/>
                    <a:gd name="connsiteX56" fmla="*/ 3214600 w 3254412"/>
                    <a:gd name="connsiteY56" fmla="*/ 1220302 h 2340183"/>
                    <a:gd name="connsiteX57" fmla="*/ 3105463 w 3254412"/>
                    <a:gd name="connsiteY57" fmla="*/ 1180617 h 2340183"/>
                    <a:gd name="connsiteX58" fmla="*/ 3075698 w 3254412"/>
                    <a:gd name="connsiteY58" fmla="*/ 1170696 h 2340183"/>
                    <a:gd name="connsiteX59" fmla="*/ 2877266 w 3254412"/>
                    <a:gd name="connsiteY59" fmla="*/ 1160775 h 2340183"/>
                    <a:gd name="connsiteX60" fmla="*/ 2758206 w 3254412"/>
                    <a:gd name="connsiteY60" fmla="*/ 1140933 h 2340183"/>
                    <a:gd name="connsiteX61" fmla="*/ 2688755 w 3254412"/>
                    <a:gd name="connsiteY61" fmla="*/ 1131012 h 2340183"/>
                    <a:gd name="connsiteX62" fmla="*/ 2629226 w 3254412"/>
                    <a:gd name="connsiteY62" fmla="*/ 1121090 h 2340183"/>
                    <a:gd name="connsiteX63" fmla="*/ 2539931 w 3254412"/>
                    <a:gd name="connsiteY63" fmla="*/ 1111169 h 2340183"/>
                    <a:gd name="connsiteX64" fmla="*/ 2192675 w 3254412"/>
                    <a:gd name="connsiteY64" fmla="*/ 1051642 h 2340183"/>
                    <a:gd name="connsiteX65" fmla="*/ 2083537 w 3254412"/>
                    <a:gd name="connsiteY65" fmla="*/ 1031800 h 2340183"/>
                    <a:gd name="connsiteX66" fmla="*/ 1984321 w 3254412"/>
                    <a:gd name="connsiteY66" fmla="*/ 1021879 h 2340183"/>
                    <a:gd name="connsiteX67" fmla="*/ 1805732 w 3254412"/>
                    <a:gd name="connsiteY67" fmla="*/ 1002037 h 2340183"/>
                    <a:gd name="connsiteX68" fmla="*/ 1775968 w 3254412"/>
                    <a:gd name="connsiteY68" fmla="*/ 992115 h 2340183"/>
                    <a:gd name="connsiteX69" fmla="*/ 1726359 w 3254412"/>
                    <a:gd name="connsiteY69" fmla="*/ 952431 h 2340183"/>
                    <a:gd name="connsiteX70" fmla="*/ 1716438 w 3254412"/>
                    <a:gd name="connsiteY70" fmla="*/ 922667 h 2340183"/>
                    <a:gd name="connsiteX71" fmla="*/ 1686673 w 3254412"/>
                    <a:gd name="connsiteY71" fmla="*/ 892904 h 2340183"/>
                    <a:gd name="connsiteX72" fmla="*/ 1666830 w 3254412"/>
                    <a:gd name="connsiteY72" fmla="*/ 803613 h 2340183"/>
                    <a:gd name="connsiteX73" fmla="*/ 1646987 w 3254412"/>
                    <a:gd name="connsiteY73" fmla="*/ 744087 h 2340183"/>
                    <a:gd name="connsiteX74" fmla="*/ 1637065 w 3254412"/>
                    <a:gd name="connsiteY74" fmla="*/ 625033 h 2340183"/>
                    <a:gd name="connsiteX75" fmla="*/ 1617222 w 3254412"/>
                    <a:gd name="connsiteY75" fmla="*/ 466294 h 2340183"/>
                    <a:gd name="connsiteX76" fmla="*/ 1607300 w 3254412"/>
                    <a:gd name="connsiteY76" fmla="*/ 178581 h 2340183"/>
                    <a:gd name="connsiteX77" fmla="*/ 1597379 w 3254412"/>
                    <a:gd name="connsiteY77" fmla="*/ 119054 h 2340183"/>
                    <a:gd name="connsiteX78" fmla="*/ 1567614 w 3254412"/>
                    <a:gd name="connsiteY78" fmla="*/ 99211 h 2340183"/>
                    <a:gd name="connsiteX79" fmla="*/ 1498163 w 3254412"/>
                    <a:gd name="connsiteY79" fmla="*/ 49605 h 2340183"/>
                    <a:gd name="connsiteX80" fmla="*/ 1428711 w 3254412"/>
                    <a:gd name="connsiteY80" fmla="*/ 19842 h 2340183"/>
                    <a:gd name="connsiteX81" fmla="*/ 1230279 w 3254412"/>
                    <a:gd name="connsiteY81" fmla="*/ 0 h 2340183"/>
                    <a:gd name="connsiteX82" fmla="*/ 297648 w 3254412"/>
                    <a:gd name="connsiteY82" fmla="*/ 9921 h 2340183"/>
                    <a:gd name="connsiteX83" fmla="*/ 277805 w 3254412"/>
                    <a:gd name="connsiteY83" fmla="*/ 69448 h 2340183"/>
                    <a:gd name="connsiteX84" fmla="*/ 228197 w 3254412"/>
                    <a:gd name="connsiteY84" fmla="*/ 69448 h 2340183"/>
                    <a:gd name="connsiteX85" fmla="*/ 228197 w 3254412"/>
                    <a:gd name="connsiteY85" fmla="*/ 69448 h 234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3254412" h="2340183">
                      <a:moveTo>
                        <a:pt x="317491" y="49605"/>
                      </a:moveTo>
                      <a:lnTo>
                        <a:pt x="317491" y="49605"/>
                      </a:lnTo>
                      <a:cubicBezTo>
                        <a:pt x="277805" y="72755"/>
                        <a:pt x="236293" y="93026"/>
                        <a:pt x="198432" y="119054"/>
                      </a:cubicBezTo>
                      <a:cubicBezTo>
                        <a:pt x="183016" y="129652"/>
                        <a:pt x="173513" y="147253"/>
                        <a:pt x="158746" y="158738"/>
                      </a:cubicBezTo>
                      <a:cubicBezTo>
                        <a:pt x="143524" y="170577"/>
                        <a:pt x="125674" y="178581"/>
                        <a:pt x="109138" y="188502"/>
                      </a:cubicBezTo>
                      <a:cubicBezTo>
                        <a:pt x="85987" y="221572"/>
                        <a:pt x="52452" y="249416"/>
                        <a:pt x="39686" y="287713"/>
                      </a:cubicBezTo>
                      <a:lnTo>
                        <a:pt x="9922" y="377004"/>
                      </a:lnTo>
                      <a:lnTo>
                        <a:pt x="0" y="406767"/>
                      </a:lnTo>
                      <a:cubicBezTo>
                        <a:pt x="9543" y="602397"/>
                        <a:pt x="-21342" y="720501"/>
                        <a:pt x="39686" y="873062"/>
                      </a:cubicBezTo>
                      <a:cubicBezTo>
                        <a:pt x="66754" y="940726"/>
                        <a:pt x="75030" y="915719"/>
                        <a:pt x="128981" y="1002037"/>
                      </a:cubicBezTo>
                      <a:cubicBezTo>
                        <a:pt x="174268" y="1074493"/>
                        <a:pt x="173526" y="1081295"/>
                        <a:pt x="228197" y="1140933"/>
                      </a:cubicBezTo>
                      <a:cubicBezTo>
                        <a:pt x="247160" y="1161619"/>
                        <a:pt x="273289" y="1176397"/>
                        <a:pt x="287727" y="1200460"/>
                      </a:cubicBezTo>
                      <a:cubicBezTo>
                        <a:pt x="313779" y="1243879"/>
                        <a:pt x="341468" y="1293884"/>
                        <a:pt x="377021" y="1329435"/>
                      </a:cubicBezTo>
                      <a:cubicBezTo>
                        <a:pt x="386943" y="1339356"/>
                        <a:pt x="397655" y="1348545"/>
                        <a:pt x="406786" y="1359198"/>
                      </a:cubicBezTo>
                      <a:cubicBezTo>
                        <a:pt x="417548" y="1371753"/>
                        <a:pt x="426221" y="1385971"/>
                        <a:pt x="436551" y="1398883"/>
                      </a:cubicBezTo>
                      <a:cubicBezTo>
                        <a:pt x="452687" y="1419052"/>
                        <a:pt x="468998" y="1439105"/>
                        <a:pt x="486159" y="1458410"/>
                      </a:cubicBezTo>
                      <a:cubicBezTo>
                        <a:pt x="495481" y="1468897"/>
                        <a:pt x="507505" y="1476948"/>
                        <a:pt x="515924" y="1488173"/>
                      </a:cubicBezTo>
                      <a:cubicBezTo>
                        <a:pt x="527494" y="1503600"/>
                        <a:pt x="534118" y="1522352"/>
                        <a:pt x="545688" y="1537779"/>
                      </a:cubicBezTo>
                      <a:cubicBezTo>
                        <a:pt x="554107" y="1549004"/>
                        <a:pt x="566321" y="1556890"/>
                        <a:pt x="575453" y="1567543"/>
                      </a:cubicBezTo>
                      <a:cubicBezTo>
                        <a:pt x="586214" y="1580097"/>
                        <a:pt x="594095" y="1594992"/>
                        <a:pt x="605218" y="1607227"/>
                      </a:cubicBezTo>
                      <a:cubicBezTo>
                        <a:pt x="627241" y="1631451"/>
                        <a:pt x="656509" y="1649435"/>
                        <a:pt x="674669" y="1676675"/>
                      </a:cubicBezTo>
                      <a:cubicBezTo>
                        <a:pt x="681283" y="1686596"/>
                        <a:pt x="686080" y="1698008"/>
                        <a:pt x="694512" y="1706439"/>
                      </a:cubicBezTo>
                      <a:cubicBezTo>
                        <a:pt x="709486" y="1721412"/>
                        <a:pt x="728184" y="1732179"/>
                        <a:pt x="744121" y="1746123"/>
                      </a:cubicBezTo>
                      <a:cubicBezTo>
                        <a:pt x="754681" y="1755362"/>
                        <a:pt x="763106" y="1766905"/>
                        <a:pt x="773885" y="1775887"/>
                      </a:cubicBezTo>
                      <a:cubicBezTo>
                        <a:pt x="783045" y="1783520"/>
                        <a:pt x="794738" y="1787807"/>
                        <a:pt x="803650" y="1795729"/>
                      </a:cubicBezTo>
                      <a:cubicBezTo>
                        <a:pt x="824624" y="1814372"/>
                        <a:pt x="844407" y="1834398"/>
                        <a:pt x="863180" y="1855256"/>
                      </a:cubicBezTo>
                      <a:cubicBezTo>
                        <a:pt x="911436" y="1908871"/>
                        <a:pt x="872706" y="1880953"/>
                        <a:pt x="922709" y="1924704"/>
                      </a:cubicBezTo>
                      <a:cubicBezTo>
                        <a:pt x="938646" y="1938648"/>
                        <a:pt x="956380" y="1950445"/>
                        <a:pt x="972317" y="1964389"/>
                      </a:cubicBezTo>
                      <a:cubicBezTo>
                        <a:pt x="982877" y="1973628"/>
                        <a:pt x="991429" y="1985021"/>
                        <a:pt x="1002082" y="1994152"/>
                      </a:cubicBezTo>
                      <a:cubicBezTo>
                        <a:pt x="1014637" y="2004913"/>
                        <a:pt x="1029214" y="2013155"/>
                        <a:pt x="1041769" y="2023916"/>
                      </a:cubicBezTo>
                      <a:cubicBezTo>
                        <a:pt x="1052422" y="2033047"/>
                        <a:pt x="1060880" y="2044548"/>
                        <a:pt x="1071533" y="2053679"/>
                      </a:cubicBezTo>
                      <a:cubicBezTo>
                        <a:pt x="1084088" y="2064440"/>
                        <a:pt x="1097764" y="2073832"/>
                        <a:pt x="1111220" y="2083443"/>
                      </a:cubicBezTo>
                      <a:cubicBezTo>
                        <a:pt x="1120923" y="2090374"/>
                        <a:pt x="1131824" y="2095652"/>
                        <a:pt x="1140985" y="2103285"/>
                      </a:cubicBezTo>
                      <a:cubicBezTo>
                        <a:pt x="1151764" y="2112267"/>
                        <a:pt x="1159525" y="2124631"/>
                        <a:pt x="1170750" y="2133049"/>
                      </a:cubicBezTo>
                      <a:cubicBezTo>
                        <a:pt x="1245444" y="2189067"/>
                        <a:pt x="1205022" y="2140260"/>
                        <a:pt x="1309652" y="2192575"/>
                      </a:cubicBezTo>
                      <a:cubicBezTo>
                        <a:pt x="1329202" y="2202350"/>
                        <a:pt x="1356160" y="2218168"/>
                        <a:pt x="1379103" y="2222339"/>
                      </a:cubicBezTo>
                      <a:cubicBezTo>
                        <a:pt x="1405337" y="2227108"/>
                        <a:pt x="1432269" y="2227347"/>
                        <a:pt x="1458476" y="2232260"/>
                      </a:cubicBezTo>
                      <a:cubicBezTo>
                        <a:pt x="1485281" y="2237286"/>
                        <a:pt x="1510948" y="2247618"/>
                        <a:pt x="1537849" y="2252102"/>
                      </a:cubicBezTo>
                      <a:lnTo>
                        <a:pt x="1597379" y="2262024"/>
                      </a:lnTo>
                      <a:cubicBezTo>
                        <a:pt x="1613970" y="2265041"/>
                        <a:pt x="1630216" y="2270180"/>
                        <a:pt x="1646987" y="2271945"/>
                      </a:cubicBezTo>
                      <a:cubicBezTo>
                        <a:pt x="1693151" y="2276804"/>
                        <a:pt x="1739701" y="2277247"/>
                        <a:pt x="1785889" y="2281866"/>
                      </a:cubicBezTo>
                      <a:cubicBezTo>
                        <a:pt x="1838951" y="2287172"/>
                        <a:pt x="1944635" y="2301708"/>
                        <a:pt x="1944635" y="2301708"/>
                      </a:cubicBezTo>
                      <a:cubicBezTo>
                        <a:pt x="2197069" y="2364816"/>
                        <a:pt x="2065458" y="2339683"/>
                        <a:pt x="2589539" y="2301708"/>
                      </a:cubicBezTo>
                      <a:cubicBezTo>
                        <a:pt x="2630340" y="2298752"/>
                        <a:pt x="2668485" y="2279967"/>
                        <a:pt x="2708598" y="2271945"/>
                      </a:cubicBezTo>
                      <a:lnTo>
                        <a:pt x="2758206" y="2262024"/>
                      </a:lnTo>
                      <a:cubicBezTo>
                        <a:pt x="2764821" y="2255410"/>
                        <a:pt x="2770745" y="2248024"/>
                        <a:pt x="2778050" y="2242181"/>
                      </a:cubicBezTo>
                      <a:cubicBezTo>
                        <a:pt x="2822006" y="2207018"/>
                        <a:pt x="2835212" y="2222978"/>
                        <a:pt x="2877266" y="2152891"/>
                      </a:cubicBezTo>
                      <a:cubicBezTo>
                        <a:pt x="2902560" y="2110737"/>
                        <a:pt x="2918475" y="2078451"/>
                        <a:pt x="2956639" y="2043758"/>
                      </a:cubicBezTo>
                      <a:cubicBezTo>
                        <a:pt x="2974285" y="2027716"/>
                        <a:pt x="2998588" y="2020187"/>
                        <a:pt x="3016168" y="2004073"/>
                      </a:cubicBezTo>
                      <a:cubicBezTo>
                        <a:pt x="3038644" y="1983471"/>
                        <a:pt x="3055017" y="1957029"/>
                        <a:pt x="3075698" y="1934625"/>
                      </a:cubicBezTo>
                      <a:cubicBezTo>
                        <a:pt x="3094732" y="1914005"/>
                        <a:pt x="3115385" y="1894940"/>
                        <a:pt x="3135228" y="1875098"/>
                      </a:cubicBezTo>
                      <a:cubicBezTo>
                        <a:pt x="3145149" y="1851949"/>
                        <a:pt x="3154437" y="1828518"/>
                        <a:pt x="3164992" y="1805650"/>
                      </a:cubicBezTo>
                      <a:cubicBezTo>
                        <a:pt x="3174289" y="1785507"/>
                        <a:pt x="3186793" y="1766829"/>
                        <a:pt x="3194757" y="1746123"/>
                      </a:cubicBezTo>
                      <a:cubicBezTo>
                        <a:pt x="3236791" y="1636841"/>
                        <a:pt x="3191876" y="1710757"/>
                        <a:pt x="3234444" y="1646912"/>
                      </a:cubicBezTo>
                      <a:cubicBezTo>
                        <a:pt x="3254452" y="1566877"/>
                        <a:pt x="3254287" y="1577744"/>
                        <a:pt x="3254287" y="1448489"/>
                      </a:cubicBezTo>
                      <a:cubicBezTo>
                        <a:pt x="3254287" y="1378962"/>
                        <a:pt x="3256279" y="1308643"/>
                        <a:pt x="3244365" y="1240144"/>
                      </a:cubicBezTo>
                      <a:cubicBezTo>
                        <a:pt x="3242322" y="1228396"/>
                        <a:pt x="3225024" y="1226093"/>
                        <a:pt x="3214600" y="1220302"/>
                      </a:cubicBezTo>
                      <a:cubicBezTo>
                        <a:pt x="3138193" y="1177856"/>
                        <a:pt x="3178189" y="1198798"/>
                        <a:pt x="3105463" y="1180617"/>
                      </a:cubicBezTo>
                      <a:cubicBezTo>
                        <a:pt x="3095317" y="1178081"/>
                        <a:pt x="3086117" y="1171602"/>
                        <a:pt x="3075698" y="1170696"/>
                      </a:cubicBezTo>
                      <a:cubicBezTo>
                        <a:pt x="3009720" y="1164959"/>
                        <a:pt x="2943410" y="1164082"/>
                        <a:pt x="2877266" y="1160775"/>
                      </a:cubicBezTo>
                      <a:cubicBezTo>
                        <a:pt x="2837579" y="1154161"/>
                        <a:pt x="2798036" y="1146623"/>
                        <a:pt x="2758206" y="1140933"/>
                      </a:cubicBezTo>
                      <a:lnTo>
                        <a:pt x="2688755" y="1131012"/>
                      </a:lnTo>
                      <a:cubicBezTo>
                        <a:pt x="2668872" y="1127953"/>
                        <a:pt x="2649166" y="1123749"/>
                        <a:pt x="2629226" y="1121090"/>
                      </a:cubicBezTo>
                      <a:cubicBezTo>
                        <a:pt x="2599541" y="1117132"/>
                        <a:pt x="2569696" y="1114476"/>
                        <a:pt x="2539931" y="1111169"/>
                      </a:cubicBezTo>
                      <a:cubicBezTo>
                        <a:pt x="2323308" y="1057017"/>
                        <a:pt x="2504835" y="1097546"/>
                        <a:pt x="2192675" y="1051642"/>
                      </a:cubicBezTo>
                      <a:cubicBezTo>
                        <a:pt x="2156093" y="1046262"/>
                        <a:pt x="2120141" y="1037029"/>
                        <a:pt x="2083537" y="1031800"/>
                      </a:cubicBezTo>
                      <a:cubicBezTo>
                        <a:pt x="2050634" y="1027100"/>
                        <a:pt x="2017369" y="1025420"/>
                        <a:pt x="1984321" y="1021879"/>
                      </a:cubicBezTo>
                      <a:lnTo>
                        <a:pt x="1805732" y="1002037"/>
                      </a:lnTo>
                      <a:cubicBezTo>
                        <a:pt x="1795811" y="998730"/>
                        <a:pt x="1785322" y="996792"/>
                        <a:pt x="1775968" y="992115"/>
                      </a:cubicBezTo>
                      <a:cubicBezTo>
                        <a:pt x="1750935" y="979599"/>
                        <a:pt x="1744817" y="970887"/>
                        <a:pt x="1726359" y="952431"/>
                      </a:cubicBezTo>
                      <a:cubicBezTo>
                        <a:pt x="1723052" y="942510"/>
                        <a:pt x="1722239" y="931368"/>
                        <a:pt x="1716438" y="922667"/>
                      </a:cubicBezTo>
                      <a:cubicBezTo>
                        <a:pt x="1708655" y="910993"/>
                        <a:pt x="1692070" y="905856"/>
                        <a:pt x="1686673" y="892904"/>
                      </a:cubicBezTo>
                      <a:cubicBezTo>
                        <a:pt x="1674946" y="864760"/>
                        <a:pt x="1674686" y="833073"/>
                        <a:pt x="1666830" y="803613"/>
                      </a:cubicBezTo>
                      <a:cubicBezTo>
                        <a:pt x="1661441" y="783404"/>
                        <a:pt x="1653601" y="763929"/>
                        <a:pt x="1646987" y="744087"/>
                      </a:cubicBezTo>
                      <a:cubicBezTo>
                        <a:pt x="1643680" y="704402"/>
                        <a:pt x="1640841" y="664676"/>
                        <a:pt x="1637065" y="625033"/>
                      </a:cubicBezTo>
                      <a:cubicBezTo>
                        <a:pt x="1629920" y="550021"/>
                        <a:pt x="1627193" y="536089"/>
                        <a:pt x="1617222" y="466294"/>
                      </a:cubicBezTo>
                      <a:cubicBezTo>
                        <a:pt x="1613915" y="370390"/>
                        <a:pt x="1612775" y="274386"/>
                        <a:pt x="1607300" y="178581"/>
                      </a:cubicBezTo>
                      <a:cubicBezTo>
                        <a:pt x="1606152" y="158498"/>
                        <a:pt x="1606375" y="137046"/>
                        <a:pt x="1597379" y="119054"/>
                      </a:cubicBezTo>
                      <a:cubicBezTo>
                        <a:pt x="1592046" y="108389"/>
                        <a:pt x="1576046" y="107643"/>
                        <a:pt x="1567614" y="99211"/>
                      </a:cubicBezTo>
                      <a:cubicBezTo>
                        <a:pt x="1512802" y="44402"/>
                        <a:pt x="1567798" y="67015"/>
                        <a:pt x="1498163" y="49605"/>
                      </a:cubicBezTo>
                      <a:cubicBezTo>
                        <a:pt x="1467395" y="29094"/>
                        <a:pt x="1468138" y="24770"/>
                        <a:pt x="1428711" y="19842"/>
                      </a:cubicBezTo>
                      <a:cubicBezTo>
                        <a:pt x="1362750" y="11597"/>
                        <a:pt x="1230279" y="0"/>
                        <a:pt x="1230279" y="0"/>
                      </a:cubicBezTo>
                      <a:lnTo>
                        <a:pt x="297648" y="9921"/>
                      </a:lnTo>
                      <a:cubicBezTo>
                        <a:pt x="276788" y="11442"/>
                        <a:pt x="293686" y="55837"/>
                        <a:pt x="277805" y="69448"/>
                      </a:cubicBezTo>
                      <a:cubicBezTo>
                        <a:pt x="265250" y="80209"/>
                        <a:pt x="244733" y="69448"/>
                        <a:pt x="228197" y="69448"/>
                      </a:cubicBezTo>
                      <a:lnTo>
                        <a:pt x="228197" y="69448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2711835" y="2755270"/>
                  <a:ext cx="229211" cy="419652"/>
                </a:xfrm>
                <a:custGeom>
                  <a:avLst/>
                  <a:gdLst>
                    <a:gd name="connsiteX0" fmla="*/ 0 w 247604"/>
                    <a:gd name="connsiteY0" fmla="*/ 0 h 474781"/>
                    <a:gd name="connsiteX1" fmla="*/ 225870 w 247604"/>
                    <a:gd name="connsiteY1" fmla="*/ 438946 h 474781"/>
                    <a:gd name="connsiteX2" fmla="*/ 225870 w 247604"/>
                    <a:gd name="connsiteY2" fmla="*/ 417638 h 474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7604" h="474781">
                      <a:moveTo>
                        <a:pt x="0" y="0"/>
                      </a:moveTo>
                      <a:cubicBezTo>
                        <a:pt x="94112" y="184670"/>
                        <a:pt x="188225" y="369340"/>
                        <a:pt x="225870" y="438946"/>
                      </a:cubicBezTo>
                      <a:cubicBezTo>
                        <a:pt x="263515" y="508552"/>
                        <a:pt x="244692" y="463095"/>
                        <a:pt x="225870" y="417638"/>
                      </a:cubicBezTo>
                    </a:path>
                  </a:pathLst>
                </a:cu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52" name="Straight Arrow Connector 51"/>
                <p:cNvCxnSpPr/>
                <p:nvPr/>
              </p:nvCxnSpPr>
              <p:spPr>
                <a:xfrm>
                  <a:off x="2498409" y="4650156"/>
                  <a:ext cx="3887729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 flipV="1">
                  <a:off x="2505731" y="1947486"/>
                  <a:ext cx="0" cy="269983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Freeform 53"/>
                <p:cNvSpPr/>
                <p:nvPr/>
              </p:nvSpPr>
              <p:spPr>
                <a:xfrm>
                  <a:off x="4029088" y="4293797"/>
                  <a:ext cx="1073046" cy="208991"/>
                </a:xfrm>
                <a:custGeom>
                  <a:avLst/>
                  <a:gdLst>
                    <a:gd name="connsiteX0" fmla="*/ 0 w 1073046"/>
                    <a:gd name="connsiteY0" fmla="*/ 0 h 208991"/>
                    <a:gd name="connsiteX1" fmla="*/ 1073046 w 1073046"/>
                    <a:gd name="connsiteY1" fmla="*/ 208991 h 208991"/>
                    <a:gd name="connsiteX2" fmla="*/ 1073046 w 1073046"/>
                    <a:gd name="connsiteY2" fmla="*/ 208991 h 208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73046" h="208991">
                      <a:moveTo>
                        <a:pt x="0" y="0"/>
                      </a:moveTo>
                      <a:lnTo>
                        <a:pt x="1073046" y="208991"/>
                      </a:lnTo>
                      <a:lnTo>
                        <a:pt x="1073046" y="208991"/>
                      </a:lnTo>
                    </a:path>
                  </a:pathLst>
                </a:cu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2936013" y="3171302"/>
                  <a:ext cx="1117254" cy="1133369"/>
                </a:xfrm>
                <a:custGeom>
                  <a:avLst/>
                  <a:gdLst>
                    <a:gd name="connsiteX0" fmla="*/ 0 w 1125292"/>
                    <a:gd name="connsiteY0" fmla="*/ 0 h 1129352"/>
                    <a:gd name="connsiteX1" fmla="*/ 285342 w 1125292"/>
                    <a:gd name="connsiteY1" fmla="*/ 345638 h 1129352"/>
                    <a:gd name="connsiteX2" fmla="*/ 1125292 w 1125292"/>
                    <a:gd name="connsiteY2" fmla="*/ 1129352 h 1129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5292" h="1129352">
                      <a:moveTo>
                        <a:pt x="0" y="0"/>
                      </a:moveTo>
                      <a:cubicBezTo>
                        <a:pt x="48896" y="78706"/>
                        <a:pt x="97793" y="157413"/>
                        <a:pt x="285342" y="345638"/>
                      </a:cubicBezTo>
                      <a:cubicBezTo>
                        <a:pt x="472891" y="533863"/>
                        <a:pt x="1125292" y="1129352"/>
                        <a:pt x="1125292" y="1129352"/>
                      </a:cubicBezTo>
                    </a:path>
                  </a:pathLst>
                </a:custGeom>
                <a:ln w="571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2609257" y="2626148"/>
                  <a:ext cx="195628" cy="1863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5049168" y="4378909"/>
                  <a:ext cx="195628" cy="18636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6348099" y="2076977"/>
                <a:ext cx="300082" cy="307777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400" dirty="0" smtClean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371148" y="1591164"/>
                <a:ext cx="304415" cy="307777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chemeClr val="bg1"/>
                    </a:solidFill>
                  </a:rPr>
                  <a:t>B</a:t>
                </a:r>
                <a:endParaRPr lang="en-US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082810" y="2823368"/>
                <a:ext cx="314321" cy="307777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400" dirty="0" smtClean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970939" y="2074280"/>
                <a:ext cx="314321" cy="307777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400" dirty="0" smtClean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6213247" y="2181033"/>
                <a:ext cx="114692" cy="1430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6217079" y="1692978"/>
                <a:ext cx="114692" cy="14307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6862939" y="2181203"/>
                <a:ext cx="114692" cy="14307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6968118" y="2932913"/>
                <a:ext cx="114692" cy="14307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6322635" y="3241856"/>
              <a:ext cx="140884" cy="13528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71948" y="3143789"/>
              <a:ext cx="1565974" cy="52322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r"/>
              <a:r>
                <a:rPr lang="en-US" sz="1400" dirty="0" smtClean="0"/>
                <a:t>Imagined </a:t>
              </a:r>
            </a:p>
            <a:p>
              <a:pPr algn="r"/>
              <a:r>
                <a:rPr lang="en-US" sz="1400" dirty="0" smtClean="0"/>
                <a:t>best solution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943210" y="2707846"/>
              <a:ext cx="813043" cy="307777"/>
            </a:xfrm>
            <a:prstGeom prst="rect">
              <a:avLst/>
            </a:prstGeom>
            <a:noFill/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400" dirty="0" smtClean="0">
                  <a:solidFill>
                    <a:schemeClr val="bg1"/>
                  </a:solidFill>
                </a:rPr>
                <a:t>PA front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91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Multi-turn injection into </a:t>
            </a:r>
            <a:r>
              <a:rPr lang="en-US" dirty="0" smtClean="0"/>
              <a:t>SIS18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84314" y="4393832"/>
            <a:ext cx="48808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Dependence </a:t>
            </a:r>
            <a:r>
              <a:rPr lang="en-US" dirty="0"/>
              <a:t>of </a:t>
            </a:r>
            <a:r>
              <a:rPr lang="en-US" dirty="0" smtClean="0"/>
              <a:t>gain factor </a:t>
            </a:r>
            <a:r>
              <a:rPr lang="en-US" dirty="0"/>
              <a:t>on </a:t>
            </a:r>
            <a:r>
              <a:rPr lang="en-US" dirty="0" smtClean="0"/>
              <a:t>loss </a:t>
            </a:r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Loss</a:t>
            </a:r>
            <a:r>
              <a:rPr lang="en-US" dirty="0"/>
              <a:t>-free injection could be </a:t>
            </a:r>
            <a:r>
              <a:rPr lang="en-US" dirty="0" smtClean="0"/>
              <a:t>found</a:t>
            </a:r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Space </a:t>
            </a:r>
            <a:r>
              <a:rPr lang="en-US" dirty="0">
                <a:solidFill>
                  <a:srgbClr val="FF0000"/>
                </a:solidFill>
              </a:rPr>
              <a:t>charge </a:t>
            </a:r>
            <a:r>
              <a:rPr lang="en-US" dirty="0"/>
              <a:t>results in a </a:t>
            </a:r>
            <a:r>
              <a:rPr lang="en-US" dirty="0">
                <a:solidFill>
                  <a:srgbClr val="FF0000"/>
                </a:solidFill>
              </a:rPr>
              <a:t>similar PA front</a:t>
            </a:r>
            <a:r>
              <a:rPr lang="en-US" dirty="0"/>
              <a:t>, but with different injection settings</a:t>
            </a:r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endParaRPr lang="en-US" dirty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endParaRPr lang="en-US" dirty="0" smtClean="0"/>
          </a:p>
        </p:txBody>
      </p:sp>
      <p:pic>
        <p:nvPicPr>
          <p:cNvPr id="23" name="Picture 22" descr="1 (2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967" y="1226765"/>
            <a:ext cx="3613187" cy="2408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212" y="1230759"/>
            <a:ext cx="239042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b="1" dirty="0" smtClean="0"/>
              <a:t>Optimization of loss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271" y="1821525"/>
            <a:ext cx="4195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Genetic algorithms can improve MTI</a:t>
            </a:r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endParaRPr lang="en-US" dirty="0" smtClean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r>
              <a:rPr lang="en-US" dirty="0" smtClean="0"/>
              <a:t>Especially for </a:t>
            </a:r>
            <a:r>
              <a:rPr lang="en-US" dirty="0" smtClean="0">
                <a:solidFill>
                  <a:srgbClr val="FF0000"/>
                </a:solidFill>
              </a:rPr>
              <a:t>longer</a:t>
            </a:r>
            <a:r>
              <a:rPr lang="en-US" dirty="0" smtClean="0"/>
              <a:t> injection GA </a:t>
            </a:r>
            <a:r>
              <a:rPr lang="en-US" dirty="0"/>
              <a:t>discovers a much </a:t>
            </a:r>
            <a:r>
              <a:rPr lang="en-US" dirty="0">
                <a:solidFill>
                  <a:srgbClr val="FF0000"/>
                </a:solidFill>
              </a:rPr>
              <a:t>better</a:t>
            </a:r>
            <a:r>
              <a:rPr lang="en-US" dirty="0"/>
              <a:t> </a:t>
            </a:r>
            <a:r>
              <a:rPr lang="en-US" dirty="0" smtClean="0"/>
              <a:t>solution</a:t>
            </a:r>
            <a:endParaRPr lang="en-US" dirty="0"/>
          </a:p>
          <a:p>
            <a:pPr marL="285750" indent="-285750">
              <a:buClr>
                <a:srgbClr val="FDBB63"/>
              </a:buClr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44002" y="3802309"/>
            <a:ext cx="410904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b="1" dirty="0" smtClean="0"/>
              <a:t>Optimization of loss and gain factor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159537" y="3876283"/>
            <a:ext cx="3906493" cy="2623265"/>
            <a:chOff x="776510" y="3164164"/>
            <a:chExt cx="3862942" cy="3097474"/>
          </a:xfrm>
        </p:grpSpPr>
        <p:pic>
          <p:nvPicPr>
            <p:cNvPr id="19" name="Picture 18" descr="f3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510" y="3164164"/>
              <a:ext cx="3862942" cy="3097474"/>
            </a:xfrm>
            <a:prstGeom prst="rect">
              <a:avLst/>
            </a:prstGeom>
          </p:spPr>
        </p:pic>
        <p:pic>
          <p:nvPicPr>
            <p:cNvPr id="20" name="Picture 19" descr="mti_7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4405" y="4296380"/>
              <a:ext cx="629672" cy="487522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1525225" y="4322841"/>
              <a:ext cx="629672" cy="487522"/>
              <a:chOff x="1525225" y="4322841"/>
              <a:chExt cx="629672" cy="487522"/>
            </a:xfrm>
          </p:grpSpPr>
          <p:pic>
            <p:nvPicPr>
              <p:cNvPr id="22" name="Picture 21" descr="mti_7.eps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5225" y="4322841"/>
                <a:ext cx="629672" cy="487522"/>
              </a:xfrm>
              <a:prstGeom prst="rect">
                <a:avLst/>
              </a:prstGeom>
            </p:spPr>
          </p:pic>
          <p:sp>
            <p:nvSpPr>
              <p:cNvPr id="30" name="Oval 29"/>
              <p:cNvSpPr/>
              <p:nvPr/>
            </p:nvSpPr>
            <p:spPr>
              <a:xfrm>
                <a:off x="1782975" y="4514927"/>
                <a:ext cx="115358" cy="984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684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si-folienmaster-2014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2549</TotalTime>
  <Words>854</Words>
  <Application>Microsoft Macintosh PowerPoint</Application>
  <PresentationFormat>A4 Paper (210x297 mm)</PresentationFormat>
  <Paragraphs>206</Paragraphs>
  <Slides>15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gsi-folienmaster-2014</vt:lpstr>
      <vt:lpstr>Equation</vt:lpstr>
      <vt:lpstr>Injection and optimization</vt:lpstr>
      <vt:lpstr>Outline</vt:lpstr>
      <vt:lpstr> Multi-turn injection (MTI) into SIS18 </vt:lpstr>
      <vt:lpstr> Multi-turn injection into SIS18 (single)</vt:lpstr>
      <vt:lpstr> Multi-turn injection</vt:lpstr>
      <vt:lpstr> Multi-turn injection (Two plane) </vt:lpstr>
      <vt:lpstr>Injector brilliance depending</vt:lpstr>
      <vt:lpstr>Numerical Optimization</vt:lpstr>
      <vt:lpstr> Multi-turn injection into SIS18</vt:lpstr>
      <vt:lpstr> Multi-turn injection into SIS18</vt:lpstr>
      <vt:lpstr>Skew quadrupoles</vt:lpstr>
      <vt:lpstr>Sensitivity analysis  </vt:lpstr>
      <vt:lpstr>Proposal</vt:lpstr>
      <vt:lpstr>PowerPoint Presentation</vt:lpstr>
      <vt:lpstr>Sensitivity analysis  </vt:lpstr>
    </vt:vector>
  </TitlesOfParts>
  <Company>GSI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Carola Pomplun</dc:creator>
  <cp:lastModifiedBy>Sabrina Appel</cp:lastModifiedBy>
  <cp:revision>3897</cp:revision>
  <cp:lastPrinted>2016-12-08T08:48:06Z</cp:lastPrinted>
  <dcterms:created xsi:type="dcterms:W3CDTF">2012-12-14T15:20:39Z</dcterms:created>
  <dcterms:modified xsi:type="dcterms:W3CDTF">2016-12-08T08:48:10Z</dcterms:modified>
</cp:coreProperties>
</file>