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58" r:id="rId3"/>
    <p:sldId id="257" r:id="rId4"/>
    <p:sldId id="259" r:id="rId5"/>
    <p:sldId id="260" r:id="rId6"/>
    <p:sldId id="264" r:id="rId7"/>
    <p:sldId id="262" r:id="rId8"/>
    <p:sldId id="261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90"/>
    <p:restoredTop sz="94590"/>
  </p:normalViewPr>
  <p:slideViewPr>
    <p:cSldViewPr snapToGrid="0" snapToObjects="1">
      <p:cViewPr varScale="1">
        <p:scale>
          <a:sx n="86" d="100"/>
          <a:sy n="86" d="100"/>
        </p:scale>
        <p:origin x="21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A4C2B-1C8C-8B47-84F5-4001CF4B8892}" type="datetimeFigureOut">
              <a:rPr lang="en-US" smtClean="0"/>
              <a:t>3/7/17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7E2D0-BB04-F440-A870-71C4F47A0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90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7E2D0-BB04-F440-A870-71C4F47A09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36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8/3/2017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G. Franchetti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9ACA51-DFBB-D14C-8B75-149AABF03D6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089514"/>
            <a:ext cx="9144000" cy="490683"/>
            <a:chOff x="0" y="5471328"/>
            <a:chExt cx="9144000" cy="490683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5726751"/>
              <a:ext cx="9144000" cy="15118"/>
            </a:xfrm>
            <a:prstGeom prst="line">
              <a:avLst/>
            </a:prstGeom>
            <a:ln w="9525" cmpd="sng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/>
            <p:cNvGrpSpPr/>
            <p:nvPr/>
          </p:nvGrpSpPr>
          <p:grpSpPr>
            <a:xfrm>
              <a:off x="6115050" y="5471328"/>
              <a:ext cx="1992099" cy="490683"/>
              <a:chOff x="6545393" y="5775295"/>
              <a:chExt cx="1992099" cy="490683"/>
            </a:xfrm>
          </p:grpSpPr>
          <p:sp>
            <p:nvSpPr>
              <p:cNvPr id="10" name="Rectangle 9"/>
              <p:cNvSpPr/>
              <p:nvPr userDrawn="1"/>
            </p:nvSpPr>
            <p:spPr>
              <a:xfrm>
                <a:off x="6545393" y="5786304"/>
                <a:ext cx="1992099" cy="4686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 descr="Logo_FAIR@GSI_colour_@bw_t.png"/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45394" y="5775295"/>
                <a:ext cx="1992098" cy="490683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8/3/2017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Franchetti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CA51-DFBB-D14C-8B75-149AABF03D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8/3/2017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Franchetti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CA51-DFBB-D14C-8B75-149AABF03D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8/3/2017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Franchetti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CA51-DFBB-D14C-8B75-149AABF03D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8/3/2017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Franchetti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CA51-DFBB-D14C-8B75-149AABF03D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8/3/2017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Franchetti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CA51-DFBB-D14C-8B75-149AABF03D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8/3/2017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Franchetti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CA51-DFBB-D14C-8B75-149AABF03D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8/3/2017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G. Franchetti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9ACA51-DFBB-D14C-8B75-149AABF03D6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6089514"/>
            <a:ext cx="9144000" cy="490683"/>
            <a:chOff x="0" y="5471328"/>
            <a:chExt cx="9144000" cy="49068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0" y="5726751"/>
              <a:ext cx="9144000" cy="15118"/>
            </a:xfrm>
            <a:prstGeom prst="line">
              <a:avLst/>
            </a:prstGeom>
            <a:ln w="9525" cmpd="sng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115050" y="5471328"/>
              <a:ext cx="1992099" cy="490683"/>
              <a:chOff x="6545393" y="5775295"/>
              <a:chExt cx="1992099" cy="490683"/>
            </a:xfrm>
          </p:grpSpPr>
          <p:sp>
            <p:nvSpPr>
              <p:cNvPr id="9" name="Rectangle 8"/>
              <p:cNvSpPr/>
              <p:nvPr userDrawn="1"/>
            </p:nvSpPr>
            <p:spPr>
              <a:xfrm>
                <a:off x="6545393" y="5786304"/>
                <a:ext cx="1992099" cy="4686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 descr="Logo_FAIR@GSI_colour_@bw_t.png"/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45394" y="5775295"/>
                <a:ext cx="1992098" cy="490683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8/3/2017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G. Franchetti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9ACA51-DFBB-D14C-8B75-149AABF03D6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6089514"/>
            <a:ext cx="9144000" cy="490683"/>
            <a:chOff x="0" y="5471328"/>
            <a:chExt cx="9144000" cy="49068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5726751"/>
              <a:ext cx="9144000" cy="15118"/>
            </a:xfrm>
            <a:prstGeom prst="line">
              <a:avLst/>
            </a:prstGeom>
            <a:ln w="9525" cmpd="sng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6115050" y="5471328"/>
              <a:ext cx="1992099" cy="490683"/>
              <a:chOff x="6545393" y="5775295"/>
              <a:chExt cx="1992099" cy="490683"/>
            </a:xfrm>
          </p:grpSpPr>
          <p:sp>
            <p:nvSpPr>
              <p:cNvPr id="8" name="Rectangle 7"/>
              <p:cNvSpPr/>
              <p:nvPr userDrawn="1"/>
            </p:nvSpPr>
            <p:spPr>
              <a:xfrm>
                <a:off x="6545393" y="5786304"/>
                <a:ext cx="1992099" cy="4686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 descr="Logo_FAIR@GSI_colour_@bw_t.png"/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45394" y="5775295"/>
                <a:ext cx="1992098" cy="490683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8/3/2017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Franchetti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CA51-DFBB-D14C-8B75-149AABF03D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8/3/2017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Franchetti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CA51-DFBB-D14C-8B75-149AABF03D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8/3/2017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G. Franchetti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ACA51-DFBB-D14C-8B75-149AABF03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7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microsoft.com/office/2007/relationships/hdphoto" Target="../media/hdphoto1.wdp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gif"/><Relationship Id="rId10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jpeg"/><Relationship Id="rId7" Type="http://schemas.microsoft.com/office/2007/relationships/hdphoto" Target="../media/hdphoto3.wdp"/><Relationship Id="rId8" Type="http://schemas.openxmlformats.org/officeDocument/2006/relationships/image" Target="../media/image17.tiff"/><Relationship Id="rId9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microsoft.com/office/2007/relationships/hdphoto" Target="../media/hdphoto4.wdp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514248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Beam Dynamics meets Vacuum, Collimations, and Surfaces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477249"/>
            <a:ext cx="6858000" cy="904220"/>
          </a:xfrm>
        </p:spPr>
        <p:txBody>
          <a:bodyPr>
            <a:normAutofit/>
          </a:bodyPr>
          <a:lstStyle/>
          <a:p>
            <a:r>
              <a:rPr lang="en-US" dirty="0" smtClean="0"/>
              <a:t>G. Franchetti</a:t>
            </a:r>
          </a:p>
          <a:p>
            <a:r>
              <a:rPr lang="en-US" dirty="0" smtClean="0"/>
              <a:t>GSI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8/3/2017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Franchetti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CA51-DFBB-D14C-8B75-149AABF03D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1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XRING-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85" y="1268994"/>
            <a:ext cx="3010439" cy="1000559"/>
          </a:xfrm>
          <a:prstGeom prst="rect">
            <a:avLst/>
          </a:prstGeom>
        </p:spPr>
      </p:pic>
      <p:pic>
        <p:nvPicPr>
          <p:cNvPr id="5" name="Picture 4" descr="EuCARD2-logo-Fabienne_withoutEd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36" y="1268994"/>
            <a:ext cx="2605171" cy="10005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7809" y="3102104"/>
            <a:ext cx="78330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EuCARD-2 is an Integrating Activity Project for coordinated Research and Development on Particle Accelerators, co-funded by the European Commission under the FP7 Capacities </a:t>
            </a:r>
            <a:r>
              <a:rPr lang="en-US" dirty="0" err="1"/>
              <a:t>Programme</a:t>
            </a:r>
            <a:r>
              <a:rPr lang="en-US" dirty="0"/>
              <a:t>; see http://</a:t>
            </a:r>
            <a:r>
              <a:rPr lang="en-US" dirty="0" err="1"/>
              <a:t>cern.ch</a:t>
            </a:r>
            <a:r>
              <a:rPr lang="en-US" dirty="0"/>
              <a:t>/eucard-2. “Extreme Rings” (XRING) is a networking task of EuCARD-2 Work Package 5 “Extreme Beams” (XBEAM; http://</a:t>
            </a:r>
            <a:r>
              <a:rPr lang="en-US" dirty="0" err="1"/>
              <a:t>cern.ch</a:t>
            </a:r>
            <a:r>
              <a:rPr lang="en-US" dirty="0"/>
              <a:t>/</a:t>
            </a:r>
            <a:r>
              <a:rPr lang="en-US" dirty="0" err="1"/>
              <a:t>xbeam</a:t>
            </a:r>
            <a:r>
              <a:rPr lang="en-US" dirty="0"/>
              <a:t>), targeted at creating synergies between different accelerator communities in order to enhance accelerator R&amp;D at the forefront of global research. The 2017 workshop "Beam Dynamics meets Vacuum, Collimations, and Surfaces” follows earlier successful XRING </a:t>
            </a:r>
            <a:r>
              <a:rPr lang="en-US" dirty="0" smtClean="0"/>
              <a:t>events.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8/3/2017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Franchetti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CA51-DFBB-D14C-8B75-149AABF03D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0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8/3/2017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Franchetti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8B18-F1C8-1B4C-952C-99BB745B0164}" type="slidenum">
              <a:rPr lang="en-US" smtClean="0"/>
              <a:t>3</a:t>
            </a:fld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380341" y="2975422"/>
            <a:ext cx="2145173" cy="1254405"/>
          </a:xfrm>
          <a:prstGeom prst="ellipse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/>
          <p:cNvGrpSpPr/>
          <p:nvPr/>
        </p:nvGrpSpPr>
        <p:grpSpPr>
          <a:xfrm>
            <a:off x="2405468" y="252267"/>
            <a:ext cx="4315467" cy="665346"/>
            <a:chOff x="1288214" y="500279"/>
            <a:chExt cx="5911247" cy="1000559"/>
          </a:xfrm>
        </p:grpSpPr>
        <p:pic>
          <p:nvPicPr>
            <p:cNvPr id="8" name="Picture 7" descr="XRING-log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9022" y="500279"/>
              <a:ext cx="3010439" cy="1000559"/>
            </a:xfrm>
            <a:prstGeom prst="rect">
              <a:avLst/>
            </a:prstGeom>
          </p:spPr>
        </p:pic>
        <p:pic>
          <p:nvPicPr>
            <p:cNvPr id="9" name="Picture 8" descr="EuCARD2-logo-Fabienne_withoutEdge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14" y="500279"/>
              <a:ext cx="2605171" cy="1000559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3520249" y="2898976"/>
            <a:ext cx="1941979" cy="1642799"/>
            <a:chOff x="3259180" y="3354625"/>
            <a:chExt cx="2073917" cy="1776915"/>
          </a:xfrm>
          <a:noFill/>
        </p:grpSpPr>
        <p:sp>
          <p:nvSpPr>
            <p:cNvPr id="10" name="Oval 9"/>
            <p:cNvSpPr/>
            <p:nvPr/>
          </p:nvSpPr>
          <p:spPr>
            <a:xfrm>
              <a:off x="3259180" y="3354625"/>
              <a:ext cx="2073917" cy="1776915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55239" y="3643128"/>
              <a:ext cx="1650452" cy="984886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/>
                <a:t>Beam </a:t>
              </a:r>
            </a:p>
            <a:p>
              <a:pPr algn="ctr"/>
              <a:r>
                <a:rPr lang="en-US" sz="2100" dirty="0"/>
                <a:t>Dynamics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13509" y="1652467"/>
            <a:ext cx="3058419" cy="436339"/>
            <a:chOff x="720585" y="278231"/>
            <a:chExt cx="5660570" cy="1046815"/>
          </a:xfrm>
        </p:grpSpPr>
        <p:grpSp>
          <p:nvGrpSpPr>
            <p:cNvPr id="21" name="Group 20"/>
            <p:cNvGrpSpPr/>
            <p:nvPr/>
          </p:nvGrpSpPr>
          <p:grpSpPr>
            <a:xfrm>
              <a:off x="3091594" y="505863"/>
              <a:ext cx="2205171" cy="819183"/>
              <a:chOff x="3336686" y="777539"/>
              <a:chExt cx="2325639" cy="883904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3336686" y="777539"/>
                <a:ext cx="2325639" cy="883904"/>
                <a:chOff x="8461052" y="1506815"/>
                <a:chExt cx="1262094" cy="819184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8461052" y="1579747"/>
                  <a:ext cx="1262094" cy="618222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8773256" y="1506815"/>
                  <a:ext cx="668916" cy="8191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latin typeface="Brush Script MT Italic"/>
                      <a:cs typeface="Brush Script MT Italic"/>
                    </a:rPr>
                    <a:t> meets </a:t>
                  </a:r>
                </a:p>
              </p:txBody>
            </p:sp>
          </p:grpSp>
          <p:cxnSp>
            <p:nvCxnSpPr>
              <p:cNvPr id="23" name="Straight Arrow Connector 22"/>
              <p:cNvCxnSpPr/>
              <p:nvPr/>
            </p:nvCxnSpPr>
            <p:spPr>
              <a:xfrm>
                <a:off x="3807961" y="1344959"/>
                <a:ext cx="141081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/>
            <p:cNvSpPr txBox="1"/>
            <p:nvPr/>
          </p:nvSpPr>
          <p:spPr>
            <a:xfrm>
              <a:off x="4633462" y="316813"/>
              <a:ext cx="1747693" cy="737686"/>
            </a:xfrm>
            <a:prstGeom prst="rect">
              <a:avLst/>
            </a:prstGeom>
            <a:noFill/>
            <a:effectLst>
              <a:outerShdw blurRad="41275" dist="63500" dir="2700000" algn="tl" rotWithShape="0">
                <a:prstClr val="black"/>
              </a:outerShdw>
            </a:effectLst>
          </p:spPr>
          <p:txBody>
            <a:bodyPr wrap="none" lIns="64150" tIns="32075" rIns="64150" bIns="32075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75000"/>
                    </a:schemeClr>
                  </a:solidFill>
                  <a:latin typeface="Avenir Heavy"/>
                  <a:cs typeface="Avenir Heavy"/>
                </a:rPr>
                <a:t>Magnets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20585" y="278231"/>
              <a:ext cx="2925614" cy="737686"/>
            </a:xfrm>
            <a:prstGeom prst="rect">
              <a:avLst/>
            </a:prstGeom>
            <a:noFill/>
            <a:effectLst>
              <a:outerShdw blurRad="50800" dist="50800" dir="2700000" algn="tl" rotWithShape="0">
                <a:prstClr val="black"/>
              </a:outerShdw>
            </a:effectLst>
          </p:spPr>
          <p:txBody>
            <a:bodyPr wrap="none" lIns="64150" tIns="32075" rIns="64150" bIns="32075" rtlCol="0"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  <a:latin typeface="Avenir Heavy"/>
                  <a:cs typeface="Avenir Heavy"/>
                </a:rPr>
                <a:t>Beam Dynamics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974252" y="3119154"/>
            <a:ext cx="1421369" cy="3130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by PSI, Dec. 2014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6579122" y="2087896"/>
            <a:ext cx="1936228" cy="1501786"/>
            <a:chOff x="6697627" y="1504100"/>
            <a:chExt cx="2067776" cy="1624389"/>
          </a:xfrm>
        </p:grpSpPr>
        <p:sp>
          <p:nvSpPr>
            <p:cNvPr id="30" name="TextBox 29"/>
            <p:cNvSpPr txBox="1"/>
            <p:nvPr/>
          </p:nvSpPr>
          <p:spPr>
            <a:xfrm>
              <a:off x="6881990" y="2377788"/>
              <a:ext cx="159214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Space charge, </a:t>
              </a:r>
            </a:p>
            <a:p>
              <a:r>
                <a:rPr lang="en-US" sz="135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Oxford 2015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697627" y="1629037"/>
              <a:ext cx="1989173" cy="149945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854195" y="1913459"/>
              <a:ext cx="1911208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Collaboration meeting </a:t>
              </a:r>
            </a:p>
            <a:p>
              <a:r>
                <a:rPr lang="en-US" sz="1050" dirty="0"/>
                <a:t>2014, CERN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79538" y="1504100"/>
              <a:ext cx="1449543" cy="40010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350" b="1" dirty="0"/>
                <a:t>Mechanisms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039850" y="1639307"/>
            <a:ext cx="1716329" cy="919275"/>
            <a:chOff x="6715520" y="3555828"/>
            <a:chExt cx="1832937" cy="994323"/>
          </a:xfrm>
        </p:grpSpPr>
        <p:sp>
          <p:nvSpPr>
            <p:cNvPr id="35" name="TextBox 34"/>
            <p:cNvSpPr txBox="1"/>
            <p:nvPr/>
          </p:nvSpPr>
          <p:spPr>
            <a:xfrm>
              <a:off x="6854195" y="4000863"/>
              <a:ext cx="24630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350" dirty="0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>
              <a:alphaModFix amt="37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00"/>
                      </a14:imgEffect>
                      <a14:imgEffect>
                        <a14:colorTemperature colorTemp="2043"/>
                      </a14:imgEffect>
                      <a14:imgEffect>
                        <a14:saturation sat="326000"/>
                      </a14:imgEffect>
                      <a14:imgEffect>
                        <a14:brightnessContrast bright="54000" contrast="100000"/>
                      </a14:imgEffect>
                    </a14:imgLayer>
                  </a14:imgProps>
                </a:ext>
              </a:extLst>
            </a:blip>
            <a:srcRect l="85663" t="10254" r="3391" b="41053"/>
            <a:stretch/>
          </p:blipFill>
          <p:spPr>
            <a:xfrm rot="16200000">
              <a:off x="7366264" y="2905084"/>
              <a:ext cx="531449" cy="1832937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8003450" y="4087278"/>
              <a:ext cx="149155" cy="4585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789317" y="4000862"/>
              <a:ext cx="1715679" cy="5492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>
                  <a:latin typeface="Bangla Sangam MN"/>
                  <a:cs typeface="Bangla Sangam MN"/>
                </a:rPr>
                <a:t>Advanced Optics Control</a:t>
              </a:r>
            </a:p>
            <a:p>
              <a:pPr algn="ctr"/>
              <a:r>
                <a:rPr lang="en-US" sz="900" b="1" dirty="0">
                  <a:latin typeface="Bangla Sangam MN"/>
                  <a:cs typeface="Bangla Sangam MN"/>
                </a:rPr>
                <a:t>Workshop</a:t>
              </a:r>
            </a:p>
            <a:p>
              <a:pPr algn="ctr"/>
              <a:r>
                <a:rPr lang="en-US" sz="900" b="1" dirty="0" smtClean="0">
                  <a:latin typeface="Bangla Sangam MN"/>
                  <a:cs typeface="Bangla Sangam MN"/>
                </a:rPr>
                <a:t>2015</a:t>
              </a:r>
              <a:r>
                <a:rPr lang="en-US" sz="900" b="1" dirty="0">
                  <a:latin typeface="Bangla Sangam MN"/>
                  <a:cs typeface="Bangla Sangam MN"/>
                </a:rPr>
                <a:t>, CERN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8215984" y="4772118"/>
            <a:ext cx="71571" cy="4239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TextBox 44"/>
          <p:cNvSpPr txBox="1"/>
          <p:nvPr/>
        </p:nvSpPr>
        <p:spPr>
          <a:xfrm>
            <a:off x="693186" y="1959951"/>
            <a:ext cx="2132894" cy="3699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Dec. 2013, Darmstadt</a:t>
            </a:r>
          </a:p>
        </p:txBody>
      </p:sp>
      <p:pic>
        <p:nvPicPr>
          <p:cNvPr id="65" name="Picture 64" descr="Untitl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42" y="2488288"/>
            <a:ext cx="1455204" cy="630868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5536322" y="4225993"/>
            <a:ext cx="2872278" cy="1130145"/>
            <a:chOff x="3813217" y="4964944"/>
            <a:chExt cx="2649082" cy="958460"/>
          </a:xfrm>
        </p:grpSpPr>
        <p:grpSp>
          <p:nvGrpSpPr>
            <p:cNvPr id="70" name="Group 69"/>
            <p:cNvGrpSpPr/>
            <p:nvPr/>
          </p:nvGrpSpPr>
          <p:grpSpPr>
            <a:xfrm>
              <a:off x="4100969" y="5276257"/>
              <a:ext cx="1685072" cy="647147"/>
              <a:chOff x="4100969" y="4944345"/>
              <a:chExt cx="2627646" cy="979059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4495799" y="5245098"/>
                <a:ext cx="331703" cy="4746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350" dirty="0"/>
              </a:p>
            </p:txBody>
          </p:sp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7">
                <a:alphaModFix amt="93000"/>
              </a:blip>
              <a:srcRect r="55807" b="43089"/>
              <a:stretch/>
            </p:blipFill>
            <p:spPr>
              <a:xfrm>
                <a:off x="4100969" y="4944345"/>
                <a:ext cx="1646361" cy="979059"/>
              </a:xfrm>
              <a:prstGeom prst="rect">
                <a:avLst/>
              </a:prstGeom>
            </p:spPr>
          </p:pic>
          <p:pic>
            <p:nvPicPr>
              <p:cNvPr id="69" name="Picture 68" descr="galileo.jpg"/>
              <p:cNvPicPr>
                <a:picLocks noChangeAspect="1"/>
              </p:cNvPicPr>
              <p:nvPr/>
            </p:nvPicPr>
            <p:blipFill>
              <a:blip r:embed="rId8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9182" y="4944345"/>
                <a:ext cx="1029433" cy="947079"/>
              </a:xfrm>
              <a:prstGeom prst="rect">
                <a:avLst/>
              </a:prstGeom>
            </p:spPr>
          </p:pic>
        </p:grpSp>
        <p:sp>
          <p:nvSpPr>
            <p:cNvPr id="71" name="TextBox 70"/>
            <p:cNvSpPr txBox="1"/>
            <p:nvPr/>
          </p:nvSpPr>
          <p:spPr>
            <a:xfrm>
              <a:off x="3813217" y="4964944"/>
              <a:ext cx="2649082" cy="28958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Beam dynamics </a:t>
              </a:r>
              <a:r>
                <a:rPr lang="en-US" sz="1200" dirty="0">
                  <a:latin typeface="Apple Chancery"/>
                  <a:cs typeface="Apple Chancery"/>
                </a:rPr>
                <a:t>meets </a:t>
              </a:r>
              <a:r>
                <a:rPr lang="en-US" sz="1200" dirty="0"/>
                <a:t>Diagnostics</a:t>
              </a: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28"/>
          <a:stretch/>
        </p:blipFill>
        <p:spPr>
          <a:xfrm>
            <a:off x="515842" y="4415404"/>
            <a:ext cx="2640341" cy="12920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9870" y="3946357"/>
            <a:ext cx="2456073" cy="512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Beam Dynamics meets Vacuum</a:t>
            </a:r>
            <a:r>
              <a:rPr lang="en-US" sz="1050"/>
              <a:t>, </a:t>
            </a:r>
          </a:p>
          <a:p>
            <a:r>
              <a:rPr lang="en-US" sz="1050" dirty="0"/>
              <a:t>Collimation, and Surfaces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441969" y="4506724"/>
            <a:ext cx="1758393" cy="1619756"/>
            <a:chOff x="-2629647" y="1210323"/>
            <a:chExt cx="2382740" cy="2336904"/>
          </a:xfrm>
        </p:grpSpPr>
        <p:grpSp>
          <p:nvGrpSpPr>
            <p:cNvPr id="48" name="Group 47"/>
            <p:cNvGrpSpPr/>
            <p:nvPr/>
          </p:nvGrpSpPr>
          <p:grpSpPr>
            <a:xfrm>
              <a:off x="-2629647" y="1210323"/>
              <a:ext cx="2382740" cy="2038551"/>
              <a:chOff x="-5186238" y="-776751"/>
              <a:chExt cx="4939331" cy="4025626"/>
            </a:xfrm>
          </p:grpSpPr>
          <p:pic>
            <p:nvPicPr>
              <p:cNvPr id="51" name="Picture 50" descr="henon-ps.jpg"/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alphaModFix amt="9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19" t="20438" r="31643" b="18879"/>
              <a:stretch/>
            </p:blipFill>
            <p:spPr>
              <a:xfrm rot="5400000">
                <a:off x="-4719886" y="-1224105"/>
                <a:ext cx="4006628" cy="4939331"/>
              </a:xfrm>
              <a:prstGeom prst="rect">
                <a:avLst/>
              </a:prstGeom>
            </p:spPr>
          </p:pic>
          <p:sp>
            <p:nvSpPr>
              <p:cNvPr id="52" name="Rectangle 51"/>
              <p:cNvSpPr/>
              <p:nvPr/>
            </p:nvSpPr>
            <p:spPr>
              <a:xfrm rot="17860804">
                <a:off x="-5262021" y="206624"/>
                <a:ext cx="3019158" cy="1052407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>
                <a:spAutoFit/>
              </a:bodyPr>
              <a:lstStyle/>
              <a:p>
                <a:pPr algn="ctr"/>
                <a:r>
                  <a:rPr lang="en-US" sz="15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The Slow</a:t>
                </a:r>
              </a:p>
            </p:txBody>
          </p:sp>
        </p:grpSp>
        <p:sp>
          <p:nvSpPr>
            <p:cNvPr id="49" name="Rectangle 48"/>
            <p:cNvSpPr/>
            <p:nvPr/>
          </p:nvSpPr>
          <p:spPr>
            <a:xfrm>
              <a:off x="-2228548" y="3013539"/>
              <a:ext cx="1618404" cy="533688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5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17375E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Workshop</a:t>
              </a:r>
            </a:p>
          </p:txBody>
        </p:sp>
        <p:sp>
          <p:nvSpPr>
            <p:cNvPr id="50" name="Rectangle 49"/>
            <p:cNvSpPr/>
            <p:nvPr/>
          </p:nvSpPr>
          <p:spPr>
            <a:xfrm rot="3498917">
              <a:off x="-1651639" y="1831235"/>
              <a:ext cx="1687392" cy="507683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5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17375E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Extraction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516726" y="531994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2015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09485" y="587281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24686" y="405912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2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gbg.gif"/>
          <p:cNvPicPr>
            <a:picLocks noChangeAspect="1"/>
          </p:cNvPicPr>
          <p:nvPr/>
        </p:nvPicPr>
        <p:blipFill rotWithShape="1">
          <a:blip r:embed="rId2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95000"/>
                    </a14:imgEffect>
                    <a14:imgEffect>
                      <a14:colorTemperature colorTemp="11431"/>
                    </a14:imgEffect>
                    <a14:imgEffect>
                      <a14:saturation sat="0"/>
                    </a14:imgEffect>
                    <a14:imgEffect>
                      <a14:brightnessContrast bright="9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95" t="17576" r="14240" b="18394"/>
          <a:stretch/>
        </p:blipFill>
        <p:spPr>
          <a:xfrm rot="16200000">
            <a:off x="2332468" y="-1149448"/>
            <a:ext cx="4241549" cy="1027917"/>
          </a:xfrm>
          <a:prstGeom prst="rect">
            <a:avLst/>
          </a:prstGeom>
          <a:effectLst>
            <a:outerShdw dist="88900" dir="5400000" algn="ctr" rotWithShape="0">
              <a:srgbClr val="000000"/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2944738" y="195940"/>
            <a:ext cx="3003945" cy="1319346"/>
            <a:chOff x="1455074" y="6654709"/>
            <a:chExt cx="3825485" cy="2565683"/>
          </a:xfrm>
        </p:grpSpPr>
        <p:sp>
          <p:nvSpPr>
            <p:cNvPr id="5" name="Freeform 4"/>
            <p:cNvSpPr/>
            <p:nvPr/>
          </p:nvSpPr>
          <p:spPr>
            <a:xfrm rot="15103317">
              <a:off x="1342800" y="7658881"/>
              <a:ext cx="1673785" cy="1449237"/>
            </a:xfrm>
            <a:custGeom>
              <a:avLst/>
              <a:gdLst>
                <a:gd name="connsiteX0" fmla="*/ 0 w 1224951"/>
                <a:gd name="connsiteY0" fmla="*/ 1121434 h 1121434"/>
                <a:gd name="connsiteX1" fmla="*/ 207034 w 1224951"/>
                <a:gd name="connsiteY1" fmla="*/ 793630 h 1121434"/>
                <a:gd name="connsiteX2" fmla="*/ 569344 w 1224951"/>
                <a:gd name="connsiteY2" fmla="*/ 793630 h 1121434"/>
                <a:gd name="connsiteX3" fmla="*/ 655608 w 1224951"/>
                <a:gd name="connsiteY3" fmla="*/ 483079 h 1121434"/>
                <a:gd name="connsiteX4" fmla="*/ 845389 w 1224951"/>
                <a:gd name="connsiteY4" fmla="*/ 414068 h 1121434"/>
                <a:gd name="connsiteX5" fmla="*/ 862642 w 1224951"/>
                <a:gd name="connsiteY5" fmla="*/ 155275 h 1121434"/>
                <a:gd name="connsiteX6" fmla="*/ 1224951 w 1224951"/>
                <a:gd name="connsiteY6" fmla="*/ 0 h 112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4951" h="1121434">
                  <a:moveTo>
                    <a:pt x="0" y="1121434"/>
                  </a:moveTo>
                  <a:cubicBezTo>
                    <a:pt x="56071" y="984849"/>
                    <a:pt x="112143" y="848264"/>
                    <a:pt x="207034" y="793630"/>
                  </a:cubicBezTo>
                  <a:cubicBezTo>
                    <a:pt x="301925" y="738996"/>
                    <a:pt x="494582" y="845388"/>
                    <a:pt x="569344" y="793630"/>
                  </a:cubicBezTo>
                  <a:cubicBezTo>
                    <a:pt x="644106" y="741872"/>
                    <a:pt x="609601" y="546339"/>
                    <a:pt x="655608" y="483079"/>
                  </a:cubicBezTo>
                  <a:cubicBezTo>
                    <a:pt x="701615" y="419819"/>
                    <a:pt x="810883" y="468702"/>
                    <a:pt x="845389" y="414068"/>
                  </a:cubicBezTo>
                  <a:cubicBezTo>
                    <a:pt x="879895" y="359434"/>
                    <a:pt x="799382" y="224286"/>
                    <a:pt x="862642" y="155275"/>
                  </a:cubicBezTo>
                  <a:cubicBezTo>
                    <a:pt x="925902" y="86264"/>
                    <a:pt x="1224951" y="0"/>
                    <a:pt x="1224951" y="0"/>
                  </a:cubicBezTo>
                </a:path>
              </a:pathLst>
            </a:custGeom>
            <a:noFill/>
            <a:ln w="28575">
              <a:solidFill>
                <a:srgbClr val="7030A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3606773" y="7418732"/>
              <a:ext cx="1673786" cy="1449236"/>
            </a:xfrm>
            <a:custGeom>
              <a:avLst/>
              <a:gdLst>
                <a:gd name="connsiteX0" fmla="*/ 0 w 1224951"/>
                <a:gd name="connsiteY0" fmla="*/ 1121434 h 1121434"/>
                <a:gd name="connsiteX1" fmla="*/ 207034 w 1224951"/>
                <a:gd name="connsiteY1" fmla="*/ 793630 h 1121434"/>
                <a:gd name="connsiteX2" fmla="*/ 569344 w 1224951"/>
                <a:gd name="connsiteY2" fmla="*/ 793630 h 1121434"/>
                <a:gd name="connsiteX3" fmla="*/ 655608 w 1224951"/>
                <a:gd name="connsiteY3" fmla="*/ 483079 h 1121434"/>
                <a:gd name="connsiteX4" fmla="*/ 845389 w 1224951"/>
                <a:gd name="connsiteY4" fmla="*/ 414068 h 1121434"/>
                <a:gd name="connsiteX5" fmla="*/ 862642 w 1224951"/>
                <a:gd name="connsiteY5" fmla="*/ 155275 h 1121434"/>
                <a:gd name="connsiteX6" fmla="*/ 1224951 w 1224951"/>
                <a:gd name="connsiteY6" fmla="*/ 0 h 112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4951" h="1121434">
                  <a:moveTo>
                    <a:pt x="0" y="1121434"/>
                  </a:moveTo>
                  <a:cubicBezTo>
                    <a:pt x="56071" y="984849"/>
                    <a:pt x="112143" y="848264"/>
                    <a:pt x="207034" y="793630"/>
                  </a:cubicBezTo>
                  <a:cubicBezTo>
                    <a:pt x="301925" y="738996"/>
                    <a:pt x="494582" y="845388"/>
                    <a:pt x="569344" y="793630"/>
                  </a:cubicBezTo>
                  <a:cubicBezTo>
                    <a:pt x="644106" y="741872"/>
                    <a:pt x="609601" y="546339"/>
                    <a:pt x="655608" y="483079"/>
                  </a:cubicBezTo>
                  <a:cubicBezTo>
                    <a:pt x="701615" y="419819"/>
                    <a:pt x="810883" y="468702"/>
                    <a:pt x="845389" y="414068"/>
                  </a:cubicBezTo>
                  <a:cubicBezTo>
                    <a:pt x="879895" y="359434"/>
                    <a:pt x="799382" y="224286"/>
                    <a:pt x="862642" y="155275"/>
                  </a:cubicBezTo>
                  <a:cubicBezTo>
                    <a:pt x="925902" y="86264"/>
                    <a:pt x="1224951" y="0"/>
                    <a:pt x="1224951" y="0"/>
                  </a:cubicBezTo>
                </a:path>
              </a:pathLst>
            </a:custGeom>
            <a:noFill/>
            <a:ln w="28575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 rot="3945848" flipH="1">
              <a:off x="2795946" y="6851117"/>
              <a:ext cx="1842054" cy="1449237"/>
            </a:xfrm>
            <a:custGeom>
              <a:avLst/>
              <a:gdLst>
                <a:gd name="connsiteX0" fmla="*/ 0 w 1224951"/>
                <a:gd name="connsiteY0" fmla="*/ 1121434 h 1121434"/>
                <a:gd name="connsiteX1" fmla="*/ 207034 w 1224951"/>
                <a:gd name="connsiteY1" fmla="*/ 793630 h 1121434"/>
                <a:gd name="connsiteX2" fmla="*/ 569344 w 1224951"/>
                <a:gd name="connsiteY2" fmla="*/ 793630 h 1121434"/>
                <a:gd name="connsiteX3" fmla="*/ 655608 w 1224951"/>
                <a:gd name="connsiteY3" fmla="*/ 483079 h 1121434"/>
                <a:gd name="connsiteX4" fmla="*/ 845389 w 1224951"/>
                <a:gd name="connsiteY4" fmla="*/ 414068 h 1121434"/>
                <a:gd name="connsiteX5" fmla="*/ 862642 w 1224951"/>
                <a:gd name="connsiteY5" fmla="*/ 155275 h 1121434"/>
                <a:gd name="connsiteX6" fmla="*/ 1224951 w 1224951"/>
                <a:gd name="connsiteY6" fmla="*/ 0 h 112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4951" h="1121434">
                  <a:moveTo>
                    <a:pt x="0" y="1121434"/>
                  </a:moveTo>
                  <a:cubicBezTo>
                    <a:pt x="56071" y="984849"/>
                    <a:pt x="112143" y="848264"/>
                    <a:pt x="207034" y="793630"/>
                  </a:cubicBezTo>
                  <a:cubicBezTo>
                    <a:pt x="301925" y="738996"/>
                    <a:pt x="494582" y="845388"/>
                    <a:pt x="569344" y="793630"/>
                  </a:cubicBezTo>
                  <a:cubicBezTo>
                    <a:pt x="644106" y="741872"/>
                    <a:pt x="609601" y="546339"/>
                    <a:pt x="655608" y="483079"/>
                  </a:cubicBezTo>
                  <a:cubicBezTo>
                    <a:pt x="701615" y="419819"/>
                    <a:pt x="810883" y="468702"/>
                    <a:pt x="845389" y="414068"/>
                  </a:cubicBezTo>
                  <a:cubicBezTo>
                    <a:pt x="879895" y="359434"/>
                    <a:pt x="799382" y="224286"/>
                    <a:pt x="862642" y="155275"/>
                  </a:cubicBezTo>
                  <a:cubicBezTo>
                    <a:pt x="925902" y="86264"/>
                    <a:pt x="1224951" y="0"/>
                    <a:pt x="1224951" y="0"/>
                  </a:cubicBezTo>
                </a:path>
              </a:pathLst>
            </a:custGeom>
            <a:noFill/>
            <a:ln w="28575">
              <a:solidFill>
                <a:srgbClr val="272CF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 rot="956558" flipH="1">
              <a:off x="2036625" y="7699135"/>
              <a:ext cx="1271648" cy="910190"/>
            </a:xfrm>
            <a:custGeom>
              <a:avLst/>
              <a:gdLst>
                <a:gd name="connsiteX0" fmla="*/ 0 w 1224951"/>
                <a:gd name="connsiteY0" fmla="*/ 1121434 h 1121434"/>
                <a:gd name="connsiteX1" fmla="*/ 207034 w 1224951"/>
                <a:gd name="connsiteY1" fmla="*/ 793630 h 1121434"/>
                <a:gd name="connsiteX2" fmla="*/ 569344 w 1224951"/>
                <a:gd name="connsiteY2" fmla="*/ 793630 h 1121434"/>
                <a:gd name="connsiteX3" fmla="*/ 655608 w 1224951"/>
                <a:gd name="connsiteY3" fmla="*/ 483079 h 1121434"/>
                <a:gd name="connsiteX4" fmla="*/ 845389 w 1224951"/>
                <a:gd name="connsiteY4" fmla="*/ 414068 h 1121434"/>
                <a:gd name="connsiteX5" fmla="*/ 862642 w 1224951"/>
                <a:gd name="connsiteY5" fmla="*/ 155275 h 1121434"/>
                <a:gd name="connsiteX6" fmla="*/ 1224951 w 1224951"/>
                <a:gd name="connsiteY6" fmla="*/ 0 h 112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4951" h="1121434">
                  <a:moveTo>
                    <a:pt x="0" y="1121434"/>
                  </a:moveTo>
                  <a:cubicBezTo>
                    <a:pt x="56071" y="984849"/>
                    <a:pt x="112143" y="848264"/>
                    <a:pt x="207034" y="793630"/>
                  </a:cubicBezTo>
                  <a:cubicBezTo>
                    <a:pt x="301925" y="738996"/>
                    <a:pt x="494582" y="845388"/>
                    <a:pt x="569344" y="793630"/>
                  </a:cubicBezTo>
                  <a:cubicBezTo>
                    <a:pt x="644106" y="741872"/>
                    <a:pt x="609601" y="546339"/>
                    <a:pt x="655608" y="483079"/>
                  </a:cubicBezTo>
                  <a:cubicBezTo>
                    <a:pt x="701615" y="419819"/>
                    <a:pt x="810883" y="468702"/>
                    <a:pt x="845389" y="414068"/>
                  </a:cubicBezTo>
                  <a:cubicBezTo>
                    <a:pt x="879895" y="359434"/>
                    <a:pt x="799382" y="224286"/>
                    <a:pt x="862642" y="155275"/>
                  </a:cubicBezTo>
                  <a:cubicBezTo>
                    <a:pt x="925902" y="86264"/>
                    <a:pt x="1224951" y="0"/>
                    <a:pt x="1224951" y="0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rot="18063140">
              <a:off x="2251980" y="6827859"/>
              <a:ext cx="1673786" cy="1449237"/>
            </a:xfrm>
            <a:custGeom>
              <a:avLst/>
              <a:gdLst>
                <a:gd name="connsiteX0" fmla="*/ 0 w 1224951"/>
                <a:gd name="connsiteY0" fmla="*/ 1121434 h 1121434"/>
                <a:gd name="connsiteX1" fmla="*/ 207034 w 1224951"/>
                <a:gd name="connsiteY1" fmla="*/ 793630 h 1121434"/>
                <a:gd name="connsiteX2" fmla="*/ 569344 w 1224951"/>
                <a:gd name="connsiteY2" fmla="*/ 793630 h 1121434"/>
                <a:gd name="connsiteX3" fmla="*/ 655608 w 1224951"/>
                <a:gd name="connsiteY3" fmla="*/ 483079 h 1121434"/>
                <a:gd name="connsiteX4" fmla="*/ 845389 w 1224951"/>
                <a:gd name="connsiteY4" fmla="*/ 414068 h 1121434"/>
                <a:gd name="connsiteX5" fmla="*/ 862642 w 1224951"/>
                <a:gd name="connsiteY5" fmla="*/ 155275 h 1121434"/>
                <a:gd name="connsiteX6" fmla="*/ 1224951 w 1224951"/>
                <a:gd name="connsiteY6" fmla="*/ 0 h 1121434"/>
                <a:gd name="connsiteX0" fmla="*/ 0 w 1224951"/>
                <a:gd name="connsiteY0" fmla="*/ 1121434 h 1121434"/>
                <a:gd name="connsiteX1" fmla="*/ 257540 w 1224951"/>
                <a:gd name="connsiteY1" fmla="*/ 913784 h 1121434"/>
                <a:gd name="connsiteX2" fmla="*/ 569344 w 1224951"/>
                <a:gd name="connsiteY2" fmla="*/ 793630 h 1121434"/>
                <a:gd name="connsiteX3" fmla="*/ 655608 w 1224951"/>
                <a:gd name="connsiteY3" fmla="*/ 483079 h 1121434"/>
                <a:gd name="connsiteX4" fmla="*/ 845389 w 1224951"/>
                <a:gd name="connsiteY4" fmla="*/ 414068 h 1121434"/>
                <a:gd name="connsiteX5" fmla="*/ 862642 w 1224951"/>
                <a:gd name="connsiteY5" fmla="*/ 155275 h 1121434"/>
                <a:gd name="connsiteX6" fmla="*/ 1224951 w 1224951"/>
                <a:gd name="connsiteY6" fmla="*/ 0 h 1121434"/>
                <a:gd name="connsiteX0" fmla="*/ 0 w 1224951"/>
                <a:gd name="connsiteY0" fmla="*/ 1121434 h 1121434"/>
                <a:gd name="connsiteX1" fmla="*/ 257540 w 1224951"/>
                <a:gd name="connsiteY1" fmla="*/ 913784 h 1121434"/>
                <a:gd name="connsiteX2" fmla="*/ 746114 w 1224951"/>
                <a:gd name="connsiteY2" fmla="*/ 793630 h 1121434"/>
                <a:gd name="connsiteX3" fmla="*/ 655608 w 1224951"/>
                <a:gd name="connsiteY3" fmla="*/ 483079 h 1121434"/>
                <a:gd name="connsiteX4" fmla="*/ 845389 w 1224951"/>
                <a:gd name="connsiteY4" fmla="*/ 414068 h 1121434"/>
                <a:gd name="connsiteX5" fmla="*/ 862642 w 1224951"/>
                <a:gd name="connsiteY5" fmla="*/ 155275 h 1121434"/>
                <a:gd name="connsiteX6" fmla="*/ 1224951 w 1224951"/>
                <a:gd name="connsiteY6" fmla="*/ 0 h 1121434"/>
                <a:gd name="connsiteX0" fmla="*/ 0 w 1224951"/>
                <a:gd name="connsiteY0" fmla="*/ 1121434 h 1121434"/>
                <a:gd name="connsiteX1" fmla="*/ 257540 w 1224951"/>
                <a:gd name="connsiteY1" fmla="*/ 913784 h 1121434"/>
                <a:gd name="connsiteX2" fmla="*/ 746114 w 1224951"/>
                <a:gd name="connsiteY2" fmla="*/ 793630 h 1121434"/>
                <a:gd name="connsiteX3" fmla="*/ 655608 w 1224951"/>
                <a:gd name="connsiteY3" fmla="*/ 483079 h 1121434"/>
                <a:gd name="connsiteX4" fmla="*/ 845389 w 1224951"/>
                <a:gd name="connsiteY4" fmla="*/ 414068 h 1121434"/>
                <a:gd name="connsiteX5" fmla="*/ 786884 w 1224951"/>
                <a:gd name="connsiteY5" fmla="*/ 75173 h 1121434"/>
                <a:gd name="connsiteX6" fmla="*/ 1224951 w 1224951"/>
                <a:gd name="connsiteY6" fmla="*/ 0 h 112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4951" h="1121434">
                  <a:moveTo>
                    <a:pt x="0" y="1121434"/>
                  </a:moveTo>
                  <a:cubicBezTo>
                    <a:pt x="56071" y="984849"/>
                    <a:pt x="133188" y="968418"/>
                    <a:pt x="257540" y="913784"/>
                  </a:cubicBezTo>
                  <a:cubicBezTo>
                    <a:pt x="381892" y="859150"/>
                    <a:pt x="679769" y="865414"/>
                    <a:pt x="746114" y="793630"/>
                  </a:cubicBezTo>
                  <a:cubicBezTo>
                    <a:pt x="812459" y="721846"/>
                    <a:pt x="639062" y="546339"/>
                    <a:pt x="655608" y="483079"/>
                  </a:cubicBezTo>
                  <a:cubicBezTo>
                    <a:pt x="672154" y="419819"/>
                    <a:pt x="823510" y="482052"/>
                    <a:pt x="845389" y="414068"/>
                  </a:cubicBezTo>
                  <a:cubicBezTo>
                    <a:pt x="867268" y="346084"/>
                    <a:pt x="723624" y="144184"/>
                    <a:pt x="786884" y="75173"/>
                  </a:cubicBezTo>
                  <a:cubicBezTo>
                    <a:pt x="850144" y="6162"/>
                    <a:pt x="1224951" y="0"/>
                    <a:pt x="1224951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1" b="5333"/>
          <a:stretch/>
        </p:blipFill>
        <p:spPr>
          <a:xfrm>
            <a:off x="13063" y="1325787"/>
            <a:ext cx="9144000" cy="546690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8/3/2017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Franchetti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CA51-DFBB-D14C-8B75-149AABF03D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2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245490" y="4066395"/>
            <a:ext cx="8637296" cy="1543261"/>
            <a:chOff x="245490" y="3376850"/>
            <a:chExt cx="8637296" cy="154326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90" y="3376850"/>
              <a:ext cx="1454007" cy="1450288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0035" y="3456037"/>
              <a:ext cx="3261203" cy="628335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27" b="28615"/>
            <a:stretch/>
          </p:blipFill>
          <p:spPr>
            <a:xfrm>
              <a:off x="5555561" y="3598975"/>
              <a:ext cx="3327225" cy="1006037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9222" y="4196595"/>
              <a:ext cx="2776614" cy="723516"/>
            </a:xfrm>
            <a:prstGeom prst="rect">
              <a:avLst/>
            </a:prstGeom>
            <a:effectLst/>
          </p:spPr>
        </p:pic>
      </p:grpSp>
      <p:grpSp>
        <p:nvGrpSpPr>
          <p:cNvPr id="50" name="Group 49"/>
          <p:cNvGrpSpPr/>
          <p:nvPr/>
        </p:nvGrpSpPr>
        <p:grpSpPr>
          <a:xfrm>
            <a:off x="119920" y="914397"/>
            <a:ext cx="8829453" cy="2762253"/>
            <a:chOff x="119920" y="599607"/>
            <a:chExt cx="8829453" cy="2762253"/>
          </a:xfrm>
        </p:grpSpPr>
        <p:pic>
          <p:nvPicPr>
            <p:cNvPr id="18" name="Picture 17" descr="iur.jpeg"/>
            <p:cNvPicPr>
              <a:picLocks noChangeAspect="1"/>
            </p:cNvPicPr>
            <p:nvPr/>
          </p:nvPicPr>
          <p:blipFill>
            <a:blip r:embed="rId6">
              <a:alphaModFix amt="89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519" y="1474154"/>
              <a:ext cx="2274518" cy="134500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9920" y="1051562"/>
              <a:ext cx="3370717" cy="202243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38939" y="1033513"/>
              <a:ext cx="2910434" cy="232834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1045773" y="599607"/>
              <a:ext cx="952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industry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816985" y="644577"/>
              <a:ext cx="13108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laboratories</a:t>
              </a:r>
              <a:endParaRPr lang="en-US" dirty="0"/>
            </a:p>
          </p:txBody>
        </p:sp>
      </p:grpSp>
      <p:sp>
        <p:nvSpPr>
          <p:cNvPr id="46" name="Date Placeholder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8/3/2017</a:t>
            </a:r>
            <a:endParaRPr lang="en-US"/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Franchetti</a:t>
            </a:r>
            <a:endParaRPr lang="en-US"/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CA51-DFBB-D14C-8B75-149AABF03D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5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8/3/2017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Franchetti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CA51-DFBB-D14C-8B75-149AABF03D60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059" y="1390023"/>
            <a:ext cx="6194581" cy="365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7942" b="35703"/>
          <a:stretch/>
        </p:blipFill>
        <p:spPr>
          <a:xfrm>
            <a:off x="310099" y="2038662"/>
            <a:ext cx="2144122" cy="779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t="16757"/>
          <a:stretch/>
        </p:blipFill>
        <p:spPr>
          <a:xfrm>
            <a:off x="492958" y="4140113"/>
            <a:ext cx="1878110" cy="819328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>
          <a:xfrm>
            <a:off x="947381" y="2931841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1515166" y="305218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0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406" y="3567027"/>
            <a:ext cx="1495566" cy="981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2" r="36995" b="21897"/>
          <a:stretch/>
        </p:blipFill>
        <p:spPr>
          <a:xfrm>
            <a:off x="1592406" y="5031429"/>
            <a:ext cx="1495566" cy="112039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592406" y="2246341"/>
            <a:ext cx="1615487" cy="837405"/>
            <a:chOff x="7014228" y="7986621"/>
            <a:chExt cx="1010818" cy="510664"/>
          </a:xfrm>
        </p:grpSpPr>
        <p:sp>
          <p:nvSpPr>
            <p:cNvPr id="9" name="Rectangle 8"/>
            <p:cNvSpPr/>
            <p:nvPr/>
          </p:nvSpPr>
          <p:spPr>
            <a:xfrm>
              <a:off x="7014228" y="7986621"/>
              <a:ext cx="1010818" cy="505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7713" y="7986622"/>
              <a:ext cx="1007333" cy="510663"/>
            </a:xfrm>
            <a:prstGeom prst="rect">
              <a:avLst/>
            </a:prstGeom>
          </p:spPr>
        </p:pic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Auspices from associations and committees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747540" y="2249545"/>
            <a:ext cx="3333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International Committee </a:t>
            </a:r>
          </a:p>
          <a:p>
            <a:r>
              <a:rPr lang="en-US" sz="2400" dirty="0" smtClean="0"/>
              <a:t>for Future Accelerators 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747540" y="3831457"/>
            <a:ext cx="4024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Deutsche </a:t>
            </a:r>
            <a:r>
              <a:rPr lang="en-US" sz="2400" dirty="0" err="1" smtClean="0"/>
              <a:t>Vakuum</a:t>
            </a:r>
            <a:r>
              <a:rPr lang="en-US" sz="2400" dirty="0" smtClean="0"/>
              <a:t> </a:t>
            </a:r>
            <a:r>
              <a:rPr lang="en-US" sz="2400" dirty="0" err="1" smtClean="0"/>
              <a:t>Gesellschaft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747540" y="5360795"/>
            <a:ext cx="3594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Associazione</a:t>
            </a:r>
            <a:r>
              <a:rPr lang="en-US" sz="2400" dirty="0" smtClean="0"/>
              <a:t> </a:t>
            </a:r>
            <a:r>
              <a:rPr lang="en-US" sz="2400" dirty="0" err="1" smtClean="0"/>
              <a:t>Italiana</a:t>
            </a:r>
            <a:r>
              <a:rPr lang="en-US" sz="2400" dirty="0" smtClean="0"/>
              <a:t> </a:t>
            </a:r>
            <a:r>
              <a:rPr lang="en-US" sz="2400" dirty="0" err="1" smtClean="0"/>
              <a:t>Vuoto</a:t>
            </a:r>
            <a:endParaRPr lang="en-US" sz="2400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8/3/2017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Franchetti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CA51-DFBB-D14C-8B75-149AABF03D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8/3/2017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Franchetti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8B18-F1C8-1B4C-952C-99BB745B0164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54661" y="717542"/>
            <a:ext cx="18471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Thanks to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06388" y="2100903"/>
            <a:ext cx="493006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Secretariat: Margit </a:t>
            </a:r>
            <a:r>
              <a:rPr lang="en-US" dirty="0" err="1" smtClean="0"/>
              <a:t>Costarelli</a:t>
            </a:r>
            <a:r>
              <a:rPr lang="en-US" dirty="0" smtClean="0"/>
              <a:t>  KIT</a:t>
            </a:r>
          </a:p>
          <a:p>
            <a:r>
              <a:rPr lang="en-US" dirty="0" smtClean="0"/>
              <a:t>Secretariat: Paola </a:t>
            </a:r>
            <a:r>
              <a:rPr lang="en-US" dirty="0" err="1" smtClean="0"/>
              <a:t>Lindenberg</a:t>
            </a:r>
            <a:r>
              <a:rPr lang="en-US" dirty="0" smtClean="0"/>
              <a:t> GSI</a:t>
            </a:r>
          </a:p>
          <a:p>
            <a:endParaRPr lang="en-US" dirty="0" smtClean="0"/>
          </a:p>
          <a:p>
            <a:r>
              <a:rPr lang="en-US" dirty="0" smtClean="0"/>
              <a:t>GSI Law Office: Wolfgang </a:t>
            </a:r>
            <a:r>
              <a:rPr lang="en-US" dirty="0" err="1" smtClean="0"/>
              <a:t>Dahlem</a:t>
            </a:r>
            <a:endParaRPr lang="en-US" dirty="0" smtClean="0"/>
          </a:p>
          <a:p>
            <a:r>
              <a:rPr lang="en-US" dirty="0" smtClean="0"/>
              <a:t>KIT Law Office: Julia Groh </a:t>
            </a:r>
          </a:p>
          <a:p>
            <a:endParaRPr lang="en-US" dirty="0" smtClean="0"/>
          </a:p>
          <a:p>
            <a:r>
              <a:rPr lang="en-US" dirty="0" smtClean="0"/>
              <a:t>GSI EU-Office: Lucilla </a:t>
            </a:r>
            <a:r>
              <a:rPr lang="en-US" dirty="0" err="1" smtClean="0"/>
              <a:t>Ferri</a:t>
            </a:r>
            <a:r>
              <a:rPr lang="en-US" dirty="0" smtClean="0"/>
              <a:t>, Irene Reinhardt</a:t>
            </a:r>
          </a:p>
          <a:p>
            <a:endParaRPr lang="en-US" dirty="0" smtClean="0"/>
          </a:p>
          <a:p>
            <a:r>
              <a:rPr lang="en-US" dirty="0" smtClean="0"/>
              <a:t>GSI Operation division: Udo </a:t>
            </a:r>
            <a:r>
              <a:rPr lang="en-US" dirty="0" err="1" smtClean="0"/>
              <a:t>Weinrich</a:t>
            </a:r>
            <a:r>
              <a:rPr lang="en-US" dirty="0" smtClean="0"/>
              <a:t>, </a:t>
            </a:r>
            <a:r>
              <a:rPr lang="en-US" dirty="0" err="1" smtClean="0"/>
              <a:t>Gerti</a:t>
            </a:r>
            <a:r>
              <a:rPr lang="en-US" dirty="0" smtClean="0"/>
              <a:t> Walter</a:t>
            </a:r>
          </a:p>
          <a:p>
            <a:endParaRPr lang="en-US" dirty="0"/>
          </a:p>
          <a:p>
            <a:r>
              <a:rPr lang="en-US" dirty="0" smtClean="0"/>
              <a:t>All the International Advisory Committee</a:t>
            </a:r>
          </a:p>
          <a:p>
            <a:r>
              <a:rPr lang="en-US" dirty="0"/>
              <a:t> </a:t>
            </a:r>
            <a:r>
              <a:rPr lang="en-US" dirty="0" smtClean="0"/>
              <a:t>           (program and advises!)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188564" y="1588957"/>
            <a:ext cx="531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Co-chair: Sara </a:t>
            </a:r>
            <a:r>
              <a:rPr lang="en-US" dirty="0" err="1" smtClean="0"/>
              <a:t>Casalbuoni</a:t>
            </a:r>
            <a:r>
              <a:rPr lang="en-US" dirty="0" smtClean="0"/>
              <a:t> KIT, Cristina </a:t>
            </a:r>
            <a:r>
              <a:rPr lang="en-US" dirty="0" err="1" smtClean="0"/>
              <a:t>Bellachioma</a:t>
            </a:r>
            <a:r>
              <a:rPr lang="en-US" dirty="0" smtClean="0"/>
              <a:t> GSI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12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4010" y="2833142"/>
            <a:ext cx="6209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mtClean="0"/>
              <a:t>Have a good workshop !</a:t>
            </a:r>
            <a:endParaRPr lang="en-US" sz="4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8/3/2017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Franchetti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CA51-DFBB-D14C-8B75-149AABF03D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7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</TotalTime>
  <Words>298</Words>
  <Application>Microsoft Macintosh PowerPoint</Application>
  <PresentationFormat>On-screen Show (4:3)</PresentationFormat>
  <Paragraphs>78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Apple Chancery</vt:lpstr>
      <vt:lpstr>Avenir Heavy</vt:lpstr>
      <vt:lpstr>Bangla Sangam MN</vt:lpstr>
      <vt:lpstr>Brush Script MT Italic</vt:lpstr>
      <vt:lpstr>Calibri</vt:lpstr>
      <vt:lpstr>Calibri Light</vt:lpstr>
      <vt:lpstr>Arial</vt:lpstr>
      <vt:lpstr>Office Theme</vt:lpstr>
      <vt:lpstr>Beam Dynamics meets Vacuum, Collimations, and Surfaces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Auspices from associations and committees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18</cp:revision>
  <dcterms:created xsi:type="dcterms:W3CDTF">2017-03-07T11:34:28Z</dcterms:created>
  <dcterms:modified xsi:type="dcterms:W3CDTF">2017-03-07T13:00:12Z</dcterms:modified>
</cp:coreProperties>
</file>