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5"/>
  </p:notesMasterIdLst>
  <p:sldIdLst>
    <p:sldId id="319" r:id="rId3"/>
    <p:sldId id="257" r:id="rId4"/>
    <p:sldId id="259" r:id="rId5"/>
    <p:sldId id="260" r:id="rId6"/>
    <p:sldId id="261" r:id="rId7"/>
    <p:sldId id="264" r:id="rId8"/>
    <p:sldId id="262" r:id="rId9"/>
    <p:sldId id="269" r:id="rId10"/>
    <p:sldId id="275" r:id="rId11"/>
    <p:sldId id="274" r:id="rId12"/>
    <p:sldId id="304" r:id="rId13"/>
    <p:sldId id="305" r:id="rId14"/>
    <p:sldId id="270" r:id="rId15"/>
    <p:sldId id="271" r:id="rId16"/>
    <p:sldId id="320" r:id="rId17"/>
    <p:sldId id="272" r:id="rId18"/>
    <p:sldId id="285" r:id="rId19"/>
    <p:sldId id="284" r:id="rId20"/>
    <p:sldId id="297" r:id="rId21"/>
    <p:sldId id="315" r:id="rId22"/>
    <p:sldId id="298" r:id="rId23"/>
    <p:sldId id="286" r:id="rId24"/>
    <p:sldId id="317" r:id="rId25"/>
    <p:sldId id="326" r:id="rId26"/>
    <p:sldId id="303" r:id="rId27"/>
    <p:sldId id="302" r:id="rId28"/>
    <p:sldId id="310" r:id="rId29"/>
    <p:sldId id="311" r:id="rId30"/>
    <p:sldId id="312" r:id="rId31"/>
    <p:sldId id="307" r:id="rId32"/>
    <p:sldId id="309" r:id="rId33"/>
    <p:sldId id="321" r:id="rId34"/>
    <p:sldId id="306" r:id="rId35"/>
    <p:sldId id="323" r:id="rId36"/>
    <p:sldId id="324" r:id="rId37"/>
    <p:sldId id="268" r:id="rId38"/>
    <p:sldId id="316" r:id="rId39"/>
    <p:sldId id="322" r:id="rId40"/>
    <p:sldId id="280" r:id="rId41"/>
    <p:sldId id="281" r:id="rId42"/>
    <p:sldId id="325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42E44-E735-4A4C-B830-873293F7308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690A8-9BB1-446F-92C0-7EB0B4092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593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 userDrawn="1"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 userDrawn="1"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B.Dynamics</a:t>
            </a:r>
            <a:r>
              <a:rPr lang="es-ES" baseline="0" dirty="0" smtClean="0">
                <a:solidFill>
                  <a:schemeClr val="bg1"/>
                </a:solidFill>
              </a:rPr>
              <a:t> vs </a:t>
            </a:r>
            <a:r>
              <a:rPr lang="es-ES" baseline="0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March</a:t>
            </a:r>
            <a:r>
              <a:rPr lang="es-ES" dirty="0" smtClean="0">
                <a:solidFill>
                  <a:schemeClr val="bg1"/>
                </a:solidFill>
              </a:rPr>
              <a:t> 2017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399"/>
            <a:ext cx="1524000" cy="83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00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25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58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9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B.Dynamics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meets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Vacumm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March</a:t>
            </a:r>
            <a:r>
              <a:rPr lang="es-ES" dirty="0" smtClean="0">
                <a:solidFill>
                  <a:schemeClr val="bg1"/>
                </a:solidFill>
              </a:rPr>
              <a:t> 2017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8.pdf"/><Relationship Id="rId5" Type="http://schemas.openxmlformats.org/officeDocument/2006/relationships/image" Target="../media/image21.png"/><Relationship Id="rId4" Type="http://schemas.openxmlformats.org/officeDocument/2006/relationships/image" Target="../media/image116.pdf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df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846682/files/PhysRevSTAB.12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ESLS XXIII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Nov. 2015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60020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u="none" dirty="0" smtClean="0"/>
              <a:t>Impact of vacuum quality in light sources: </a:t>
            </a:r>
            <a:br>
              <a:rPr lang="en-US" sz="3800" u="none" dirty="0" smtClean="0"/>
            </a:br>
            <a:r>
              <a:rPr lang="en-US" sz="3800" u="none" dirty="0" smtClean="0"/>
              <a:t>beam lifetime and ion instabilities</a:t>
            </a:r>
            <a:endParaRPr lang="en-US" sz="3800" u="none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47334" y="3505200"/>
            <a:ext cx="66294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U. </a:t>
            </a:r>
            <a:r>
              <a:rPr lang="en-US" dirty="0" err="1" smtClean="0"/>
              <a:t>Iriso</a:t>
            </a: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ALBA - CELLS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711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new components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26068"/>
            <a:ext cx="46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Example: New Insertion Device (</a:t>
            </a:r>
            <a:r>
              <a:rPr lang="en-US" u="sng" dirty="0" err="1" smtClean="0"/>
              <a:t>Loreas</a:t>
            </a:r>
            <a:r>
              <a:rPr lang="en-US" u="sng" dirty="0" smtClean="0"/>
              <a:t>) @ALBA</a:t>
            </a:r>
            <a:endParaRPr lang="en-US" u="sng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0984" r="17791" b="17818"/>
          <a:stretch/>
        </p:blipFill>
        <p:spPr bwMode="auto">
          <a:xfrm>
            <a:off x="76200" y="1524000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8412" y="1524000"/>
            <a:ext cx="3388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~3 weeks to decrease pressure ~1order of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~2 weeks to stabilize lifetime (from 18h to 24h)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Accumulated Dose: 80A*h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6390" y="1676400"/>
            <a:ext cx="94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Lifetime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572000" y="2045732"/>
            <a:ext cx="533400" cy="230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3135868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Pressure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352800" y="3546765"/>
            <a:ext cx="1828800" cy="415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0612" y="4876800"/>
            <a:ext cx="41148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3942" y="4675910"/>
            <a:ext cx="9403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 weeks</a:t>
            </a:r>
            <a:endParaRPr lang="en-US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4015" r="22805" b="25794"/>
          <a:stretch/>
        </p:blipFill>
        <p:spPr bwMode="auto">
          <a:xfrm>
            <a:off x="4606636" y="3546765"/>
            <a:ext cx="4384964" cy="304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620000" y="45074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a=</a:t>
            </a:r>
            <a:r>
              <a:rPr lang="en-US" dirty="0" smtClean="0"/>
              <a:t>-0.85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Lifetime Calculator GUI</a:t>
            </a:r>
            <a:endParaRPr lang="en-US" dirty="0"/>
          </a:p>
        </p:txBody>
      </p:sp>
      <p:pic>
        <p:nvPicPr>
          <p:cNvPr id="4" name="Picture 2" descr="Z:\Lifetime\MarcGUI\22h19_acopLifeTimeGU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4"/>
          <a:stretch/>
        </p:blipFill>
        <p:spPr bwMode="auto">
          <a:xfrm>
            <a:off x="1066800" y="2274332"/>
            <a:ext cx="513310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853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at ALBA Control Room to crosscheck machine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P@CCG,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x,y</a:t>
            </a:r>
            <a:r>
              <a:rPr lang="en-US" dirty="0" smtClean="0"/>
              <a:t> functions,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xy</a:t>
            </a:r>
            <a:r>
              <a:rPr lang="en-US" dirty="0" smtClean="0"/>
              <a:t>, cross sections, </a:t>
            </a:r>
            <a:r>
              <a:rPr lang="en-US" dirty="0" err="1" smtClean="0"/>
              <a:t>etc</a:t>
            </a:r>
            <a:r>
              <a:rPr lang="en-US" dirty="0" smtClean="0"/>
              <a:t> calculated on-line </a:t>
            </a:r>
            <a:r>
              <a:rPr lang="en-US" dirty="0" smtClean="0">
                <a:sym typeface="Wingdings" panose="05000000000000000000" pitchFamily="2" charset="2"/>
              </a:rPr>
              <a:t>--&gt; also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gas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Touscheck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18516" y="4455104"/>
            <a:ext cx="25206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Pressure~[20- 6]e-9mbar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75516" y="4607504"/>
            <a:ext cx="1143000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2579132"/>
            <a:ext cx="101373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gas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~ 85h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2731532"/>
            <a:ext cx="1143000" cy="1846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886200"/>
            <a:ext cx="1400512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Touscheck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~30h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4038600"/>
            <a:ext cx="1143000" cy="5979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5029200"/>
            <a:ext cx="1562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ym typeface="Wingdings" panose="05000000000000000000" pitchFamily="2" charset="2"/>
              </a:rPr>
              <a:t>Measured</a:t>
            </a:r>
            <a:r>
              <a:rPr lang="en-US" dirty="0" smtClean="0">
                <a:sym typeface="Wingdings" panose="05000000000000000000" pitchFamily="2" charset="2"/>
              </a:rPr>
              <a:t>~22.5h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715000" y="5029200"/>
            <a:ext cx="106680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5486400"/>
            <a:ext cx="1390573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calculated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~23h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3962400" y="5029200"/>
            <a:ext cx="2590800" cy="64186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1436" y="1905000"/>
            <a:ext cx="486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during conditioning of new vac. chamber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60142" y="6127875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by </a:t>
            </a:r>
            <a:r>
              <a:rPr lang="en-US" dirty="0" err="1" smtClean="0"/>
              <a:t>M.Alvarez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3352800"/>
            <a:ext cx="190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– Simple View</a:t>
            </a:r>
          </a:p>
        </p:txBody>
      </p:sp>
    </p:spTree>
    <p:extLst>
      <p:ext uri="{BB962C8B-B14F-4D97-AF65-F5344CB8AC3E}">
        <p14:creationId xmlns:p14="http://schemas.microsoft.com/office/powerpoint/2010/main" val="1809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Lifetime Calculator GUI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at ALBA Control Room to crosscheck machine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P@CCG,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x,y</a:t>
            </a:r>
            <a:r>
              <a:rPr lang="en-US" dirty="0" smtClean="0"/>
              <a:t> functions,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xy</a:t>
            </a:r>
            <a:r>
              <a:rPr lang="en-US" dirty="0" smtClean="0"/>
              <a:t>, cross sections, </a:t>
            </a:r>
            <a:r>
              <a:rPr lang="en-US" dirty="0" err="1" smtClean="0"/>
              <a:t>etc</a:t>
            </a:r>
            <a:r>
              <a:rPr lang="en-US" dirty="0" smtClean="0"/>
              <a:t> calculated on-line </a:t>
            </a:r>
            <a:r>
              <a:rPr lang="en-US" dirty="0" smtClean="0">
                <a:sym typeface="Wingdings" panose="05000000000000000000" pitchFamily="2" charset="2"/>
              </a:rPr>
              <a:t>--&gt; also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gas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Touscheck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550812" y="6125896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by </a:t>
            </a:r>
            <a:r>
              <a:rPr lang="en-US" dirty="0" err="1" smtClean="0"/>
              <a:t>M.Alvarez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650" name="Picture 2" descr="Z:\Lifetime\MarcGUI\22h28_acopLifeTimeGUI_exper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12"/>
          <a:stretch/>
        </p:blipFill>
        <p:spPr bwMode="auto">
          <a:xfrm>
            <a:off x="2464482" y="2486373"/>
            <a:ext cx="3061855" cy="43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2587" y="1995055"/>
            <a:ext cx="735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– Expert View: allows you to control/measure all lifetime related </a:t>
            </a:r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1138" y="4191000"/>
            <a:ext cx="15940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  parameters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21975" y="5029200"/>
            <a:ext cx="17817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-related </a:t>
            </a:r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74375" y="3276600"/>
            <a:ext cx="15857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&lt;b</a:t>
            </a:r>
            <a:r>
              <a:rPr lang="en-US" dirty="0" smtClean="0"/>
              <a:t>*P&gt; </a:t>
            </a:r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8487" y="4419600"/>
            <a:ext cx="8065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>
                <a:latin typeface="+mj-lt"/>
              </a:rPr>
              <a:t>e</a:t>
            </a:r>
            <a:r>
              <a:rPr lang="en-US" baseline="-25000" dirty="0" smtClean="0">
                <a:latin typeface="+mj-lt"/>
              </a:rPr>
              <a:t>-elastic</a:t>
            </a:r>
            <a:endParaRPr lang="en-US" baseline="-25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687" y="4635881"/>
            <a:ext cx="9219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>
                <a:latin typeface="+mj-lt"/>
              </a:rPr>
              <a:t>e</a:t>
            </a:r>
            <a:r>
              <a:rPr lang="en-US" baseline="-25000" dirty="0" smtClean="0">
                <a:latin typeface="+mj-lt"/>
              </a:rPr>
              <a:t>-inelastic</a:t>
            </a:r>
            <a:endParaRPr lang="en-US" baseline="-25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887" y="4852162"/>
            <a:ext cx="8097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>
                <a:latin typeface="+mj-lt"/>
              </a:rPr>
              <a:t>n</a:t>
            </a:r>
            <a:r>
              <a:rPr lang="en-US" baseline="-25000" dirty="0" smtClean="0">
                <a:latin typeface="+mj-lt"/>
              </a:rPr>
              <a:t>-elastic</a:t>
            </a:r>
            <a:endParaRPr lang="en-US" baseline="-25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7087" y="5068443"/>
            <a:ext cx="9251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>
                <a:latin typeface="+mj-lt"/>
              </a:rPr>
              <a:t>n</a:t>
            </a:r>
            <a:r>
              <a:rPr lang="en-US" baseline="-25000" dirty="0" smtClean="0">
                <a:latin typeface="+mj-lt"/>
              </a:rPr>
              <a:t>-inelastic</a:t>
            </a:r>
            <a:endParaRPr lang="en-US" baseline="-25000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23" idx="2"/>
          </p:cNvCxnSpPr>
          <p:nvPr/>
        </p:nvCxnSpPr>
        <p:spPr>
          <a:xfrm flipH="1">
            <a:off x="5270487" y="5398532"/>
            <a:ext cx="1542341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1"/>
          </p:cNvCxnSpPr>
          <p:nvPr/>
        </p:nvCxnSpPr>
        <p:spPr>
          <a:xfrm flipH="1">
            <a:off x="5270487" y="4375666"/>
            <a:ext cx="560651" cy="33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1"/>
          </p:cNvCxnSpPr>
          <p:nvPr/>
        </p:nvCxnSpPr>
        <p:spPr>
          <a:xfrm flipH="1" flipV="1">
            <a:off x="5270488" y="3276600"/>
            <a:ext cx="80388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3"/>
          </p:cNvCxnSpPr>
          <p:nvPr/>
        </p:nvCxnSpPr>
        <p:spPr>
          <a:xfrm>
            <a:off x="1696606" y="4820547"/>
            <a:ext cx="1240923" cy="26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5943600"/>
            <a:ext cx="18922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Touscheck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 flipV="1">
            <a:off x="1892249" y="5975867"/>
            <a:ext cx="939838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8487" y="4419600"/>
            <a:ext cx="1193762" cy="1143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2" t="36742" r="25706" b="23958"/>
          <a:stretch/>
        </p:blipFill>
        <p:spPr bwMode="auto">
          <a:xfrm>
            <a:off x="3946695" y="2486373"/>
            <a:ext cx="5104786" cy="35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pressure bump</a:t>
            </a:r>
            <a:endParaRPr lang="en-US" dirty="0"/>
          </a:p>
        </p:txBody>
      </p:sp>
      <p:pic>
        <p:nvPicPr>
          <p:cNvPr id="11266" name="Picture 2" descr="Z:\Lifetime\PSA_PressBump_20170213\wpbump_co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7190"/>
          <a:stretch/>
        </p:blipFill>
        <p:spPr bwMode="auto">
          <a:xfrm>
            <a:off x="152400" y="1828800"/>
            <a:ext cx="87848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52945"/>
            <a:ext cx="719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 goal: change gas lifetime </a:t>
            </a:r>
            <a:r>
              <a:rPr lang="en-US" dirty="0" err="1" smtClean="0"/>
              <a:t>w.o</a:t>
            </a:r>
            <a:r>
              <a:rPr lang="en-US" dirty="0" smtClean="0"/>
              <a:t>. varying </a:t>
            </a:r>
            <a:r>
              <a:rPr lang="en-US" dirty="0" err="1" smtClean="0"/>
              <a:t>Touscheck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 off Ion Pumps in one sector (out of 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NEG pumping on </a:t>
            </a:r>
            <a:r>
              <a:rPr lang="en-US" dirty="0" smtClean="0">
                <a:sym typeface="Wingdings" panose="05000000000000000000" pitchFamily="2" charset="2"/>
              </a:rPr>
              <a:t> pressure increase ~1 order of magnitude in the Cell</a:t>
            </a:r>
          </a:p>
        </p:txBody>
      </p:sp>
    </p:spTree>
    <p:extLst>
      <p:ext uri="{BB962C8B-B14F-4D97-AF65-F5344CB8AC3E}">
        <p14:creationId xmlns:p14="http://schemas.microsoft.com/office/powerpoint/2010/main" val="14231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Controlled pressure bump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007275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At 50mA, the lifetime difference is only 10%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150mA, the differences are barely noticeable, since </a:t>
            </a:r>
            <a:r>
              <a:rPr lang="en-US" dirty="0" err="1" smtClean="0"/>
              <a:t>Touscheck</a:t>
            </a:r>
            <a:r>
              <a:rPr lang="en-US" dirty="0" smtClean="0"/>
              <a:t> lifetime dominates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6" name="TextBox 5"/>
          <p:cNvSpPr txBox="1"/>
          <p:nvPr/>
        </p:nvSpPr>
        <p:spPr>
          <a:xfrm>
            <a:off x="3305959" y="5900840"/>
            <a:ext cx="216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Courtesy of Z. Mart</a:t>
            </a:r>
            <a:r>
              <a:rPr lang="ca-ES" i="1" dirty="0" smtClean="0"/>
              <a:t>í 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28600" y="10784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comparison at different beam currents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820" y="1546162"/>
            <a:ext cx="5291380" cy="4778438"/>
            <a:chOff x="118820" y="1307068"/>
            <a:chExt cx="5291380" cy="4778438"/>
          </a:xfrm>
        </p:grpSpPr>
        <p:pic>
          <p:nvPicPr>
            <p:cNvPr id="12292" name="Picture 4" descr="C:\Users\uiriso\AppData\Local\Temp\Lifetime_wpbump_comp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20" y="1307068"/>
              <a:ext cx="5291380" cy="4778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58145" y="3124200"/>
              <a:ext cx="159327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5015" y="3075710"/>
              <a:ext cx="159327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2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ESLS XXIII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Nov. 2015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54413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Beam Lifetime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Analytical description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Observations in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Light </a:t>
            </a:r>
            <a:r>
              <a:rPr lang="en-US" sz="2800" dirty="0" smtClean="0">
                <a:solidFill>
                  <a:schemeClr val="bg2"/>
                </a:solidFill>
              </a:rPr>
              <a:t>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Ion </a:t>
            </a:r>
            <a:r>
              <a:rPr lang="en-US" sz="2800" dirty="0" smtClean="0"/>
              <a:t>Instabilities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Analytical Description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Observations in Light 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a-ES" sz="2800" dirty="0" smtClean="0">
                <a:solidFill>
                  <a:schemeClr val="bg2"/>
                </a:solidFill>
              </a:rPr>
              <a:t>Conclusions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30314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OUTLINE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9118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Instabilities in LS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218486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dirty="0" smtClean="0"/>
              <a:t>Rest gas ionization produced by e-beam generates ions inside vac. chamber</a:t>
            </a:r>
          </a:p>
          <a:p>
            <a:endParaRPr lang="ca-E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Ions </a:t>
            </a:r>
            <a:r>
              <a:rPr lang="en-US" dirty="0"/>
              <a:t>are </a:t>
            </a:r>
            <a:r>
              <a:rPr lang="en-US" dirty="0" smtClean="0"/>
              <a:t>heavy </a:t>
            </a:r>
            <a:r>
              <a:rPr lang="en-US" dirty="0"/>
              <a:t>particles </a:t>
            </a:r>
            <a:r>
              <a:rPr lang="en-US" dirty="0" smtClean="0"/>
              <a:t>and </a:t>
            </a:r>
            <a:r>
              <a:rPr lang="en-US" dirty="0"/>
              <a:t>they usually feel only a sequence of attractive kicks from the </a:t>
            </a:r>
            <a:r>
              <a:rPr lang="en-US" dirty="0" smtClean="0"/>
              <a:t>bunches</a:t>
            </a:r>
            <a:r>
              <a:rPr lang="en-US" dirty="0"/>
              <a:t>, which </a:t>
            </a:r>
            <a:r>
              <a:rPr lang="en-US" dirty="0" smtClean="0"/>
              <a:t>keep </a:t>
            </a:r>
            <a:r>
              <a:rPr lang="en-US" dirty="0"/>
              <a:t>them confined </a:t>
            </a:r>
            <a:r>
              <a:rPr lang="en-US" dirty="0" smtClean="0"/>
              <a:t>near the beam core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If the ion trapping condition is fulfilled, the ion remains oscillating </a:t>
            </a:r>
            <a:r>
              <a:rPr lang="en-US" dirty="0"/>
              <a:t>around the </a:t>
            </a:r>
            <a:r>
              <a:rPr lang="en-US" dirty="0" smtClean="0"/>
              <a:t>beam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ca-ES" dirty="0" smtClean="0"/>
              <a:t>The Ion Instabilities  can be either:  </a:t>
            </a:r>
          </a:p>
          <a:p>
            <a:pPr marL="742950" lvl="1" indent="-285750">
              <a:buFontTx/>
              <a:buChar char="-"/>
            </a:pPr>
            <a:r>
              <a:rPr lang="ca-ES" dirty="0" smtClean="0"/>
              <a:t>“Ion Trapping Instability” (</a:t>
            </a:r>
            <a:r>
              <a:rPr lang="ca-ES" b="1" dirty="0" smtClean="0"/>
              <a:t>ITI</a:t>
            </a:r>
            <a:r>
              <a:rPr lang="ca-ES" dirty="0" smtClean="0"/>
              <a:t>): multi-turn ion accumulation that degrades beam quality (cured typically with abort gap)</a:t>
            </a:r>
          </a:p>
          <a:p>
            <a:pPr lvl="1"/>
            <a:r>
              <a:rPr lang="ca-ES" dirty="0"/>
              <a:t>	</a:t>
            </a:r>
            <a:endParaRPr lang="ca-ES" dirty="0" smtClean="0"/>
          </a:p>
          <a:p>
            <a:pPr marL="742950" lvl="1" indent="-285750">
              <a:buFontTx/>
              <a:buChar char="-"/>
            </a:pPr>
            <a:r>
              <a:rPr lang="ca-ES" dirty="0" smtClean="0"/>
              <a:t>“Fast Beam Ion Instability” (</a:t>
            </a:r>
            <a:r>
              <a:rPr lang="ca-ES" b="1" dirty="0" smtClean="0"/>
              <a:t>FBII</a:t>
            </a:r>
            <a:r>
              <a:rPr lang="ca-ES" dirty="0" smtClean="0"/>
              <a:t>), the ion production &amp; accumulation occur within one turn, affecting mainly last bunches in the train. </a:t>
            </a:r>
          </a:p>
          <a:p>
            <a:endParaRPr lang="ca-ES" b="1" dirty="0"/>
          </a:p>
          <a:p>
            <a:pPr marL="285750" indent="-285750">
              <a:buFontTx/>
              <a:buChar char="-"/>
            </a:pPr>
            <a:r>
              <a:rPr lang="ca-ES" dirty="0" smtClean="0"/>
              <a:t>Main consequences</a:t>
            </a:r>
            <a:r>
              <a:rPr lang="ca-ES" b="1" dirty="0" smtClean="0"/>
              <a:t>: emittance growth, tune shift, pressure rise...</a:t>
            </a:r>
          </a:p>
        </p:txBody>
      </p:sp>
      <p:sp>
        <p:nvSpPr>
          <p:cNvPr id="459" name="TextBox 458"/>
          <p:cNvSpPr txBox="1"/>
          <p:nvPr/>
        </p:nvSpPr>
        <p:spPr>
          <a:xfrm>
            <a:off x="7239000" y="695980"/>
            <a:ext cx="178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rgbClr val="FF0000"/>
                </a:solidFill>
              </a:rPr>
              <a:t>See G. Rumolo and R. Nagaoka  talks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Instability: ion generation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1468" y="107846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- Rest gas ionization produced by e-beam generates ions inside vac. chamber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3748" y="4473945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b="1" dirty="0" smtClean="0"/>
              <a:t>20</a:t>
            </a:r>
            <a:r>
              <a:rPr lang="en-US" dirty="0" smtClean="0"/>
              <a:t> ions/bunch/m (ALBA, P=1pbar,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ion</a:t>
            </a:r>
            <a:r>
              <a:rPr lang="en-US" dirty="0" smtClean="0"/>
              <a:t> = 2MB - CO)</a:t>
            </a:r>
            <a:endParaRPr lang="en-US" dirty="0"/>
          </a:p>
        </p:txBody>
      </p:sp>
      <p:pic>
        <p:nvPicPr>
          <p:cNvPr id="23" name="Picture 57"/>
          <p:cNvPicPr>
            <a:picLocks noChangeAspect="1" noChangeArrowheads="1"/>
          </p:cNvPicPr>
          <p:nvPr/>
        </p:nvPicPr>
        <p:blipFill rotWithShape="1">
          <a:blip r:embed="rId2"/>
          <a:srcRect t="20072"/>
          <a:stretch/>
        </p:blipFill>
        <p:spPr bwMode="auto">
          <a:xfrm>
            <a:off x="1904999" y="1600200"/>
            <a:ext cx="4419601" cy="19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549752" y="3894965"/>
            <a:ext cx="562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Scattering </a:t>
            </a:r>
            <a:r>
              <a:rPr lang="en-US" dirty="0" smtClean="0"/>
              <a:t>ionization </a:t>
            </a:r>
            <a:r>
              <a:rPr lang="en-US" dirty="0" smtClean="0"/>
              <a:t>(depends </a:t>
            </a:r>
            <a:r>
              <a:rPr lang="en-US" dirty="0" smtClean="0"/>
              <a:t>on cross section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ion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34" name="Picture 57"/>
          <p:cNvPicPr>
            <a:picLocks noChangeAspect="1" noChangeArrowheads="1"/>
          </p:cNvPicPr>
          <p:nvPr/>
        </p:nvPicPr>
        <p:blipFill rotWithShape="1">
          <a:blip r:embed="rId2"/>
          <a:srcRect r="65651" b="76056"/>
          <a:stretch/>
        </p:blipFill>
        <p:spPr bwMode="auto">
          <a:xfrm>
            <a:off x="5486400" y="2759485"/>
            <a:ext cx="1820720" cy="70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3"/>
          <a:srcRect r="68451"/>
          <a:stretch/>
        </p:blipFill>
        <p:spPr>
          <a:xfrm>
            <a:off x="1537403" y="4334611"/>
            <a:ext cx="1870816" cy="648000"/>
          </a:xfrm>
          <a:prstGeom prst="rect">
            <a:avLst/>
          </a:prstGeom>
        </p:spPr>
      </p:pic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533400" y="5221069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Field ionization could also happen above a certain threshold, but negligible in current LS – may be relevant for CLIC </a:t>
            </a:r>
            <a:r>
              <a:rPr lang="en-US" dirty="0" err="1" smtClean="0"/>
              <a:t>Linacs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4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Instability: Trapping Condition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4722" y="1524000"/>
            <a:ext cx="227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rgbClr val="FF0000"/>
                </a:solidFill>
              </a:rPr>
              <a:t>G. Rumolo -“Two stream </a:t>
            </a:r>
          </a:p>
          <a:p>
            <a:pPr algn="ctr"/>
            <a:r>
              <a:rPr lang="ca-ES" sz="1400" dirty="0" smtClean="0">
                <a:solidFill>
                  <a:srgbClr val="FF0000"/>
                </a:solidFill>
              </a:rPr>
              <a:t>Instabilities” – USPAS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38200" y="1632334"/>
            <a:ext cx="5557850" cy="598966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373613" y="3505200"/>
            <a:ext cx="82296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18300" y="3313112"/>
            <a:ext cx="1524000" cy="381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4300" y="3327400"/>
            <a:ext cx="1524000" cy="381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97050" y="3644900"/>
            <a:ext cx="3951818" cy="8280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85445" y="5568706"/>
            <a:ext cx="3377455" cy="720000"/>
          </a:xfrm>
          <a:prstGeom prst="rect">
            <a:avLst/>
          </a:prstGeom>
        </p:spPr>
      </p:pic>
      <p:sp>
        <p:nvSpPr>
          <p:cNvPr id="56" name="Left Brace 55"/>
          <p:cNvSpPr/>
          <p:nvPr/>
        </p:nvSpPr>
        <p:spPr>
          <a:xfrm rot="5400000" flipH="1" flipV="1">
            <a:off x="3563409" y="2731941"/>
            <a:ext cx="419100" cy="3951818"/>
          </a:xfrm>
          <a:prstGeom prst="leftBrace">
            <a:avLst>
              <a:gd name="adj1" fmla="val 37222"/>
              <a:gd name="adj2" fmla="val 508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5391895" y="3816350"/>
            <a:ext cx="1600200" cy="1384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016750" y="4464050"/>
            <a:ext cx="1612900" cy="203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5400000">
            <a:off x="6419850" y="4210050"/>
            <a:ext cx="330200" cy="2247900"/>
          </a:xfrm>
          <a:prstGeom prst="leftBrace">
            <a:avLst>
              <a:gd name="adj1" fmla="val 37222"/>
              <a:gd name="adj2" fmla="val 508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-211500" y="4322400"/>
            <a:ext cx="369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6393294" y="4321606"/>
            <a:ext cx="369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12000" y="27051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0800000" flipV="1">
            <a:off x="1676400" y="2794000"/>
            <a:ext cx="5407118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4600" y="49276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Transport through the drift space between bunches</a:t>
            </a:r>
            <a:endParaRPr lang="en-US" sz="1300" dirty="0"/>
          </a:p>
        </p:txBody>
      </p:sp>
      <p:sp>
        <p:nvSpPr>
          <p:cNvPr id="65" name="TextBox 64"/>
          <p:cNvSpPr txBox="1"/>
          <p:nvPr/>
        </p:nvSpPr>
        <p:spPr>
          <a:xfrm>
            <a:off x="5753845" y="4864100"/>
            <a:ext cx="22217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Kick from the passing bunch</a:t>
            </a:r>
            <a:endParaRPr lang="en-US" sz="13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7277617" y="4469883"/>
            <a:ext cx="22217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Bunch </a:t>
            </a:r>
            <a:r>
              <a:rPr lang="en-US" sz="1300" b="1" dirty="0" err="1" smtClean="0">
                <a:solidFill>
                  <a:srgbClr val="FF0000"/>
                </a:solidFill>
              </a:rPr>
              <a:t>i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342190" y="4609584"/>
            <a:ext cx="22217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Bunch </a:t>
            </a:r>
            <a:r>
              <a:rPr lang="en-US" sz="1300" b="1" dirty="0" smtClean="0">
                <a:solidFill>
                  <a:srgbClr val="FF0000"/>
                </a:solidFill>
              </a:rPr>
              <a:t>i+1</a:t>
            </a:r>
            <a:endParaRPr lang="en-US" sz="1300" b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663700" y="3416300"/>
            <a:ext cx="50419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48779" y="3073400"/>
            <a:ext cx="356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31744" y="2832100"/>
            <a:ext cx="135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Ion of mass 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Instability: Trapping Condition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0371" y="3087469"/>
            <a:ext cx="500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Assumed Gaussian beams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</a:t>
            </a:r>
            <a:r>
              <a:rPr lang="en-US" dirty="0" smtClean="0"/>
              <a:t>ons with atomic mass &gt;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crit</a:t>
            </a:r>
            <a:r>
              <a:rPr lang="en-US" dirty="0" smtClean="0"/>
              <a:t> are trapped!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78396" y="2962069"/>
                <a:ext cx="2872092" cy="76270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𝑐𝑟𝑖𝑡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96" y="2962069"/>
                <a:ext cx="2872092" cy="7627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Y:\ControlRoom\data\MML\WorkDirectory\ubaldo\BeamSizes\Acrit_150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734"/>
            <a:ext cx="3945688" cy="29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0" y="4286071"/>
            <a:ext cx="5007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ALBA @150mA:</a:t>
            </a:r>
          </a:p>
          <a:p>
            <a:endParaRPr lang="en-US" u="sng" dirty="0"/>
          </a:p>
          <a:p>
            <a:pPr marL="285750" indent="-285750">
              <a:buFontTx/>
              <a:buChar char="-"/>
            </a:pPr>
            <a:r>
              <a:rPr lang="en-US" dirty="0" smtClean="0"/>
              <a:t>All ions can be trapped!!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does not affect ALBA due to use of abort gaps and low pressure (~1e-10mbar)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Dependence on lattice position through (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796" y="926068"/>
            <a:ext cx="460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Ion Motion easily expressed in matrix notation: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63700" y="1433460"/>
            <a:ext cx="5422900" cy="7001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2000" y="2516537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Stability if Tr(A) &lt; 2:</a:t>
            </a:r>
          </a:p>
        </p:txBody>
      </p:sp>
    </p:spTree>
    <p:extLst>
      <p:ext uri="{BB962C8B-B14F-4D97-AF65-F5344CB8AC3E}">
        <p14:creationId xmlns:p14="http://schemas.microsoft.com/office/powerpoint/2010/main" val="3669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ESLS XXIII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Nov. 2015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54413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Beam Lifetime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Analytical description</a:t>
            </a:r>
            <a:endParaRPr lang="en-US" sz="28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Observations in Light 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Ion </a:t>
            </a:r>
            <a:r>
              <a:rPr lang="en-US" sz="2800" dirty="0" smtClean="0"/>
              <a:t>Instabilities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Analytical description</a:t>
            </a:r>
            <a:endParaRPr lang="en-US" sz="28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Observations in Light 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a-ES" sz="2800" dirty="0" smtClean="0"/>
              <a:t>Conclusions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30314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OUTLINE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185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Instability: Trapping Condition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0371" y="3087469"/>
            <a:ext cx="500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Assumed Gaussian beams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</a:t>
            </a:r>
            <a:r>
              <a:rPr lang="en-US" dirty="0" smtClean="0"/>
              <a:t>ons with atomic mass &gt;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crit</a:t>
            </a:r>
            <a:r>
              <a:rPr lang="en-US" dirty="0" smtClean="0"/>
              <a:t> are trapped!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78396" y="2962069"/>
                <a:ext cx="2872092" cy="76270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𝑐𝑟𝑖𝑡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96" y="2962069"/>
                <a:ext cx="2872092" cy="7627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8796" y="926068"/>
            <a:ext cx="460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Ion Motion easily expressed in matrix notation: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63700" y="1433460"/>
            <a:ext cx="5422900" cy="7001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" y="2516537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Stability if Tr(A) &lt; 2:</a:t>
            </a:r>
          </a:p>
        </p:txBody>
      </p:sp>
      <p:pic>
        <p:nvPicPr>
          <p:cNvPr id="23" name="Picture 3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8" y="4267200"/>
            <a:ext cx="2144852" cy="201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7" y="4267203"/>
            <a:ext cx="2149764" cy="201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9"/>
          <p:cNvSpPr txBox="1"/>
          <p:nvPr/>
        </p:nvSpPr>
        <p:spPr>
          <a:xfrm>
            <a:off x="76200" y="6306178"/>
            <a:ext cx="441455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i="1" dirty="0" smtClean="0"/>
              <a:t>Calculated with </a:t>
            </a:r>
            <a:r>
              <a:rPr lang="en-US" sz="1400" i="1" dirty="0" smtClean="0">
                <a:latin typeface="Symbol" panose="05050102010706020507" pitchFamily="18" charset="2"/>
              </a:rPr>
              <a:t>e</a:t>
            </a:r>
            <a:r>
              <a:rPr lang="en-US" sz="1400" i="1" baseline="-25000" dirty="0" smtClean="0"/>
              <a:t>x</a:t>
            </a:r>
            <a:r>
              <a:rPr lang="en-US" sz="1400" i="1" dirty="0" smtClean="0"/>
              <a:t> = 4 nm (left) and 0.2 nm (right) with SOLEIL parameters (1% coupling)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4648200"/>
            <a:ext cx="3069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Nagaoka talk</a:t>
            </a:r>
          </a:p>
          <a:p>
            <a:endParaRPr lang="en-US" dirty="0"/>
          </a:p>
          <a:p>
            <a:r>
              <a:rPr lang="en-US" dirty="0" smtClean="0"/>
              <a:t>- For low-e rings,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crit</a:t>
            </a:r>
            <a:r>
              <a:rPr lang="en-US" dirty="0" smtClean="0"/>
              <a:t> increases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166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1"/>
          <a:stretch/>
        </p:blipFill>
        <p:spPr>
          <a:xfrm>
            <a:off x="1805039" y="1025236"/>
            <a:ext cx="3711937" cy="61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526" y="1149753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19560" y="990600"/>
            <a:ext cx="1043587" cy="480168"/>
            <a:chOff x="6319560" y="2112819"/>
            <a:chExt cx="1043587" cy="480168"/>
          </a:xfrm>
        </p:grpSpPr>
        <p:sp>
          <p:nvSpPr>
            <p:cNvPr id="10" name="TextBox 9"/>
            <p:cNvSpPr txBox="1"/>
            <p:nvPr/>
          </p:nvSpPr>
          <p:spPr>
            <a:xfrm>
              <a:off x="6332096" y="2223655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 = </a:t>
              </a:r>
              <a:r>
                <a:rPr lang="en-US" dirty="0" err="1" smtClean="0">
                  <a:latin typeface="Symbol" panose="05050102010706020507" pitchFamily="18" charset="2"/>
                </a:rPr>
                <a:t>D</a:t>
              </a:r>
              <a:r>
                <a:rPr lang="en-US" dirty="0" err="1" smtClean="0"/>
                <a:t>x</a:t>
              </a:r>
              <a:r>
                <a:rPr lang="en-US" dirty="0" smtClean="0"/>
                <a:t>/T</a:t>
              </a:r>
              <a:r>
                <a:rPr lang="en-US" baseline="-25000" dirty="0" smtClean="0"/>
                <a:t>B</a:t>
              </a:r>
              <a:endParaRPr lang="en-US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9560" y="211281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27731" y="110143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9004" y="1766638"/>
            <a:ext cx="36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get the ion </a:t>
            </a:r>
            <a:r>
              <a:rPr lang="en-US" b="1" u="sng" dirty="0" smtClean="0"/>
              <a:t>oscillation </a:t>
            </a:r>
            <a:r>
              <a:rPr lang="en-US" b="1" u="sng" dirty="0" err="1" smtClean="0"/>
              <a:t>frquency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5" name="Picture 3" descr="Y:\ControlRoom\data\MML\WorkDirectory\ubaldo\BeamSizes\IonsFreqS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6984"/>
          <a:stretch/>
        </p:blipFill>
        <p:spPr bwMode="auto">
          <a:xfrm>
            <a:off x="4724400" y="3352800"/>
            <a:ext cx="4147836" cy="35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78467" y="2286000"/>
                <a:ext cx="3341822" cy="85876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𝑖𝑜𝑛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67" y="2286000"/>
                <a:ext cx="3341822" cy="858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7200" y="4191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ALBA Case @150mA in one sector: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Inversely proportional to 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Between ~[10 – 300MHz]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Also depends on s-position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96163" y="2373868"/>
            <a:ext cx="3423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observable </a:t>
            </a:r>
            <a:r>
              <a:rPr lang="en-US" dirty="0" smtClean="0"/>
              <a:t>with </a:t>
            </a:r>
            <a:r>
              <a:rPr lang="en-US" dirty="0" err="1"/>
              <a:t>spectrun</a:t>
            </a:r>
            <a:r>
              <a:rPr lang="en-US" dirty="0"/>
              <a:t> </a:t>
            </a:r>
            <a:r>
              <a:rPr lang="en-US" dirty="0" err="1" smtClean="0"/>
              <a:t>analyser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Instability: </a:t>
            </a:r>
            <a:r>
              <a:rPr lang="en-US" dirty="0" err="1" smtClean="0"/>
              <a:t>Osc</a:t>
            </a:r>
            <a:r>
              <a:rPr lang="en-US" dirty="0" smtClean="0"/>
              <a:t>.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Instabilities: tune shift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3" y="3810000"/>
            <a:ext cx="4598827" cy="27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5310" y="4343400"/>
            <a:ext cx="407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 ions; P=1pbar; 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ion</a:t>
            </a:r>
            <a:r>
              <a:rPr lang="en-US" dirty="0" smtClean="0"/>
              <a:t> = 2MB  </a:t>
            </a:r>
          </a:p>
          <a:p>
            <a:r>
              <a:rPr lang="en-US" dirty="0" smtClean="0"/>
              <a:t>Nominal operation conditions </a:t>
            </a:r>
          </a:p>
          <a:p>
            <a:endParaRPr lang="en-US" dirty="0"/>
          </a:p>
          <a:p>
            <a:r>
              <a:rPr lang="en-US" dirty="0" smtClean="0"/>
              <a:t>Tune shift small, but measurable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47267" r="44470" b="44589"/>
          <a:stretch/>
        </p:blipFill>
        <p:spPr bwMode="auto">
          <a:xfrm>
            <a:off x="3508936" y="1143000"/>
            <a:ext cx="3750298" cy="6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191769"/>
            <a:ext cx="297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Induced tune shift due to focusing force: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028" y="2199478"/>
            <a:ext cx="46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easier simplification from above equation is: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57540" r="52255" b="32670"/>
          <a:stretch/>
        </p:blipFill>
        <p:spPr bwMode="auto">
          <a:xfrm>
            <a:off x="5311514" y="2023321"/>
            <a:ext cx="2384686" cy="7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0583" y="2658070"/>
            <a:ext cx="7917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positive tune shift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FBII,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baseline="-25000" dirty="0"/>
              <a:t>ion</a:t>
            </a:r>
            <a:r>
              <a:rPr lang="en-US" dirty="0"/>
              <a:t> depends on the bunch </a:t>
            </a:r>
            <a:r>
              <a:rPr lang="en-US" dirty="0" smtClean="0"/>
              <a:t>#, </a:t>
            </a:r>
            <a:r>
              <a:rPr lang="en-US" dirty="0"/>
              <a:t>so the tune shift depends on the bunch </a:t>
            </a:r>
            <a:r>
              <a:rPr lang="en-US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00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Beam Ion Instability - FBII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2153" y="1143000"/>
            <a:ext cx="86868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2153" y="2743200"/>
            <a:ext cx="86868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8"/>
          <p:cNvSpPr txBox="1">
            <a:spLocks/>
          </p:cNvSpPr>
          <p:nvPr/>
        </p:nvSpPr>
        <p:spPr>
          <a:xfrm>
            <a:off x="609600" y="2971800"/>
            <a:ext cx="7936039" cy="1048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→"/>
            </a:pPr>
            <a:r>
              <a:rPr lang="en-US" sz="2000" dirty="0" smtClean="0">
                <a:latin typeface="+mj-lt"/>
              </a:rPr>
              <a:t>The ions accumulate along one bunch train</a:t>
            </a:r>
          </a:p>
          <a:p>
            <a:pPr>
              <a:buFont typeface="Lucida Grande"/>
              <a:buChar char="→"/>
            </a:pPr>
            <a:r>
              <a:rPr lang="en-US" sz="2000" dirty="0" smtClean="0">
                <a:latin typeface="+mj-lt"/>
              </a:rPr>
              <a:t>Head and tail of the train are coupled through the ions</a:t>
            </a:r>
            <a:endParaRPr lang="en-US" sz="2000" dirty="0" smtClean="0">
              <a:latin typeface="+mj-lt"/>
            </a:endParaRPr>
          </a:p>
        </p:txBody>
      </p:sp>
      <p:grpSp>
        <p:nvGrpSpPr>
          <p:cNvPr id="277" name="Group 276"/>
          <p:cNvGrpSpPr/>
          <p:nvPr/>
        </p:nvGrpSpPr>
        <p:grpSpPr>
          <a:xfrm>
            <a:off x="1219200" y="1295400"/>
            <a:ext cx="6499834" cy="1323524"/>
            <a:chOff x="59235" y="1531461"/>
            <a:chExt cx="8733946" cy="1949544"/>
          </a:xfrm>
        </p:grpSpPr>
        <p:sp>
          <p:nvSpPr>
            <p:cNvPr id="3" name="Oval 2"/>
            <p:cNvSpPr/>
            <p:nvPr/>
          </p:nvSpPr>
          <p:spPr>
            <a:xfrm>
              <a:off x="544755" y="2098443"/>
              <a:ext cx="1157168" cy="831273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908508" y="2098443"/>
              <a:ext cx="1157168" cy="831273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72261" y="2098443"/>
              <a:ext cx="1157168" cy="831273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36013" y="2098443"/>
              <a:ext cx="1157168" cy="831273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4357167" y="1827403"/>
              <a:ext cx="2440953" cy="1589947"/>
              <a:chOff x="2034041" y="4964433"/>
              <a:chExt cx="1755235" cy="1143304"/>
            </a:xfrm>
            <a:solidFill>
              <a:schemeClr val="accent1"/>
            </a:solidFill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2235152" y="58474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423597" y="534784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2749440" y="496443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2923310" y="52168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036431" y="5280442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228110" y="532937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131743" y="566402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2300933" y="550163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952102" y="590675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2646247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034041" y="530960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500673" y="563222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0900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844752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2538897" y="521212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111822" y="548688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779827" y="537052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266334" y="510155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2559379" y="538507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387989" y="5285312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3703052" y="532021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 flipH="1" flipV="1">
              <a:off x="5262842" y="1886771"/>
              <a:ext cx="3461497" cy="1238907"/>
              <a:chOff x="1831555" y="5216857"/>
              <a:chExt cx="2489078" cy="890880"/>
            </a:xfrm>
            <a:solidFill>
              <a:schemeClr val="accent1"/>
            </a:solidFill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31271" y="577148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1861563" y="55869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016140" y="542654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2923310" y="52168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2303509" y="5412620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3456146" y="5856282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433098" y="5910230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3385029" y="5547790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646247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034041" y="545381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2643547" y="548415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0900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844752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2538897" y="540440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2996096" y="593398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831555" y="577594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527493" y="559912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266334" y="535392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2174898" y="5613442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234409" y="541055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474766" y="5361184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 flipH="1" flipV="1">
              <a:off x="3669294" y="1779711"/>
              <a:ext cx="2490095" cy="1493699"/>
              <a:chOff x="1911640" y="5309605"/>
              <a:chExt cx="1818926" cy="1091104"/>
            </a:xfrm>
            <a:solidFill>
              <a:schemeClr val="accent1"/>
            </a:solidFill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644342" y="5884944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3436532" y="563202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3131743" y="57466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2858684" y="629328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2034041" y="530960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574167" y="61308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2917982" y="5565074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576354" y="55173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911640" y="56468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 flipV="1">
              <a:off x="3901213" y="1807443"/>
              <a:ext cx="1982618" cy="1572082"/>
              <a:chOff x="2235152" y="5216857"/>
              <a:chExt cx="1624500" cy="1288126"/>
            </a:xfrm>
            <a:solidFill>
              <a:schemeClr val="accent1"/>
            </a:solidFill>
          </p:grpSpPr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2235152" y="5416258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2291930" y="5798638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3016140" y="554528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2692352" y="5604812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2923310" y="52168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2705052" y="608873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3036431" y="541345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3282344" y="6255068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606453" y="590458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715182" y="576020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3043285" y="620528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362625" y="610379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3324393" y="5856876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463253" y="5740547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2406640" y="558768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3618397" y="546612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2886569" y="609021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2266095" y="6229710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3046897" y="5238619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3342534" y="5407571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416199" y="6397563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773428" y="6013660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3474767" y="5517415"/>
                <a:ext cx="86224" cy="107420"/>
              </a:xfrm>
              <a:prstGeom prst="ellipse">
                <a:avLst/>
              </a:prstGeom>
              <a:grpFill/>
              <a:ln>
                <a:solidFill>
                  <a:srgbClr val="0055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 flipH="1" flipV="1">
              <a:off x="1766694" y="1897604"/>
              <a:ext cx="1897543" cy="1473286"/>
              <a:chOff x="2174899" y="5299240"/>
              <a:chExt cx="1386092" cy="1076195"/>
            </a:xfrm>
            <a:solidFill>
              <a:schemeClr val="accent1"/>
            </a:solidFill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3131743" y="57466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9028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474767" y="529924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>
              <a:grpSpLocks noChangeAspect="1"/>
            </p:cNvGrpSpPr>
            <p:nvPr/>
          </p:nvGrpSpPr>
          <p:grpSpPr>
            <a:xfrm flipH="1" flipV="1">
              <a:off x="2008523" y="1999854"/>
              <a:ext cx="1897543" cy="1392958"/>
              <a:chOff x="2174899" y="5357919"/>
              <a:chExt cx="1386092" cy="1017516"/>
            </a:xfrm>
            <a:solidFill>
              <a:schemeClr val="accent1"/>
            </a:solidFill>
          </p:grpSpPr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2338039" y="572967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3289135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2216308" y="5954144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3336971" y="597745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2773247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2597730" y="591113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2881367" y="560169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>
              <a:grpSpLocks noChangeAspect="1"/>
            </p:cNvGrpSpPr>
            <p:nvPr/>
          </p:nvGrpSpPr>
          <p:grpSpPr>
            <a:xfrm flipH="1" flipV="1">
              <a:off x="2119755" y="1531461"/>
              <a:ext cx="1897543" cy="1392958"/>
              <a:chOff x="2174899" y="5357919"/>
              <a:chExt cx="1386092" cy="1017516"/>
            </a:xfrm>
            <a:solidFill>
              <a:schemeClr val="accent1"/>
            </a:solidFill>
          </p:grpSpPr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3131743" y="57466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29028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/>
            <p:cNvGrpSpPr>
              <a:grpSpLocks noChangeAspect="1"/>
            </p:cNvGrpSpPr>
            <p:nvPr/>
          </p:nvGrpSpPr>
          <p:grpSpPr>
            <a:xfrm flipH="1" flipV="1">
              <a:off x="175225" y="1765923"/>
              <a:ext cx="2010840" cy="1392270"/>
              <a:chOff x="2174899" y="5297378"/>
              <a:chExt cx="1468853" cy="1017015"/>
            </a:xfrm>
            <a:solidFill>
              <a:schemeClr val="accent1"/>
            </a:solidFill>
          </p:grpSpPr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3131743" y="57466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2326961" y="529737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29028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3118472" y="620697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>
                <a:off x="3557528" y="615203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 flipH="1" flipV="1">
              <a:off x="406558" y="1722452"/>
              <a:ext cx="1897543" cy="1572173"/>
              <a:chOff x="2174899" y="5357919"/>
              <a:chExt cx="1386092" cy="1148428"/>
            </a:xfrm>
            <a:solidFill>
              <a:schemeClr val="accent1"/>
            </a:solidFill>
          </p:grpSpPr>
          <p:sp>
            <p:nvSpPr>
              <p:cNvPr id="205" name="Oval 204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>
                <a:spLocks noChangeAspect="1"/>
              </p:cNvSpPr>
              <p:nvPr/>
            </p:nvSpPr>
            <p:spPr>
              <a:xfrm>
                <a:off x="3131743" y="57466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>
                <a:spLocks noChangeAspect="1"/>
              </p:cNvSpPr>
              <p:nvPr/>
            </p:nvSpPr>
            <p:spPr>
              <a:xfrm>
                <a:off x="2829638" y="5691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>
                <a:spLocks noChangeAspect="1"/>
              </p:cNvSpPr>
              <p:nvPr/>
            </p:nvSpPr>
            <p:spPr>
              <a:xfrm>
                <a:off x="2174899" y="639892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3243809" y="612652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>
              <a:grpSpLocks noChangeAspect="1"/>
            </p:cNvGrpSpPr>
            <p:nvPr/>
          </p:nvGrpSpPr>
          <p:grpSpPr>
            <a:xfrm flipH="1" flipV="1">
              <a:off x="210425" y="1589532"/>
              <a:ext cx="1693539" cy="1351644"/>
              <a:chOff x="2174899" y="5226037"/>
              <a:chExt cx="1237075" cy="987341"/>
            </a:xfrm>
            <a:solidFill>
              <a:schemeClr val="accent1"/>
            </a:solidFill>
          </p:grpSpPr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2568808" y="591868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2692352" y="582390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2984334" y="546100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2628698" y="5366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332575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3131743" y="579545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3275943" y="58065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902874" y="58500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2813347" y="569424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3081531" y="539513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2174899" y="610595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>
                <a:spLocks noChangeAspect="1"/>
              </p:cNvSpPr>
              <p:nvPr/>
            </p:nvSpPr>
            <p:spPr>
              <a:xfrm>
                <a:off x="3158367" y="525976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>
                <a:spLocks noChangeAspect="1"/>
              </p:cNvSpPr>
              <p:nvPr/>
            </p:nvSpPr>
            <p:spPr>
              <a:xfrm>
                <a:off x="3291679" y="522603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/>
            <p:cNvGrpSpPr>
              <a:grpSpLocks noChangeAspect="1"/>
            </p:cNvGrpSpPr>
            <p:nvPr/>
          </p:nvGrpSpPr>
          <p:grpSpPr>
            <a:xfrm flipH="1" flipV="1">
              <a:off x="59235" y="2088047"/>
              <a:ext cx="1897543" cy="1392958"/>
              <a:chOff x="2174899" y="5357919"/>
              <a:chExt cx="1386092" cy="1017516"/>
            </a:xfrm>
            <a:solidFill>
              <a:schemeClr val="accent1"/>
            </a:solidFill>
          </p:grpSpPr>
          <p:sp>
            <p:nvSpPr>
              <p:cNvPr id="253" name="Oval 252"/>
              <p:cNvSpPr>
                <a:spLocks noChangeAspect="1"/>
              </p:cNvSpPr>
              <p:nvPr/>
            </p:nvSpPr>
            <p:spPr>
              <a:xfrm>
                <a:off x="2483368" y="595531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>
                <a:spLocks noChangeAspect="1"/>
              </p:cNvSpPr>
              <p:nvPr/>
            </p:nvSpPr>
            <p:spPr>
              <a:xfrm>
                <a:off x="2993538" y="5770116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2313973" y="586053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3362689" y="554645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2997152" y="56442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2677518" y="5488464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>
                <a:spLocks noChangeAspect="1"/>
              </p:cNvSpPr>
              <p:nvPr/>
            </p:nvSpPr>
            <p:spPr>
              <a:xfrm>
                <a:off x="3228110" y="55216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>
                <a:spLocks noChangeAspect="1"/>
              </p:cNvSpPr>
              <p:nvPr/>
            </p:nvSpPr>
            <p:spPr>
              <a:xfrm>
                <a:off x="3265996" y="564895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2415107" y="606679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>
                <a:spLocks noChangeAspect="1"/>
              </p:cNvSpPr>
              <p:nvPr/>
            </p:nvSpPr>
            <p:spPr>
              <a:xfrm>
                <a:off x="3336972" y="590422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2675601" y="6000317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>
                <a:spLocks noChangeAspect="1"/>
              </p:cNvSpPr>
              <p:nvPr/>
            </p:nvSpPr>
            <p:spPr>
              <a:xfrm>
                <a:off x="2314756" y="5578162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>
                <a:spLocks noChangeAspect="1"/>
              </p:cNvSpPr>
              <p:nvPr/>
            </p:nvSpPr>
            <p:spPr>
              <a:xfrm>
                <a:off x="2619136" y="567739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>
                <a:spLocks noChangeAspect="1"/>
              </p:cNvSpPr>
              <p:nvPr/>
            </p:nvSpPr>
            <p:spPr>
              <a:xfrm>
                <a:off x="2829638" y="569139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>
                <a:spLocks noChangeAspect="1"/>
              </p:cNvSpPr>
              <p:nvPr/>
            </p:nvSpPr>
            <p:spPr>
              <a:xfrm>
                <a:off x="2881367" y="549183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>
                <a:spLocks noChangeAspect="1"/>
              </p:cNvSpPr>
              <p:nvPr/>
            </p:nvSpPr>
            <p:spPr>
              <a:xfrm>
                <a:off x="2538896" y="5505111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>
                <a:spLocks noChangeAspect="1"/>
              </p:cNvSpPr>
              <p:nvPr/>
            </p:nvSpPr>
            <p:spPr>
              <a:xfrm>
                <a:off x="2691297" y="6268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>
                <a:spLocks noChangeAspect="1"/>
              </p:cNvSpPr>
              <p:nvPr/>
            </p:nvSpPr>
            <p:spPr>
              <a:xfrm>
                <a:off x="2204560" y="581779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>
                <a:spLocks noChangeAspect="1"/>
              </p:cNvSpPr>
              <p:nvPr/>
            </p:nvSpPr>
            <p:spPr>
              <a:xfrm>
                <a:off x="2996096" y="6176450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>
                <a:spLocks noChangeAspect="1"/>
              </p:cNvSpPr>
              <p:nvPr/>
            </p:nvSpPr>
            <p:spPr>
              <a:xfrm>
                <a:off x="3266334" y="5357919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>
              <a:xfrm>
                <a:off x="2174899" y="6118163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>
                <a:spLocks noChangeAspect="1"/>
              </p:cNvSpPr>
              <p:nvPr/>
            </p:nvSpPr>
            <p:spPr>
              <a:xfrm>
                <a:off x="3439088" y="6175358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>
                <a:spLocks noChangeAspect="1"/>
              </p:cNvSpPr>
              <p:nvPr/>
            </p:nvSpPr>
            <p:spPr>
              <a:xfrm>
                <a:off x="3474767" y="5873015"/>
                <a:ext cx="86224" cy="10742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6" name="Content Placeholder 8"/>
          <p:cNvSpPr txBox="1">
            <a:spLocks/>
          </p:cNvSpPr>
          <p:nvPr/>
        </p:nvSpPr>
        <p:spPr>
          <a:xfrm>
            <a:off x="609600" y="3801899"/>
            <a:ext cx="7936039" cy="130350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→"/>
            </a:pPr>
            <a:r>
              <a:rPr lang="en-US" sz="2000" dirty="0" smtClean="0">
                <a:latin typeface="+mj-lt"/>
              </a:rPr>
              <a:t>Coupled motion between ions &amp; e-beam: ions “keep memory” of the offset of the generating bunch and transfer this information to the following bunches.</a:t>
            </a:r>
          </a:p>
          <a:p>
            <a:pPr>
              <a:buFont typeface="Lucida Grande"/>
              <a:buChar char="→"/>
            </a:pPr>
            <a:r>
              <a:rPr lang="en-US" sz="2000" dirty="0" smtClean="0">
                <a:latin typeface="+mj-lt"/>
              </a:rPr>
              <a:t>The driven oscillation is expected to be at a main frequency related to the ion oscillation frequency.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3050017" y="5410200"/>
            <a:ext cx="441758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Raubenheimer</a:t>
            </a:r>
            <a:r>
              <a:rPr lang="en-GB" sz="1600" dirty="0" smtClean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5487, </a:t>
            </a:r>
            <a:r>
              <a:rPr lang="en-GB" sz="1600" dirty="0" err="1"/>
              <a:t>Stupakov</a:t>
            </a:r>
            <a:r>
              <a:rPr lang="en-GB" sz="1600" dirty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5499</a:t>
            </a:r>
            <a:endParaRPr lang="en-GB" sz="1600" dirty="0"/>
          </a:p>
        </p:txBody>
      </p:sp>
      <p:sp>
        <p:nvSpPr>
          <p:cNvPr id="280" name="TextBox 279"/>
          <p:cNvSpPr txBox="1"/>
          <p:nvPr/>
        </p:nvSpPr>
        <p:spPr>
          <a:xfrm>
            <a:off x="457200" y="5410200"/>
            <a:ext cx="250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analytical models at: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Beam Ion Instability - FBII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855" y="1288473"/>
            <a:ext cx="561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Analytical instability models* allow to estimate rise times: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24337" r="51444" b="65624"/>
          <a:stretch/>
        </p:blipFill>
        <p:spPr bwMode="auto">
          <a:xfrm>
            <a:off x="457200" y="1766454"/>
            <a:ext cx="2684648" cy="9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54119" r="52913" b="36974"/>
          <a:stretch/>
        </p:blipFill>
        <p:spPr bwMode="auto">
          <a:xfrm>
            <a:off x="6480627" y="1817254"/>
            <a:ext cx="2206173" cy="79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2032060"/>
            <a:ext cx="29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y</a:t>
            </a:r>
            <a:r>
              <a:rPr lang="en-US" dirty="0" smtClean="0"/>
              <a:t> the focusing strength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102515"/>
            <a:ext cx="441758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</a:t>
            </a:r>
            <a:r>
              <a:rPr lang="en-GB" sz="1600" dirty="0" err="1" smtClean="0"/>
              <a:t>Raubenheimer</a:t>
            </a:r>
            <a:r>
              <a:rPr lang="en-GB" sz="1600" dirty="0" smtClean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5487, </a:t>
            </a:r>
            <a:r>
              <a:rPr lang="en-GB" sz="1600" dirty="0" err="1" smtClean="0"/>
              <a:t>Stupakov</a:t>
            </a:r>
            <a:r>
              <a:rPr lang="en-GB" sz="1600" dirty="0" smtClean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5499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1614" y="3059668"/>
            <a:ext cx="7897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gives rise times ~</a:t>
            </a:r>
            <a:r>
              <a:rPr lang="en-US" b="1" dirty="0" smtClean="0"/>
              <a:t>2us</a:t>
            </a:r>
            <a:r>
              <a:rPr lang="en-US" dirty="0" smtClean="0"/>
              <a:t> range at ALBA, although coherence effects along the ring can increase this rise times by 1-2 orders of magnitude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case needs a careful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simulation codes (FASTION ad </a:t>
            </a:r>
            <a:r>
              <a:rPr lang="en-US" dirty="0" err="1" smtClean="0"/>
              <a:t>PyHEADTAIL</a:t>
            </a:r>
            <a:r>
              <a:rPr lang="en-US" dirty="0" smtClean="0"/>
              <a:t>**) can be used to carefully calculate these rise times.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739825"/>
            <a:ext cx="518160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**</a:t>
            </a:r>
            <a:r>
              <a:rPr lang="en-GB" sz="1600" dirty="0" err="1" smtClean="0"/>
              <a:t>L.Mether</a:t>
            </a:r>
            <a:r>
              <a:rPr lang="en-GB" sz="1600" dirty="0" smtClean="0"/>
              <a:t>, “Numerical model of FBII”,  Proc. of HB2016</a:t>
            </a:r>
          </a:p>
          <a:p>
            <a:r>
              <a:rPr lang="en-US" sz="1600" dirty="0" err="1" smtClean="0"/>
              <a:t>A.Chaterjee</a:t>
            </a:r>
            <a:r>
              <a:rPr lang="en-US" sz="1600" dirty="0" smtClean="0"/>
              <a:t> </a:t>
            </a:r>
            <a:r>
              <a:rPr lang="en-US" sz="1600" dirty="0"/>
              <a:t>et al, PRST-AB 18 064402 (2015) </a:t>
            </a:r>
          </a:p>
        </p:txBody>
      </p:sp>
    </p:spTree>
    <p:extLst>
      <p:ext uri="{BB962C8B-B14F-4D97-AF65-F5344CB8AC3E}">
        <p14:creationId xmlns:p14="http://schemas.microsoft.com/office/powerpoint/2010/main" val="3302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Instabilities </a:t>
            </a:r>
            <a:r>
              <a:rPr lang="en-US" dirty="0"/>
              <a:t>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274" y="11592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Fast Beam Ion Instabilities </a:t>
            </a:r>
            <a:r>
              <a:rPr lang="en-US" dirty="0" smtClean="0"/>
              <a:t>observed in LS are produced artificially induced by injecting gas into the vacuum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 examples at </a:t>
            </a:r>
            <a:r>
              <a:rPr lang="en-US" b="1" dirty="0" smtClean="0"/>
              <a:t>ALS &amp; CESR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93538"/>
            <a:ext cx="5532899" cy="2737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00870"/>
            <a:ext cx="4019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ALS experiment*: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 Ion Pumps off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He: </a:t>
            </a:r>
            <a:r>
              <a:rPr lang="en-US" dirty="0" err="1" smtClean="0"/>
              <a:t>avg</a:t>
            </a:r>
            <a:r>
              <a:rPr lang="en-US" dirty="0" smtClean="0"/>
              <a:t> P from 0.25 to 80 </a:t>
            </a:r>
            <a:r>
              <a:rPr lang="en-US" dirty="0" err="1" smtClean="0"/>
              <a:t>nTorr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9724" y="6031468"/>
            <a:ext cx="294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J.Byrd</a:t>
            </a:r>
            <a:r>
              <a:rPr lang="en-US" dirty="0" smtClean="0"/>
              <a:t> et al, PRL 79, 1 (1997)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 Instabilities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274" y="11592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Fast Beam Ion Instabilities </a:t>
            </a:r>
            <a:r>
              <a:rPr lang="en-US" dirty="0" smtClean="0"/>
              <a:t>observed in LS are produced artificially induced by injecting gas into the vacuum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 examples at </a:t>
            </a:r>
            <a:r>
              <a:rPr lang="en-US" b="1" dirty="0" smtClean="0"/>
              <a:t>ALS &amp; CESR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0870"/>
            <a:ext cx="3849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CESR experiment*: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Localized pressure bump of ~10m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</a:t>
            </a:r>
            <a:r>
              <a:rPr lang="en-US" dirty="0" err="1" smtClean="0"/>
              <a:t>Ar</a:t>
            </a:r>
            <a:r>
              <a:rPr lang="en-US" dirty="0" smtClean="0"/>
              <a:t> and Kr: from 1 to 25 </a:t>
            </a:r>
            <a:r>
              <a:rPr lang="en-US" dirty="0" err="1" smtClean="0"/>
              <a:t>nTorr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1548" y="6031468"/>
            <a:ext cx="403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 err="1" smtClean="0"/>
              <a:t>A.Chaterjee</a:t>
            </a:r>
            <a:r>
              <a:rPr lang="en-US" sz="1600" dirty="0" smtClean="0"/>
              <a:t> et al, PRST-AB 18 </a:t>
            </a:r>
            <a:r>
              <a:rPr lang="en-US" sz="1600" dirty="0"/>
              <a:t>064402 (2015) </a:t>
            </a:r>
            <a:endParaRPr lang="en-US" sz="16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t="19981" r="26961" b="22092"/>
          <a:stretch/>
        </p:blipFill>
        <p:spPr bwMode="auto">
          <a:xfrm>
            <a:off x="4343400" y="2895600"/>
            <a:ext cx="4648200" cy="34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754903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Size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BBB feedback can damp instability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 match well with simulations using FASTION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Instabilities Observations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37501" r="27384" b="28696"/>
          <a:stretch/>
        </p:blipFill>
        <p:spPr bwMode="auto">
          <a:xfrm>
            <a:off x="3629" y="2286000"/>
            <a:ext cx="6778171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5100" y="116355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R. Nagaoka, IPAC’10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41106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Soleil is so far the only LS affected by ions during operation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beam spectrum for ions dominated instabilities show a distinct pattern </a:t>
            </a:r>
            <a:r>
              <a:rPr lang="en-US" dirty="0" err="1" smtClean="0"/>
              <a:t>wrt</a:t>
            </a:r>
            <a:r>
              <a:rPr lang="en-US" dirty="0" smtClean="0"/>
              <a:t> usual RW spectrum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3293" y="2893413"/>
            <a:ext cx="1588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RW dominated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2287" y="2914195"/>
            <a:ext cx="1651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Ions dominated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39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Beam Spectra and Pressure Rise in Soleil</a:t>
            </a:r>
            <a:endParaRPr lang="en-US" u="sng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23707" r="20463" b="14015"/>
          <a:stretch/>
        </p:blipFill>
        <p:spPr bwMode="auto">
          <a:xfrm>
            <a:off x="3673760" y="3421198"/>
            <a:ext cx="5682680" cy="33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" y="4724400"/>
            <a:ext cx="89535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prevent this instability, Soleil runs with full filling pattern rather than partial filling (lower </a:t>
            </a:r>
            <a:r>
              <a:rPr lang="en-US" b="1" dirty="0" smtClean="0"/>
              <a:t>I</a:t>
            </a:r>
            <a:r>
              <a:rPr lang="en-US" b="1" baseline="-25000" dirty="0" smtClean="0"/>
              <a:t>B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This prevents pressure to rise (due to thermal outgassing), and trigger instability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 Not Ion Trapping, but FBII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Instabilities 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542" y="1143000"/>
            <a:ext cx="3818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Installation of CLIC SL Kicker @ALBA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(Data from 6/3/2017)</a:t>
            </a:r>
          </a:p>
          <a:p>
            <a:endParaRPr lang="en-US" dirty="0"/>
          </a:p>
          <a:p>
            <a:r>
              <a:rPr lang="en-US" dirty="0" smtClean="0"/>
              <a:t>While conditioning the new vacuum chamber, injecting from </a:t>
            </a:r>
            <a:r>
              <a:rPr lang="en-US" b="1" dirty="0" smtClean="0"/>
              <a:t>125mA</a:t>
            </a:r>
            <a:r>
              <a:rPr lang="en-US" dirty="0" smtClean="0"/>
              <a:t> to </a:t>
            </a:r>
            <a:r>
              <a:rPr lang="en-US" b="1" dirty="0" smtClean="0"/>
              <a:t>135mA</a:t>
            </a:r>
            <a:r>
              <a:rPr lang="en-US" dirty="0" smtClean="0"/>
              <a:t> produced a:</a:t>
            </a:r>
          </a:p>
          <a:p>
            <a:endParaRPr lang="en-US" dirty="0" smtClean="0"/>
          </a:p>
          <a:p>
            <a:r>
              <a:rPr lang="en-US" dirty="0" smtClean="0"/>
              <a:t>-pressure rise: ~3e-8mbar</a:t>
            </a:r>
          </a:p>
          <a:p>
            <a:r>
              <a:rPr lang="en-US" dirty="0" smtClean="0"/>
              <a:t>-beam blow up (by 20%)</a:t>
            </a:r>
          </a:p>
          <a:p>
            <a:r>
              <a:rPr lang="en-US" dirty="0" smtClean="0"/>
              <a:t>-tune shift of 2e-4</a:t>
            </a:r>
          </a:p>
          <a:p>
            <a:r>
              <a:rPr lang="en-US" dirty="0" smtClean="0"/>
              <a:t>-BBB feedback could not damp it</a:t>
            </a:r>
          </a:p>
          <a:p>
            <a:endParaRPr lang="en-US" dirty="0"/>
          </a:p>
          <a:p>
            <a:r>
              <a:rPr lang="en-US" dirty="0" smtClean="0"/>
              <a:t>Compatible with ion instabilities in this case produced by larger atomic masses (see next)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31673" y="1143000"/>
            <a:ext cx="4426527" cy="4959926"/>
            <a:chOff x="3962400" y="1460515"/>
            <a:chExt cx="4426527" cy="495992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" t="8617" r="48200" b="17329"/>
            <a:stretch/>
          </p:blipFill>
          <p:spPr bwMode="auto">
            <a:xfrm>
              <a:off x="3962400" y="1460515"/>
              <a:ext cx="4426527" cy="268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" t="8902" r="48203" b="16413"/>
            <a:stretch/>
          </p:blipFill>
          <p:spPr bwMode="auto">
            <a:xfrm>
              <a:off x="3962400" y="3898915"/>
              <a:ext cx="4426527" cy="252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274576" y="1777571"/>
            <a:ext cx="1124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Q = 2e-4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5358" y="3764155"/>
            <a:ext cx="2402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P: from 4 to 7e-8mbar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572000"/>
            <a:ext cx="1178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Symbol" panose="05050102010706020507" pitchFamily="18" charset="2"/>
              </a:rPr>
              <a:t>Ds</a:t>
            </a:r>
            <a:r>
              <a:rPr lang="en-US" baseline="-25000" dirty="0" err="1" smtClean="0">
                <a:solidFill>
                  <a:srgbClr val="92D050"/>
                </a:solidFill>
              </a:rPr>
              <a:t>y</a:t>
            </a:r>
            <a:r>
              <a:rPr lang="en-US" dirty="0" smtClean="0">
                <a:solidFill>
                  <a:srgbClr val="92D050"/>
                </a:solidFill>
              </a:rPr>
              <a:t> = 5um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Instabilities Observations</a:t>
            </a:r>
            <a:endParaRPr lang="en-US" dirty="0"/>
          </a:p>
        </p:txBody>
      </p:sp>
      <p:pic>
        <p:nvPicPr>
          <p:cNvPr id="6" name="Picture 5" descr="Y:\ControlRoom\data\SR\20170305\20h29_125mA_R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2" y="1604666"/>
            <a:ext cx="5364937" cy="20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:\ControlRoom\data\SR\20170305\20h49_137mA_R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2" y="4083466"/>
            <a:ext cx="5327378" cy="20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3615731" y="1235333"/>
            <a:ext cx="9060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125 </a:t>
            </a:r>
            <a:r>
              <a:rPr lang="es-ES" dirty="0" err="1" smtClean="0"/>
              <a:t>mA</a:t>
            </a:r>
            <a:endParaRPr lang="en-US" dirty="0" smtClean="0"/>
          </a:p>
        </p:txBody>
      </p:sp>
      <p:sp>
        <p:nvSpPr>
          <p:cNvPr id="9" name="TextBox 13"/>
          <p:cNvSpPr txBox="1"/>
          <p:nvPr/>
        </p:nvSpPr>
        <p:spPr>
          <a:xfrm>
            <a:off x="3588022" y="3714134"/>
            <a:ext cx="9060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135 </a:t>
            </a:r>
            <a:r>
              <a:rPr lang="es-ES" dirty="0" err="1" smtClean="0"/>
              <a:t>mA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7499652" y="4727594"/>
            <a:ext cx="660370" cy="1295400"/>
          </a:xfrm>
          <a:prstGeom prst="ellipse">
            <a:avLst/>
          </a:prstGeom>
          <a:solidFill>
            <a:srgbClr val="FF0000">
              <a:alpha val="19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6382" y="4704734"/>
            <a:ext cx="660370" cy="1371600"/>
          </a:xfrm>
          <a:prstGeom prst="ellipse">
            <a:avLst/>
          </a:prstGeom>
          <a:solidFill>
            <a:srgbClr val="FF0000">
              <a:alpha val="19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76200" y="1143000"/>
            <a:ext cx="3700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Installation of CLIC SL Kicker @ALBA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(Data from 6/3/2017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RGA data showed peaks at A=52 and A=80, likely due to desorption produced by </a:t>
            </a:r>
            <a:r>
              <a:rPr lang="en-US" dirty="0" err="1" smtClean="0"/>
              <a:t>Macor</a:t>
            </a:r>
            <a:r>
              <a:rPr lang="en-US" dirty="0" smtClean="0"/>
              <a:t> rings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CLIC SL removed to guarantee operation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599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Lifetime: Particle </a:t>
            </a:r>
            <a:r>
              <a:rPr lang="en-US" dirty="0" smtClean="0"/>
              <a:t>Loss in </a:t>
            </a:r>
            <a:r>
              <a:rPr lang="en-US" dirty="0" smtClean="0"/>
              <a:t>LS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335280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 smtClean="0"/>
              <a:t>Main Lifetime contributors:</a:t>
            </a:r>
            <a:endParaRPr lang="en-US" altLang="en-US" i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350" y="3886200"/>
            <a:ext cx="81724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 i="0" dirty="0"/>
              <a:t>Gas </a:t>
            </a:r>
            <a:r>
              <a:rPr lang="en-US" altLang="en-US" b="1" i="0" dirty="0" smtClean="0"/>
              <a:t>Lifetime</a:t>
            </a:r>
            <a:r>
              <a:rPr lang="en-US" altLang="en-US" i="0" dirty="0" smtClean="0"/>
              <a:t>: </a:t>
            </a:r>
            <a:endParaRPr lang="en-US" altLang="en-US" i="0" dirty="0" smtClean="0"/>
          </a:p>
          <a:p>
            <a:pPr marL="457200" lvl="1" indent="0" eaLnBrk="1" hangingPunct="1"/>
            <a:r>
              <a:rPr lang="en-US" altLang="en-US" i="0" dirty="0" smtClean="0"/>
              <a:t>Interactions </a:t>
            </a:r>
            <a:r>
              <a:rPr lang="en-US" altLang="en-US" i="0" dirty="0"/>
              <a:t>with residual gas nucleus or </a:t>
            </a:r>
            <a:r>
              <a:rPr lang="en-US" altLang="en-US" i="0" dirty="0" smtClean="0"/>
              <a:t>electrons</a:t>
            </a:r>
            <a:r>
              <a:rPr lang="en-US" altLang="en-US" i="0" dirty="0"/>
              <a:t> </a:t>
            </a:r>
            <a:r>
              <a:rPr lang="en-US" altLang="en-US" i="0" dirty="0" smtClean="0"/>
              <a:t>(elastic or inelastic</a:t>
            </a:r>
            <a:r>
              <a:rPr lang="en-US" altLang="en-US" i="0" dirty="0" smtClean="0"/>
              <a:t>)</a:t>
            </a:r>
            <a:endParaRPr lang="en-US" altLang="en-US" i="0" dirty="0"/>
          </a:p>
          <a:p>
            <a:pPr eaLnBrk="1" hangingPunct="1">
              <a:buFontTx/>
              <a:buAutoNum type="arabicPeriod"/>
            </a:pPr>
            <a:r>
              <a:rPr lang="en-US" altLang="en-US" b="1" i="0" dirty="0" err="1"/>
              <a:t>Touschek</a:t>
            </a:r>
            <a:r>
              <a:rPr lang="en-US" altLang="en-US" b="1" i="0" dirty="0"/>
              <a:t> effect</a:t>
            </a:r>
            <a:r>
              <a:rPr lang="en-US" altLang="en-US" i="0" dirty="0"/>
              <a:t>: </a:t>
            </a:r>
            <a:endParaRPr lang="en-US" altLang="en-US" i="0" dirty="0" smtClean="0"/>
          </a:p>
          <a:p>
            <a:pPr marL="457200" lvl="1" indent="0" eaLnBrk="1" hangingPunct="1"/>
            <a:r>
              <a:rPr lang="en-US" altLang="en-US" i="0" dirty="0" smtClean="0"/>
              <a:t>Interactions among </a:t>
            </a:r>
            <a:r>
              <a:rPr lang="en-US" altLang="en-US" i="0" dirty="0"/>
              <a:t>beam particles with energy transfer.  </a:t>
            </a:r>
            <a:endParaRPr lang="en-US" altLang="en-US" i="0" dirty="0" smtClean="0"/>
          </a:p>
          <a:p>
            <a:pPr eaLnBrk="1" hangingPunct="1">
              <a:buFontTx/>
              <a:buAutoNum type="arabicPeriod"/>
            </a:pPr>
            <a:r>
              <a:rPr lang="en-US" altLang="en-US" b="1" i="0" dirty="0"/>
              <a:t>Quantum Lifetime</a:t>
            </a:r>
            <a:r>
              <a:rPr lang="en-US" altLang="en-US" i="0" dirty="0"/>
              <a:t>: </a:t>
            </a:r>
            <a:endParaRPr lang="en-US" altLang="en-US" i="0" dirty="0" smtClean="0"/>
          </a:p>
          <a:p>
            <a:pPr marL="457200" lvl="1" indent="0" eaLnBrk="1" hangingPunct="1"/>
            <a:r>
              <a:rPr lang="en-US" altLang="en-US" i="0" dirty="0" smtClean="0"/>
              <a:t>Emission </a:t>
            </a:r>
            <a:r>
              <a:rPr lang="en-US" altLang="en-US" i="0" dirty="0"/>
              <a:t>of radiation quanta when particles are close to the aperture </a:t>
            </a:r>
            <a:r>
              <a:rPr lang="en-US" altLang="en-US" i="0" dirty="0" smtClean="0"/>
              <a:t>limitations. Usually negligible, since it is ~1e5h or more. </a:t>
            </a:r>
            <a:endParaRPr lang="en-US" altLang="en-US" i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914400"/>
            <a:ext cx="3932237" cy="2163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ifetime\PSA_PressBump_20170213\wpbump_co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7190"/>
          <a:stretch/>
        </p:blipFill>
        <p:spPr bwMode="auto">
          <a:xfrm>
            <a:off x="76200" y="2057400"/>
            <a:ext cx="87848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052945"/>
            <a:ext cx="719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 off Ion Pumps in one sector (out of 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NEG pumping on </a:t>
            </a:r>
            <a:r>
              <a:rPr lang="en-US" dirty="0" smtClean="0">
                <a:sym typeface="Wingdings" panose="05000000000000000000" pitchFamily="2" charset="2"/>
              </a:rPr>
              <a:t> pressure increase ~1 order of magnitude in the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Check instability thresholds w. &amp; </a:t>
            </a:r>
            <a:r>
              <a:rPr lang="en-US" dirty="0" err="1" smtClean="0">
                <a:sym typeface="Wingdings" panose="05000000000000000000" pitchFamily="2" charset="2"/>
              </a:rPr>
              <a:t>w.o</a:t>
            </a:r>
            <a:r>
              <a:rPr lang="en-US" dirty="0" smtClean="0">
                <a:sym typeface="Wingdings" panose="05000000000000000000" pitchFamily="2" charset="2"/>
              </a:rPr>
              <a:t>. pressure bumps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90055"/>
            <a:ext cx="7086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Controlled pressure bump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11334"/>
            <a:ext cx="18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1pbar = 0.75nTorr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pressure bump</a:t>
            </a:r>
            <a:endParaRPr lang="en-US" dirty="0"/>
          </a:p>
        </p:txBody>
      </p:sp>
      <p:pic>
        <p:nvPicPr>
          <p:cNvPr id="3" name="Picture 4" descr="Z:\INSTAB\FastIonInstab\PSA_20170213\TwoThirds_Comparis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" y="1752600"/>
            <a:ext cx="5087416" cy="35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140527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Xi = (1,2), threshold ~80mA for both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for normal pressure, the emittance increase is much violent. Co-</a:t>
            </a:r>
            <a:r>
              <a:rPr lang="en-US" dirty="0" err="1" smtClean="0"/>
              <a:t>existance</a:t>
            </a:r>
            <a:r>
              <a:rPr lang="en-US" dirty="0" smtClean="0"/>
              <a:t> of RW and 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~120mA, beam size follows the same trend as the case with normal P </a:t>
            </a:r>
          </a:p>
          <a:p>
            <a:r>
              <a:rPr lang="en-US" dirty="0" smtClean="0"/>
              <a:t>      (</a:t>
            </a:r>
            <a:r>
              <a:rPr lang="en-US" dirty="0"/>
              <a:t>larger </a:t>
            </a:r>
            <a:r>
              <a:rPr lang="en-US" dirty="0" err="1"/>
              <a:t>Nb</a:t>
            </a:r>
            <a:r>
              <a:rPr lang="en-US" dirty="0"/>
              <a:t>, ions </a:t>
            </a:r>
            <a:r>
              <a:rPr lang="en-US" dirty="0" smtClean="0"/>
              <a:t>“</a:t>
            </a:r>
            <a:r>
              <a:rPr lang="en-US" dirty="0" err="1" smtClean="0"/>
              <a:t>untrapped</a:t>
            </a:r>
            <a:r>
              <a:rPr lang="en-US" dirty="0" smtClean="0"/>
              <a:t>”?)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studies going-on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4644" y="1143000"/>
            <a:ext cx="709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Beam size increase with increasing current with &amp; </a:t>
            </a:r>
            <a:r>
              <a:rPr lang="en-US" dirty="0" err="1" smtClean="0"/>
              <a:t>w.o</a:t>
            </a:r>
            <a:r>
              <a:rPr lang="en-US" dirty="0" smtClean="0"/>
              <a:t>. pressure bump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ESLS XXIII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Nov. 2015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57929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Beam Lifetime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Theoretical Equations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Impact on current Light </a:t>
            </a:r>
            <a:r>
              <a:rPr lang="en-US" sz="2800" dirty="0" smtClean="0">
                <a:solidFill>
                  <a:schemeClr val="bg2"/>
                </a:solidFill>
              </a:rPr>
              <a:t>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Ion </a:t>
            </a:r>
            <a:r>
              <a:rPr lang="en-US" sz="2800" dirty="0" smtClean="0">
                <a:solidFill>
                  <a:schemeClr val="bg2"/>
                </a:solidFill>
              </a:rPr>
              <a:t>Instabilities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Analytical </a:t>
            </a:r>
            <a:r>
              <a:rPr lang="en-US" sz="2800" dirty="0" smtClean="0">
                <a:solidFill>
                  <a:schemeClr val="bg2"/>
                </a:solidFill>
              </a:rPr>
              <a:t>Equations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bg2"/>
                </a:solidFill>
              </a:rPr>
              <a:t>Observations in Light Sources</a:t>
            </a:r>
          </a:p>
          <a:p>
            <a:pPr marL="971550" lvl="1" indent="-514350">
              <a:buFont typeface="+mj-lt"/>
              <a:buAutoNum type="alphaLcParenR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a-ES" sz="2800" dirty="0" smtClean="0"/>
              <a:t>Conclusions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30314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OUTLINE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9118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42871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Lifetime in LS is limited by Touscheck effect for machines with doses </a:t>
            </a:r>
            <a:r>
              <a:rPr lang="en-US" dirty="0" smtClean="0"/>
              <a:t>&gt;100 A*h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Gas lifetime (elastic and inelastic) ~100h, while Touscheck lifetime ~20h.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Gas lifetime only relevant in commissioning periods, or after installation of new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As a rule of thumb, need in ~100A*h to recover P&lt;1e-9mbar (0.75nTorr)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90600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 for the lifetime…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568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59991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Ion trapping condition is easily fulfill in LS. However, observations of ion instabilities are rare due to a very good vacuum conditions (Pavg &lt; 5e-10mbar)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Ion instabilities are only relevant in commissioning periods or after installation of new components in the vacuum chamber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FBII have only seen in artificially bad vacuum conditions (injecting Ar gas) and/or switching off Ion Pumps to bring P&gt;10nTorr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instabilities may co-exist with other instabilities (RW) , and active feedback may effectively damp them (CESR) or not (Soleil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Soleil is (so far) the only machine whose operation is limited by ion instabilities (FBII</a:t>
            </a:r>
            <a:r>
              <a:rPr lang="en-US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codes exist (FASTION &amp; </a:t>
            </a:r>
            <a:r>
              <a:rPr lang="en-US" dirty="0" err="1" smtClean="0"/>
              <a:t>PyHeadtail</a:t>
            </a:r>
            <a:r>
              <a:rPr lang="en-US" dirty="0" smtClean="0"/>
              <a:t>), but more benchmarking is appreciated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 for the ion instabilities…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836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64579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colleagues from ALBA and other labs contributed to this talk:</a:t>
            </a:r>
          </a:p>
          <a:p>
            <a:endParaRPr lang="en-US" dirty="0"/>
          </a:p>
          <a:p>
            <a:r>
              <a:rPr lang="en-US" dirty="0"/>
              <a:t>M. Alvarez, T. Guenzel, Z. Marti, R. </a:t>
            </a:r>
            <a:r>
              <a:rPr lang="en-US" dirty="0" err="1"/>
              <a:t>Monge</a:t>
            </a:r>
            <a:r>
              <a:rPr lang="en-US" dirty="0"/>
              <a:t> (ALBA)</a:t>
            </a:r>
          </a:p>
          <a:p>
            <a:endParaRPr lang="en-US" dirty="0" smtClean="0"/>
          </a:p>
          <a:p>
            <a:r>
              <a:rPr lang="en-US" dirty="0" err="1" smtClean="0"/>
              <a:t>I.Martin</a:t>
            </a:r>
            <a:r>
              <a:rPr lang="en-US" dirty="0" smtClean="0"/>
              <a:t>, </a:t>
            </a:r>
            <a:r>
              <a:rPr lang="en-US" dirty="0" err="1" smtClean="0"/>
              <a:t>M.Cox</a:t>
            </a:r>
            <a:r>
              <a:rPr lang="en-US" dirty="0" smtClean="0"/>
              <a:t> (Diamond) </a:t>
            </a:r>
          </a:p>
          <a:p>
            <a:r>
              <a:rPr lang="en-US" dirty="0" err="1" smtClean="0"/>
              <a:t>N.Carmignani</a:t>
            </a:r>
            <a:r>
              <a:rPr lang="en-US" dirty="0" smtClean="0"/>
              <a:t> (ESRF) </a:t>
            </a:r>
          </a:p>
          <a:p>
            <a:r>
              <a:rPr lang="en-US" dirty="0" smtClean="0"/>
              <a:t>X. </a:t>
            </a:r>
            <a:r>
              <a:rPr lang="en-US" dirty="0" err="1" smtClean="0"/>
              <a:t>Nuel</a:t>
            </a:r>
            <a:r>
              <a:rPr lang="en-US" dirty="0" smtClean="0"/>
              <a:t> (Soleil) 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Sundberg</a:t>
            </a:r>
            <a:r>
              <a:rPr lang="en-US" dirty="0" smtClean="0"/>
              <a:t> (Max-IV)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Rumolo</a:t>
            </a:r>
            <a:r>
              <a:rPr lang="en-US" dirty="0" smtClean="0"/>
              <a:t> (CERN)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48412" r="51252" b="15342"/>
          <a:stretch/>
        </p:blipFill>
        <p:spPr bwMode="auto">
          <a:xfrm>
            <a:off x="152399" y="3352800"/>
            <a:ext cx="4929579" cy="265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1188" y="2891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inspirehep.net/record/846682/files/PhysRevSTAB.12.pdf</a:t>
            </a:r>
            <a:endParaRPr lang="en-US" sz="1200" dirty="0" smtClean="0"/>
          </a:p>
          <a:p>
            <a:r>
              <a:rPr lang="en-US" sz="1200" dirty="0" smtClean="0"/>
              <a:t>S.C. </a:t>
            </a:r>
            <a:r>
              <a:rPr lang="en-US" sz="1200" dirty="0"/>
              <a:t>Leeman, Phys. Rev. ST </a:t>
            </a:r>
            <a:r>
              <a:rPr lang="en-US" sz="1200" dirty="0" err="1"/>
              <a:t>Accel</a:t>
            </a:r>
            <a:r>
              <a:rPr lang="en-US" sz="1200" dirty="0"/>
              <a:t>. Beams 12, 120701 (2009)</a:t>
            </a:r>
          </a:p>
        </p:txBody>
      </p:sp>
    </p:spTree>
    <p:extLst>
      <p:ext uri="{BB962C8B-B14F-4D97-AF65-F5344CB8AC3E}">
        <p14:creationId xmlns:p14="http://schemas.microsoft.com/office/powerpoint/2010/main" val="8058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13449" r="70650" b="60025"/>
          <a:stretch/>
        </p:blipFill>
        <p:spPr bwMode="auto">
          <a:xfrm>
            <a:off x="0" y="1524000"/>
            <a:ext cx="4518179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1" t="22443" r="11560" b="34753"/>
          <a:stretch/>
        </p:blipFill>
        <p:spPr bwMode="auto">
          <a:xfrm>
            <a:off x="4648200" y="2743200"/>
            <a:ext cx="432451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1"/>
            <a:ext cx="7728176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Analytical model available*</a:t>
            </a:r>
          </a:p>
          <a:p>
            <a:pPr lvl="1"/>
            <a:r>
              <a:rPr lang="en-GB" sz="1800" dirty="0" smtClean="0"/>
              <a:t>Instability rise time equations, with &amp; </a:t>
            </a:r>
            <a:r>
              <a:rPr lang="en-GB" sz="1800" dirty="0" err="1" smtClean="0"/>
              <a:t>w.o</a:t>
            </a:r>
            <a:r>
              <a:rPr lang="en-GB" sz="1800" dirty="0" smtClean="0"/>
              <a:t>. ion freq. spread along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352" y="5428945"/>
            <a:ext cx="441758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Raubenheimer</a:t>
            </a:r>
            <a:r>
              <a:rPr lang="en-GB" sz="1600" dirty="0" smtClean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5487, </a:t>
            </a:r>
            <a:r>
              <a:rPr lang="en-GB" sz="1600" dirty="0" err="1"/>
              <a:t>Stupakov</a:t>
            </a:r>
            <a:r>
              <a:rPr lang="en-GB" sz="1600" dirty="0"/>
              <a:t> </a:t>
            </a:r>
            <a:r>
              <a:rPr lang="en-GB" sz="1600" i="1" dirty="0"/>
              <a:t>et al.</a:t>
            </a:r>
            <a:r>
              <a:rPr lang="en-GB" sz="1600" dirty="0"/>
              <a:t> Phys. Rev. E 52, 5, </a:t>
            </a:r>
            <a:r>
              <a:rPr lang="en-GB" sz="1600" dirty="0" smtClean="0"/>
              <a:t>5499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028818"/>
            <a:ext cx="3263179" cy="3847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0066"/>
                </a:solidFill>
              </a:rPr>
              <a:t>Lower </a:t>
            </a:r>
            <a:r>
              <a:rPr lang="en-US" sz="1900" dirty="0" err="1" smtClean="0">
                <a:solidFill>
                  <a:srgbClr val="FF0066"/>
                </a:solidFill>
              </a:rPr>
              <a:t>ε</a:t>
            </a:r>
            <a:r>
              <a:rPr lang="en-US" sz="1900" dirty="0" smtClean="0">
                <a:solidFill>
                  <a:srgbClr val="FF0066"/>
                </a:solidFill>
              </a:rPr>
              <a:t> = faster instability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Beam Ion Instability - FBII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56349" r="46120" b="33656"/>
          <a:stretch/>
        </p:blipFill>
        <p:spPr bwMode="auto">
          <a:xfrm>
            <a:off x="555672" y="2438400"/>
            <a:ext cx="3765616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Gas Scattering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2950" y="838200"/>
            <a:ext cx="8248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/>
              <a:t>Deflections caused by the </a:t>
            </a:r>
            <a:r>
              <a:rPr lang="en-US" altLang="en-US" b="1" i="0" dirty="0" smtClean="0"/>
              <a:t>electromagnetic force</a:t>
            </a:r>
            <a:r>
              <a:rPr lang="en-US" altLang="en-US" i="0" dirty="0" smtClean="0"/>
              <a:t> </a:t>
            </a:r>
            <a:r>
              <a:rPr lang="en-US" altLang="en-US" i="0" dirty="0"/>
              <a:t>of the residual gas atoms</a:t>
            </a:r>
            <a:r>
              <a:rPr lang="en-US" altLang="en-US" i="0" dirty="0" smtClean="0"/>
              <a:t>.</a:t>
            </a:r>
          </a:p>
          <a:p>
            <a:pPr eaLnBrk="1" hangingPunct="1"/>
            <a:r>
              <a:rPr lang="en-US" altLang="en-US" i="0" dirty="0" smtClean="0"/>
              <a:t>It can be due either by electrons or the nuclei (but the e- part is usually negligible for current LS)</a:t>
            </a:r>
            <a:endParaRPr lang="en-US" altLang="en-US" i="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847272"/>
            <a:ext cx="79438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i="0" dirty="0"/>
              <a:t>Number of residual </a:t>
            </a:r>
            <a:r>
              <a:rPr lang="en-US" altLang="en-US" i="0" dirty="0" smtClean="0"/>
              <a:t>particles (pressure):		 	P</a:t>
            </a:r>
            <a:r>
              <a:rPr lang="en-US" altLang="en-US" i="0" dirty="0" smtClean="0">
                <a:sym typeface="Symbol" pitchFamily="18" charset="2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 smtClean="0"/>
              <a:t>Particle Charge:	 				Z</a:t>
            </a:r>
            <a:r>
              <a:rPr lang="en-US" altLang="en-US" i="0" dirty="0" smtClean="0">
                <a:cs typeface="Arial" charset="0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/>
              <a:t>Beam energy: </a:t>
            </a:r>
            <a:r>
              <a:rPr lang="en-US" altLang="en-US" i="0" dirty="0" smtClean="0"/>
              <a:t>					</a:t>
            </a:r>
            <a:r>
              <a:rPr lang="en-US" altLang="en-US" i="0" dirty="0" smtClean="0">
                <a:sym typeface="Symbol" pitchFamily="18" charset="2"/>
              </a:rPr>
              <a:t></a:t>
            </a:r>
            <a:r>
              <a:rPr lang="en-US" altLang="en-US" i="0" dirty="0" smtClean="0"/>
              <a:t>↑ 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↑</a:t>
            </a:r>
            <a:endParaRPr lang="en-US" altLang="en-US" i="0" dirty="0">
              <a:solidFill>
                <a:srgbClr val="FF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 smtClean="0">
                <a:cs typeface="Arial" charset="0"/>
                <a:sym typeface="Symbol" pitchFamily="18" charset="2"/>
              </a:rPr>
              <a:t>Beta </a:t>
            </a:r>
            <a:r>
              <a:rPr lang="en-US" altLang="en-US" i="0" dirty="0">
                <a:cs typeface="Arial" charset="0"/>
                <a:sym typeface="Symbol" pitchFamily="18" charset="2"/>
              </a:rPr>
              <a:t>function.</a:t>
            </a:r>
            <a:r>
              <a:rPr lang="en-US" altLang="en-US" i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						</a:t>
            </a:r>
            <a:r>
              <a:rPr lang="en-US" altLang="en-US" i="0" dirty="0" smtClean="0">
                <a:latin typeface="Symbol" panose="05050102010706020507" pitchFamily="18" charset="2"/>
                <a:cs typeface="Arial" charset="0"/>
                <a:sym typeface="Symbol" pitchFamily="18" charset="2"/>
              </a:rPr>
              <a:t>b</a:t>
            </a:r>
            <a:r>
              <a:rPr lang="en-US" altLang="en-US" i="0" dirty="0" smtClean="0"/>
              <a:t>↑ 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 smtClean="0"/>
              <a:t>Beam size: 					</a:t>
            </a:r>
            <a:r>
              <a:rPr lang="en-US" altLang="en-US" i="0" dirty="0"/>
              <a:t>	</a:t>
            </a:r>
            <a:r>
              <a:rPr lang="en-US" altLang="en-US" i="0" dirty="0" err="1">
                <a:latin typeface="Symbol" panose="05050102010706020507" pitchFamily="18" charset="2"/>
              </a:rPr>
              <a:t>s</a:t>
            </a:r>
            <a:r>
              <a:rPr lang="en-US" altLang="en-US" i="0" baseline="-25000" dirty="0" err="1"/>
              <a:t>y</a:t>
            </a:r>
            <a:r>
              <a:rPr lang="en-US" altLang="en-US" i="0" dirty="0" smtClean="0"/>
              <a:t>↑→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↑</a:t>
            </a:r>
            <a:endParaRPr lang="en-US" altLang="en-US" i="0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2190750" y="24828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867150" y="26352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4324350" y="25590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4400550" y="23304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4095750" y="24066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095750" y="274320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552950" y="24828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5924550" y="2235200"/>
            <a:ext cx="7620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5" descr="Wide downward diagonal"/>
          <p:cNvSpPr>
            <a:spLocks noChangeArrowheads="1"/>
          </p:cNvSpPr>
          <p:nvPr/>
        </p:nvSpPr>
        <p:spPr bwMode="auto">
          <a:xfrm rot="5400000">
            <a:off x="4387850" y="-977900"/>
            <a:ext cx="101600" cy="63246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4" name="Rectangle 26" descr="Wide downward diagonal"/>
          <p:cNvSpPr>
            <a:spLocks noChangeArrowheads="1"/>
          </p:cNvSpPr>
          <p:nvPr/>
        </p:nvSpPr>
        <p:spPr bwMode="auto">
          <a:xfrm rot="5400000">
            <a:off x="4387850" y="-139700"/>
            <a:ext cx="101600" cy="63246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537075" y="25955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gas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504950" y="21526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Beam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2343150" y="26352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343150" y="25336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2190750" y="26098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259013" y="27209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038350" y="25558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114550" y="26860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6000750" y="2514600"/>
            <a:ext cx="685800" cy="66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6153150" y="27336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V="1">
            <a:off x="6153150" y="2590800"/>
            <a:ext cx="685800" cy="41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6000750" y="27082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6069013" y="2779713"/>
            <a:ext cx="769937" cy="396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5924550" y="2784475"/>
            <a:ext cx="914400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6426200" y="2024063"/>
            <a:ext cx="457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762750" y="1752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particle loss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31317"/>
              </p:ext>
            </p:extLst>
          </p:nvPr>
        </p:nvGraphicFramePr>
        <p:xfrm>
          <a:off x="2354949" y="3581400"/>
          <a:ext cx="2275788" cy="75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3" imgW="1536700" imgH="508000" progId="Equation.3">
                  <p:embed/>
                </p:oleObj>
              </mc:Choice>
              <mc:Fallback>
                <p:oleObj name="Equation" r:id="rId3" imgW="1536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949" y="3581400"/>
                        <a:ext cx="2275788" cy="75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30097"/>
              </p:ext>
            </p:extLst>
          </p:nvPr>
        </p:nvGraphicFramePr>
        <p:xfrm>
          <a:off x="4911725" y="3505200"/>
          <a:ext cx="2787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5" imgW="1307532" imgH="393529" progId="Equation.3">
                  <p:embed/>
                </p:oleObj>
              </mc:Choice>
              <mc:Fallback>
                <p:oleObj name="Equation" r:id="rId5" imgW="130753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3505200"/>
                        <a:ext cx="27876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9382" y="3505200"/>
            <a:ext cx="155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</a:t>
            </a:r>
            <a:r>
              <a:rPr lang="en-US" dirty="0" err="1" smtClean="0"/>
              <a:t>Eqs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455414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dependencies: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Gas Scattering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845127"/>
            <a:ext cx="7160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/>
              <a:t>Deflections caused by the </a:t>
            </a:r>
            <a:r>
              <a:rPr lang="en-US" altLang="en-US" b="1" i="0" dirty="0" smtClean="0"/>
              <a:t>electrical force</a:t>
            </a:r>
            <a:r>
              <a:rPr lang="en-US" altLang="en-US" i="0" dirty="0" smtClean="0"/>
              <a:t> </a:t>
            </a:r>
            <a:r>
              <a:rPr lang="en-US" altLang="en-US" i="0" dirty="0"/>
              <a:t>of the residual gas </a:t>
            </a:r>
            <a:r>
              <a:rPr lang="en-US" altLang="en-US" i="0" dirty="0" smtClean="0"/>
              <a:t>atoms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79450" y="4466272"/>
            <a:ext cx="7943850" cy="14773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i="0" dirty="0"/>
              <a:t>Number of residual </a:t>
            </a:r>
            <a:r>
              <a:rPr lang="en-US" altLang="en-US" i="0" dirty="0" smtClean="0"/>
              <a:t>particles (pressure):		 	P</a:t>
            </a:r>
            <a:r>
              <a:rPr lang="en-US" altLang="en-US" i="0" dirty="0" smtClean="0">
                <a:sym typeface="Symbol" pitchFamily="18" charset="2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i="0" dirty="0" smtClean="0"/>
              <a:t>Particle Charge:	 				Z</a:t>
            </a:r>
            <a:r>
              <a:rPr lang="en-US" altLang="en-US" i="0" dirty="0" smtClean="0">
                <a:cs typeface="Arial" charset="0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cs typeface="Arial" charset="0"/>
                <a:sym typeface="Symbol" pitchFamily="18" charset="2"/>
              </a:rPr>
              <a:t>Beta </a:t>
            </a:r>
            <a:r>
              <a:rPr lang="en-US" altLang="en-US" i="0" dirty="0">
                <a:cs typeface="Arial" charset="0"/>
                <a:sym typeface="Symbol" pitchFamily="18" charset="2"/>
              </a:rPr>
              <a:t>function.</a:t>
            </a:r>
            <a:r>
              <a:rPr lang="en-US" altLang="en-US" i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						</a:t>
            </a:r>
            <a:r>
              <a:rPr lang="en-US" altLang="en-US" i="0" dirty="0" smtClean="0">
                <a:latin typeface="Symbol" panose="05050102010706020507" pitchFamily="18" charset="2"/>
                <a:cs typeface="Arial" charset="0"/>
                <a:sym typeface="Symbol" pitchFamily="18" charset="2"/>
              </a:rPr>
              <a:t>b</a:t>
            </a:r>
            <a:r>
              <a:rPr lang="en-US" altLang="en-US" i="0" dirty="0" smtClean="0"/>
              <a:t>↑ 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ym typeface="Symbol" pitchFamily="18" charset="2"/>
              </a:rPr>
              <a:t>Vacuum chamber:					A</a:t>
            </a:r>
            <a:r>
              <a:rPr lang="en-US" altLang="en-US" i="0" dirty="0" smtClean="0"/>
              <a:t>↑→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b="1" i="0" dirty="0" smtClean="0">
                <a:solidFill>
                  <a:srgbClr val="00B050"/>
                </a:solidFill>
                <a:sym typeface="Symbol" pitchFamily="18" charset="2"/>
              </a:rPr>
              <a:t>↑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i="0" dirty="0"/>
              <a:t>Beam energy: 					</a:t>
            </a:r>
            <a:r>
              <a:rPr lang="en-US" altLang="en-US" i="0" dirty="0">
                <a:sym typeface="Symbol" pitchFamily="18" charset="2"/>
              </a:rPr>
              <a:t></a:t>
            </a:r>
            <a:r>
              <a:rPr lang="en-US" altLang="en-US" i="0" dirty="0"/>
              <a:t>↑ 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b="1" i="0" dirty="0" smtClean="0">
                <a:solidFill>
                  <a:srgbClr val="00B050"/>
                </a:solidFill>
                <a:sym typeface="Symbol" pitchFamily="18" charset="2"/>
              </a:rPr>
              <a:t>↑</a:t>
            </a:r>
            <a:endParaRPr lang="en-US" altLang="en-US" b="1" i="0" dirty="0">
              <a:solidFill>
                <a:srgbClr val="00B05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2133600" y="175418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810000" y="190658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4267200" y="183038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4343400" y="160178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4038600" y="167798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038600" y="201453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495800" y="1754187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5867400" y="1506537"/>
            <a:ext cx="7620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5" descr="Wide downward diagonal"/>
          <p:cNvSpPr>
            <a:spLocks noChangeArrowheads="1"/>
          </p:cNvSpPr>
          <p:nvPr/>
        </p:nvSpPr>
        <p:spPr bwMode="auto">
          <a:xfrm rot="5400000">
            <a:off x="4330700" y="-1706563"/>
            <a:ext cx="101600" cy="63246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4" name="Rectangle 26" descr="Wide downward diagonal"/>
          <p:cNvSpPr>
            <a:spLocks noChangeArrowheads="1"/>
          </p:cNvSpPr>
          <p:nvPr/>
        </p:nvSpPr>
        <p:spPr bwMode="auto">
          <a:xfrm rot="5400000">
            <a:off x="4330700" y="-868363"/>
            <a:ext cx="101600" cy="63246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479925" y="1866900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gas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447800" y="1423987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Beam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2286000" y="190658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286000" y="180498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2133600" y="188118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201863" y="199231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981200" y="182721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057400" y="195738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943600" y="1785937"/>
            <a:ext cx="685800" cy="66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6096000" y="200501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V="1">
            <a:off x="6096000" y="1862137"/>
            <a:ext cx="685800" cy="41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5943600" y="197961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6011863" y="2051050"/>
            <a:ext cx="769937" cy="396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5867400" y="2055812"/>
            <a:ext cx="914400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6369050" y="1295400"/>
            <a:ext cx="457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4222" r="48569" b="56498"/>
          <a:stretch/>
        </p:blipFill>
        <p:spPr bwMode="auto">
          <a:xfrm>
            <a:off x="2476500" y="3509665"/>
            <a:ext cx="2575296" cy="6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t="52935" r="46779" b="37217"/>
          <a:stretch/>
        </p:blipFill>
        <p:spPr bwMode="auto">
          <a:xfrm>
            <a:off x="2476500" y="2667000"/>
            <a:ext cx="2971800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77091" y="2775466"/>
            <a:ext cx="16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</a:t>
            </a:r>
            <a:r>
              <a:rPr lang="en-US" dirty="0" err="1" smtClean="0"/>
              <a:t>Eqs</a:t>
            </a:r>
            <a:r>
              <a:rPr lang="en-US" dirty="0" smtClean="0"/>
              <a:t>*: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29023" y="3052464"/>
            <a:ext cx="31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for LS, e-</a:t>
            </a:r>
            <a:r>
              <a:rPr lang="en-US" dirty="0" err="1" smtClean="0"/>
              <a:t>elast</a:t>
            </a:r>
            <a:r>
              <a:rPr lang="en-US" dirty="0" smtClean="0"/>
              <a:t> ~ [2-3] orders of magnitude 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Inelastic Gas Scattering</a:t>
            </a:r>
            <a:endParaRPr lang="en-US" dirty="0"/>
          </a:p>
        </p:txBody>
      </p:sp>
      <p:sp>
        <p:nvSpPr>
          <p:cNvPr id="3" name="Rectangle 49" descr="Wide downward diagonal"/>
          <p:cNvSpPr>
            <a:spLocks noChangeArrowheads="1"/>
          </p:cNvSpPr>
          <p:nvPr/>
        </p:nvSpPr>
        <p:spPr bwMode="auto">
          <a:xfrm rot="5400000">
            <a:off x="3620293" y="-197643"/>
            <a:ext cx="74613" cy="50292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2900" y="984250"/>
            <a:ext cx="6781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/>
              <a:t>Energy loss caused by </a:t>
            </a:r>
            <a:r>
              <a:rPr lang="en-US" altLang="en-US" b="1" i="0" dirty="0"/>
              <a:t>radiation emission (mostly) </a:t>
            </a:r>
            <a:r>
              <a:rPr lang="en-US" altLang="en-US" i="0" dirty="0" smtClean="0"/>
              <a:t>at </a:t>
            </a:r>
            <a:r>
              <a:rPr lang="en-US" altLang="en-US" i="0" dirty="0"/>
              <a:t>the vicinity of the gas atoms. </a:t>
            </a:r>
            <a:endParaRPr lang="en-US" altLang="en-US" i="0" dirty="0" smtClean="0"/>
          </a:p>
          <a:p>
            <a:pPr eaLnBrk="1" hangingPunct="1"/>
            <a:r>
              <a:rPr lang="en-US" altLang="en-US" i="0" dirty="0" smtClean="0"/>
              <a:t>In this case, electron and nuclei contributions are accounted</a:t>
            </a:r>
            <a:endParaRPr lang="en-US" altLang="en-US" i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5477470"/>
            <a:ext cx="76041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i="0" dirty="0"/>
              <a:t>Number of </a:t>
            </a:r>
            <a:r>
              <a:rPr lang="en-US" altLang="en-US" i="0" dirty="0" smtClean="0"/>
              <a:t>rest gas atoms:		 	P </a:t>
            </a:r>
            <a:r>
              <a:rPr lang="en-US" altLang="en-US" i="0" dirty="0" smtClean="0">
                <a:sym typeface="Symbol" pitchFamily="18" charset="2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/>
              <a:t>Charge of every particle: </a:t>
            </a:r>
            <a:r>
              <a:rPr lang="en-US" altLang="en-US" i="0" dirty="0" smtClean="0"/>
              <a:t>			Z </a:t>
            </a:r>
            <a:r>
              <a:rPr lang="en-US" altLang="en-US" i="0" dirty="0">
                <a:cs typeface="Arial" charset="0"/>
              </a:rPr>
              <a:t>↑</a:t>
            </a:r>
            <a:r>
              <a:rPr lang="en-US" altLang="en-US" i="0" dirty="0"/>
              <a:t>→</a:t>
            </a:r>
            <a:r>
              <a:rPr lang="en-US" altLang="en-US" i="0" dirty="0">
                <a:sym typeface="Symbol" pitchFamily="18" charset="2"/>
              </a:rPr>
              <a:t></a:t>
            </a:r>
            <a:r>
              <a:rPr lang="en-US" altLang="en-US" i="0" dirty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/>
              <a:t>RF acceptance. </a:t>
            </a:r>
            <a:r>
              <a:rPr lang="en-US" altLang="en-US" i="0" dirty="0" smtClean="0"/>
              <a:t>				</a:t>
            </a:r>
            <a:r>
              <a:rPr lang="en-US" altLang="en-US" i="0" dirty="0" err="1" smtClean="0">
                <a:latin typeface="Symbol" panose="05050102010706020507" pitchFamily="18" charset="2"/>
              </a:rPr>
              <a:t>d</a:t>
            </a:r>
            <a:r>
              <a:rPr lang="en-US" altLang="en-US" i="0" baseline="-25000" dirty="0" err="1" smtClean="0"/>
              <a:t>acc</a:t>
            </a:r>
            <a:r>
              <a:rPr lang="en-US" altLang="en-US" i="0" dirty="0" smtClean="0"/>
              <a:t>↑</a:t>
            </a:r>
            <a:r>
              <a:rPr lang="en-US" altLang="en-US" i="0" dirty="0" smtClean="0">
                <a:cs typeface="Arial" charset="0"/>
              </a:rPr>
              <a:t>→</a:t>
            </a:r>
            <a:r>
              <a:rPr lang="en-US" altLang="en-US" i="0" dirty="0" smtClean="0">
                <a:cs typeface="Arial" charset="0"/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↑</a:t>
            </a:r>
            <a:endParaRPr lang="en-US" altLang="en-US" i="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057400" y="27622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733800" y="29146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191000" y="28384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67200" y="26098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962400" y="26860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038600" y="30670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572000" y="2762250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" name="Rectangle 19" descr="Wide downward diagonal"/>
          <p:cNvSpPr>
            <a:spLocks noChangeArrowheads="1"/>
          </p:cNvSpPr>
          <p:nvPr/>
        </p:nvSpPr>
        <p:spPr bwMode="auto">
          <a:xfrm rot="5400000">
            <a:off x="3620293" y="818357"/>
            <a:ext cx="74613" cy="50292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403725" y="28749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gas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371600" y="24320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Beam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209800" y="29146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209800" y="28130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2057400" y="28892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125663" y="30003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905000" y="28352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1981200" y="29654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5943600" y="1822450"/>
            <a:ext cx="2590800" cy="1981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24" name="Freeform 39"/>
          <p:cNvSpPr>
            <a:spLocks/>
          </p:cNvSpPr>
          <p:nvPr/>
        </p:nvSpPr>
        <p:spPr bwMode="auto">
          <a:xfrm>
            <a:off x="6019800" y="2457450"/>
            <a:ext cx="2500313" cy="800100"/>
          </a:xfrm>
          <a:custGeom>
            <a:avLst/>
            <a:gdLst>
              <a:gd name="T0" fmla="*/ 0 w 1575"/>
              <a:gd name="T1" fmla="*/ 2147483647 h 504"/>
              <a:gd name="T2" fmla="*/ 2147483647 w 1575"/>
              <a:gd name="T3" fmla="*/ 2147483647 h 504"/>
              <a:gd name="T4" fmla="*/ 2147483647 w 1575"/>
              <a:gd name="T5" fmla="*/ 2147483647 h 504"/>
              <a:gd name="T6" fmla="*/ 2147483647 w 1575"/>
              <a:gd name="T7" fmla="*/ 2147483647 h 5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75" h="504">
                <a:moveTo>
                  <a:pt x="0" y="270"/>
                </a:moveTo>
                <a:cubicBezTo>
                  <a:pt x="76" y="230"/>
                  <a:pt x="274" y="0"/>
                  <a:pt x="460" y="32"/>
                </a:cubicBezTo>
                <a:cubicBezTo>
                  <a:pt x="646" y="64"/>
                  <a:pt x="930" y="424"/>
                  <a:pt x="1116" y="464"/>
                </a:cubicBezTo>
                <a:cubicBezTo>
                  <a:pt x="1302" y="504"/>
                  <a:pt x="1480" y="310"/>
                  <a:pt x="1575" y="27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7010400" y="18224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RF</a:t>
            </a: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6248400" y="27368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6400800" y="28892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6400800" y="27876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6248400" y="28638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6316663" y="2974975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7696200" y="273685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6172200" y="294005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H="1" flipV="1">
            <a:off x="7772400" y="2835274"/>
            <a:ext cx="838200" cy="534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712621"/>
              </p:ext>
            </p:extLst>
          </p:nvPr>
        </p:nvGraphicFramePr>
        <p:xfrm>
          <a:off x="148724" y="3879850"/>
          <a:ext cx="5828214" cy="57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" name="Equation" r:id="rId3" imgW="5168900" imgH="508000" progId="Equation.3">
                  <p:embed/>
                </p:oleObj>
              </mc:Choice>
              <mc:Fallback>
                <p:oleObj name="Equation" r:id="rId3" imgW="5168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24" y="3879850"/>
                        <a:ext cx="5828214" cy="573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260911"/>
              </p:ext>
            </p:extLst>
          </p:nvPr>
        </p:nvGraphicFramePr>
        <p:xfrm>
          <a:off x="401696" y="4489450"/>
          <a:ext cx="2265304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6" name="Equation" r:id="rId5" imgW="2108200" imgH="431800" progId="Equation.3">
                  <p:embed/>
                </p:oleObj>
              </mc:Choice>
              <mc:Fallback>
                <p:oleObj name="Equation" r:id="rId5" imgW="210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96" y="4489450"/>
                        <a:ext cx="2265304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44436"/>
              </p:ext>
            </p:extLst>
          </p:nvPr>
        </p:nvGraphicFramePr>
        <p:xfrm>
          <a:off x="6105525" y="4108450"/>
          <a:ext cx="2787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7" name="Equation" r:id="rId7" imgW="1307532" imgH="393529" progId="Equation.3">
                  <p:embed/>
                </p:oleObj>
              </mc:Choice>
              <mc:Fallback>
                <p:oleObj name="Equation" r:id="rId7" imgW="130753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108450"/>
                        <a:ext cx="27876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9382" y="3505200"/>
            <a:ext cx="155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</a:t>
            </a:r>
            <a:r>
              <a:rPr lang="en-US" dirty="0" err="1" smtClean="0"/>
              <a:t>Eqs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184338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dependencies:</a:t>
            </a:r>
            <a:endParaRPr lang="en-US" dirty="0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7739207" y="3370264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particle escapes the bucket potential well</a:t>
            </a:r>
          </a:p>
        </p:txBody>
      </p:sp>
    </p:spTree>
    <p:extLst>
      <p:ext uri="{BB962C8B-B14F-4D97-AF65-F5344CB8AC3E}">
        <p14:creationId xmlns:p14="http://schemas.microsoft.com/office/powerpoint/2010/main" val="33960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INSTAB\FastIonInstab\PSA_20170213\DCCT_Sigmas_Pressure_8h00_11h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3135"/>
            <a:ext cx="6248400" cy="45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39276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SR08-CCG3 behaves “as expected” in the whole range.</a:t>
            </a:r>
          </a:p>
          <a:p>
            <a:r>
              <a:rPr lang="en-US" dirty="0" smtClean="0"/>
              <a:t>For CCG1 and 2, after switching off certain pumps, there is a point in which both decrease even though the current increases: this (may) mean that after a certain P, you start the formation of a significant amount of gas ionization (or e-) which affects the pressure readings.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752600"/>
            <a:ext cx="13716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r="38719" b="15393"/>
          <a:stretch/>
        </p:blipFill>
        <p:spPr bwMode="auto">
          <a:xfrm>
            <a:off x="-76199" y="381000"/>
            <a:ext cx="3505199" cy="243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8617" r="38287" b="17329"/>
          <a:stretch/>
        </p:blipFill>
        <p:spPr bwMode="auto">
          <a:xfrm>
            <a:off x="1371600" y="1066801"/>
            <a:ext cx="41245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7291" r="47232" b="16382"/>
          <a:stretch/>
        </p:blipFill>
        <p:spPr bwMode="auto">
          <a:xfrm>
            <a:off x="2895600" y="3124200"/>
            <a:ext cx="5929745" cy="34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Inelastic Gas Scattering</a:t>
            </a:r>
            <a:endParaRPr lang="en-US" dirty="0"/>
          </a:p>
        </p:txBody>
      </p:sp>
      <p:sp>
        <p:nvSpPr>
          <p:cNvPr id="3" name="Rectangle 49" descr="Wide downward diagonal"/>
          <p:cNvSpPr>
            <a:spLocks noChangeArrowheads="1"/>
          </p:cNvSpPr>
          <p:nvPr/>
        </p:nvSpPr>
        <p:spPr bwMode="auto">
          <a:xfrm rot="5400000">
            <a:off x="3848893" y="-677501"/>
            <a:ext cx="74613" cy="50292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886420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/>
              <a:t>Energy loss caused by </a:t>
            </a:r>
            <a:r>
              <a:rPr lang="en-US" altLang="en-US" b="1" i="0" dirty="0"/>
              <a:t>radiation emission (mostly) </a:t>
            </a:r>
            <a:r>
              <a:rPr lang="en-US" altLang="en-US" i="0" dirty="0" smtClean="0"/>
              <a:t>at </a:t>
            </a:r>
            <a:r>
              <a:rPr lang="en-US" altLang="en-US" i="0" dirty="0"/>
              <a:t>the vicinity of the gas atoms. </a:t>
            </a:r>
            <a:endParaRPr lang="en-US" altLang="en-US" i="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0275" y="5096470"/>
            <a:ext cx="7604125" cy="92333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i="0" dirty="0"/>
              <a:t>Number of residual particles </a:t>
            </a:r>
            <a:r>
              <a:rPr lang="en-US" altLang="en-US" i="0" dirty="0" smtClean="0"/>
              <a:t>(pressure):	 	P </a:t>
            </a:r>
            <a:r>
              <a:rPr lang="en-US" altLang="en-US" i="0" dirty="0" smtClean="0">
                <a:sym typeface="Symbol" pitchFamily="18" charset="2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/>
              <a:t>Charge of every particle: </a:t>
            </a:r>
            <a:r>
              <a:rPr lang="en-US" altLang="en-US" i="0" dirty="0" smtClean="0"/>
              <a:t>			Z </a:t>
            </a:r>
            <a:r>
              <a:rPr lang="en-US" altLang="en-US" i="0" dirty="0">
                <a:cs typeface="Arial" charset="0"/>
              </a:rPr>
              <a:t>↑</a:t>
            </a:r>
            <a:r>
              <a:rPr lang="en-US" altLang="en-US" i="0" dirty="0"/>
              <a:t>→</a:t>
            </a:r>
            <a:r>
              <a:rPr lang="en-US" altLang="en-US" i="0" dirty="0">
                <a:sym typeface="Symbol" pitchFamily="18" charset="2"/>
              </a:rPr>
              <a:t></a:t>
            </a:r>
            <a:r>
              <a:rPr lang="en-US" altLang="en-US" i="0" dirty="0">
                <a:solidFill>
                  <a:srgbClr val="FF0000"/>
                </a:solidFill>
                <a:sym typeface="Symbol" pitchFamily="18" charset="2"/>
              </a:rPr>
              <a:t>↓</a:t>
            </a:r>
            <a:endParaRPr lang="en-US" altLang="en-US" i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/>
              <a:t>RF acceptance. </a:t>
            </a:r>
            <a:r>
              <a:rPr lang="en-US" altLang="en-US" i="0" dirty="0" smtClean="0"/>
              <a:t>				</a:t>
            </a:r>
            <a:r>
              <a:rPr lang="en-US" altLang="en-US" i="0" dirty="0" err="1" smtClean="0">
                <a:latin typeface="Symbol" panose="05050102010706020507" pitchFamily="18" charset="2"/>
              </a:rPr>
              <a:t>d</a:t>
            </a:r>
            <a:r>
              <a:rPr lang="en-US" altLang="en-US" i="0" baseline="-25000" dirty="0" err="1" smtClean="0"/>
              <a:t>acc</a:t>
            </a:r>
            <a:r>
              <a:rPr lang="en-US" altLang="en-US" i="0" dirty="0" smtClean="0"/>
              <a:t>↑</a:t>
            </a:r>
            <a:r>
              <a:rPr lang="en-US" altLang="en-US" i="0" dirty="0" smtClean="0">
                <a:cs typeface="Arial" charset="0"/>
              </a:rPr>
              <a:t>→</a:t>
            </a:r>
            <a:r>
              <a:rPr lang="en-US" altLang="en-US" i="0" dirty="0" smtClean="0">
                <a:cs typeface="Arial" charset="0"/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↑</a:t>
            </a:r>
            <a:endParaRPr lang="en-US" altLang="en-US" i="0" dirty="0">
              <a:solidFill>
                <a:srgbClr val="00B05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86000" y="22823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62400" y="24347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419600" y="23585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95800" y="21299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191000" y="22061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67200" y="25871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2282392"/>
            <a:ext cx="155575" cy="152400"/>
          </a:xfrm>
          <a:prstGeom prst="ellipse">
            <a:avLst/>
          </a:prstGeom>
          <a:gradFill rotWithShape="1">
            <a:gsLst>
              <a:gs pos="0">
                <a:srgbClr val="FBBEA3"/>
              </a:gs>
              <a:gs pos="100000">
                <a:srgbClr val="74584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" name="Rectangle 19" descr="Wide downward diagonal"/>
          <p:cNvSpPr>
            <a:spLocks noChangeArrowheads="1"/>
          </p:cNvSpPr>
          <p:nvPr/>
        </p:nvSpPr>
        <p:spPr bwMode="auto">
          <a:xfrm rot="5400000">
            <a:off x="3848893" y="338499"/>
            <a:ext cx="74613" cy="50292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632325" y="2395105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gas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600200" y="1952192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Beam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438400" y="24347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438400" y="23331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2286000" y="24093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354263" y="252051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133600" y="235541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209800" y="24855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6172200" y="1342592"/>
            <a:ext cx="2590800" cy="1981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24" name="Freeform 39"/>
          <p:cNvSpPr>
            <a:spLocks/>
          </p:cNvSpPr>
          <p:nvPr/>
        </p:nvSpPr>
        <p:spPr bwMode="auto">
          <a:xfrm>
            <a:off x="6248400" y="1977592"/>
            <a:ext cx="2500313" cy="800100"/>
          </a:xfrm>
          <a:custGeom>
            <a:avLst/>
            <a:gdLst>
              <a:gd name="T0" fmla="*/ 0 w 1575"/>
              <a:gd name="T1" fmla="*/ 2147483647 h 504"/>
              <a:gd name="T2" fmla="*/ 2147483647 w 1575"/>
              <a:gd name="T3" fmla="*/ 2147483647 h 504"/>
              <a:gd name="T4" fmla="*/ 2147483647 w 1575"/>
              <a:gd name="T5" fmla="*/ 2147483647 h 504"/>
              <a:gd name="T6" fmla="*/ 2147483647 w 1575"/>
              <a:gd name="T7" fmla="*/ 2147483647 h 5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75" h="504">
                <a:moveTo>
                  <a:pt x="0" y="270"/>
                </a:moveTo>
                <a:cubicBezTo>
                  <a:pt x="76" y="230"/>
                  <a:pt x="274" y="0"/>
                  <a:pt x="460" y="32"/>
                </a:cubicBezTo>
                <a:cubicBezTo>
                  <a:pt x="646" y="64"/>
                  <a:pt x="930" y="424"/>
                  <a:pt x="1116" y="464"/>
                </a:cubicBezTo>
                <a:cubicBezTo>
                  <a:pt x="1302" y="504"/>
                  <a:pt x="1480" y="310"/>
                  <a:pt x="1575" y="27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7239000" y="1342592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RF</a:t>
            </a: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6477000" y="22569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6629400" y="24093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6629400" y="23077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6477000" y="23839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6545263" y="249511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7924800" y="2256992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6400800" y="2460192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H="1">
            <a:off x="8001000" y="1695450"/>
            <a:ext cx="633412" cy="5107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43219" r="37921" b="45418"/>
          <a:stretch/>
        </p:blipFill>
        <p:spPr bwMode="auto">
          <a:xfrm>
            <a:off x="762000" y="4235321"/>
            <a:ext cx="4191001" cy="6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62343" r="40142" b="28248"/>
          <a:stretch/>
        </p:blipFill>
        <p:spPr bwMode="auto">
          <a:xfrm>
            <a:off x="762001" y="3619191"/>
            <a:ext cx="3764240" cy="5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52399" y="3139126"/>
            <a:ext cx="16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</a:t>
            </a:r>
            <a:r>
              <a:rPr lang="en-US" dirty="0" err="1" smtClean="0"/>
              <a:t>Eqs</a:t>
            </a:r>
            <a:r>
              <a:rPr lang="en-US" dirty="0" smtClean="0"/>
              <a:t>*:</a:t>
            </a:r>
            <a:endParaRPr lang="en-US" dirty="0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7896225" y="1295400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particle escapes the bucket potential well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91200" y="361919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shall be accounted for 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Touscheck</a:t>
            </a:r>
            <a:r>
              <a:rPr lang="en-US" dirty="0" smtClean="0"/>
              <a:t> Lifetime (I)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933271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i="0" dirty="0" smtClean="0">
                <a:solidFill>
                  <a:srgbClr val="00B050"/>
                </a:solidFill>
              </a:rPr>
              <a:t>Limiting effect in LS</a:t>
            </a:r>
            <a:r>
              <a:rPr lang="en-US" altLang="en-US" i="0" dirty="0" smtClean="0">
                <a:solidFill>
                  <a:srgbClr val="00B050"/>
                </a:solidFill>
              </a:rPr>
              <a:t> </a:t>
            </a:r>
            <a:r>
              <a:rPr lang="en-US" altLang="en-US" i="0" dirty="0" smtClean="0"/>
              <a:t>(although not in the scope of this workshop)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i="0" dirty="0" smtClean="0"/>
              <a:t>Due to energy </a:t>
            </a:r>
            <a:r>
              <a:rPr lang="en-US" altLang="en-US" i="0" dirty="0"/>
              <a:t>exchange between particles </a:t>
            </a:r>
            <a:r>
              <a:rPr lang="en-US" altLang="en-US" i="0" dirty="0" smtClean="0"/>
              <a:t>within </a:t>
            </a:r>
            <a:r>
              <a:rPr lang="en-US" altLang="en-US" i="0" dirty="0"/>
              <a:t>the </a:t>
            </a:r>
            <a:r>
              <a:rPr lang="en-US" altLang="en-US" i="0" dirty="0" smtClean="0"/>
              <a:t>bunch, which can bring the particles out of the energy acceptance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i="0" dirty="0" smtClean="0"/>
              <a:t>It is not exponential, but </a:t>
            </a:r>
            <a:r>
              <a:rPr lang="en-US" altLang="en-US" i="0" dirty="0" err="1" smtClean="0"/>
              <a:t>assymptotic</a:t>
            </a:r>
            <a:r>
              <a:rPr lang="en-US" altLang="en-US" i="0" dirty="0" smtClean="0"/>
              <a:t>:</a:t>
            </a:r>
          </a:p>
        </p:txBody>
      </p:sp>
      <p:pic>
        <p:nvPicPr>
          <p:cNvPr id="64" name="Picture 4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60557" r="53940" b="31279"/>
          <a:stretch/>
        </p:blipFill>
        <p:spPr bwMode="auto">
          <a:xfrm>
            <a:off x="1447800" y="3690220"/>
            <a:ext cx="1730394" cy="8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69592"/>
              </p:ext>
            </p:extLst>
          </p:nvPr>
        </p:nvGraphicFramePr>
        <p:xfrm>
          <a:off x="2154238" y="2289175"/>
          <a:ext cx="1787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4" imgW="1079500" imgH="419100" progId="Equation.3">
                  <p:embed/>
                </p:oleObj>
              </mc:Choice>
              <mc:Fallback>
                <p:oleObj name="Equation" r:id="rId4" imgW="1079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2289175"/>
                        <a:ext cx="1787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9"/>
          <p:cNvSpPr>
            <a:spLocks noChangeShapeType="1"/>
          </p:cNvSpPr>
          <p:nvPr/>
        </p:nvSpPr>
        <p:spPr bwMode="auto">
          <a:xfrm>
            <a:off x="4294188" y="26289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48576"/>
              </p:ext>
            </p:extLst>
          </p:nvPr>
        </p:nvGraphicFramePr>
        <p:xfrm>
          <a:off x="5607050" y="2360613"/>
          <a:ext cx="14716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6" imgW="888840" imgH="393480" progId="Equation.3">
                  <p:embed/>
                </p:oleObj>
              </mc:Choice>
              <mc:Fallback>
                <p:oleObj name="Equation" r:id="rId6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360613"/>
                        <a:ext cx="14716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609600" y="3066871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i="0" dirty="0">
                <a:latin typeface="Symbol" panose="05050102010706020507" pitchFamily="18" charset="2"/>
              </a:rPr>
              <a:t>t</a:t>
            </a:r>
            <a:r>
              <a:rPr lang="en-US" altLang="en-US" i="0" dirty="0" smtClean="0"/>
              <a:t> complex expression*, but its main dependencies: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22694" y="3847006"/>
            <a:ext cx="536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roduct  </a:t>
            </a:r>
            <a:r>
              <a:rPr lang="en-US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b="1" dirty="0" smtClean="0">
                <a:solidFill>
                  <a:srgbClr val="00B050"/>
                </a:solidFill>
              </a:rPr>
              <a:t>* 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b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= </a:t>
            </a:r>
            <a:r>
              <a:rPr lang="en-US" b="1" dirty="0" err="1" smtClean="0">
                <a:solidFill>
                  <a:srgbClr val="00B050"/>
                </a:solidFill>
              </a:rPr>
              <a:t>ct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, widely used in LS (instead of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7467600" cy="92333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i="0" dirty="0" smtClean="0"/>
              <a:t>V</a:t>
            </a:r>
            <a:r>
              <a:rPr lang="en-US" altLang="en-US" i="0" baseline="-25000" dirty="0" smtClean="0"/>
              <a:t>RF</a:t>
            </a:r>
            <a:r>
              <a:rPr lang="en-US" altLang="en-US" i="0" dirty="0" smtClean="0"/>
              <a:t> </a:t>
            </a:r>
            <a:r>
              <a:rPr lang="en-US" altLang="en-US" i="0" dirty="0">
                <a:cs typeface="Arial" charset="0"/>
              </a:rPr>
              <a:t>↑</a:t>
            </a:r>
            <a:r>
              <a:rPr lang="en-US" altLang="en-US" i="0" dirty="0"/>
              <a:t>→</a:t>
            </a:r>
            <a:r>
              <a:rPr lang="en-US" altLang="en-US" i="0" dirty="0">
                <a:sym typeface="Symbol" pitchFamily="18" charset="2"/>
              </a:rPr>
              <a:t> </a:t>
            </a:r>
            <a:r>
              <a:rPr lang="en-US" altLang="en-US" i="0" dirty="0"/>
              <a:t>RF acceptance </a:t>
            </a:r>
            <a:r>
              <a:rPr lang="en-US" altLang="en-US" i="0" dirty="0" smtClean="0"/>
              <a:t>		</a:t>
            </a:r>
            <a:r>
              <a:rPr lang="en-US" altLang="en-US" i="0" dirty="0" err="1" smtClean="0">
                <a:latin typeface="Symbol" panose="05050102010706020507" pitchFamily="18" charset="2"/>
              </a:rPr>
              <a:t>d</a:t>
            </a:r>
            <a:r>
              <a:rPr lang="en-US" altLang="en-US" i="0" baseline="-25000" dirty="0" err="1" smtClean="0"/>
              <a:t>acc</a:t>
            </a:r>
            <a:r>
              <a:rPr lang="en-US" altLang="en-US" i="0" dirty="0" smtClean="0">
                <a:cs typeface="Arial" charset="0"/>
              </a:rPr>
              <a:t>↑</a:t>
            </a:r>
            <a:r>
              <a:rPr lang="en-US" altLang="en-US" i="0" dirty="0" smtClean="0"/>
              <a:t>→</a:t>
            </a:r>
            <a:r>
              <a:rPr lang="en-US" altLang="en-US" i="0" dirty="0" smtClean="0"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00B050"/>
                </a:solidFill>
                <a:sym typeface="Symbol" pitchFamily="18" charset="2"/>
              </a:rPr>
              <a:t>↑</a:t>
            </a:r>
            <a:endParaRPr lang="en-US" altLang="en-US" i="0" dirty="0">
              <a:solidFill>
                <a:srgbClr val="00B050"/>
              </a:solidFill>
              <a:sym typeface="Symbol" pitchFamily="18" charset="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i="0" dirty="0" smtClean="0"/>
              <a:t>Beam </a:t>
            </a:r>
            <a:r>
              <a:rPr lang="en-US" altLang="en-US" i="0" dirty="0"/>
              <a:t>density (coupling, bunch </a:t>
            </a:r>
            <a:r>
              <a:rPr lang="en-US" altLang="en-US" i="0" dirty="0" smtClean="0"/>
              <a:t>length). 	</a:t>
            </a:r>
            <a:r>
              <a:rPr lang="en-US" altLang="en-US" i="0" dirty="0" smtClean="0">
                <a:latin typeface="Symbol" panose="05050102010706020507" pitchFamily="18" charset="2"/>
              </a:rPr>
              <a:t>r</a:t>
            </a:r>
            <a:r>
              <a:rPr lang="en-US" altLang="en-US" i="0" dirty="0" smtClean="0"/>
              <a:t>↑</a:t>
            </a:r>
            <a:r>
              <a:rPr lang="en-US" altLang="en-US" i="0" dirty="0" smtClean="0">
                <a:cs typeface="Arial" charset="0"/>
              </a:rPr>
              <a:t>→</a:t>
            </a:r>
            <a:r>
              <a:rPr lang="en-US" altLang="en-US" i="0" dirty="0" smtClean="0">
                <a:cs typeface="Arial" charset="0"/>
                <a:sym typeface="Symbol" pitchFamily="18" charset="2"/>
              </a:rPr>
              <a:t></a:t>
            </a:r>
            <a:r>
              <a:rPr lang="en-US" altLang="en-US" i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</a:p>
          <a:p>
            <a:pPr eaLnBrk="1" hangingPunct="1">
              <a:buFontTx/>
              <a:buAutoNum type="arabicPeriod"/>
            </a:pPr>
            <a:r>
              <a:rPr lang="en-US" altLang="en-US" i="0" dirty="0" smtClean="0">
                <a:cs typeface="Arial" charset="0"/>
                <a:sym typeface="Symbol" pitchFamily="18" charset="2"/>
              </a:rPr>
              <a:t>Beam bunch intensity:			</a:t>
            </a:r>
            <a:r>
              <a:rPr lang="en-US" altLang="en-US" i="0" dirty="0" err="1" smtClean="0">
                <a:cs typeface="Arial" charset="0"/>
                <a:sym typeface="Symbol" pitchFamily="18" charset="2"/>
              </a:rPr>
              <a:t>I</a:t>
            </a:r>
            <a:r>
              <a:rPr lang="en-US" altLang="en-US" i="0" baseline="-25000" dirty="0" err="1" smtClean="0">
                <a:cs typeface="Arial" charset="0"/>
                <a:sym typeface="Symbol" pitchFamily="18" charset="2"/>
              </a:rPr>
              <a:t>b</a:t>
            </a:r>
            <a:r>
              <a:rPr lang="en-US" altLang="en-US" i="0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en-US" i="0" dirty="0"/>
              <a:t>↑</a:t>
            </a:r>
            <a:r>
              <a:rPr lang="en-US" altLang="en-US" i="0" dirty="0">
                <a:cs typeface="Arial" charset="0"/>
              </a:rPr>
              <a:t>→</a:t>
            </a:r>
            <a:r>
              <a:rPr lang="en-US" altLang="en-US" i="0" dirty="0">
                <a:cs typeface="Arial" charset="0"/>
                <a:sym typeface="Symbol" pitchFamily="18" charset="2"/>
              </a:rPr>
              <a:t></a:t>
            </a:r>
            <a:r>
              <a:rPr lang="en-US" altLang="en-US" i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↓</a:t>
            </a:r>
            <a:endParaRPr lang="en-US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6200" y="6169223"/>
            <a:ext cx="286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*See </a:t>
            </a:r>
            <a:r>
              <a:rPr lang="en-US" sz="1400" dirty="0" err="1" smtClean="0"/>
              <a:t>Piwinsky</a:t>
            </a:r>
            <a:r>
              <a:rPr lang="en-US" sz="1400" dirty="0" smtClean="0"/>
              <a:t> Equation, Chao’s 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8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in 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Lifetime in LS is dominated by </a:t>
            </a:r>
            <a:r>
              <a:rPr lang="en-US" dirty="0" err="1" smtClean="0"/>
              <a:t>Touscheck</a:t>
            </a:r>
            <a:r>
              <a:rPr lang="en-US" dirty="0" smtClean="0"/>
              <a:t> effect, except in MAX-IV prediction@500mA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lifetime (including elastic &amp; inelastic) only important at early commissioning phases or during installation of new IDs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3601"/>
            <a:ext cx="5562600" cy="37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352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Soleil: X.N. </a:t>
            </a:r>
            <a:r>
              <a:rPr lang="en-US" sz="1200" dirty="0" err="1" smtClean="0"/>
              <a:t>Gavalda</a:t>
            </a:r>
            <a:r>
              <a:rPr lang="en-US" sz="1200" dirty="0" smtClean="0"/>
              <a:t>, </a:t>
            </a:r>
            <a:r>
              <a:rPr lang="en-US" sz="1200" dirty="0" err="1" smtClean="0"/>
              <a:t>Phd</a:t>
            </a:r>
            <a:r>
              <a:rPr lang="en-US" sz="1200" dirty="0" smtClean="0"/>
              <a:t> Thesis</a:t>
            </a:r>
          </a:p>
          <a:p>
            <a:r>
              <a:rPr lang="en-US" sz="1200" dirty="0" smtClean="0"/>
              <a:t>Diamond: I. Martin, priv. communications</a:t>
            </a:r>
          </a:p>
          <a:p>
            <a:r>
              <a:rPr lang="en-US" sz="1200" dirty="0" smtClean="0"/>
              <a:t>ESRF: N. </a:t>
            </a:r>
            <a:r>
              <a:rPr lang="en-US" sz="1200" dirty="0" err="1" smtClean="0"/>
              <a:t>Carmignani</a:t>
            </a:r>
            <a:r>
              <a:rPr lang="en-US" sz="1200" dirty="0" smtClean="0"/>
              <a:t>, priv. communications</a:t>
            </a:r>
          </a:p>
          <a:p>
            <a:r>
              <a:rPr lang="en-US" sz="1200" dirty="0" smtClean="0"/>
              <a:t>MAX-IV: </a:t>
            </a:r>
            <a:r>
              <a:rPr lang="ca-ES" sz="1200" dirty="0" smtClean="0"/>
              <a:t>S.C. Leeman,</a:t>
            </a:r>
            <a:r>
              <a:rPr lang="en-US" sz="1200" dirty="0"/>
              <a:t> </a:t>
            </a:r>
            <a:r>
              <a:rPr lang="en-US" sz="1200" dirty="0" smtClean="0"/>
              <a:t>PRST-AB 12</a:t>
            </a:r>
            <a:r>
              <a:rPr lang="en-US" sz="1200" dirty="0"/>
              <a:t>, 120701 (2009</a:t>
            </a:r>
            <a:r>
              <a:rPr lang="en-US" sz="1200" dirty="0" smtClean="0"/>
              <a:t>) – </a:t>
            </a:r>
            <a:r>
              <a:rPr lang="en-US" sz="1200" b="1" dirty="0" smtClean="0"/>
              <a:t>500mA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Gas Lifetime in LS: commissioning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Rule of thumb: Gas lifetime ~100h, when P-</a:t>
            </a:r>
            <a:r>
              <a:rPr lang="en-US" dirty="0" err="1" smtClean="0"/>
              <a:t>avg</a:t>
            </a:r>
            <a:r>
              <a:rPr lang="en-US" dirty="0" smtClean="0"/>
              <a:t>&lt;1e-9, which is usually achieved after ~100 A*h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ALBA, this was achieved after ~6 months of operation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4" t="32013" r="16145" b="25279"/>
          <a:stretch/>
        </p:blipFill>
        <p:spPr bwMode="auto">
          <a:xfrm>
            <a:off x="152400" y="2057400"/>
            <a:ext cx="5050749" cy="36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75" y="5721305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Einfeld</a:t>
            </a:r>
            <a:r>
              <a:rPr lang="en-US" dirty="0" smtClean="0"/>
              <a:t>, IPAC11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31547" r="21690" b="9848"/>
          <a:stretch/>
        </p:blipFill>
        <p:spPr bwMode="auto">
          <a:xfrm>
            <a:off x="3872345" y="2983038"/>
            <a:ext cx="5195455" cy="3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07744" y="6107668"/>
            <a:ext cx="378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. Al-</a:t>
            </a:r>
            <a:r>
              <a:rPr lang="en-US" dirty="0" err="1" smtClean="0"/>
              <a:t>Dmour</a:t>
            </a:r>
            <a:r>
              <a:rPr lang="en-US" dirty="0" smtClean="0"/>
              <a:t>, XXIV SLS Workshop,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new components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Complete Cell exchange in Diamond</a:t>
            </a:r>
            <a:endParaRPr lang="en-US" dirty="0"/>
          </a:p>
        </p:txBody>
      </p:sp>
      <p:pic>
        <p:nvPicPr>
          <p:cNvPr id="14339" name="Picture 3" descr="Z:\Lifetime\DiamondCellChange\2017-03-02 08_00_18-Figure 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6076950" cy="4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840468"/>
            <a:ext cx="378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Lifetime Product </a:t>
            </a:r>
            <a:r>
              <a:rPr lang="en-US" dirty="0" err="1" smtClean="0"/>
              <a:t>estabilized</a:t>
            </a:r>
            <a:r>
              <a:rPr lang="en-US" dirty="0" smtClean="0"/>
              <a:t> at ~50A*h</a:t>
            </a:r>
            <a:endParaRPr lang="en-US" dirty="0"/>
          </a:p>
        </p:txBody>
      </p:sp>
      <p:pic>
        <p:nvPicPr>
          <p:cNvPr id="14340" name="Picture 4" descr="Z:\Lifetime\DiamondCellChange\2017-03-02 08_06_39-Figure 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47455"/>
            <a:ext cx="6019799" cy="41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2687414"/>
            <a:ext cx="280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stabilized &gt;100A*h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2854" y="1501124"/>
            <a:ext cx="256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Courtesy of </a:t>
            </a:r>
            <a:r>
              <a:rPr lang="en-US" i="1" dirty="0" err="1" smtClean="0">
                <a:solidFill>
                  <a:srgbClr val="00B050"/>
                </a:solidFill>
              </a:rPr>
              <a:t>M.Cox</a:t>
            </a:r>
            <a:r>
              <a:rPr lang="en-US" i="1" dirty="0" smtClean="0">
                <a:solidFill>
                  <a:srgbClr val="00B050"/>
                </a:solidFill>
              </a:rPr>
              <a:t> and I. Martin (Diamond)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LBA Powerpoin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29914</TotalTime>
  <Words>2466</Words>
  <Application>Microsoft Office PowerPoint</Application>
  <PresentationFormat>On-screen Show (4:3)</PresentationFormat>
  <Paragraphs>375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ALBA Powerpoint_2</vt:lpstr>
      <vt:lpstr>Office Theme</vt:lpstr>
      <vt:lpstr>Microsoft Equation 3.0</vt:lpstr>
      <vt:lpstr>Equation</vt:lpstr>
      <vt:lpstr>PowerPoint Presentation</vt:lpstr>
      <vt:lpstr>PowerPoint Presentation</vt:lpstr>
      <vt:lpstr>Lifetime: Particle Loss in LS</vt:lpstr>
      <vt:lpstr>Elastic Gas Scattering</vt:lpstr>
      <vt:lpstr>Inelastic Gas Scattering</vt:lpstr>
      <vt:lpstr>Touscheck Lifetime (I)</vt:lpstr>
      <vt:lpstr>Lifetime in LS</vt:lpstr>
      <vt:lpstr>Gas Lifetime in LS: commissioning</vt:lpstr>
      <vt:lpstr>Installation of new components</vt:lpstr>
      <vt:lpstr>Installation of new components</vt:lpstr>
      <vt:lpstr>Lifetime Calculator GUI</vt:lpstr>
      <vt:lpstr>Lifetime Calculator GUI</vt:lpstr>
      <vt:lpstr>Controlled pressure bump</vt:lpstr>
      <vt:lpstr>Controlled pressure bump</vt:lpstr>
      <vt:lpstr>PowerPoint Presentation</vt:lpstr>
      <vt:lpstr>Ion Instabilities in LS</vt:lpstr>
      <vt:lpstr>Ion Instability: ion generation</vt:lpstr>
      <vt:lpstr>Ion Instability: Trapping Condition</vt:lpstr>
      <vt:lpstr>Ion Instability: Trapping Condition</vt:lpstr>
      <vt:lpstr>Ion Instability: Trapping Condition</vt:lpstr>
      <vt:lpstr>Ion Instability: Osc. Frequency</vt:lpstr>
      <vt:lpstr>Ion Instabilities: tune shift</vt:lpstr>
      <vt:lpstr>Fast Beam Ion Instability - FBII</vt:lpstr>
      <vt:lpstr>Fast Beam Ion Instability - FBII</vt:lpstr>
      <vt:lpstr>Ion Instabilities Observations</vt:lpstr>
      <vt:lpstr>Ion Instabilities Observations</vt:lpstr>
      <vt:lpstr>Ion Instabilities Observations</vt:lpstr>
      <vt:lpstr>Ion Instabilities Observations</vt:lpstr>
      <vt:lpstr>Ion Instabilities Observations</vt:lpstr>
      <vt:lpstr>PowerPoint Presentation</vt:lpstr>
      <vt:lpstr>Controlled pressure bump</vt:lpstr>
      <vt:lpstr>PowerPoint Presentation</vt:lpstr>
      <vt:lpstr>CONCLUSIONS</vt:lpstr>
      <vt:lpstr>CONCLUSIONS</vt:lpstr>
      <vt:lpstr>Acknowledgements</vt:lpstr>
      <vt:lpstr>Extra slides</vt:lpstr>
      <vt:lpstr>PowerPoint Presentation</vt:lpstr>
      <vt:lpstr>Fast Beam Ion Instability - FBII</vt:lpstr>
      <vt:lpstr>Elastic Gas Scattering</vt:lpstr>
      <vt:lpstr>Inelastic Gas Scattering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vacuum quality in light sources:  beam lifetime and fast ion instabilities</dc:title>
  <dc:creator>Ubaldo Iriso Áriz</dc:creator>
  <cp:lastModifiedBy>Ubaldo Iriso Ariz</cp:lastModifiedBy>
  <cp:revision>172</cp:revision>
  <dcterms:created xsi:type="dcterms:W3CDTF">2006-08-16T00:00:00Z</dcterms:created>
  <dcterms:modified xsi:type="dcterms:W3CDTF">2017-03-09T10:45:58Z</dcterms:modified>
</cp:coreProperties>
</file>