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232" r:id="rId1"/>
  </p:sldMasterIdLst>
  <p:notesMasterIdLst>
    <p:notesMasterId r:id="rId37"/>
  </p:notesMasterIdLst>
  <p:sldIdLst>
    <p:sldId id="292" r:id="rId2"/>
    <p:sldId id="345" r:id="rId3"/>
    <p:sldId id="346" r:id="rId4"/>
    <p:sldId id="344" r:id="rId5"/>
    <p:sldId id="348" r:id="rId6"/>
    <p:sldId id="349" r:id="rId7"/>
    <p:sldId id="388" r:id="rId8"/>
    <p:sldId id="385" r:id="rId9"/>
    <p:sldId id="351" r:id="rId10"/>
    <p:sldId id="352" r:id="rId11"/>
    <p:sldId id="389" r:id="rId12"/>
    <p:sldId id="354" r:id="rId13"/>
    <p:sldId id="355" r:id="rId14"/>
    <p:sldId id="390" r:id="rId15"/>
    <p:sldId id="353" r:id="rId16"/>
    <p:sldId id="391" r:id="rId17"/>
    <p:sldId id="356" r:id="rId18"/>
    <p:sldId id="392" r:id="rId19"/>
    <p:sldId id="357" r:id="rId20"/>
    <p:sldId id="359" r:id="rId21"/>
    <p:sldId id="358" r:id="rId22"/>
    <p:sldId id="393" r:id="rId23"/>
    <p:sldId id="360" r:id="rId24"/>
    <p:sldId id="361" r:id="rId25"/>
    <p:sldId id="362" r:id="rId26"/>
    <p:sldId id="363" r:id="rId27"/>
    <p:sldId id="366" r:id="rId28"/>
    <p:sldId id="368" r:id="rId29"/>
    <p:sldId id="371" r:id="rId30"/>
    <p:sldId id="373" r:id="rId31"/>
    <p:sldId id="374" r:id="rId32"/>
    <p:sldId id="375" r:id="rId33"/>
    <p:sldId id="381" r:id="rId34"/>
    <p:sldId id="372" r:id="rId35"/>
    <p:sldId id="341" r:id="rId3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9300"/>
    <a:srgbClr val="0E8F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191"/>
    <p:restoredTop sz="94799"/>
  </p:normalViewPr>
  <p:slideViewPr>
    <p:cSldViewPr snapToGrid="0" snapToObjects="1">
      <p:cViewPr>
        <p:scale>
          <a:sx n="99" d="100"/>
          <a:sy n="99" d="100"/>
        </p:scale>
        <p:origin x="568" y="11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B5AE08-03C2-784A-8F80-F68CA5D6FE83}" type="datetimeFigureOut">
              <a:rPr lang="en-GB" smtClean="0"/>
              <a:t>08/03/2017</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A497A-4528-3E40-AAC7-5A1BCF509C71}" type="slidenum">
              <a:rPr lang="en-GB" smtClean="0"/>
              <a:t>‹#›</a:t>
            </a:fld>
            <a:endParaRPr lang="en-GB"/>
          </a:p>
        </p:txBody>
      </p:sp>
    </p:spTree>
    <p:extLst>
      <p:ext uri="{BB962C8B-B14F-4D97-AF65-F5344CB8AC3E}">
        <p14:creationId xmlns:p14="http://schemas.microsoft.com/office/powerpoint/2010/main" val="168629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96013" y="802300"/>
            <a:ext cx="6086725" cy="2541431"/>
          </a:xfrm>
        </p:spPr>
        <p:txBody>
          <a:bodyPr bIns="0"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96013" y="3531206"/>
            <a:ext cx="608672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117087" y="330370"/>
            <a:ext cx="2565650" cy="309201"/>
          </a:xfrm>
          <a:prstGeom prst="rect">
            <a:avLst/>
          </a:prstGeom>
        </p:spPr>
        <p:txBody>
          <a:bodyPr/>
          <a:lstStyle/>
          <a:p>
            <a:fld id="{48A87A34-81AB-432B-8DAE-1953F412C126}" type="datetimeFigureOut">
              <a:rPr lang="en-US" dirty="0"/>
              <a:t>3/8/17</a:t>
            </a:fld>
            <a:endParaRPr lang="en-US" dirty="0"/>
          </a:p>
        </p:txBody>
      </p:sp>
      <p:sp>
        <p:nvSpPr>
          <p:cNvPr id="5" name="Footer Placeholder 4"/>
          <p:cNvSpPr>
            <a:spLocks noGrp="1"/>
          </p:cNvSpPr>
          <p:nvPr>
            <p:ph type="ftr" sz="quarter" idx="11"/>
          </p:nvPr>
        </p:nvSpPr>
        <p:spPr>
          <a:xfrm>
            <a:off x="2596012" y="329309"/>
            <a:ext cx="3343483"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554262" y="798973"/>
            <a:ext cx="868839" cy="503578"/>
          </a:xfrm>
          <a:prstGeom prst="rect">
            <a:avLst/>
          </a:prstGeom>
        </p:spPr>
        <p:txBody>
          <a:bodyPr/>
          <a:lstStyle/>
          <a:p>
            <a:fld id="{6D22F896-40B5-4ADD-8801-0D06FADFA095}" type="slidenum">
              <a:rPr lang="en-US" dirty="0"/>
              <a:t>‹#›</a:t>
            </a:fld>
            <a:endParaRPr lang="en-US" dirty="0"/>
          </a:p>
        </p:txBody>
      </p:sp>
      <p:cxnSp>
        <p:nvCxnSpPr>
          <p:cNvPr id="15" name="Straight Connector 14"/>
          <p:cNvCxnSpPr/>
          <p:nvPr/>
        </p:nvCxnSpPr>
        <p:spPr>
          <a:xfrm>
            <a:off x="2596013" y="3528542"/>
            <a:ext cx="608672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Slide Number Placeholder 5"/>
          <p:cNvSpPr txBox="1">
            <a:spLocks/>
          </p:cNvSpPr>
          <p:nvPr userDrawn="1"/>
        </p:nvSpPr>
        <p:spPr>
          <a:xfrm>
            <a:off x="9242063" y="6260635"/>
            <a:ext cx="658953" cy="503578"/>
          </a:xfrm>
          <a:prstGeom prst="rect">
            <a:avLst/>
          </a:prstGeom>
        </p:spPr>
        <p:txBody>
          <a:bodyPr vert="horz" lIns="74295" tIns="37148" rIns="74295" bIns="37148"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275" smtClean="0">
                <a:solidFill>
                  <a:schemeClr val="tx1"/>
                </a:solidFill>
              </a:rPr>
              <a:pPr/>
              <a:t>‹#›</a:t>
            </a:fld>
            <a:endParaRPr lang="en-US" sz="2275" dirty="0">
              <a:solidFill>
                <a:schemeClr val="tx1"/>
              </a:solidFill>
            </a:endParaRPr>
          </a:p>
        </p:txBody>
      </p:sp>
    </p:spTree>
    <p:extLst>
      <p:ext uri="{BB962C8B-B14F-4D97-AF65-F5344CB8AC3E}">
        <p14:creationId xmlns:p14="http://schemas.microsoft.com/office/powerpoint/2010/main" val="198664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117087" y="330370"/>
            <a:ext cx="2565650" cy="309201"/>
          </a:xfrm>
          <a:prstGeom prst="rect">
            <a:avLst/>
          </a:prstGeom>
        </p:spPr>
        <p:txBody>
          <a:bodyPr/>
          <a:lstStyle/>
          <a:p>
            <a:fld id="{B61BEF0D-F0BB-DE4B-95CE-6DB70DBA9567}" type="datetimeFigureOut">
              <a:rPr lang="en-US" smtClean="0"/>
              <a:pPr/>
              <a:t>3/8/17</a:t>
            </a:fld>
            <a:endParaRPr lang="en-US" dirty="0"/>
          </a:p>
        </p:txBody>
      </p:sp>
      <p:sp>
        <p:nvSpPr>
          <p:cNvPr id="5" name="Footer Placeholder 4"/>
          <p:cNvSpPr>
            <a:spLocks noGrp="1"/>
          </p:cNvSpPr>
          <p:nvPr>
            <p:ph type="ftr" sz="quarter" idx="11"/>
          </p:nvPr>
        </p:nvSpPr>
        <p:spPr>
          <a:xfrm>
            <a:off x="1563782" y="329309"/>
            <a:ext cx="4370171"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528369" y="798973"/>
            <a:ext cx="862058" cy="503578"/>
          </a:xfrm>
          <a:prstGeom prst="rect">
            <a:avLst/>
          </a:prstGeom>
        </p:spPr>
        <p:txBody>
          <a:bodyPr/>
          <a:lstStyle/>
          <a:p>
            <a:fld id="{D57F1E4F-1CFF-5643-939E-217C01CDF565}" type="slidenum">
              <a:rPr lang="en-US" smtClean="0"/>
              <a:pPr/>
              <a:t>‹#›</a:t>
            </a:fld>
            <a:endParaRPr lang="en-US" dirty="0"/>
          </a:p>
        </p:txBody>
      </p:sp>
      <p:cxnSp>
        <p:nvCxnSpPr>
          <p:cNvPr id="33" name="Straight Connector 32"/>
          <p:cNvCxnSpPr/>
          <p:nvPr/>
        </p:nvCxnSpPr>
        <p:spPr>
          <a:xfrm>
            <a:off x="1563782" y="1847088"/>
            <a:ext cx="71189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Slide Number Placeholder 5"/>
          <p:cNvSpPr txBox="1">
            <a:spLocks/>
          </p:cNvSpPr>
          <p:nvPr userDrawn="1"/>
        </p:nvSpPr>
        <p:spPr>
          <a:xfrm>
            <a:off x="9141563" y="6193512"/>
            <a:ext cx="658953" cy="503578"/>
          </a:xfrm>
          <a:prstGeom prst="rect">
            <a:avLst/>
          </a:prstGeom>
        </p:spPr>
        <p:txBody>
          <a:bodyPr vert="horz" lIns="74295" tIns="37148" rIns="74295" bIns="37148"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275" smtClean="0">
                <a:solidFill>
                  <a:schemeClr val="tx1"/>
                </a:solidFill>
              </a:rPr>
              <a:pPr/>
              <a:t>‹#›</a:t>
            </a:fld>
            <a:endParaRPr lang="en-US" sz="2275" dirty="0">
              <a:solidFill>
                <a:schemeClr val="tx1"/>
              </a:solidFill>
            </a:endParaRPr>
          </a:p>
        </p:txBody>
      </p:sp>
      <p:sp>
        <p:nvSpPr>
          <p:cNvPr id="10" name="Footer Placeholder 4"/>
          <p:cNvSpPr txBox="1">
            <a:spLocks/>
          </p:cNvSpPr>
          <p:nvPr userDrawn="1"/>
        </p:nvSpPr>
        <p:spPr>
          <a:xfrm>
            <a:off x="185706" y="6306662"/>
            <a:ext cx="1092606" cy="371298"/>
          </a:xfrm>
          <a:prstGeom prst="rect">
            <a:avLst/>
          </a:prstGeom>
        </p:spPr>
        <p:txBody>
          <a:bodyPr vert="horz" lIns="74295" tIns="37148" rIns="74295" bIns="37148" rtlCol="0" anchor="ctr"/>
          <a:lstStyle>
            <a:defPPr>
              <a:defRPr lang="en-US"/>
            </a:defPPr>
            <a:lvl1pPr marL="0" algn="l" defTabSz="457200" rtl="0" eaLnBrk="1" latinLnBrk="0" hangingPunct="1">
              <a:defRPr sz="1800" b="1" kern="1200">
                <a:solidFill>
                  <a:srgbClr val="FF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63" dirty="0" smtClean="0">
                <a:solidFill>
                  <a:schemeClr val="tx1"/>
                </a:solidFill>
              </a:rPr>
              <a:t>R. </a:t>
            </a:r>
            <a:r>
              <a:rPr lang="en-US" sz="1463" dirty="0" err="1" smtClean="0">
                <a:solidFill>
                  <a:schemeClr val="tx1"/>
                </a:solidFill>
              </a:rPr>
              <a:t>Cimino</a:t>
            </a:r>
            <a:endParaRPr lang="en-US" sz="1463" dirty="0">
              <a:solidFill>
                <a:schemeClr val="tx1"/>
              </a:solidFill>
            </a:endParaRPr>
          </a:p>
        </p:txBody>
      </p:sp>
      <p:pic>
        <p:nvPicPr>
          <p:cNvPr id="11" name="Picture 49" descr="INFN+LNFlogo.jpg                                               000235E7Macintosh HD                   B8AA6D3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63782" y="6242279"/>
            <a:ext cx="685800" cy="500063"/>
          </a:xfrm>
          <a:prstGeom prst="rect">
            <a:avLst/>
          </a:prstGeom>
          <a:noFill/>
          <a:ln w="28575">
            <a:solidFill>
              <a:srgbClr val="FFE39D"/>
            </a:solidFill>
            <a:miter lim="800000"/>
            <a:headEnd/>
            <a:tailEnd/>
          </a:ln>
        </p:spPr>
      </p:pic>
    </p:spTree>
    <p:extLst>
      <p:ext uri="{BB962C8B-B14F-4D97-AF65-F5344CB8AC3E}">
        <p14:creationId xmlns:p14="http://schemas.microsoft.com/office/powerpoint/2010/main" val="4113083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906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b="-1562"/>
          <a:stretch/>
        </p:blipFill>
        <p:spPr>
          <a:xfrm>
            <a:off x="-1" y="6095254"/>
            <a:ext cx="9906001" cy="774727"/>
          </a:xfrm>
          <a:prstGeom prst="rect">
            <a:avLst/>
          </a:prstGeom>
        </p:spPr>
      </p:pic>
      <p:cxnSp>
        <p:nvCxnSpPr>
          <p:cNvPr id="13" name="Straight Connector 12"/>
          <p:cNvCxnSpPr/>
          <p:nvPr/>
        </p:nvCxnSpPr>
        <p:spPr>
          <a:xfrm>
            <a:off x="0" y="6101127"/>
            <a:ext cx="9906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63782" y="804521"/>
            <a:ext cx="711895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63782" y="2015734"/>
            <a:ext cx="711895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txBox="1">
            <a:spLocks/>
          </p:cNvSpPr>
          <p:nvPr userDrawn="1"/>
        </p:nvSpPr>
        <p:spPr>
          <a:xfrm>
            <a:off x="185706" y="6306662"/>
            <a:ext cx="1092606" cy="371298"/>
          </a:xfrm>
          <a:prstGeom prst="rect">
            <a:avLst/>
          </a:prstGeom>
        </p:spPr>
        <p:txBody>
          <a:bodyPr vert="horz" lIns="74295" tIns="37148" rIns="74295" bIns="37148" rtlCol="0" anchor="ctr"/>
          <a:lstStyle>
            <a:defPPr>
              <a:defRPr lang="en-US"/>
            </a:defPPr>
            <a:lvl1pPr marL="0" algn="l" defTabSz="457200" rtl="0" eaLnBrk="1" latinLnBrk="0" hangingPunct="1">
              <a:defRPr sz="1800" b="1" kern="1200">
                <a:solidFill>
                  <a:srgbClr val="FF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63" dirty="0" smtClean="0">
                <a:solidFill>
                  <a:schemeClr val="tx1"/>
                </a:solidFill>
              </a:rPr>
              <a:t>R. </a:t>
            </a:r>
            <a:r>
              <a:rPr lang="en-US" sz="1463" dirty="0" err="1" smtClean="0">
                <a:solidFill>
                  <a:schemeClr val="tx1"/>
                </a:solidFill>
              </a:rPr>
              <a:t>Cimino</a:t>
            </a:r>
            <a:endParaRPr lang="en-US" sz="1463" dirty="0">
              <a:solidFill>
                <a:schemeClr val="tx1"/>
              </a:solidFill>
            </a:endParaRPr>
          </a:p>
        </p:txBody>
      </p:sp>
      <p:pic>
        <p:nvPicPr>
          <p:cNvPr id="14" name="Picture 49" descr="INFN+LNFlogo.jpg                                               000235E7Macintosh HD                   B8AA6D3E:"/>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563782" y="6242279"/>
            <a:ext cx="685800" cy="500063"/>
          </a:xfrm>
          <a:prstGeom prst="rect">
            <a:avLst/>
          </a:prstGeom>
          <a:noFill/>
          <a:ln w="28575">
            <a:solidFill>
              <a:srgbClr val="FFE39D"/>
            </a:solidFill>
            <a:miter lim="800000"/>
            <a:headEnd/>
            <a:tailEnd/>
          </a:ln>
        </p:spPr>
      </p:pic>
      <p:sp>
        <p:nvSpPr>
          <p:cNvPr id="5" name="Rectangle 4"/>
          <p:cNvSpPr/>
          <p:nvPr userDrawn="1"/>
        </p:nvSpPr>
        <p:spPr>
          <a:xfrm>
            <a:off x="2535052" y="6098616"/>
            <a:ext cx="6852841" cy="646331"/>
          </a:xfrm>
          <a:prstGeom prst="rect">
            <a:avLst/>
          </a:prstGeom>
        </p:spPr>
        <p:txBody>
          <a:bodyPr wrap="square">
            <a:spAutoFit/>
          </a:bodyPr>
          <a:lstStyle/>
          <a:p>
            <a:pPr fontAlgn="auto">
              <a:spcBef>
                <a:spcPts val="0"/>
              </a:spcBef>
              <a:spcAft>
                <a:spcPts val="0"/>
              </a:spcAft>
              <a:defRPr/>
            </a:pPr>
            <a:r>
              <a:rPr lang="en-US" sz="1800" b="1" dirty="0" smtClean="0">
                <a:solidFill>
                  <a:schemeClr val="tx1"/>
                </a:solidFill>
                <a:latin typeface="+mn-lt"/>
                <a:cs typeface="+mn-cs"/>
              </a:rPr>
              <a:t>Beam Dynamics meets Vacuum, Collimations and Surfaces.</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Karlsruhe 8-10 March 2017</a:t>
            </a:r>
            <a:endParaRPr lang="en-US" sz="1800" b="1" kern="1200" dirty="0">
              <a:solidFill>
                <a:schemeClr val="tx1"/>
              </a:solidFill>
              <a:latin typeface="+mn-lt"/>
              <a:ea typeface="+mn-ea"/>
              <a:cs typeface="+mn-cs"/>
            </a:endParaRPr>
          </a:p>
        </p:txBody>
      </p:sp>
    </p:spTree>
    <p:extLst>
      <p:ext uri="{BB962C8B-B14F-4D97-AF65-F5344CB8AC3E}">
        <p14:creationId xmlns:p14="http://schemas.microsoft.com/office/powerpoint/2010/main" val="1475770529"/>
      </p:ext>
    </p:extLst>
  </p:cSld>
  <p:clrMap bg1="lt1" tx1="dk1" bg2="lt2" tx2="dk2" accent1="accent1" accent2="accent2" accent3="accent3" accent4="accent4" accent5="accent5" accent6="accent6" hlink="hlink" folHlink="folHlink"/>
  <p:sldLayoutIdLst>
    <p:sldLayoutId id="2147484233" r:id="rId1"/>
    <p:sldLayoutId id="2147484234" r:id="rId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hyperlink" Target="http://henke.lbl.gov/optical_constan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image" Target="../media/image34.wmf"/><Relationship Id="rId4" Type="http://schemas.openxmlformats.org/officeDocument/2006/relationships/image" Target="../media/image35.wmf"/><Relationship Id="rId5" Type="http://schemas.openxmlformats.org/officeDocument/2006/relationships/image" Target="../media/image36.wmf"/><Relationship Id="rId1" Type="http://schemas.openxmlformats.org/officeDocument/2006/relationships/slideLayout" Target="../slideLayouts/slideLayout2.xml"/><Relationship Id="rId2" Type="http://schemas.openxmlformats.org/officeDocument/2006/relationships/image" Target="../media/image33.wmf"/></Relationships>
</file>

<file path=ppt/slides/_rels/slide27.x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39.wmf"/><Relationship Id="rId1" Type="http://schemas.openxmlformats.org/officeDocument/2006/relationships/slideLayout" Target="../slideLayouts/slideLayout1.xml"/><Relationship Id="rId2" Type="http://schemas.openxmlformats.org/officeDocument/2006/relationships/image" Target="../media/image37.wmf"/></Relationships>
</file>

<file path=ppt/slides/_rels/slide28.x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39.wmf"/><Relationship Id="rId1" Type="http://schemas.openxmlformats.org/officeDocument/2006/relationships/slideLayout" Target="../slideLayouts/slideLayout1.xml"/><Relationship Id="rId2" Type="http://schemas.openxmlformats.org/officeDocument/2006/relationships/image" Target="../media/image37.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g"/><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png"/><Relationship Id="rId6" Type="http://schemas.openxmlformats.org/officeDocument/2006/relationships/image" Target="../media/image16.jpg"/><Relationship Id="rId7"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tiff"/><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88" y="0"/>
            <a:ext cx="9858512" cy="1815882"/>
          </a:xfrm>
          <a:prstGeom prst="rect">
            <a:avLst/>
          </a:prstGeom>
          <a:noFill/>
        </p:spPr>
        <p:txBody>
          <a:bodyPr wrap="square" rtlCol="0">
            <a:spAutoFit/>
          </a:bodyPr>
          <a:lstStyle/>
          <a:p>
            <a:pPr algn="ctr"/>
            <a:r>
              <a:rPr lang="en-US" sz="3600" dirty="0"/>
              <a:t>Alternative concept </a:t>
            </a:r>
            <a:r>
              <a:rPr lang="en-US" sz="3600" dirty="0" smtClean="0"/>
              <a:t>for synchrotron </a:t>
            </a:r>
            <a:r>
              <a:rPr lang="en-US" sz="3600" dirty="0"/>
              <a:t>radiation protection for </a:t>
            </a:r>
            <a:r>
              <a:rPr lang="en-US" sz="3600" dirty="0" smtClean="0"/>
              <a:t>future proton colliders</a:t>
            </a:r>
            <a:endParaRPr lang="en-GB" sz="1600" dirty="0"/>
          </a:p>
          <a:p>
            <a:pPr algn="ctr"/>
            <a:r>
              <a:rPr lang="en-GB" sz="2000" dirty="0" smtClean="0"/>
              <a:t>R. </a:t>
            </a:r>
            <a:r>
              <a:rPr lang="en-GB" sz="2000" dirty="0" err="1" smtClean="0"/>
              <a:t>Cimino</a:t>
            </a:r>
            <a:r>
              <a:rPr lang="en-GB" sz="2000" dirty="0" smtClean="0"/>
              <a:t> </a:t>
            </a:r>
          </a:p>
          <a:p>
            <a:pPr algn="ctr"/>
            <a:r>
              <a:rPr lang="en-GB" sz="2000" dirty="0" smtClean="0"/>
              <a:t>LNF-INFN</a:t>
            </a:r>
            <a:endParaRPr lang="en-GB" sz="2400" dirty="0"/>
          </a:p>
        </p:txBody>
      </p:sp>
      <p:sp>
        <p:nvSpPr>
          <p:cNvPr id="9" name="TextBox 8"/>
          <p:cNvSpPr txBox="1"/>
          <p:nvPr/>
        </p:nvSpPr>
        <p:spPr>
          <a:xfrm>
            <a:off x="1930399" y="2319867"/>
            <a:ext cx="6840912" cy="3539430"/>
          </a:xfrm>
          <a:prstGeom prst="rect">
            <a:avLst/>
          </a:prstGeom>
          <a:noFill/>
        </p:spPr>
        <p:txBody>
          <a:bodyPr wrap="none" rtlCol="0">
            <a:spAutoFit/>
          </a:bodyPr>
          <a:lstStyle/>
          <a:p>
            <a:pPr marL="285750" indent="-285750">
              <a:buFont typeface="Wingdings" charset="2"/>
              <a:buChar char="Ø"/>
            </a:pPr>
            <a:r>
              <a:rPr lang="en-GB" sz="3200" dirty="0" smtClean="0"/>
              <a:t>Motivation </a:t>
            </a:r>
          </a:p>
          <a:p>
            <a:pPr marL="285750" indent="-285750">
              <a:buFont typeface="Wingdings" charset="2"/>
              <a:buChar char="Ø"/>
            </a:pPr>
            <a:endParaRPr lang="en-GB" sz="3200" dirty="0"/>
          </a:p>
          <a:p>
            <a:pPr marL="285750" indent="-285750">
              <a:buFont typeface="Wingdings" charset="2"/>
              <a:buChar char="Ø"/>
            </a:pPr>
            <a:r>
              <a:rPr lang="en-GB" sz="3200" dirty="0" smtClean="0"/>
              <a:t>An alternative solution: the concept</a:t>
            </a:r>
          </a:p>
          <a:p>
            <a:pPr marL="285750" indent="-285750">
              <a:buFont typeface="Wingdings" charset="2"/>
              <a:buChar char="Ø"/>
            </a:pPr>
            <a:endParaRPr lang="en-GB" sz="3200" dirty="0"/>
          </a:p>
          <a:p>
            <a:pPr marL="285750" indent="-285750">
              <a:buFont typeface="Wingdings" charset="2"/>
              <a:buChar char="Ø"/>
            </a:pPr>
            <a:r>
              <a:rPr lang="en-GB" sz="3200" dirty="0" smtClean="0"/>
              <a:t>Preliminary experimental investigation</a:t>
            </a:r>
          </a:p>
          <a:p>
            <a:pPr marL="285750" indent="-285750">
              <a:buFont typeface="Wingdings" charset="2"/>
              <a:buChar char="Ø"/>
            </a:pPr>
            <a:endParaRPr lang="en-GB" sz="3200" dirty="0"/>
          </a:p>
          <a:p>
            <a:pPr marL="285750" indent="-285750">
              <a:buFont typeface="Wingdings" charset="2"/>
              <a:buChar char="Ø"/>
            </a:pPr>
            <a:r>
              <a:rPr lang="en-GB" sz="3200" dirty="0" smtClean="0"/>
              <a:t>Conclusion </a:t>
            </a:r>
            <a:endParaRPr lang="en-GB" sz="3200" dirty="0"/>
          </a:p>
        </p:txBody>
      </p:sp>
    </p:spTree>
    <p:extLst>
      <p:ext uri="{BB962C8B-B14F-4D97-AF65-F5344CB8AC3E}">
        <p14:creationId xmlns:p14="http://schemas.microsoft.com/office/powerpoint/2010/main" val="840383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0" y="511047"/>
            <a:ext cx="9906000" cy="740942"/>
          </a:xfrm>
          <a:prstGeom prst="rect">
            <a:avLst/>
          </a:prstGeom>
        </p:spPr>
        <p:txBody>
          <a:bodyPr/>
          <a:lstStyle>
            <a:defPPr>
              <a:defRPr lang="en-US"/>
            </a:defPPr>
            <a:lvl1pPr algn="l" defTabSz="457200" rtl="0" fontAlgn="auto">
              <a:spcBef>
                <a:spcPts val="0"/>
              </a:spcBef>
              <a:spcAft>
                <a:spcPts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GB" sz="3600" b="1" dirty="0" smtClean="0">
              <a:solidFill>
                <a:srgbClr val="FF0000"/>
              </a:solidFill>
              <a:latin typeface="+mj-lt"/>
              <a:cs typeface="Calibri"/>
            </a:endParaRPr>
          </a:p>
        </p:txBody>
      </p:sp>
      <p:sp>
        <p:nvSpPr>
          <p:cNvPr id="2" name="TextBox 1"/>
          <p:cNvSpPr txBox="1"/>
          <p:nvPr/>
        </p:nvSpPr>
        <p:spPr>
          <a:xfrm>
            <a:off x="279403" y="3251198"/>
            <a:ext cx="4444998" cy="156966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3200" dirty="0" smtClean="0"/>
              <a:t>machine parameters like:</a:t>
            </a:r>
          </a:p>
          <a:p>
            <a:pPr marL="514350" indent="-514350">
              <a:buFont typeface="Wingdings" charset="2"/>
              <a:buChar char="Ø"/>
            </a:pPr>
            <a:r>
              <a:rPr lang="en-GB" sz="3200" dirty="0"/>
              <a:t>Photon energy </a:t>
            </a:r>
          </a:p>
          <a:p>
            <a:pPr marL="514350" indent="-514350">
              <a:buFont typeface="Wingdings" charset="2"/>
              <a:buChar char="Ø"/>
            </a:pPr>
            <a:r>
              <a:rPr lang="en-GB" sz="3200" dirty="0" smtClean="0"/>
              <a:t>Angle </a:t>
            </a:r>
            <a:r>
              <a:rPr lang="en-GB" sz="3200" dirty="0"/>
              <a:t>of incidence </a:t>
            </a:r>
          </a:p>
        </p:txBody>
      </p:sp>
      <p:sp>
        <p:nvSpPr>
          <p:cNvPr id="3" name="Rectangle 2"/>
          <p:cNvSpPr/>
          <p:nvPr/>
        </p:nvSpPr>
        <p:spPr>
          <a:xfrm>
            <a:off x="2327019" y="2186473"/>
            <a:ext cx="5218095"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GB" sz="4000" dirty="0"/>
              <a:t>Reflectivity depends </a:t>
            </a:r>
            <a:r>
              <a:rPr lang="en-GB" sz="4000" dirty="0" smtClean="0"/>
              <a:t>on: </a:t>
            </a:r>
            <a:endParaRPr lang="en-GB" sz="4000" dirty="0"/>
          </a:p>
        </p:txBody>
      </p:sp>
      <p:sp>
        <p:nvSpPr>
          <p:cNvPr id="9" name="TextBox 8"/>
          <p:cNvSpPr txBox="1"/>
          <p:nvPr/>
        </p:nvSpPr>
        <p:spPr>
          <a:xfrm>
            <a:off x="5281101" y="3251198"/>
            <a:ext cx="4444998" cy="156966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3200" dirty="0" smtClean="0"/>
              <a:t>Material properties like:</a:t>
            </a:r>
          </a:p>
          <a:p>
            <a:pPr marL="514350" indent="-514350">
              <a:buFont typeface="Wingdings" charset="2"/>
              <a:buChar char="Ø"/>
            </a:pPr>
            <a:r>
              <a:rPr lang="en-GB" sz="3200" dirty="0" smtClean="0"/>
              <a:t>Surface composition</a:t>
            </a:r>
          </a:p>
          <a:p>
            <a:pPr marL="514350" indent="-514350">
              <a:buFont typeface="Wingdings" charset="2"/>
              <a:buChar char="Ø"/>
            </a:pPr>
            <a:r>
              <a:rPr lang="en-GB" sz="3200" dirty="0" smtClean="0"/>
              <a:t>Roughness</a:t>
            </a:r>
          </a:p>
        </p:txBody>
      </p:sp>
      <p:sp>
        <p:nvSpPr>
          <p:cNvPr id="10" name="TextBox 9"/>
          <p:cNvSpPr txBox="1"/>
          <p:nvPr/>
        </p:nvSpPr>
        <p:spPr>
          <a:xfrm>
            <a:off x="160869" y="342909"/>
            <a:ext cx="9446697" cy="156966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GB" sz="3200" dirty="0" smtClean="0"/>
              <a:t>Ideally,  by reflecting most photons from cold parts and adsorb them at Room temperature one can reduce the HL on Dipole cold masses.</a:t>
            </a:r>
          </a:p>
        </p:txBody>
      </p:sp>
    </p:spTree>
    <p:extLst>
      <p:ext uri="{BB962C8B-B14F-4D97-AF65-F5344CB8AC3E}">
        <p14:creationId xmlns:p14="http://schemas.microsoft.com/office/powerpoint/2010/main" val="1333346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0" y="511047"/>
            <a:ext cx="9906000" cy="740942"/>
          </a:xfrm>
          <a:prstGeom prst="rect">
            <a:avLst/>
          </a:prstGeom>
        </p:spPr>
        <p:txBody>
          <a:bodyPr/>
          <a:lstStyle>
            <a:defPPr>
              <a:defRPr lang="en-US"/>
            </a:defPPr>
            <a:lvl1pPr algn="l" defTabSz="457200" rtl="0" fontAlgn="auto">
              <a:spcBef>
                <a:spcPts val="0"/>
              </a:spcBef>
              <a:spcAft>
                <a:spcPts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GB" sz="3600" b="1" dirty="0" smtClean="0">
              <a:solidFill>
                <a:srgbClr val="FF0000"/>
              </a:solidFill>
              <a:latin typeface="+mj-lt"/>
              <a:cs typeface="Calibri"/>
            </a:endParaRPr>
          </a:p>
        </p:txBody>
      </p:sp>
      <p:sp>
        <p:nvSpPr>
          <p:cNvPr id="2" name="TextBox 1"/>
          <p:cNvSpPr txBox="1"/>
          <p:nvPr/>
        </p:nvSpPr>
        <p:spPr>
          <a:xfrm>
            <a:off x="279403" y="3251198"/>
            <a:ext cx="4444998" cy="156966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3200" dirty="0" smtClean="0"/>
              <a:t>machine parameters like:</a:t>
            </a:r>
          </a:p>
          <a:p>
            <a:pPr marL="514350" indent="-514350">
              <a:buFont typeface="Wingdings" charset="2"/>
              <a:buChar char="Ø"/>
            </a:pPr>
            <a:r>
              <a:rPr lang="en-GB" sz="3200" b="1" dirty="0">
                <a:solidFill>
                  <a:srgbClr val="FF0000"/>
                </a:solidFill>
              </a:rPr>
              <a:t>Photon energy </a:t>
            </a:r>
          </a:p>
          <a:p>
            <a:pPr marL="514350" indent="-514350">
              <a:buFont typeface="Wingdings" charset="2"/>
              <a:buChar char="Ø"/>
            </a:pPr>
            <a:r>
              <a:rPr lang="en-GB" sz="3200" dirty="0" smtClean="0"/>
              <a:t>Angle </a:t>
            </a:r>
            <a:r>
              <a:rPr lang="en-GB" sz="3200" dirty="0"/>
              <a:t>of incidence </a:t>
            </a:r>
          </a:p>
        </p:txBody>
      </p:sp>
      <p:sp>
        <p:nvSpPr>
          <p:cNvPr id="3" name="Rectangle 2"/>
          <p:cNvSpPr/>
          <p:nvPr/>
        </p:nvSpPr>
        <p:spPr>
          <a:xfrm>
            <a:off x="2327019" y="2186473"/>
            <a:ext cx="5218095"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GB" sz="4000" dirty="0"/>
              <a:t>Reflectivity depends </a:t>
            </a:r>
            <a:r>
              <a:rPr lang="en-GB" sz="4000" dirty="0" smtClean="0"/>
              <a:t>on: </a:t>
            </a:r>
            <a:endParaRPr lang="en-GB" sz="4000" dirty="0"/>
          </a:p>
        </p:txBody>
      </p:sp>
      <p:sp>
        <p:nvSpPr>
          <p:cNvPr id="9" name="TextBox 8"/>
          <p:cNvSpPr txBox="1"/>
          <p:nvPr/>
        </p:nvSpPr>
        <p:spPr>
          <a:xfrm>
            <a:off x="5281101" y="3251198"/>
            <a:ext cx="4444998" cy="156966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3200" dirty="0" smtClean="0"/>
              <a:t>Material properties like:</a:t>
            </a:r>
          </a:p>
          <a:p>
            <a:pPr marL="514350" indent="-514350">
              <a:buFont typeface="Wingdings" charset="2"/>
              <a:buChar char="Ø"/>
            </a:pPr>
            <a:r>
              <a:rPr lang="en-GB" sz="3200" dirty="0" smtClean="0"/>
              <a:t>Surface composition</a:t>
            </a:r>
          </a:p>
          <a:p>
            <a:pPr marL="514350" indent="-514350">
              <a:buFont typeface="Wingdings" charset="2"/>
              <a:buChar char="Ø"/>
            </a:pPr>
            <a:r>
              <a:rPr lang="en-GB" sz="3200" dirty="0" smtClean="0"/>
              <a:t>Roughness</a:t>
            </a:r>
          </a:p>
        </p:txBody>
      </p:sp>
      <p:sp>
        <p:nvSpPr>
          <p:cNvPr id="10" name="TextBox 9"/>
          <p:cNvSpPr txBox="1"/>
          <p:nvPr/>
        </p:nvSpPr>
        <p:spPr>
          <a:xfrm>
            <a:off x="160869" y="342909"/>
            <a:ext cx="9446697" cy="156966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GB" sz="3200" dirty="0" smtClean="0"/>
              <a:t>Ideally,  by reflecting most photons from cold parts and adsorb them at Room temperature one can reduce the HL on Dipole cold masses.</a:t>
            </a:r>
          </a:p>
        </p:txBody>
      </p:sp>
    </p:spTree>
    <p:extLst>
      <p:ext uri="{BB962C8B-B14F-4D97-AF65-F5344CB8AC3E}">
        <p14:creationId xmlns:p14="http://schemas.microsoft.com/office/powerpoint/2010/main" val="1309719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a:xfrm>
            <a:off x="8613775" y="6305550"/>
            <a:ext cx="457200" cy="476250"/>
          </a:xfrm>
        </p:spPr>
        <p:txBody>
          <a:bodyPr/>
          <a:lstStyle/>
          <a:p>
            <a:pPr>
              <a:defRPr/>
            </a:pPr>
            <a:fld id="{EA743BE8-E184-4767-A873-7EBF1C282961}" type="slidenum">
              <a:rPr lang="en-US" smtClean="0"/>
              <a:pPr>
                <a:defRPr/>
              </a:pPr>
              <a:t>12</a:t>
            </a:fld>
            <a:endParaRPr lang="en-US"/>
          </a:p>
        </p:txBody>
      </p:sp>
      <p:sp>
        <p:nvSpPr>
          <p:cNvPr id="13" name="Rectangle 12"/>
          <p:cNvSpPr>
            <a:spLocks noChangeArrowheads="1"/>
          </p:cNvSpPr>
          <p:nvPr/>
        </p:nvSpPr>
        <p:spPr bwMode="auto">
          <a:xfrm>
            <a:off x="0" y="17485"/>
            <a:ext cx="9906000" cy="1107990"/>
          </a:xfrm>
          <a:prstGeom prst="rect">
            <a:avLst/>
          </a:prstGeom>
          <a:noFill/>
          <a:ln w="9525">
            <a:noFill/>
            <a:miter lim="800000"/>
            <a:headEnd/>
            <a:tailEnd/>
          </a:ln>
        </p:spPr>
        <p:txBody>
          <a:bodyPr wrap="square" lIns="91435" tIns="45717" rIns="91435" bIns="45717">
            <a:spAutoFit/>
          </a:bodyPr>
          <a:lstStyle/>
          <a:p>
            <a:pPr algn="ctr">
              <a:buClr>
                <a:schemeClr val="accent1"/>
              </a:buClr>
            </a:pPr>
            <a:endParaRPr lang="fr-FR" sz="2800" b="1" dirty="0" smtClean="0">
              <a:latin typeface="Calibri" charset="0"/>
              <a:ea typeface="Calibri" charset="0"/>
              <a:cs typeface="Calibri" charset="0"/>
            </a:endParaRPr>
          </a:p>
          <a:p>
            <a:pPr algn="ctr">
              <a:buClr>
                <a:schemeClr val="accent1"/>
              </a:buClr>
            </a:pPr>
            <a:endParaRPr lang="fr-FR" dirty="0" smtClean="0">
              <a:latin typeface="Calibri" charset="0"/>
              <a:ea typeface="Calibri" charset="0"/>
              <a:cs typeface="Calibri" charset="0"/>
            </a:endParaRPr>
          </a:p>
          <a:p>
            <a:pPr>
              <a:buClr>
                <a:srgbClr val="00CC99"/>
              </a:buClr>
              <a:buFontTx/>
              <a:buChar char="•"/>
            </a:pPr>
            <a:endParaRPr lang="en-US" sz="2000" dirty="0" smtClean="0">
              <a:latin typeface="Calibri" charset="0"/>
              <a:ea typeface="Calibri" charset="0"/>
              <a:cs typeface="Calibri" charset="0"/>
            </a:endParaRPr>
          </a:p>
        </p:txBody>
      </p:sp>
      <p:pic>
        <p:nvPicPr>
          <p:cNvPr id="9" name="Picture 8"/>
          <p:cNvPicPr/>
          <p:nvPr/>
        </p:nvPicPr>
        <p:blipFill rotWithShape="1">
          <a:blip r:embed="rId2" cstate="screen">
            <a:extLst>
              <a:ext uri="{28A0092B-C50C-407E-A947-70E740481C1C}">
                <a14:useLocalDpi xmlns:a14="http://schemas.microsoft.com/office/drawing/2010/main"/>
              </a:ext>
            </a:extLst>
          </a:blip>
          <a:srcRect t="7792"/>
          <a:stretch/>
        </p:blipFill>
        <p:spPr bwMode="auto">
          <a:xfrm>
            <a:off x="144966" y="334538"/>
            <a:ext cx="9616068" cy="5698274"/>
          </a:xfrm>
          <a:prstGeom prst="rect">
            <a:avLst/>
          </a:prstGeom>
          <a:solidFill>
            <a:schemeClr val="bg1"/>
          </a:solid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
        <p:nvSpPr>
          <p:cNvPr id="5" name="Rectangle 4"/>
          <p:cNvSpPr/>
          <p:nvPr/>
        </p:nvSpPr>
        <p:spPr>
          <a:xfrm>
            <a:off x="144966" y="5645581"/>
            <a:ext cx="4432752" cy="400110"/>
          </a:xfrm>
          <a:prstGeom prst="rect">
            <a:avLst/>
          </a:prstGeom>
        </p:spPr>
        <p:txBody>
          <a:bodyPr wrap="none">
            <a:spAutoFit/>
          </a:bodyPr>
          <a:lstStyle/>
          <a:p>
            <a:r>
              <a:rPr lang="en-US" sz="2000" dirty="0">
                <a:solidFill>
                  <a:srgbClr val="0000FF"/>
                </a:solidFill>
                <a:latin typeface="Times New Roman"/>
                <a:cs typeface="Times New Roman"/>
              </a:rPr>
              <a:t>R. </a:t>
            </a:r>
            <a:r>
              <a:rPr lang="en-US" sz="2000" dirty="0" err="1">
                <a:solidFill>
                  <a:srgbClr val="0000FF"/>
                </a:solidFill>
                <a:latin typeface="Times New Roman"/>
                <a:cs typeface="Times New Roman"/>
              </a:rPr>
              <a:t>Cimino</a:t>
            </a:r>
            <a:r>
              <a:rPr lang="en-US" sz="2000" dirty="0">
                <a:solidFill>
                  <a:srgbClr val="0000FF"/>
                </a:solidFill>
                <a:latin typeface="Times New Roman"/>
                <a:cs typeface="Times New Roman"/>
              </a:rPr>
              <a:t>, et al PRL. </a:t>
            </a:r>
            <a:r>
              <a:rPr lang="en-US" sz="2000" dirty="0" smtClean="0">
                <a:solidFill>
                  <a:srgbClr val="0000FF"/>
                </a:solidFill>
                <a:latin typeface="Times New Roman"/>
                <a:cs typeface="Times New Roman"/>
              </a:rPr>
              <a:t>115 </a:t>
            </a:r>
            <a:r>
              <a:rPr lang="en-US" sz="2000" dirty="0">
                <a:solidFill>
                  <a:srgbClr val="0000FF"/>
                </a:solidFill>
                <a:latin typeface="Times New Roman"/>
                <a:cs typeface="Times New Roman"/>
              </a:rPr>
              <a:t>(</a:t>
            </a:r>
            <a:r>
              <a:rPr lang="en-US" sz="2000" dirty="0" smtClean="0">
                <a:solidFill>
                  <a:srgbClr val="0000FF"/>
                </a:solidFill>
                <a:latin typeface="Times New Roman"/>
                <a:cs typeface="Times New Roman"/>
              </a:rPr>
              <a:t>2015) 264804</a:t>
            </a:r>
            <a:endParaRPr lang="en-GB" sz="2000" dirty="0"/>
          </a:p>
        </p:txBody>
      </p:sp>
    </p:spTree>
    <p:extLst>
      <p:ext uri="{BB962C8B-B14F-4D97-AF65-F5344CB8AC3E}">
        <p14:creationId xmlns:p14="http://schemas.microsoft.com/office/powerpoint/2010/main" val="1353967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a:xfrm>
            <a:off x="8613775" y="6305550"/>
            <a:ext cx="457200" cy="476250"/>
          </a:xfrm>
        </p:spPr>
        <p:txBody>
          <a:bodyPr/>
          <a:lstStyle/>
          <a:p>
            <a:pPr>
              <a:defRPr/>
            </a:pPr>
            <a:fld id="{EA743BE8-E184-4767-A873-7EBF1C282961}" type="slidenum">
              <a:rPr lang="en-US" smtClean="0"/>
              <a:pPr>
                <a:defRPr/>
              </a:pPr>
              <a:t>13</a:t>
            </a:fld>
            <a:endParaRPr lang="en-US"/>
          </a:p>
        </p:txBody>
      </p:sp>
      <p:sp>
        <p:nvSpPr>
          <p:cNvPr id="13" name="Rectangle 12"/>
          <p:cNvSpPr>
            <a:spLocks noChangeArrowheads="1"/>
          </p:cNvSpPr>
          <p:nvPr/>
        </p:nvSpPr>
        <p:spPr bwMode="auto">
          <a:xfrm>
            <a:off x="0" y="17485"/>
            <a:ext cx="9906000" cy="1138767"/>
          </a:xfrm>
          <a:prstGeom prst="rect">
            <a:avLst/>
          </a:prstGeom>
          <a:noFill/>
          <a:ln w="9525">
            <a:noFill/>
            <a:miter lim="800000"/>
            <a:headEnd/>
            <a:tailEnd/>
          </a:ln>
        </p:spPr>
        <p:txBody>
          <a:bodyPr wrap="square" lIns="91435" tIns="45717" rIns="91435" bIns="45717">
            <a:spAutoFit/>
          </a:bodyPr>
          <a:lstStyle/>
          <a:p>
            <a:pPr algn="ctr"/>
            <a:r>
              <a:rPr lang="en-GB" sz="2400" dirty="0" smtClean="0"/>
              <a:t>Percentage </a:t>
            </a:r>
            <a:r>
              <a:rPr lang="en-GB" sz="2400" dirty="0"/>
              <a:t>of SR power carried by all photons at lower energies than a given </a:t>
            </a:r>
            <a:endParaRPr lang="en-US" sz="2400" dirty="0"/>
          </a:p>
          <a:p>
            <a:pPr algn="ctr"/>
            <a:r>
              <a:rPr lang="en-GB" sz="2400" dirty="0"/>
              <a:t>photon energy (</a:t>
            </a:r>
            <a:r>
              <a:rPr lang="en-GB" sz="2400" dirty="0" err="1"/>
              <a:t>hn</a:t>
            </a:r>
            <a:r>
              <a:rPr lang="en-GB" sz="2400" dirty="0"/>
              <a:t>) normalized to </a:t>
            </a:r>
            <a:r>
              <a:rPr lang="en-GB" sz="2400" dirty="0" err="1"/>
              <a:t>E</a:t>
            </a:r>
            <a:r>
              <a:rPr lang="en-GB" sz="2400" baseline="-25000" dirty="0" err="1"/>
              <a:t>c</a:t>
            </a:r>
            <a:r>
              <a:rPr lang="en-US" sz="2400" dirty="0"/>
              <a:t> </a:t>
            </a:r>
            <a:endParaRPr lang="fr-FR" sz="2400" dirty="0" smtClean="0">
              <a:latin typeface="Calibri" charset="0"/>
              <a:ea typeface="Calibri" charset="0"/>
              <a:cs typeface="Calibri" charset="0"/>
            </a:endParaRPr>
          </a:p>
          <a:p>
            <a:pPr>
              <a:buClr>
                <a:srgbClr val="00CC99"/>
              </a:buClr>
              <a:buFontTx/>
              <a:buChar char="•"/>
            </a:pPr>
            <a:endParaRPr lang="en-US" sz="2000" dirty="0" smtClean="0">
              <a:latin typeface="Calibri" charset="0"/>
              <a:ea typeface="Calibri" charset="0"/>
              <a:cs typeface="Calibri" charset="0"/>
            </a:endParaRPr>
          </a:p>
        </p:txBody>
      </p:sp>
      <p:pic>
        <p:nvPicPr>
          <p:cNvPr id="5" name="Picture 4"/>
          <p:cNvPicPr/>
          <p:nvPr/>
        </p:nvPicPr>
        <p:blipFill>
          <a:blip r:embed="rId2">
            <a:extLst>
              <a:ext uri="{28A0092B-C50C-407E-A947-70E740481C1C}">
                <a14:useLocalDpi xmlns:a14="http://schemas.microsoft.com/office/drawing/2010/main"/>
              </a:ext>
            </a:extLst>
          </a:blip>
          <a:stretch>
            <a:fillRect/>
          </a:stretch>
        </p:blipFill>
        <p:spPr>
          <a:xfrm>
            <a:off x="412595" y="814037"/>
            <a:ext cx="9277815" cy="5218771"/>
          </a:xfrm>
          <a:prstGeom prst="rect">
            <a:avLst/>
          </a:prstGeom>
        </p:spPr>
      </p:pic>
      <p:sp>
        <p:nvSpPr>
          <p:cNvPr id="6" name="Rectangle 5"/>
          <p:cNvSpPr/>
          <p:nvPr/>
        </p:nvSpPr>
        <p:spPr>
          <a:xfrm>
            <a:off x="303074" y="5743311"/>
            <a:ext cx="4432752" cy="400110"/>
          </a:xfrm>
          <a:prstGeom prst="rect">
            <a:avLst/>
          </a:prstGeom>
        </p:spPr>
        <p:txBody>
          <a:bodyPr wrap="none">
            <a:spAutoFit/>
          </a:bodyPr>
          <a:lstStyle/>
          <a:p>
            <a:r>
              <a:rPr lang="en-US" sz="2000" dirty="0">
                <a:solidFill>
                  <a:srgbClr val="0000FF"/>
                </a:solidFill>
                <a:latin typeface="Times New Roman"/>
                <a:cs typeface="Times New Roman"/>
              </a:rPr>
              <a:t>R. </a:t>
            </a:r>
            <a:r>
              <a:rPr lang="en-US" sz="2000" dirty="0" err="1">
                <a:solidFill>
                  <a:srgbClr val="0000FF"/>
                </a:solidFill>
                <a:latin typeface="Times New Roman"/>
                <a:cs typeface="Times New Roman"/>
              </a:rPr>
              <a:t>Cimino</a:t>
            </a:r>
            <a:r>
              <a:rPr lang="en-US" sz="2000" dirty="0">
                <a:solidFill>
                  <a:srgbClr val="0000FF"/>
                </a:solidFill>
                <a:latin typeface="Times New Roman"/>
                <a:cs typeface="Times New Roman"/>
              </a:rPr>
              <a:t>, et al PRL. </a:t>
            </a:r>
            <a:r>
              <a:rPr lang="en-US" sz="2000" dirty="0" smtClean="0">
                <a:solidFill>
                  <a:srgbClr val="0000FF"/>
                </a:solidFill>
                <a:latin typeface="Times New Roman"/>
                <a:cs typeface="Times New Roman"/>
              </a:rPr>
              <a:t>115 </a:t>
            </a:r>
            <a:r>
              <a:rPr lang="en-US" sz="2000" dirty="0">
                <a:solidFill>
                  <a:srgbClr val="0000FF"/>
                </a:solidFill>
                <a:latin typeface="Times New Roman"/>
                <a:cs typeface="Times New Roman"/>
              </a:rPr>
              <a:t>(</a:t>
            </a:r>
            <a:r>
              <a:rPr lang="en-US" sz="2000" dirty="0" smtClean="0">
                <a:solidFill>
                  <a:srgbClr val="0000FF"/>
                </a:solidFill>
                <a:latin typeface="Times New Roman"/>
                <a:cs typeface="Times New Roman"/>
              </a:rPr>
              <a:t>2015) 264804</a:t>
            </a:r>
            <a:endParaRPr lang="en-GB" sz="2000" dirty="0"/>
          </a:p>
        </p:txBody>
      </p:sp>
    </p:spTree>
    <p:extLst>
      <p:ext uri="{BB962C8B-B14F-4D97-AF65-F5344CB8AC3E}">
        <p14:creationId xmlns:p14="http://schemas.microsoft.com/office/powerpoint/2010/main" val="860444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0" y="511047"/>
            <a:ext cx="9906000" cy="740942"/>
          </a:xfrm>
          <a:prstGeom prst="rect">
            <a:avLst/>
          </a:prstGeom>
        </p:spPr>
        <p:txBody>
          <a:bodyPr/>
          <a:lstStyle>
            <a:defPPr>
              <a:defRPr lang="en-US"/>
            </a:defPPr>
            <a:lvl1pPr algn="l" defTabSz="457200" rtl="0" fontAlgn="auto">
              <a:spcBef>
                <a:spcPts val="0"/>
              </a:spcBef>
              <a:spcAft>
                <a:spcPts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GB" sz="3600" b="1" dirty="0" smtClean="0">
              <a:solidFill>
                <a:srgbClr val="FF0000"/>
              </a:solidFill>
              <a:latin typeface="+mj-lt"/>
              <a:cs typeface="Calibri"/>
            </a:endParaRPr>
          </a:p>
        </p:txBody>
      </p:sp>
      <p:sp>
        <p:nvSpPr>
          <p:cNvPr id="2" name="TextBox 1"/>
          <p:cNvSpPr txBox="1"/>
          <p:nvPr/>
        </p:nvSpPr>
        <p:spPr>
          <a:xfrm>
            <a:off x="279403" y="3251198"/>
            <a:ext cx="4444998" cy="156966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3200" dirty="0" smtClean="0"/>
              <a:t>machine parameters like:</a:t>
            </a:r>
          </a:p>
          <a:p>
            <a:pPr marL="514350" indent="-514350">
              <a:buFont typeface="Wingdings" charset="2"/>
              <a:buChar char="Ø"/>
            </a:pPr>
            <a:r>
              <a:rPr lang="en-GB" sz="3200" dirty="0"/>
              <a:t>Photon energy </a:t>
            </a:r>
          </a:p>
          <a:p>
            <a:pPr marL="514350" indent="-514350">
              <a:buFont typeface="Wingdings" charset="2"/>
              <a:buChar char="Ø"/>
            </a:pPr>
            <a:r>
              <a:rPr lang="en-GB" sz="3200" b="1" dirty="0" smtClean="0">
                <a:solidFill>
                  <a:srgbClr val="FF0000"/>
                </a:solidFill>
              </a:rPr>
              <a:t>Angle </a:t>
            </a:r>
            <a:r>
              <a:rPr lang="en-GB" sz="3200" b="1" dirty="0">
                <a:solidFill>
                  <a:srgbClr val="FF0000"/>
                </a:solidFill>
              </a:rPr>
              <a:t>of incidence </a:t>
            </a:r>
          </a:p>
        </p:txBody>
      </p:sp>
      <p:sp>
        <p:nvSpPr>
          <p:cNvPr id="3" name="Rectangle 2"/>
          <p:cNvSpPr/>
          <p:nvPr/>
        </p:nvSpPr>
        <p:spPr>
          <a:xfrm>
            <a:off x="2327019" y="2186473"/>
            <a:ext cx="5218095"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GB" sz="4000" dirty="0"/>
              <a:t>Reflectivity depends </a:t>
            </a:r>
            <a:r>
              <a:rPr lang="en-GB" sz="4000" dirty="0" smtClean="0"/>
              <a:t>on: </a:t>
            </a:r>
            <a:endParaRPr lang="en-GB" sz="4000" dirty="0"/>
          </a:p>
        </p:txBody>
      </p:sp>
      <p:sp>
        <p:nvSpPr>
          <p:cNvPr id="9" name="TextBox 8"/>
          <p:cNvSpPr txBox="1"/>
          <p:nvPr/>
        </p:nvSpPr>
        <p:spPr>
          <a:xfrm>
            <a:off x="5281101" y="3251198"/>
            <a:ext cx="4444998" cy="156966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3200" dirty="0" smtClean="0"/>
              <a:t>Material properties like:</a:t>
            </a:r>
          </a:p>
          <a:p>
            <a:pPr marL="514350" indent="-514350">
              <a:buFont typeface="Wingdings" charset="2"/>
              <a:buChar char="Ø"/>
            </a:pPr>
            <a:r>
              <a:rPr lang="en-GB" sz="3200" dirty="0" smtClean="0"/>
              <a:t>Surface composition</a:t>
            </a:r>
          </a:p>
          <a:p>
            <a:pPr marL="514350" indent="-514350">
              <a:buFont typeface="Wingdings" charset="2"/>
              <a:buChar char="Ø"/>
            </a:pPr>
            <a:r>
              <a:rPr lang="en-GB" sz="3200" dirty="0" smtClean="0"/>
              <a:t>Roughness</a:t>
            </a:r>
          </a:p>
        </p:txBody>
      </p:sp>
      <p:sp>
        <p:nvSpPr>
          <p:cNvPr id="10" name="TextBox 9"/>
          <p:cNvSpPr txBox="1"/>
          <p:nvPr/>
        </p:nvSpPr>
        <p:spPr>
          <a:xfrm>
            <a:off x="160869" y="342909"/>
            <a:ext cx="9446697" cy="156966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GB" sz="3200" dirty="0" smtClean="0"/>
              <a:t>Ideally,  by reflecting most photons from cold parts and adsorb them at Room temperature one can reduce the HL on Dipole cold masses.</a:t>
            </a:r>
          </a:p>
        </p:txBody>
      </p:sp>
    </p:spTree>
    <p:extLst>
      <p:ext uri="{BB962C8B-B14F-4D97-AF65-F5344CB8AC3E}">
        <p14:creationId xmlns:p14="http://schemas.microsoft.com/office/powerpoint/2010/main" val="748036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a:xfrm>
            <a:off x="8613775" y="6305550"/>
            <a:ext cx="457200" cy="476250"/>
          </a:xfrm>
        </p:spPr>
        <p:txBody>
          <a:bodyPr/>
          <a:lstStyle/>
          <a:p>
            <a:pPr>
              <a:defRPr/>
            </a:pPr>
            <a:fld id="{EA743BE8-E184-4767-A873-7EBF1C282961}" type="slidenum">
              <a:rPr lang="en-US" smtClean="0"/>
              <a:pPr>
                <a:defRPr/>
              </a:pPr>
              <a:t>15</a:t>
            </a:fld>
            <a:endParaRPr lang="en-US"/>
          </a:p>
        </p:txBody>
      </p:sp>
      <p:sp>
        <p:nvSpPr>
          <p:cNvPr id="13" name="Rectangle 12"/>
          <p:cNvSpPr>
            <a:spLocks noChangeArrowheads="1"/>
          </p:cNvSpPr>
          <p:nvPr/>
        </p:nvSpPr>
        <p:spPr bwMode="auto">
          <a:xfrm>
            <a:off x="0" y="17485"/>
            <a:ext cx="9906000" cy="1754320"/>
          </a:xfrm>
          <a:prstGeom prst="rect">
            <a:avLst/>
          </a:prstGeom>
          <a:noFill/>
          <a:ln w="9525">
            <a:noFill/>
            <a:miter lim="800000"/>
            <a:headEnd/>
            <a:tailEnd/>
          </a:ln>
        </p:spPr>
        <p:txBody>
          <a:bodyPr wrap="square" lIns="91435" tIns="45717" rIns="91435" bIns="45717">
            <a:spAutoFit/>
          </a:bodyPr>
          <a:lstStyle/>
          <a:p>
            <a:pPr algn="ctr">
              <a:buClr>
                <a:schemeClr val="accent1"/>
              </a:buClr>
            </a:pPr>
            <a:r>
              <a:rPr lang="fr-FR" sz="3600" b="1" dirty="0" smtClean="0">
                <a:solidFill>
                  <a:srgbClr val="3366FF"/>
                </a:solidFill>
                <a:latin typeface="Calibri" charset="0"/>
                <a:ea typeface="Calibri" charset="0"/>
                <a:cs typeface="Calibri" charset="0"/>
              </a:rPr>
              <a:t>SR </a:t>
            </a:r>
            <a:r>
              <a:rPr lang="fr-FR" sz="3600" b="1" dirty="0" err="1" smtClean="0">
                <a:solidFill>
                  <a:srgbClr val="3366FF"/>
                </a:solidFill>
                <a:latin typeface="Calibri" charset="0"/>
                <a:ea typeface="Calibri" charset="0"/>
                <a:cs typeface="Calibri" charset="0"/>
              </a:rPr>
              <a:t>Geometry</a:t>
            </a:r>
            <a:r>
              <a:rPr lang="fr-FR" sz="3600" b="1" dirty="0" smtClean="0">
                <a:solidFill>
                  <a:srgbClr val="3366FF"/>
                </a:solidFill>
                <a:latin typeface="Calibri" charset="0"/>
                <a:ea typeface="Calibri" charset="0"/>
                <a:cs typeface="Calibri" charset="0"/>
              </a:rPr>
              <a:t> for FCC-</a:t>
            </a:r>
            <a:r>
              <a:rPr lang="fr-FR" sz="3600" b="1" dirty="0" err="1" smtClean="0">
                <a:solidFill>
                  <a:srgbClr val="3366FF"/>
                </a:solidFill>
                <a:latin typeface="Calibri" charset="0"/>
                <a:ea typeface="Calibri" charset="0"/>
                <a:cs typeface="Calibri" charset="0"/>
              </a:rPr>
              <a:t>hh</a:t>
            </a:r>
            <a:endParaRPr lang="fr-FR" sz="2800" b="1" dirty="0">
              <a:latin typeface="+mj-lt"/>
              <a:ea typeface="Calibri" charset="0"/>
              <a:cs typeface="Calibri" charset="0"/>
            </a:endParaRPr>
          </a:p>
          <a:p>
            <a:pPr algn="ctr">
              <a:buClr>
                <a:schemeClr val="accent1"/>
              </a:buClr>
            </a:pPr>
            <a:r>
              <a:rPr lang="en-US" sz="2400" dirty="0" smtClean="0">
                <a:solidFill>
                  <a:schemeClr val="tx2"/>
                </a:solidFill>
                <a:latin typeface="Gill Sans MT" pitchFamily="34" charset="0"/>
              </a:rPr>
              <a:t>a </a:t>
            </a:r>
            <a:r>
              <a:rPr lang="en-US" sz="2400" dirty="0">
                <a:solidFill>
                  <a:schemeClr val="tx2"/>
                </a:solidFill>
                <a:latin typeface="Gill Sans MT" pitchFamily="34" charset="0"/>
              </a:rPr>
              <a:t>100 Km ring imply that SR </a:t>
            </a:r>
            <a:r>
              <a:rPr lang="en-US" sz="2400" dirty="0" smtClean="0">
                <a:solidFill>
                  <a:schemeClr val="tx2"/>
                </a:solidFill>
                <a:latin typeface="Gill Sans MT" pitchFamily="34" charset="0"/>
              </a:rPr>
              <a:t>will </a:t>
            </a:r>
            <a:r>
              <a:rPr lang="en-US" sz="2400" dirty="0">
                <a:solidFill>
                  <a:schemeClr val="tx2"/>
                </a:solidFill>
                <a:latin typeface="Gill Sans MT" pitchFamily="34" charset="0"/>
              </a:rPr>
              <a:t>impinge at an incredibly small angle:</a:t>
            </a:r>
          </a:p>
          <a:p>
            <a:pPr algn="ctr">
              <a:buClr>
                <a:schemeClr val="accent1"/>
              </a:buClr>
            </a:pPr>
            <a:endParaRPr lang="fr-FR" sz="2800" dirty="0" smtClean="0">
              <a:latin typeface="Calibri" charset="0"/>
              <a:ea typeface="Calibri" charset="0"/>
              <a:cs typeface="Calibri" charset="0"/>
            </a:endParaRPr>
          </a:p>
          <a:p>
            <a:pPr>
              <a:buClr>
                <a:srgbClr val="00CC99"/>
              </a:buClr>
              <a:buFontTx/>
              <a:buChar char="•"/>
            </a:pPr>
            <a:endParaRPr lang="en-US" sz="2000" dirty="0" smtClean="0">
              <a:latin typeface="Calibri" charset="0"/>
              <a:ea typeface="Calibri" charset="0"/>
              <a:cs typeface="Calibri" charset="0"/>
            </a:endParaRPr>
          </a:p>
        </p:txBody>
      </p:sp>
      <p:sp>
        <p:nvSpPr>
          <p:cNvPr id="2" name="Rectangle 1"/>
          <p:cNvSpPr/>
          <p:nvPr/>
        </p:nvSpPr>
        <p:spPr>
          <a:xfrm>
            <a:off x="4349364" y="3682151"/>
            <a:ext cx="6311900" cy="1754326"/>
          </a:xfrm>
          <a:prstGeom prst="rect">
            <a:avLst/>
          </a:prstGeom>
        </p:spPr>
        <p:txBody>
          <a:bodyPr wrap="square">
            <a:spAutoFit/>
          </a:bodyPr>
          <a:lstStyle/>
          <a:p>
            <a:pPr marL="379476" indent="-342900" algn="just" fontAlgn="auto">
              <a:spcBef>
                <a:spcPts val="0"/>
              </a:spcBef>
              <a:spcAft>
                <a:spcPts val="0"/>
              </a:spcAft>
              <a:buFont typeface="Courier New"/>
              <a:buChar char="o"/>
              <a:defRPr/>
            </a:pPr>
            <a:r>
              <a:rPr lang="en-US" sz="3600" dirty="0" smtClean="0">
                <a:ln>
                  <a:solidFill>
                    <a:srgbClr val="000000"/>
                  </a:solidFill>
                </a:ln>
                <a:latin typeface="Symbol" charset="2"/>
                <a:ea typeface="Symbol" charset="2"/>
                <a:cs typeface="Symbol" charset="2"/>
              </a:rPr>
              <a:t>Q</a:t>
            </a:r>
            <a:r>
              <a:rPr lang="en-US" sz="3600" dirty="0" smtClean="0">
                <a:ln>
                  <a:solidFill>
                    <a:srgbClr val="000000"/>
                  </a:solidFill>
                </a:ln>
                <a:latin typeface="+mj-lt"/>
              </a:rPr>
              <a:t> </a:t>
            </a:r>
            <a:r>
              <a:rPr lang="en-US" sz="3600" dirty="0">
                <a:ln>
                  <a:solidFill>
                    <a:srgbClr val="000000"/>
                  </a:solidFill>
                </a:ln>
                <a:latin typeface="+mj-lt"/>
              </a:rPr>
              <a:t>~0.62 </a:t>
            </a:r>
            <a:r>
              <a:rPr lang="en-US" sz="3600" dirty="0" err="1">
                <a:ln>
                  <a:solidFill>
                    <a:srgbClr val="000000"/>
                  </a:solidFill>
                </a:ln>
                <a:latin typeface="+mj-lt"/>
              </a:rPr>
              <a:t>mRad</a:t>
            </a:r>
            <a:r>
              <a:rPr lang="en-US" sz="3600" dirty="0">
                <a:ln>
                  <a:solidFill>
                    <a:srgbClr val="000000"/>
                  </a:solidFill>
                </a:ln>
                <a:latin typeface="+mj-lt"/>
              </a:rPr>
              <a:t> ~ 0.035° </a:t>
            </a:r>
          </a:p>
          <a:p>
            <a:pPr marL="379476" indent="-342900" algn="just" fontAlgn="auto">
              <a:spcBef>
                <a:spcPts val="0"/>
              </a:spcBef>
              <a:spcAft>
                <a:spcPts val="0"/>
              </a:spcAft>
              <a:buFont typeface="Courier New"/>
              <a:buChar char="o"/>
              <a:defRPr/>
            </a:pPr>
            <a:r>
              <a:rPr lang="en-GB" sz="3600" dirty="0">
                <a:ln>
                  <a:solidFill>
                    <a:srgbClr val="000000"/>
                  </a:solidFill>
                </a:ln>
                <a:latin typeface="+mj-lt"/>
              </a:rPr>
              <a:t>at ~ 21 m from source</a:t>
            </a:r>
          </a:p>
          <a:p>
            <a:pPr marL="379476" indent="-342900" algn="just" fontAlgn="auto">
              <a:spcBef>
                <a:spcPts val="0"/>
              </a:spcBef>
              <a:spcAft>
                <a:spcPts val="0"/>
              </a:spcAft>
              <a:buFont typeface="Courier New"/>
              <a:buChar char="o"/>
              <a:defRPr/>
            </a:pPr>
            <a:r>
              <a:rPr lang="en-GB" sz="3600" dirty="0">
                <a:ln>
                  <a:solidFill>
                    <a:srgbClr val="000000"/>
                  </a:solidFill>
                </a:ln>
                <a:latin typeface="+mj-lt"/>
              </a:rPr>
              <a:t>photon fan </a:t>
            </a:r>
            <a:r>
              <a:rPr lang="en-GB" sz="3600" dirty="0" smtClean="0">
                <a:ln>
                  <a:solidFill>
                    <a:srgbClr val="000000"/>
                  </a:solidFill>
                </a:ln>
                <a:latin typeface="+mj-lt"/>
              </a:rPr>
              <a:t>strip </a:t>
            </a:r>
            <a:r>
              <a:rPr lang="en-GB" sz="3600" b="1" dirty="0" smtClean="0">
                <a:ln>
                  <a:solidFill>
                    <a:srgbClr val="000000"/>
                  </a:solidFill>
                </a:ln>
                <a:latin typeface="+mj-lt"/>
              </a:rPr>
              <a:t>~ </a:t>
            </a:r>
            <a:r>
              <a:rPr lang="en-GB" sz="3600" dirty="0" smtClean="0">
                <a:ln>
                  <a:solidFill>
                    <a:srgbClr val="000000"/>
                  </a:solidFill>
                </a:ln>
                <a:latin typeface="+mj-lt"/>
              </a:rPr>
              <a:t>2 </a:t>
            </a:r>
            <a:r>
              <a:rPr lang="en-GB" sz="3600" dirty="0">
                <a:ln>
                  <a:solidFill>
                    <a:srgbClr val="000000"/>
                  </a:solidFill>
                </a:ln>
                <a:latin typeface="+mj-lt"/>
              </a:rPr>
              <a:t>mm</a:t>
            </a:r>
          </a:p>
        </p:txBody>
      </p:sp>
      <p:pic>
        <p:nvPicPr>
          <p:cNvPr id="11" name="Picture 10"/>
          <p:cNvPicPr/>
          <p:nvPr/>
        </p:nvPicPr>
        <p:blipFill>
          <a:blip r:embed="rId2">
            <a:extLst>
              <a:ext uri="{28A0092B-C50C-407E-A947-70E740481C1C}">
                <a14:useLocalDpi xmlns:a14="http://schemas.microsoft.com/office/drawing/2010/main"/>
              </a:ext>
            </a:extLst>
          </a:blip>
          <a:stretch>
            <a:fillRect/>
          </a:stretch>
        </p:blipFill>
        <p:spPr>
          <a:xfrm>
            <a:off x="936703" y="1088519"/>
            <a:ext cx="8212331" cy="2399761"/>
          </a:xfrm>
          <a:prstGeom prst="rect">
            <a:avLst/>
          </a:prstGeom>
        </p:spPr>
      </p:pic>
      <p:pic>
        <p:nvPicPr>
          <p:cNvPr id="10" name="Picture 9" descr="G:\Workspaces\g\gutleber\FCC\Deliverables\CERNCouncil\2014\LayoutSketc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737" y="2675328"/>
            <a:ext cx="3658832" cy="3324028"/>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953000" y="5470903"/>
            <a:ext cx="4432752" cy="400110"/>
          </a:xfrm>
          <a:prstGeom prst="rect">
            <a:avLst/>
          </a:prstGeom>
        </p:spPr>
        <p:txBody>
          <a:bodyPr wrap="none">
            <a:spAutoFit/>
          </a:bodyPr>
          <a:lstStyle/>
          <a:p>
            <a:r>
              <a:rPr lang="en-US" sz="2000" dirty="0">
                <a:solidFill>
                  <a:srgbClr val="0000FF"/>
                </a:solidFill>
                <a:latin typeface="Times New Roman"/>
                <a:cs typeface="Times New Roman"/>
              </a:rPr>
              <a:t>R. </a:t>
            </a:r>
            <a:r>
              <a:rPr lang="en-US" sz="2000" dirty="0" err="1">
                <a:solidFill>
                  <a:srgbClr val="0000FF"/>
                </a:solidFill>
                <a:latin typeface="Times New Roman"/>
                <a:cs typeface="Times New Roman"/>
              </a:rPr>
              <a:t>Cimino</a:t>
            </a:r>
            <a:r>
              <a:rPr lang="en-US" sz="2000" dirty="0">
                <a:solidFill>
                  <a:srgbClr val="0000FF"/>
                </a:solidFill>
                <a:latin typeface="Times New Roman"/>
                <a:cs typeface="Times New Roman"/>
              </a:rPr>
              <a:t>, et al PRL. </a:t>
            </a:r>
            <a:r>
              <a:rPr lang="en-US" sz="2000" dirty="0" smtClean="0">
                <a:solidFill>
                  <a:srgbClr val="0000FF"/>
                </a:solidFill>
                <a:latin typeface="Times New Roman"/>
                <a:cs typeface="Times New Roman"/>
              </a:rPr>
              <a:t>115 </a:t>
            </a:r>
            <a:r>
              <a:rPr lang="en-US" sz="2000" dirty="0">
                <a:solidFill>
                  <a:srgbClr val="0000FF"/>
                </a:solidFill>
                <a:latin typeface="Times New Roman"/>
                <a:cs typeface="Times New Roman"/>
              </a:rPr>
              <a:t>(</a:t>
            </a:r>
            <a:r>
              <a:rPr lang="en-US" sz="2000" dirty="0" smtClean="0">
                <a:solidFill>
                  <a:srgbClr val="0000FF"/>
                </a:solidFill>
                <a:latin typeface="Times New Roman"/>
                <a:cs typeface="Times New Roman"/>
              </a:rPr>
              <a:t>2015) 264804</a:t>
            </a:r>
            <a:endParaRPr lang="en-GB" sz="2000" dirty="0"/>
          </a:p>
        </p:txBody>
      </p:sp>
    </p:spTree>
    <p:extLst>
      <p:ext uri="{BB962C8B-B14F-4D97-AF65-F5344CB8AC3E}">
        <p14:creationId xmlns:p14="http://schemas.microsoft.com/office/powerpoint/2010/main" val="430786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0" y="511047"/>
            <a:ext cx="9906000" cy="740942"/>
          </a:xfrm>
          <a:prstGeom prst="rect">
            <a:avLst/>
          </a:prstGeom>
        </p:spPr>
        <p:txBody>
          <a:bodyPr/>
          <a:lstStyle>
            <a:defPPr>
              <a:defRPr lang="en-US"/>
            </a:defPPr>
            <a:lvl1pPr algn="l" defTabSz="457200" rtl="0" fontAlgn="auto">
              <a:spcBef>
                <a:spcPts val="0"/>
              </a:spcBef>
              <a:spcAft>
                <a:spcPts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GB" sz="3600" b="1" dirty="0" smtClean="0">
              <a:solidFill>
                <a:srgbClr val="FF0000"/>
              </a:solidFill>
              <a:latin typeface="+mj-lt"/>
              <a:cs typeface="Calibri"/>
            </a:endParaRPr>
          </a:p>
        </p:txBody>
      </p:sp>
      <p:sp>
        <p:nvSpPr>
          <p:cNvPr id="2" name="TextBox 1"/>
          <p:cNvSpPr txBox="1"/>
          <p:nvPr/>
        </p:nvSpPr>
        <p:spPr>
          <a:xfrm>
            <a:off x="279403" y="3251198"/>
            <a:ext cx="4444998" cy="156966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3200" dirty="0" smtClean="0"/>
              <a:t>machine parameters like:</a:t>
            </a:r>
          </a:p>
          <a:p>
            <a:pPr marL="514350" indent="-514350">
              <a:buFont typeface="Wingdings" charset="2"/>
              <a:buChar char="Ø"/>
            </a:pPr>
            <a:r>
              <a:rPr lang="en-GB" sz="3200" dirty="0"/>
              <a:t>Photon energy </a:t>
            </a:r>
          </a:p>
          <a:p>
            <a:pPr marL="514350" indent="-514350">
              <a:buFont typeface="Wingdings" charset="2"/>
              <a:buChar char="Ø"/>
            </a:pPr>
            <a:r>
              <a:rPr lang="en-GB" sz="3200" dirty="0" smtClean="0"/>
              <a:t>Angle </a:t>
            </a:r>
            <a:r>
              <a:rPr lang="en-GB" sz="3200" dirty="0"/>
              <a:t>of incidence </a:t>
            </a:r>
          </a:p>
        </p:txBody>
      </p:sp>
      <p:sp>
        <p:nvSpPr>
          <p:cNvPr id="3" name="Rectangle 2"/>
          <p:cNvSpPr/>
          <p:nvPr/>
        </p:nvSpPr>
        <p:spPr>
          <a:xfrm>
            <a:off x="2327019" y="2186473"/>
            <a:ext cx="5218095"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GB" sz="4000" dirty="0"/>
              <a:t>Reflectivity depends </a:t>
            </a:r>
            <a:r>
              <a:rPr lang="en-GB" sz="4000" dirty="0" smtClean="0"/>
              <a:t>on: </a:t>
            </a:r>
            <a:endParaRPr lang="en-GB" sz="4000" dirty="0"/>
          </a:p>
        </p:txBody>
      </p:sp>
      <p:sp>
        <p:nvSpPr>
          <p:cNvPr id="9" name="TextBox 8"/>
          <p:cNvSpPr txBox="1"/>
          <p:nvPr/>
        </p:nvSpPr>
        <p:spPr>
          <a:xfrm>
            <a:off x="5281101" y="3251198"/>
            <a:ext cx="4444998" cy="156966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3200" dirty="0" smtClean="0"/>
              <a:t>Material properties like:</a:t>
            </a:r>
          </a:p>
          <a:p>
            <a:pPr marL="514350" indent="-514350">
              <a:buFont typeface="Wingdings" charset="2"/>
              <a:buChar char="Ø"/>
            </a:pPr>
            <a:r>
              <a:rPr lang="en-GB" sz="3200" dirty="0" smtClean="0">
                <a:solidFill>
                  <a:srgbClr val="FF0000"/>
                </a:solidFill>
              </a:rPr>
              <a:t>Surface composition</a:t>
            </a:r>
          </a:p>
          <a:p>
            <a:pPr marL="514350" indent="-514350">
              <a:buFont typeface="Wingdings" charset="2"/>
              <a:buChar char="Ø"/>
            </a:pPr>
            <a:r>
              <a:rPr lang="en-GB" sz="3200" dirty="0" smtClean="0"/>
              <a:t>Roughness</a:t>
            </a:r>
          </a:p>
        </p:txBody>
      </p:sp>
      <p:sp>
        <p:nvSpPr>
          <p:cNvPr id="10" name="TextBox 9"/>
          <p:cNvSpPr txBox="1"/>
          <p:nvPr/>
        </p:nvSpPr>
        <p:spPr>
          <a:xfrm>
            <a:off x="160869" y="342909"/>
            <a:ext cx="9446697" cy="156966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GB" sz="3200" dirty="0" smtClean="0"/>
              <a:t>Ideally,  by reflecting most photons from cold parts and adsorb them at Room temperature one can reduce the HL on Dipole cold masses.</a:t>
            </a:r>
          </a:p>
        </p:txBody>
      </p:sp>
    </p:spTree>
    <p:extLst>
      <p:ext uri="{BB962C8B-B14F-4D97-AF65-F5344CB8AC3E}">
        <p14:creationId xmlns:p14="http://schemas.microsoft.com/office/powerpoint/2010/main" val="876135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032933" y="1117600"/>
            <a:ext cx="7966100" cy="4875150"/>
          </a:xfrm>
          <a:prstGeom prst="rect">
            <a:avLst/>
          </a:prstGeom>
          <a:solidFill>
            <a:schemeClr val="bg1"/>
          </a:solid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
        <p:nvSpPr>
          <p:cNvPr id="6" name="Rectangle 5"/>
          <p:cNvSpPr/>
          <p:nvPr/>
        </p:nvSpPr>
        <p:spPr>
          <a:xfrm>
            <a:off x="539396" y="145534"/>
            <a:ext cx="8672337" cy="830997"/>
          </a:xfrm>
          <a:prstGeom prst="rect">
            <a:avLst/>
          </a:prstGeom>
        </p:spPr>
        <p:txBody>
          <a:bodyPr wrap="square">
            <a:spAutoFit/>
          </a:bodyPr>
          <a:lstStyle/>
          <a:p>
            <a:pPr marL="36576" algn="ctr" fontAlgn="auto">
              <a:spcBef>
                <a:spcPts val="0"/>
              </a:spcBef>
              <a:spcAft>
                <a:spcPts val="0"/>
              </a:spcAft>
              <a:defRPr/>
            </a:pPr>
            <a:r>
              <a:rPr lang="en-US" sz="2400" dirty="0">
                <a:ln>
                  <a:solidFill>
                    <a:srgbClr val="000000"/>
                  </a:solidFill>
                </a:ln>
              </a:rPr>
              <a:t>Reflectivity of </a:t>
            </a:r>
            <a:r>
              <a:rPr lang="en-US" sz="2400" dirty="0" err="1" smtClean="0">
                <a:ln>
                  <a:solidFill>
                    <a:srgbClr val="000000"/>
                  </a:solidFill>
                </a:ln>
              </a:rPr>
              <a:t>Beamscreen</a:t>
            </a:r>
            <a:r>
              <a:rPr lang="en-US" sz="2400" dirty="0" smtClean="0">
                <a:ln>
                  <a:solidFill>
                    <a:srgbClr val="000000"/>
                  </a:solidFill>
                </a:ln>
              </a:rPr>
              <a:t> </a:t>
            </a:r>
            <a:r>
              <a:rPr lang="en-US" sz="2400" dirty="0">
                <a:ln>
                  <a:solidFill>
                    <a:srgbClr val="000000"/>
                  </a:solidFill>
                </a:ln>
              </a:rPr>
              <a:t>between 30 eV and 10 </a:t>
            </a:r>
            <a:r>
              <a:rPr lang="en-US" sz="2400" dirty="0" err="1">
                <a:ln>
                  <a:solidFill>
                    <a:srgbClr val="000000"/>
                  </a:solidFill>
                </a:ln>
              </a:rPr>
              <a:t>KeV</a:t>
            </a:r>
            <a:r>
              <a:rPr lang="en-US" sz="2400" dirty="0">
                <a:ln>
                  <a:solidFill>
                    <a:srgbClr val="000000"/>
                  </a:solidFill>
                </a:ln>
              </a:rPr>
              <a:t> </a:t>
            </a:r>
          </a:p>
          <a:p>
            <a:pPr marL="36576" algn="ctr" fontAlgn="auto">
              <a:spcBef>
                <a:spcPts val="0"/>
              </a:spcBef>
              <a:spcAft>
                <a:spcPts val="0"/>
              </a:spcAft>
              <a:defRPr/>
            </a:pPr>
            <a:r>
              <a:rPr lang="en-US" sz="2400" dirty="0">
                <a:ln>
                  <a:solidFill>
                    <a:srgbClr val="000000"/>
                  </a:solidFill>
                </a:ln>
              </a:rPr>
              <a:t>at ~ 0.035° grazing </a:t>
            </a:r>
            <a:r>
              <a:rPr lang="en-US" sz="2400" dirty="0" smtClean="0">
                <a:ln>
                  <a:solidFill>
                    <a:srgbClr val="000000"/>
                  </a:solidFill>
                </a:ln>
              </a:rPr>
              <a:t>incidence  </a:t>
            </a:r>
            <a:r>
              <a:rPr lang="en-US" sz="2400" dirty="0">
                <a:ln>
                  <a:solidFill>
                    <a:srgbClr val="000000"/>
                  </a:solidFill>
                </a:ln>
              </a:rPr>
              <a:t>vs material (50 nm roughness)</a:t>
            </a:r>
          </a:p>
        </p:txBody>
      </p:sp>
      <p:sp>
        <p:nvSpPr>
          <p:cNvPr id="5" name="Rectangle 4"/>
          <p:cNvSpPr/>
          <p:nvPr/>
        </p:nvSpPr>
        <p:spPr>
          <a:xfrm>
            <a:off x="0" y="5284864"/>
            <a:ext cx="2348720" cy="707886"/>
          </a:xfrm>
          <a:prstGeom prst="rect">
            <a:avLst/>
          </a:prstGeom>
        </p:spPr>
        <p:txBody>
          <a:bodyPr wrap="none">
            <a:spAutoFit/>
          </a:bodyPr>
          <a:lstStyle/>
          <a:p>
            <a:r>
              <a:rPr lang="en-US" sz="2000" dirty="0">
                <a:solidFill>
                  <a:srgbClr val="0000FF"/>
                </a:solidFill>
                <a:latin typeface="Times New Roman"/>
                <a:cs typeface="Times New Roman"/>
              </a:rPr>
              <a:t>R. </a:t>
            </a:r>
            <a:r>
              <a:rPr lang="en-US" sz="2000" dirty="0" err="1">
                <a:solidFill>
                  <a:srgbClr val="0000FF"/>
                </a:solidFill>
                <a:latin typeface="Times New Roman"/>
                <a:cs typeface="Times New Roman"/>
              </a:rPr>
              <a:t>Cimino</a:t>
            </a:r>
            <a:r>
              <a:rPr lang="en-US" sz="2000" dirty="0">
                <a:solidFill>
                  <a:srgbClr val="0000FF"/>
                </a:solidFill>
                <a:latin typeface="Times New Roman"/>
                <a:cs typeface="Times New Roman"/>
              </a:rPr>
              <a:t>, et al </a:t>
            </a:r>
            <a:r>
              <a:rPr lang="en-US" sz="2000" dirty="0" smtClean="0">
                <a:solidFill>
                  <a:srgbClr val="0000FF"/>
                </a:solidFill>
                <a:latin typeface="Times New Roman"/>
                <a:cs typeface="Times New Roman"/>
              </a:rPr>
              <a:t>PRL</a:t>
            </a:r>
          </a:p>
          <a:p>
            <a:r>
              <a:rPr lang="en-US" sz="2000" dirty="0" smtClean="0">
                <a:solidFill>
                  <a:srgbClr val="0000FF"/>
                </a:solidFill>
                <a:latin typeface="Times New Roman"/>
                <a:cs typeface="Times New Roman"/>
              </a:rPr>
              <a:t>115 </a:t>
            </a:r>
            <a:r>
              <a:rPr lang="en-US" sz="2000" dirty="0">
                <a:solidFill>
                  <a:srgbClr val="0000FF"/>
                </a:solidFill>
                <a:latin typeface="Times New Roman"/>
                <a:cs typeface="Times New Roman"/>
              </a:rPr>
              <a:t>(</a:t>
            </a:r>
            <a:r>
              <a:rPr lang="en-US" sz="2000" dirty="0" smtClean="0">
                <a:solidFill>
                  <a:srgbClr val="0000FF"/>
                </a:solidFill>
                <a:latin typeface="Times New Roman"/>
                <a:cs typeface="Times New Roman"/>
              </a:rPr>
              <a:t>2015) 264804</a:t>
            </a:r>
            <a:endParaRPr lang="en-GB" sz="2000" dirty="0"/>
          </a:p>
        </p:txBody>
      </p:sp>
    </p:spTree>
    <p:extLst>
      <p:ext uri="{BB962C8B-B14F-4D97-AF65-F5344CB8AC3E}">
        <p14:creationId xmlns:p14="http://schemas.microsoft.com/office/powerpoint/2010/main" val="1650210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0" y="511047"/>
            <a:ext cx="9906000" cy="740942"/>
          </a:xfrm>
          <a:prstGeom prst="rect">
            <a:avLst/>
          </a:prstGeom>
        </p:spPr>
        <p:txBody>
          <a:bodyPr/>
          <a:lstStyle>
            <a:defPPr>
              <a:defRPr lang="en-US"/>
            </a:defPPr>
            <a:lvl1pPr algn="l" defTabSz="457200" rtl="0" fontAlgn="auto">
              <a:spcBef>
                <a:spcPts val="0"/>
              </a:spcBef>
              <a:spcAft>
                <a:spcPts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GB" sz="3600" b="1" dirty="0" smtClean="0">
              <a:solidFill>
                <a:srgbClr val="FF0000"/>
              </a:solidFill>
              <a:latin typeface="+mj-lt"/>
              <a:cs typeface="Calibri"/>
            </a:endParaRPr>
          </a:p>
        </p:txBody>
      </p:sp>
      <p:sp>
        <p:nvSpPr>
          <p:cNvPr id="2" name="TextBox 1"/>
          <p:cNvSpPr txBox="1"/>
          <p:nvPr/>
        </p:nvSpPr>
        <p:spPr>
          <a:xfrm>
            <a:off x="279403" y="3251198"/>
            <a:ext cx="4444998" cy="156966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3200" dirty="0" smtClean="0"/>
              <a:t>machine parameters like:</a:t>
            </a:r>
          </a:p>
          <a:p>
            <a:pPr marL="514350" indent="-514350">
              <a:buFont typeface="Wingdings" charset="2"/>
              <a:buChar char="Ø"/>
            </a:pPr>
            <a:r>
              <a:rPr lang="en-GB" sz="3200" dirty="0"/>
              <a:t>Photon energy </a:t>
            </a:r>
          </a:p>
          <a:p>
            <a:pPr marL="514350" indent="-514350">
              <a:buFont typeface="Wingdings" charset="2"/>
              <a:buChar char="Ø"/>
            </a:pPr>
            <a:r>
              <a:rPr lang="en-GB" sz="3200" dirty="0" smtClean="0"/>
              <a:t>Angle </a:t>
            </a:r>
            <a:r>
              <a:rPr lang="en-GB" sz="3200" dirty="0"/>
              <a:t>of incidence </a:t>
            </a:r>
          </a:p>
        </p:txBody>
      </p:sp>
      <p:sp>
        <p:nvSpPr>
          <p:cNvPr id="3" name="Rectangle 2"/>
          <p:cNvSpPr/>
          <p:nvPr/>
        </p:nvSpPr>
        <p:spPr>
          <a:xfrm>
            <a:off x="2327019" y="2186473"/>
            <a:ext cx="5218095"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GB" sz="4000" dirty="0"/>
              <a:t>Reflectivity depends </a:t>
            </a:r>
            <a:r>
              <a:rPr lang="en-GB" sz="4000" dirty="0" smtClean="0"/>
              <a:t>on: </a:t>
            </a:r>
            <a:endParaRPr lang="en-GB" sz="4000" dirty="0"/>
          </a:p>
        </p:txBody>
      </p:sp>
      <p:sp>
        <p:nvSpPr>
          <p:cNvPr id="9" name="TextBox 8"/>
          <p:cNvSpPr txBox="1"/>
          <p:nvPr/>
        </p:nvSpPr>
        <p:spPr>
          <a:xfrm>
            <a:off x="5281101" y="3251198"/>
            <a:ext cx="4444998" cy="156966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3200" dirty="0" smtClean="0"/>
              <a:t>Material properties like:</a:t>
            </a:r>
          </a:p>
          <a:p>
            <a:pPr marL="514350" indent="-514350">
              <a:buFont typeface="Wingdings" charset="2"/>
              <a:buChar char="Ø"/>
            </a:pPr>
            <a:r>
              <a:rPr lang="en-GB" sz="3200" dirty="0" smtClean="0"/>
              <a:t>Surface composition</a:t>
            </a:r>
          </a:p>
          <a:p>
            <a:pPr marL="514350" indent="-514350">
              <a:buFont typeface="Wingdings" charset="2"/>
              <a:buChar char="Ø"/>
            </a:pPr>
            <a:r>
              <a:rPr lang="en-GB" sz="3200" b="1" dirty="0" smtClean="0">
                <a:solidFill>
                  <a:srgbClr val="FF0000"/>
                </a:solidFill>
              </a:rPr>
              <a:t>Roughness</a:t>
            </a:r>
          </a:p>
        </p:txBody>
      </p:sp>
      <p:sp>
        <p:nvSpPr>
          <p:cNvPr id="10" name="TextBox 9"/>
          <p:cNvSpPr txBox="1"/>
          <p:nvPr/>
        </p:nvSpPr>
        <p:spPr>
          <a:xfrm>
            <a:off x="160869" y="342909"/>
            <a:ext cx="9446697" cy="156966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GB" sz="3200" dirty="0" smtClean="0"/>
              <a:t>Ideally,  by reflecting most photons from cold parts and adsorb them at Room temperature one can reduce the HL on Dipole cold masses.</a:t>
            </a:r>
          </a:p>
        </p:txBody>
      </p:sp>
    </p:spTree>
    <p:extLst>
      <p:ext uri="{BB962C8B-B14F-4D97-AF65-F5344CB8AC3E}">
        <p14:creationId xmlns:p14="http://schemas.microsoft.com/office/powerpoint/2010/main" val="2061044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rcRect/>
          <a:stretch>
            <a:fillRect/>
          </a:stretch>
        </p:blipFill>
        <p:spPr bwMode="auto">
          <a:xfrm>
            <a:off x="1524000" y="722323"/>
            <a:ext cx="7366000" cy="4927600"/>
          </a:xfrm>
          <a:prstGeom prst="rect">
            <a:avLst/>
          </a:prstGeom>
          <a:solidFill>
            <a:schemeClr val="bg1"/>
          </a:solidFill>
          <a:ln w="9525">
            <a:noFill/>
            <a:miter lim="800000"/>
            <a:headEnd/>
            <a:tailEnd/>
          </a:ln>
        </p:spPr>
      </p:pic>
      <p:sp>
        <p:nvSpPr>
          <p:cNvPr id="7" name="Title 1"/>
          <p:cNvSpPr>
            <a:spLocks noGrp="1"/>
          </p:cNvSpPr>
          <p:nvPr>
            <p:ph type="title"/>
          </p:nvPr>
        </p:nvSpPr>
        <p:spPr>
          <a:xfrm>
            <a:off x="0" y="0"/>
            <a:ext cx="9702800" cy="1049235"/>
          </a:xfrm>
        </p:spPr>
        <p:txBody>
          <a:bodyPr>
            <a:noAutofit/>
          </a:bodyPr>
          <a:lstStyle/>
          <a:p>
            <a:pPr marL="36576" algn="ctr" fontAlgn="auto">
              <a:spcBef>
                <a:spcPts val="0"/>
              </a:spcBef>
              <a:spcAft>
                <a:spcPts val="0"/>
              </a:spcAft>
              <a:defRPr/>
            </a:pPr>
            <a:r>
              <a:rPr lang="en-US" sz="2400" cap="none" dirty="0" smtClean="0">
                <a:ln>
                  <a:solidFill>
                    <a:srgbClr val="000000"/>
                  </a:solidFill>
                </a:ln>
                <a:solidFill>
                  <a:srgbClr val="000000"/>
                </a:solidFill>
              </a:rPr>
              <a:t>A-c R between 30 </a:t>
            </a:r>
            <a:r>
              <a:rPr lang="en-US" sz="2400" cap="none" dirty="0" err="1" smtClean="0">
                <a:ln>
                  <a:solidFill>
                    <a:srgbClr val="000000"/>
                  </a:solidFill>
                </a:ln>
                <a:solidFill>
                  <a:srgbClr val="000000"/>
                </a:solidFill>
              </a:rPr>
              <a:t>ev</a:t>
            </a:r>
            <a:r>
              <a:rPr lang="en-US" sz="2400" cap="none" dirty="0" smtClean="0">
                <a:ln>
                  <a:solidFill>
                    <a:srgbClr val="000000"/>
                  </a:solidFill>
                </a:ln>
                <a:solidFill>
                  <a:srgbClr val="000000"/>
                </a:solidFill>
              </a:rPr>
              <a:t> and 10 </a:t>
            </a:r>
            <a:r>
              <a:rPr lang="en-US" sz="2400" cap="none" dirty="0" err="1" smtClean="0">
                <a:ln>
                  <a:solidFill>
                    <a:srgbClr val="000000"/>
                  </a:solidFill>
                </a:ln>
                <a:solidFill>
                  <a:srgbClr val="000000"/>
                </a:solidFill>
              </a:rPr>
              <a:t>kev</a:t>
            </a:r>
            <a:r>
              <a:rPr lang="en-US" sz="2400" cap="none" dirty="0" smtClean="0">
                <a:ln>
                  <a:solidFill>
                    <a:srgbClr val="000000"/>
                  </a:solidFill>
                </a:ln>
                <a:solidFill>
                  <a:srgbClr val="000000"/>
                </a:solidFill>
              </a:rPr>
              <a:t> at ~ 0.035° grazing incidence  vs roughness </a:t>
            </a:r>
            <a:br>
              <a:rPr lang="en-US" sz="2400" cap="none" dirty="0" smtClean="0">
                <a:ln>
                  <a:solidFill>
                    <a:srgbClr val="000000"/>
                  </a:solidFill>
                </a:ln>
                <a:solidFill>
                  <a:srgbClr val="000000"/>
                </a:solidFill>
              </a:rPr>
            </a:br>
            <a:r>
              <a:rPr lang="en-US" sz="2400" cap="none" dirty="0" smtClean="0">
                <a:ln>
                  <a:solidFill>
                    <a:srgbClr val="000000"/>
                  </a:solidFill>
                </a:ln>
                <a:solidFill>
                  <a:srgbClr val="000000"/>
                </a:solidFill>
              </a:rPr>
              <a:t>(</a:t>
            </a:r>
            <a:r>
              <a:rPr lang="en-GB" sz="2400" b="1" cap="none" dirty="0" smtClean="0">
                <a:solidFill>
                  <a:srgbClr val="000000"/>
                </a:solidFill>
              </a:rPr>
              <a:t>N. Kos, CERN TE-VSC</a:t>
            </a:r>
            <a:r>
              <a:rPr lang="en-US" sz="2400" b="1" cap="none" dirty="0" smtClean="0">
                <a:solidFill>
                  <a:srgbClr val="000000"/>
                </a:solidFill>
              </a:rPr>
              <a:t>: </a:t>
            </a:r>
            <a:r>
              <a:rPr lang="en-US" sz="2400" cap="none" dirty="0" smtClean="0">
                <a:solidFill>
                  <a:srgbClr val="000000"/>
                </a:solidFill>
              </a:rPr>
              <a:t>Ra of LHC copper layer was 0.05-0.1 µm.)</a:t>
            </a:r>
            <a:endParaRPr lang="en-US" sz="2400" cap="none" dirty="0">
              <a:ln>
                <a:solidFill>
                  <a:srgbClr val="000000"/>
                </a:solidFill>
              </a:ln>
              <a:solidFill>
                <a:srgbClr val="000000"/>
              </a:solidFill>
            </a:endParaRPr>
          </a:p>
        </p:txBody>
      </p:sp>
      <p:sp>
        <p:nvSpPr>
          <p:cNvPr id="10" name="Rectangle 9"/>
          <p:cNvSpPr/>
          <p:nvPr/>
        </p:nvSpPr>
        <p:spPr>
          <a:xfrm>
            <a:off x="5261842" y="1868787"/>
            <a:ext cx="398079" cy="3127504"/>
          </a:xfrm>
          <a:prstGeom prst="rect">
            <a:avLst/>
          </a:prstGeom>
          <a:gradFill flip="none" rotWithShape="1">
            <a:gsLst>
              <a:gs pos="0">
                <a:schemeClr val="accent1">
                  <a:tint val="92000"/>
                  <a:satMod val="170000"/>
                  <a:alpha val="30000"/>
                </a:schemeClr>
              </a:gs>
              <a:gs pos="15000">
                <a:schemeClr val="accent1">
                  <a:tint val="92000"/>
                  <a:shade val="99000"/>
                  <a:satMod val="170000"/>
                  <a:alpha val="30000"/>
                </a:schemeClr>
              </a:gs>
              <a:gs pos="62000">
                <a:schemeClr val="accent1">
                  <a:tint val="96000"/>
                  <a:shade val="80000"/>
                  <a:satMod val="170000"/>
                  <a:alpha val="30000"/>
                </a:schemeClr>
              </a:gs>
              <a:gs pos="97000">
                <a:schemeClr val="accent1">
                  <a:tint val="98000"/>
                  <a:shade val="63000"/>
                  <a:satMod val="170000"/>
                  <a:alpha val="30000"/>
                </a:schemeClr>
              </a:gs>
              <a:gs pos="100000">
                <a:schemeClr val="accent1">
                  <a:shade val="62000"/>
                  <a:satMod val="170000"/>
                  <a:alpha val="3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7"/>
          <p:cNvSpPr>
            <a:spLocks noChangeArrowheads="1"/>
          </p:cNvSpPr>
          <p:nvPr/>
        </p:nvSpPr>
        <p:spPr bwMode="auto">
          <a:xfrm>
            <a:off x="5227632" y="4352404"/>
            <a:ext cx="484187" cy="584200"/>
          </a:xfrm>
          <a:prstGeom prst="rect">
            <a:avLst/>
          </a:prstGeom>
          <a:noFill/>
          <a:ln w="9525">
            <a:noFill/>
            <a:miter lim="800000"/>
            <a:headEnd/>
            <a:tailEnd/>
          </a:ln>
        </p:spPr>
        <p:txBody>
          <a:bodyPr wrap="none">
            <a:spAutoFit/>
          </a:bodyPr>
          <a:lstStyle/>
          <a:p>
            <a:r>
              <a:rPr lang="en-US" sz="3200">
                <a:latin typeface="Symbol" pitchFamily="18" charset="2"/>
                <a:ea typeface="Symbol" pitchFamily="18" charset="2"/>
                <a:cs typeface="Symbol" pitchFamily="18" charset="2"/>
              </a:rPr>
              <a:t>e</a:t>
            </a:r>
            <a:r>
              <a:rPr lang="en-US" sz="3200" baseline="-25000">
                <a:latin typeface="Gill Sans MT" pitchFamily="34" charset="0"/>
              </a:rPr>
              <a:t>c</a:t>
            </a:r>
            <a:endParaRPr lang="en-US" sz="3200">
              <a:latin typeface="Gill Sans MT" pitchFamily="34" charset="0"/>
            </a:endParaRPr>
          </a:p>
        </p:txBody>
      </p:sp>
      <p:sp>
        <p:nvSpPr>
          <p:cNvPr id="12" name="Right Arrow 11"/>
          <p:cNvSpPr/>
          <p:nvPr/>
        </p:nvSpPr>
        <p:spPr>
          <a:xfrm>
            <a:off x="5683098" y="4352286"/>
            <a:ext cx="791941" cy="347557"/>
          </a:xfrm>
          <a:prstGeom prst="rightArrow">
            <a:avLst/>
          </a:prstGeom>
          <a:solidFill>
            <a:srgbClr val="FFF1C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3" name="Right Arrow 12"/>
          <p:cNvSpPr/>
          <p:nvPr/>
        </p:nvSpPr>
        <p:spPr>
          <a:xfrm flipH="1">
            <a:off x="4448997" y="4390195"/>
            <a:ext cx="777907" cy="347557"/>
          </a:xfrm>
          <a:prstGeom prst="rightArrow">
            <a:avLst/>
          </a:prstGeom>
          <a:solidFill>
            <a:srgbClr val="FFF1C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4" name="TextBox 17"/>
          <p:cNvSpPr txBox="1">
            <a:spLocks noChangeArrowheads="1"/>
          </p:cNvSpPr>
          <p:nvPr/>
        </p:nvSpPr>
        <p:spPr bwMode="auto">
          <a:xfrm>
            <a:off x="3660769" y="4201591"/>
            <a:ext cx="788988" cy="646113"/>
          </a:xfrm>
          <a:prstGeom prst="rect">
            <a:avLst/>
          </a:prstGeom>
          <a:noFill/>
          <a:ln w="9525">
            <a:noFill/>
            <a:miter lim="800000"/>
            <a:headEnd/>
            <a:tailEnd/>
          </a:ln>
        </p:spPr>
        <p:txBody>
          <a:bodyPr wrap="none">
            <a:spAutoFit/>
          </a:bodyPr>
          <a:lstStyle/>
          <a:p>
            <a:r>
              <a:rPr lang="en-US">
                <a:latin typeface="Gill Sans MT" pitchFamily="34" charset="0"/>
              </a:rPr>
              <a:t>50 %</a:t>
            </a:r>
          </a:p>
          <a:p>
            <a:r>
              <a:rPr lang="en-US">
                <a:latin typeface="Gill Sans MT" pitchFamily="34" charset="0"/>
              </a:rPr>
              <a:t>power</a:t>
            </a:r>
          </a:p>
        </p:txBody>
      </p:sp>
      <p:sp>
        <p:nvSpPr>
          <p:cNvPr id="15" name="TextBox 18"/>
          <p:cNvSpPr txBox="1">
            <a:spLocks noChangeArrowheads="1"/>
          </p:cNvSpPr>
          <p:nvPr/>
        </p:nvSpPr>
        <p:spPr bwMode="auto">
          <a:xfrm>
            <a:off x="6584944" y="4180954"/>
            <a:ext cx="787400" cy="646112"/>
          </a:xfrm>
          <a:prstGeom prst="rect">
            <a:avLst/>
          </a:prstGeom>
          <a:noFill/>
          <a:ln w="9525">
            <a:noFill/>
            <a:miter lim="800000"/>
            <a:headEnd/>
            <a:tailEnd/>
          </a:ln>
        </p:spPr>
        <p:txBody>
          <a:bodyPr wrap="none">
            <a:spAutoFit/>
          </a:bodyPr>
          <a:lstStyle/>
          <a:p>
            <a:r>
              <a:rPr lang="en-US">
                <a:latin typeface="Gill Sans MT" pitchFamily="34" charset="0"/>
              </a:rPr>
              <a:t>50 %</a:t>
            </a:r>
          </a:p>
          <a:p>
            <a:r>
              <a:rPr lang="en-US">
                <a:latin typeface="Gill Sans MT" pitchFamily="34" charset="0"/>
              </a:rPr>
              <a:t>power</a:t>
            </a:r>
          </a:p>
        </p:txBody>
      </p:sp>
      <p:sp>
        <p:nvSpPr>
          <p:cNvPr id="16" name="TextBox 5"/>
          <p:cNvSpPr txBox="1">
            <a:spLocks noChangeArrowheads="1"/>
          </p:cNvSpPr>
          <p:nvPr/>
        </p:nvSpPr>
        <p:spPr bwMode="auto">
          <a:xfrm>
            <a:off x="4851400" y="5646748"/>
            <a:ext cx="4883819" cy="369332"/>
          </a:xfrm>
          <a:prstGeom prst="rect">
            <a:avLst/>
          </a:prstGeom>
          <a:noFill/>
          <a:ln w="9525">
            <a:noFill/>
            <a:miter lim="800000"/>
            <a:headEnd/>
            <a:tailEnd/>
          </a:ln>
        </p:spPr>
        <p:txBody>
          <a:bodyPr wrap="none">
            <a:spAutoFit/>
          </a:bodyPr>
          <a:lstStyle/>
          <a:p>
            <a:r>
              <a:rPr lang="en-US" dirty="0" smtClean="0">
                <a:solidFill>
                  <a:srgbClr val="008000"/>
                </a:solidFill>
                <a:latin typeface="Gill Sans MT" pitchFamily="34" charset="0"/>
                <a:hlinkClick r:id="rId3"/>
              </a:rPr>
              <a:t>http://henke.lbl.gov/optical_constants/</a:t>
            </a:r>
            <a:r>
              <a:rPr lang="en-US" dirty="0" smtClean="0">
                <a:solidFill>
                  <a:srgbClr val="008000"/>
                </a:solidFill>
                <a:latin typeface="Gill Sans MT" pitchFamily="34" charset="0"/>
              </a:rPr>
              <a:t> &amp; RELFEC</a:t>
            </a:r>
            <a:endParaRPr lang="en-US" dirty="0">
              <a:solidFill>
                <a:srgbClr val="008000"/>
              </a:solidFill>
              <a:latin typeface="Gill Sans MT" pitchFamily="34" charset="0"/>
            </a:endParaRPr>
          </a:p>
        </p:txBody>
      </p:sp>
      <p:sp>
        <p:nvSpPr>
          <p:cNvPr id="18" name="Rectangle 17"/>
          <p:cNvSpPr/>
          <p:nvPr/>
        </p:nvSpPr>
        <p:spPr>
          <a:xfrm>
            <a:off x="215901" y="5649923"/>
            <a:ext cx="4432752" cy="400110"/>
          </a:xfrm>
          <a:prstGeom prst="rect">
            <a:avLst/>
          </a:prstGeom>
        </p:spPr>
        <p:txBody>
          <a:bodyPr wrap="none">
            <a:spAutoFit/>
          </a:bodyPr>
          <a:lstStyle/>
          <a:p>
            <a:r>
              <a:rPr lang="en-US" sz="2000" dirty="0">
                <a:solidFill>
                  <a:srgbClr val="0000FF"/>
                </a:solidFill>
                <a:latin typeface="Times New Roman"/>
                <a:cs typeface="Times New Roman"/>
              </a:rPr>
              <a:t>R. </a:t>
            </a:r>
            <a:r>
              <a:rPr lang="en-US" sz="2000" dirty="0" err="1">
                <a:solidFill>
                  <a:srgbClr val="0000FF"/>
                </a:solidFill>
                <a:latin typeface="Times New Roman"/>
                <a:cs typeface="Times New Roman"/>
              </a:rPr>
              <a:t>Cimino</a:t>
            </a:r>
            <a:r>
              <a:rPr lang="en-US" sz="2000" dirty="0">
                <a:solidFill>
                  <a:srgbClr val="0000FF"/>
                </a:solidFill>
                <a:latin typeface="Times New Roman"/>
                <a:cs typeface="Times New Roman"/>
              </a:rPr>
              <a:t>, et al PRL. </a:t>
            </a:r>
            <a:r>
              <a:rPr lang="en-US" sz="2000" dirty="0" smtClean="0">
                <a:solidFill>
                  <a:srgbClr val="0000FF"/>
                </a:solidFill>
                <a:latin typeface="Times New Roman"/>
                <a:cs typeface="Times New Roman"/>
              </a:rPr>
              <a:t>115 </a:t>
            </a:r>
            <a:r>
              <a:rPr lang="en-US" sz="2000" dirty="0">
                <a:solidFill>
                  <a:srgbClr val="0000FF"/>
                </a:solidFill>
                <a:latin typeface="Times New Roman"/>
                <a:cs typeface="Times New Roman"/>
              </a:rPr>
              <a:t>(</a:t>
            </a:r>
            <a:r>
              <a:rPr lang="en-US" sz="2000" dirty="0" smtClean="0">
                <a:solidFill>
                  <a:srgbClr val="0000FF"/>
                </a:solidFill>
                <a:latin typeface="Times New Roman"/>
                <a:cs typeface="Times New Roman"/>
              </a:rPr>
              <a:t>2015) 264804</a:t>
            </a:r>
            <a:endParaRPr lang="en-GB" sz="2000" dirty="0"/>
          </a:p>
        </p:txBody>
      </p:sp>
    </p:spTree>
    <p:extLst>
      <p:ext uri="{BB962C8B-B14F-4D97-AF65-F5344CB8AC3E}">
        <p14:creationId xmlns:p14="http://schemas.microsoft.com/office/powerpoint/2010/main" val="339614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5598778" y="0"/>
            <a:ext cx="5937106" cy="740942"/>
          </a:xfrm>
          <a:prstGeom prst="rect">
            <a:avLst/>
          </a:prstGeom>
        </p:spPr>
        <p:txBody>
          <a:bodyPr/>
          <a:lstStyle>
            <a:defPPr>
              <a:defRPr lang="en-US"/>
            </a:defPPr>
            <a:lvl1pPr algn="l" defTabSz="457200" rtl="0" fontAlgn="auto">
              <a:spcBef>
                <a:spcPts val="0"/>
              </a:spcBef>
              <a:spcAft>
                <a:spcPts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sz="4000" b="1" dirty="0" smtClean="0">
                <a:solidFill>
                  <a:srgbClr val="FF0000"/>
                </a:solidFill>
                <a:latin typeface="+mj-lt"/>
                <a:cs typeface="Calibri"/>
              </a:rPr>
              <a:t>FCC-</a:t>
            </a:r>
            <a:r>
              <a:rPr lang="en-GB" sz="4000" b="1" dirty="0" err="1" smtClean="0">
                <a:solidFill>
                  <a:srgbClr val="FF0000"/>
                </a:solidFill>
                <a:latin typeface="+mj-lt"/>
                <a:cs typeface="Calibri"/>
              </a:rPr>
              <a:t>hh</a:t>
            </a:r>
            <a:r>
              <a:rPr lang="en-GB" sz="4000" b="1" dirty="0" smtClean="0">
                <a:solidFill>
                  <a:srgbClr val="FF0000"/>
                </a:solidFill>
                <a:latin typeface="+mj-lt"/>
                <a:cs typeface="Calibri"/>
              </a:rPr>
              <a:t> </a:t>
            </a:r>
          </a:p>
          <a:p>
            <a:r>
              <a:rPr lang="en-GB" sz="4000" b="1" dirty="0" smtClean="0">
                <a:solidFill>
                  <a:srgbClr val="FF0000"/>
                </a:solidFill>
                <a:latin typeface="+mj-lt"/>
                <a:cs typeface="Calibri"/>
              </a:rPr>
              <a:t>Key </a:t>
            </a:r>
            <a:r>
              <a:rPr lang="en-GB" sz="4000" b="1" dirty="0">
                <a:solidFill>
                  <a:srgbClr val="FF0000"/>
                </a:solidFill>
                <a:latin typeface="+mj-lt"/>
                <a:cs typeface="Calibri"/>
              </a:rPr>
              <a:t>Parameters</a:t>
            </a:r>
          </a:p>
        </p:txBody>
      </p:sp>
      <p:pic>
        <p:nvPicPr>
          <p:cNvPr id="8" name="Picture 7"/>
          <p:cNvPicPr/>
          <p:nvPr/>
        </p:nvPicPr>
        <p:blipFill>
          <a:blip r:embed="rId2">
            <a:extLst>
              <a:ext uri="{28A0092B-C50C-407E-A947-70E740481C1C}">
                <a14:useLocalDpi xmlns:a14="http://schemas.microsoft.com/office/drawing/2010/main"/>
              </a:ext>
            </a:extLst>
          </a:blip>
          <a:stretch>
            <a:fillRect/>
          </a:stretch>
        </p:blipFill>
        <p:spPr>
          <a:xfrm>
            <a:off x="321733" y="1391576"/>
            <a:ext cx="9137931" cy="4722444"/>
          </a:xfrm>
          <a:prstGeom prst="rect">
            <a:avLst/>
          </a:prstGeom>
        </p:spPr>
      </p:pic>
      <p:pic>
        <p:nvPicPr>
          <p:cNvPr id="5" name="Picture 4" descr="G:\Workspaces\g\gutleber\FCC\Deliverables\CERNCouncil\2014\LayoutSketc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205535" cy="3820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7178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a:ext>
            </a:extLst>
          </a:blip>
          <a:stretch>
            <a:fillRect/>
          </a:stretch>
        </p:blipFill>
        <p:spPr>
          <a:xfrm>
            <a:off x="0" y="1490133"/>
            <a:ext cx="9906000" cy="4558242"/>
          </a:xfrm>
          <a:prstGeom prst="rect">
            <a:avLst/>
          </a:prstGeom>
        </p:spPr>
      </p:pic>
      <p:sp>
        <p:nvSpPr>
          <p:cNvPr id="7" name="Title 1"/>
          <p:cNvSpPr>
            <a:spLocks noGrp="1"/>
          </p:cNvSpPr>
          <p:nvPr>
            <p:ph type="title"/>
          </p:nvPr>
        </p:nvSpPr>
        <p:spPr>
          <a:xfrm>
            <a:off x="0" y="127188"/>
            <a:ext cx="9906000" cy="1049235"/>
          </a:xfrm>
        </p:spPr>
        <p:txBody>
          <a:bodyPr>
            <a:normAutofit fontScale="90000"/>
          </a:bodyPr>
          <a:lstStyle/>
          <a:p>
            <a:pPr algn="ctr"/>
            <a:r>
              <a:rPr lang="en-US" b="1" cap="none" dirty="0" smtClean="0"/>
              <a:t>Surface roughness:</a:t>
            </a:r>
            <a:br>
              <a:rPr lang="en-US" b="1" cap="none" dirty="0" smtClean="0"/>
            </a:br>
            <a:r>
              <a:rPr lang="en-US" b="1" cap="none" dirty="0" smtClean="0"/>
              <a:t>at very grazing angle difficult to treat theoretically as a </a:t>
            </a:r>
            <a:r>
              <a:rPr lang="en-US" b="1" cap="none" smtClean="0"/>
              <a:t>Debye Waller factor</a:t>
            </a:r>
            <a:endParaRPr lang="en-GB" cap="none" dirty="0"/>
          </a:p>
        </p:txBody>
      </p:sp>
      <p:sp>
        <p:nvSpPr>
          <p:cNvPr id="5" name="Rectangle 4"/>
          <p:cNvSpPr/>
          <p:nvPr/>
        </p:nvSpPr>
        <p:spPr>
          <a:xfrm>
            <a:off x="161406" y="1659518"/>
            <a:ext cx="4432752" cy="400110"/>
          </a:xfrm>
          <a:prstGeom prst="rect">
            <a:avLst/>
          </a:prstGeom>
        </p:spPr>
        <p:txBody>
          <a:bodyPr wrap="none">
            <a:spAutoFit/>
          </a:bodyPr>
          <a:lstStyle/>
          <a:p>
            <a:r>
              <a:rPr lang="en-US" sz="2000" dirty="0">
                <a:solidFill>
                  <a:srgbClr val="0000FF"/>
                </a:solidFill>
                <a:latin typeface="Times New Roman"/>
                <a:cs typeface="Times New Roman"/>
              </a:rPr>
              <a:t>R. </a:t>
            </a:r>
            <a:r>
              <a:rPr lang="en-US" sz="2000" dirty="0" err="1">
                <a:solidFill>
                  <a:srgbClr val="0000FF"/>
                </a:solidFill>
                <a:latin typeface="Times New Roman"/>
                <a:cs typeface="Times New Roman"/>
              </a:rPr>
              <a:t>Cimino</a:t>
            </a:r>
            <a:r>
              <a:rPr lang="en-US" sz="2000" dirty="0">
                <a:solidFill>
                  <a:srgbClr val="0000FF"/>
                </a:solidFill>
                <a:latin typeface="Times New Roman"/>
                <a:cs typeface="Times New Roman"/>
              </a:rPr>
              <a:t>, et al PRL. </a:t>
            </a:r>
            <a:r>
              <a:rPr lang="en-US" sz="2000" dirty="0" smtClean="0">
                <a:solidFill>
                  <a:srgbClr val="0000FF"/>
                </a:solidFill>
                <a:latin typeface="Times New Roman"/>
                <a:cs typeface="Times New Roman"/>
              </a:rPr>
              <a:t>115 </a:t>
            </a:r>
            <a:r>
              <a:rPr lang="en-US" sz="2000" dirty="0">
                <a:solidFill>
                  <a:srgbClr val="0000FF"/>
                </a:solidFill>
                <a:latin typeface="Times New Roman"/>
                <a:cs typeface="Times New Roman"/>
              </a:rPr>
              <a:t>(</a:t>
            </a:r>
            <a:r>
              <a:rPr lang="en-US" sz="2000" dirty="0" smtClean="0">
                <a:solidFill>
                  <a:srgbClr val="0000FF"/>
                </a:solidFill>
                <a:latin typeface="Times New Roman"/>
                <a:cs typeface="Times New Roman"/>
              </a:rPr>
              <a:t>2015) 264804</a:t>
            </a:r>
            <a:endParaRPr lang="en-GB" sz="2000" dirty="0"/>
          </a:p>
        </p:txBody>
      </p:sp>
    </p:spTree>
    <p:extLst>
      <p:ext uri="{BB962C8B-B14F-4D97-AF65-F5344CB8AC3E}">
        <p14:creationId xmlns:p14="http://schemas.microsoft.com/office/powerpoint/2010/main" val="156355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cstate="screen">
            <a:extLst>
              <a:ext uri="{28A0092B-C50C-407E-A947-70E740481C1C}">
                <a14:useLocalDpi xmlns:a14="http://schemas.microsoft.com/office/drawing/2010/main"/>
              </a:ext>
            </a:extLst>
          </a:blip>
          <a:srcRect l="10810" t="21629" r="6915" b="21321"/>
          <a:stretch/>
        </p:blipFill>
        <p:spPr bwMode="auto">
          <a:xfrm>
            <a:off x="1473199" y="1236133"/>
            <a:ext cx="7569201" cy="4809068"/>
          </a:xfrm>
          <a:prstGeom prst="rect">
            <a:avLst/>
          </a:prstGeom>
          <a:solidFill>
            <a:schemeClr val="bg1">
              <a:lumMod val="85000"/>
            </a:schemeClr>
          </a:solid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
        <p:nvSpPr>
          <p:cNvPr id="5" name="Title 4"/>
          <p:cNvSpPr txBox="1">
            <a:spLocks noGrp="1"/>
          </p:cNvSpPr>
          <p:nvPr>
            <p:ph type="title"/>
          </p:nvPr>
        </p:nvSpPr>
        <p:spPr>
          <a:xfrm>
            <a:off x="152400" y="187325"/>
            <a:ext cx="9584267" cy="4801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cap="none" dirty="0" smtClean="0">
                <a:solidFill>
                  <a:srgbClr val="FF0000"/>
                </a:solidFill>
                <a:latin typeface="+mj-lt"/>
                <a:cs typeface="Times New Roman"/>
              </a:rPr>
              <a:t>Within 500m  ~ 30% of expected HL adsorbed @ LT</a:t>
            </a:r>
            <a:endParaRPr lang="en-US" sz="2800" b="1" cap="none" dirty="0">
              <a:solidFill>
                <a:srgbClr val="FF0000"/>
              </a:solidFill>
              <a:latin typeface="+mj-lt"/>
              <a:cs typeface="Times New Roman"/>
            </a:endParaRPr>
          </a:p>
        </p:txBody>
      </p:sp>
    </p:spTree>
    <p:extLst>
      <p:ext uri="{BB962C8B-B14F-4D97-AF65-F5344CB8AC3E}">
        <p14:creationId xmlns:p14="http://schemas.microsoft.com/office/powerpoint/2010/main" val="2037893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399" y="654577"/>
            <a:ext cx="9584267" cy="6031902"/>
          </a:xfrm>
          <a:prstGeom prst="rect">
            <a:avLst/>
          </a:prstGeom>
        </p:spPr>
      </p:pic>
      <p:sp>
        <p:nvSpPr>
          <p:cNvPr id="5" name="Title 4"/>
          <p:cNvSpPr txBox="1">
            <a:spLocks noGrp="1"/>
          </p:cNvSpPr>
          <p:nvPr>
            <p:ph type="title"/>
          </p:nvPr>
        </p:nvSpPr>
        <p:spPr>
          <a:xfrm>
            <a:off x="165278" y="0"/>
            <a:ext cx="9584267" cy="867930"/>
          </a:xfrm>
          <a:prstGeom prst="rect">
            <a:avLst/>
          </a:prstGeom>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cap="none" dirty="0" smtClean="0">
                <a:solidFill>
                  <a:srgbClr val="FF0000"/>
                </a:solidFill>
                <a:latin typeface="+mj-lt"/>
                <a:cs typeface="Times New Roman"/>
              </a:rPr>
              <a:t>Room temperature absorbers already considered for the base line design of FCC-</a:t>
            </a:r>
            <a:r>
              <a:rPr lang="en-US" sz="2800" b="1" cap="none" dirty="0" err="1" smtClean="0">
                <a:solidFill>
                  <a:srgbClr val="FF0000"/>
                </a:solidFill>
                <a:latin typeface="+mj-lt"/>
                <a:cs typeface="Times New Roman"/>
              </a:rPr>
              <a:t>hh</a:t>
            </a:r>
            <a:r>
              <a:rPr lang="en-US" sz="2800" b="1" cap="none" dirty="0" smtClean="0">
                <a:solidFill>
                  <a:srgbClr val="FF0000"/>
                </a:solidFill>
                <a:latin typeface="+mj-lt"/>
                <a:cs typeface="Times New Roman"/>
              </a:rPr>
              <a:t>! </a:t>
            </a:r>
            <a:endParaRPr lang="en-US" sz="2800" b="1" cap="none" dirty="0">
              <a:solidFill>
                <a:srgbClr val="FF0000"/>
              </a:solidFill>
              <a:latin typeface="+mj-lt"/>
              <a:cs typeface="Times New Roman"/>
            </a:endParaRPr>
          </a:p>
        </p:txBody>
      </p:sp>
    </p:spTree>
    <p:extLst>
      <p:ext uri="{BB962C8B-B14F-4D97-AF65-F5344CB8AC3E}">
        <p14:creationId xmlns:p14="http://schemas.microsoft.com/office/powerpoint/2010/main" val="1774577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28701" y="129332"/>
            <a:ext cx="8115300" cy="565041"/>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36576" algn="ctr" fontAlgn="auto">
              <a:spcBef>
                <a:spcPts val="0"/>
              </a:spcBef>
              <a:spcAft>
                <a:spcPts val="0"/>
              </a:spcAft>
              <a:defRPr/>
            </a:pPr>
            <a:r>
              <a:rPr lang="en-US" sz="2400" dirty="0">
                <a:ln>
                  <a:solidFill>
                    <a:srgbClr val="000000"/>
                  </a:solidFill>
                </a:ln>
                <a:solidFill>
                  <a:srgbClr val="000000"/>
                </a:solidFill>
              </a:rPr>
              <a:t>BUT will a C Layer cause Impedance problems? </a:t>
            </a:r>
          </a:p>
        </p:txBody>
      </p:sp>
      <p:sp>
        <p:nvSpPr>
          <p:cNvPr id="6" name="Content Placeholder 2"/>
          <p:cNvSpPr txBox="1">
            <a:spLocks/>
          </p:cNvSpPr>
          <p:nvPr/>
        </p:nvSpPr>
        <p:spPr>
          <a:xfrm>
            <a:off x="1028700" y="34925"/>
            <a:ext cx="7985125" cy="2884488"/>
          </a:xfrm>
          <a:prstGeom prst="rect">
            <a:avLst/>
          </a:prstGeom>
        </p:spPr>
        <p:txBody>
          <a:bodyPr/>
          <a:lstStyle>
            <a:lvl1pPr marL="493776" indent="-457200" algn="l" rtl="0" eaLnBrk="1" latinLnBrk="0" hangingPunct="1">
              <a:spcBef>
                <a:spcPct val="20000"/>
              </a:spcBef>
              <a:buClr>
                <a:schemeClr val="accent1"/>
              </a:buClr>
              <a:buSzPct val="80000"/>
              <a:buFont typeface="Arial"/>
              <a:buChar char="•"/>
              <a:defRPr kumimoji="0" sz="24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0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6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fontAlgn="auto">
              <a:spcAft>
                <a:spcPts val="0"/>
              </a:spcAft>
              <a:buFont typeface="Arial"/>
              <a:buNone/>
              <a:defRPr/>
            </a:pPr>
            <a:endParaRPr lang="en-US" sz="2000" dirty="0">
              <a:ln>
                <a:solidFill>
                  <a:srgbClr val="000000"/>
                </a:solidFill>
              </a:ln>
            </a:endParaRPr>
          </a:p>
        </p:txBody>
      </p:sp>
      <p:graphicFrame>
        <p:nvGraphicFramePr>
          <p:cNvPr id="7" name="Table 6"/>
          <p:cNvGraphicFramePr>
            <a:graphicFrameLocks noGrp="1"/>
          </p:cNvGraphicFramePr>
          <p:nvPr>
            <p:extLst>
              <p:ext uri="{D42A27DB-BD31-4B8C-83A1-F6EECF244321}">
                <p14:modId xmlns:p14="http://schemas.microsoft.com/office/powerpoint/2010/main" val="1711448028"/>
              </p:ext>
            </p:extLst>
          </p:nvPr>
        </p:nvGraphicFramePr>
        <p:xfrm>
          <a:off x="5775325" y="847920"/>
          <a:ext cx="3656542" cy="2857416"/>
        </p:xfrm>
        <a:graphic>
          <a:graphicData uri="http://schemas.openxmlformats.org/drawingml/2006/table">
            <a:tbl>
              <a:tblPr firstRow="1" bandRow="1">
                <a:tableStyleId>{5C22544A-7EE6-4342-B048-85BDC9FD1C3A}</a:tableStyleId>
              </a:tblPr>
              <a:tblGrid>
                <a:gridCol w="1676938"/>
                <a:gridCol w="1979604"/>
              </a:tblGrid>
              <a:tr h="476236">
                <a:tc>
                  <a:txBody>
                    <a:bodyPr/>
                    <a:lstStyle/>
                    <a:p>
                      <a:pPr algn="ctr"/>
                      <a:r>
                        <a:rPr lang="en-US" dirty="0" smtClean="0"/>
                        <a:t>C thickness</a:t>
                      </a:r>
                      <a:endParaRPr lang="en-US" dirty="0"/>
                    </a:p>
                  </a:txBody>
                  <a:tcPr/>
                </a:tc>
                <a:tc>
                  <a:txBody>
                    <a:bodyPr/>
                    <a:lstStyle/>
                    <a:p>
                      <a:pPr algn="ctr"/>
                      <a:r>
                        <a:rPr lang="en-US" sz="1800" dirty="0" smtClean="0"/>
                        <a:t>T (%)</a:t>
                      </a:r>
                      <a:endParaRPr lang="en-US" dirty="0"/>
                    </a:p>
                  </a:txBody>
                  <a:tcPr/>
                </a:tc>
              </a:tr>
              <a:tr h="476236">
                <a:tc>
                  <a:txBody>
                    <a:bodyPr/>
                    <a:lstStyle/>
                    <a:p>
                      <a:pPr algn="ctr"/>
                      <a:r>
                        <a:rPr lang="en-US" sz="1800" dirty="0" smtClean="0"/>
                        <a:t>~ 3.5 nm</a:t>
                      </a:r>
                      <a:endParaRPr lang="en-US" dirty="0"/>
                    </a:p>
                  </a:txBody>
                  <a:tcPr/>
                </a:tc>
                <a:tc>
                  <a:txBody>
                    <a:bodyPr/>
                    <a:lstStyle/>
                    <a:p>
                      <a:pPr algn="ctr"/>
                      <a:r>
                        <a:rPr lang="en-US" sz="1800" dirty="0" smtClean="0"/>
                        <a:t>~ 37%</a:t>
                      </a:r>
                      <a:endParaRPr lang="en-US" dirty="0"/>
                    </a:p>
                  </a:txBody>
                  <a:tcPr/>
                </a:tc>
              </a:tr>
              <a:tr h="4762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7 nm</a:t>
                      </a:r>
                      <a:endParaRPr lang="en-US" dirty="0" smtClean="0"/>
                    </a:p>
                  </a:txBody>
                  <a:tcPr/>
                </a:tc>
                <a:tc>
                  <a:txBody>
                    <a:bodyPr/>
                    <a:lstStyle/>
                    <a:p>
                      <a:pPr algn="ctr"/>
                      <a:r>
                        <a:rPr lang="en-US" sz="1800" dirty="0" smtClean="0"/>
                        <a:t>~ 13 %</a:t>
                      </a:r>
                      <a:endParaRPr lang="en-US" dirty="0"/>
                    </a:p>
                  </a:txBody>
                  <a:tcPr/>
                </a:tc>
              </a:tr>
              <a:tr h="476236">
                <a:tc>
                  <a:txBody>
                    <a:bodyPr/>
                    <a:lstStyle/>
                    <a:p>
                      <a:pPr algn="ctr"/>
                      <a:r>
                        <a:rPr lang="en-US" sz="1800" dirty="0" smtClean="0"/>
                        <a:t>~</a:t>
                      </a:r>
                      <a:r>
                        <a:rPr lang="en-US" sz="1800" baseline="0" dirty="0" smtClean="0"/>
                        <a:t> </a:t>
                      </a:r>
                      <a:r>
                        <a:rPr lang="en-US" sz="1800" dirty="0" smtClean="0"/>
                        <a:t>10</a:t>
                      </a:r>
                      <a:r>
                        <a:rPr lang="en-US" sz="1800" baseline="0" dirty="0" smtClean="0"/>
                        <a:t> nm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5 %</a:t>
                      </a:r>
                    </a:p>
                  </a:txBody>
                  <a:tcPr/>
                </a:tc>
              </a:tr>
              <a:tr h="476236">
                <a:tc>
                  <a:txBody>
                    <a:bodyPr/>
                    <a:lstStyle/>
                    <a:p>
                      <a:pPr algn="ctr"/>
                      <a:r>
                        <a:rPr lang="en-US" sz="1800" dirty="0" smtClean="0"/>
                        <a:t>~ 14 nm</a:t>
                      </a:r>
                      <a:endParaRPr lang="en-US" dirty="0"/>
                    </a:p>
                  </a:txBody>
                  <a:tcPr/>
                </a:tc>
                <a:tc>
                  <a:txBody>
                    <a:bodyPr/>
                    <a:lstStyle/>
                    <a:p>
                      <a:pPr algn="ctr"/>
                      <a:r>
                        <a:rPr lang="en-US" sz="1800" dirty="0" smtClean="0"/>
                        <a:t>~ 2</a:t>
                      </a:r>
                      <a:r>
                        <a:rPr lang="en-US" sz="1800" baseline="0" dirty="0" smtClean="0"/>
                        <a:t> %</a:t>
                      </a:r>
                      <a:endParaRPr lang="en-US" dirty="0"/>
                    </a:p>
                  </a:txBody>
                  <a:tcPr/>
                </a:tc>
              </a:tr>
              <a:tr h="476236">
                <a:tc>
                  <a:txBody>
                    <a:bodyPr/>
                    <a:lstStyle/>
                    <a:p>
                      <a:pPr algn="ctr"/>
                      <a:r>
                        <a:rPr lang="en-US" sz="1800" dirty="0" smtClean="0"/>
                        <a:t>~ 20 nm</a:t>
                      </a:r>
                      <a:endParaRPr lang="en-US" dirty="0"/>
                    </a:p>
                  </a:txBody>
                  <a:tcPr/>
                </a:tc>
                <a:tc>
                  <a:txBody>
                    <a:bodyPr/>
                    <a:lstStyle/>
                    <a:p>
                      <a:pPr algn="ctr"/>
                      <a:r>
                        <a:rPr lang="en-US" sz="1800" dirty="0" smtClean="0"/>
                        <a:t>~</a:t>
                      </a:r>
                      <a:r>
                        <a:rPr lang="en-US" sz="1800" baseline="0" dirty="0" smtClean="0"/>
                        <a:t> 0.02 %</a:t>
                      </a:r>
                      <a:endParaRPr lang="en-US" dirty="0"/>
                    </a:p>
                  </a:txBody>
                  <a:tcPr/>
                </a:tc>
              </a:tr>
            </a:tbl>
          </a:graphicData>
        </a:graphic>
      </p:graphicFrame>
      <p:sp>
        <p:nvSpPr>
          <p:cNvPr id="8" name="TextBox 7"/>
          <p:cNvSpPr txBox="1">
            <a:spLocks noChangeArrowheads="1"/>
          </p:cNvSpPr>
          <p:nvPr/>
        </p:nvSpPr>
        <p:spPr bwMode="auto">
          <a:xfrm>
            <a:off x="470500" y="4437783"/>
            <a:ext cx="4965100" cy="1323439"/>
          </a:xfrm>
          <a:prstGeom prst="rect">
            <a:avLst/>
          </a:prstGeom>
          <a:noFill/>
          <a:ln w="9525">
            <a:noFill/>
            <a:miter lim="800000"/>
            <a:headEnd/>
            <a:tailEnd/>
          </a:ln>
        </p:spPr>
        <p:txBody>
          <a:bodyPr wrap="square">
            <a:spAutoFit/>
          </a:bodyPr>
          <a:lstStyle/>
          <a:p>
            <a:pPr algn="ctr"/>
            <a:r>
              <a:rPr lang="en-US" sz="2000" dirty="0"/>
              <a:t>Attenuation Length:</a:t>
            </a:r>
          </a:p>
          <a:p>
            <a:pPr algn="just"/>
            <a:r>
              <a:rPr lang="en-US" sz="2000" dirty="0"/>
              <a:t> The depth into the material measured along the surface normal where the intensity of x-rays falls to   1/e of its value at the surface.</a:t>
            </a:r>
          </a:p>
        </p:txBody>
      </p:sp>
      <p:pic>
        <p:nvPicPr>
          <p:cNvPr id="9" name="Picture 3"/>
          <p:cNvPicPr>
            <a:picLocks noChangeAspect="1"/>
          </p:cNvPicPr>
          <p:nvPr/>
        </p:nvPicPr>
        <p:blipFill>
          <a:blip r:embed="rId2"/>
          <a:srcRect/>
          <a:stretch>
            <a:fillRect/>
          </a:stretch>
        </p:blipFill>
        <p:spPr bwMode="auto">
          <a:xfrm>
            <a:off x="470500" y="809682"/>
            <a:ext cx="5189667" cy="3606732"/>
          </a:xfrm>
          <a:prstGeom prst="rect">
            <a:avLst/>
          </a:prstGeom>
          <a:solidFill>
            <a:schemeClr val="bg1"/>
          </a:solidFill>
          <a:ln w="9525">
            <a:noFill/>
            <a:miter lim="800000"/>
            <a:headEnd/>
            <a:tailEnd/>
          </a:ln>
        </p:spPr>
      </p:pic>
      <p:sp>
        <p:nvSpPr>
          <p:cNvPr id="10" name="TextBox 9"/>
          <p:cNvSpPr txBox="1"/>
          <p:nvPr/>
        </p:nvSpPr>
        <p:spPr>
          <a:xfrm>
            <a:off x="5791122" y="3876209"/>
            <a:ext cx="4114878" cy="52322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fontAlgn="auto">
              <a:spcBef>
                <a:spcPts val="0"/>
              </a:spcBef>
              <a:spcAft>
                <a:spcPts val="0"/>
              </a:spcAft>
              <a:defRPr/>
            </a:pPr>
            <a:r>
              <a:rPr lang="en-US" sz="2800" dirty="0"/>
              <a:t>20 nm of a-C are enough!</a:t>
            </a:r>
          </a:p>
        </p:txBody>
      </p:sp>
      <p:sp>
        <p:nvSpPr>
          <p:cNvPr id="11" name="TextBox 9"/>
          <p:cNvSpPr txBox="1">
            <a:spLocks noChangeArrowheads="1"/>
          </p:cNvSpPr>
          <p:nvPr/>
        </p:nvSpPr>
        <p:spPr bwMode="auto">
          <a:xfrm>
            <a:off x="926618" y="5731346"/>
            <a:ext cx="3724275" cy="368300"/>
          </a:xfrm>
          <a:prstGeom prst="rect">
            <a:avLst/>
          </a:prstGeom>
          <a:noFill/>
          <a:ln w="9525">
            <a:noFill/>
            <a:miter lim="800000"/>
            <a:headEnd/>
            <a:tailEnd/>
          </a:ln>
        </p:spPr>
        <p:txBody>
          <a:bodyPr wrap="none">
            <a:spAutoFit/>
          </a:bodyPr>
          <a:lstStyle/>
          <a:p>
            <a:r>
              <a:rPr lang="en-US" dirty="0"/>
              <a:t>http://</a:t>
            </a:r>
            <a:r>
              <a:rPr lang="en-US" dirty="0" err="1"/>
              <a:t>henke.lbl.gov</a:t>
            </a:r>
            <a:r>
              <a:rPr lang="en-US" dirty="0"/>
              <a:t>/</a:t>
            </a:r>
            <a:r>
              <a:rPr lang="en-US" dirty="0" err="1"/>
              <a:t>optical_constants</a:t>
            </a:r>
            <a:r>
              <a:rPr lang="en-US" dirty="0"/>
              <a:t>/</a:t>
            </a:r>
          </a:p>
        </p:txBody>
      </p:sp>
      <p:sp>
        <p:nvSpPr>
          <p:cNvPr id="12" name="TextBox 11"/>
          <p:cNvSpPr txBox="1"/>
          <p:nvPr/>
        </p:nvSpPr>
        <p:spPr>
          <a:xfrm>
            <a:off x="5660167" y="4878079"/>
            <a:ext cx="4076500"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2000" dirty="0"/>
              <a:t>Little or no effect on Impedance (which will be affected by the properties of at least few </a:t>
            </a:r>
            <a:r>
              <a:rPr lang="en-US" sz="2000"/>
              <a:t>microns</a:t>
            </a:r>
            <a:r>
              <a:rPr lang="en-US" sz="2000" smtClean="0"/>
              <a:t>).</a:t>
            </a:r>
            <a:endParaRPr lang="en-US" sz="2000" dirty="0"/>
          </a:p>
        </p:txBody>
      </p:sp>
      <p:sp>
        <p:nvSpPr>
          <p:cNvPr id="13" name="Slide Number Placeholder 1"/>
          <p:cNvSpPr>
            <a:spLocks noGrp="1"/>
          </p:cNvSpPr>
          <p:nvPr>
            <p:ph type="sldNum" sz="quarter" idx="12"/>
          </p:nvPr>
        </p:nvSpPr>
        <p:spPr>
          <a:xfrm>
            <a:off x="241900" y="6305550"/>
            <a:ext cx="457200" cy="476250"/>
          </a:xfrm>
        </p:spPr>
        <p:txBody>
          <a:bodyPr/>
          <a:lstStyle/>
          <a:p>
            <a:pPr>
              <a:defRPr/>
            </a:pPr>
            <a:fld id="{D770E22F-149A-42E5-AD6F-672A2D52372E}" type="slidenum">
              <a:rPr lang="en-US" smtClean="0"/>
              <a:pPr>
                <a:defRPr/>
              </a:pPr>
              <a:t>23</a:t>
            </a:fld>
            <a:endParaRPr lang="en-US"/>
          </a:p>
        </p:txBody>
      </p:sp>
      <p:sp>
        <p:nvSpPr>
          <p:cNvPr id="14" name="Rectangle 13"/>
          <p:cNvSpPr/>
          <p:nvPr/>
        </p:nvSpPr>
        <p:spPr>
          <a:xfrm>
            <a:off x="926618" y="788313"/>
            <a:ext cx="4432752" cy="400110"/>
          </a:xfrm>
          <a:prstGeom prst="rect">
            <a:avLst/>
          </a:prstGeom>
        </p:spPr>
        <p:txBody>
          <a:bodyPr wrap="none">
            <a:spAutoFit/>
          </a:bodyPr>
          <a:lstStyle/>
          <a:p>
            <a:r>
              <a:rPr lang="en-US" sz="2000" dirty="0">
                <a:solidFill>
                  <a:srgbClr val="0000FF"/>
                </a:solidFill>
                <a:latin typeface="Times New Roman"/>
                <a:cs typeface="Times New Roman"/>
              </a:rPr>
              <a:t>R. </a:t>
            </a:r>
            <a:r>
              <a:rPr lang="en-US" sz="2000" dirty="0" err="1">
                <a:solidFill>
                  <a:srgbClr val="0000FF"/>
                </a:solidFill>
                <a:latin typeface="Times New Roman"/>
                <a:cs typeface="Times New Roman"/>
              </a:rPr>
              <a:t>Cimino</a:t>
            </a:r>
            <a:r>
              <a:rPr lang="en-US" sz="2000" dirty="0">
                <a:solidFill>
                  <a:srgbClr val="0000FF"/>
                </a:solidFill>
                <a:latin typeface="Times New Roman"/>
                <a:cs typeface="Times New Roman"/>
              </a:rPr>
              <a:t>, et al PRL. </a:t>
            </a:r>
            <a:r>
              <a:rPr lang="en-US" sz="2000" dirty="0" smtClean="0">
                <a:solidFill>
                  <a:srgbClr val="0000FF"/>
                </a:solidFill>
                <a:latin typeface="Times New Roman"/>
                <a:cs typeface="Times New Roman"/>
              </a:rPr>
              <a:t>115 </a:t>
            </a:r>
            <a:r>
              <a:rPr lang="en-US" sz="2000" dirty="0">
                <a:solidFill>
                  <a:srgbClr val="0000FF"/>
                </a:solidFill>
                <a:latin typeface="Times New Roman"/>
                <a:cs typeface="Times New Roman"/>
              </a:rPr>
              <a:t>(</a:t>
            </a:r>
            <a:r>
              <a:rPr lang="en-US" sz="2000" dirty="0" smtClean="0">
                <a:solidFill>
                  <a:srgbClr val="0000FF"/>
                </a:solidFill>
                <a:latin typeface="Times New Roman"/>
                <a:cs typeface="Times New Roman"/>
              </a:rPr>
              <a:t>2015) 264804</a:t>
            </a:r>
            <a:endParaRPr lang="en-GB" sz="2000" dirty="0"/>
          </a:p>
        </p:txBody>
      </p:sp>
    </p:spTree>
    <p:extLst>
      <p:ext uri="{BB962C8B-B14F-4D97-AF65-F5344CB8AC3E}">
        <p14:creationId xmlns:p14="http://schemas.microsoft.com/office/powerpoint/2010/main" val="38475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1049235"/>
          </a:xfrm>
        </p:spPr>
        <p:txBody>
          <a:bodyPr>
            <a:normAutofit/>
          </a:bodyPr>
          <a:lstStyle/>
          <a:p>
            <a:pPr marL="36576" algn="ctr" fontAlgn="auto">
              <a:spcBef>
                <a:spcPts val="0"/>
              </a:spcBef>
              <a:spcAft>
                <a:spcPts val="0"/>
              </a:spcAft>
              <a:defRPr/>
            </a:pPr>
            <a:r>
              <a:rPr lang="en-US" cap="none" dirty="0">
                <a:ln>
                  <a:solidFill>
                    <a:srgbClr val="000000"/>
                  </a:solidFill>
                </a:ln>
                <a:solidFill>
                  <a:srgbClr val="000000"/>
                </a:solidFill>
                <a:latin typeface="Times New Roman"/>
                <a:cs typeface="Times New Roman"/>
              </a:rPr>
              <a:t>R</a:t>
            </a:r>
            <a:r>
              <a:rPr lang="en-US" cap="none" dirty="0" smtClean="0">
                <a:ln>
                  <a:solidFill>
                    <a:srgbClr val="000000"/>
                  </a:solidFill>
                </a:ln>
                <a:solidFill>
                  <a:srgbClr val="000000"/>
                </a:solidFill>
                <a:latin typeface="Times New Roman"/>
                <a:cs typeface="Times New Roman"/>
              </a:rPr>
              <a:t>eflected HL can be absorbed in “ad hoc” designed RT machine parts! </a:t>
            </a:r>
            <a:endParaRPr lang="en-US" cap="none" dirty="0">
              <a:ln>
                <a:solidFill>
                  <a:srgbClr val="000000"/>
                </a:solidFill>
              </a:ln>
              <a:solidFill>
                <a:srgbClr val="000000"/>
              </a:solidFill>
              <a:latin typeface="Times New Roman"/>
              <a:cs typeface="Times New Roman"/>
            </a:endParaRPr>
          </a:p>
        </p:txBody>
      </p:sp>
      <p:sp>
        <p:nvSpPr>
          <p:cNvPr id="5" name="Content Placeholder 2"/>
          <p:cNvSpPr txBox="1">
            <a:spLocks/>
          </p:cNvSpPr>
          <p:nvPr/>
        </p:nvSpPr>
        <p:spPr>
          <a:xfrm>
            <a:off x="1028700" y="34925"/>
            <a:ext cx="7985125" cy="2884488"/>
          </a:xfrm>
          <a:prstGeom prst="rect">
            <a:avLst/>
          </a:prstGeom>
        </p:spPr>
        <p:txBody>
          <a:bodyPr/>
          <a:lstStyle>
            <a:lvl1pPr marL="493776" indent="-457200" algn="l" rtl="0" eaLnBrk="1" latinLnBrk="0" hangingPunct="1">
              <a:spcBef>
                <a:spcPct val="20000"/>
              </a:spcBef>
              <a:buClr>
                <a:schemeClr val="accent1"/>
              </a:buClr>
              <a:buSzPct val="80000"/>
              <a:buFont typeface="Arial"/>
              <a:buChar char="•"/>
              <a:defRPr kumimoji="0" sz="24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0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6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fontAlgn="auto">
              <a:spcAft>
                <a:spcPts val="0"/>
              </a:spcAft>
              <a:buFont typeface="Arial"/>
              <a:buNone/>
              <a:defRPr/>
            </a:pPr>
            <a:endParaRPr lang="en-US" sz="2000" dirty="0">
              <a:ln>
                <a:solidFill>
                  <a:srgbClr val="000000"/>
                </a:solidFill>
              </a:ln>
            </a:endParaRPr>
          </a:p>
        </p:txBody>
      </p:sp>
      <p:sp>
        <p:nvSpPr>
          <p:cNvPr id="6" name="TextBox 5"/>
          <p:cNvSpPr txBox="1"/>
          <p:nvPr/>
        </p:nvSpPr>
        <p:spPr>
          <a:xfrm>
            <a:off x="0" y="1042571"/>
            <a:ext cx="9906000" cy="5016758"/>
          </a:xfrm>
          <a:prstGeom prst="rect">
            <a:avLst/>
          </a:prstGeom>
          <a:solidFill>
            <a:schemeClr val="bg1"/>
          </a:solidFill>
        </p:spPr>
        <p:txBody>
          <a:bodyPr wrap="square">
            <a:spAutoFit/>
          </a:bodyPr>
          <a:lstStyle/>
          <a:p>
            <a:pPr fontAlgn="auto">
              <a:spcBef>
                <a:spcPts val="0"/>
              </a:spcBef>
              <a:spcAft>
                <a:spcPts val="0"/>
              </a:spcAft>
              <a:defRPr/>
            </a:pPr>
            <a:r>
              <a:rPr lang="en-US" sz="2400" dirty="0">
                <a:latin typeface="Times New Roman"/>
                <a:cs typeface="Times New Roman"/>
              </a:rPr>
              <a:t> </a:t>
            </a:r>
            <a:r>
              <a:rPr lang="en-US" sz="2400" dirty="0" smtClean="0">
                <a:latin typeface="Times New Roman"/>
                <a:cs typeface="Times New Roman"/>
              </a:rPr>
              <a:t>    Obtaining </a:t>
            </a:r>
            <a:r>
              <a:rPr lang="en-US" sz="2400" dirty="0">
                <a:latin typeface="Times New Roman"/>
                <a:cs typeface="Times New Roman"/>
              </a:rPr>
              <a:t>l</a:t>
            </a:r>
            <a:r>
              <a:rPr lang="en-US" sz="2400" dirty="0" smtClean="0">
                <a:latin typeface="Times New Roman"/>
                <a:cs typeface="Times New Roman"/>
              </a:rPr>
              <a:t>ow R surfaces is </a:t>
            </a:r>
            <a:r>
              <a:rPr lang="en-US" sz="2400" dirty="0">
                <a:latin typeface="Times New Roman"/>
                <a:cs typeface="Times New Roman"/>
              </a:rPr>
              <a:t>as difficult </a:t>
            </a:r>
            <a:r>
              <a:rPr lang="en-US" sz="2400" dirty="0" smtClean="0">
                <a:latin typeface="Times New Roman"/>
                <a:cs typeface="Times New Roman"/>
              </a:rPr>
              <a:t>(or more) than high since:</a:t>
            </a:r>
          </a:p>
          <a:p>
            <a:pPr fontAlgn="auto">
              <a:spcBef>
                <a:spcPts val="0"/>
              </a:spcBef>
              <a:spcAft>
                <a:spcPts val="0"/>
              </a:spcAft>
              <a:defRPr/>
            </a:pPr>
            <a:endParaRPr lang="en-US" sz="800" dirty="0">
              <a:latin typeface="Times New Roman"/>
              <a:cs typeface="Times New Roman"/>
            </a:endParaRPr>
          </a:p>
          <a:p>
            <a:pPr marL="342900" indent="-342900" algn="just" fontAlgn="auto">
              <a:spcBef>
                <a:spcPts val="0"/>
              </a:spcBef>
              <a:spcAft>
                <a:spcPts val="0"/>
              </a:spcAft>
              <a:buFont typeface="Wingdings" charset="2"/>
              <a:buChar char="ü"/>
              <a:defRPr/>
            </a:pPr>
            <a:r>
              <a:rPr lang="en-US" sz="2400" dirty="0">
                <a:latin typeface="Times New Roman"/>
                <a:cs typeface="Times New Roman"/>
              </a:rPr>
              <a:t>Low grazing incidence (high reflectivity)</a:t>
            </a:r>
          </a:p>
          <a:p>
            <a:pPr marL="342900" indent="-342900" algn="just" fontAlgn="auto">
              <a:spcBef>
                <a:spcPts val="0"/>
              </a:spcBef>
              <a:spcAft>
                <a:spcPts val="0"/>
              </a:spcAft>
              <a:buFont typeface="Wingdings" charset="2"/>
              <a:buChar char="ü"/>
              <a:defRPr/>
            </a:pPr>
            <a:r>
              <a:rPr lang="en-US" sz="2400" dirty="0">
                <a:latin typeface="Times New Roman"/>
                <a:cs typeface="Times New Roman"/>
              </a:rPr>
              <a:t>Roughness not </a:t>
            </a:r>
            <a:r>
              <a:rPr lang="en-US" sz="2400" dirty="0" smtClean="0">
                <a:latin typeface="Times New Roman"/>
                <a:cs typeface="Times New Roman"/>
              </a:rPr>
              <a:t>too </a:t>
            </a:r>
            <a:r>
              <a:rPr lang="en-US" sz="2400" dirty="0">
                <a:latin typeface="Times New Roman"/>
                <a:cs typeface="Times New Roman"/>
              </a:rPr>
              <a:t>efficient to reduce </a:t>
            </a:r>
            <a:r>
              <a:rPr lang="en-US" sz="2400" dirty="0" smtClean="0">
                <a:latin typeface="Times New Roman"/>
                <a:cs typeface="Times New Roman"/>
              </a:rPr>
              <a:t>R </a:t>
            </a:r>
            <a:r>
              <a:rPr lang="en-US" sz="2400" dirty="0">
                <a:latin typeface="Times New Roman"/>
                <a:cs typeface="Times New Roman"/>
              </a:rPr>
              <a:t>(to be studied).</a:t>
            </a:r>
          </a:p>
          <a:p>
            <a:pPr marL="342900" indent="-342900" algn="just" fontAlgn="auto">
              <a:spcBef>
                <a:spcPts val="0"/>
              </a:spcBef>
              <a:spcAft>
                <a:spcPts val="0"/>
              </a:spcAft>
              <a:buFont typeface="Wingdings" charset="2"/>
              <a:buChar char="ü"/>
              <a:defRPr/>
            </a:pPr>
            <a:r>
              <a:rPr lang="en-US" sz="2400" dirty="0">
                <a:latin typeface="Times New Roman"/>
                <a:cs typeface="Times New Roman"/>
              </a:rPr>
              <a:t>High absorbing </a:t>
            </a:r>
            <a:r>
              <a:rPr lang="en-US" sz="2400" dirty="0" smtClean="0">
                <a:latin typeface="Times New Roman"/>
                <a:cs typeface="Times New Roman"/>
              </a:rPr>
              <a:t>material </a:t>
            </a:r>
            <a:r>
              <a:rPr lang="en-US" sz="2400" dirty="0">
                <a:latin typeface="Times New Roman"/>
                <a:cs typeface="Times New Roman"/>
              </a:rPr>
              <a:t>choice could be irrelevant due to the natural ease at which C layers grow on surfaces</a:t>
            </a:r>
            <a:r>
              <a:rPr lang="en-US" sz="2400" dirty="0" smtClean="0">
                <a:latin typeface="Times New Roman"/>
                <a:cs typeface="Times New Roman"/>
              </a:rPr>
              <a:t>             								</a:t>
            </a:r>
            <a:r>
              <a:rPr lang="en-US" dirty="0">
                <a:solidFill>
                  <a:srgbClr val="0000FF"/>
                </a:solidFill>
                <a:latin typeface="Times New Roman"/>
                <a:cs typeface="Times New Roman"/>
              </a:rPr>
              <a:t>	</a:t>
            </a:r>
            <a:r>
              <a:rPr lang="en-US" sz="2400" dirty="0" smtClean="0">
                <a:latin typeface="Times New Roman"/>
                <a:cs typeface="Times New Roman"/>
              </a:rPr>
              <a:t>upon </a:t>
            </a:r>
            <a:r>
              <a:rPr lang="en-US" sz="2400" dirty="0">
                <a:latin typeface="Times New Roman"/>
                <a:cs typeface="Times New Roman"/>
              </a:rPr>
              <a:t>electron </a:t>
            </a:r>
            <a:r>
              <a:rPr lang="en-US" sz="2400" dirty="0" smtClean="0">
                <a:latin typeface="Times New Roman"/>
                <a:cs typeface="Times New Roman"/>
              </a:rPr>
              <a:t> (</a:t>
            </a:r>
            <a:r>
              <a:rPr lang="en-US" sz="2400" dirty="0">
                <a:latin typeface="Times New Roman"/>
                <a:cs typeface="Times New Roman"/>
              </a:rPr>
              <a:t>or) photon irradiation: </a:t>
            </a:r>
            <a:endParaRPr lang="en-US" sz="2400" dirty="0" smtClean="0">
              <a:latin typeface="Times New Roman"/>
              <a:cs typeface="Times New Roman"/>
            </a:endParaRPr>
          </a:p>
          <a:p>
            <a:pPr algn="just" fontAlgn="auto">
              <a:spcBef>
                <a:spcPts val="0"/>
              </a:spcBef>
              <a:spcAft>
                <a:spcPts val="0"/>
              </a:spcAft>
              <a:defRPr/>
            </a:pPr>
            <a:r>
              <a:rPr lang="en-US" sz="2400" dirty="0">
                <a:latin typeface="Times New Roman"/>
                <a:cs typeface="Times New Roman"/>
              </a:rPr>
              <a:t> </a:t>
            </a:r>
            <a:r>
              <a:rPr lang="en-US" sz="2400" dirty="0" smtClean="0">
                <a:latin typeface="Times New Roman"/>
                <a:cs typeface="Times New Roman"/>
              </a:rPr>
              <a:t>   	the chemical </a:t>
            </a:r>
            <a:r>
              <a:rPr lang="en-US" sz="2400" dirty="0">
                <a:latin typeface="Times New Roman"/>
                <a:cs typeface="Times New Roman"/>
              </a:rPr>
              <a:t>origin of “scrubbing</a:t>
            </a:r>
            <a:r>
              <a:rPr lang="en-US" sz="2400" dirty="0" smtClean="0">
                <a:latin typeface="Times New Roman"/>
                <a:cs typeface="Times New Roman"/>
              </a:rPr>
              <a:t>”</a:t>
            </a:r>
          </a:p>
          <a:p>
            <a:pPr algn="just" fontAlgn="auto">
              <a:spcBef>
                <a:spcPts val="0"/>
              </a:spcBef>
              <a:spcAft>
                <a:spcPts val="0"/>
              </a:spcAft>
              <a:defRPr/>
            </a:pPr>
            <a:endParaRPr lang="en-US" sz="2400" dirty="0" smtClean="0">
              <a:latin typeface="Times New Roman"/>
              <a:cs typeface="Times New Roman"/>
            </a:endParaRPr>
          </a:p>
          <a:p>
            <a:pPr algn="just" fontAlgn="auto">
              <a:spcBef>
                <a:spcPts val="0"/>
              </a:spcBef>
              <a:spcAft>
                <a:spcPts val="0"/>
              </a:spcAft>
              <a:defRPr/>
            </a:pPr>
            <a:endParaRPr lang="en-US" sz="800" dirty="0" smtClean="0">
              <a:latin typeface="Times New Roman"/>
              <a:cs typeface="Times New Roman"/>
            </a:endParaRPr>
          </a:p>
          <a:p>
            <a:pPr marL="342900" indent="-342900" algn="just" fontAlgn="auto">
              <a:spcBef>
                <a:spcPts val="0"/>
              </a:spcBef>
              <a:spcAft>
                <a:spcPts val="0"/>
              </a:spcAft>
              <a:buFont typeface="Wingdings" charset="2"/>
              <a:buChar char="ü"/>
              <a:defRPr/>
            </a:pPr>
            <a:r>
              <a:rPr lang="en-US" sz="2400" dirty="0" smtClean="0">
                <a:latin typeface="Times New Roman"/>
                <a:cs typeface="Times New Roman"/>
              </a:rPr>
              <a:t>at LT:  </a:t>
            </a:r>
            <a:r>
              <a:rPr lang="en-US" sz="1400" dirty="0">
                <a:latin typeface="Times New Roman"/>
                <a:cs typeface="Times New Roman"/>
              </a:rPr>
              <a:t>A. </a:t>
            </a:r>
            <a:r>
              <a:rPr lang="en-US" sz="1400" dirty="0" err="1">
                <a:latin typeface="Times New Roman"/>
                <a:cs typeface="Times New Roman"/>
              </a:rPr>
              <a:t>Kuzucan</a:t>
            </a:r>
            <a:r>
              <a:rPr lang="en-US" sz="1400" dirty="0">
                <a:latin typeface="Times New Roman"/>
                <a:cs typeface="Times New Roman"/>
              </a:rPr>
              <a:t>, et al JVAC. A 30, 051401 (2012</a:t>
            </a:r>
            <a:r>
              <a:rPr lang="en-US" sz="1400" dirty="0" smtClean="0">
                <a:latin typeface="Times New Roman"/>
                <a:cs typeface="Times New Roman"/>
              </a:rPr>
              <a:t>)</a:t>
            </a:r>
          </a:p>
          <a:p>
            <a:pPr algn="just" fontAlgn="auto">
              <a:spcBef>
                <a:spcPts val="0"/>
              </a:spcBef>
              <a:spcAft>
                <a:spcPts val="0"/>
              </a:spcAft>
              <a:defRPr/>
            </a:pPr>
            <a:endParaRPr lang="en-US" sz="800" dirty="0" smtClean="0">
              <a:latin typeface="Times New Roman"/>
              <a:cs typeface="Times New Roman"/>
            </a:endParaRPr>
          </a:p>
          <a:p>
            <a:pPr algn="just" fontAlgn="auto">
              <a:spcBef>
                <a:spcPts val="0"/>
              </a:spcBef>
              <a:spcAft>
                <a:spcPts val="0"/>
              </a:spcAft>
              <a:defRPr/>
            </a:pPr>
            <a:endParaRPr lang="en-US" sz="800" dirty="0">
              <a:latin typeface="Times New Roman"/>
              <a:cs typeface="Times New Roman"/>
            </a:endParaRPr>
          </a:p>
          <a:p>
            <a:pPr marL="342900" indent="-342900" algn="just" fontAlgn="auto">
              <a:spcBef>
                <a:spcPts val="0"/>
              </a:spcBef>
              <a:spcAft>
                <a:spcPts val="0"/>
              </a:spcAft>
              <a:buFont typeface="Wingdings" charset="2"/>
              <a:buChar char="ü"/>
              <a:defRPr/>
            </a:pPr>
            <a:r>
              <a:rPr lang="en-US" sz="2400" dirty="0">
                <a:latin typeface="Times New Roman"/>
                <a:cs typeface="Times New Roman"/>
              </a:rPr>
              <a:t>P</a:t>
            </a:r>
            <a:r>
              <a:rPr lang="en-US" sz="2400" dirty="0" smtClean="0">
                <a:latin typeface="Times New Roman"/>
                <a:cs typeface="Times New Roman"/>
              </a:rPr>
              <a:t>hoton </a:t>
            </a:r>
            <a:r>
              <a:rPr lang="en-US" sz="2400" dirty="0">
                <a:latin typeface="Times New Roman"/>
                <a:cs typeface="Times New Roman"/>
              </a:rPr>
              <a:t>distribution </a:t>
            </a:r>
            <a:r>
              <a:rPr lang="en-US" sz="2400" dirty="0" smtClean="0">
                <a:latin typeface="Times New Roman"/>
                <a:cs typeface="Times New Roman"/>
              </a:rPr>
              <a:t>along </a:t>
            </a:r>
            <a:r>
              <a:rPr lang="en-US" sz="2400" dirty="0">
                <a:latin typeface="Times New Roman"/>
                <a:cs typeface="Times New Roman"/>
              </a:rPr>
              <a:t>the </a:t>
            </a:r>
            <a:r>
              <a:rPr lang="en-US" sz="2400" dirty="0" smtClean="0">
                <a:latin typeface="Times New Roman"/>
                <a:cs typeface="Times New Roman"/>
              </a:rPr>
              <a:t>beam</a:t>
            </a:r>
          </a:p>
          <a:p>
            <a:pPr algn="just" fontAlgn="auto">
              <a:spcBef>
                <a:spcPts val="0"/>
              </a:spcBef>
              <a:spcAft>
                <a:spcPts val="0"/>
              </a:spcAft>
              <a:defRPr/>
            </a:pPr>
            <a:r>
              <a:rPr lang="en-US" sz="2400" dirty="0" smtClean="0">
                <a:latin typeface="Times New Roman"/>
                <a:cs typeface="Times New Roman"/>
              </a:rPr>
              <a:t>    pipe depends on the curvature of the </a:t>
            </a:r>
          </a:p>
          <a:p>
            <a:pPr algn="just" fontAlgn="auto">
              <a:spcBef>
                <a:spcPts val="0"/>
              </a:spcBef>
              <a:spcAft>
                <a:spcPts val="0"/>
              </a:spcAft>
              <a:defRPr/>
            </a:pPr>
            <a:r>
              <a:rPr lang="en-US" sz="2400" dirty="0" smtClean="0">
                <a:latin typeface="Times New Roman"/>
                <a:cs typeface="Times New Roman"/>
              </a:rPr>
              <a:t>    tube (Optical ray tracing)</a:t>
            </a:r>
            <a:r>
              <a:rPr lang="en-US" sz="1400" dirty="0" smtClean="0">
                <a:latin typeface="Times New Roman"/>
                <a:cs typeface="Times New Roman"/>
              </a:rPr>
              <a:t> </a:t>
            </a:r>
          </a:p>
        </p:txBody>
      </p:sp>
      <p:pic>
        <p:nvPicPr>
          <p:cNvPr id="7" name="Pictur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02351" y="2680097"/>
            <a:ext cx="3357562" cy="3060700"/>
          </a:xfrm>
          <a:prstGeom prst="rect">
            <a:avLst/>
          </a:prstGeom>
          <a:noFill/>
          <a:ln w="9525">
            <a:noFill/>
            <a:miter lim="800000"/>
            <a:headEnd/>
            <a:tailEnd/>
          </a:ln>
        </p:spPr>
      </p:pic>
      <p:sp>
        <p:nvSpPr>
          <p:cNvPr id="8" name="Slide Number Placeholder 1"/>
          <p:cNvSpPr>
            <a:spLocks noGrp="1"/>
          </p:cNvSpPr>
          <p:nvPr>
            <p:ph type="sldNum" sz="quarter" idx="12"/>
          </p:nvPr>
        </p:nvSpPr>
        <p:spPr>
          <a:xfrm>
            <a:off x="241900" y="6305550"/>
            <a:ext cx="457200" cy="476250"/>
          </a:xfrm>
        </p:spPr>
        <p:txBody>
          <a:bodyPr/>
          <a:lstStyle/>
          <a:p>
            <a:pPr>
              <a:defRPr/>
            </a:pPr>
            <a:fld id="{D770E22F-149A-42E5-AD6F-672A2D52372E}" type="slidenum">
              <a:rPr lang="en-US" smtClean="0"/>
              <a:pPr>
                <a:defRPr/>
              </a:pPr>
              <a:t>24</a:t>
            </a:fld>
            <a:endParaRPr lang="en-US"/>
          </a:p>
        </p:txBody>
      </p:sp>
      <p:sp>
        <p:nvSpPr>
          <p:cNvPr id="10" name="Rectangle 9"/>
          <p:cNvSpPr/>
          <p:nvPr/>
        </p:nvSpPr>
        <p:spPr>
          <a:xfrm>
            <a:off x="470500" y="3810337"/>
            <a:ext cx="4442242" cy="400110"/>
          </a:xfrm>
          <a:prstGeom prst="rect">
            <a:avLst/>
          </a:prstGeom>
        </p:spPr>
        <p:txBody>
          <a:bodyPr wrap="none">
            <a:spAutoFit/>
          </a:bodyPr>
          <a:lstStyle/>
          <a:p>
            <a:r>
              <a:rPr lang="en-US" sz="2000" dirty="0">
                <a:solidFill>
                  <a:srgbClr val="0000FF"/>
                </a:solidFill>
                <a:latin typeface="Times New Roman"/>
                <a:cs typeface="Times New Roman"/>
              </a:rPr>
              <a:t>R. </a:t>
            </a:r>
            <a:r>
              <a:rPr lang="en-US" sz="2000" dirty="0" err="1">
                <a:solidFill>
                  <a:srgbClr val="0000FF"/>
                </a:solidFill>
                <a:latin typeface="Times New Roman"/>
                <a:cs typeface="Times New Roman"/>
              </a:rPr>
              <a:t>Cimino</a:t>
            </a:r>
            <a:r>
              <a:rPr lang="en-US" sz="2000" dirty="0">
                <a:solidFill>
                  <a:srgbClr val="0000FF"/>
                </a:solidFill>
                <a:latin typeface="Times New Roman"/>
                <a:cs typeface="Times New Roman"/>
              </a:rPr>
              <a:t>, et al PRL. 109 (2012) 064801</a:t>
            </a:r>
            <a:endParaRPr lang="en-GB" sz="2000" dirty="0"/>
          </a:p>
        </p:txBody>
      </p:sp>
    </p:spTree>
    <p:extLst>
      <p:ext uri="{BB962C8B-B14F-4D97-AF65-F5344CB8AC3E}">
        <p14:creationId xmlns:p14="http://schemas.microsoft.com/office/powerpoint/2010/main" val="1392211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7"/>
          <p:cNvSpPr txBox="1">
            <a:spLocks noChangeArrowheads="1"/>
          </p:cNvSpPr>
          <p:nvPr/>
        </p:nvSpPr>
        <p:spPr bwMode="auto">
          <a:xfrm>
            <a:off x="2" y="1319976"/>
            <a:ext cx="9905999" cy="1384995"/>
          </a:xfrm>
          <a:prstGeom prst="rect">
            <a:avLst/>
          </a:prstGeom>
          <a:solidFill>
            <a:schemeClr val="bg1">
              <a:lumMod val="85000"/>
            </a:schemeClr>
          </a:solidFill>
          <a:ln w="9525">
            <a:noFill/>
            <a:miter lim="800000"/>
            <a:headEnd/>
            <a:tailEnd/>
          </a:ln>
          <a:effectLst/>
        </p:spPr>
        <p:txBody>
          <a:bodyPr wrap="square">
            <a:spAutoFit/>
          </a:bodyPr>
          <a:lstStyle/>
          <a:p>
            <a:r>
              <a:rPr lang="de-DE" sz="2400" b="1" dirty="0" smtClean="0"/>
              <a:t>Optical </a:t>
            </a:r>
            <a:r>
              <a:rPr lang="de-DE" sz="2400" b="1" dirty="0" err="1" smtClean="0"/>
              <a:t>raytracing</a:t>
            </a:r>
            <a:r>
              <a:rPr lang="de-DE" sz="2400" b="1" dirty="0" smtClean="0"/>
              <a:t> </a:t>
            </a:r>
            <a:r>
              <a:rPr lang="de-DE" sz="2400" b="1" dirty="0" err="1" smtClean="0"/>
              <a:t>for</a:t>
            </a:r>
            <a:r>
              <a:rPr lang="de-DE" sz="2400" b="1" dirty="0" smtClean="0"/>
              <a:t> </a:t>
            </a:r>
            <a:r>
              <a:rPr lang="de-DE" sz="2400" b="1" dirty="0"/>
              <a:t>an </a:t>
            </a:r>
            <a:r>
              <a:rPr lang="de-DE" sz="2400" b="1" dirty="0" smtClean="0"/>
              <a:t>X-</a:t>
            </a:r>
            <a:r>
              <a:rPr lang="de-DE" sz="2400" b="1" dirty="0" err="1"/>
              <a:t>ray</a:t>
            </a:r>
            <a:r>
              <a:rPr lang="de-DE" sz="2400" b="1" dirty="0"/>
              <a:t> </a:t>
            </a:r>
            <a:r>
              <a:rPr lang="de-DE" sz="2400" b="1" dirty="0" err="1" smtClean="0"/>
              <a:t>at</a:t>
            </a:r>
            <a:r>
              <a:rPr lang="de-DE" sz="2400" b="1" dirty="0" smtClean="0"/>
              <a:t> </a:t>
            </a:r>
            <a:r>
              <a:rPr lang="de-DE" sz="3600" b="1" dirty="0" smtClean="0">
                <a:latin typeface="Symbol" charset="2"/>
                <a:cs typeface="Symbol" charset="2"/>
              </a:rPr>
              <a:t>e</a:t>
            </a:r>
            <a:r>
              <a:rPr lang="de-DE" sz="2400" b="1" dirty="0" smtClean="0"/>
              <a:t>c (</a:t>
            </a:r>
            <a:r>
              <a:rPr lang="de-DE" sz="2400" b="1" dirty="0" err="1" smtClean="0">
                <a:solidFill>
                  <a:srgbClr val="FF0000"/>
                </a:solidFill>
              </a:rPr>
              <a:t>h</a:t>
            </a:r>
            <a:r>
              <a:rPr lang="de-DE" sz="2400" b="1" dirty="0" err="1" smtClean="0">
                <a:solidFill>
                  <a:srgbClr val="FF0000"/>
                </a:solidFill>
                <a:latin typeface="Symbol" charset="2"/>
                <a:cs typeface="Symbol" charset="2"/>
              </a:rPr>
              <a:t>n</a:t>
            </a:r>
            <a:r>
              <a:rPr lang="de-DE" sz="2400" b="1" dirty="0" smtClean="0">
                <a:solidFill>
                  <a:srgbClr val="FF0000"/>
                </a:solidFill>
              </a:rPr>
              <a:t>=4.5 </a:t>
            </a:r>
            <a:r>
              <a:rPr lang="de-DE" sz="2400" b="1" dirty="0" err="1" smtClean="0">
                <a:solidFill>
                  <a:srgbClr val="FF0000"/>
                </a:solidFill>
              </a:rPr>
              <a:t>KeV</a:t>
            </a:r>
            <a:r>
              <a:rPr lang="de-DE" sz="2400" b="1" dirty="0" smtClean="0"/>
              <a:t>) </a:t>
            </a:r>
          </a:p>
          <a:p>
            <a:r>
              <a:rPr lang="de-DE" sz="2400" b="1" dirty="0" smtClean="0">
                <a:solidFill>
                  <a:srgbClr val="FF0000"/>
                </a:solidFill>
              </a:rPr>
              <a:t>Source</a:t>
            </a:r>
            <a:r>
              <a:rPr lang="de-DE" sz="2400" b="1" dirty="0" smtClean="0"/>
              <a:t>:10x10</a:t>
            </a:r>
            <a:r>
              <a:rPr lang="de-DE" sz="2400" b="1" dirty="0" smtClean="0">
                <a:latin typeface="Symbol" charset="2"/>
                <a:cs typeface="Symbol" charset="2"/>
              </a:rPr>
              <a:t>m</a:t>
            </a:r>
            <a:r>
              <a:rPr lang="de-DE" sz="2400" b="1" dirty="0" smtClean="0"/>
              <a:t>m 1 mm </a:t>
            </a:r>
            <a:r>
              <a:rPr lang="de-DE" sz="2400" b="1" dirty="0" err="1" smtClean="0"/>
              <a:t>long</a:t>
            </a:r>
            <a:r>
              <a:rPr lang="de-DE" sz="2400" b="1" dirty="0" smtClean="0"/>
              <a:t>.  </a:t>
            </a:r>
          </a:p>
          <a:p>
            <a:r>
              <a:rPr lang="de-DE" sz="2400" b="1" dirty="0" smtClean="0"/>
              <a:t>Photon Beam </a:t>
            </a:r>
            <a:r>
              <a:rPr lang="de-DE" sz="2400" b="1" dirty="0" err="1" smtClean="0">
                <a:solidFill>
                  <a:srgbClr val="FF0000"/>
                </a:solidFill>
              </a:rPr>
              <a:t>divergence</a:t>
            </a:r>
            <a:r>
              <a:rPr lang="de-DE" sz="2400" b="1" dirty="0" smtClean="0"/>
              <a:t>:  </a:t>
            </a:r>
            <a:r>
              <a:rPr lang="de-DE" sz="2400" b="1" dirty="0" err="1" smtClean="0"/>
              <a:t>hor</a:t>
            </a:r>
            <a:r>
              <a:rPr lang="de-DE" sz="2400" b="1" dirty="0" smtClean="0"/>
              <a:t> = </a:t>
            </a:r>
            <a:r>
              <a:rPr lang="de-DE" sz="2400" b="1" dirty="0" err="1" smtClean="0"/>
              <a:t>arbritary</a:t>
            </a:r>
            <a:r>
              <a:rPr lang="de-DE" sz="2400" b="1" dirty="0" smtClean="0"/>
              <a:t> ; </a:t>
            </a:r>
            <a:r>
              <a:rPr lang="de-DE" sz="2400" b="1" dirty="0" err="1" smtClean="0"/>
              <a:t>Vert</a:t>
            </a:r>
            <a:r>
              <a:rPr lang="de-DE" sz="2400" b="1" dirty="0" smtClean="0"/>
              <a:t>. = 1/</a:t>
            </a:r>
            <a:r>
              <a:rPr lang="de-DE" sz="2400" b="1" dirty="0" err="1" smtClean="0">
                <a:latin typeface="Symbol" charset="2"/>
                <a:cs typeface="Symbol" charset="2"/>
              </a:rPr>
              <a:t>g</a:t>
            </a:r>
            <a:r>
              <a:rPr lang="de-DE" sz="2400" b="1" dirty="0" smtClean="0"/>
              <a:t> </a:t>
            </a:r>
            <a:endParaRPr lang="de-DE" sz="2400" b="1" dirty="0"/>
          </a:p>
        </p:txBody>
      </p:sp>
      <p:sp>
        <p:nvSpPr>
          <p:cNvPr id="7" name="Content Placeholder 2"/>
          <p:cNvSpPr txBox="1">
            <a:spLocks/>
          </p:cNvSpPr>
          <p:nvPr/>
        </p:nvSpPr>
        <p:spPr>
          <a:xfrm>
            <a:off x="1158875" y="-20670"/>
            <a:ext cx="7985125" cy="2884488"/>
          </a:xfrm>
          <a:prstGeom prst="rect">
            <a:avLst/>
          </a:prstGeom>
        </p:spPr>
        <p:txBody>
          <a:bodyPr/>
          <a:lstStyle>
            <a:lvl1pPr marL="493776" indent="-457200" algn="l" rtl="0" eaLnBrk="1" latinLnBrk="0" hangingPunct="1">
              <a:spcBef>
                <a:spcPct val="20000"/>
              </a:spcBef>
              <a:buClr>
                <a:schemeClr val="accent1"/>
              </a:buClr>
              <a:buSzPct val="80000"/>
              <a:buFont typeface="Arial"/>
              <a:buChar char="•"/>
              <a:defRPr kumimoji="0" sz="24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0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6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fontAlgn="auto">
              <a:spcAft>
                <a:spcPts val="0"/>
              </a:spcAft>
              <a:buFont typeface="Arial"/>
              <a:buNone/>
              <a:defRPr/>
            </a:pPr>
            <a:endParaRPr lang="en-US" sz="2000" dirty="0">
              <a:ln>
                <a:solidFill>
                  <a:srgbClr val="000000"/>
                </a:solidFill>
              </a:ln>
            </a:endParaRPr>
          </a:p>
        </p:txBody>
      </p:sp>
      <p:sp>
        <p:nvSpPr>
          <p:cNvPr id="8" name="TextBox 7"/>
          <p:cNvSpPr txBox="1"/>
          <p:nvPr/>
        </p:nvSpPr>
        <p:spPr>
          <a:xfrm>
            <a:off x="2" y="721459"/>
            <a:ext cx="9905998" cy="830997"/>
          </a:xfrm>
          <a:prstGeom prst="rect">
            <a:avLst/>
          </a:prstGeom>
          <a:noFill/>
        </p:spPr>
        <p:txBody>
          <a:bodyPr wrap="square">
            <a:spAutoFit/>
          </a:bodyPr>
          <a:lstStyle/>
          <a:p>
            <a:pPr fontAlgn="auto">
              <a:spcBef>
                <a:spcPts val="0"/>
              </a:spcBef>
              <a:spcAft>
                <a:spcPts val="0"/>
              </a:spcAft>
              <a:defRPr/>
            </a:pPr>
            <a:r>
              <a:rPr lang="en-US" sz="2400" dirty="0" smtClean="0">
                <a:latin typeface="+mn-lt"/>
              </a:rPr>
              <a:t>It instructive to push to the limit and calculate the X-Ray transmission trough a perfectly reflecting and Cylindrical in shape beam pipe.</a:t>
            </a:r>
          </a:p>
        </p:txBody>
      </p:sp>
      <p:pic>
        <p:nvPicPr>
          <p:cNvPr id="9" name="Picture 8" descr="top_view.pdf"/>
          <p:cNvPicPr>
            <a:picLocks noChangeAspect="1"/>
          </p:cNvPicPr>
          <p:nvPr/>
        </p:nvPicPr>
        <p:blipFill rotWithShape="1">
          <a:blip r:embed="rId2" cstate="screen">
            <a:extLst>
              <a:ext uri="{28A0092B-C50C-407E-A947-70E740481C1C}">
                <a14:useLocalDpi xmlns:a14="http://schemas.microsoft.com/office/drawing/2010/main"/>
              </a:ext>
            </a:extLst>
          </a:blip>
          <a:srcRect l="6944" t="28818" r="2030" b="11337"/>
          <a:stretch/>
        </p:blipFill>
        <p:spPr>
          <a:xfrm>
            <a:off x="457200" y="2817747"/>
            <a:ext cx="9330267" cy="3176653"/>
          </a:xfrm>
          <a:prstGeom prst="rect">
            <a:avLst/>
          </a:prstGeom>
        </p:spPr>
      </p:pic>
      <p:sp>
        <p:nvSpPr>
          <p:cNvPr id="10" name="Slide Number Placeholder 1"/>
          <p:cNvSpPr>
            <a:spLocks noGrp="1"/>
          </p:cNvSpPr>
          <p:nvPr>
            <p:ph type="sldNum" sz="quarter" idx="12"/>
          </p:nvPr>
        </p:nvSpPr>
        <p:spPr>
          <a:xfrm>
            <a:off x="241900" y="6305550"/>
            <a:ext cx="457200" cy="476250"/>
          </a:xfrm>
        </p:spPr>
        <p:txBody>
          <a:bodyPr/>
          <a:lstStyle/>
          <a:p>
            <a:pPr>
              <a:defRPr/>
            </a:pPr>
            <a:fld id="{D770E22F-149A-42E5-AD6F-672A2D52372E}" type="slidenum">
              <a:rPr lang="en-US" smtClean="0"/>
              <a:pPr>
                <a:defRPr/>
              </a:pPr>
              <a:t>25</a:t>
            </a:fld>
            <a:endParaRPr lang="en-US"/>
          </a:p>
        </p:txBody>
      </p:sp>
      <p:sp>
        <p:nvSpPr>
          <p:cNvPr id="11" name="Rounded Rectangle 10"/>
          <p:cNvSpPr/>
          <p:nvPr/>
        </p:nvSpPr>
        <p:spPr>
          <a:xfrm>
            <a:off x="895350" y="47940"/>
            <a:ext cx="8115300" cy="565041"/>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36576" algn="ctr" fontAlgn="auto">
              <a:spcBef>
                <a:spcPts val="0"/>
              </a:spcBef>
              <a:spcAft>
                <a:spcPts val="0"/>
              </a:spcAft>
              <a:defRPr/>
            </a:pPr>
            <a:r>
              <a:rPr lang="en-US" sz="2400" dirty="0">
                <a:ln>
                  <a:solidFill>
                    <a:srgbClr val="000000"/>
                  </a:solidFill>
                </a:ln>
                <a:solidFill>
                  <a:srgbClr val="000000"/>
                </a:solidFill>
              </a:rPr>
              <a:t>Optical RAY tracing:</a:t>
            </a:r>
          </a:p>
        </p:txBody>
      </p:sp>
      <p:sp>
        <p:nvSpPr>
          <p:cNvPr id="12" name="Rectangle 11"/>
          <p:cNvSpPr/>
          <p:nvPr/>
        </p:nvSpPr>
        <p:spPr>
          <a:xfrm>
            <a:off x="5473248" y="5707066"/>
            <a:ext cx="4432752" cy="400110"/>
          </a:xfrm>
          <a:prstGeom prst="rect">
            <a:avLst/>
          </a:prstGeom>
        </p:spPr>
        <p:txBody>
          <a:bodyPr wrap="none">
            <a:spAutoFit/>
          </a:bodyPr>
          <a:lstStyle/>
          <a:p>
            <a:r>
              <a:rPr lang="en-US" sz="2000" dirty="0">
                <a:solidFill>
                  <a:srgbClr val="0000FF"/>
                </a:solidFill>
                <a:latin typeface="Times New Roman"/>
                <a:cs typeface="Times New Roman"/>
              </a:rPr>
              <a:t>R. </a:t>
            </a:r>
            <a:r>
              <a:rPr lang="en-US" sz="2000" dirty="0" err="1">
                <a:solidFill>
                  <a:srgbClr val="0000FF"/>
                </a:solidFill>
                <a:latin typeface="Times New Roman"/>
                <a:cs typeface="Times New Roman"/>
              </a:rPr>
              <a:t>Cimino</a:t>
            </a:r>
            <a:r>
              <a:rPr lang="en-US" sz="2000" dirty="0">
                <a:solidFill>
                  <a:srgbClr val="0000FF"/>
                </a:solidFill>
                <a:latin typeface="Times New Roman"/>
                <a:cs typeface="Times New Roman"/>
              </a:rPr>
              <a:t>, et al PRL. </a:t>
            </a:r>
            <a:r>
              <a:rPr lang="en-US" sz="2000" dirty="0" smtClean="0">
                <a:solidFill>
                  <a:srgbClr val="0000FF"/>
                </a:solidFill>
                <a:latin typeface="Times New Roman"/>
                <a:cs typeface="Times New Roman"/>
              </a:rPr>
              <a:t>115 </a:t>
            </a:r>
            <a:r>
              <a:rPr lang="en-US" sz="2000" dirty="0">
                <a:solidFill>
                  <a:srgbClr val="0000FF"/>
                </a:solidFill>
                <a:latin typeface="Times New Roman"/>
                <a:cs typeface="Times New Roman"/>
              </a:rPr>
              <a:t>(</a:t>
            </a:r>
            <a:r>
              <a:rPr lang="en-US" sz="2000" dirty="0" smtClean="0">
                <a:solidFill>
                  <a:srgbClr val="0000FF"/>
                </a:solidFill>
                <a:latin typeface="Times New Roman"/>
                <a:cs typeface="Times New Roman"/>
              </a:rPr>
              <a:t>2015) 264804</a:t>
            </a:r>
            <a:endParaRPr lang="en-GB" sz="2000" dirty="0"/>
          </a:p>
        </p:txBody>
      </p:sp>
    </p:spTree>
    <p:extLst>
      <p:ext uri="{BB962C8B-B14F-4D97-AF65-F5344CB8AC3E}">
        <p14:creationId xmlns:p14="http://schemas.microsoft.com/office/powerpoint/2010/main" val="2068161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0"/>
          <p:cNvSpPr>
            <a:spLocks noChangeShapeType="1"/>
          </p:cNvSpPr>
          <p:nvPr/>
        </p:nvSpPr>
        <p:spPr bwMode="auto">
          <a:xfrm>
            <a:off x="1064557" y="2710464"/>
            <a:ext cx="7783814" cy="0"/>
          </a:xfrm>
          <a:prstGeom prst="line">
            <a:avLst/>
          </a:prstGeom>
          <a:noFill/>
          <a:ln w="9525">
            <a:solidFill>
              <a:schemeClr val="tx1"/>
            </a:solidFill>
            <a:round/>
            <a:headEnd/>
            <a:tailEnd/>
          </a:ln>
          <a:effectLst/>
        </p:spPr>
        <p:txBody>
          <a:bodyPr/>
          <a:lstStyle/>
          <a:p>
            <a:endParaRPr lang="de-DE"/>
          </a:p>
        </p:txBody>
      </p:sp>
      <p:sp>
        <p:nvSpPr>
          <p:cNvPr id="5" name="Line 11"/>
          <p:cNvSpPr>
            <a:spLocks noChangeShapeType="1"/>
          </p:cNvSpPr>
          <p:nvPr/>
        </p:nvSpPr>
        <p:spPr bwMode="auto">
          <a:xfrm>
            <a:off x="2956883" y="2691880"/>
            <a:ext cx="0" cy="215900"/>
          </a:xfrm>
          <a:prstGeom prst="line">
            <a:avLst/>
          </a:prstGeom>
          <a:noFill/>
          <a:ln w="9525">
            <a:solidFill>
              <a:schemeClr val="tx1"/>
            </a:solidFill>
            <a:round/>
            <a:headEnd/>
            <a:tailEnd/>
          </a:ln>
          <a:effectLst/>
        </p:spPr>
        <p:txBody>
          <a:bodyPr/>
          <a:lstStyle/>
          <a:p>
            <a:endParaRPr lang="de-DE"/>
          </a:p>
        </p:txBody>
      </p:sp>
      <p:sp>
        <p:nvSpPr>
          <p:cNvPr id="6" name="Line 12"/>
          <p:cNvSpPr>
            <a:spLocks noChangeShapeType="1"/>
          </p:cNvSpPr>
          <p:nvPr/>
        </p:nvSpPr>
        <p:spPr bwMode="auto">
          <a:xfrm>
            <a:off x="6693883" y="2704580"/>
            <a:ext cx="0" cy="215900"/>
          </a:xfrm>
          <a:prstGeom prst="line">
            <a:avLst/>
          </a:prstGeom>
          <a:noFill/>
          <a:ln w="9525">
            <a:solidFill>
              <a:schemeClr val="tx1"/>
            </a:solidFill>
            <a:round/>
            <a:headEnd/>
            <a:tailEnd/>
          </a:ln>
          <a:effectLst/>
        </p:spPr>
        <p:txBody>
          <a:bodyPr/>
          <a:lstStyle/>
          <a:p>
            <a:endParaRPr lang="de-DE"/>
          </a:p>
        </p:txBody>
      </p:sp>
      <p:sp>
        <p:nvSpPr>
          <p:cNvPr id="7" name="Line 20"/>
          <p:cNvSpPr>
            <a:spLocks noChangeShapeType="1"/>
          </p:cNvSpPr>
          <p:nvPr/>
        </p:nvSpPr>
        <p:spPr bwMode="auto">
          <a:xfrm>
            <a:off x="1018323" y="2691880"/>
            <a:ext cx="0" cy="215900"/>
          </a:xfrm>
          <a:prstGeom prst="line">
            <a:avLst/>
          </a:prstGeom>
          <a:noFill/>
          <a:ln w="9525">
            <a:solidFill>
              <a:schemeClr val="tx1"/>
            </a:solidFill>
            <a:round/>
            <a:headEnd/>
            <a:tailEnd/>
          </a:ln>
          <a:effectLst/>
        </p:spPr>
        <p:txBody>
          <a:bodyPr/>
          <a:lstStyle/>
          <a:p>
            <a:endParaRPr lang="de-DE"/>
          </a:p>
        </p:txBody>
      </p:sp>
      <p:sp>
        <p:nvSpPr>
          <p:cNvPr id="8" name="Text Box 21"/>
          <p:cNvSpPr txBox="1">
            <a:spLocks noChangeArrowheads="1"/>
          </p:cNvSpPr>
          <p:nvPr/>
        </p:nvSpPr>
        <p:spPr bwMode="auto">
          <a:xfrm>
            <a:off x="2699708" y="2764673"/>
            <a:ext cx="438150" cy="366712"/>
          </a:xfrm>
          <a:prstGeom prst="rect">
            <a:avLst/>
          </a:prstGeom>
          <a:noFill/>
          <a:ln w="9525">
            <a:noFill/>
            <a:miter lim="800000"/>
            <a:headEnd/>
            <a:tailEnd/>
          </a:ln>
          <a:effectLst/>
        </p:spPr>
        <p:txBody>
          <a:bodyPr wrap="none">
            <a:spAutoFit/>
          </a:bodyPr>
          <a:lstStyle/>
          <a:p>
            <a:r>
              <a:rPr lang="de-DE"/>
              <a:t>21</a:t>
            </a:r>
          </a:p>
        </p:txBody>
      </p:sp>
      <p:sp>
        <p:nvSpPr>
          <p:cNvPr id="9" name="Text Box 22"/>
          <p:cNvSpPr txBox="1">
            <a:spLocks noChangeArrowheads="1"/>
          </p:cNvSpPr>
          <p:nvPr/>
        </p:nvSpPr>
        <p:spPr bwMode="auto">
          <a:xfrm>
            <a:off x="6500208" y="2764673"/>
            <a:ext cx="438150" cy="366712"/>
          </a:xfrm>
          <a:prstGeom prst="rect">
            <a:avLst/>
          </a:prstGeom>
          <a:noFill/>
          <a:ln w="9525">
            <a:noFill/>
            <a:miter lim="800000"/>
            <a:headEnd/>
            <a:tailEnd/>
          </a:ln>
          <a:effectLst/>
        </p:spPr>
        <p:txBody>
          <a:bodyPr wrap="none">
            <a:spAutoFit/>
          </a:bodyPr>
          <a:lstStyle/>
          <a:p>
            <a:r>
              <a:rPr lang="de-DE"/>
              <a:t>63</a:t>
            </a:r>
          </a:p>
        </p:txBody>
      </p:sp>
      <p:sp>
        <p:nvSpPr>
          <p:cNvPr id="10" name="Text Box 24"/>
          <p:cNvSpPr txBox="1">
            <a:spLocks noChangeArrowheads="1"/>
          </p:cNvSpPr>
          <p:nvPr/>
        </p:nvSpPr>
        <p:spPr bwMode="auto">
          <a:xfrm>
            <a:off x="3798353" y="2811567"/>
            <a:ext cx="2482850" cy="366712"/>
          </a:xfrm>
          <a:prstGeom prst="rect">
            <a:avLst/>
          </a:prstGeom>
          <a:noFill/>
          <a:ln w="9525">
            <a:noFill/>
            <a:miter lim="800000"/>
            <a:headEnd/>
            <a:tailEnd/>
          </a:ln>
          <a:effectLst/>
        </p:spPr>
        <p:txBody>
          <a:bodyPr wrap="none">
            <a:spAutoFit/>
          </a:bodyPr>
          <a:lstStyle/>
          <a:p>
            <a:r>
              <a:rPr lang="de-DE" dirty="0"/>
              <a:t>Distance to source (m)</a:t>
            </a:r>
          </a:p>
        </p:txBody>
      </p:sp>
      <p:sp>
        <p:nvSpPr>
          <p:cNvPr id="11" name="Text Box 25"/>
          <p:cNvSpPr txBox="1">
            <a:spLocks noChangeArrowheads="1"/>
          </p:cNvSpPr>
          <p:nvPr/>
        </p:nvSpPr>
        <p:spPr bwMode="auto">
          <a:xfrm>
            <a:off x="888148" y="2764673"/>
            <a:ext cx="311150" cy="366712"/>
          </a:xfrm>
          <a:prstGeom prst="rect">
            <a:avLst/>
          </a:prstGeom>
          <a:noFill/>
          <a:ln w="9525">
            <a:noFill/>
            <a:miter lim="800000"/>
            <a:headEnd/>
            <a:tailEnd/>
          </a:ln>
          <a:effectLst/>
        </p:spPr>
        <p:txBody>
          <a:bodyPr wrap="none">
            <a:spAutoFit/>
          </a:bodyPr>
          <a:lstStyle/>
          <a:p>
            <a:r>
              <a:rPr lang="de-DE"/>
              <a:t>0</a:t>
            </a:r>
          </a:p>
        </p:txBody>
      </p:sp>
      <p:sp>
        <p:nvSpPr>
          <p:cNvPr id="12" name="Text Box 30"/>
          <p:cNvSpPr txBox="1">
            <a:spLocks noChangeArrowheads="1"/>
          </p:cNvSpPr>
          <p:nvPr/>
        </p:nvSpPr>
        <p:spPr bwMode="auto">
          <a:xfrm>
            <a:off x="678615" y="801775"/>
            <a:ext cx="514350" cy="366712"/>
          </a:xfrm>
          <a:prstGeom prst="rect">
            <a:avLst/>
          </a:prstGeom>
          <a:noFill/>
          <a:ln w="9525">
            <a:noFill/>
            <a:miter lim="800000"/>
            <a:headEnd/>
            <a:tailEnd/>
          </a:ln>
          <a:effectLst/>
        </p:spPr>
        <p:txBody>
          <a:bodyPr wrap="none">
            <a:spAutoFit/>
          </a:bodyPr>
          <a:lstStyle/>
          <a:p>
            <a:r>
              <a:rPr lang="de-DE" dirty="0"/>
              <a:t>SO</a:t>
            </a:r>
          </a:p>
        </p:txBody>
      </p:sp>
      <p:sp>
        <p:nvSpPr>
          <p:cNvPr id="13" name="Text Box 31"/>
          <p:cNvSpPr txBox="1">
            <a:spLocks noChangeArrowheads="1"/>
          </p:cNvSpPr>
          <p:nvPr/>
        </p:nvSpPr>
        <p:spPr bwMode="auto">
          <a:xfrm>
            <a:off x="2043371" y="747369"/>
            <a:ext cx="1749838" cy="369332"/>
          </a:xfrm>
          <a:prstGeom prst="rect">
            <a:avLst/>
          </a:prstGeom>
          <a:noFill/>
          <a:ln w="9525">
            <a:noFill/>
            <a:miter lim="800000"/>
            <a:headEnd/>
            <a:tailEnd/>
          </a:ln>
          <a:effectLst/>
        </p:spPr>
        <p:txBody>
          <a:bodyPr wrap="none">
            <a:spAutoFit/>
          </a:bodyPr>
          <a:lstStyle/>
          <a:p>
            <a:r>
              <a:rPr lang="de-DE" dirty="0"/>
              <a:t>CY (</a:t>
            </a:r>
            <a:r>
              <a:rPr lang="de-DE" dirty="0" smtClean="0">
                <a:latin typeface="Symbol" pitchFamily="18" charset="2"/>
              </a:rPr>
              <a:t>r</a:t>
            </a:r>
            <a:r>
              <a:rPr lang="de-DE" dirty="0" smtClean="0"/>
              <a:t>=13. mm</a:t>
            </a:r>
            <a:r>
              <a:rPr lang="de-DE" dirty="0"/>
              <a:t>)</a:t>
            </a:r>
          </a:p>
        </p:txBody>
      </p:sp>
      <p:sp>
        <p:nvSpPr>
          <p:cNvPr id="14" name="Text Box 32"/>
          <p:cNvSpPr txBox="1">
            <a:spLocks noChangeArrowheads="1"/>
          </p:cNvSpPr>
          <p:nvPr/>
        </p:nvSpPr>
        <p:spPr bwMode="auto">
          <a:xfrm>
            <a:off x="6439636" y="770473"/>
            <a:ext cx="501650" cy="366712"/>
          </a:xfrm>
          <a:prstGeom prst="rect">
            <a:avLst/>
          </a:prstGeom>
          <a:noFill/>
          <a:ln w="9525">
            <a:noFill/>
            <a:miter lim="800000"/>
            <a:headEnd/>
            <a:tailEnd/>
          </a:ln>
          <a:effectLst/>
        </p:spPr>
        <p:txBody>
          <a:bodyPr wrap="none">
            <a:spAutoFit/>
          </a:bodyPr>
          <a:lstStyle/>
          <a:p>
            <a:r>
              <a:rPr lang="de-DE" dirty="0"/>
              <a:t>CY</a:t>
            </a:r>
          </a:p>
        </p:txBody>
      </p:sp>
      <p:sp>
        <p:nvSpPr>
          <p:cNvPr id="15" name="Text Box 35"/>
          <p:cNvSpPr txBox="1">
            <a:spLocks noChangeArrowheads="1"/>
          </p:cNvSpPr>
          <p:nvPr/>
        </p:nvSpPr>
        <p:spPr bwMode="auto">
          <a:xfrm>
            <a:off x="1810931" y="48145"/>
            <a:ext cx="6717855" cy="830997"/>
          </a:xfrm>
          <a:prstGeom prst="rect">
            <a:avLst/>
          </a:prstGeom>
          <a:noFill/>
          <a:ln w="9525">
            <a:noFill/>
            <a:miter lim="800000"/>
            <a:headEnd/>
            <a:tailEnd/>
          </a:ln>
          <a:effectLst/>
        </p:spPr>
        <p:txBody>
          <a:bodyPr wrap="none">
            <a:spAutoFit/>
          </a:bodyPr>
          <a:lstStyle/>
          <a:p>
            <a:r>
              <a:rPr lang="de-DE" sz="2400" b="1" dirty="0" smtClean="0"/>
              <a:t>Ray </a:t>
            </a:r>
            <a:r>
              <a:rPr lang="de-DE" sz="2400" b="1" dirty="0" err="1" smtClean="0"/>
              <a:t>tracing</a:t>
            </a:r>
            <a:r>
              <a:rPr lang="de-DE" sz="2400" b="1" dirty="0" smtClean="0"/>
              <a:t> </a:t>
            </a:r>
            <a:r>
              <a:rPr lang="de-DE" sz="2400" b="1" dirty="0" err="1" smtClean="0"/>
              <a:t>calculations</a:t>
            </a:r>
            <a:r>
              <a:rPr lang="de-DE" sz="2400" b="1" dirty="0" smtClean="0"/>
              <a:t>  </a:t>
            </a:r>
            <a:r>
              <a:rPr lang="de-DE" sz="2400" b="1" dirty="0" err="1" smtClean="0"/>
              <a:t>with</a:t>
            </a:r>
            <a:r>
              <a:rPr lang="de-DE" sz="2400" b="1" dirty="0" smtClean="0"/>
              <a:t> </a:t>
            </a:r>
            <a:r>
              <a:rPr lang="de-DE" sz="2400" b="1" dirty="0" err="1" smtClean="0"/>
              <a:t>perfect</a:t>
            </a:r>
            <a:r>
              <a:rPr lang="de-DE" sz="2400" b="1" dirty="0" smtClean="0"/>
              <a:t> </a:t>
            </a:r>
            <a:r>
              <a:rPr lang="de-DE" sz="2400" b="1" dirty="0" err="1" smtClean="0"/>
              <a:t>optics</a:t>
            </a:r>
            <a:r>
              <a:rPr lang="de-DE" sz="2400" b="1" dirty="0" smtClean="0"/>
              <a:t>:</a:t>
            </a:r>
          </a:p>
          <a:p>
            <a:endParaRPr lang="de-DE" sz="2400" b="1" dirty="0"/>
          </a:p>
        </p:txBody>
      </p:sp>
      <p:sp>
        <p:nvSpPr>
          <p:cNvPr id="16" name="Line 36"/>
          <p:cNvSpPr>
            <a:spLocks noChangeShapeType="1"/>
          </p:cNvSpPr>
          <p:nvPr/>
        </p:nvSpPr>
        <p:spPr bwMode="auto">
          <a:xfrm flipV="1">
            <a:off x="1050072" y="1219200"/>
            <a:ext cx="7523163" cy="12700"/>
          </a:xfrm>
          <a:prstGeom prst="line">
            <a:avLst/>
          </a:prstGeom>
          <a:noFill/>
          <a:ln w="28575" cmpd="sng">
            <a:solidFill>
              <a:schemeClr val="tx1"/>
            </a:solidFill>
            <a:prstDash val="dashDot"/>
            <a:round/>
            <a:headEnd/>
            <a:tailEnd/>
          </a:ln>
          <a:effectLst/>
        </p:spPr>
        <p:txBody>
          <a:bodyPr/>
          <a:lstStyle/>
          <a:p>
            <a:endParaRPr lang="de-DE"/>
          </a:p>
        </p:txBody>
      </p:sp>
      <p:sp>
        <p:nvSpPr>
          <p:cNvPr id="17" name="Oval 38"/>
          <p:cNvSpPr>
            <a:spLocks noChangeArrowheads="1"/>
          </p:cNvSpPr>
          <p:nvPr/>
        </p:nvSpPr>
        <p:spPr bwMode="auto">
          <a:xfrm>
            <a:off x="840523" y="1712913"/>
            <a:ext cx="368300" cy="419100"/>
          </a:xfrm>
          <a:prstGeom prst="ellipse">
            <a:avLst/>
          </a:prstGeom>
          <a:solidFill>
            <a:srgbClr val="FF0000"/>
          </a:solidFill>
          <a:ln w="9525">
            <a:solidFill>
              <a:srgbClr val="FF0000"/>
            </a:solidFill>
            <a:round/>
            <a:headEnd/>
            <a:tailEnd/>
          </a:ln>
          <a:effectLst/>
        </p:spPr>
        <p:txBody>
          <a:bodyPr wrap="none" anchor="ctr"/>
          <a:lstStyle/>
          <a:p>
            <a:endParaRPr lang="de-DE"/>
          </a:p>
        </p:txBody>
      </p:sp>
      <p:sp>
        <p:nvSpPr>
          <p:cNvPr id="18" name="Rectangle 39"/>
          <p:cNvSpPr>
            <a:spLocks noChangeArrowheads="1"/>
          </p:cNvSpPr>
          <p:nvPr/>
        </p:nvSpPr>
        <p:spPr bwMode="auto">
          <a:xfrm>
            <a:off x="2288323" y="1219200"/>
            <a:ext cx="1384300" cy="1404938"/>
          </a:xfrm>
          <a:prstGeom prst="rect">
            <a:avLst/>
          </a:prstGeom>
          <a:solidFill>
            <a:srgbClr val="000099"/>
          </a:solidFill>
          <a:ln w="9525">
            <a:noFill/>
            <a:miter lim="800000"/>
            <a:headEnd/>
            <a:tailEnd/>
          </a:ln>
          <a:effectLst/>
        </p:spPr>
        <p:txBody>
          <a:bodyPr wrap="none" anchor="ctr"/>
          <a:lstStyle/>
          <a:p>
            <a:endParaRPr lang="de-DE"/>
          </a:p>
        </p:txBody>
      </p:sp>
      <p:sp>
        <p:nvSpPr>
          <p:cNvPr id="19" name="Line 50"/>
          <p:cNvSpPr>
            <a:spLocks noChangeShapeType="1"/>
          </p:cNvSpPr>
          <p:nvPr/>
        </p:nvSpPr>
        <p:spPr bwMode="auto">
          <a:xfrm flipH="1">
            <a:off x="1713647" y="718841"/>
            <a:ext cx="3175" cy="978197"/>
          </a:xfrm>
          <a:prstGeom prst="line">
            <a:avLst/>
          </a:prstGeom>
          <a:noFill/>
          <a:ln w="22225">
            <a:solidFill>
              <a:schemeClr val="tx1"/>
            </a:solidFill>
            <a:round/>
            <a:headEnd/>
            <a:tailEnd type="triangle" w="med" len="med"/>
          </a:ln>
          <a:effectLst/>
        </p:spPr>
        <p:txBody>
          <a:bodyPr/>
          <a:lstStyle/>
          <a:p>
            <a:endParaRPr lang="de-DE"/>
          </a:p>
        </p:txBody>
      </p:sp>
      <p:sp>
        <p:nvSpPr>
          <p:cNvPr id="20" name="Line 51"/>
          <p:cNvSpPr>
            <a:spLocks noChangeShapeType="1"/>
          </p:cNvSpPr>
          <p:nvPr/>
        </p:nvSpPr>
        <p:spPr bwMode="auto">
          <a:xfrm flipV="1">
            <a:off x="1716823" y="2133600"/>
            <a:ext cx="0" cy="406400"/>
          </a:xfrm>
          <a:prstGeom prst="line">
            <a:avLst/>
          </a:prstGeom>
          <a:noFill/>
          <a:ln w="9525">
            <a:solidFill>
              <a:schemeClr val="tx1"/>
            </a:solidFill>
            <a:round/>
            <a:headEnd/>
            <a:tailEnd type="triangle" w="med" len="med"/>
          </a:ln>
          <a:effectLst/>
        </p:spPr>
        <p:txBody>
          <a:bodyPr/>
          <a:lstStyle/>
          <a:p>
            <a:endParaRPr lang="de-DE"/>
          </a:p>
        </p:txBody>
      </p:sp>
      <p:sp>
        <p:nvSpPr>
          <p:cNvPr id="21" name="Diamond 20"/>
          <p:cNvSpPr/>
          <p:nvPr/>
        </p:nvSpPr>
        <p:spPr>
          <a:xfrm>
            <a:off x="1050073" y="1206500"/>
            <a:ext cx="3765550" cy="1417638"/>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Diamond 21"/>
          <p:cNvSpPr/>
          <p:nvPr/>
        </p:nvSpPr>
        <p:spPr>
          <a:xfrm>
            <a:off x="4807686" y="1219200"/>
            <a:ext cx="3765550" cy="1417638"/>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Line 57"/>
          <p:cNvSpPr>
            <a:spLocks noChangeShapeType="1"/>
          </p:cNvSpPr>
          <p:nvPr/>
        </p:nvSpPr>
        <p:spPr bwMode="auto">
          <a:xfrm>
            <a:off x="1018323" y="1917700"/>
            <a:ext cx="8188325" cy="0"/>
          </a:xfrm>
          <a:prstGeom prst="line">
            <a:avLst/>
          </a:prstGeom>
          <a:noFill/>
          <a:ln w="76200">
            <a:solidFill>
              <a:srgbClr val="FF0000"/>
            </a:solidFill>
            <a:round/>
            <a:headEnd/>
            <a:tailEnd/>
          </a:ln>
          <a:effectLst/>
        </p:spPr>
        <p:txBody>
          <a:bodyPr/>
          <a:lstStyle/>
          <a:p>
            <a:endParaRPr lang="de-DE"/>
          </a:p>
        </p:txBody>
      </p:sp>
      <p:sp>
        <p:nvSpPr>
          <p:cNvPr id="24" name="Rectangle 40"/>
          <p:cNvSpPr>
            <a:spLocks noChangeArrowheads="1"/>
          </p:cNvSpPr>
          <p:nvPr/>
        </p:nvSpPr>
        <p:spPr bwMode="auto">
          <a:xfrm>
            <a:off x="6034823" y="1231900"/>
            <a:ext cx="1384300" cy="1347788"/>
          </a:xfrm>
          <a:prstGeom prst="rect">
            <a:avLst/>
          </a:prstGeom>
          <a:solidFill>
            <a:srgbClr val="000099"/>
          </a:solidFill>
          <a:ln w="9525">
            <a:noFill/>
            <a:miter lim="800000"/>
            <a:headEnd/>
            <a:tailEnd/>
          </a:ln>
          <a:effectLst/>
        </p:spPr>
        <p:txBody>
          <a:bodyPr wrap="none" anchor="ctr"/>
          <a:lstStyle/>
          <a:p>
            <a:endParaRPr lang="de-DE"/>
          </a:p>
        </p:txBody>
      </p:sp>
      <p:pic>
        <p:nvPicPr>
          <p:cNvPr id="25" name="Picture 24"/>
          <p:cNvPicPr>
            <a:picLocks noChangeAspect="1"/>
          </p:cNvPicPr>
          <p:nvPr/>
        </p:nvPicPr>
        <p:blipFill rotWithShape="1">
          <a:blip r:embed="rId2" cstate="screen">
            <a:duotone>
              <a:prstClr val="black"/>
              <a:schemeClr val="accent5">
                <a:tint val="45000"/>
                <a:satMod val="400000"/>
              </a:schemeClr>
            </a:duotone>
            <a:extLst>
              <a:ext uri="{28A0092B-C50C-407E-A947-70E740481C1C}">
                <a14:useLocalDpi xmlns:a14="http://schemas.microsoft.com/office/drawing/2010/main"/>
              </a:ext>
            </a:extLst>
          </a:blip>
          <a:srcRect l="8246" t="6880" r="35560" b="820"/>
          <a:stretch/>
        </p:blipFill>
        <p:spPr>
          <a:xfrm rot="5400000">
            <a:off x="2607915" y="3071868"/>
            <a:ext cx="1507387" cy="1764928"/>
          </a:xfrm>
          <a:prstGeom prst="rect">
            <a:avLst/>
          </a:prstGeom>
        </p:spPr>
      </p:pic>
      <p:cxnSp>
        <p:nvCxnSpPr>
          <p:cNvPr id="26" name="Straight Arrow Connector 25"/>
          <p:cNvCxnSpPr/>
          <p:nvPr/>
        </p:nvCxnSpPr>
        <p:spPr>
          <a:xfrm flipH="1">
            <a:off x="1713647" y="1206500"/>
            <a:ext cx="158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rotWithShape="1">
          <a:blip r:embed="rId3" cstate="screen">
            <a:duotone>
              <a:prstClr val="black"/>
              <a:schemeClr val="accent5">
                <a:tint val="45000"/>
                <a:satMod val="400000"/>
              </a:schemeClr>
            </a:duotone>
            <a:extLst>
              <a:ext uri="{28A0092B-C50C-407E-A947-70E740481C1C}">
                <a14:useLocalDpi xmlns:a14="http://schemas.microsoft.com/office/drawing/2010/main"/>
              </a:ext>
            </a:extLst>
          </a:blip>
          <a:srcRect l="7468" r="38593"/>
          <a:stretch/>
        </p:blipFill>
        <p:spPr>
          <a:xfrm rot="5400000">
            <a:off x="6889254" y="2998131"/>
            <a:ext cx="1512710" cy="1980373"/>
          </a:xfrm>
          <a:prstGeom prst="rect">
            <a:avLst/>
          </a:prstGeom>
        </p:spPr>
      </p:pic>
      <p:pic>
        <p:nvPicPr>
          <p:cNvPr id="28" name="Picture 27"/>
          <p:cNvPicPr>
            <a:picLocks noChangeAspect="1"/>
          </p:cNvPicPr>
          <p:nvPr/>
        </p:nvPicPr>
        <p:blipFill rotWithShape="1">
          <a:blip r:embed="rId4" cstate="screen">
            <a:clrChange>
              <a:clrFrom>
                <a:srgbClr val="E7E7E7"/>
              </a:clrFrom>
              <a:clrTo>
                <a:srgbClr val="E7E7E7">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rcRect r="16102" b="22220"/>
          <a:stretch/>
        </p:blipFill>
        <p:spPr>
          <a:xfrm>
            <a:off x="147420" y="3202399"/>
            <a:ext cx="2288323" cy="1498059"/>
          </a:xfrm>
          <a:prstGeom prst="rect">
            <a:avLst/>
          </a:prstGeom>
        </p:spPr>
      </p:pic>
      <p:pic>
        <p:nvPicPr>
          <p:cNvPr id="29" name="Picture 28"/>
          <p:cNvPicPr>
            <a:picLocks noChangeAspect="1"/>
          </p:cNvPicPr>
          <p:nvPr/>
        </p:nvPicPr>
        <p:blipFill rotWithShape="1">
          <a:blip r:embed="rId5" cstate="screen">
            <a:duotone>
              <a:prstClr val="black"/>
              <a:schemeClr val="accent2">
                <a:tint val="45000"/>
                <a:satMod val="400000"/>
              </a:schemeClr>
            </a:duotone>
            <a:extLst>
              <a:ext uri="{28A0092B-C50C-407E-A947-70E740481C1C}">
                <a14:useLocalDpi xmlns:a14="http://schemas.microsoft.com/office/drawing/2010/main"/>
              </a:ext>
            </a:extLst>
          </a:blip>
          <a:srcRect r="18924" b="21642"/>
          <a:stretch/>
        </p:blipFill>
        <p:spPr>
          <a:xfrm>
            <a:off x="4346134" y="3200638"/>
            <a:ext cx="2228386" cy="1520806"/>
          </a:xfrm>
          <a:prstGeom prst="rect">
            <a:avLst/>
          </a:prstGeom>
        </p:spPr>
      </p:pic>
      <p:sp>
        <p:nvSpPr>
          <p:cNvPr id="30" name="TextBox 29"/>
          <p:cNvSpPr txBox="1"/>
          <p:nvPr/>
        </p:nvSpPr>
        <p:spPr>
          <a:xfrm>
            <a:off x="4126879" y="734115"/>
            <a:ext cx="1377488" cy="369332"/>
          </a:xfrm>
          <a:prstGeom prst="rect">
            <a:avLst/>
          </a:prstGeom>
          <a:noFill/>
        </p:spPr>
        <p:txBody>
          <a:bodyPr wrap="none" rtlCol="0">
            <a:spAutoFit/>
          </a:bodyPr>
          <a:lstStyle/>
          <a:p>
            <a:r>
              <a:rPr lang="de-DE" b="1" dirty="0" smtClean="0"/>
              <a:t>SIDE </a:t>
            </a:r>
            <a:r>
              <a:rPr lang="de-DE" b="1" dirty="0"/>
              <a:t>VIEW</a:t>
            </a:r>
          </a:p>
        </p:txBody>
      </p:sp>
      <p:sp>
        <p:nvSpPr>
          <p:cNvPr id="31" name="Line 50"/>
          <p:cNvSpPr>
            <a:spLocks noChangeShapeType="1"/>
          </p:cNvSpPr>
          <p:nvPr/>
        </p:nvSpPr>
        <p:spPr bwMode="auto">
          <a:xfrm>
            <a:off x="8312104" y="773247"/>
            <a:ext cx="8239" cy="330200"/>
          </a:xfrm>
          <a:prstGeom prst="line">
            <a:avLst/>
          </a:prstGeom>
          <a:noFill/>
          <a:ln w="57150" cmpd="sng">
            <a:solidFill>
              <a:schemeClr val="tx1"/>
            </a:solidFill>
            <a:round/>
            <a:headEnd/>
            <a:tailEnd type="triangle" w="med" len="med"/>
          </a:ln>
          <a:effectLst/>
        </p:spPr>
        <p:txBody>
          <a:bodyPr/>
          <a:lstStyle/>
          <a:p>
            <a:endParaRPr lang="de-DE"/>
          </a:p>
        </p:txBody>
      </p:sp>
      <p:sp>
        <p:nvSpPr>
          <p:cNvPr id="32" name="Line 51"/>
          <p:cNvSpPr>
            <a:spLocks noChangeShapeType="1"/>
          </p:cNvSpPr>
          <p:nvPr/>
        </p:nvSpPr>
        <p:spPr bwMode="auto">
          <a:xfrm flipV="1">
            <a:off x="8309003" y="2692178"/>
            <a:ext cx="0" cy="406400"/>
          </a:xfrm>
          <a:prstGeom prst="line">
            <a:avLst/>
          </a:prstGeom>
          <a:noFill/>
          <a:ln w="57150" cmpd="sng">
            <a:solidFill>
              <a:schemeClr val="tx1"/>
            </a:solidFill>
            <a:round/>
            <a:headEnd/>
            <a:tailEnd type="triangle" w="med" len="med"/>
          </a:ln>
          <a:effectLst/>
        </p:spPr>
        <p:txBody>
          <a:bodyPr/>
          <a:lstStyle/>
          <a:p>
            <a:endParaRPr lang="de-DE"/>
          </a:p>
        </p:txBody>
      </p:sp>
      <p:sp>
        <p:nvSpPr>
          <p:cNvPr id="33" name="Line 36"/>
          <p:cNvSpPr>
            <a:spLocks noChangeShapeType="1"/>
          </p:cNvSpPr>
          <p:nvPr/>
        </p:nvSpPr>
        <p:spPr bwMode="auto">
          <a:xfrm flipV="1">
            <a:off x="1005623" y="2617470"/>
            <a:ext cx="7523163" cy="12700"/>
          </a:xfrm>
          <a:prstGeom prst="line">
            <a:avLst/>
          </a:prstGeom>
          <a:noFill/>
          <a:ln w="28575" cmpd="sng">
            <a:solidFill>
              <a:schemeClr val="tx1"/>
            </a:solidFill>
            <a:prstDash val="dashDot"/>
            <a:round/>
            <a:headEnd/>
            <a:tailEnd/>
          </a:ln>
          <a:effectLst/>
        </p:spPr>
        <p:txBody>
          <a:bodyPr/>
          <a:lstStyle/>
          <a:p>
            <a:endParaRPr lang="de-DE"/>
          </a:p>
        </p:txBody>
      </p:sp>
      <p:sp>
        <p:nvSpPr>
          <p:cNvPr id="34" name="TextBox 33"/>
          <p:cNvSpPr txBox="1"/>
          <p:nvPr/>
        </p:nvSpPr>
        <p:spPr>
          <a:xfrm>
            <a:off x="8192362" y="2132013"/>
            <a:ext cx="761747" cy="369332"/>
          </a:xfrm>
          <a:prstGeom prst="rect">
            <a:avLst/>
          </a:prstGeom>
          <a:noFill/>
        </p:spPr>
        <p:txBody>
          <a:bodyPr wrap="none" rtlCol="0">
            <a:spAutoFit/>
          </a:bodyPr>
          <a:lstStyle/>
          <a:p>
            <a:r>
              <a:rPr lang="en-US" dirty="0" smtClean="0"/>
              <a:t>2 mm</a:t>
            </a:r>
            <a:endParaRPr lang="en-US" dirty="0"/>
          </a:p>
        </p:txBody>
      </p:sp>
      <p:sp>
        <p:nvSpPr>
          <p:cNvPr id="35" name="Text Box 56"/>
          <p:cNvSpPr txBox="1">
            <a:spLocks noChangeArrowheads="1"/>
          </p:cNvSpPr>
          <p:nvPr/>
        </p:nvSpPr>
        <p:spPr bwMode="auto">
          <a:xfrm>
            <a:off x="1832286" y="1450000"/>
            <a:ext cx="2076209" cy="461665"/>
          </a:xfrm>
          <a:prstGeom prst="rect">
            <a:avLst/>
          </a:prstGeom>
          <a:noFill/>
          <a:ln w="9525">
            <a:noFill/>
            <a:miter lim="800000"/>
            <a:headEnd/>
            <a:tailEnd/>
          </a:ln>
          <a:effectLst/>
        </p:spPr>
        <p:txBody>
          <a:bodyPr wrap="none">
            <a:spAutoFit/>
          </a:bodyPr>
          <a:lstStyle/>
          <a:p>
            <a:r>
              <a:rPr lang="de-DE" sz="2400" dirty="0" smtClean="0">
                <a:latin typeface="Symbol" panose="05050102010706020507" pitchFamily="18" charset="2"/>
              </a:rPr>
              <a:t>1/g = 18.7 m</a:t>
            </a:r>
            <a:r>
              <a:rPr lang="de-DE" sz="2400" dirty="0" smtClean="0">
                <a:latin typeface="+mj-lt"/>
              </a:rPr>
              <a:t>rad</a:t>
            </a:r>
            <a:endParaRPr lang="de-DE" sz="2400" dirty="0"/>
          </a:p>
        </p:txBody>
      </p:sp>
      <p:sp>
        <p:nvSpPr>
          <p:cNvPr id="36" name="TextBox 35"/>
          <p:cNvSpPr txBox="1"/>
          <p:nvPr/>
        </p:nvSpPr>
        <p:spPr>
          <a:xfrm>
            <a:off x="518645" y="4756014"/>
            <a:ext cx="1524726" cy="830997"/>
          </a:xfrm>
          <a:prstGeom prst="rect">
            <a:avLst/>
          </a:prstGeom>
          <a:noFill/>
        </p:spPr>
        <p:txBody>
          <a:bodyPr wrap="none" rtlCol="0">
            <a:spAutoFit/>
          </a:bodyPr>
          <a:lstStyle/>
          <a:p>
            <a:pPr algn="ctr"/>
            <a:r>
              <a:rPr lang="en-US" sz="2400" dirty="0" smtClean="0">
                <a:latin typeface="Times New Roman"/>
                <a:cs typeface="Times New Roman"/>
              </a:rPr>
              <a:t>Source</a:t>
            </a:r>
          </a:p>
          <a:p>
            <a:pPr algn="ctr"/>
            <a:r>
              <a:rPr lang="en-US" sz="2400" dirty="0" smtClean="0">
                <a:latin typeface="Times New Roman"/>
                <a:cs typeface="Times New Roman"/>
              </a:rPr>
              <a:t> 10x10 </a:t>
            </a:r>
            <a:r>
              <a:rPr lang="en-US" sz="2400" dirty="0" smtClean="0">
                <a:latin typeface="Symbol" charset="2"/>
                <a:cs typeface="Symbol" charset="2"/>
              </a:rPr>
              <a:t>m</a:t>
            </a:r>
            <a:r>
              <a:rPr lang="en-US" sz="2400" dirty="0" smtClean="0">
                <a:latin typeface="Times New Roman"/>
                <a:cs typeface="Times New Roman"/>
              </a:rPr>
              <a:t>m</a:t>
            </a:r>
            <a:endParaRPr lang="en-US" sz="2400" dirty="0">
              <a:latin typeface="Times New Roman"/>
              <a:cs typeface="Times New Roman"/>
            </a:endParaRPr>
          </a:p>
        </p:txBody>
      </p:sp>
      <p:sp>
        <p:nvSpPr>
          <p:cNvPr id="37" name="TextBox 36"/>
          <p:cNvSpPr txBox="1"/>
          <p:nvPr/>
        </p:nvSpPr>
        <p:spPr>
          <a:xfrm>
            <a:off x="2286904" y="4754111"/>
            <a:ext cx="2144487" cy="830997"/>
          </a:xfrm>
          <a:prstGeom prst="rect">
            <a:avLst/>
          </a:prstGeom>
          <a:noFill/>
        </p:spPr>
        <p:txBody>
          <a:bodyPr wrap="none" rtlCol="0">
            <a:spAutoFit/>
          </a:bodyPr>
          <a:lstStyle/>
          <a:p>
            <a:pPr algn="ctr"/>
            <a:r>
              <a:rPr lang="en-US" sz="2400" dirty="0" smtClean="0">
                <a:latin typeface="Times New Roman"/>
                <a:cs typeface="Times New Roman"/>
              </a:rPr>
              <a:t>@ 21m</a:t>
            </a:r>
          </a:p>
          <a:p>
            <a:pPr algn="ctr"/>
            <a:r>
              <a:rPr lang="en-US" sz="2400" dirty="0" smtClean="0">
                <a:latin typeface="Times New Roman"/>
                <a:cs typeface="Times New Roman"/>
              </a:rPr>
              <a:t> &lt;2 mm vertical</a:t>
            </a:r>
            <a:endParaRPr lang="en-US" sz="2400" dirty="0">
              <a:latin typeface="Times New Roman"/>
              <a:cs typeface="Times New Roman"/>
            </a:endParaRPr>
          </a:p>
        </p:txBody>
      </p:sp>
      <p:sp>
        <p:nvSpPr>
          <p:cNvPr id="38" name="TextBox 37"/>
          <p:cNvSpPr txBox="1"/>
          <p:nvPr/>
        </p:nvSpPr>
        <p:spPr>
          <a:xfrm>
            <a:off x="4517567" y="4765452"/>
            <a:ext cx="2095496" cy="830997"/>
          </a:xfrm>
          <a:prstGeom prst="rect">
            <a:avLst/>
          </a:prstGeom>
          <a:noFill/>
        </p:spPr>
        <p:txBody>
          <a:bodyPr wrap="none" rtlCol="0">
            <a:spAutoFit/>
          </a:bodyPr>
          <a:lstStyle/>
          <a:p>
            <a:pPr algn="ctr"/>
            <a:r>
              <a:rPr lang="en-US" sz="2400" dirty="0" smtClean="0">
                <a:latin typeface="Times New Roman"/>
                <a:cs typeface="Times New Roman"/>
              </a:rPr>
              <a:t>First focus</a:t>
            </a:r>
          </a:p>
          <a:p>
            <a:pPr algn="ctr"/>
            <a:r>
              <a:rPr lang="en-US" sz="2400" dirty="0" smtClean="0">
                <a:latin typeface="Times New Roman"/>
                <a:cs typeface="Times New Roman"/>
              </a:rPr>
              <a:t> Verical~13 </a:t>
            </a:r>
            <a:r>
              <a:rPr lang="en-US" sz="2400" dirty="0" smtClean="0">
                <a:latin typeface="Symbol" charset="2"/>
                <a:cs typeface="Symbol" charset="2"/>
              </a:rPr>
              <a:t>m</a:t>
            </a:r>
            <a:r>
              <a:rPr lang="en-US" sz="2400" dirty="0" smtClean="0">
                <a:latin typeface="Times New Roman"/>
                <a:cs typeface="Times New Roman"/>
              </a:rPr>
              <a:t>m</a:t>
            </a:r>
            <a:endParaRPr lang="en-US" sz="2400" dirty="0">
              <a:latin typeface="Times New Roman"/>
              <a:cs typeface="Times New Roman"/>
            </a:endParaRPr>
          </a:p>
        </p:txBody>
      </p:sp>
      <p:sp>
        <p:nvSpPr>
          <p:cNvPr id="39" name="TextBox 38"/>
          <p:cNvSpPr txBox="1"/>
          <p:nvPr/>
        </p:nvSpPr>
        <p:spPr>
          <a:xfrm>
            <a:off x="6622931" y="4906511"/>
            <a:ext cx="2144487" cy="830997"/>
          </a:xfrm>
          <a:prstGeom prst="rect">
            <a:avLst/>
          </a:prstGeom>
          <a:noFill/>
        </p:spPr>
        <p:txBody>
          <a:bodyPr wrap="none" rtlCol="0">
            <a:spAutoFit/>
          </a:bodyPr>
          <a:lstStyle/>
          <a:p>
            <a:pPr algn="ctr"/>
            <a:r>
              <a:rPr lang="en-US" sz="2400" dirty="0" smtClean="0">
                <a:latin typeface="Times New Roman"/>
                <a:cs typeface="Times New Roman"/>
              </a:rPr>
              <a:t>@ 63 m</a:t>
            </a:r>
          </a:p>
          <a:p>
            <a:pPr algn="ctr"/>
            <a:r>
              <a:rPr lang="en-US" sz="2400" dirty="0" smtClean="0">
                <a:latin typeface="Times New Roman"/>
                <a:cs typeface="Times New Roman"/>
              </a:rPr>
              <a:t> &lt;2 mm vertical</a:t>
            </a:r>
            <a:endParaRPr lang="en-US" sz="2400" dirty="0">
              <a:latin typeface="Times New Roman"/>
              <a:cs typeface="Times New Roman"/>
            </a:endParaRPr>
          </a:p>
        </p:txBody>
      </p:sp>
      <p:sp>
        <p:nvSpPr>
          <p:cNvPr id="40" name="Slide Number Placeholder 1"/>
          <p:cNvSpPr>
            <a:spLocks noGrp="1"/>
          </p:cNvSpPr>
          <p:nvPr>
            <p:ph type="sldNum" sz="quarter" idx="12"/>
          </p:nvPr>
        </p:nvSpPr>
        <p:spPr>
          <a:xfrm>
            <a:off x="241900" y="6305550"/>
            <a:ext cx="457200" cy="476250"/>
          </a:xfrm>
        </p:spPr>
        <p:txBody>
          <a:bodyPr/>
          <a:lstStyle/>
          <a:p>
            <a:pPr>
              <a:defRPr/>
            </a:pPr>
            <a:fld id="{D770E22F-149A-42E5-AD6F-672A2D52372E}" type="slidenum">
              <a:rPr lang="en-US" smtClean="0"/>
              <a:pPr>
                <a:defRPr/>
              </a:pPr>
              <a:t>26</a:t>
            </a:fld>
            <a:endParaRPr lang="en-US"/>
          </a:p>
        </p:txBody>
      </p:sp>
      <p:sp>
        <p:nvSpPr>
          <p:cNvPr id="41" name="Rectangle 40"/>
          <p:cNvSpPr/>
          <p:nvPr/>
        </p:nvSpPr>
        <p:spPr>
          <a:xfrm>
            <a:off x="535014" y="5638761"/>
            <a:ext cx="4432752" cy="400110"/>
          </a:xfrm>
          <a:prstGeom prst="rect">
            <a:avLst/>
          </a:prstGeom>
        </p:spPr>
        <p:txBody>
          <a:bodyPr wrap="none">
            <a:spAutoFit/>
          </a:bodyPr>
          <a:lstStyle/>
          <a:p>
            <a:r>
              <a:rPr lang="en-US" sz="2000" dirty="0">
                <a:solidFill>
                  <a:srgbClr val="0000FF"/>
                </a:solidFill>
                <a:latin typeface="Times New Roman"/>
                <a:cs typeface="Times New Roman"/>
              </a:rPr>
              <a:t>R. </a:t>
            </a:r>
            <a:r>
              <a:rPr lang="en-US" sz="2000" dirty="0" err="1">
                <a:solidFill>
                  <a:srgbClr val="0000FF"/>
                </a:solidFill>
                <a:latin typeface="Times New Roman"/>
                <a:cs typeface="Times New Roman"/>
              </a:rPr>
              <a:t>Cimino</a:t>
            </a:r>
            <a:r>
              <a:rPr lang="en-US" sz="2000" dirty="0">
                <a:solidFill>
                  <a:srgbClr val="0000FF"/>
                </a:solidFill>
                <a:latin typeface="Times New Roman"/>
                <a:cs typeface="Times New Roman"/>
              </a:rPr>
              <a:t>, et al PRL. </a:t>
            </a:r>
            <a:r>
              <a:rPr lang="en-US" sz="2000" dirty="0" smtClean="0">
                <a:solidFill>
                  <a:srgbClr val="0000FF"/>
                </a:solidFill>
                <a:latin typeface="Times New Roman"/>
                <a:cs typeface="Times New Roman"/>
              </a:rPr>
              <a:t>115 </a:t>
            </a:r>
            <a:r>
              <a:rPr lang="en-US" sz="2000" dirty="0">
                <a:solidFill>
                  <a:srgbClr val="0000FF"/>
                </a:solidFill>
                <a:latin typeface="Times New Roman"/>
                <a:cs typeface="Times New Roman"/>
              </a:rPr>
              <a:t>(</a:t>
            </a:r>
            <a:r>
              <a:rPr lang="en-US" sz="2000" dirty="0" smtClean="0">
                <a:solidFill>
                  <a:srgbClr val="0000FF"/>
                </a:solidFill>
                <a:latin typeface="Times New Roman"/>
                <a:cs typeface="Times New Roman"/>
              </a:rPr>
              <a:t>2015) 264804</a:t>
            </a:r>
            <a:endParaRPr lang="en-GB" sz="2000" dirty="0"/>
          </a:p>
        </p:txBody>
      </p:sp>
    </p:spTree>
    <p:extLst>
      <p:ext uri="{BB962C8B-B14F-4D97-AF65-F5344CB8AC3E}">
        <p14:creationId xmlns:p14="http://schemas.microsoft.com/office/powerpoint/2010/main" val="422104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duotone>
              <a:prstClr val="black"/>
              <a:schemeClr val="accent5">
                <a:tint val="45000"/>
                <a:satMod val="400000"/>
              </a:schemeClr>
            </a:duotone>
            <a:extLst>
              <a:ext uri="{28A0092B-C50C-407E-A947-70E740481C1C}">
                <a14:useLocalDpi xmlns:a14="http://schemas.microsoft.com/office/drawing/2010/main"/>
              </a:ext>
            </a:extLst>
          </a:blip>
          <a:srcRect l="11024" r="39119"/>
          <a:stretch/>
        </p:blipFill>
        <p:spPr>
          <a:xfrm rot="16200000">
            <a:off x="2018339" y="-98835"/>
            <a:ext cx="2813213" cy="3984465"/>
          </a:xfrm>
          <a:prstGeom prst="rect">
            <a:avLst/>
          </a:prstGeom>
        </p:spPr>
      </p:pic>
      <p:pic>
        <p:nvPicPr>
          <p:cNvPr id="11" name="Picture 10"/>
          <p:cNvPicPr>
            <a:picLocks noChangeAspect="1"/>
          </p:cNvPicPr>
          <p:nvPr/>
        </p:nvPicPr>
        <p:blipFill rotWithShape="1">
          <a:blip r:embed="rId3" cstate="screen">
            <a:duotone>
              <a:prstClr val="black"/>
              <a:schemeClr val="accent5">
                <a:tint val="45000"/>
                <a:satMod val="400000"/>
              </a:schemeClr>
            </a:duotone>
            <a:extLst>
              <a:ext uri="{28A0092B-C50C-407E-A947-70E740481C1C}">
                <a14:useLocalDpi xmlns:a14="http://schemas.microsoft.com/office/drawing/2010/main"/>
              </a:ext>
            </a:extLst>
          </a:blip>
          <a:srcRect l="10028" t="1793" r="39657" b="1"/>
          <a:stretch/>
        </p:blipFill>
        <p:spPr>
          <a:xfrm rot="16200000" flipH="1" flipV="1">
            <a:off x="6179670" y="-45325"/>
            <a:ext cx="2813215" cy="3877446"/>
          </a:xfrm>
          <a:prstGeom prst="rect">
            <a:avLst/>
          </a:prstGeom>
        </p:spPr>
      </p:pic>
      <p:pic>
        <p:nvPicPr>
          <p:cNvPr id="12" name="Picture 11"/>
          <p:cNvPicPr>
            <a:picLocks noChangeAspect="1"/>
          </p:cNvPicPr>
          <p:nvPr/>
        </p:nvPicPr>
        <p:blipFill rotWithShape="1">
          <a:blip r:embed="rId4" cstate="screen">
            <a:duotone>
              <a:prstClr val="black"/>
              <a:schemeClr val="accent5">
                <a:tint val="45000"/>
                <a:satMod val="400000"/>
              </a:schemeClr>
            </a:duotone>
            <a:extLst>
              <a:ext uri="{28A0092B-C50C-407E-A947-70E740481C1C}">
                <a14:useLocalDpi xmlns:a14="http://schemas.microsoft.com/office/drawing/2010/main"/>
              </a:ext>
            </a:extLst>
          </a:blip>
          <a:srcRect l="11114" r="40262"/>
          <a:stretch/>
        </p:blipFill>
        <p:spPr>
          <a:xfrm rot="16200000">
            <a:off x="2066664" y="2749076"/>
            <a:ext cx="2716562" cy="3984466"/>
          </a:xfrm>
          <a:prstGeom prst="rect">
            <a:avLst/>
          </a:prstGeom>
        </p:spPr>
      </p:pic>
      <p:sp>
        <p:nvSpPr>
          <p:cNvPr id="3" name="TextBox 2"/>
          <p:cNvSpPr txBox="1"/>
          <p:nvPr/>
        </p:nvSpPr>
        <p:spPr>
          <a:xfrm>
            <a:off x="1979889" y="110180"/>
            <a:ext cx="2848280" cy="369332"/>
          </a:xfrm>
          <a:prstGeom prst="rect">
            <a:avLst/>
          </a:prstGeom>
          <a:noFill/>
        </p:spPr>
        <p:txBody>
          <a:bodyPr wrap="none" rtlCol="0">
            <a:spAutoFit/>
          </a:bodyPr>
          <a:lstStyle/>
          <a:p>
            <a:r>
              <a:rPr lang="en-US" dirty="0"/>
              <a:t>@ 63 m Vert. </a:t>
            </a:r>
            <a:r>
              <a:rPr lang="en-US" dirty="0" err="1"/>
              <a:t>Hight</a:t>
            </a:r>
            <a:r>
              <a:rPr lang="en-US" dirty="0"/>
              <a:t> &lt; 2 mm </a:t>
            </a:r>
          </a:p>
        </p:txBody>
      </p:sp>
      <p:sp>
        <p:nvSpPr>
          <p:cNvPr id="8" name="TextBox 7"/>
          <p:cNvSpPr txBox="1"/>
          <p:nvPr/>
        </p:nvSpPr>
        <p:spPr>
          <a:xfrm>
            <a:off x="5908388" y="125658"/>
            <a:ext cx="2963696" cy="369332"/>
          </a:xfrm>
          <a:prstGeom prst="rect">
            <a:avLst/>
          </a:prstGeom>
          <a:noFill/>
        </p:spPr>
        <p:txBody>
          <a:bodyPr wrap="none" rtlCol="0">
            <a:spAutoFit/>
          </a:bodyPr>
          <a:lstStyle/>
          <a:p>
            <a:r>
              <a:rPr lang="en-US" dirty="0"/>
              <a:t>@ 105 m Vert. </a:t>
            </a:r>
            <a:r>
              <a:rPr lang="en-US" dirty="0" err="1"/>
              <a:t>Hight</a:t>
            </a:r>
            <a:r>
              <a:rPr lang="en-US" dirty="0"/>
              <a:t> &lt; 2 mm </a:t>
            </a:r>
          </a:p>
        </p:txBody>
      </p:sp>
      <p:sp>
        <p:nvSpPr>
          <p:cNvPr id="9" name="TextBox 8"/>
          <p:cNvSpPr txBox="1"/>
          <p:nvPr/>
        </p:nvSpPr>
        <p:spPr>
          <a:xfrm>
            <a:off x="1536273" y="3687827"/>
            <a:ext cx="2963696" cy="369332"/>
          </a:xfrm>
          <a:prstGeom prst="rect">
            <a:avLst/>
          </a:prstGeom>
          <a:noFill/>
        </p:spPr>
        <p:txBody>
          <a:bodyPr wrap="none" rtlCol="0">
            <a:spAutoFit/>
          </a:bodyPr>
          <a:lstStyle/>
          <a:p>
            <a:r>
              <a:rPr lang="en-US" dirty="0"/>
              <a:t>@ 147 m Vert. </a:t>
            </a:r>
            <a:r>
              <a:rPr lang="en-US" dirty="0" err="1"/>
              <a:t>Hight</a:t>
            </a:r>
            <a:r>
              <a:rPr lang="en-US" dirty="0"/>
              <a:t> &lt; 2 mm </a:t>
            </a:r>
          </a:p>
        </p:txBody>
      </p:sp>
      <p:sp>
        <p:nvSpPr>
          <p:cNvPr id="4" name="TextBox 3"/>
          <p:cNvSpPr txBox="1"/>
          <p:nvPr/>
        </p:nvSpPr>
        <p:spPr>
          <a:xfrm>
            <a:off x="5520740" y="3661138"/>
            <a:ext cx="4184943" cy="2677656"/>
          </a:xfrm>
          <a:prstGeom prst="rect">
            <a:avLst/>
          </a:prstGeom>
          <a:noFill/>
        </p:spPr>
        <p:txBody>
          <a:bodyPr wrap="square" rtlCol="0">
            <a:spAutoFit/>
          </a:bodyPr>
          <a:lstStyle/>
          <a:p>
            <a:r>
              <a:rPr lang="en-US" sz="2000" b="1" dirty="0">
                <a:solidFill>
                  <a:srgbClr val="FF0000"/>
                </a:solidFill>
                <a:latin typeface="Times New Roman"/>
                <a:cs typeface="Times New Roman"/>
              </a:rPr>
              <a:t>Calculation done with: </a:t>
            </a:r>
          </a:p>
          <a:p>
            <a:r>
              <a:rPr lang="en-US" sz="2000" b="1" dirty="0">
                <a:solidFill>
                  <a:srgbClr val="FF0000"/>
                </a:solidFill>
                <a:latin typeface="Times New Roman"/>
                <a:cs typeface="Times New Roman"/>
              </a:rPr>
              <a:t>RAY &amp; </a:t>
            </a:r>
            <a:r>
              <a:rPr lang="en-US" sz="2000" b="1" dirty="0" err="1">
                <a:solidFill>
                  <a:srgbClr val="FF0000"/>
                </a:solidFill>
                <a:latin typeface="Times New Roman"/>
                <a:cs typeface="Times New Roman"/>
              </a:rPr>
              <a:t>Reflec</a:t>
            </a:r>
            <a:r>
              <a:rPr lang="en-US" sz="2000" b="1" dirty="0">
                <a:solidFill>
                  <a:srgbClr val="FF0000"/>
                </a:solidFill>
                <a:latin typeface="Times New Roman"/>
                <a:cs typeface="Times New Roman"/>
              </a:rPr>
              <a:t> codes developed</a:t>
            </a:r>
          </a:p>
          <a:p>
            <a:r>
              <a:rPr lang="en-US" sz="2000" b="1" dirty="0">
                <a:solidFill>
                  <a:srgbClr val="FF0000"/>
                </a:solidFill>
                <a:latin typeface="Times New Roman"/>
                <a:cs typeface="Times New Roman"/>
              </a:rPr>
              <a:t>for X-ray optics at BESSY 2</a:t>
            </a:r>
          </a:p>
          <a:p>
            <a:endParaRPr lang="en-US" dirty="0"/>
          </a:p>
          <a:p>
            <a:r>
              <a:rPr lang="en-US" b="1" dirty="0">
                <a:latin typeface="Times New Roman"/>
                <a:cs typeface="Times New Roman"/>
              </a:rPr>
              <a:t>See:  “The BESSY </a:t>
            </a:r>
            <a:r>
              <a:rPr lang="en-US" b="1" dirty="0" err="1">
                <a:latin typeface="Times New Roman"/>
                <a:cs typeface="Times New Roman"/>
              </a:rPr>
              <a:t>Raytrace</a:t>
            </a:r>
            <a:r>
              <a:rPr lang="en-US" b="1" dirty="0">
                <a:latin typeface="Times New Roman"/>
                <a:cs typeface="Times New Roman"/>
              </a:rPr>
              <a:t> Program RAY”, By F. </a:t>
            </a:r>
            <a:r>
              <a:rPr lang="en-US" b="1" dirty="0" err="1">
                <a:latin typeface="Times New Roman"/>
                <a:cs typeface="Times New Roman"/>
              </a:rPr>
              <a:t>Schäfers</a:t>
            </a:r>
            <a:r>
              <a:rPr lang="en-US" b="1" dirty="0">
                <a:latin typeface="Times New Roman"/>
                <a:cs typeface="Times New Roman"/>
              </a:rPr>
              <a:t>  in: “Modern Developments in X-Ray and Neutron Optics” </a:t>
            </a:r>
            <a:r>
              <a:rPr lang="en-US" b="1" dirty="0" err="1">
                <a:latin typeface="Times New Roman"/>
                <a:cs typeface="Times New Roman"/>
              </a:rPr>
              <a:t>Springher</a:t>
            </a:r>
            <a:r>
              <a:rPr lang="en-US" b="1" dirty="0">
                <a:latin typeface="Times New Roman"/>
                <a:cs typeface="Times New Roman"/>
              </a:rPr>
              <a:t>.</a:t>
            </a:r>
            <a:endParaRPr lang="en-US" dirty="0"/>
          </a:p>
          <a:p>
            <a:endParaRPr lang="en-US" dirty="0"/>
          </a:p>
        </p:txBody>
      </p:sp>
      <p:sp>
        <p:nvSpPr>
          <p:cNvPr id="13" name="Rectangle 12"/>
          <p:cNvSpPr/>
          <p:nvPr/>
        </p:nvSpPr>
        <p:spPr>
          <a:xfrm>
            <a:off x="67217" y="5574695"/>
            <a:ext cx="4432752" cy="400110"/>
          </a:xfrm>
          <a:prstGeom prst="rect">
            <a:avLst/>
          </a:prstGeom>
        </p:spPr>
        <p:txBody>
          <a:bodyPr wrap="none">
            <a:spAutoFit/>
          </a:bodyPr>
          <a:lstStyle/>
          <a:p>
            <a:r>
              <a:rPr lang="en-US" sz="2000" dirty="0">
                <a:solidFill>
                  <a:srgbClr val="0000FF"/>
                </a:solidFill>
                <a:latin typeface="Times New Roman"/>
                <a:cs typeface="Times New Roman"/>
              </a:rPr>
              <a:t>R. </a:t>
            </a:r>
            <a:r>
              <a:rPr lang="en-US" sz="2000" dirty="0" err="1">
                <a:solidFill>
                  <a:srgbClr val="0000FF"/>
                </a:solidFill>
                <a:latin typeface="Times New Roman"/>
                <a:cs typeface="Times New Roman"/>
              </a:rPr>
              <a:t>Cimino</a:t>
            </a:r>
            <a:r>
              <a:rPr lang="en-US" sz="2000" dirty="0">
                <a:solidFill>
                  <a:srgbClr val="0000FF"/>
                </a:solidFill>
                <a:latin typeface="Times New Roman"/>
                <a:cs typeface="Times New Roman"/>
              </a:rPr>
              <a:t>, et al PRL. </a:t>
            </a:r>
            <a:r>
              <a:rPr lang="en-US" sz="2000" dirty="0" smtClean="0">
                <a:solidFill>
                  <a:srgbClr val="0000FF"/>
                </a:solidFill>
                <a:latin typeface="Times New Roman"/>
                <a:cs typeface="Times New Roman"/>
              </a:rPr>
              <a:t>115 </a:t>
            </a:r>
            <a:r>
              <a:rPr lang="en-US" sz="2000" dirty="0">
                <a:solidFill>
                  <a:srgbClr val="0000FF"/>
                </a:solidFill>
                <a:latin typeface="Times New Roman"/>
                <a:cs typeface="Times New Roman"/>
              </a:rPr>
              <a:t>(</a:t>
            </a:r>
            <a:r>
              <a:rPr lang="en-US" sz="2000" dirty="0" smtClean="0">
                <a:solidFill>
                  <a:srgbClr val="0000FF"/>
                </a:solidFill>
                <a:latin typeface="Times New Roman"/>
                <a:cs typeface="Times New Roman"/>
              </a:rPr>
              <a:t>2015) 264804</a:t>
            </a:r>
            <a:endParaRPr lang="en-GB" sz="2000" dirty="0"/>
          </a:p>
        </p:txBody>
      </p:sp>
    </p:spTree>
    <p:extLst>
      <p:ext uri="{BB962C8B-B14F-4D97-AF65-F5344CB8AC3E}">
        <p14:creationId xmlns:p14="http://schemas.microsoft.com/office/powerpoint/2010/main" val="1609008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duotone>
              <a:prstClr val="black"/>
              <a:schemeClr val="accent5">
                <a:tint val="45000"/>
                <a:satMod val="400000"/>
              </a:schemeClr>
            </a:duotone>
            <a:extLst>
              <a:ext uri="{28A0092B-C50C-407E-A947-70E740481C1C}">
                <a14:useLocalDpi xmlns:a14="http://schemas.microsoft.com/office/drawing/2010/main"/>
              </a:ext>
            </a:extLst>
          </a:blip>
          <a:srcRect l="11024" r="39119"/>
          <a:stretch/>
        </p:blipFill>
        <p:spPr>
          <a:xfrm rot="16200000">
            <a:off x="2018339" y="-98835"/>
            <a:ext cx="2813213" cy="3984465"/>
          </a:xfrm>
          <a:prstGeom prst="rect">
            <a:avLst/>
          </a:prstGeom>
        </p:spPr>
      </p:pic>
      <p:pic>
        <p:nvPicPr>
          <p:cNvPr id="11" name="Picture 10"/>
          <p:cNvPicPr>
            <a:picLocks noChangeAspect="1"/>
          </p:cNvPicPr>
          <p:nvPr/>
        </p:nvPicPr>
        <p:blipFill rotWithShape="1">
          <a:blip r:embed="rId3" cstate="screen">
            <a:duotone>
              <a:prstClr val="black"/>
              <a:schemeClr val="accent5">
                <a:tint val="45000"/>
                <a:satMod val="400000"/>
              </a:schemeClr>
            </a:duotone>
            <a:extLst>
              <a:ext uri="{28A0092B-C50C-407E-A947-70E740481C1C}">
                <a14:useLocalDpi xmlns:a14="http://schemas.microsoft.com/office/drawing/2010/main"/>
              </a:ext>
            </a:extLst>
          </a:blip>
          <a:srcRect l="10028" t="1793" r="39657" b="1"/>
          <a:stretch/>
        </p:blipFill>
        <p:spPr>
          <a:xfrm rot="16200000" flipH="1" flipV="1">
            <a:off x="6179670" y="-45325"/>
            <a:ext cx="2813215" cy="3877446"/>
          </a:xfrm>
          <a:prstGeom prst="rect">
            <a:avLst/>
          </a:prstGeom>
        </p:spPr>
      </p:pic>
      <p:pic>
        <p:nvPicPr>
          <p:cNvPr id="12" name="Picture 11"/>
          <p:cNvPicPr>
            <a:picLocks noChangeAspect="1"/>
          </p:cNvPicPr>
          <p:nvPr/>
        </p:nvPicPr>
        <p:blipFill rotWithShape="1">
          <a:blip r:embed="rId4" cstate="screen">
            <a:duotone>
              <a:prstClr val="black"/>
              <a:schemeClr val="accent5">
                <a:tint val="45000"/>
                <a:satMod val="400000"/>
              </a:schemeClr>
            </a:duotone>
            <a:extLst>
              <a:ext uri="{28A0092B-C50C-407E-A947-70E740481C1C}">
                <a14:useLocalDpi xmlns:a14="http://schemas.microsoft.com/office/drawing/2010/main"/>
              </a:ext>
            </a:extLst>
          </a:blip>
          <a:srcRect l="11114" r="40262"/>
          <a:stretch/>
        </p:blipFill>
        <p:spPr>
          <a:xfrm rot="16200000">
            <a:off x="2066664" y="2749076"/>
            <a:ext cx="2716562" cy="3984466"/>
          </a:xfrm>
          <a:prstGeom prst="rect">
            <a:avLst/>
          </a:prstGeom>
        </p:spPr>
      </p:pic>
      <p:sp>
        <p:nvSpPr>
          <p:cNvPr id="3" name="TextBox 2"/>
          <p:cNvSpPr txBox="1"/>
          <p:nvPr/>
        </p:nvSpPr>
        <p:spPr>
          <a:xfrm>
            <a:off x="1979889" y="110180"/>
            <a:ext cx="2848280" cy="369332"/>
          </a:xfrm>
          <a:prstGeom prst="rect">
            <a:avLst/>
          </a:prstGeom>
          <a:noFill/>
        </p:spPr>
        <p:txBody>
          <a:bodyPr wrap="none" rtlCol="0">
            <a:spAutoFit/>
          </a:bodyPr>
          <a:lstStyle/>
          <a:p>
            <a:r>
              <a:rPr lang="en-US" dirty="0"/>
              <a:t>@ 63 m Vert. </a:t>
            </a:r>
            <a:r>
              <a:rPr lang="en-US" dirty="0" err="1"/>
              <a:t>Hight</a:t>
            </a:r>
            <a:r>
              <a:rPr lang="en-US" dirty="0"/>
              <a:t> &lt; 2 mm </a:t>
            </a:r>
          </a:p>
        </p:txBody>
      </p:sp>
      <p:sp>
        <p:nvSpPr>
          <p:cNvPr id="8" name="TextBox 7"/>
          <p:cNvSpPr txBox="1"/>
          <p:nvPr/>
        </p:nvSpPr>
        <p:spPr>
          <a:xfrm>
            <a:off x="5908388" y="125658"/>
            <a:ext cx="2963696" cy="369332"/>
          </a:xfrm>
          <a:prstGeom prst="rect">
            <a:avLst/>
          </a:prstGeom>
          <a:noFill/>
        </p:spPr>
        <p:txBody>
          <a:bodyPr wrap="none" rtlCol="0">
            <a:spAutoFit/>
          </a:bodyPr>
          <a:lstStyle/>
          <a:p>
            <a:r>
              <a:rPr lang="en-US" dirty="0"/>
              <a:t>@ 105 m Vert. </a:t>
            </a:r>
            <a:r>
              <a:rPr lang="en-US" dirty="0" err="1"/>
              <a:t>Hight</a:t>
            </a:r>
            <a:r>
              <a:rPr lang="en-US" dirty="0"/>
              <a:t> &lt; 2 mm </a:t>
            </a:r>
          </a:p>
        </p:txBody>
      </p:sp>
      <p:sp>
        <p:nvSpPr>
          <p:cNvPr id="9" name="TextBox 8"/>
          <p:cNvSpPr txBox="1"/>
          <p:nvPr/>
        </p:nvSpPr>
        <p:spPr>
          <a:xfrm>
            <a:off x="1536273" y="3687827"/>
            <a:ext cx="2963696" cy="369332"/>
          </a:xfrm>
          <a:prstGeom prst="rect">
            <a:avLst/>
          </a:prstGeom>
          <a:noFill/>
        </p:spPr>
        <p:txBody>
          <a:bodyPr wrap="none" rtlCol="0">
            <a:spAutoFit/>
          </a:bodyPr>
          <a:lstStyle/>
          <a:p>
            <a:r>
              <a:rPr lang="en-US" dirty="0"/>
              <a:t>@ 147 m Vert. </a:t>
            </a:r>
            <a:r>
              <a:rPr lang="en-US" dirty="0" err="1"/>
              <a:t>Hight</a:t>
            </a:r>
            <a:r>
              <a:rPr lang="en-US" dirty="0"/>
              <a:t> &lt; 2 mm </a:t>
            </a:r>
          </a:p>
        </p:txBody>
      </p:sp>
      <p:sp>
        <p:nvSpPr>
          <p:cNvPr id="4" name="TextBox 3"/>
          <p:cNvSpPr txBox="1"/>
          <p:nvPr/>
        </p:nvSpPr>
        <p:spPr>
          <a:xfrm>
            <a:off x="5520740" y="3661138"/>
            <a:ext cx="4184943" cy="2677656"/>
          </a:xfrm>
          <a:prstGeom prst="rect">
            <a:avLst/>
          </a:prstGeom>
          <a:noFill/>
        </p:spPr>
        <p:txBody>
          <a:bodyPr wrap="square" rtlCol="0">
            <a:spAutoFit/>
          </a:bodyPr>
          <a:lstStyle/>
          <a:p>
            <a:r>
              <a:rPr lang="en-US" sz="2000" b="1" dirty="0">
                <a:solidFill>
                  <a:srgbClr val="FF0000"/>
                </a:solidFill>
                <a:latin typeface="Times New Roman"/>
                <a:cs typeface="Times New Roman"/>
              </a:rPr>
              <a:t>Calculation done with: </a:t>
            </a:r>
          </a:p>
          <a:p>
            <a:r>
              <a:rPr lang="en-US" sz="2000" b="1" dirty="0">
                <a:solidFill>
                  <a:srgbClr val="FF0000"/>
                </a:solidFill>
                <a:latin typeface="Times New Roman"/>
                <a:cs typeface="Times New Roman"/>
              </a:rPr>
              <a:t>RAY &amp; </a:t>
            </a:r>
            <a:r>
              <a:rPr lang="en-US" sz="2000" b="1" dirty="0" err="1">
                <a:solidFill>
                  <a:srgbClr val="FF0000"/>
                </a:solidFill>
                <a:latin typeface="Times New Roman"/>
                <a:cs typeface="Times New Roman"/>
              </a:rPr>
              <a:t>Reflec</a:t>
            </a:r>
            <a:r>
              <a:rPr lang="en-US" sz="2000" b="1" dirty="0">
                <a:solidFill>
                  <a:srgbClr val="FF0000"/>
                </a:solidFill>
                <a:latin typeface="Times New Roman"/>
                <a:cs typeface="Times New Roman"/>
              </a:rPr>
              <a:t> codes developed</a:t>
            </a:r>
          </a:p>
          <a:p>
            <a:r>
              <a:rPr lang="en-US" sz="2000" b="1" dirty="0">
                <a:solidFill>
                  <a:srgbClr val="FF0000"/>
                </a:solidFill>
                <a:latin typeface="Times New Roman"/>
                <a:cs typeface="Times New Roman"/>
              </a:rPr>
              <a:t>for X-ray optics at BESSY 2</a:t>
            </a:r>
          </a:p>
          <a:p>
            <a:endParaRPr lang="en-US" dirty="0"/>
          </a:p>
          <a:p>
            <a:r>
              <a:rPr lang="en-US" b="1" dirty="0">
                <a:latin typeface="Times New Roman"/>
                <a:cs typeface="Times New Roman"/>
              </a:rPr>
              <a:t>See:  “The BESSY </a:t>
            </a:r>
            <a:r>
              <a:rPr lang="en-US" b="1" dirty="0" err="1">
                <a:latin typeface="Times New Roman"/>
                <a:cs typeface="Times New Roman"/>
              </a:rPr>
              <a:t>Raytrace</a:t>
            </a:r>
            <a:r>
              <a:rPr lang="en-US" b="1" dirty="0">
                <a:latin typeface="Times New Roman"/>
                <a:cs typeface="Times New Roman"/>
              </a:rPr>
              <a:t> Program RAY”, By F. </a:t>
            </a:r>
            <a:r>
              <a:rPr lang="en-US" b="1" dirty="0" err="1">
                <a:latin typeface="Times New Roman"/>
                <a:cs typeface="Times New Roman"/>
              </a:rPr>
              <a:t>Schäfers</a:t>
            </a:r>
            <a:r>
              <a:rPr lang="en-US" b="1" dirty="0">
                <a:latin typeface="Times New Roman"/>
                <a:cs typeface="Times New Roman"/>
              </a:rPr>
              <a:t>  in: “Modern Developments in X-Ray and Neutron Optics” </a:t>
            </a:r>
            <a:r>
              <a:rPr lang="en-US" b="1" dirty="0" err="1">
                <a:latin typeface="Times New Roman"/>
                <a:cs typeface="Times New Roman"/>
              </a:rPr>
              <a:t>Springher</a:t>
            </a:r>
            <a:r>
              <a:rPr lang="en-US" b="1" dirty="0">
                <a:latin typeface="Times New Roman"/>
                <a:cs typeface="Times New Roman"/>
              </a:rPr>
              <a:t>.</a:t>
            </a:r>
            <a:endParaRPr lang="en-US" dirty="0"/>
          </a:p>
          <a:p>
            <a:endParaRPr lang="en-US" dirty="0"/>
          </a:p>
        </p:txBody>
      </p:sp>
      <p:sp>
        <p:nvSpPr>
          <p:cNvPr id="2" name="Slide Number Placeholder 1"/>
          <p:cNvSpPr>
            <a:spLocks noGrp="1"/>
          </p:cNvSpPr>
          <p:nvPr>
            <p:ph type="sldNum" sz="quarter" idx="12"/>
          </p:nvPr>
        </p:nvSpPr>
        <p:spPr/>
        <p:txBody>
          <a:bodyPr/>
          <a:lstStyle/>
          <a:p>
            <a:pPr>
              <a:defRPr/>
            </a:pPr>
            <a:fld id="{D770E22F-149A-42E5-AD6F-672A2D52372E}" type="slidenum">
              <a:rPr lang="en-US" smtClean="0"/>
              <a:pPr>
                <a:defRPr/>
              </a:pPr>
              <a:t>28</a:t>
            </a:fld>
            <a:endParaRPr lang="en-US" dirty="0"/>
          </a:p>
        </p:txBody>
      </p:sp>
      <p:sp>
        <p:nvSpPr>
          <p:cNvPr id="13" name="TextBox 12"/>
          <p:cNvSpPr txBox="1"/>
          <p:nvPr/>
        </p:nvSpPr>
        <p:spPr>
          <a:xfrm>
            <a:off x="1445353" y="2705700"/>
            <a:ext cx="8079648" cy="1815882"/>
          </a:xfrm>
          <a:prstGeom prst="rect">
            <a:avLst/>
          </a:prstGeom>
          <a:solidFill>
            <a:schemeClr val="accent3">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GB" sz="2800" dirty="0">
                <a:latin typeface="+mj-lt"/>
                <a:cs typeface="Times New Roman"/>
              </a:rPr>
              <a:t>If </a:t>
            </a:r>
            <a:r>
              <a:rPr lang="en-GB" sz="2800" dirty="0" smtClean="0">
                <a:latin typeface="+mj-lt"/>
                <a:cs typeface="Times New Roman"/>
              </a:rPr>
              <a:t>Reflectivity </a:t>
            </a:r>
            <a:r>
              <a:rPr lang="en-GB" sz="2800" dirty="0">
                <a:latin typeface="+mj-lt"/>
                <a:cs typeface="Times New Roman"/>
              </a:rPr>
              <a:t>is high enough not only we can control and “push” the heat load out of dipoles, but, exploiting the </a:t>
            </a:r>
            <a:r>
              <a:rPr lang="en-GB" sz="2800" dirty="0" err="1">
                <a:latin typeface="+mj-lt"/>
                <a:cs typeface="Times New Roman"/>
              </a:rPr>
              <a:t>beampipe</a:t>
            </a:r>
            <a:r>
              <a:rPr lang="en-GB" sz="2800" dirty="0">
                <a:latin typeface="+mj-lt"/>
                <a:cs typeface="Times New Roman"/>
              </a:rPr>
              <a:t> curvature, confine photons (and photoelectrons) in the horizontal plane!</a:t>
            </a:r>
          </a:p>
        </p:txBody>
      </p:sp>
      <p:sp>
        <p:nvSpPr>
          <p:cNvPr id="14" name="Rectangle 13"/>
          <p:cNvSpPr/>
          <p:nvPr/>
        </p:nvSpPr>
        <p:spPr>
          <a:xfrm>
            <a:off x="0" y="5699480"/>
            <a:ext cx="4432752" cy="400110"/>
          </a:xfrm>
          <a:prstGeom prst="rect">
            <a:avLst/>
          </a:prstGeom>
        </p:spPr>
        <p:txBody>
          <a:bodyPr wrap="none">
            <a:spAutoFit/>
          </a:bodyPr>
          <a:lstStyle/>
          <a:p>
            <a:r>
              <a:rPr lang="en-US" sz="2000" dirty="0">
                <a:solidFill>
                  <a:srgbClr val="0000FF"/>
                </a:solidFill>
                <a:latin typeface="Times New Roman"/>
                <a:cs typeface="Times New Roman"/>
              </a:rPr>
              <a:t>R. </a:t>
            </a:r>
            <a:r>
              <a:rPr lang="en-US" sz="2000" dirty="0" err="1">
                <a:solidFill>
                  <a:srgbClr val="0000FF"/>
                </a:solidFill>
                <a:latin typeface="Times New Roman"/>
                <a:cs typeface="Times New Roman"/>
              </a:rPr>
              <a:t>Cimino</a:t>
            </a:r>
            <a:r>
              <a:rPr lang="en-US" sz="2000" dirty="0">
                <a:solidFill>
                  <a:srgbClr val="0000FF"/>
                </a:solidFill>
                <a:latin typeface="Times New Roman"/>
                <a:cs typeface="Times New Roman"/>
              </a:rPr>
              <a:t>, et al PRL. </a:t>
            </a:r>
            <a:r>
              <a:rPr lang="en-US" sz="2000" dirty="0" smtClean="0">
                <a:solidFill>
                  <a:srgbClr val="0000FF"/>
                </a:solidFill>
                <a:latin typeface="Times New Roman"/>
                <a:cs typeface="Times New Roman"/>
              </a:rPr>
              <a:t>115 </a:t>
            </a:r>
            <a:r>
              <a:rPr lang="en-US" sz="2000" dirty="0">
                <a:solidFill>
                  <a:srgbClr val="0000FF"/>
                </a:solidFill>
                <a:latin typeface="Times New Roman"/>
                <a:cs typeface="Times New Roman"/>
              </a:rPr>
              <a:t>(</a:t>
            </a:r>
            <a:r>
              <a:rPr lang="en-US" sz="2000" dirty="0" smtClean="0">
                <a:solidFill>
                  <a:srgbClr val="0000FF"/>
                </a:solidFill>
                <a:latin typeface="Times New Roman"/>
                <a:cs typeface="Times New Roman"/>
              </a:rPr>
              <a:t>2015) 264804</a:t>
            </a:r>
            <a:endParaRPr lang="en-GB" sz="2000" dirty="0"/>
          </a:p>
        </p:txBody>
      </p:sp>
    </p:spTree>
    <p:extLst>
      <p:ext uri="{BB962C8B-B14F-4D97-AF65-F5344CB8AC3E}">
        <p14:creationId xmlns:p14="http://schemas.microsoft.com/office/powerpoint/2010/main" val="1771975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409701" y="34925"/>
            <a:ext cx="7985125" cy="2884488"/>
          </a:xfrm>
          <a:prstGeom prst="rect">
            <a:avLst/>
          </a:prstGeom>
        </p:spPr>
        <p:txBody>
          <a:bodyPr/>
          <a:lstStyle>
            <a:lvl1pPr marL="493776" indent="-457200" algn="l" rtl="0" eaLnBrk="1" latinLnBrk="0" hangingPunct="1">
              <a:spcBef>
                <a:spcPct val="20000"/>
              </a:spcBef>
              <a:buClr>
                <a:schemeClr val="accent1"/>
              </a:buClr>
              <a:buSzPct val="80000"/>
              <a:buFont typeface="Arial"/>
              <a:buChar char="•"/>
              <a:defRPr kumimoji="0" sz="24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0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6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defRPr/>
            </a:pPr>
            <a:endParaRPr lang="en-US" sz="2000" dirty="0">
              <a:ln>
                <a:solidFill>
                  <a:srgbClr val="000000"/>
                </a:solidFill>
              </a:ln>
            </a:endParaRPr>
          </a:p>
        </p:txBody>
      </p:sp>
      <p:pic>
        <p:nvPicPr>
          <p:cNvPr id="2" name="Picture 1" descr="Beam Screeen.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345" y="1013388"/>
            <a:ext cx="6621007" cy="5115849"/>
          </a:xfrm>
          <a:prstGeom prst="rect">
            <a:avLst/>
          </a:prstGeom>
        </p:spPr>
      </p:pic>
      <p:sp>
        <p:nvSpPr>
          <p:cNvPr id="8" name="TextBox 7"/>
          <p:cNvSpPr txBox="1"/>
          <p:nvPr/>
        </p:nvSpPr>
        <p:spPr>
          <a:xfrm>
            <a:off x="6976352" y="1302551"/>
            <a:ext cx="2917393" cy="4062651"/>
          </a:xfrm>
          <a:prstGeom prst="rect">
            <a:avLst/>
          </a:prstGeom>
          <a:solidFill>
            <a:schemeClr val="bg1">
              <a:lumMod val="85000"/>
            </a:schemeClr>
          </a:solidFill>
        </p:spPr>
        <p:txBody>
          <a:bodyPr wrap="square">
            <a:spAutoFit/>
          </a:bodyPr>
          <a:lstStyle/>
          <a:p>
            <a:r>
              <a:rPr lang="en-US" sz="2000" b="1" dirty="0">
                <a:latin typeface="Times New Roman"/>
                <a:cs typeface="Times New Roman"/>
              </a:rPr>
              <a:t>From:</a:t>
            </a:r>
          </a:p>
          <a:p>
            <a:r>
              <a:rPr lang="en-US" sz="2000" b="1" dirty="0">
                <a:latin typeface="Times New Roman"/>
                <a:cs typeface="Times New Roman"/>
              </a:rPr>
              <a:t>Cryogenic Beam Screens for High-Energy Particle Accelerators </a:t>
            </a:r>
          </a:p>
          <a:p>
            <a:r>
              <a:rPr lang="en-US" sz="2000" dirty="0">
                <a:latin typeface="Times New Roman"/>
                <a:cs typeface="Times New Roman"/>
              </a:rPr>
              <a:t>By:   	       </a:t>
            </a:r>
          </a:p>
          <a:p>
            <a:r>
              <a:rPr lang="en-US" sz="2000" dirty="0">
                <a:latin typeface="Times New Roman"/>
                <a:cs typeface="Times New Roman"/>
              </a:rPr>
              <a:t>V. </a:t>
            </a:r>
            <a:r>
              <a:rPr lang="en-US" sz="2000" dirty="0" err="1">
                <a:latin typeface="Times New Roman"/>
                <a:cs typeface="Times New Roman"/>
              </a:rPr>
              <a:t>Baglin</a:t>
            </a:r>
            <a:r>
              <a:rPr lang="en-US" sz="2000" dirty="0">
                <a:latin typeface="Times New Roman"/>
                <a:cs typeface="Times New Roman"/>
              </a:rPr>
              <a:t> , Ph. Lebrun, L. </a:t>
            </a:r>
            <a:r>
              <a:rPr lang="en-US" sz="2000" dirty="0" err="1">
                <a:latin typeface="Times New Roman"/>
                <a:cs typeface="Times New Roman"/>
              </a:rPr>
              <a:t>Tavian</a:t>
            </a:r>
            <a:r>
              <a:rPr lang="en-US" sz="2000" dirty="0">
                <a:latin typeface="Times New Roman"/>
                <a:cs typeface="Times New Roman"/>
              </a:rPr>
              <a:t>, R. van </a:t>
            </a:r>
            <a:r>
              <a:rPr lang="en-US" sz="2000" dirty="0" err="1">
                <a:latin typeface="Times New Roman"/>
                <a:cs typeface="Times New Roman"/>
              </a:rPr>
              <a:t>Weelderen</a:t>
            </a:r>
            <a:endParaRPr lang="en-US" sz="2000" dirty="0">
              <a:latin typeface="Times New Roman"/>
              <a:cs typeface="Times New Roman"/>
            </a:endParaRPr>
          </a:p>
          <a:p>
            <a:r>
              <a:rPr lang="en-US" sz="2000" dirty="0">
                <a:latin typeface="Times New Roman"/>
                <a:cs typeface="Times New Roman"/>
              </a:rPr>
              <a:t> CERN-ATS-2013-006</a:t>
            </a:r>
          </a:p>
          <a:p>
            <a:endParaRPr lang="en-US" sz="2000" dirty="0">
              <a:latin typeface="Times New Roman"/>
              <a:cs typeface="Times New Roman"/>
            </a:endParaRPr>
          </a:p>
          <a:p>
            <a:r>
              <a:rPr lang="en-US" sz="2000" dirty="0">
                <a:latin typeface="Times New Roman"/>
                <a:cs typeface="Times New Roman"/>
              </a:rPr>
              <a:t>Presented at ICEC24-ICMC2012. </a:t>
            </a:r>
          </a:p>
          <a:p>
            <a:r>
              <a:rPr lang="en-US" sz="2000" dirty="0">
                <a:latin typeface="Times New Roman"/>
                <a:cs typeface="Times New Roman"/>
              </a:rPr>
              <a:t> </a:t>
            </a:r>
          </a:p>
          <a:p>
            <a:endParaRPr lang="en-US" dirty="0">
              <a:latin typeface="Times New Roman"/>
              <a:cs typeface="Times New Roman"/>
            </a:endParaRPr>
          </a:p>
        </p:txBody>
      </p:sp>
      <p:sp>
        <p:nvSpPr>
          <p:cNvPr id="3" name="Rounded Rectangle 2"/>
          <p:cNvSpPr/>
          <p:nvPr/>
        </p:nvSpPr>
        <p:spPr>
          <a:xfrm>
            <a:off x="84668" y="17992"/>
            <a:ext cx="9753600" cy="978462"/>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marL="36576" algn="ctr">
              <a:defRPr/>
            </a:pPr>
            <a:r>
              <a:rPr lang="en-US" sz="2800" dirty="0">
                <a:ln>
                  <a:solidFill>
                    <a:srgbClr val="000000"/>
                  </a:solidFill>
                </a:ln>
                <a:solidFill>
                  <a:srgbClr val="000000"/>
                </a:solidFill>
                <a:latin typeface="+mj-lt"/>
              </a:rPr>
              <a:t> Any adopted </a:t>
            </a:r>
            <a:r>
              <a:rPr lang="en-US" sz="2800">
                <a:ln>
                  <a:solidFill>
                    <a:srgbClr val="000000"/>
                  </a:solidFill>
                </a:ln>
                <a:solidFill>
                  <a:srgbClr val="000000"/>
                </a:solidFill>
                <a:latin typeface="+mj-lt"/>
              </a:rPr>
              <a:t>solution </a:t>
            </a:r>
            <a:r>
              <a:rPr lang="en-US" sz="2800" smtClean="0">
                <a:ln>
                  <a:solidFill>
                    <a:srgbClr val="000000"/>
                  </a:solidFill>
                </a:ln>
                <a:solidFill>
                  <a:srgbClr val="000000"/>
                </a:solidFill>
                <a:latin typeface="+mj-lt"/>
              </a:rPr>
              <a:t>for the </a:t>
            </a:r>
            <a:r>
              <a:rPr lang="en-US" sz="2800" dirty="0">
                <a:ln>
                  <a:solidFill>
                    <a:srgbClr val="000000"/>
                  </a:solidFill>
                </a:ln>
                <a:solidFill>
                  <a:srgbClr val="000000"/>
                </a:solidFill>
                <a:latin typeface="+mj-lt"/>
              </a:rPr>
              <a:t>Beam screen has to compel with many other requirements and boundary conditions. </a:t>
            </a:r>
          </a:p>
        </p:txBody>
      </p:sp>
    </p:spTree>
    <p:extLst>
      <p:ext uri="{BB962C8B-B14F-4D97-AF65-F5344CB8AC3E}">
        <p14:creationId xmlns:p14="http://schemas.microsoft.com/office/powerpoint/2010/main" val="301734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5598778" y="-11288"/>
            <a:ext cx="5937106" cy="740942"/>
          </a:xfrm>
          <a:prstGeom prst="rect">
            <a:avLst/>
          </a:prstGeom>
        </p:spPr>
        <p:txBody>
          <a:bodyPr/>
          <a:lstStyle>
            <a:defPPr>
              <a:defRPr lang="en-US"/>
            </a:defPPr>
            <a:lvl1pPr algn="l" defTabSz="457200" rtl="0" fontAlgn="auto">
              <a:spcBef>
                <a:spcPts val="0"/>
              </a:spcBef>
              <a:spcAft>
                <a:spcPts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sz="4000" b="1" dirty="0" smtClean="0">
                <a:solidFill>
                  <a:srgbClr val="FF0000"/>
                </a:solidFill>
                <a:latin typeface="+mj-lt"/>
                <a:cs typeface="Calibri"/>
              </a:rPr>
              <a:t>FCC-</a:t>
            </a:r>
            <a:r>
              <a:rPr lang="en-GB" sz="4000" b="1" dirty="0" err="1" smtClean="0">
                <a:solidFill>
                  <a:srgbClr val="FF0000"/>
                </a:solidFill>
                <a:latin typeface="+mj-lt"/>
                <a:cs typeface="Calibri"/>
              </a:rPr>
              <a:t>hh</a:t>
            </a:r>
            <a:r>
              <a:rPr lang="en-GB" sz="4000" b="1" dirty="0" smtClean="0">
                <a:solidFill>
                  <a:srgbClr val="FF0000"/>
                </a:solidFill>
                <a:latin typeface="+mj-lt"/>
                <a:cs typeface="Calibri"/>
              </a:rPr>
              <a:t> </a:t>
            </a:r>
          </a:p>
          <a:p>
            <a:r>
              <a:rPr lang="en-GB" sz="4000" b="1" dirty="0" smtClean="0">
                <a:solidFill>
                  <a:srgbClr val="FF0000"/>
                </a:solidFill>
                <a:latin typeface="+mj-lt"/>
                <a:cs typeface="Calibri"/>
              </a:rPr>
              <a:t>Key </a:t>
            </a:r>
            <a:r>
              <a:rPr lang="en-GB" sz="4000" b="1" dirty="0">
                <a:solidFill>
                  <a:srgbClr val="FF0000"/>
                </a:solidFill>
                <a:latin typeface="+mj-lt"/>
                <a:cs typeface="Calibri"/>
              </a:rPr>
              <a:t>Parameters</a:t>
            </a:r>
          </a:p>
        </p:txBody>
      </p:sp>
      <p:pic>
        <p:nvPicPr>
          <p:cNvPr id="8" name="Picture 7"/>
          <p:cNvPicPr/>
          <p:nvPr/>
        </p:nvPicPr>
        <p:blipFill>
          <a:blip r:embed="rId2">
            <a:extLst>
              <a:ext uri="{28A0092B-C50C-407E-A947-70E740481C1C}">
                <a14:useLocalDpi xmlns:a14="http://schemas.microsoft.com/office/drawing/2010/main"/>
              </a:ext>
            </a:extLst>
          </a:blip>
          <a:stretch>
            <a:fillRect/>
          </a:stretch>
        </p:blipFill>
        <p:spPr>
          <a:xfrm>
            <a:off x="321733" y="1391576"/>
            <a:ext cx="9137931" cy="4722444"/>
          </a:xfrm>
          <a:prstGeom prst="rect">
            <a:avLst/>
          </a:prstGeom>
        </p:spPr>
      </p:pic>
      <p:pic>
        <p:nvPicPr>
          <p:cNvPr id="5" name="Picture 4" descr="G:\Workspaces\g\gutleber\FCC\Deliverables\CERNCouncil\2014\LayoutSketc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205535" cy="3820704"/>
          </a:xfrm>
          <a:prstGeom prst="rect">
            <a:avLst/>
          </a:prstGeom>
          <a:ln>
            <a:noFill/>
          </a:ln>
          <a:effectLst>
            <a:outerShdw blurRad="292100" dist="139700" dir="2700000" algn="tl" rotWithShape="0">
              <a:srgbClr val="333333">
                <a:alpha val="65000"/>
              </a:srgbClr>
            </a:outerShdw>
          </a:effectLst>
        </p:spPr>
      </p:pic>
      <p:sp>
        <p:nvSpPr>
          <p:cNvPr id="2" name="Frame 1"/>
          <p:cNvSpPr/>
          <p:nvPr/>
        </p:nvSpPr>
        <p:spPr>
          <a:xfrm>
            <a:off x="321733" y="4605867"/>
            <a:ext cx="9137931" cy="150815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rame 2"/>
          <p:cNvSpPr/>
          <p:nvPr/>
        </p:nvSpPr>
        <p:spPr>
          <a:xfrm>
            <a:off x="3200400" y="4792133"/>
            <a:ext cx="677333" cy="42014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Frame 8"/>
          <p:cNvSpPr/>
          <p:nvPr/>
        </p:nvSpPr>
        <p:spPr>
          <a:xfrm>
            <a:off x="7490601" y="4792133"/>
            <a:ext cx="1348598" cy="508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Frame 9"/>
          <p:cNvSpPr/>
          <p:nvPr/>
        </p:nvSpPr>
        <p:spPr>
          <a:xfrm>
            <a:off x="7524467" y="5195346"/>
            <a:ext cx="1314732" cy="42014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Frame 10"/>
          <p:cNvSpPr/>
          <p:nvPr/>
        </p:nvSpPr>
        <p:spPr>
          <a:xfrm>
            <a:off x="2658534" y="5225525"/>
            <a:ext cx="1676399" cy="42014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03498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 y="330388"/>
            <a:ext cx="9567330" cy="1049235"/>
          </a:xfrm>
        </p:spPr>
        <p:txBody>
          <a:bodyPr>
            <a:noAutofit/>
          </a:bodyPr>
          <a:lstStyle/>
          <a:p>
            <a:pPr algn="ctr"/>
            <a:r>
              <a:rPr lang="en-GB" sz="3600" cap="none" dirty="0" smtClean="0">
                <a:solidFill>
                  <a:schemeClr val="accent2"/>
                </a:solidFill>
              </a:rPr>
              <a:t>Preliminary search for experimental proofs:</a:t>
            </a:r>
            <a:br>
              <a:rPr lang="en-GB" sz="3600" cap="none" dirty="0" smtClean="0">
                <a:solidFill>
                  <a:schemeClr val="accent2"/>
                </a:solidFill>
              </a:rPr>
            </a:br>
            <a:r>
              <a:rPr lang="en-GB" sz="3600" cap="none" dirty="0" smtClean="0">
                <a:solidFill>
                  <a:schemeClr val="accent2"/>
                </a:solidFill>
              </a:rPr>
              <a:t>BESSY II reflectometer </a:t>
            </a:r>
            <a:endParaRPr lang="en-GB" sz="3600" cap="none" dirty="0">
              <a:solidFill>
                <a:schemeClr val="accent2"/>
              </a:solidFill>
            </a:endParaRPr>
          </a:p>
        </p:txBody>
      </p:sp>
      <p:pic>
        <p:nvPicPr>
          <p:cNvPr id="4" name="Segnaposto contenuto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2400" y="1947364"/>
            <a:ext cx="2929358" cy="3905812"/>
          </a:xfrm>
        </p:spPr>
      </p:pic>
      <p:pic>
        <p:nvPicPr>
          <p:cNvPr id="5" name="Immagin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4330" y="1947364"/>
            <a:ext cx="2946336" cy="3928447"/>
          </a:xfrm>
          <a:prstGeom prst="rect">
            <a:avLst/>
          </a:prstGeom>
        </p:spPr>
      </p:pic>
      <p:pic>
        <p:nvPicPr>
          <p:cNvPr id="7" name="Immagin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73331" y="1947279"/>
            <a:ext cx="2946399" cy="3928532"/>
          </a:xfrm>
          <a:prstGeom prst="rect">
            <a:avLst/>
          </a:prstGeom>
        </p:spPr>
      </p:pic>
    </p:spTree>
    <p:extLst>
      <p:ext uri="{BB962C8B-B14F-4D97-AF65-F5344CB8AC3E}">
        <p14:creationId xmlns:p14="http://schemas.microsoft.com/office/powerpoint/2010/main" val="636682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solidFill>
                  <a:schemeClr val="accent2"/>
                </a:solidFill>
              </a:rPr>
              <a:t>Bessy</a:t>
            </a:r>
            <a:r>
              <a:rPr lang="en-GB" dirty="0" smtClean="0">
                <a:solidFill>
                  <a:schemeClr val="accent2"/>
                </a:solidFill>
              </a:rPr>
              <a:t> II </a:t>
            </a:r>
            <a:r>
              <a:rPr lang="en-GB" dirty="0" err="1" smtClean="0">
                <a:solidFill>
                  <a:schemeClr val="accent2"/>
                </a:solidFill>
              </a:rPr>
              <a:t>Reflectometer</a:t>
            </a:r>
            <a:endParaRPr lang="en-GB" dirty="0">
              <a:solidFill>
                <a:schemeClr val="accent2"/>
              </a:solidFill>
            </a:endParaRPr>
          </a:p>
        </p:txBody>
      </p:sp>
      <p:sp>
        <p:nvSpPr>
          <p:cNvPr id="3" name="Segnaposto contenuto 2"/>
          <p:cNvSpPr>
            <a:spLocks noGrp="1"/>
          </p:cNvSpPr>
          <p:nvPr>
            <p:ph idx="1"/>
          </p:nvPr>
        </p:nvSpPr>
        <p:spPr/>
        <p:txBody>
          <a:bodyPr>
            <a:normAutofit fontScale="85000" lnSpcReduction="20000"/>
          </a:bodyPr>
          <a:lstStyle/>
          <a:p>
            <a:r>
              <a:rPr lang="it-IT" sz="2275" b="1" dirty="0" err="1">
                <a:latin typeface="Arial" charset="0"/>
              </a:rPr>
              <a:t>Incidence</a:t>
            </a:r>
            <a:r>
              <a:rPr lang="it-IT" sz="2275" b="1" dirty="0">
                <a:latin typeface="Arial" charset="0"/>
              </a:rPr>
              <a:t> angle </a:t>
            </a:r>
            <a:r>
              <a:rPr lang="it-IT" sz="2275" dirty="0" err="1">
                <a:latin typeface="SymbolMT" charset="0"/>
              </a:rPr>
              <a:t>θ</a:t>
            </a:r>
            <a:r>
              <a:rPr lang="it-IT" sz="2275" b="1" dirty="0">
                <a:latin typeface="Arial" charset="0"/>
              </a:rPr>
              <a:t>: -90° – 90° </a:t>
            </a:r>
            <a:endParaRPr lang="it-IT" sz="2275" dirty="0">
              <a:latin typeface="ArialMT" charset="0"/>
            </a:endParaRPr>
          </a:p>
          <a:p>
            <a:r>
              <a:rPr lang="it-IT" sz="2275" b="1" dirty="0">
                <a:latin typeface="Arial" charset="0"/>
              </a:rPr>
              <a:t>Detector in-</a:t>
            </a:r>
            <a:r>
              <a:rPr lang="it-IT" sz="2275" b="1" dirty="0" err="1">
                <a:latin typeface="Arial" charset="0"/>
              </a:rPr>
              <a:t>plane</a:t>
            </a:r>
            <a:r>
              <a:rPr lang="it-IT" sz="2275" b="1" dirty="0">
                <a:latin typeface="Arial" charset="0"/>
              </a:rPr>
              <a:t> 2</a:t>
            </a:r>
            <a:r>
              <a:rPr lang="it-IT" sz="2275" dirty="0">
                <a:latin typeface="SymbolMT" charset="0"/>
              </a:rPr>
              <a:t>θ</a:t>
            </a:r>
            <a:r>
              <a:rPr lang="it-IT" sz="2275" b="1" dirty="0">
                <a:latin typeface="Arial" charset="0"/>
              </a:rPr>
              <a:t>: -180° – 180° </a:t>
            </a:r>
            <a:endParaRPr lang="it-IT" sz="2275" dirty="0">
              <a:latin typeface="ArialMT" charset="0"/>
            </a:endParaRPr>
          </a:p>
          <a:p>
            <a:r>
              <a:rPr lang="it-IT" sz="2275" b="1" dirty="0">
                <a:latin typeface="Arial" charset="0"/>
              </a:rPr>
              <a:t>Detector off-</a:t>
            </a:r>
            <a:r>
              <a:rPr lang="it-IT" sz="2275" b="1" dirty="0" err="1">
                <a:latin typeface="Arial" charset="0"/>
              </a:rPr>
              <a:t>plane</a:t>
            </a:r>
            <a:r>
              <a:rPr lang="it-IT" sz="2275" b="1" dirty="0">
                <a:latin typeface="Arial" charset="0"/>
              </a:rPr>
              <a:t> </a:t>
            </a:r>
            <a:r>
              <a:rPr lang="it-IT" sz="2275" dirty="0" err="1">
                <a:latin typeface="SymbolMT" charset="0"/>
              </a:rPr>
              <a:t>χ</a:t>
            </a:r>
            <a:r>
              <a:rPr lang="it-IT" sz="2275" dirty="0">
                <a:latin typeface="SymbolMT" charset="0"/>
              </a:rPr>
              <a:t> </a:t>
            </a:r>
            <a:r>
              <a:rPr lang="it-IT" sz="2275" b="1" dirty="0">
                <a:latin typeface="Arial" charset="0"/>
              </a:rPr>
              <a:t>: -4° – 4° </a:t>
            </a:r>
            <a:endParaRPr lang="it-IT" sz="2275" dirty="0"/>
          </a:p>
          <a:p>
            <a:r>
              <a:rPr lang="it-IT" sz="2275" b="1" dirty="0">
                <a:latin typeface="Arial" charset="0"/>
              </a:rPr>
              <a:t>Sample – detector: 310 mm</a:t>
            </a:r>
          </a:p>
          <a:p>
            <a:r>
              <a:rPr lang="it-IT" sz="2275" b="1" dirty="0" err="1">
                <a:latin typeface="Arial" charset="0"/>
              </a:rPr>
              <a:t>Six</a:t>
            </a:r>
            <a:r>
              <a:rPr lang="it-IT" sz="2275" b="1" dirty="0">
                <a:latin typeface="Arial" charset="0"/>
              </a:rPr>
              <a:t> </a:t>
            </a:r>
            <a:r>
              <a:rPr lang="it-IT" sz="2275" b="1" dirty="0" err="1">
                <a:latin typeface="Arial" charset="0"/>
              </a:rPr>
              <a:t>axes</a:t>
            </a:r>
            <a:r>
              <a:rPr lang="it-IT" sz="2275" b="1" dirty="0">
                <a:latin typeface="Arial" charset="0"/>
              </a:rPr>
              <a:t> sample </a:t>
            </a:r>
            <a:r>
              <a:rPr lang="it-IT" sz="2275" b="1" dirty="0" err="1">
                <a:latin typeface="Arial" charset="0"/>
              </a:rPr>
              <a:t>positioning</a:t>
            </a:r>
            <a:endParaRPr lang="it-IT" sz="2275" dirty="0">
              <a:latin typeface="ArialMT" charset="0"/>
            </a:endParaRPr>
          </a:p>
          <a:p>
            <a:r>
              <a:rPr lang="it-IT" sz="2275" b="1" dirty="0">
                <a:latin typeface="Arial" charset="0"/>
              </a:rPr>
              <a:t>Sample </a:t>
            </a:r>
            <a:r>
              <a:rPr lang="it-IT" sz="2275" b="1" dirty="0" err="1">
                <a:latin typeface="Arial" charset="0"/>
              </a:rPr>
              <a:t>current</a:t>
            </a:r>
            <a:r>
              <a:rPr lang="it-IT" sz="2275" b="1" dirty="0">
                <a:latin typeface="Arial" charset="0"/>
              </a:rPr>
              <a:t> </a:t>
            </a:r>
            <a:r>
              <a:rPr lang="it-IT" sz="2275" b="1" dirty="0" err="1">
                <a:latin typeface="Arial" charset="0"/>
              </a:rPr>
              <a:t>measurement</a:t>
            </a:r>
            <a:r>
              <a:rPr lang="it-IT" sz="2275" b="1" dirty="0">
                <a:latin typeface="Arial" charset="0"/>
              </a:rPr>
              <a:t> </a:t>
            </a:r>
            <a:endParaRPr lang="it-IT" sz="2275" dirty="0">
              <a:latin typeface="ArialMT" charset="0"/>
            </a:endParaRPr>
          </a:p>
          <a:p>
            <a:r>
              <a:rPr lang="it-IT" sz="2275" b="1" dirty="0" err="1">
                <a:latin typeface="Arial" charset="0"/>
              </a:rPr>
              <a:t>GaAs-Photodiodes</a:t>
            </a:r>
            <a:endParaRPr lang="it-IT" sz="2275" b="1" dirty="0">
              <a:latin typeface="Arial" charset="0"/>
            </a:endParaRPr>
          </a:p>
          <a:p>
            <a:r>
              <a:rPr lang="it-IT" sz="2275" b="1" dirty="0">
                <a:latin typeface="Arial" charset="0"/>
              </a:rPr>
              <a:t>Detector </a:t>
            </a:r>
            <a:r>
              <a:rPr lang="it-IT" sz="2275" b="1" dirty="0" err="1">
                <a:latin typeface="Arial" charset="0"/>
              </a:rPr>
              <a:t>slits</a:t>
            </a:r>
            <a:r>
              <a:rPr lang="it-IT" sz="2275" b="1" dirty="0">
                <a:latin typeface="Arial" charset="0"/>
              </a:rPr>
              <a:t>, </a:t>
            </a:r>
            <a:r>
              <a:rPr lang="it-IT" sz="2275" b="1" dirty="0" err="1">
                <a:latin typeface="Arial" charset="0"/>
              </a:rPr>
              <a:t>pinholes</a:t>
            </a:r>
            <a:r>
              <a:rPr lang="it-IT" sz="2275" b="1" dirty="0">
                <a:latin typeface="Arial" charset="0"/>
              </a:rPr>
              <a:t> </a:t>
            </a:r>
            <a:endParaRPr lang="it-IT" sz="2275" dirty="0"/>
          </a:p>
          <a:p>
            <a:endParaRPr lang="en-GB" dirty="0"/>
          </a:p>
        </p:txBody>
      </p:sp>
    </p:spTree>
    <p:extLst>
      <p:ext uri="{BB962C8B-B14F-4D97-AF65-F5344CB8AC3E}">
        <p14:creationId xmlns:p14="http://schemas.microsoft.com/office/powerpoint/2010/main" val="2017796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306" y="821006"/>
            <a:ext cx="9650267" cy="5260062"/>
          </a:xfrm>
          <a:prstGeom prst="rect">
            <a:avLst/>
          </a:prstGeom>
        </p:spPr>
      </p:pic>
      <p:sp>
        <p:nvSpPr>
          <p:cNvPr id="2" name="Segnaposto data 1"/>
          <p:cNvSpPr>
            <a:spLocks noGrp="1"/>
          </p:cNvSpPr>
          <p:nvPr>
            <p:ph type="dt" sz="half" idx="10"/>
          </p:nvPr>
        </p:nvSpPr>
        <p:spPr>
          <a:xfrm>
            <a:off x="1415036" y="-87601"/>
            <a:ext cx="8015473" cy="137460"/>
          </a:xfrm>
        </p:spPr>
        <p:txBody>
          <a:bodyPr/>
          <a:lstStyle/>
          <a:p>
            <a:r>
              <a:rPr lang="it-IT" sz="6000" dirty="0" smtClean="0"/>
              <a:t>Cu ~ 10 nm </a:t>
            </a:r>
            <a:r>
              <a:rPr lang="it-IT" sz="6000" dirty="0" err="1" smtClean="0"/>
              <a:t>Roughness</a:t>
            </a:r>
            <a:endParaRPr lang="en-GB" sz="6000" dirty="0"/>
          </a:p>
        </p:txBody>
      </p:sp>
      <p:sp>
        <p:nvSpPr>
          <p:cNvPr id="3" name="TextBox 2"/>
          <p:cNvSpPr txBox="1"/>
          <p:nvPr/>
        </p:nvSpPr>
        <p:spPr>
          <a:xfrm>
            <a:off x="7633252" y="2266122"/>
            <a:ext cx="1718740" cy="523220"/>
          </a:xfrm>
          <a:prstGeom prst="rect">
            <a:avLst/>
          </a:prstGeom>
          <a:noFill/>
        </p:spPr>
        <p:txBody>
          <a:bodyPr wrap="none" rtlCol="0">
            <a:spAutoFit/>
          </a:bodyPr>
          <a:lstStyle/>
          <a:p>
            <a:r>
              <a:rPr lang="en-US" sz="2800" dirty="0" smtClean="0">
                <a:solidFill>
                  <a:srgbClr val="FF0000"/>
                </a:solidFill>
              </a:rPr>
              <a:t> </a:t>
            </a:r>
            <a:r>
              <a:rPr lang="en-US" sz="2800" dirty="0" smtClean="0">
                <a:solidFill>
                  <a:srgbClr val="FF0000"/>
                </a:solidFill>
                <a:latin typeface="Symbol" charset="2"/>
                <a:ea typeface="Symbol" charset="2"/>
                <a:cs typeface="Symbol" charset="2"/>
              </a:rPr>
              <a:t>Q</a:t>
            </a:r>
            <a:r>
              <a:rPr lang="en-US" sz="2800" dirty="0" smtClean="0">
                <a:solidFill>
                  <a:srgbClr val="FF0000"/>
                </a:solidFill>
              </a:rPr>
              <a:t> = 0.25°</a:t>
            </a:r>
            <a:endParaRPr lang="en-US" sz="2800" dirty="0">
              <a:solidFill>
                <a:srgbClr val="FF0000"/>
              </a:solidFill>
            </a:endParaRPr>
          </a:p>
        </p:txBody>
      </p:sp>
      <p:sp>
        <p:nvSpPr>
          <p:cNvPr id="5" name="TextBox 4"/>
          <p:cNvSpPr txBox="1"/>
          <p:nvPr/>
        </p:nvSpPr>
        <p:spPr>
          <a:xfrm>
            <a:off x="7633252" y="3019636"/>
            <a:ext cx="1539204" cy="523220"/>
          </a:xfrm>
          <a:prstGeom prst="rect">
            <a:avLst/>
          </a:prstGeom>
          <a:noFill/>
        </p:spPr>
        <p:txBody>
          <a:bodyPr wrap="none" rtlCol="0">
            <a:spAutoFit/>
          </a:bodyPr>
          <a:lstStyle/>
          <a:p>
            <a:r>
              <a:rPr lang="en-US" sz="2800" dirty="0" smtClean="0">
                <a:solidFill>
                  <a:srgbClr val="92D050"/>
                </a:solidFill>
              </a:rPr>
              <a:t> </a:t>
            </a:r>
            <a:r>
              <a:rPr lang="en-US" sz="2800" dirty="0" smtClean="0">
                <a:solidFill>
                  <a:srgbClr val="92D050"/>
                </a:solidFill>
                <a:latin typeface="Symbol" charset="2"/>
                <a:ea typeface="Symbol" charset="2"/>
                <a:cs typeface="Symbol" charset="2"/>
              </a:rPr>
              <a:t>Q</a:t>
            </a:r>
            <a:r>
              <a:rPr lang="en-US" sz="2800" dirty="0" smtClean="0">
                <a:solidFill>
                  <a:srgbClr val="92D050"/>
                </a:solidFill>
              </a:rPr>
              <a:t> = 0.5°</a:t>
            </a:r>
            <a:endParaRPr lang="en-US" sz="2800" dirty="0">
              <a:solidFill>
                <a:srgbClr val="92D050"/>
              </a:solidFill>
            </a:endParaRPr>
          </a:p>
        </p:txBody>
      </p:sp>
      <p:sp>
        <p:nvSpPr>
          <p:cNvPr id="6" name="TextBox 5"/>
          <p:cNvSpPr txBox="1"/>
          <p:nvPr/>
        </p:nvSpPr>
        <p:spPr>
          <a:xfrm>
            <a:off x="7633252" y="4296371"/>
            <a:ext cx="1281120" cy="523220"/>
          </a:xfrm>
          <a:prstGeom prst="rect">
            <a:avLst/>
          </a:prstGeom>
          <a:noFill/>
        </p:spPr>
        <p:txBody>
          <a:bodyPr wrap="none" rtlCol="0">
            <a:spAutoFit/>
          </a:bodyPr>
          <a:lstStyle/>
          <a:p>
            <a:r>
              <a:rPr lang="en-US" sz="2800" dirty="0" smtClean="0"/>
              <a:t> </a:t>
            </a:r>
            <a:r>
              <a:rPr lang="en-US" sz="2800" dirty="0" smtClean="0">
                <a:solidFill>
                  <a:srgbClr val="0070C0"/>
                </a:solidFill>
                <a:latin typeface="Symbol" charset="2"/>
                <a:ea typeface="Symbol" charset="2"/>
                <a:cs typeface="Symbol" charset="2"/>
              </a:rPr>
              <a:t>Q</a:t>
            </a:r>
            <a:r>
              <a:rPr lang="en-US" sz="2800" dirty="0" smtClean="0">
                <a:solidFill>
                  <a:srgbClr val="0070C0"/>
                </a:solidFill>
              </a:rPr>
              <a:t> = 1°</a:t>
            </a:r>
            <a:endParaRPr lang="en-US" sz="2800" dirty="0">
              <a:solidFill>
                <a:srgbClr val="0070C0"/>
              </a:solidFill>
            </a:endParaRPr>
          </a:p>
        </p:txBody>
      </p:sp>
      <p:sp>
        <p:nvSpPr>
          <p:cNvPr id="7" name="Rectangle 6"/>
          <p:cNvSpPr/>
          <p:nvPr/>
        </p:nvSpPr>
        <p:spPr>
          <a:xfrm>
            <a:off x="7074886" y="921171"/>
            <a:ext cx="2663687" cy="1285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egnaposto data 1"/>
          <p:cNvSpPr txBox="1">
            <a:spLocks/>
          </p:cNvSpPr>
          <p:nvPr/>
        </p:nvSpPr>
        <p:spPr>
          <a:xfrm rot="1592192">
            <a:off x="6077862" y="881268"/>
            <a:ext cx="4829521" cy="116143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3600" dirty="0" smtClean="0"/>
              <a:t>Preliminary</a:t>
            </a:r>
          </a:p>
          <a:p>
            <a:pPr algn="ctr"/>
            <a:r>
              <a:rPr lang="it-IT" sz="3600" dirty="0" err="1" smtClean="0"/>
              <a:t>measurements</a:t>
            </a:r>
            <a:endParaRPr lang="en-GB" sz="3600" dirty="0"/>
          </a:p>
        </p:txBody>
      </p:sp>
      <p:sp>
        <p:nvSpPr>
          <p:cNvPr id="9" name="TextBox 8"/>
          <p:cNvSpPr txBox="1"/>
          <p:nvPr/>
        </p:nvSpPr>
        <p:spPr>
          <a:xfrm>
            <a:off x="3919561" y="900126"/>
            <a:ext cx="2378205" cy="523220"/>
          </a:xfrm>
          <a:prstGeom prst="rect">
            <a:avLst/>
          </a:prstGeom>
          <a:noFill/>
          <a:ln>
            <a:solidFill>
              <a:srgbClr val="0070C0"/>
            </a:solidFill>
          </a:ln>
        </p:spPr>
        <p:txBody>
          <a:bodyPr wrap="square" rtlCol="0">
            <a:spAutoFit/>
          </a:bodyPr>
          <a:lstStyle/>
          <a:p>
            <a:r>
              <a:rPr lang="en-US" sz="2800" b="1" dirty="0" smtClean="0">
                <a:solidFill>
                  <a:srgbClr val="0070C0"/>
                </a:solidFill>
              </a:rPr>
              <a:t>Cu L</a:t>
            </a:r>
            <a:r>
              <a:rPr lang="en-US" sz="2800" b="1" baseline="-25000" dirty="0" smtClean="0">
                <a:solidFill>
                  <a:srgbClr val="0070C0"/>
                </a:solidFill>
              </a:rPr>
              <a:t>2,3</a:t>
            </a:r>
            <a:r>
              <a:rPr lang="en-US" sz="2800" b="1" dirty="0" smtClean="0">
                <a:solidFill>
                  <a:srgbClr val="0070C0"/>
                </a:solidFill>
              </a:rPr>
              <a:t> edge</a:t>
            </a:r>
            <a:endParaRPr lang="en-US" sz="2800" b="1" dirty="0">
              <a:solidFill>
                <a:srgbClr val="0070C0"/>
              </a:solidFill>
            </a:endParaRPr>
          </a:p>
        </p:txBody>
      </p:sp>
      <p:sp>
        <p:nvSpPr>
          <p:cNvPr id="12" name="Down Arrow 11"/>
          <p:cNvSpPr/>
          <p:nvPr/>
        </p:nvSpPr>
        <p:spPr>
          <a:xfrm>
            <a:off x="4900559" y="1461983"/>
            <a:ext cx="354019" cy="650696"/>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693924" y="4442070"/>
            <a:ext cx="1822053" cy="523220"/>
          </a:xfrm>
          <a:prstGeom prst="rect">
            <a:avLst/>
          </a:prstGeom>
          <a:noFill/>
          <a:ln>
            <a:solidFill>
              <a:srgbClr val="0070C0"/>
            </a:solidFill>
          </a:ln>
        </p:spPr>
        <p:txBody>
          <a:bodyPr wrap="square" rtlCol="0">
            <a:spAutoFit/>
          </a:bodyPr>
          <a:lstStyle/>
          <a:p>
            <a:r>
              <a:rPr lang="en-US" sz="2800" b="1" smtClean="0">
                <a:solidFill>
                  <a:srgbClr val="0070C0"/>
                </a:solidFill>
              </a:rPr>
              <a:t>O K </a:t>
            </a:r>
            <a:r>
              <a:rPr lang="en-US" sz="2800" b="1" dirty="0" smtClean="0">
                <a:solidFill>
                  <a:srgbClr val="0070C0"/>
                </a:solidFill>
              </a:rPr>
              <a:t>edge</a:t>
            </a:r>
            <a:endParaRPr lang="en-US" sz="2800" b="1" dirty="0">
              <a:solidFill>
                <a:srgbClr val="0070C0"/>
              </a:solidFill>
            </a:endParaRPr>
          </a:p>
        </p:txBody>
      </p:sp>
      <p:sp>
        <p:nvSpPr>
          <p:cNvPr id="17" name="Down Arrow 16"/>
          <p:cNvSpPr/>
          <p:nvPr/>
        </p:nvSpPr>
        <p:spPr>
          <a:xfrm rot="10800000">
            <a:off x="2969756" y="3658642"/>
            <a:ext cx="354019" cy="650696"/>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012705" y="5013584"/>
            <a:ext cx="1822053" cy="523220"/>
          </a:xfrm>
          <a:prstGeom prst="rect">
            <a:avLst/>
          </a:prstGeom>
          <a:noFill/>
          <a:ln>
            <a:solidFill>
              <a:srgbClr val="0070C0"/>
            </a:solidFill>
          </a:ln>
        </p:spPr>
        <p:txBody>
          <a:bodyPr wrap="square" rtlCol="0">
            <a:spAutoFit/>
          </a:bodyPr>
          <a:lstStyle/>
          <a:p>
            <a:r>
              <a:rPr lang="en-US" sz="2800" b="1" dirty="0">
                <a:solidFill>
                  <a:srgbClr val="0070C0"/>
                </a:solidFill>
              </a:rPr>
              <a:t>C</a:t>
            </a:r>
            <a:r>
              <a:rPr lang="en-US" sz="2800" b="1" dirty="0" smtClean="0">
                <a:solidFill>
                  <a:srgbClr val="0070C0"/>
                </a:solidFill>
              </a:rPr>
              <a:t> K edge</a:t>
            </a:r>
            <a:endParaRPr lang="en-US" sz="2800" b="1" dirty="0">
              <a:solidFill>
                <a:srgbClr val="0070C0"/>
              </a:solidFill>
            </a:endParaRPr>
          </a:p>
        </p:txBody>
      </p:sp>
      <p:sp>
        <p:nvSpPr>
          <p:cNvPr id="19" name="Down Arrow 18"/>
          <p:cNvSpPr/>
          <p:nvPr/>
        </p:nvSpPr>
        <p:spPr>
          <a:xfrm rot="10800000">
            <a:off x="1756304" y="3795146"/>
            <a:ext cx="354019" cy="117014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966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10321" y="12879"/>
            <a:ext cx="7985671" cy="5989253"/>
          </a:xfrm>
        </p:spPr>
      </p:pic>
      <p:sp>
        <p:nvSpPr>
          <p:cNvPr id="3" name="TextBox 2"/>
          <p:cNvSpPr txBox="1"/>
          <p:nvPr/>
        </p:nvSpPr>
        <p:spPr>
          <a:xfrm>
            <a:off x="5883965" y="4534910"/>
            <a:ext cx="1387752" cy="523220"/>
          </a:xfrm>
          <a:prstGeom prst="rect">
            <a:avLst/>
          </a:prstGeom>
          <a:noFill/>
        </p:spPr>
        <p:txBody>
          <a:bodyPr wrap="none" rtlCol="0">
            <a:spAutoFit/>
          </a:bodyPr>
          <a:lstStyle/>
          <a:p>
            <a:r>
              <a:rPr lang="en-US" sz="2800" dirty="0" smtClean="0">
                <a:solidFill>
                  <a:srgbClr val="0070C0"/>
                </a:solidFill>
              </a:rPr>
              <a:t>Pure Cu</a:t>
            </a:r>
            <a:endParaRPr lang="en-US" sz="2800" dirty="0">
              <a:solidFill>
                <a:srgbClr val="0070C0"/>
              </a:solidFill>
            </a:endParaRPr>
          </a:p>
        </p:txBody>
      </p:sp>
      <p:sp>
        <p:nvSpPr>
          <p:cNvPr id="2" name="Rectangle 1"/>
          <p:cNvSpPr/>
          <p:nvPr/>
        </p:nvSpPr>
        <p:spPr>
          <a:xfrm>
            <a:off x="2101488" y="4121426"/>
            <a:ext cx="2729948" cy="1126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12296" y="1778699"/>
            <a:ext cx="2491388" cy="523220"/>
          </a:xfrm>
          <a:prstGeom prst="rect">
            <a:avLst/>
          </a:prstGeom>
          <a:noFill/>
        </p:spPr>
        <p:txBody>
          <a:bodyPr wrap="none" rtlCol="0">
            <a:spAutoFit/>
          </a:bodyPr>
          <a:lstStyle/>
          <a:p>
            <a:r>
              <a:rPr lang="en-US" sz="2800" dirty="0" smtClean="0">
                <a:solidFill>
                  <a:srgbClr val="C00000"/>
                </a:solidFill>
              </a:rPr>
              <a:t>Cu + </a:t>
            </a:r>
            <a:r>
              <a:rPr lang="en-US" sz="2800" dirty="0" err="1" smtClean="0">
                <a:solidFill>
                  <a:srgbClr val="C00000"/>
                </a:solidFill>
              </a:rPr>
              <a:t>CuO+a-C</a:t>
            </a:r>
            <a:endParaRPr lang="en-US" sz="2800" dirty="0">
              <a:solidFill>
                <a:srgbClr val="C00000"/>
              </a:solidFill>
            </a:endParaRPr>
          </a:p>
        </p:txBody>
      </p:sp>
      <p:sp>
        <p:nvSpPr>
          <p:cNvPr id="6" name="Segnaposto data 1"/>
          <p:cNvSpPr txBox="1">
            <a:spLocks/>
          </p:cNvSpPr>
          <p:nvPr/>
        </p:nvSpPr>
        <p:spPr>
          <a:xfrm rot="1592192">
            <a:off x="1326541" y="3199111"/>
            <a:ext cx="3872584" cy="116143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6000" dirty="0" smtClean="0"/>
              <a:t>Preliminary</a:t>
            </a:r>
          </a:p>
          <a:p>
            <a:r>
              <a:rPr lang="it-IT" sz="6000" dirty="0" err="1" smtClean="0"/>
              <a:t>simulations</a:t>
            </a:r>
            <a:endParaRPr lang="en-GB" sz="6000" dirty="0"/>
          </a:p>
        </p:txBody>
      </p:sp>
      <p:sp>
        <p:nvSpPr>
          <p:cNvPr id="7" name="TextBox 6"/>
          <p:cNvSpPr txBox="1"/>
          <p:nvPr/>
        </p:nvSpPr>
        <p:spPr>
          <a:xfrm>
            <a:off x="2768959" y="103775"/>
            <a:ext cx="4971244" cy="584775"/>
          </a:xfrm>
          <a:prstGeom prst="rect">
            <a:avLst/>
          </a:prstGeom>
          <a:solidFill>
            <a:schemeClr val="bg1">
              <a:lumMod val="85000"/>
            </a:schemeClr>
          </a:solidFill>
        </p:spPr>
        <p:txBody>
          <a:bodyPr wrap="square" rtlCol="0">
            <a:spAutoFit/>
          </a:bodyPr>
          <a:lstStyle/>
          <a:p>
            <a:r>
              <a:rPr lang="en-US" sz="3200" dirty="0" smtClean="0"/>
              <a:t>Cu – </a:t>
            </a:r>
            <a:r>
              <a:rPr lang="en-US" sz="3200" smtClean="0"/>
              <a:t>Ra=10 nm - </a:t>
            </a:r>
            <a:r>
              <a:rPr lang="en-US" sz="3200">
                <a:solidFill>
                  <a:srgbClr val="0070C0"/>
                </a:solidFill>
                <a:latin typeface="Symbol" charset="2"/>
                <a:ea typeface="Symbol" charset="2"/>
                <a:cs typeface="Symbol" charset="2"/>
              </a:rPr>
              <a:t>Q</a:t>
            </a:r>
            <a:r>
              <a:rPr lang="en-US" sz="3200">
                <a:solidFill>
                  <a:srgbClr val="0070C0"/>
                </a:solidFill>
              </a:rPr>
              <a:t> = </a:t>
            </a:r>
            <a:r>
              <a:rPr lang="en-US" sz="3200" smtClean="0">
                <a:solidFill>
                  <a:srgbClr val="0070C0"/>
                </a:solidFill>
              </a:rPr>
              <a:t>0.25°</a:t>
            </a:r>
            <a:r>
              <a:rPr lang="en-US" sz="3200" smtClean="0"/>
              <a:t>  </a:t>
            </a:r>
            <a:endParaRPr lang="en-US" sz="3200" dirty="0"/>
          </a:p>
        </p:txBody>
      </p:sp>
    </p:spTree>
    <p:extLst>
      <p:ext uri="{BB962C8B-B14F-4D97-AF65-F5344CB8AC3E}">
        <p14:creationId xmlns:p14="http://schemas.microsoft.com/office/powerpoint/2010/main" val="751861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423101" y="112004"/>
            <a:ext cx="5232206" cy="439305"/>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marL="36576" algn="ctr">
              <a:defRPr/>
            </a:pPr>
            <a:r>
              <a:rPr lang="en-US" sz="2800" dirty="0">
                <a:ln>
                  <a:solidFill>
                    <a:srgbClr val="000000"/>
                  </a:solidFill>
                </a:ln>
                <a:solidFill>
                  <a:srgbClr val="000000"/>
                </a:solidFill>
              </a:rPr>
              <a:t>In conclusion:</a:t>
            </a:r>
          </a:p>
        </p:txBody>
      </p:sp>
      <p:sp>
        <p:nvSpPr>
          <p:cNvPr id="7" name="Content Placeholder 2"/>
          <p:cNvSpPr txBox="1">
            <a:spLocks/>
          </p:cNvSpPr>
          <p:nvPr/>
        </p:nvSpPr>
        <p:spPr>
          <a:xfrm>
            <a:off x="1409701" y="34925"/>
            <a:ext cx="7985125" cy="2884488"/>
          </a:xfrm>
          <a:prstGeom prst="rect">
            <a:avLst/>
          </a:prstGeom>
        </p:spPr>
        <p:txBody>
          <a:bodyPr/>
          <a:lstStyle>
            <a:lvl1pPr marL="493776" indent="-457200" algn="l" rtl="0" eaLnBrk="1" latinLnBrk="0" hangingPunct="1">
              <a:spcBef>
                <a:spcPct val="20000"/>
              </a:spcBef>
              <a:buClr>
                <a:schemeClr val="accent1"/>
              </a:buClr>
              <a:buSzPct val="80000"/>
              <a:buFont typeface="Arial"/>
              <a:buChar char="•"/>
              <a:defRPr kumimoji="0" sz="24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0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6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defRPr/>
            </a:pPr>
            <a:endParaRPr lang="en-US" sz="2000" dirty="0">
              <a:ln>
                <a:solidFill>
                  <a:srgbClr val="000000"/>
                </a:solidFill>
              </a:ln>
            </a:endParaRPr>
          </a:p>
        </p:txBody>
      </p:sp>
      <p:sp>
        <p:nvSpPr>
          <p:cNvPr id="8" name="TextBox 7"/>
          <p:cNvSpPr txBox="1"/>
          <p:nvPr/>
        </p:nvSpPr>
        <p:spPr>
          <a:xfrm>
            <a:off x="221670" y="628388"/>
            <a:ext cx="9635067" cy="3600986"/>
          </a:xfrm>
          <a:prstGeom prst="rect">
            <a:avLst/>
          </a:prstGeom>
          <a:solidFill>
            <a:schemeClr val="bg1">
              <a:lumMod val="85000"/>
            </a:schemeClr>
          </a:solidFill>
        </p:spPr>
        <p:txBody>
          <a:bodyPr wrap="square">
            <a:spAutoFit/>
          </a:bodyPr>
          <a:lstStyle/>
          <a:p>
            <a:pPr marL="342900" indent="-342900" algn="just">
              <a:buFont typeface="Wingdings" charset="2"/>
              <a:buChar char="Ø"/>
              <a:defRPr/>
            </a:pPr>
            <a:r>
              <a:rPr lang="en-US" sz="2400" b="1" dirty="0" smtClean="0">
                <a:latin typeface="+mj-lt"/>
                <a:cs typeface="Times New Roman"/>
              </a:rPr>
              <a:t>Reflectivity is an extremely </a:t>
            </a:r>
            <a:r>
              <a:rPr lang="en-US" sz="2400" b="1" dirty="0">
                <a:latin typeface="+mj-lt"/>
                <a:cs typeface="Times New Roman"/>
              </a:rPr>
              <a:t>important parameter to be controlled </a:t>
            </a:r>
            <a:r>
              <a:rPr lang="en-US" sz="2400" b="1" dirty="0" smtClean="0">
                <a:latin typeface="+mj-lt"/>
                <a:cs typeface="Times New Roman"/>
              </a:rPr>
              <a:t>and </a:t>
            </a:r>
            <a:r>
              <a:rPr lang="en-US" sz="2400" b="1" dirty="0">
                <a:latin typeface="+mj-lt"/>
                <a:cs typeface="Times New Roman"/>
              </a:rPr>
              <a:t>(eventually) beneficially utilized.  In all cases</a:t>
            </a:r>
            <a:r>
              <a:rPr lang="en-US" sz="2400" b="1" dirty="0" smtClean="0">
                <a:latin typeface="+mj-lt"/>
                <a:cs typeface="Times New Roman"/>
              </a:rPr>
              <a:t>:</a:t>
            </a:r>
          </a:p>
          <a:p>
            <a:pPr marL="342900" indent="-342900" algn="just">
              <a:buFont typeface="Wingdings" charset="2"/>
              <a:buChar char="Ø"/>
              <a:defRPr/>
            </a:pPr>
            <a:endParaRPr lang="en-US" sz="2000" b="1" dirty="0">
              <a:latin typeface="+mj-lt"/>
              <a:cs typeface="Times New Roman"/>
            </a:endParaRPr>
          </a:p>
          <a:p>
            <a:pPr marL="342900" indent="-342900" algn="just">
              <a:buFont typeface="Wingdings" charset="2"/>
              <a:buChar char="Ø"/>
              <a:defRPr/>
            </a:pPr>
            <a:r>
              <a:rPr lang="en-US" sz="2000" b="1" dirty="0">
                <a:latin typeface="+mj-lt"/>
                <a:cs typeface="Times New Roman"/>
              </a:rPr>
              <a:t>Validate reflectivity simulations and refine models.</a:t>
            </a:r>
          </a:p>
          <a:p>
            <a:pPr marL="342900" indent="-342900" algn="just">
              <a:buFont typeface="Wingdings" charset="2"/>
              <a:buChar char="Ø"/>
              <a:defRPr/>
            </a:pPr>
            <a:r>
              <a:rPr lang="en-US" sz="2000" b="1" dirty="0">
                <a:latin typeface="+mj-lt"/>
                <a:cs typeface="Times New Roman"/>
              </a:rPr>
              <a:t>Developing and study smooth surfaces and high quality low C coverages (~ 20 nm).</a:t>
            </a:r>
          </a:p>
          <a:p>
            <a:pPr marL="342900" indent="-342900" algn="just">
              <a:buFont typeface="Wingdings" charset="2"/>
              <a:buChar char="Ø"/>
              <a:defRPr/>
            </a:pPr>
            <a:r>
              <a:rPr lang="en-US" sz="2000" b="1" dirty="0" smtClean="0">
                <a:latin typeface="+mj-lt"/>
                <a:cs typeface="Times New Roman"/>
              </a:rPr>
              <a:t>Identify </a:t>
            </a:r>
            <a:r>
              <a:rPr lang="en-US" sz="2000" b="1" dirty="0">
                <a:latin typeface="+mj-lt"/>
                <a:cs typeface="Times New Roman"/>
              </a:rPr>
              <a:t>absorbers type and locations</a:t>
            </a:r>
            <a:r>
              <a:rPr lang="en-US" sz="2000" b="1" dirty="0" smtClean="0">
                <a:latin typeface="+mj-lt"/>
                <a:cs typeface="Times New Roman"/>
              </a:rPr>
              <a:t>.</a:t>
            </a:r>
          </a:p>
          <a:p>
            <a:pPr marL="342900" indent="-342900" algn="just">
              <a:buFont typeface="Wingdings" charset="2"/>
              <a:buChar char="Ø"/>
              <a:defRPr/>
            </a:pPr>
            <a:r>
              <a:rPr lang="en-US" sz="2000" b="1" dirty="0" smtClean="0">
                <a:latin typeface="+mj-lt"/>
                <a:cs typeface="Times New Roman"/>
              </a:rPr>
              <a:t>Identify compatibility with machine design and Beam Screen constrains.</a:t>
            </a:r>
            <a:endParaRPr lang="en-US" sz="2000" b="1" dirty="0">
              <a:latin typeface="+mj-lt"/>
              <a:cs typeface="Times New Roman"/>
            </a:endParaRPr>
          </a:p>
          <a:p>
            <a:pPr marL="342900" indent="-342900" algn="just">
              <a:buFont typeface="Wingdings" charset="2"/>
              <a:buChar char="Ø"/>
              <a:defRPr/>
            </a:pPr>
            <a:r>
              <a:rPr lang="en-US" sz="2000" b="1" dirty="0">
                <a:latin typeface="+mj-lt"/>
                <a:cs typeface="Times New Roman"/>
              </a:rPr>
              <a:t>Study and measure realistic </a:t>
            </a:r>
            <a:r>
              <a:rPr lang="en-US" sz="2000" b="1" dirty="0" smtClean="0">
                <a:latin typeface="+mj-lt"/>
                <a:cs typeface="Times New Roman"/>
              </a:rPr>
              <a:t>Photo Yield and Reflectivity</a:t>
            </a:r>
            <a:r>
              <a:rPr lang="en-US" sz="2000" b="1" dirty="0">
                <a:latin typeface="+mj-lt"/>
                <a:cs typeface="Times New Roman"/>
              </a:rPr>
              <a:t>, </a:t>
            </a:r>
            <a:r>
              <a:rPr lang="en-US" sz="2000" b="1" dirty="0" smtClean="0">
                <a:latin typeface="+mj-lt"/>
                <a:cs typeface="Times New Roman"/>
              </a:rPr>
              <a:t>as essential </a:t>
            </a:r>
            <a:r>
              <a:rPr lang="en-US" sz="2000" b="1" dirty="0">
                <a:latin typeface="+mj-lt"/>
                <a:cs typeface="Times New Roman"/>
              </a:rPr>
              <a:t>ingredients to single bunch and/or e</a:t>
            </a:r>
            <a:r>
              <a:rPr lang="en-US" sz="2000" b="1" baseline="30000" dirty="0">
                <a:latin typeface="+mj-lt"/>
                <a:cs typeface="Times New Roman"/>
              </a:rPr>
              <a:t>-</a:t>
            </a:r>
            <a:r>
              <a:rPr lang="en-US" sz="2000" b="1" dirty="0">
                <a:latin typeface="+mj-lt"/>
                <a:cs typeface="Times New Roman"/>
              </a:rPr>
              <a:t>cloud related instabilities</a:t>
            </a:r>
            <a:r>
              <a:rPr lang="en-US" sz="2000" b="1" dirty="0" smtClean="0">
                <a:latin typeface="+mj-lt"/>
                <a:cs typeface="Times New Roman"/>
              </a:rPr>
              <a:t>. </a:t>
            </a:r>
          </a:p>
          <a:p>
            <a:pPr marL="342900" indent="-342900" algn="just">
              <a:buFont typeface="Wingdings" charset="2"/>
              <a:buChar char="Ø"/>
              <a:defRPr/>
            </a:pPr>
            <a:r>
              <a:rPr lang="en-US" sz="2000" b="1" dirty="0" smtClean="0">
                <a:latin typeface="+mj-lt"/>
                <a:cs typeface="Times New Roman"/>
              </a:rPr>
              <a:t>Carbon reflecting layers will be there…. they should be studied anyway!</a:t>
            </a:r>
            <a:endParaRPr lang="en-US" sz="2000" b="1" dirty="0">
              <a:latin typeface="+mj-lt"/>
              <a:cs typeface="Times New Roman"/>
            </a:endParaRPr>
          </a:p>
        </p:txBody>
      </p:sp>
      <p:sp>
        <p:nvSpPr>
          <p:cNvPr id="26628" name="TextBox 1"/>
          <p:cNvSpPr txBox="1">
            <a:spLocks noChangeArrowheads="1"/>
          </p:cNvSpPr>
          <p:nvPr/>
        </p:nvSpPr>
        <p:spPr bwMode="auto">
          <a:xfrm>
            <a:off x="363872" y="4653970"/>
            <a:ext cx="9066261" cy="954107"/>
          </a:xfrm>
          <a:prstGeom prst="rect">
            <a:avLst/>
          </a:prstGeom>
          <a:solidFill>
            <a:schemeClr val="bg1">
              <a:lumMod val="75000"/>
            </a:schemeClr>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800" b="1" dirty="0" smtClean="0">
                <a:solidFill>
                  <a:srgbClr val="FF0000"/>
                </a:solidFill>
                <a:latin typeface="Times New Roman"/>
                <a:cs typeface="Times New Roman"/>
              </a:rPr>
              <a:t>Lot of work to bring this “Speculation” to be a B plan </a:t>
            </a:r>
            <a:r>
              <a:rPr lang="en-US" sz="2800" b="1" dirty="0">
                <a:solidFill>
                  <a:srgbClr val="FF0000"/>
                </a:solidFill>
                <a:latin typeface="Times New Roman"/>
                <a:cs typeface="Times New Roman"/>
              </a:rPr>
              <a:t>for  the Feasibility and Sustainability </a:t>
            </a:r>
            <a:r>
              <a:rPr lang="en-US" sz="2800" b="1" dirty="0" smtClean="0">
                <a:solidFill>
                  <a:srgbClr val="FF0000"/>
                </a:solidFill>
                <a:latin typeface="Times New Roman"/>
                <a:cs typeface="Times New Roman"/>
              </a:rPr>
              <a:t>of FCC-</a:t>
            </a:r>
            <a:r>
              <a:rPr lang="en-US" sz="2800" b="1" dirty="0" err="1" smtClean="0">
                <a:solidFill>
                  <a:srgbClr val="FF0000"/>
                </a:solidFill>
                <a:latin typeface="Times New Roman"/>
                <a:cs typeface="Times New Roman"/>
              </a:rPr>
              <a:t>hh</a:t>
            </a:r>
            <a:r>
              <a:rPr lang="en-US" sz="2800" b="1" dirty="0" smtClean="0">
                <a:solidFill>
                  <a:srgbClr val="FF0000"/>
                </a:solidFill>
                <a:latin typeface="Times New Roman"/>
                <a:cs typeface="Times New Roman"/>
              </a:rPr>
              <a:t> project.</a:t>
            </a:r>
          </a:p>
        </p:txBody>
      </p:sp>
    </p:spTree>
    <p:extLst>
      <p:ext uri="{BB962C8B-B14F-4D97-AF65-F5344CB8AC3E}">
        <p14:creationId xmlns:p14="http://schemas.microsoft.com/office/powerpoint/2010/main" val="1050666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733" y="732949"/>
            <a:ext cx="6993467" cy="1049235"/>
          </a:xfrm>
        </p:spPr>
        <p:txBody>
          <a:bodyPr>
            <a:normAutofit/>
          </a:bodyPr>
          <a:lstStyle/>
          <a:p>
            <a:pPr algn="ctr"/>
            <a:r>
              <a:rPr lang="en-GB" sz="4400" dirty="0" smtClean="0"/>
              <a:t>Acknowledgments:</a:t>
            </a:r>
            <a:endParaRPr lang="en-GB" sz="4400" dirty="0"/>
          </a:p>
        </p:txBody>
      </p:sp>
      <p:sp>
        <p:nvSpPr>
          <p:cNvPr id="4" name="Text Box 4"/>
          <p:cNvSpPr txBox="1">
            <a:spLocks noChangeArrowheads="1"/>
          </p:cNvSpPr>
          <p:nvPr/>
        </p:nvSpPr>
        <p:spPr bwMode="auto">
          <a:xfrm>
            <a:off x="2475585" y="2142470"/>
            <a:ext cx="7180104" cy="1286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ct val="80000"/>
              </a:lnSpc>
            </a:pPr>
            <a:r>
              <a:rPr lang="it-IT" sz="2400" i="1" dirty="0" smtClean="0">
                <a:latin typeface="+mj-lt"/>
                <a:cs typeface="Times New Roman"/>
              </a:rPr>
              <a:t>Eliana La Francesca, Marco Angelucci </a:t>
            </a:r>
            <a:endParaRPr lang="it-IT" sz="2400" i="1" dirty="0">
              <a:latin typeface="+mj-lt"/>
              <a:cs typeface="Times New Roman"/>
            </a:endParaRPr>
          </a:p>
          <a:p>
            <a:pPr>
              <a:lnSpc>
                <a:spcPct val="80000"/>
              </a:lnSpc>
            </a:pPr>
            <a:r>
              <a:rPr lang="it-IT" sz="2400" i="1" dirty="0" smtClean="0">
                <a:latin typeface="+mj-lt"/>
                <a:cs typeface="Times New Roman"/>
              </a:rPr>
              <a:t>&amp; DA</a:t>
            </a:r>
            <a:r>
              <a:rPr lang="it-IT" sz="2400" i="1" dirty="0" smtClean="0">
                <a:latin typeface="+mj-lt"/>
                <a:cs typeface="Symbol" charset="2"/>
              </a:rPr>
              <a:t>F</a:t>
            </a:r>
            <a:r>
              <a:rPr lang="it-IT" sz="2400" i="1" dirty="0" smtClean="0">
                <a:latin typeface="+mj-lt"/>
                <a:cs typeface="Times New Roman"/>
              </a:rPr>
              <a:t>NE-Light team</a:t>
            </a:r>
            <a:endParaRPr lang="it-IT" sz="2400" i="1" dirty="0">
              <a:latin typeface="+mj-lt"/>
              <a:cs typeface="Times New Roman"/>
            </a:endParaRPr>
          </a:p>
          <a:p>
            <a:pPr algn="l">
              <a:lnSpc>
                <a:spcPct val="80000"/>
              </a:lnSpc>
            </a:pPr>
            <a:r>
              <a:rPr lang="it-IT" sz="2400" i="1" dirty="0" smtClean="0">
                <a:latin typeface="+mj-lt"/>
                <a:cs typeface="Times New Roman"/>
              </a:rPr>
              <a:t>INFN</a:t>
            </a:r>
            <a:r>
              <a:rPr lang="it-IT" sz="2400" i="1" dirty="0">
                <a:latin typeface="+mj-lt"/>
                <a:cs typeface="Times New Roman"/>
              </a:rPr>
              <a:t>-LNF, Frascati (RM), </a:t>
            </a:r>
            <a:r>
              <a:rPr lang="it-IT" sz="2400" i="1" dirty="0" err="1" smtClean="0">
                <a:latin typeface="+mj-lt"/>
                <a:cs typeface="Times New Roman"/>
              </a:rPr>
              <a:t>Italy</a:t>
            </a:r>
            <a:endParaRPr lang="it-IT" sz="2400" i="1" dirty="0" smtClean="0">
              <a:latin typeface="+mj-lt"/>
              <a:cs typeface="Times New Roman"/>
            </a:endParaRPr>
          </a:p>
          <a:p>
            <a:pPr algn="l">
              <a:lnSpc>
                <a:spcPct val="80000"/>
              </a:lnSpc>
            </a:pPr>
            <a:endParaRPr lang="it-IT" sz="2400" i="1" dirty="0">
              <a:latin typeface="+mj-lt"/>
              <a:cs typeface="Times New Roman"/>
            </a:endParaRPr>
          </a:p>
        </p:txBody>
      </p:sp>
      <p:sp>
        <p:nvSpPr>
          <p:cNvPr id="5" name="Text Box 7"/>
          <p:cNvSpPr txBox="1">
            <a:spLocks noChangeArrowheads="1"/>
          </p:cNvSpPr>
          <p:nvPr/>
        </p:nvSpPr>
        <p:spPr bwMode="auto">
          <a:xfrm>
            <a:off x="2134561" y="5116589"/>
            <a:ext cx="7669839" cy="387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nSpc>
                <a:spcPct val="80000"/>
              </a:lnSpc>
            </a:pPr>
            <a:r>
              <a:rPr lang="it-IT" sz="2400" i="1" dirty="0" smtClean="0">
                <a:latin typeface="+mj-lt"/>
                <a:cs typeface="Times New Roman"/>
              </a:rPr>
              <a:t>V. </a:t>
            </a:r>
            <a:r>
              <a:rPr lang="it-IT" sz="2400" i="1" dirty="0" err="1">
                <a:latin typeface="+mj-lt"/>
                <a:cs typeface="Times New Roman"/>
              </a:rPr>
              <a:t>Baglin</a:t>
            </a:r>
            <a:r>
              <a:rPr lang="it-IT" sz="2400" i="1" dirty="0">
                <a:latin typeface="+mj-lt"/>
                <a:cs typeface="Times New Roman"/>
              </a:rPr>
              <a:t>, </a:t>
            </a:r>
            <a:r>
              <a:rPr lang="it-IT" sz="2400" i="1" dirty="0" smtClean="0">
                <a:latin typeface="+mj-lt"/>
                <a:cs typeface="Times New Roman"/>
              </a:rPr>
              <a:t>and the </a:t>
            </a:r>
            <a:r>
              <a:rPr lang="it-IT" sz="2400" i="1" dirty="0" err="1" smtClean="0">
                <a:latin typeface="+mj-lt"/>
                <a:cs typeface="Times New Roman"/>
              </a:rPr>
              <a:t>Vacuum</a:t>
            </a:r>
            <a:r>
              <a:rPr lang="it-IT" sz="2400" i="1" dirty="0" smtClean="0">
                <a:latin typeface="+mj-lt"/>
                <a:cs typeface="Times New Roman"/>
              </a:rPr>
              <a:t> Group @ CERN</a:t>
            </a:r>
            <a:r>
              <a:rPr lang="it-IT" sz="2400" i="1" dirty="0">
                <a:latin typeface="+mj-lt"/>
                <a:cs typeface="Times New Roman"/>
              </a:rPr>
              <a:t>, </a:t>
            </a:r>
            <a:r>
              <a:rPr lang="it-IT" sz="2400" i="1" dirty="0" smtClean="0">
                <a:latin typeface="+mj-lt"/>
                <a:cs typeface="Times New Roman"/>
              </a:rPr>
              <a:t>Geneva</a:t>
            </a:r>
            <a:r>
              <a:rPr lang="it-IT" sz="2400" i="1" dirty="0">
                <a:latin typeface="+mj-lt"/>
                <a:cs typeface="Times New Roman"/>
              </a:rPr>
              <a:t>, </a:t>
            </a:r>
            <a:r>
              <a:rPr lang="it-IT" sz="2400" i="1" dirty="0" err="1">
                <a:latin typeface="+mj-lt"/>
                <a:cs typeface="Times New Roman"/>
              </a:rPr>
              <a:t>Switzerland</a:t>
            </a:r>
            <a:r>
              <a:rPr lang="it-IT" sz="2400" i="1" dirty="0">
                <a:latin typeface="+mj-lt"/>
                <a:cs typeface="Times New Roman"/>
              </a:rPr>
              <a:t> </a:t>
            </a:r>
          </a:p>
        </p:txBody>
      </p:sp>
      <p:sp>
        <p:nvSpPr>
          <p:cNvPr id="7" name="AutoShape 10" descr="9k="/>
          <p:cNvSpPr>
            <a:spLocks noChangeAspect="1" noChangeArrowheads="1"/>
          </p:cNvSpPr>
          <p:nvPr/>
        </p:nvSpPr>
        <p:spPr bwMode="auto">
          <a:xfrm>
            <a:off x="3983748" y="1483279"/>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pPr>
              <a:lnSpc>
                <a:spcPct val="80000"/>
              </a:lnSpc>
            </a:pPr>
            <a:endParaRPr lang="en-US" sz="2000">
              <a:latin typeface="+mj-lt"/>
              <a:cs typeface="Lucida Bright"/>
            </a:endParaRPr>
          </a:p>
        </p:txBody>
      </p:sp>
      <p:pic>
        <p:nvPicPr>
          <p:cNvPr id="8" name="Picture 11" descr="imag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4851" y="2181127"/>
            <a:ext cx="1511300" cy="95885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2475585" y="3454376"/>
            <a:ext cx="7180104" cy="1126462"/>
          </a:xfrm>
          <a:prstGeom prst="rect">
            <a:avLst/>
          </a:prstGeom>
        </p:spPr>
        <p:txBody>
          <a:bodyPr wrap="square">
            <a:spAutoFit/>
          </a:bodyPr>
          <a:lstStyle/>
          <a:p>
            <a:r>
              <a:rPr lang="it-IT" sz="2400" i="1" dirty="0">
                <a:latin typeface="+mj-lt"/>
                <a:cs typeface="Times New Roman"/>
              </a:rPr>
              <a:t>Franz </a:t>
            </a:r>
            <a:r>
              <a:rPr lang="it-IT" sz="2400" i="1" dirty="0" err="1">
                <a:latin typeface="+mj-lt"/>
                <a:cs typeface="Times New Roman"/>
              </a:rPr>
              <a:t>Schäfers</a:t>
            </a:r>
            <a:r>
              <a:rPr lang="it-IT" sz="2400" i="1" dirty="0">
                <a:latin typeface="+mj-lt"/>
                <a:cs typeface="Times New Roman"/>
              </a:rPr>
              <a:t> </a:t>
            </a:r>
            <a:r>
              <a:rPr lang="it-IT" sz="2400" i="1" dirty="0" smtClean="0">
                <a:latin typeface="+mj-lt"/>
                <a:cs typeface="Times New Roman"/>
              </a:rPr>
              <a:t>(HZB), A. </a:t>
            </a:r>
            <a:r>
              <a:rPr lang="it-IT" sz="2400" i="1" dirty="0" err="1" smtClean="0">
                <a:latin typeface="+mj-lt"/>
                <a:cs typeface="Times New Roman"/>
              </a:rPr>
              <a:t>Sokolov</a:t>
            </a:r>
            <a:r>
              <a:rPr lang="it-IT" sz="2400" i="1" dirty="0" smtClean="0">
                <a:latin typeface="+mj-lt"/>
                <a:cs typeface="Times New Roman"/>
              </a:rPr>
              <a:t>, </a:t>
            </a:r>
            <a:r>
              <a:rPr lang="it-IT" sz="2400" i="1" dirty="0" err="1" smtClean="0">
                <a:latin typeface="+mj-lt"/>
                <a:cs typeface="Times New Roman"/>
              </a:rPr>
              <a:t>F</a:t>
            </a:r>
            <a:r>
              <a:rPr lang="it-IT" sz="2400" i="1" dirty="0" smtClean="0">
                <a:latin typeface="+mj-lt"/>
                <a:cs typeface="Times New Roman"/>
              </a:rPr>
              <a:t>. </a:t>
            </a:r>
            <a:r>
              <a:rPr lang="it-IT" sz="2400" i="1" dirty="0" err="1" smtClean="0">
                <a:latin typeface="+mj-lt"/>
                <a:cs typeface="Times New Roman"/>
              </a:rPr>
              <a:t>Sievert</a:t>
            </a:r>
            <a:r>
              <a:rPr lang="it-IT" sz="2400" i="1" dirty="0" smtClean="0">
                <a:latin typeface="+mj-lt"/>
                <a:cs typeface="Times New Roman"/>
              </a:rPr>
              <a:t>  BESSY </a:t>
            </a:r>
            <a:r>
              <a:rPr lang="it-IT" sz="2400" i="1" dirty="0">
                <a:latin typeface="+mj-lt"/>
                <a:cs typeface="Times New Roman"/>
              </a:rPr>
              <a:t>II, </a:t>
            </a:r>
            <a:r>
              <a:rPr lang="it-IT" sz="2400" i="1" dirty="0" err="1">
                <a:latin typeface="+mj-lt"/>
                <a:cs typeface="Times New Roman"/>
              </a:rPr>
              <a:t>Institute</a:t>
            </a:r>
            <a:r>
              <a:rPr lang="it-IT" sz="2400" i="1" dirty="0">
                <a:latin typeface="+mj-lt"/>
                <a:cs typeface="Times New Roman"/>
              </a:rPr>
              <a:t> </a:t>
            </a:r>
            <a:r>
              <a:rPr lang="it-IT" sz="2400" i="1" dirty="0" err="1">
                <a:latin typeface="+mj-lt"/>
                <a:cs typeface="Times New Roman"/>
              </a:rPr>
              <a:t>f</a:t>
            </a:r>
            <a:r>
              <a:rPr lang="it-IT" sz="2400" i="1" dirty="0">
                <a:latin typeface="+mj-lt"/>
                <a:cs typeface="Times New Roman"/>
              </a:rPr>
              <a:t>. </a:t>
            </a:r>
            <a:r>
              <a:rPr lang="it-IT" sz="2400" i="1" dirty="0" err="1">
                <a:latin typeface="+mj-lt"/>
                <a:cs typeface="Times New Roman"/>
              </a:rPr>
              <a:t>Nanometre</a:t>
            </a:r>
            <a:r>
              <a:rPr lang="it-IT" sz="2400" i="1" dirty="0">
                <a:latin typeface="+mj-lt"/>
                <a:cs typeface="Times New Roman"/>
              </a:rPr>
              <a:t> </a:t>
            </a:r>
            <a:r>
              <a:rPr lang="it-IT" sz="2400" i="1" dirty="0" err="1">
                <a:latin typeface="+mj-lt"/>
                <a:cs typeface="Times New Roman"/>
              </a:rPr>
              <a:t>Optics</a:t>
            </a:r>
            <a:r>
              <a:rPr lang="it-IT" sz="2400" i="1" dirty="0">
                <a:latin typeface="+mj-lt"/>
                <a:cs typeface="Times New Roman"/>
              </a:rPr>
              <a:t> and Technology </a:t>
            </a:r>
            <a:r>
              <a:rPr lang="it-IT" sz="2400" i="1" dirty="0" err="1" smtClean="0">
                <a:latin typeface="+mj-lt"/>
                <a:cs typeface="Times New Roman"/>
              </a:rPr>
              <a:t>Berlin</a:t>
            </a:r>
            <a:r>
              <a:rPr lang="it-IT" sz="2400" i="1" dirty="0">
                <a:latin typeface="+mj-lt"/>
                <a:cs typeface="Times New Roman"/>
              </a:rPr>
              <a:t>, Germany</a:t>
            </a:r>
          </a:p>
          <a:p>
            <a:pPr>
              <a:lnSpc>
                <a:spcPct val="80000"/>
              </a:lnSpc>
            </a:pPr>
            <a:endParaRPr lang="it-IT" sz="2400" i="1" dirty="0">
              <a:latin typeface="+mj-lt"/>
              <a:cs typeface="Times New Roman"/>
            </a:endParaRPr>
          </a:p>
        </p:txBody>
      </p:sp>
      <p:pic>
        <p:nvPicPr>
          <p:cNvPr id="15" name="Picture 14" descr="logo-cern-bi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284" y="4769075"/>
            <a:ext cx="971734" cy="969305"/>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9685" y="3454376"/>
            <a:ext cx="1964876" cy="1000300"/>
          </a:xfrm>
          <a:prstGeom prst="rect">
            <a:avLst/>
          </a:prstGeom>
        </p:spPr>
      </p:pic>
    </p:spTree>
    <p:extLst>
      <p:ext uri="{BB962C8B-B14F-4D97-AF65-F5344CB8AC3E}">
        <p14:creationId xmlns:p14="http://schemas.microsoft.com/office/powerpoint/2010/main" val="5461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4799" y="-100955"/>
            <a:ext cx="9601201" cy="740942"/>
          </a:xfrm>
          <a:prstGeom prst="rect">
            <a:avLst/>
          </a:prstGeom>
        </p:spPr>
        <p:txBody>
          <a:bodyPr/>
          <a:lstStyle>
            <a:defPPr>
              <a:defRPr lang="en-US"/>
            </a:defPPr>
            <a:lvl1pPr algn="l" defTabSz="457200" rtl="0" fontAlgn="auto">
              <a:spcBef>
                <a:spcPts val="0"/>
              </a:spcBef>
              <a:spcAft>
                <a:spcPts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GB" sz="4000" b="1" dirty="0" smtClean="0">
                <a:solidFill>
                  <a:srgbClr val="FF0000"/>
                </a:solidFill>
                <a:latin typeface="+mj-lt"/>
                <a:cs typeface="Calibri"/>
              </a:rPr>
              <a:t>Some Numbers: </a:t>
            </a:r>
          </a:p>
          <a:p>
            <a:r>
              <a:rPr lang="en-GB" sz="4000" b="1" dirty="0" smtClean="0">
                <a:solidFill>
                  <a:srgbClr val="FF0000"/>
                </a:solidFill>
                <a:latin typeface="+mj-lt"/>
                <a:cs typeface="Calibri"/>
              </a:rPr>
              <a:t>(Power </a:t>
            </a:r>
            <a:r>
              <a:rPr lang="en-GB" sz="4000" b="1" dirty="0" smtClean="0">
                <a:solidFill>
                  <a:srgbClr val="FF0000"/>
                </a:solidFill>
                <a:latin typeface="+mj-lt"/>
                <a:cs typeface="Calibri"/>
                <a:sym typeface="Wingdings"/>
              </a:rPr>
              <a:t> Feasibility  Sustainability</a:t>
            </a:r>
            <a:r>
              <a:rPr lang="en-GB" sz="4000" b="1" dirty="0" smtClean="0">
                <a:solidFill>
                  <a:srgbClr val="FF0000"/>
                </a:solidFill>
                <a:latin typeface="+mj-lt"/>
                <a:cs typeface="Calibri"/>
              </a:rPr>
              <a:t>!)</a:t>
            </a:r>
            <a:endParaRPr lang="en-GB" sz="4000" b="1" dirty="0">
              <a:solidFill>
                <a:srgbClr val="FF0000"/>
              </a:solidFill>
              <a:latin typeface="+mj-lt"/>
              <a:cs typeface="Calibri"/>
            </a:endParaRPr>
          </a:p>
        </p:txBody>
      </p:sp>
      <p:sp>
        <p:nvSpPr>
          <p:cNvPr id="3" name="TextBox 2"/>
          <p:cNvSpPr txBox="1"/>
          <p:nvPr/>
        </p:nvSpPr>
        <p:spPr>
          <a:xfrm>
            <a:off x="304801" y="1214396"/>
            <a:ext cx="93980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3200" dirty="0" smtClean="0"/>
              <a:t>To dissipate ~ 5 MW in the FCC-</a:t>
            </a:r>
            <a:r>
              <a:rPr lang="en-GB" sz="3200" dirty="0" err="1" smtClean="0"/>
              <a:t>hh</a:t>
            </a:r>
            <a:r>
              <a:rPr lang="en-GB" sz="3200" dirty="0" smtClean="0"/>
              <a:t> :</a:t>
            </a:r>
          </a:p>
        </p:txBody>
      </p:sp>
      <p:graphicFrame>
        <p:nvGraphicFramePr>
          <p:cNvPr id="9" name="Table 8"/>
          <p:cNvGraphicFramePr>
            <a:graphicFrameLocks noGrp="1"/>
          </p:cNvGraphicFramePr>
          <p:nvPr>
            <p:extLst>
              <p:ext uri="{D42A27DB-BD31-4B8C-83A1-F6EECF244321}">
                <p14:modId xmlns:p14="http://schemas.microsoft.com/office/powerpoint/2010/main" val="635002671"/>
              </p:ext>
            </p:extLst>
          </p:nvPr>
        </p:nvGraphicFramePr>
        <p:xfrm>
          <a:off x="304798" y="1860727"/>
          <a:ext cx="9398002" cy="2468880"/>
        </p:xfrm>
        <a:graphic>
          <a:graphicData uri="http://schemas.openxmlformats.org/drawingml/2006/table">
            <a:tbl>
              <a:tblPr firstRow="1" bandRow="1">
                <a:tableStyleId>{E8B1032C-EA38-4F05-BA0D-38AFFFC7BED3}</a:tableStyleId>
              </a:tblPr>
              <a:tblGrid>
                <a:gridCol w="4699001"/>
                <a:gridCol w="4699001"/>
              </a:tblGrid>
              <a:tr h="72330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latin typeface="+mn-lt"/>
                          <a:ea typeface="+mn-ea"/>
                          <a:cs typeface="+mn-cs"/>
                        </a:rPr>
                        <a:t>@ 1.9 K  </a:t>
                      </a:r>
                    </a:p>
                    <a:p>
                      <a:pPr marL="0" marR="0" indent="0" algn="ctr" defTabSz="6858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latin typeface="+mn-lt"/>
                          <a:ea typeface="+mn-ea"/>
                          <a:cs typeface="+mn-cs"/>
                        </a:rPr>
                        <a:t>(cold bore temperature) </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latin typeface="+mn-lt"/>
                          <a:ea typeface="+mn-ea"/>
                          <a:cs typeface="+mn-cs"/>
                        </a:rPr>
                        <a:t>&gt; 7 GW</a:t>
                      </a:r>
                    </a:p>
                  </a:txBody>
                  <a:tcPr/>
                </a:tc>
              </a:tr>
              <a:tr h="72330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latin typeface="+mn-lt"/>
                          <a:ea typeface="+mn-ea"/>
                          <a:cs typeface="+mn-cs"/>
                        </a:rPr>
                        <a:t>@ 4.2 K  </a:t>
                      </a:r>
                    </a:p>
                    <a:p>
                      <a:pPr marL="0" marR="0" indent="0" algn="ctr" defTabSz="6858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latin typeface="+mn-lt"/>
                          <a:ea typeface="+mn-ea"/>
                          <a:cs typeface="+mn-cs"/>
                        </a:rPr>
                        <a:t>(Liquid He temperature) </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latin typeface="+mn-lt"/>
                          <a:ea typeface="+mn-ea"/>
                          <a:cs typeface="+mn-cs"/>
                        </a:rPr>
                        <a:t>&gt; 3 GW</a:t>
                      </a:r>
                    </a:p>
                  </a:txBody>
                  <a:tcPr/>
                </a:tc>
              </a:tr>
              <a:tr h="72330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latin typeface="+mn-lt"/>
                          <a:ea typeface="+mn-ea"/>
                          <a:cs typeface="+mn-cs"/>
                        </a:rPr>
                        <a:t>5 K &lt; T &lt; 20 K  </a:t>
                      </a:r>
                    </a:p>
                    <a:p>
                      <a:pPr marL="0" marR="0" indent="0" algn="ctr" defTabSz="6858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latin typeface="+mn-lt"/>
                          <a:ea typeface="+mn-ea"/>
                          <a:cs typeface="+mn-cs"/>
                        </a:rPr>
                        <a:t>(LHC BS temperature</a:t>
                      </a:r>
                      <a:r>
                        <a:rPr lang="en-GB" sz="2400" b="1" kern="1200" smtClean="0">
                          <a:solidFill>
                            <a:schemeClr val="tx1"/>
                          </a:solidFill>
                          <a:latin typeface="+mn-lt"/>
                          <a:ea typeface="+mn-ea"/>
                          <a:cs typeface="+mn-cs"/>
                        </a:rPr>
                        <a:t>) </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latin typeface="+mn-lt"/>
                          <a:ea typeface="+mn-ea"/>
                          <a:cs typeface="+mn-cs"/>
                        </a:rPr>
                        <a:t>&gt; 1</a:t>
                      </a:r>
                      <a:r>
                        <a:rPr lang="en-GB" sz="2400" b="1" kern="1200" baseline="0" dirty="0" smtClean="0">
                          <a:solidFill>
                            <a:schemeClr val="tx1"/>
                          </a:solidFill>
                          <a:latin typeface="+mn-lt"/>
                          <a:ea typeface="+mn-ea"/>
                          <a:cs typeface="+mn-cs"/>
                        </a:rPr>
                        <a:t> GW</a:t>
                      </a:r>
                    </a:p>
                    <a:p>
                      <a:pPr marL="0" marR="0" indent="0" algn="ctr" defTabSz="685800" rtl="0" eaLnBrk="1" fontAlgn="auto" latinLnBrk="0" hangingPunct="1">
                        <a:lnSpc>
                          <a:spcPct val="100000"/>
                        </a:lnSpc>
                        <a:spcBef>
                          <a:spcPts val="0"/>
                        </a:spcBef>
                        <a:spcAft>
                          <a:spcPts val="0"/>
                        </a:spcAft>
                        <a:buClrTx/>
                        <a:buSzTx/>
                        <a:buFontTx/>
                        <a:buNone/>
                        <a:tabLst/>
                        <a:defRPr/>
                      </a:pPr>
                      <a:endParaRPr lang="en-GB" sz="2400" b="1" kern="1200" dirty="0">
                        <a:solidFill>
                          <a:schemeClr val="tx1"/>
                        </a:solidFill>
                        <a:latin typeface="+mn-lt"/>
                        <a:ea typeface="+mn-ea"/>
                        <a:cs typeface="+mn-cs"/>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22322674"/>
              </p:ext>
            </p:extLst>
          </p:nvPr>
        </p:nvGraphicFramePr>
        <p:xfrm>
          <a:off x="304798" y="4329607"/>
          <a:ext cx="9398002" cy="822960"/>
        </p:xfrm>
        <a:graphic>
          <a:graphicData uri="http://schemas.openxmlformats.org/drawingml/2006/table">
            <a:tbl>
              <a:tblPr firstRow="1" bandRow="1">
                <a:tableStyleId>{E8B1032C-EA38-4F05-BA0D-38AFFFC7BED3}</a:tableStyleId>
              </a:tblPr>
              <a:tblGrid>
                <a:gridCol w="4699001"/>
                <a:gridCol w="4699001"/>
              </a:tblGrid>
              <a:tr h="72330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latin typeface="+mn-lt"/>
                          <a:ea typeface="+mn-ea"/>
                          <a:cs typeface="+mn-cs"/>
                        </a:rPr>
                        <a:t>40 K &lt; T &lt; 60 K  </a:t>
                      </a:r>
                    </a:p>
                    <a:p>
                      <a:pPr marL="0" marR="0" indent="0" algn="ctr" defTabSz="6858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latin typeface="+mn-lt"/>
                          <a:ea typeface="+mn-ea"/>
                          <a:cs typeface="+mn-cs"/>
                        </a:rPr>
                        <a:t>(FCC-</a:t>
                      </a:r>
                      <a:r>
                        <a:rPr lang="en-GB" sz="2400" b="1" kern="1200" dirty="0" err="1" smtClean="0">
                          <a:solidFill>
                            <a:schemeClr val="tx1"/>
                          </a:solidFill>
                          <a:latin typeface="+mn-lt"/>
                          <a:ea typeface="+mn-ea"/>
                          <a:cs typeface="+mn-cs"/>
                        </a:rPr>
                        <a:t>hh</a:t>
                      </a:r>
                      <a:r>
                        <a:rPr lang="en-GB" sz="2400" b="1" kern="1200" dirty="0" smtClean="0">
                          <a:solidFill>
                            <a:schemeClr val="tx1"/>
                          </a:solidFill>
                          <a:latin typeface="+mn-lt"/>
                          <a:ea typeface="+mn-ea"/>
                          <a:cs typeface="+mn-cs"/>
                        </a:rPr>
                        <a:t> BS temperature) </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2400" b="1" kern="1200" dirty="0" smtClean="0">
                          <a:solidFill>
                            <a:srgbClr val="FF0000"/>
                          </a:solidFill>
                          <a:latin typeface="+mn-lt"/>
                          <a:ea typeface="+mn-ea"/>
                          <a:cs typeface="+mn-cs"/>
                        </a:rPr>
                        <a:t>Hopefully 100</a:t>
                      </a:r>
                      <a:r>
                        <a:rPr lang="en-GB" sz="2400" b="1" kern="1200" baseline="0" dirty="0" smtClean="0">
                          <a:solidFill>
                            <a:srgbClr val="FF0000"/>
                          </a:solidFill>
                          <a:latin typeface="+mn-lt"/>
                          <a:ea typeface="+mn-ea"/>
                          <a:cs typeface="+mn-cs"/>
                        </a:rPr>
                        <a:t> M</a:t>
                      </a:r>
                      <a:r>
                        <a:rPr lang="en-GB" sz="2400" b="1" kern="1200" dirty="0" smtClean="0">
                          <a:solidFill>
                            <a:srgbClr val="FF0000"/>
                          </a:solidFill>
                          <a:latin typeface="+mn-lt"/>
                          <a:ea typeface="+mn-ea"/>
                          <a:cs typeface="+mn-cs"/>
                        </a:rPr>
                        <a:t> W</a:t>
                      </a:r>
                    </a:p>
                    <a:p>
                      <a:pPr marL="0" marR="0" indent="0" algn="ctr" defTabSz="6858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latin typeface="+mn-lt"/>
                          <a:ea typeface="+mn-ea"/>
                          <a:cs typeface="+mn-cs"/>
                        </a:rPr>
                        <a:t>(max. available power!)</a:t>
                      </a:r>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02123237"/>
              </p:ext>
            </p:extLst>
          </p:nvPr>
        </p:nvGraphicFramePr>
        <p:xfrm>
          <a:off x="304798" y="5152567"/>
          <a:ext cx="9398002" cy="512253"/>
        </p:xfrm>
        <a:graphic>
          <a:graphicData uri="http://schemas.openxmlformats.org/drawingml/2006/table">
            <a:tbl>
              <a:tblPr firstRow="1" bandRow="1">
                <a:tableStyleId>{E8B1032C-EA38-4F05-BA0D-38AFFFC7BED3}</a:tableStyleId>
              </a:tblPr>
              <a:tblGrid>
                <a:gridCol w="4699001"/>
                <a:gridCol w="4699001"/>
              </a:tblGrid>
              <a:tr h="512253">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latin typeface="+mn-lt"/>
                          <a:ea typeface="+mn-ea"/>
                          <a:cs typeface="+mn-cs"/>
                        </a:rPr>
                        <a:t>At Room temperature </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2400" b="1" kern="1200" dirty="0" smtClean="0">
                          <a:solidFill>
                            <a:srgbClr val="FF0000"/>
                          </a:solidFill>
                          <a:latin typeface="+mn-lt"/>
                          <a:ea typeface="+mn-ea"/>
                          <a:cs typeface="+mn-cs"/>
                        </a:rPr>
                        <a:t>~ 6 -</a:t>
                      </a:r>
                      <a:r>
                        <a:rPr lang="en-GB" sz="2400" b="1" kern="1200" baseline="0" dirty="0" smtClean="0">
                          <a:solidFill>
                            <a:srgbClr val="FF0000"/>
                          </a:solidFill>
                          <a:latin typeface="+mn-lt"/>
                          <a:ea typeface="+mn-ea"/>
                          <a:cs typeface="+mn-cs"/>
                        </a:rPr>
                        <a:t> 10 M</a:t>
                      </a:r>
                      <a:r>
                        <a:rPr lang="en-GB" sz="2400" b="1" kern="1200" dirty="0" smtClean="0">
                          <a:solidFill>
                            <a:srgbClr val="FF0000"/>
                          </a:solidFill>
                          <a:latin typeface="+mn-lt"/>
                          <a:ea typeface="+mn-ea"/>
                          <a:cs typeface="+mn-cs"/>
                        </a:rPr>
                        <a:t> W</a:t>
                      </a:r>
                    </a:p>
                  </a:txBody>
                  <a:tcPr/>
                </a:tc>
              </a:tr>
            </a:tbl>
          </a:graphicData>
        </a:graphic>
      </p:graphicFrame>
    </p:spTree>
    <p:extLst>
      <p:ext uri="{BB962C8B-B14F-4D97-AF65-F5344CB8AC3E}">
        <p14:creationId xmlns:p14="http://schemas.microsoft.com/office/powerpoint/2010/main" val="1680307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0" y="254569"/>
            <a:ext cx="9906000" cy="740942"/>
          </a:xfrm>
          <a:prstGeom prst="rect">
            <a:avLst/>
          </a:prstGeom>
        </p:spPr>
        <p:txBody>
          <a:bodyPr/>
          <a:lstStyle>
            <a:defPPr>
              <a:defRPr lang="en-US"/>
            </a:defPPr>
            <a:lvl1pPr algn="l" defTabSz="457200" rtl="0" fontAlgn="auto">
              <a:spcBef>
                <a:spcPts val="0"/>
              </a:spcBef>
              <a:spcAft>
                <a:spcPts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GB" sz="3600" b="1" dirty="0" smtClean="0">
                <a:solidFill>
                  <a:srgbClr val="FF0000"/>
                </a:solidFill>
                <a:latin typeface="+mj-lt"/>
                <a:cs typeface="Calibri"/>
              </a:rPr>
              <a:t>From LHC Beam screen concept </a:t>
            </a:r>
          </a:p>
          <a:p>
            <a:pPr algn="ctr"/>
            <a:r>
              <a:rPr lang="en-GB" sz="3600" b="1" dirty="0" smtClean="0">
                <a:solidFill>
                  <a:srgbClr val="FF0000"/>
                </a:solidFill>
                <a:latin typeface="+mj-lt"/>
                <a:cs typeface="Calibri"/>
              </a:rPr>
              <a:t>(5 K &lt; T &lt; 20 K) </a:t>
            </a:r>
            <a:endParaRPr lang="en-GB" sz="3600" b="1" dirty="0">
              <a:solidFill>
                <a:srgbClr val="FF0000"/>
              </a:solidFill>
              <a:latin typeface="+mj-lt"/>
              <a:cs typeface="Calibri"/>
            </a:endParaRPr>
          </a:p>
        </p:txBody>
      </p:sp>
      <p:pic>
        <p:nvPicPr>
          <p:cNvPr id="22"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36230" y="1955035"/>
            <a:ext cx="7032730" cy="380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 name="Picture 1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349" y="2336800"/>
            <a:ext cx="4066218"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 name="TextBox 30"/>
          <p:cNvSpPr txBox="1">
            <a:spLocks noChangeArrowheads="1"/>
          </p:cNvSpPr>
          <p:nvPr/>
        </p:nvSpPr>
        <p:spPr bwMode="auto">
          <a:xfrm>
            <a:off x="1128994" y="1851746"/>
            <a:ext cx="1900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4"/>
              </a:buBlip>
              <a:defRPr sz="2000">
                <a:solidFill>
                  <a:schemeClr val="tx1"/>
                </a:solidFill>
                <a:latin typeface="Arial" charset="0"/>
              </a:defRPr>
            </a:lvl1pPr>
            <a:lvl2pPr marL="742950" indent="-285750" eaLnBrk="0" hangingPunct="0">
              <a:spcBef>
                <a:spcPct val="20000"/>
              </a:spcBef>
              <a:buBlip>
                <a:blip r:embed="rId5"/>
              </a:buBlip>
              <a:defRPr>
                <a:solidFill>
                  <a:schemeClr val="tx1"/>
                </a:solidFill>
                <a:latin typeface="Arial" charset="0"/>
              </a:defRPr>
            </a:lvl2pPr>
            <a:lvl3pPr marL="1143000" indent="-228600" eaLnBrk="0" hangingPunct="0">
              <a:spcBef>
                <a:spcPct val="20000"/>
              </a:spcBef>
              <a:buBlip>
                <a:blip r:embed="rId6"/>
              </a:buBlip>
              <a:defRPr sz="1600">
                <a:solidFill>
                  <a:schemeClr val="tx1"/>
                </a:solidFill>
                <a:latin typeface="Arial" charset="0"/>
              </a:defRPr>
            </a:lvl3pPr>
            <a:lvl4pPr marL="1600200" indent="-228600" eaLnBrk="0" hangingPunct="0">
              <a:spcBef>
                <a:spcPct val="20000"/>
              </a:spcBef>
              <a:buBlip>
                <a:blip r:embed="rId7"/>
              </a:buBlip>
              <a:defRPr sz="1600">
                <a:solidFill>
                  <a:schemeClr val="tx1"/>
                </a:solidFill>
                <a:latin typeface="Arial" charset="0"/>
              </a:defRPr>
            </a:lvl4pPr>
            <a:lvl5pPr marL="2057400" indent="-228600" eaLnBrk="0" hangingPunct="0">
              <a:spcBef>
                <a:spcPct val="20000"/>
              </a:spcBef>
              <a:buBlip>
                <a:blip r:embed="rId7"/>
              </a:buBlip>
              <a:defRPr sz="1600">
                <a:solidFill>
                  <a:schemeClr val="tx1"/>
                </a:solidFill>
                <a:latin typeface="Arial" charset="0"/>
              </a:defRPr>
            </a:lvl5pPr>
            <a:lvl6pPr marL="2514600" indent="-228600" eaLnBrk="0" fontAlgn="base" hangingPunct="0">
              <a:spcBef>
                <a:spcPct val="20000"/>
              </a:spcBef>
              <a:spcAft>
                <a:spcPct val="0"/>
              </a:spcAft>
              <a:buBlip>
                <a:blip r:embed="rId7"/>
              </a:buBlip>
              <a:defRPr sz="1600">
                <a:solidFill>
                  <a:schemeClr val="tx1"/>
                </a:solidFill>
                <a:latin typeface="Arial" charset="0"/>
              </a:defRPr>
            </a:lvl6pPr>
            <a:lvl7pPr marL="2971800" indent="-228600" eaLnBrk="0" fontAlgn="base" hangingPunct="0">
              <a:spcBef>
                <a:spcPct val="20000"/>
              </a:spcBef>
              <a:spcAft>
                <a:spcPct val="0"/>
              </a:spcAft>
              <a:buBlip>
                <a:blip r:embed="rId7"/>
              </a:buBlip>
              <a:defRPr sz="1600">
                <a:solidFill>
                  <a:schemeClr val="tx1"/>
                </a:solidFill>
                <a:latin typeface="Arial" charset="0"/>
              </a:defRPr>
            </a:lvl7pPr>
            <a:lvl8pPr marL="3429000" indent="-228600" eaLnBrk="0" fontAlgn="base" hangingPunct="0">
              <a:spcBef>
                <a:spcPct val="20000"/>
              </a:spcBef>
              <a:spcAft>
                <a:spcPct val="0"/>
              </a:spcAft>
              <a:buBlip>
                <a:blip r:embed="rId7"/>
              </a:buBlip>
              <a:defRPr sz="1600">
                <a:solidFill>
                  <a:schemeClr val="tx1"/>
                </a:solidFill>
                <a:latin typeface="Arial" charset="0"/>
              </a:defRPr>
            </a:lvl8pPr>
            <a:lvl9pPr marL="3886200" indent="-228600" eaLnBrk="0" fontAlgn="base" hangingPunct="0">
              <a:spcBef>
                <a:spcPct val="20000"/>
              </a:spcBef>
              <a:spcAft>
                <a:spcPct val="0"/>
              </a:spcAft>
              <a:buBlip>
                <a:blip r:embed="rId7"/>
              </a:buBlip>
              <a:defRPr sz="1600">
                <a:solidFill>
                  <a:schemeClr val="tx1"/>
                </a:solidFill>
                <a:latin typeface="Arial" charset="0"/>
              </a:defRPr>
            </a:lvl9pPr>
          </a:lstStyle>
          <a:p>
            <a:pPr eaLnBrk="1" hangingPunct="1">
              <a:spcBef>
                <a:spcPct val="0"/>
              </a:spcBef>
              <a:buFontTx/>
              <a:buNone/>
            </a:pPr>
            <a:r>
              <a:rPr lang="en-US" altLang="de-DE" b="1">
                <a:latin typeface="Calibri" charset="0"/>
                <a:ea typeface="Calibri" charset="0"/>
                <a:cs typeface="Calibri" charset="0"/>
              </a:rPr>
              <a:t>LHC</a:t>
            </a:r>
            <a:endParaRPr lang="de-DE" altLang="de-DE" b="1" dirty="0">
              <a:latin typeface="Calibri" charset="0"/>
              <a:ea typeface="Calibri" charset="0"/>
              <a:cs typeface="Calibri" charset="0"/>
            </a:endParaRPr>
          </a:p>
        </p:txBody>
      </p:sp>
      <p:sp>
        <p:nvSpPr>
          <p:cNvPr id="25" name="Rectangle 1"/>
          <p:cNvSpPr>
            <a:spLocks noChangeArrowheads="1"/>
          </p:cNvSpPr>
          <p:nvPr/>
        </p:nvSpPr>
        <p:spPr bwMode="auto">
          <a:xfrm>
            <a:off x="6083699" y="4842895"/>
            <a:ext cx="35448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4"/>
              </a:buBlip>
              <a:defRPr sz="2000">
                <a:solidFill>
                  <a:schemeClr val="tx1"/>
                </a:solidFill>
                <a:latin typeface="Arial" charset="0"/>
              </a:defRPr>
            </a:lvl1pPr>
            <a:lvl2pPr marL="742950" indent="-285750" eaLnBrk="0" hangingPunct="0">
              <a:spcBef>
                <a:spcPct val="20000"/>
              </a:spcBef>
              <a:buBlip>
                <a:blip r:embed="rId5"/>
              </a:buBlip>
              <a:defRPr>
                <a:solidFill>
                  <a:schemeClr val="tx1"/>
                </a:solidFill>
                <a:latin typeface="Arial" charset="0"/>
              </a:defRPr>
            </a:lvl2pPr>
            <a:lvl3pPr marL="1143000" indent="-228600" eaLnBrk="0" hangingPunct="0">
              <a:spcBef>
                <a:spcPct val="20000"/>
              </a:spcBef>
              <a:buBlip>
                <a:blip r:embed="rId6"/>
              </a:buBlip>
              <a:defRPr sz="1600">
                <a:solidFill>
                  <a:schemeClr val="tx1"/>
                </a:solidFill>
                <a:latin typeface="Arial" charset="0"/>
              </a:defRPr>
            </a:lvl3pPr>
            <a:lvl4pPr marL="1600200" indent="-228600" eaLnBrk="0" hangingPunct="0">
              <a:spcBef>
                <a:spcPct val="20000"/>
              </a:spcBef>
              <a:buBlip>
                <a:blip r:embed="rId7"/>
              </a:buBlip>
              <a:defRPr sz="1600">
                <a:solidFill>
                  <a:schemeClr val="tx1"/>
                </a:solidFill>
                <a:latin typeface="Arial" charset="0"/>
              </a:defRPr>
            </a:lvl4pPr>
            <a:lvl5pPr marL="2057400" indent="-228600" eaLnBrk="0" hangingPunct="0">
              <a:spcBef>
                <a:spcPct val="20000"/>
              </a:spcBef>
              <a:buBlip>
                <a:blip r:embed="rId7"/>
              </a:buBlip>
              <a:defRPr sz="1600">
                <a:solidFill>
                  <a:schemeClr val="tx1"/>
                </a:solidFill>
                <a:latin typeface="Arial" charset="0"/>
              </a:defRPr>
            </a:lvl5pPr>
            <a:lvl6pPr marL="2514600" indent="-228600" eaLnBrk="0" fontAlgn="base" hangingPunct="0">
              <a:spcBef>
                <a:spcPct val="20000"/>
              </a:spcBef>
              <a:spcAft>
                <a:spcPct val="0"/>
              </a:spcAft>
              <a:buBlip>
                <a:blip r:embed="rId7"/>
              </a:buBlip>
              <a:defRPr sz="1600">
                <a:solidFill>
                  <a:schemeClr val="tx1"/>
                </a:solidFill>
                <a:latin typeface="Arial" charset="0"/>
              </a:defRPr>
            </a:lvl6pPr>
            <a:lvl7pPr marL="2971800" indent="-228600" eaLnBrk="0" fontAlgn="base" hangingPunct="0">
              <a:spcBef>
                <a:spcPct val="20000"/>
              </a:spcBef>
              <a:spcAft>
                <a:spcPct val="0"/>
              </a:spcAft>
              <a:buBlip>
                <a:blip r:embed="rId7"/>
              </a:buBlip>
              <a:defRPr sz="1600">
                <a:solidFill>
                  <a:schemeClr val="tx1"/>
                </a:solidFill>
                <a:latin typeface="Arial" charset="0"/>
              </a:defRPr>
            </a:lvl7pPr>
            <a:lvl8pPr marL="3429000" indent="-228600" eaLnBrk="0" fontAlgn="base" hangingPunct="0">
              <a:spcBef>
                <a:spcPct val="20000"/>
              </a:spcBef>
              <a:spcAft>
                <a:spcPct val="0"/>
              </a:spcAft>
              <a:buBlip>
                <a:blip r:embed="rId7"/>
              </a:buBlip>
              <a:defRPr sz="1600">
                <a:solidFill>
                  <a:schemeClr val="tx1"/>
                </a:solidFill>
                <a:latin typeface="Arial" charset="0"/>
              </a:defRPr>
            </a:lvl8pPr>
            <a:lvl9pPr marL="3886200" indent="-228600" eaLnBrk="0" fontAlgn="base" hangingPunct="0">
              <a:spcBef>
                <a:spcPct val="20000"/>
              </a:spcBef>
              <a:spcAft>
                <a:spcPct val="0"/>
              </a:spcAft>
              <a:buBlip>
                <a:blip r:embed="rId7"/>
              </a:buBlip>
              <a:defRPr sz="1600">
                <a:solidFill>
                  <a:schemeClr val="tx1"/>
                </a:solidFill>
                <a:latin typeface="Arial" charset="0"/>
              </a:defRPr>
            </a:lvl9pPr>
          </a:lstStyle>
          <a:p>
            <a:pPr algn="r" eaLnBrk="1" hangingPunct="1">
              <a:spcBef>
                <a:spcPct val="0"/>
              </a:spcBef>
              <a:buFontTx/>
              <a:buNone/>
            </a:pPr>
            <a:r>
              <a:rPr lang="de-DE" altLang="de-DE" sz="2400" b="1" dirty="0" smtClean="0">
                <a:latin typeface="Calibri" charset="0"/>
                <a:ea typeface="Calibri" charset="0"/>
                <a:cs typeface="Calibri" charset="0"/>
              </a:rPr>
              <a:t>SR </a:t>
            </a:r>
            <a:r>
              <a:rPr lang="de-DE" altLang="de-DE" sz="2400" b="1" dirty="0">
                <a:latin typeface="Calibri" charset="0"/>
                <a:ea typeface="Calibri" charset="0"/>
                <a:cs typeface="Calibri" charset="0"/>
              </a:rPr>
              <a:t>= 0.17 </a:t>
            </a:r>
            <a:r>
              <a:rPr lang="de-DE" altLang="de-DE" sz="2400" b="1" dirty="0" smtClean="0">
                <a:latin typeface="Calibri" charset="0"/>
                <a:ea typeface="Calibri" charset="0"/>
                <a:cs typeface="Calibri" charset="0"/>
              </a:rPr>
              <a:t>W/m/</a:t>
            </a:r>
            <a:r>
              <a:rPr lang="de-DE" altLang="de-DE" sz="2400" b="1" dirty="0" err="1" smtClean="0">
                <a:latin typeface="Calibri" charset="0"/>
                <a:ea typeface="Calibri" charset="0"/>
                <a:cs typeface="Calibri" charset="0"/>
              </a:rPr>
              <a:t>ap</a:t>
            </a:r>
            <a:endParaRPr lang="de-DE" altLang="de-DE" sz="2400" b="1" dirty="0">
              <a:latin typeface="Calibri" charset="0"/>
              <a:ea typeface="Calibri" charset="0"/>
              <a:cs typeface="Calibri" charset="0"/>
            </a:endParaRPr>
          </a:p>
          <a:p>
            <a:pPr algn="r" eaLnBrk="1" hangingPunct="1">
              <a:spcBef>
                <a:spcPct val="0"/>
              </a:spcBef>
              <a:buFontTx/>
              <a:buNone/>
            </a:pPr>
            <a:r>
              <a:rPr lang="en-US" altLang="de-DE" sz="2400" b="1" dirty="0">
                <a:latin typeface="Calibri" charset="0"/>
                <a:ea typeface="Calibri" charset="0"/>
                <a:cs typeface="Calibri" charset="0"/>
              </a:rPr>
              <a:t>Tot. Power =</a:t>
            </a:r>
            <a:r>
              <a:rPr lang="en-US" altLang="de-DE" sz="2400" b="1" dirty="0" smtClean="0">
                <a:latin typeface="Calibri" charset="0"/>
                <a:ea typeface="Calibri" charset="0"/>
                <a:cs typeface="Calibri" charset="0"/>
              </a:rPr>
              <a:t>0.007 MW</a:t>
            </a:r>
            <a:endParaRPr lang="en-US" altLang="de-DE" sz="2400" b="1" dirty="0">
              <a:latin typeface="Calibri" charset="0"/>
              <a:ea typeface="Calibri" charset="0"/>
              <a:cs typeface="Calibri" charset="0"/>
            </a:endParaRPr>
          </a:p>
        </p:txBody>
      </p:sp>
      <p:sp>
        <p:nvSpPr>
          <p:cNvPr id="26" name="Rectangle 22"/>
          <p:cNvSpPr>
            <a:spLocks noChangeArrowheads="1"/>
          </p:cNvSpPr>
          <p:nvPr/>
        </p:nvSpPr>
        <p:spPr bwMode="auto">
          <a:xfrm>
            <a:off x="3449800" y="2560797"/>
            <a:ext cx="52489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4"/>
              </a:buBlip>
              <a:defRPr sz="2000">
                <a:solidFill>
                  <a:schemeClr val="tx1"/>
                </a:solidFill>
                <a:latin typeface="Arial" charset="0"/>
              </a:defRPr>
            </a:lvl1pPr>
            <a:lvl2pPr marL="742950" indent="-285750" eaLnBrk="0" hangingPunct="0">
              <a:spcBef>
                <a:spcPct val="20000"/>
              </a:spcBef>
              <a:buBlip>
                <a:blip r:embed="rId5"/>
              </a:buBlip>
              <a:defRPr>
                <a:solidFill>
                  <a:schemeClr val="tx1"/>
                </a:solidFill>
                <a:latin typeface="Arial" charset="0"/>
              </a:defRPr>
            </a:lvl2pPr>
            <a:lvl3pPr marL="1143000" indent="-228600" eaLnBrk="0" hangingPunct="0">
              <a:spcBef>
                <a:spcPct val="20000"/>
              </a:spcBef>
              <a:buBlip>
                <a:blip r:embed="rId6"/>
              </a:buBlip>
              <a:defRPr sz="1600">
                <a:solidFill>
                  <a:schemeClr val="tx1"/>
                </a:solidFill>
                <a:latin typeface="Arial" charset="0"/>
              </a:defRPr>
            </a:lvl3pPr>
            <a:lvl4pPr marL="1600200" indent="-228600" eaLnBrk="0" hangingPunct="0">
              <a:spcBef>
                <a:spcPct val="20000"/>
              </a:spcBef>
              <a:buBlip>
                <a:blip r:embed="rId7"/>
              </a:buBlip>
              <a:defRPr sz="1600">
                <a:solidFill>
                  <a:schemeClr val="tx1"/>
                </a:solidFill>
                <a:latin typeface="Arial" charset="0"/>
              </a:defRPr>
            </a:lvl4pPr>
            <a:lvl5pPr marL="2057400" indent="-228600" eaLnBrk="0" hangingPunct="0">
              <a:spcBef>
                <a:spcPct val="20000"/>
              </a:spcBef>
              <a:buBlip>
                <a:blip r:embed="rId7"/>
              </a:buBlip>
              <a:defRPr sz="1600">
                <a:solidFill>
                  <a:schemeClr val="tx1"/>
                </a:solidFill>
                <a:latin typeface="Arial" charset="0"/>
              </a:defRPr>
            </a:lvl5pPr>
            <a:lvl6pPr marL="2514600" indent="-228600" eaLnBrk="0" fontAlgn="base" hangingPunct="0">
              <a:spcBef>
                <a:spcPct val="20000"/>
              </a:spcBef>
              <a:spcAft>
                <a:spcPct val="0"/>
              </a:spcAft>
              <a:buBlip>
                <a:blip r:embed="rId7"/>
              </a:buBlip>
              <a:defRPr sz="1600">
                <a:solidFill>
                  <a:schemeClr val="tx1"/>
                </a:solidFill>
                <a:latin typeface="Arial" charset="0"/>
              </a:defRPr>
            </a:lvl6pPr>
            <a:lvl7pPr marL="2971800" indent="-228600" eaLnBrk="0" fontAlgn="base" hangingPunct="0">
              <a:spcBef>
                <a:spcPct val="20000"/>
              </a:spcBef>
              <a:spcAft>
                <a:spcPct val="0"/>
              </a:spcAft>
              <a:buBlip>
                <a:blip r:embed="rId7"/>
              </a:buBlip>
              <a:defRPr sz="1600">
                <a:solidFill>
                  <a:schemeClr val="tx1"/>
                </a:solidFill>
                <a:latin typeface="Arial" charset="0"/>
              </a:defRPr>
            </a:lvl7pPr>
            <a:lvl8pPr marL="3429000" indent="-228600" eaLnBrk="0" fontAlgn="base" hangingPunct="0">
              <a:spcBef>
                <a:spcPct val="20000"/>
              </a:spcBef>
              <a:spcAft>
                <a:spcPct val="0"/>
              </a:spcAft>
              <a:buBlip>
                <a:blip r:embed="rId7"/>
              </a:buBlip>
              <a:defRPr sz="1600">
                <a:solidFill>
                  <a:schemeClr val="tx1"/>
                </a:solidFill>
                <a:latin typeface="Arial" charset="0"/>
              </a:defRPr>
            </a:lvl8pPr>
            <a:lvl9pPr marL="3886200" indent="-228600" eaLnBrk="0" fontAlgn="base" hangingPunct="0">
              <a:spcBef>
                <a:spcPct val="20000"/>
              </a:spcBef>
              <a:spcAft>
                <a:spcPct val="0"/>
              </a:spcAft>
              <a:buBlip>
                <a:blip r:embed="rId7"/>
              </a:buBlip>
              <a:defRPr sz="1600">
                <a:solidFill>
                  <a:schemeClr val="tx1"/>
                </a:solidFill>
                <a:latin typeface="Arial" charset="0"/>
              </a:defRPr>
            </a:lvl9pPr>
          </a:lstStyle>
          <a:p>
            <a:pPr eaLnBrk="1" hangingPunct="1">
              <a:spcBef>
                <a:spcPct val="0"/>
              </a:spcBef>
              <a:buFontTx/>
              <a:buNone/>
            </a:pPr>
            <a:r>
              <a:rPr lang="es-ES" altLang="de-DE" sz="1100" b="1" dirty="0">
                <a:latin typeface="Calibri" charset="0"/>
                <a:ea typeface="Calibri" charset="0"/>
                <a:cs typeface="Calibri" charset="0"/>
              </a:rPr>
              <a:t>F. </a:t>
            </a:r>
            <a:r>
              <a:rPr lang="es-ES" altLang="de-DE" sz="1100" b="1" dirty="0" err="1">
                <a:latin typeface="Calibri" charset="0"/>
                <a:ea typeface="Calibri" charset="0"/>
                <a:cs typeface="Calibri" charset="0"/>
              </a:rPr>
              <a:t>Zimmermann</a:t>
            </a:r>
            <a:r>
              <a:rPr lang="es-ES" altLang="de-DE" sz="1100" b="1" dirty="0">
                <a:latin typeface="Calibri" charset="0"/>
                <a:ea typeface="Calibri" charset="0"/>
                <a:cs typeface="Calibri" charset="0"/>
              </a:rPr>
              <a:t> et al., HF2014, </a:t>
            </a:r>
            <a:r>
              <a:rPr lang="es-ES" altLang="de-DE" sz="1100" b="1" dirty="0" err="1">
                <a:latin typeface="Calibri" charset="0"/>
                <a:ea typeface="Calibri" charset="0"/>
                <a:cs typeface="Calibri" charset="0"/>
              </a:rPr>
              <a:t>Bejing</a:t>
            </a:r>
            <a:r>
              <a:rPr lang="es-ES" altLang="de-DE" sz="1100" b="1" dirty="0">
                <a:latin typeface="Calibri" charset="0"/>
                <a:ea typeface="Calibri" charset="0"/>
                <a:cs typeface="Calibri" charset="0"/>
              </a:rPr>
              <a:t>, China (THP3H1) </a:t>
            </a:r>
            <a:endParaRPr lang="de-DE" altLang="de-DE" sz="1100" b="1" dirty="0">
              <a:latin typeface="Calibri" charset="0"/>
              <a:ea typeface="Calibri" charset="0"/>
              <a:cs typeface="Calibri" charset="0"/>
            </a:endParaRPr>
          </a:p>
        </p:txBody>
      </p:sp>
      <p:cxnSp>
        <p:nvCxnSpPr>
          <p:cNvPr id="27" name="Straight Arrow Connector 26"/>
          <p:cNvCxnSpPr/>
          <p:nvPr/>
        </p:nvCxnSpPr>
        <p:spPr>
          <a:xfrm>
            <a:off x="743547" y="5003799"/>
            <a:ext cx="1694979"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Box 6"/>
          <p:cNvSpPr txBox="1">
            <a:spLocks noChangeArrowheads="1"/>
          </p:cNvSpPr>
          <p:nvPr/>
        </p:nvSpPr>
        <p:spPr bwMode="auto">
          <a:xfrm>
            <a:off x="2346603" y="4750148"/>
            <a:ext cx="1165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4"/>
              </a:buBlip>
              <a:defRPr sz="2000">
                <a:solidFill>
                  <a:schemeClr val="tx1"/>
                </a:solidFill>
                <a:latin typeface="Arial" charset="0"/>
              </a:defRPr>
            </a:lvl1pPr>
            <a:lvl2pPr marL="742950" indent="-285750" eaLnBrk="0" hangingPunct="0">
              <a:spcBef>
                <a:spcPct val="20000"/>
              </a:spcBef>
              <a:buBlip>
                <a:blip r:embed="rId5"/>
              </a:buBlip>
              <a:defRPr>
                <a:solidFill>
                  <a:schemeClr val="tx1"/>
                </a:solidFill>
                <a:latin typeface="Arial" charset="0"/>
              </a:defRPr>
            </a:lvl2pPr>
            <a:lvl3pPr marL="1143000" indent="-228600" eaLnBrk="0" hangingPunct="0">
              <a:spcBef>
                <a:spcPct val="20000"/>
              </a:spcBef>
              <a:buBlip>
                <a:blip r:embed="rId6"/>
              </a:buBlip>
              <a:defRPr sz="1600">
                <a:solidFill>
                  <a:schemeClr val="tx1"/>
                </a:solidFill>
                <a:latin typeface="Arial" charset="0"/>
              </a:defRPr>
            </a:lvl3pPr>
            <a:lvl4pPr marL="1600200" indent="-228600" eaLnBrk="0" hangingPunct="0">
              <a:spcBef>
                <a:spcPct val="20000"/>
              </a:spcBef>
              <a:buBlip>
                <a:blip r:embed="rId7"/>
              </a:buBlip>
              <a:defRPr sz="1600">
                <a:solidFill>
                  <a:schemeClr val="tx1"/>
                </a:solidFill>
                <a:latin typeface="Arial" charset="0"/>
              </a:defRPr>
            </a:lvl4pPr>
            <a:lvl5pPr marL="2057400" indent="-228600" eaLnBrk="0" hangingPunct="0">
              <a:spcBef>
                <a:spcPct val="20000"/>
              </a:spcBef>
              <a:buBlip>
                <a:blip r:embed="rId7"/>
              </a:buBlip>
              <a:defRPr sz="1600">
                <a:solidFill>
                  <a:schemeClr val="tx1"/>
                </a:solidFill>
                <a:latin typeface="Arial" charset="0"/>
              </a:defRPr>
            </a:lvl5pPr>
            <a:lvl6pPr marL="2514600" indent="-228600" eaLnBrk="0" fontAlgn="base" hangingPunct="0">
              <a:spcBef>
                <a:spcPct val="20000"/>
              </a:spcBef>
              <a:spcAft>
                <a:spcPct val="0"/>
              </a:spcAft>
              <a:buBlip>
                <a:blip r:embed="rId7"/>
              </a:buBlip>
              <a:defRPr sz="1600">
                <a:solidFill>
                  <a:schemeClr val="tx1"/>
                </a:solidFill>
                <a:latin typeface="Arial" charset="0"/>
              </a:defRPr>
            </a:lvl6pPr>
            <a:lvl7pPr marL="2971800" indent="-228600" eaLnBrk="0" fontAlgn="base" hangingPunct="0">
              <a:spcBef>
                <a:spcPct val="20000"/>
              </a:spcBef>
              <a:spcAft>
                <a:spcPct val="0"/>
              </a:spcAft>
              <a:buBlip>
                <a:blip r:embed="rId7"/>
              </a:buBlip>
              <a:defRPr sz="1600">
                <a:solidFill>
                  <a:schemeClr val="tx1"/>
                </a:solidFill>
                <a:latin typeface="Arial" charset="0"/>
              </a:defRPr>
            </a:lvl7pPr>
            <a:lvl8pPr marL="3429000" indent="-228600" eaLnBrk="0" fontAlgn="base" hangingPunct="0">
              <a:spcBef>
                <a:spcPct val="20000"/>
              </a:spcBef>
              <a:spcAft>
                <a:spcPct val="0"/>
              </a:spcAft>
              <a:buBlip>
                <a:blip r:embed="rId7"/>
              </a:buBlip>
              <a:defRPr sz="1600">
                <a:solidFill>
                  <a:schemeClr val="tx1"/>
                </a:solidFill>
                <a:latin typeface="Arial" charset="0"/>
              </a:defRPr>
            </a:lvl8pPr>
            <a:lvl9pPr marL="3886200" indent="-228600" eaLnBrk="0" fontAlgn="base" hangingPunct="0">
              <a:spcBef>
                <a:spcPct val="20000"/>
              </a:spcBef>
              <a:spcAft>
                <a:spcPct val="0"/>
              </a:spcAft>
              <a:buBlip>
                <a:blip r:embed="rId7"/>
              </a:buBlip>
              <a:defRPr sz="1600">
                <a:solidFill>
                  <a:schemeClr val="tx1"/>
                </a:solidFill>
                <a:latin typeface="Arial" charset="0"/>
              </a:defRPr>
            </a:lvl9pPr>
          </a:lstStyle>
          <a:p>
            <a:pPr eaLnBrk="1" hangingPunct="1">
              <a:spcBef>
                <a:spcPct val="0"/>
              </a:spcBef>
              <a:buFontTx/>
              <a:buNone/>
            </a:pPr>
            <a:r>
              <a:rPr lang="en-US" altLang="de-DE" sz="1800">
                <a:latin typeface="Calibri" charset="0"/>
                <a:ea typeface="Calibri" charset="0"/>
                <a:cs typeface="Calibri" charset="0"/>
              </a:rPr>
              <a:t>43.6 mm</a:t>
            </a:r>
            <a:endParaRPr lang="de-DE" altLang="de-DE" sz="1800">
              <a:latin typeface="Calibri" charset="0"/>
              <a:ea typeface="Calibri" charset="0"/>
              <a:cs typeface="Calibri" charset="0"/>
            </a:endParaRPr>
          </a:p>
        </p:txBody>
      </p:sp>
      <p:sp>
        <p:nvSpPr>
          <p:cNvPr id="29" name="Rectangle 1"/>
          <p:cNvSpPr>
            <a:spLocks noChangeArrowheads="1"/>
          </p:cNvSpPr>
          <p:nvPr/>
        </p:nvSpPr>
        <p:spPr bwMode="auto">
          <a:xfrm>
            <a:off x="288189" y="5297649"/>
            <a:ext cx="26762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en-US" sz="1100" b="1" dirty="0">
                <a:latin typeface="Calibri" charset="0"/>
                <a:ea typeface="Calibri" charset="0"/>
                <a:cs typeface="Calibri" charset="0"/>
              </a:rPr>
              <a:t>O. </a:t>
            </a:r>
            <a:r>
              <a:rPr lang="en-GB" altLang="en-US" sz="1100" b="1" dirty="0" err="1">
                <a:latin typeface="Calibri" charset="0"/>
                <a:ea typeface="Calibri" charset="0"/>
                <a:cs typeface="Calibri" charset="0"/>
              </a:rPr>
              <a:t>Gröbner</a:t>
            </a:r>
            <a:r>
              <a:rPr lang="en-GB" altLang="en-US" sz="1100" b="1" dirty="0">
                <a:latin typeface="Calibri" charset="0"/>
                <a:ea typeface="Calibri" charset="0"/>
                <a:cs typeface="Calibri" charset="0"/>
              </a:rPr>
              <a:t>, Vacuum 60 (2001) 25-34</a:t>
            </a:r>
            <a:endParaRPr lang="de-DE" altLang="en-US" sz="1100" b="1" dirty="0">
              <a:latin typeface="Calibri" charset="0"/>
              <a:ea typeface="Calibri" charset="0"/>
              <a:cs typeface="Calibri" charset="0"/>
            </a:endParaRPr>
          </a:p>
        </p:txBody>
      </p:sp>
      <p:sp>
        <p:nvSpPr>
          <p:cNvPr id="30" name="Right Arrow 29"/>
          <p:cNvSpPr/>
          <p:nvPr/>
        </p:nvSpPr>
        <p:spPr>
          <a:xfrm rot="909551">
            <a:off x="3579285" y="3265653"/>
            <a:ext cx="1984766" cy="738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400">
              <a:latin typeface="Calibri" charset="0"/>
              <a:ea typeface="Calibri" charset="0"/>
              <a:cs typeface="Calibri" charset="0"/>
            </a:endParaRPr>
          </a:p>
        </p:txBody>
      </p:sp>
    </p:spTree>
    <p:extLst>
      <p:ext uri="{BB962C8B-B14F-4D97-AF65-F5344CB8AC3E}">
        <p14:creationId xmlns:p14="http://schemas.microsoft.com/office/powerpoint/2010/main" val="698966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0" y="254569"/>
            <a:ext cx="9906000" cy="740942"/>
          </a:xfrm>
          <a:prstGeom prst="rect">
            <a:avLst/>
          </a:prstGeom>
        </p:spPr>
        <p:txBody>
          <a:bodyPr/>
          <a:lstStyle>
            <a:defPPr>
              <a:defRPr lang="en-US"/>
            </a:defPPr>
            <a:lvl1pPr algn="l" defTabSz="457200" rtl="0" fontAlgn="auto">
              <a:spcBef>
                <a:spcPts val="0"/>
              </a:spcBef>
              <a:spcAft>
                <a:spcPts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GB" sz="3600" b="1" dirty="0" smtClean="0">
                <a:solidFill>
                  <a:srgbClr val="FF0000"/>
                </a:solidFill>
                <a:latin typeface="+mj-lt"/>
                <a:cs typeface="Calibri"/>
              </a:rPr>
              <a:t>To FCC-</a:t>
            </a:r>
            <a:r>
              <a:rPr lang="en-GB" sz="3600" b="1" dirty="0" err="1" smtClean="0">
                <a:solidFill>
                  <a:srgbClr val="FF0000"/>
                </a:solidFill>
                <a:latin typeface="+mj-lt"/>
                <a:cs typeface="Calibri"/>
              </a:rPr>
              <a:t>hh</a:t>
            </a:r>
            <a:r>
              <a:rPr lang="en-GB" sz="3600" b="1" dirty="0" smtClean="0">
                <a:solidFill>
                  <a:srgbClr val="FF0000"/>
                </a:solidFill>
                <a:latin typeface="+mj-lt"/>
                <a:cs typeface="Calibri"/>
              </a:rPr>
              <a:t> Beam screen optimization </a:t>
            </a:r>
          </a:p>
          <a:p>
            <a:pPr algn="ctr"/>
            <a:r>
              <a:rPr lang="en-GB" sz="3600" b="1" dirty="0" smtClean="0">
                <a:solidFill>
                  <a:srgbClr val="FF0000"/>
                </a:solidFill>
                <a:latin typeface="+mj-lt"/>
                <a:cs typeface="Calibri"/>
              </a:rPr>
              <a:t>(40 K &lt; T &lt; 60 K) </a:t>
            </a:r>
            <a:endParaRPr lang="en-GB" sz="3600" b="1" dirty="0">
              <a:solidFill>
                <a:srgbClr val="FF0000"/>
              </a:solidFill>
              <a:latin typeface="+mj-lt"/>
              <a:cs typeface="Calibri"/>
            </a:endParaRPr>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52186" y="1942235"/>
            <a:ext cx="6166624" cy="4077929"/>
          </a:xfrm>
          <a:prstGeom prst="rect">
            <a:avLst/>
          </a:prstGeom>
        </p:spPr>
      </p:pic>
      <p:sp>
        <p:nvSpPr>
          <p:cNvPr id="2" name="TextBox 1"/>
          <p:cNvSpPr txBox="1"/>
          <p:nvPr/>
        </p:nvSpPr>
        <p:spPr>
          <a:xfrm>
            <a:off x="758283" y="5664820"/>
            <a:ext cx="248786" cy="369332"/>
          </a:xfrm>
          <a:prstGeom prst="rect">
            <a:avLst/>
          </a:prstGeom>
          <a:noFill/>
        </p:spPr>
        <p:txBody>
          <a:bodyPr wrap="none" rtlCol="0">
            <a:spAutoFit/>
          </a:bodyPr>
          <a:lstStyle/>
          <a:p>
            <a:r>
              <a:rPr lang="en-GB" dirty="0" smtClean="0"/>
              <a:t> </a:t>
            </a:r>
            <a:endParaRPr lang="en-GB" dirty="0"/>
          </a:p>
        </p:txBody>
      </p:sp>
    </p:spTree>
    <p:extLst>
      <p:ext uri="{BB962C8B-B14F-4D97-AF65-F5344CB8AC3E}">
        <p14:creationId xmlns:p14="http://schemas.microsoft.com/office/powerpoint/2010/main" val="176019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122663" y="402014"/>
            <a:ext cx="9906000" cy="740942"/>
          </a:xfrm>
          <a:prstGeom prst="rect">
            <a:avLst/>
          </a:prstGeom>
        </p:spPr>
        <p:txBody>
          <a:bodyPr/>
          <a:lstStyle>
            <a:defPPr>
              <a:defRPr lang="en-US"/>
            </a:defPPr>
            <a:lvl1pPr algn="l" defTabSz="457200" rtl="0" fontAlgn="auto">
              <a:spcBef>
                <a:spcPts val="0"/>
              </a:spcBef>
              <a:spcAft>
                <a:spcPts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GB" sz="3600" b="1" dirty="0" smtClean="0">
                <a:solidFill>
                  <a:srgbClr val="FF0000"/>
                </a:solidFill>
                <a:latin typeface="+mj-lt"/>
                <a:cs typeface="Calibri"/>
              </a:rPr>
              <a:t>Optimization often is the only way!</a:t>
            </a:r>
          </a:p>
          <a:p>
            <a:pPr algn="ctr"/>
            <a:r>
              <a:rPr lang="en-GB" sz="3600" b="1" dirty="0" smtClean="0">
                <a:solidFill>
                  <a:srgbClr val="FF0000"/>
                </a:solidFill>
                <a:latin typeface="+mj-lt"/>
                <a:cs typeface="Calibri"/>
              </a:rPr>
              <a:t>But it is not always the solution.</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581" y="2032577"/>
            <a:ext cx="2498870" cy="1658476"/>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6554" y="2032577"/>
            <a:ext cx="2720086" cy="1662652"/>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2663" y="3990206"/>
            <a:ext cx="2438707" cy="207217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25952" y="3990205"/>
            <a:ext cx="1556688" cy="201500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04771" y="3928158"/>
            <a:ext cx="2072173" cy="207217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832542" y="2032577"/>
            <a:ext cx="2961564" cy="1658476"/>
          </a:xfrm>
          <a:prstGeom prst="rect">
            <a:avLst/>
          </a:prstGeom>
        </p:spPr>
      </p:pic>
      <p:sp>
        <p:nvSpPr>
          <p:cNvPr id="13" name="Right Arrow 12"/>
          <p:cNvSpPr/>
          <p:nvPr/>
        </p:nvSpPr>
        <p:spPr>
          <a:xfrm>
            <a:off x="2676293" y="2575933"/>
            <a:ext cx="890261" cy="367990"/>
          </a:xfrm>
          <a:prstGeom prst="rightArrow">
            <a:avLst/>
          </a:prstGeom>
          <a:solidFill>
            <a:srgbClr val="043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432FF"/>
              </a:solidFill>
            </a:endParaRPr>
          </a:p>
        </p:txBody>
      </p:sp>
      <p:sp>
        <p:nvSpPr>
          <p:cNvPr id="16" name="Right Arrow 15"/>
          <p:cNvSpPr/>
          <p:nvPr/>
        </p:nvSpPr>
        <p:spPr>
          <a:xfrm>
            <a:off x="2940951" y="4795027"/>
            <a:ext cx="890261" cy="367990"/>
          </a:xfrm>
          <a:prstGeom prst="rightArrow">
            <a:avLst/>
          </a:prstGeom>
          <a:solidFill>
            <a:srgbClr val="043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432FF"/>
              </a:solidFill>
            </a:endParaRPr>
          </a:p>
        </p:txBody>
      </p:sp>
      <p:sp>
        <p:nvSpPr>
          <p:cNvPr id="22" name="Right Arrow 21"/>
          <p:cNvSpPr/>
          <p:nvPr/>
        </p:nvSpPr>
        <p:spPr>
          <a:xfrm>
            <a:off x="6298103" y="4795027"/>
            <a:ext cx="890261" cy="367990"/>
          </a:xfrm>
          <a:prstGeom prst="rightArrow">
            <a:avLst/>
          </a:prstGeom>
          <a:solidFill>
            <a:srgbClr val="043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432FF"/>
              </a:solidFill>
            </a:endParaRPr>
          </a:p>
        </p:txBody>
      </p:sp>
      <p:sp>
        <p:nvSpPr>
          <p:cNvPr id="25" name="Right Arrow 24"/>
          <p:cNvSpPr/>
          <p:nvPr/>
        </p:nvSpPr>
        <p:spPr>
          <a:xfrm>
            <a:off x="6298103" y="2715322"/>
            <a:ext cx="890261" cy="367990"/>
          </a:xfrm>
          <a:prstGeom prst="rightArrow">
            <a:avLst/>
          </a:prstGeom>
          <a:solidFill>
            <a:srgbClr val="043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432FF"/>
              </a:solidFill>
            </a:endParaRPr>
          </a:p>
        </p:txBody>
      </p:sp>
      <p:sp>
        <p:nvSpPr>
          <p:cNvPr id="2" name="TextBox 1"/>
          <p:cNvSpPr txBox="1"/>
          <p:nvPr/>
        </p:nvSpPr>
        <p:spPr>
          <a:xfrm>
            <a:off x="2755015" y="2307817"/>
            <a:ext cx="850900" cy="1107996"/>
          </a:xfrm>
          <a:prstGeom prst="rect">
            <a:avLst/>
          </a:prstGeom>
          <a:noFill/>
        </p:spPr>
        <p:txBody>
          <a:bodyPr wrap="square" rtlCol="0">
            <a:spAutoFit/>
          </a:bodyPr>
          <a:lstStyle/>
          <a:p>
            <a:r>
              <a:rPr lang="en-GB" sz="6600" dirty="0" smtClean="0">
                <a:solidFill>
                  <a:srgbClr val="FF0000"/>
                </a:solidFill>
              </a:rPr>
              <a:t>X</a:t>
            </a:r>
            <a:endParaRPr lang="en-GB" sz="6600" dirty="0">
              <a:solidFill>
                <a:srgbClr val="FF0000"/>
              </a:solidFill>
            </a:endParaRPr>
          </a:p>
        </p:txBody>
      </p:sp>
      <p:sp>
        <p:nvSpPr>
          <p:cNvPr id="18" name="TextBox 17"/>
          <p:cNvSpPr txBox="1"/>
          <p:nvPr/>
        </p:nvSpPr>
        <p:spPr>
          <a:xfrm>
            <a:off x="3019673" y="4425024"/>
            <a:ext cx="850900" cy="1107996"/>
          </a:xfrm>
          <a:prstGeom prst="rect">
            <a:avLst/>
          </a:prstGeom>
          <a:noFill/>
        </p:spPr>
        <p:txBody>
          <a:bodyPr wrap="square" rtlCol="0">
            <a:spAutoFit/>
          </a:bodyPr>
          <a:lstStyle/>
          <a:p>
            <a:r>
              <a:rPr lang="en-GB" sz="6600" dirty="0" smtClean="0">
                <a:solidFill>
                  <a:srgbClr val="FF0000"/>
                </a:solidFill>
              </a:rPr>
              <a:t>X</a:t>
            </a:r>
            <a:endParaRPr lang="en-GB" sz="6600" dirty="0">
              <a:solidFill>
                <a:srgbClr val="FF0000"/>
              </a:solidFill>
            </a:endParaRPr>
          </a:p>
        </p:txBody>
      </p:sp>
      <p:sp>
        <p:nvSpPr>
          <p:cNvPr id="19" name="TextBox 18"/>
          <p:cNvSpPr txBox="1"/>
          <p:nvPr/>
        </p:nvSpPr>
        <p:spPr>
          <a:xfrm>
            <a:off x="6337464" y="4425024"/>
            <a:ext cx="850900" cy="1107996"/>
          </a:xfrm>
          <a:prstGeom prst="rect">
            <a:avLst/>
          </a:prstGeom>
          <a:noFill/>
        </p:spPr>
        <p:txBody>
          <a:bodyPr wrap="square" rtlCol="0">
            <a:spAutoFit/>
          </a:bodyPr>
          <a:lstStyle/>
          <a:p>
            <a:r>
              <a:rPr lang="en-GB" sz="6600" dirty="0" smtClean="0">
                <a:solidFill>
                  <a:srgbClr val="FF0000"/>
                </a:solidFill>
              </a:rPr>
              <a:t>X</a:t>
            </a:r>
            <a:endParaRPr lang="en-GB" sz="6600" dirty="0">
              <a:solidFill>
                <a:srgbClr val="FF0000"/>
              </a:solidFill>
            </a:endParaRPr>
          </a:p>
        </p:txBody>
      </p:sp>
      <p:sp>
        <p:nvSpPr>
          <p:cNvPr id="20" name="TextBox 19"/>
          <p:cNvSpPr txBox="1"/>
          <p:nvPr/>
        </p:nvSpPr>
        <p:spPr>
          <a:xfrm>
            <a:off x="6337464" y="2345319"/>
            <a:ext cx="850900" cy="1107996"/>
          </a:xfrm>
          <a:prstGeom prst="rect">
            <a:avLst/>
          </a:prstGeom>
          <a:noFill/>
        </p:spPr>
        <p:txBody>
          <a:bodyPr wrap="square" rtlCol="0">
            <a:spAutoFit/>
          </a:bodyPr>
          <a:lstStyle/>
          <a:p>
            <a:r>
              <a:rPr lang="en-GB" sz="6600" dirty="0" smtClean="0">
                <a:solidFill>
                  <a:srgbClr val="FF0000"/>
                </a:solidFill>
              </a:rPr>
              <a:t>X</a:t>
            </a:r>
            <a:endParaRPr lang="en-GB" sz="6600" dirty="0">
              <a:solidFill>
                <a:srgbClr val="FF0000"/>
              </a:solidFill>
            </a:endParaRPr>
          </a:p>
        </p:txBody>
      </p:sp>
    </p:spTree>
    <p:extLst>
      <p:ext uri="{BB962C8B-B14F-4D97-AF65-F5344CB8AC3E}">
        <p14:creationId xmlns:p14="http://schemas.microsoft.com/office/powerpoint/2010/main" val="512364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7548"/>
            <a:ext cx="9905999" cy="447673"/>
          </a:xfrm>
          <a:solidFill>
            <a:schemeClr val="bg1">
              <a:lumMod val="50000"/>
            </a:schemeClr>
          </a:solidFill>
        </p:spPr>
        <p:style>
          <a:lnRef idx="1">
            <a:schemeClr val="accent2"/>
          </a:lnRef>
          <a:fillRef idx="2">
            <a:schemeClr val="accent2"/>
          </a:fillRef>
          <a:effectRef idx="1">
            <a:schemeClr val="accent2"/>
          </a:effectRef>
          <a:fontRef idx="minor">
            <a:schemeClr val="dk1"/>
          </a:fontRef>
        </p:style>
        <p:txBody>
          <a:bodyPr>
            <a:normAutofit/>
          </a:bodyPr>
          <a:lstStyle/>
          <a:p>
            <a:r>
              <a:rPr lang="en-GB" sz="2400" cap="none" dirty="0" smtClean="0">
                <a:solidFill>
                  <a:schemeClr val="tx1"/>
                </a:solidFill>
              </a:rPr>
              <a:t>Do alternatives to optimization of HL removal </a:t>
            </a:r>
            <a:r>
              <a:rPr lang="en-GB" sz="2400" cap="none" smtClean="0">
                <a:solidFill>
                  <a:schemeClr val="tx1"/>
                </a:solidFill>
              </a:rPr>
              <a:t>from BM cold masses exists</a:t>
            </a:r>
            <a:r>
              <a:rPr lang="en-GB" sz="2400" cap="none" dirty="0" smtClean="0">
                <a:solidFill>
                  <a:schemeClr val="tx1"/>
                </a:solidFill>
              </a:rPr>
              <a:t>?</a:t>
            </a:r>
            <a:endParaRPr lang="en-GB" sz="2400" cap="none" dirty="0">
              <a:solidFill>
                <a:schemeClr val="tx1"/>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8134" y="465021"/>
            <a:ext cx="8449733" cy="1540900"/>
          </a:xfrm>
          <a:prstGeom prst="rect">
            <a:avLst/>
          </a:prstGeom>
        </p:spPr>
        <p:style>
          <a:lnRef idx="2">
            <a:schemeClr val="dk1"/>
          </a:lnRef>
          <a:fillRef idx="1">
            <a:schemeClr val="lt1"/>
          </a:fillRef>
          <a:effectRef idx="0">
            <a:schemeClr val="dk1"/>
          </a:effectRef>
          <a:fontRef idx="minor">
            <a:schemeClr val="dk1"/>
          </a:fontRef>
        </p:style>
      </p:pic>
      <p:pic>
        <p:nvPicPr>
          <p:cNvPr id="7" name="Picture 6"/>
          <p:cNvPicPr>
            <a:picLocks noChangeAspect="1"/>
          </p:cNvPicPr>
          <p:nvPr/>
        </p:nvPicPr>
        <p:blipFill>
          <a:blip r:embed="rId3"/>
          <a:stretch>
            <a:fillRect/>
          </a:stretch>
        </p:blipFill>
        <p:spPr>
          <a:xfrm>
            <a:off x="6445557" y="1608668"/>
            <a:ext cx="3031145" cy="1655229"/>
          </a:xfrm>
          <a:prstGeom prst="rect">
            <a:avLst/>
          </a:prstGeom>
        </p:spPr>
      </p:pic>
      <p:sp>
        <p:nvSpPr>
          <p:cNvPr id="8" name="Rectangle 7"/>
          <p:cNvSpPr/>
          <p:nvPr/>
        </p:nvSpPr>
        <p:spPr>
          <a:xfrm>
            <a:off x="8022761" y="3014587"/>
            <a:ext cx="1218603" cy="215444"/>
          </a:xfrm>
          <a:prstGeom prst="rect">
            <a:avLst/>
          </a:prstGeom>
        </p:spPr>
        <p:txBody>
          <a:bodyPr wrap="none">
            <a:spAutoFit/>
          </a:bodyPr>
          <a:lstStyle/>
          <a:p>
            <a:r>
              <a:rPr lang="en-GB" sz="800" dirty="0">
                <a:latin typeface=""/>
              </a:rPr>
              <a:t>APS/Alan </a:t>
            </a:r>
            <a:r>
              <a:rPr lang="en-GB" sz="800" dirty="0" err="1">
                <a:latin typeface=""/>
              </a:rPr>
              <a:t>Stonebraker</a:t>
            </a:r>
            <a:endParaRPr lang="en-GB" dirty="0"/>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4112" y="2028655"/>
            <a:ext cx="4103406" cy="1184442"/>
          </a:xfrm>
          <a:prstGeom prst="rect">
            <a:avLst/>
          </a:prstGeom>
        </p:spPr>
      </p:pic>
      <p:sp>
        <p:nvSpPr>
          <p:cNvPr id="10" name="Rectangle 9"/>
          <p:cNvSpPr/>
          <p:nvPr/>
        </p:nvSpPr>
        <p:spPr>
          <a:xfrm>
            <a:off x="0" y="3204789"/>
            <a:ext cx="9743355" cy="2862322"/>
          </a:xfrm>
          <a:prstGeom prst="rect">
            <a:avLst/>
          </a:prstGeom>
        </p:spPr>
        <p:txBody>
          <a:bodyPr wrap="square">
            <a:spAutoFit/>
          </a:bodyPr>
          <a:lstStyle/>
          <a:p>
            <a:pPr algn="just"/>
            <a:r>
              <a:rPr lang="en-GB" dirty="0">
                <a:latin typeface=""/>
              </a:rPr>
              <a:t>S</a:t>
            </a:r>
            <a:r>
              <a:rPr lang="en-GB" dirty="0" smtClean="0">
                <a:latin typeface=""/>
              </a:rPr>
              <a:t>uperconducting </a:t>
            </a:r>
            <a:r>
              <a:rPr lang="en-GB" dirty="0">
                <a:latin typeface=""/>
              </a:rPr>
              <a:t>magnets continuously radiates photons and hence </a:t>
            </a:r>
            <a:r>
              <a:rPr lang="en-GB" dirty="0" smtClean="0">
                <a:latin typeface=""/>
              </a:rPr>
              <a:t>heat. This </a:t>
            </a:r>
            <a:r>
              <a:rPr lang="en-GB" dirty="0">
                <a:latin typeface=""/>
              </a:rPr>
              <a:t>heat-removal process is already expensive, costing a few thousand dollars per hour of operation; estimates suggest that the weekly bill for a 100-TeV accelerator might soar into the millions. The proposal by </a:t>
            </a:r>
            <a:r>
              <a:rPr lang="en-GB" dirty="0" err="1">
                <a:latin typeface=""/>
              </a:rPr>
              <a:t>Cimino</a:t>
            </a:r>
            <a:r>
              <a:rPr lang="en-GB" dirty="0">
                <a:latin typeface=""/>
              </a:rPr>
              <a:t> (</a:t>
            </a:r>
            <a:r>
              <a:rPr lang="hu-HU" dirty="0" err="1"/>
              <a:t>Phys</a:t>
            </a:r>
            <a:r>
              <a:rPr lang="hu-HU" dirty="0"/>
              <a:t>. </a:t>
            </a:r>
            <a:r>
              <a:rPr lang="hu-HU" dirty="0" err="1"/>
              <a:t>Rev</a:t>
            </a:r>
            <a:r>
              <a:rPr lang="hu-HU" dirty="0"/>
              <a:t>. Lett. 115, 264804 (2015))</a:t>
            </a:r>
            <a:r>
              <a:rPr lang="en-GB" dirty="0">
                <a:latin typeface=""/>
              </a:rPr>
              <a:t> and his colleagues is to coat the interior of the copper tube with a thin layer of carbon that reflects all the incident radiation. The surface structure of the carbon coating is designed so that the radiation, and the heat it carries, is transported away from colder regions towards periodically placed room-temperature absorbers, which are easier and cheaper to cool than the tube itself. </a:t>
            </a:r>
            <a:r>
              <a:rPr lang="en-GB" b="1" dirty="0">
                <a:solidFill>
                  <a:schemeClr val="accent6">
                    <a:lumMod val="50000"/>
                  </a:schemeClr>
                </a:solidFill>
                <a:latin typeface=""/>
              </a:rPr>
              <a:t>The authors claim that this design would reduce the power consumption potentially cutting the associated costs in half</a:t>
            </a:r>
            <a:r>
              <a:rPr lang="en-GB" dirty="0">
                <a:latin typeface=""/>
              </a:rPr>
              <a:t>. </a:t>
            </a:r>
            <a:r>
              <a:rPr lang="en-GB" dirty="0" smtClean="0">
                <a:latin typeface=""/>
              </a:rPr>
              <a:t> (– </a:t>
            </a:r>
            <a:r>
              <a:rPr lang="en-GB" dirty="0">
                <a:latin typeface=""/>
              </a:rPr>
              <a:t>Katherine Wright, APS, Physics)</a:t>
            </a:r>
          </a:p>
        </p:txBody>
      </p:sp>
      <p:sp>
        <p:nvSpPr>
          <p:cNvPr id="11" name="TextBox 10"/>
          <p:cNvSpPr txBox="1"/>
          <p:nvPr/>
        </p:nvSpPr>
        <p:spPr>
          <a:xfrm>
            <a:off x="655704" y="2229221"/>
            <a:ext cx="735586" cy="369332"/>
          </a:xfrm>
          <a:prstGeom prst="rect">
            <a:avLst/>
          </a:prstGeom>
          <a:noFill/>
        </p:spPr>
        <p:txBody>
          <a:bodyPr wrap="none" rtlCol="0">
            <a:spAutoFit/>
          </a:bodyPr>
          <a:lstStyle/>
          <a:p>
            <a:r>
              <a:rPr lang="en-GB" dirty="0">
                <a:solidFill>
                  <a:srgbClr val="FF0000"/>
                </a:solidFill>
              </a:rPr>
              <a:t>From:</a:t>
            </a:r>
          </a:p>
        </p:txBody>
      </p:sp>
    </p:spTree>
    <p:extLst>
      <p:ext uri="{BB962C8B-B14F-4D97-AF65-F5344CB8AC3E}">
        <p14:creationId xmlns:p14="http://schemas.microsoft.com/office/powerpoint/2010/main" val="1700954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0" y="0"/>
            <a:ext cx="9906000" cy="740942"/>
          </a:xfrm>
          <a:prstGeom prst="rect">
            <a:avLst/>
          </a:prstGeom>
        </p:spPr>
        <p:txBody>
          <a:bodyPr/>
          <a:lstStyle>
            <a:defPPr>
              <a:defRPr lang="en-US"/>
            </a:defPPr>
            <a:lvl1pPr algn="l" defTabSz="457200" rtl="0" fontAlgn="auto">
              <a:spcBef>
                <a:spcPts val="0"/>
              </a:spcBef>
              <a:spcAft>
                <a:spcPts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GB" sz="3600" b="1" smtClean="0">
                <a:solidFill>
                  <a:srgbClr val="FF0000"/>
                </a:solidFill>
                <a:latin typeface="+mj-lt"/>
                <a:cs typeface="Calibri"/>
              </a:rPr>
              <a:t>Speculation:</a:t>
            </a:r>
          </a:p>
          <a:p>
            <a:pPr algn="ctr"/>
            <a:r>
              <a:rPr lang="en-GB" sz="3600" b="1" dirty="0" smtClean="0">
                <a:solidFill>
                  <a:srgbClr val="FF0000"/>
                </a:solidFill>
                <a:latin typeface="+mj-lt"/>
                <a:cs typeface="Calibri"/>
              </a:rPr>
              <a:t>Is there an alternative method to deal with SR in FCC-</a:t>
            </a:r>
            <a:r>
              <a:rPr lang="en-GB" sz="3600" b="1" dirty="0" err="1" smtClean="0">
                <a:solidFill>
                  <a:srgbClr val="FF0000"/>
                </a:solidFill>
                <a:latin typeface="+mj-lt"/>
                <a:cs typeface="Calibri"/>
              </a:rPr>
              <a:t>hh</a:t>
            </a:r>
            <a:r>
              <a:rPr lang="en-GB" sz="3600" b="1" dirty="0" smtClean="0">
                <a:solidFill>
                  <a:srgbClr val="FF0000"/>
                </a:solidFill>
                <a:latin typeface="+mj-lt"/>
                <a:cs typeface="Calibri"/>
              </a:rPr>
              <a:t>?</a:t>
            </a:r>
          </a:p>
        </p:txBody>
      </p:sp>
      <p:sp>
        <p:nvSpPr>
          <p:cNvPr id="5" name="Content Placeholder 2"/>
          <p:cNvSpPr txBox="1">
            <a:spLocks/>
          </p:cNvSpPr>
          <p:nvPr/>
        </p:nvSpPr>
        <p:spPr>
          <a:xfrm>
            <a:off x="270933" y="3504306"/>
            <a:ext cx="9339566" cy="2015961"/>
          </a:xfrm>
          <a:prstGeom prst="rect">
            <a:avLst/>
          </a:prstGeom>
        </p:spPr>
        <p:style>
          <a:lnRef idx="1">
            <a:schemeClr val="dk1"/>
          </a:lnRef>
          <a:fillRef idx="2">
            <a:schemeClr val="dk1"/>
          </a:fillRef>
          <a:effectRef idx="1">
            <a:schemeClr val="dk1"/>
          </a:effectRef>
          <a:fontRef idx="minor">
            <a:schemeClr val="dk1"/>
          </a:fontRef>
        </p:style>
        <p:txBody>
          <a:bodyPr/>
          <a:lstStyle>
            <a:lvl1pPr marL="493776" indent="-457200" algn="l" rtl="0" eaLnBrk="1" latinLnBrk="0" hangingPunct="1">
              <a:spcBef>
                <a:spcPct val="20000"/>
              </a:spcBef>
              <a:buClr>
                <a:schemeClr val="accent1"/>
              </a:buClr>
              <a:buSzPct val="80000"/>
              <a:buFont typeface="Arial"/>
              <a:buChar char="•"/>
              <a:defRPr kumimoji="0" sz="24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0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6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fontAlgn="auto">
              <a:spcAft>
                <a:spcPts val="0"/>
              </a:spcAft>
              <a:buFont typeface="Arial"/>
              <a:buNone/>
              <a:defRPr/>
            </a:pPr>
            <a:r>
              <a:rPr lang="en-US" sz="3600" b="1" dirty="0" smtClean="0">
                <a:solidFill>
                  <a:srgbClr val="0000FF"/>
                </a:solidFill>
                <a:latin typeface="+mj-lt"/>
              </a:rPr>
              <a:t>T(</a:t>
            </a:r>
            <a:r>
              <a:rPr lang="en-US" sz="3600" b="1" dirty="0" err="1" smtClean="0">
                <a:solidFill>
                  <a:srgbClr val="0000FF"/>
                </a:solidFill>
                <a:latin typeface="+mj-lt"/>
              </a:rPr>
              <a:t>rasmission</a:t>
            </a:r>
            <a:r>
              <a:rPr lang="en-US" sz="3600" b="1" dirty="0" smtClean="0">
                <a:solidFill>
                  <a:srgbClr val="0000FF"/>
                </a:solidFill>
                <a:latin typeface="+mj-lt"/>
              </a:rPr>
              <a:t>) + R(</a:t>
            </a:r>
            <a:r>
              <a:rPr lang="en-US" sz="3600" b="1" dirty="0" err="1" smtClean="0">
                <a:solidFill>
                  <a:srgbClr val="0000FF"/>
                </a:solidFill>
                <a:latin typeface="+mj-lt"/>
              </a:rPr>
              <a:t>eflected</a:t>
            </a:r>
            <a:r>
              <a:rPr lang="en-US" sz="3600" b="1" dirty="0" smtClean="0">
                <a:solidFill>
                  <a:srgbClr val="0000FF"/>
                </a:solidFill>
                <a:latin typeface="+mj-lt"/>
              </a:rPr>
              <a:t>) +A(absorbed) =</a:t>
            </a:r>
          </a:p>
          <a:p>
            <a:pPr marL="36576" indent="0" algn="ctr" fontAlgn="auto">
              <a:spcAft>
                <a:spcPts val="0"/>
              </a:spcAft>
              <a:buFont typeface="Arial"/>
              <a:buNone/>
              <a:defRPr/>
            </a:pPr>
            <a:r>
              <a:rPr lang="en-US" sz="3600" b="1" dirty="0" smtClean="0">
                <a:solidFill>
                  <a:srgbClr val="0000FF"/>
                </a:solidFill>
                <a:latin typeface="+mj-lt"/>
              </a:rPr>
              <a:t>28.4 (44.3) W/m/aperture</a:t>
            </a:r>
            <a:endParaRPr lang="en-US" sz="3600" dirty="0" smtClean="0">
              <a:solidFill>
                <a:srgbClr val="0000FF"/>
              </a:solidFill>
              <a:latin typeface="+mj-lt"/>
            </a:endParaRPr>
          </a:p>
        </p:txBody>
      </p:sp>
      <p:sp>
        <p:nvSpPr>
          <p:cNvPr id="6" name="Rectangle 5"/>
          <p:cNvSpPr/>
          <p:nvPr/>
        </p:nvSpPr>
        <p:spPr>
          <a:xfrm>
            <a:off x="897466" y="2399591"/>
            <a:ext cx="7491366"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36576" algn="ctr" fontAlgn="auto">
              <a:spcBef>
                <a:spcPts val="0"/>
              </a:spcBef>
              <a:spcAft>
                <a:spcPts val="0"/>
              </a:spcAft>
              <a:defRPr/>
            </a:pPr>
            <a:r>
              <a:rPr lang="en-US" sz="3600" dirty="0">
                <a:latin typeface="+mj-lt"/>
                <a:cs typeface="Times New Roman"/>
              </a:rPr>
              <a:t>SR interacts with matter so that:</a:t>
            </a:r>
          </a:p>
        </p:txBody>
      </p:sp>
      <p:sp>
        <p:nvSpPr>
          <p:cNvPr id="8" name="Multiply 7"/>
          <p:cNvSpPr/>
          <p:nvPr/>
        </p:nvSpPr>
        <p:spPr>
          <a:xfrm>
            <a:off x="-558800" y="3504306"/>
            <a:ext cx="5029199" cy="786614"/>
          </a:xfrm>
          <a:prstGeom prst="mathMultiply">
            <a:avLst/>
          </a:prstGeom>
          <a:gradFill flip="none" rotWithShape="1">
            <a:gsLst>
              <a:gs pos="0">
                <a:schemeClr val="accent1">
                  <a:tint val="92000"/>
                  <a:satMod val="170000"/>
                  <a:alpha val="47000"/>
                </a:schemeClr>
              </a:gs>
              <a:gs pos="15000">
                <a:schemeClr val="accent1">
                  <a:tint val="92000"/>
                  <a:shade val="99000"/>
                  <a:satMod val="170000"/>
                  <a:alpha val="47000"/>
                </a:schemeClr>
              </a:gs>
              <a:gs pos="62000">
                <a:schemeClr val="accent1">
                  <a:tint val="96000"/>
                  <a:shade val="80000"/>
                  <a:satMod val="170000"/>
                  <a:alpha val="47000"/>
                </a:schemeClr>
              </a:gs>
              <a:gs pos="97000">
                <a:schemeClr val="accent1">
                  <a:tint val="98000"/>
                  <a:shade val="63000"/>
                  <a:satMod val="170000"/>
                  <a:alpha val="47000"/>
                </a:schemeClr>
              </a:gs>
              <a:gs pos="100000">
                <a:schemeClr val="accent1">
                  <a:shade val="62000"/>
                  <a:satMod val="170000"/>
                  <a:alpha val="47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768524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26472</TotalTime>
  <Words>1702</Words>
  <Application>Microsoft Macintosh PowerPoint</Application>
  <PresentationFormat>A4 Paper (210x297 mm)</PresentationFormat>
  <Paragraphs>262</Paragraphs>
  <Slides>35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ArialMT</vt:lpstr>
      <vt:lpstr>Calibri</vt:lpstr>
      <vt:lpstr>Courier New</vt:lpstr>
      <vt:lpstr>Gill Sans MT</vt:lpstr>
      <vt:lpstr>Lucida Bright</vt:lpstr>
      <vt:lpstr>Symbol</vt:lpstr>
      <vt:lpstr>SymbolMT</vt:lpstr>
      <vt:lpstr>Times New Roman</vt:lpstr>
      <vt:lpstr>Wingdings</vt:lpstr>
      <vt:lpstr>Arial</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alternatives to optimization of HL removal from BM cold masses exists?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 R between 30 ev and 10 kev at ~ 0.035° grazing incidence  vs roughness  (N. Kos, CERN TE-VSC: Ra of LHC copper layer was 0.05-0.1 µm.)</vt:lpstr>
      <vt:lpstr>Surface roughness: at very grazing angle difficult to treat theoretically as a Debye Waller factor</vt:lpstr>
      <vt:lpstr>Within 500m  ~ 30% of expected HL adsorbed @ LT</vt:lpstr>
      <vt:lpstr>Room temperature absorbers already considered for the base line design of FCC-hh! </vt:lpstr>
      <vt:lpstr>PowerPoint Presentation</vt:lpstr>
      <vt:lpstr>Reflected HL can be absorbed in “ad hoc” designed RT machine parts! </vt:lpstr>
      <vt:lpstr>PowerPoint Presentation</vt:lpstr>
      <vt:lpstr>PowerPoint Presentation</vt:lpstr>
      <vt:lpstr>PowerPoint Presentation</vt:lpstr>
      <vt:lpstr>PowerPoint Presentation</vt:lpstr>
      <vt:lpstr>PowerPoint Presentation</vt:lpstr>
      <vt:lpstr>Preliminary search for experimental proofs: BESSY II reflectometer </vt:lpstr>
      <vt:lpstr>Bessy II Reflectometer</vt:lpstr>
      <vt:lpstr>PowerPoint Presentation</vt:lpstr>
      <vt:lpstr>PowerPoint Presentation</vt:lpstr>
      <vt:lpstr>PowerPoint Presentation</vt:lpstr>
      <vt:lpstr>Acknowledgments:</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NTA-IMCA  &amp;   IMCA (gr.V)     (2010-2012) -  (2013- 2015)    </dc:title>
  <dc:creator>Microsoft Office User</dc:creator>
  <cp:lastModifiedBy>Microsoft Office User</cp:lastModifiedBy>
  <cp:revision>227</cp:revision>
  <cp:lastPrinted>2016-10-12T17:18:17Z</cp:lastPrinted>
  <dcterms:created xsi:type="dcterms:W3CDTF">2016-03-08T14:21:28Z</dcterms:created>
  <dcterms:modified xsi:type="dcterms:W3CDTF">2017-03-08T13:25:50Z</dcterms:modified>
</cp:coreProperties>
</file>