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3"/>
  </p:notesMasterIdLst>
  <p:sldIdLst>
    <p:sldId id="256" r:id="rId2"/>
    <p:sldId id="312" r:id="rId3"/>
    <p:sldId id="315" r:id="rId4"/>
    <p:sldId id="316" r:id="rId5"/>
    <p:sldId id="321" r:id="rId6"/>
    <p:sldId id="322" r:id="rId7"/>
    <p:sldId id="323" r:id="rId8"/>
    <p:sldId id="306" r:id="rId9"/>
    <p:sldId id="318" r:id="rId10"/>
    <p:sldId id="319" r:id="rId11"/>
    <p:sldId id="320" r:id="rId12"/>
    <p:sldId id="331" r:id="rId13"/>
    <p:sldId id="332" r:id="rId14"/>
    <p:sldId id="334" r:id="rId15"/>
    <p:sldId id="337" r:id="rId16"/>
    <p:sldId id="333" r:id="rId17"/>
    <p:sldId id="336" r:id="rId18"/>
    <p:sldId id="335" r:id="rId19"/>
    <p:sldId id="296" r:id="rId20"/>
    <p:sldId id="297" r:id="rId21"/>
    <p:sldId id="298" r:id="rId22"/>
    <p:sldId id="299" r:id="rId23"/>
    <p:sldId id="300" r:id="rId24"/>
    <p:sldId id="303" r:id="rId25"/>
    <p:sldId id="304" r:id="rId26"/>
    <p:sldId id="341" r:id="rId27"/>
    <p:sldId id="342" r:id="rId28"/>
    <p:sldId id="343" r:id="rId29"/>
    <p:sldId id="344" r:id="rId30"/>
    <p:sldId id="345" r:id="rId31"/>
    <p:sldId id="346" r:id="rId32"/>
    <p:sldId id="324" r:id="rId33"/>
    <p:sldId id="327" r:id="rId34"/>
    <p:sldId id="325" r:id="rId35"/>
    <p:sldId id="326" r:id="rId36"/>
    <p:sldId id="339" r:id="rId37"/>
    <p:sldId id="340" r:id="rId38"/>
    <p:sldId id="328" r:id="rId39"/>
    <p:sldId id="317" r:id="rId40"/>
    <p:sldId id="338" r:id="rId41"/>
    <p:sldId id="311" r:id="rId4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6" d="100"/>
          <a:sy n="86" d="100"/>
        </p:scale>
        <p:origin x="128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B2D4CCC-592D-42CB-92F9-BA5240FA1968}" type="datetimeFigureOut">
              <a:rPr lang="en-GB" smtClean="0"/>
              <a:t>08/03/2017</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9415C-01F3-4B80-874F-8097CE28675D}" type="slidenum">
              <a:rPr lang="en-GB" smtClean="0"/>
              <a:t>‹#›</a:t>
            </a:fld>
            <a:endParaRPr lang="en-GB"/>
          </a:p>
        </p:txBody>
      </p:sp>
    </p:spTree>
    <p:extLst>
      <p:ext uri="{BB962C8B-B14F-4D97-AF65-F5344CB8AC3E}">
        <p14:creationId xmlns:p14="http://schemas.microsoft.com/office/powerpoint/2010/main" val="770052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e de titre">
    <p:bg>
      <p:bgRef idx="1001">
        <a:schemeClr val="bg2"/>
      </p:bgRef>
    </p:bg>
    <p:spTree>
      <p:nvGrpSpPr>
        <p:cNvPr id="1" name=""/>
        <p:cNvGrpSpPr/>
        <p:nvPr/>
      </p:nvGrpSpPr>
      <p:grpSpPr>
        <a:xfrm>
          <a:off x="0" y="0"/>
          <a:ext cx="0" cy="0"/>
          <a:chOff x="0" y="0"/>
          <a:chExt cx="0" cy="0"/>
        </a:xfrm>
      </p:grpSpPr>
      <p:pic>
        <p:nvPicPr>
          <p:cNvPr id="5" name="Image 4" descr="logooutline.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312000" y="1212179"/>
            <a:ext cx="2520000" cy="2494674"/>
          </a:xfrm>
          <a:prstGeom prst="rect">
            <a:avLst/>
          </a:prstGeom>
        </p:spPr>
      </p:pic>
      <p:sp>
        <p:nvSpPr>
          <p:cNvPr id="2" name="TextBox 1"/>
          <p:cNvSpPr txBox="1"/>
          <p:nvPr userDrawn="1"/>
        </p:nvSpPr>
        <p:spPr>
          <a:xfrm>
            <a:off x="683046" y="3903306"/>
            <a:ext cx="8141467" cy="830997"/>
          </a:xfrm>
          <a:prstGeom prst="rect">
            <a:avLst/>
          </a:prstGeom>
          <a:noFill/>
        </p:spPr>
        <p:txBody>
          <a:bodyPr wrap="square" rtlCol="0">
            <a:spAutoFit/>
          </a:bodyPr>
          <a:lstStyle/>
          <a:p>
            <a:pPr algn="ctr"/>
            <a:r>
              <a:rPr lang="en-GB" sz="2400" b="1" i="0" u="none" strike="noStrike" kern="1200" baseline="0" dirty="0" smtClean="0">
                <a:solidFill>
                  <a:schemeClr val="tx1"/>
                </a:solidFill>
                <a:latin typeface="+mn-lt"/>
                <a:ea typeface="+mn-ea"/>
                <a:cs typeface="+mn-cs"/>
              </a:rPr>
              <a:t>The beam pipe for FCC pp: design and expected results from tests at ANKA</a:t>
            </a:r>
            <a:endParaRPr lang="en-GB" sz="2400" dirty="0"/>
          </a:p>
        </p:txBody>
      </p:sp>
      <p:sp>
        <p:nvSpPr>
          <p:cNvPr id="3" name="TextBox 2"/>
          <p:cNvSpPr txBox="1"/>
          <p:nvPr userDrawn="1"/>
        </p:nvSpPr>
        <p:spPr>
          <a:xfrm>
            <a:off x="2814786" y="4878020"/>
            <a:ext cx="3877985" cy="369332"/>
          </a:xfrm>
          <a:prstGeom prst="rect">
            <a:avLst/>
          </a:prstGeom>
          <a:noFill/>
        </p:spPr>
        <p:txBody>
          <a:bodyPr wrap="none" rtlCol="0">
            <a:spAutoFit/>
          </a:bodyPr>
          <a:lstStyle/>
          <a:p>
            <a:pPr algn="ctr"/>
            <a:r>
              <a:rPr lang="en-GB" b="1" dirty="0" smtClean="0"/>
              <a:t>Roberto Kersevan, CERN-TE-VSC</a:t>
            </a:r>
          </a:p>
        </p:txBody>
      </p:sp>
      <p:sp>
        <p:nvSpPr>
          <p:cNvPr id="6" name="TextBox 5"/>
          <p:cNvSpPr txBox="1"/>
          <p:nvPr userDrawn="1"/>
        </p:nvSpPr>
        <p:spPr>
          <a:xfrm>
            <a:off x="5478831" y="5466894"/>
            <a:ext cx="3065968" cy="369332"/>
          </a:xfrm>
          <a:prstGeom prst="rect">
            <a:avLst/>
          </a:prstGeom>
          <a:noFill/>
        </p:spPr>
        <p:txBody>
          <a:bodyPr wrap="none" rtlCol="0">
            <a:spAutoFit/>
          </a:bodyPr>
          <a:lstStyle/>
          <a:p>
            <a:pPr algn="ctr"/>
            <a:r>
              <a:rPr lang="en-GB" b="1" dirty="0" smtClean="0"/>
              <a:t>KIT,</a:t>
            </a:r>
            <a:r>
              <a:rPr lang="en-GB" b="1" baseline="0" dirty="0" smtClean="0"/>
              <a:t> Karlsruhe, Workshop:</a:t>
            </a:r>
            <a:endParaRPr lang="en-GB" b="1" dirty="0" smtClean="0"/>
          </a:p>
        </p:txBody>
      </p:sp>
    </p:spTree>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CH" smtClean="0"/>
              <a:t>3/9/2017</a:t>
            </a:r>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GB" dirty="0" smtClean="0"/>
              <a:t>R. Kersevan -- Beam Dynamics meets Vacuum, Collimations, and Surfaces – KIT </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7918391-D411-FE40-AAD7-861AE5233E0E}"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Diapositive de titre">
    <p:bg>
      <p:bgRef idx="1001">
        <a:schemeClr val="bg2"/>
      </p:bgRef>
    </p:bg>
    <p:spTree>
      <p:nvGrpSpPr>
        <p:cNvPr id="1" name=""/>
        <p:cNvGrpSpPr/>
        <p:nvPr/>
      </p:nvGrpSpPr>
      <p:grpSpPr>
        <a:xfrm>
          <a:off x="0" y="0"/>
          <a:ext cx="0" cy="0"/>
          <a:chOff x="0" y="0"/>
          <a:chExt cx="0" cy="0"/>
        </a:xfrm>
      </p:grpSpPr>
      <p:pic>
        <p:nvPicPr>
          <p:cNvPr id="3" name="Image 2" descr="LOGOfin.eps"/>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3996267" y="2703284"/>
            <a:ext cx="1172455" cy="1467041"/>
          </a:xfrm>
          <a:prstGeom prst="rect">
            <a:avLst/>
          </a:prstGeom>
        </p:spPr>
      </p:pic>
    </p:spTree>
    <p:extLst>
      <p:ext uri="{BB962C8B-B14F-4D97-AF65-F5344CB8AC3E}">
        <p14:creationId xmlns:p14="http://schemas.microsoft.com/office/powerpoint/2010/main" val="13568497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387A33E-7603-4F2E-8CF4-27F8ED4718FE}" type="datetimeFigureOut">
              <a:rPr lang="en-GB" smtClean="0"/>
              <a:t>08/03/2017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18A546-D3CA-4077-AD37-90CB927EAD55}" type="slidenum">
              <a:rPr lang="en-GB" smtClean="0"/>
              <a:t>‹#›</a:t>
            </a:fld>
            <a:endParaRPr lang="en-GB"/>
          </a:p>
        </p:txBody>
      </p:sp>
    </p:spTree>
    <p:extLst>
      <p:ext uri="{BB962C8B-B14F-4D97-AF65-F5344CB8AC3E}">
        <p14:creationId xmlns:p14="http://schemas.microsoft.com/office/powerpoint/2010/main" val="180758831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Espace réservé du titre 8"/>
          <p:cNvSpPr>
            <a:spLocks noGrp="1"/>
          </p:cNvSpPr>
          <p:nvPr>
            <p:ph type="title"/>
          </p:nvPr>
        </p:nvSpPr>
        <p:spPr>
          <a:xfrm>
            <a:off x="457200" y="233492"/>
            <a:ext cx="8226854" cy="940443"/>
          </a:xfrm>
          <a:prstGeom prst="rect">
            <a:avLst/>
          </a:prstGeom>
        </p:spPr>
        <p:txBody>
          <a:bodyPr vert="horz" lIns="45720" rIns="45720" anchor="ctr">
            <a:normAutofit/>
          </a:bodyPr>
          <a:lstStyle/>
          <a:p>
            <a:r>
              <a:rPr kumimoji="0" lang="fr-CH" dirty="0" smtClean="0"/>
              <a:t>Cliquez et modifiez le titre</a:t>
            </a:r>
            <a:endParaRPr kumimoji="0" lang="en-US" dirty="0"/>
          </a:p>
        </p:txBody>
      </p:sp>
      <p:sp>
        <p:nvSpPr>
          <p:cNvPr id="30" name="Espace réservé du texte 29"/>
          <p:cNvSpPr>
            <a:spLocks noGrp="1"/>
          </p:cNvSpPr>
          <p:nvPr>
            <p:ph type="body" idx="1"/>
          </p:nvPr>
        </p:nvSpPr>
        <p:spPr>
          <a:xfrm>
            <a:off x="457200" y="1325606"/>
            <a:ext cx="8226854" cy="4667421"/>
          </a:xfrm>
          <a:prstGeom prst="rect">
            <a:avLst/>
          </a:prstGeom>
        </p:spPr>
        <p:txBody>
          <a:bodyPr vert="horz">
            <a:normAutofit/>
          </a:bodyPr>
          <a:lstStyle/>
          <a:p>
            <a:pPr lvl="0" eaLnBrk="1" latinLnBrk="0" hangingPunct="1"/>
            <a:r>
              <a:rPr kumimoji="0" lang="fr-CH" dirty="0" smtClean="0"/>
              <a:t>Cliquez pour modifier les styles du texte du masque</a:t>
            </a:r>
          </a:p>
          <a:p>
            <a:pPr lvl="1" eaLnBrk="1" latinLnBrk="0" hangingPunct="1"/>
            <a:r>
              <a:rPr kumimoji="0" lang="fr-CH" dirty="0" smtClean="0"/>
              <a:t>Deuxième niveau</a:t>
            </a:r>
          </a:p>
          <a:p>
            <a:pPr lvl="2" eaLnBrk="1" latinLnBrk="0" hangingPunct="1"/>
            <a:r>
              <a:rPr kumimoji="0" lang="fr-CH" dirty="0" smtClean="0"/>
              <a:t>Troisième niveau</a:t>
            </a:r>
          </a:p>
          <a:p>
            <a:pPr lvl="3" eaLnBrk="1" latinLnBrk="0" hangingPunct="1"/>
            <a:r>
              <a:rPr kumimoji="0" lang="fr-CH" dirty="0" smtClean="0"/>
              <a:t>Quatrième niveau</a:t>
            </a:r>
          </a:p>
          <a:p>
            <a:pPr lvl="4" eaLnBrk="1" latinLnBrk="0" hangingPunct="1"/>
            <a:r>
              <a:rPr kumimoji="0" lang="fr-CH" dirty="0" smtClean="0"/>
              <a:t>Cinquième niveau</a:t>
            </a:r>
            <a:endParaRPr kumimoji="0" lang="en-US" dirty="0"/>
          </a:p>
        </p:txBody>
      </p:sp>
      <p:pic>
        <p:nvPicPr>
          <p:cNvPr id="5" name="Image 4" descr="bande-01.eps"/>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0" y="6157663"/>
            <a:ext cx="9144000" cy="707202"/>
          </a:xfrm>
          <a:prstGeom prst="rect">
            <a:avLst/>
          </a:prstGeom>
        </p:spPr>
      </p:pic>
      <p:sp>
        <p:nvSpPr>
          <p:cNvPr id="2" name="Date Placeholder 1"/>
          <p:cNvSpPr>
            <a:spLocks noGrp="1"/>
          </p:cNvSpPr>
          <p:nvPr>
            <p:ph type="dt" sz="half" idx="2"/>
          </p:nvPr>
        </p:nvSpPr>
        <p:spPr>
          <a:xfrm>
            <a:off x="2969335" y="6362377"/>
            <a:ext cx="21336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fr-CH" smtClean="0"/>
              <a:t>3/9/2017</a:t>
            </a:r>
            <a:endParaRPr lang="en-US" dirty="0"/>
          </a:p>
        </p:txBody>
      </p:sp>
      <p:sp>
        <p:nvSpPr>
          <p:cNvPr id="3" name="Footer Placeholder 2"/>
          <p:cNvSpPr>
            <a:spLocks noGrp="1"/>
          </p:cNvSpPr>
          <p:nvPr>
            <p:ph type="ftr" sz="quarter" idx="3"/>
          </p:nvPr>
        </p:nvSpPr>
        <p:spPr>
          <a:xfrm>
            <a:off x="5182756" y="6356350"/>
            <a:ext cx="28956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a:xfrm>
            <a:off x="8185376" y="6356350"/>
            <a:ext cx="50142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918391-D411-FE40-AAD7-861AE5233E0E}"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7" r:id="rId2"/>
    <p:sldLayoutId id="2147483674" r:id="rId3"/>
    <p:sldLayoutId id="2147483676" r:id="rId4"/>
  </p:sldLayoutIdLst>
  <p:timing>
    <p:tnLst>
      <p:par>
        <p:cTn id="1" dur="indefinite" restart="never" nodeType="tmRoot"/>
      </p:par>
    </p:tnLst>
  </p:timing>
  <p:hf hdr="0"/>
  <p:txStyles>
    <p:titleStyle>
      <a:lvl1pPr algn="l" rtl="0" eaLnBrk="1" latinLnBrk="0" hangingPunct="1">
        <a:spcBef>
          <a:spcPct val="0"/>
        </a:spcBef>
        <a:buNone/>
        <a:defRPr kumimoji="0" sz="4600" kern="1200">
          <a:solidFill>
            <a:schemeClr val="tx1"/>
          </a:solidFill>
          <a:latin typeface="+mj-lt"/>
          <a:ea typeface="+mj-ea"/>
          <a:cs typeface="+mj-cs"/>
        </a:defRPr>
      </a:lvl1pPr>
    </p:titleStyle>
    <p:bodyStyle>
      <a:lvl1pPr marL="493776" indent="-457200" algn="l" rtl="0" eaLnBrk="1" latinLnBrk="0" hangingPunct="1">
        <a:spcBef>
          <a:spcPct val="20000"/>
        </a:spcBef>
        <a:buClr>
          <a:schemeClr val="accent1"/>
        </a:buClr>
        <a:buSzPct val="80000"/>
        <a:buFont typeface="Arial"/>
        <a:buChar char="•"/>
        <a:defRPr kumimoji="0" sz="3000" kern="1200">
          <a:solidFill>
            <a:schemeClr val="tx1"/>
          </a:solidFill>
          <a:latin typeface="+mn-lt"/>
          <a:ea typeface="+mn-ea"/>
          <a:cs typeface="+mn-cs"/>
        </a:defRPr>
      </a:lvl1pPr>
      <a:lvl2pPr marL="905256" indent="-457200" algn="l" rtl="0" eaLnBrk="1" latinLnBrk="0" hangingPunct="1">
        <a:spcBef>
          <a:spcPct val="20000"/>
        </a:spcBef>
        <a:buClr>
          <a:schemeClr val="accent1"/>
        </a:buClr>
        <a:buSzPct val="90000"/>
        <a:buFont typeface="Arial"/>
        <a:buChar char="•"/>
        <a:defRPr kumimoji="0" sz="2600" kern="1200">
          <a:solidFill>
            <a:schemeClr val="tx1"/>
          </a:solidFill>
          <a:latin typeface="+mn-lt"/>
          <a:ea typeface="+mn-ea"/>
          <a:cs typeface="+mn-cs"/>
        </a:defRPr>
      </a:lvl2pPr>
      <a:lvl3pPr marL="1092708" indent="-342900" algn="l" rtl="0" eaLnBrk="1" latinLnBrk="0" hangingPunct="1">
        <a:spcBef>
          <a:spcPct val="20000"/>
        </a:spcBef>
        <a:buClr>
          <a:schemeClr val="accent2"/>
        </a:buClr>
        <a:buSzPct val="85000"/>
        <a:buFont typeface="Arial"/>
        <a:buChar char="•"/>
        <a:defRPr kumimoji="0" sz="2400" kern="1200">
          <a:solidFill>
            <a:schemeClr val="tx1"/>
          </a:solidFill>
          <a:latin typeface="+mn-lt"/>
          <a:ea typeface="+mn-ea"/>
          <a:cs typeface="+mn-cs"/>
        </a:defRPr>
      </a:lvl3pPr>
      <a:lvl4pPr marL="1385316" indent="-342900" algn="l" rtl="0" eaLnBrk="1" latinLnBrk="0" hangingPunct="1">
        <a:spcBef>
          <a:spcPct val="20000"/>
        </a:spcBef>
        <a:buClr>
          <a:schemeClr val="accent3"/>
        </a:buClr>
        <a:buSzPct val="90000"/>
        <a:buFont typeface="Arial"/>
        <a:buChar char="•"/>
        <a:defRPr kumimoji="0" sz="2000" kern="1200">
          <a:solidFill>
            <a:schemeClr val="tx1"/>
          </a:solidFill>
          <a:latin typeface="+mn-lt"/>
          <a:ea typeface="+mn-ea"/>
          <a:cs typeface="+mn-cs"/>
        </a:defRPr>
      </a:lvl4pPr>
      <a:lvl5pPr marL="1650492" indent="-342900" algn="l" rtl="0" eaLnBrk="1" latinLnBrk="0" hangingPunct="1">
        <a:spcBef>
          <a:spcPct val="20000"/>
        </a:spcBef>
        <a:buClr>
          <a:schemeClr val="accent4"/>
        </a:buClr>
        <a:buSzPct val="100000"/>
        <a:buFont typeface="Arial"/>
        <a:buChar char="•"/>
        <a:defRPr kumimoji="0" sz="2000" kern="1200">
          <a:solidFill>
            <a:schemeClr val="tx1"/>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6.emf"/><Relationship Id="rId5" Type="http://schemas.openxmlformats.org/officeDocument/2006/relationships/image" Target="../media/image45.emf"/><Relationship Id="rId4" Type="http://schemas.openxmlformats.org/officeDocument/2006/relationships/image" Target="../media/image44.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44.emf"/><Relationship Id="rId7" Type="http://schemas.openxmlformats.org/officeDocument/2006/relationships/image" Target="../media/image42.emf"/><Relationship Id="rId2" Type="http://schemas.openxmlformats.org/officeDocument/2006/relationships/image" Target="../media/image43.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6.emf"/><Relationship Id="rId4" Type="http://schemas.openxmlformats.org/officeDocument/2006/relationships/image" Target="../media/image45.emf"/></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2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63.jpe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5.emf"/><Relationship Id="rId4" Type="http://schemas.openxmlformats.org/officeDocument/2006/relationships/image" Target="../media/image44.emf"/></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4.emf"/><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3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65.png"/><Relationship Id="rId2" Type="http://schemas.openxmlformats.org/officeDocument/2006/relationships/image" Target="../media/image42.emf"/><Relationship Id="rId1" Type="http://schemas.openxmlformats.org/officeDocument/2006/relationships/slideLayout" Target="../slideLayouts/slideLayout2.xml"/><Relationship Id="rId6" Type="http://schemas.openxmlformats.org/officeDocument/2006/relationships/image" Target="../media/image47.emf"/><Relationship Id="rId5" Type="http://schemas.openxmlformats.org/officeDocument/2006/relationships/image" Target="../media/image45.emf"/><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image" Target="../media/image66.jpg"/><Relationship Id="rId1" Type="http://schemas.openxmlformats.org/officeDocument/2006/relationships/slideLayout" Target="../slideLayouts/slideLayout2.xml"/><Relationship Id="rId4" Type="http://schemas.openxmlformats.org/officeDocument/2006/relationships/image" Target="../media/image68.jpg"/></Relationships>
</file>

<file path=ppt/slides/_rels/slide3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xml"/><Relationship Id="rId4" Type="http://schemas.openxmlformats.org/officeDocument/2006/relationships/image" Target="../media/image71.jpeg"/></Relationships>
</file>

<file path=ppt/slides/_rels/slide34.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38.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5.jpeg"/><Relationship Id="rId2" Type="http://schemas.openxmlformats.org/officeDocument/2006/relationships/image" Target="../media/image20.jp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2870" y="5797282"/>
            <a:ext cx="8322746" cy="1016191"/>
          </a:xfrm>
          <a:prstGeom prst="rect">
            <a:avLst/>
          </a:prstGeom>
        </p:spPr>
      </p:pic>
    </p:spTree>
    <p:extLst>
      <p:ext uri="{BB962C8B-B14F-4D97-AF65-F5344CB8AC3E}">
        <p14:creationId xmlns:p14="http://schemas.microsoft.com/office/powerpoint/2010/main" val="6253512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10</a:t>
            </a:fld>
            <a:endParaRPr lang="en-US" dirty="0"/>
          </a:p>
        </p:txBody>
      </p:sp>
      <p:sp>
        <p:nvSpPr>
          <p:cNvPr id="30" name="Title 1"/>
          <p:cNvSpPr txBox="1">
            <a:spLocks/>
          </p:cNvSpPr>
          <p:nvPr/>
        </p:nvSpPr>
        <p:spPr>
          <a:xfrm>
            <a:off x="0" y="-44042"/>
            <a:ext cx="91440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a:t>2</a:t>
            </a:r>
            <a:r>
              <a:rPr lang="en-GB" sz="2800" dirty="0" smtClean="0"/>
              <a:t> - FCC </a:t>
            </a:r>
            <a:r>
              <a:rPr lang="en-GB" sz="2800" dirty="0"/>
              <a:t>Test Line </a:t>
            </a:r>
            <a:r>
              <a:rPr lang="en-GB" sz="2800" dirty="0" smtClean="0"/>
              <a:t>5</a:t>
            </a:r>
            <a:r>
              <a:rPr lang="en-GB" sz="2800" baseline="30000" dirty="0" smtClean="0"/>
              <a:t>th</a:t>
            </a:r>
            <a:r>
              <a:rPr lang="en-GB" sz="2800" dirty="0" smtClean="0"/>
              <a:t> </a:t>
            </a:r>
            <a:r>
              <a:rPr lang="en-GB" sz="2800" dirty="0"/>
              <a:t>Update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t="-1" b="-1691"/>
          <a:stretch/>
        </p:blipFill>
        <p:spPr>
          <a:xfrm>
            <a:off x="0" y="1254928"/>
            <a:ext cx="9144000" cy="4421667"/>
          </a:xfrm>
          <a:prstGeom prst="rect">
            <a:avLst/>
          </a:prstGeom>
          <a:solidFill>
            <a:schemeClr val="bg1"/>
          </a:solidFill>
        </p:spPr>
      </p:pic>
    </p:spTree>
    <p:extLst>
      <p:ext uri="{BB962C8B-B14F-4D97-AF65-F5344CB8AC3E}">
        <p14:creationId xmlns:p14="http://schemas.microsoft.com/office/powerpoint/2010/main" val="39557160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11</a:t>
            </a:fld>
            <a:endParaRPr lang="en-US" dirty="0"/>
          </a:p>
        </p:txBody>
      </p:sp>
      <p:sp>
        <p:nvSpPr>
          <p:cNvPr id="30" name="Title 1"/>
          <p:cNvSpPr txBox="1">
            <a:spLocks/>
          </p:cNvSpPr>
          <p:nvPr/>
        </p:nvSpPr>
        <p:spPr>
          <a:xfrm>
            <a:off x="0" y="-44042"/>
            <a:ext cx="91440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a:t>2</a:t>
            </a:r>
            <a:r>
              <a:rPr lang="en-GB" sz="2800" dirty="0" smtClean="0"/>
              <a:t> - FCC </a:t>
            </a:r>
            <a:r>
              <a:rPr lang="en-GB" sz="2800" dirty="0"/>
              <a:t>Test Line </a:t>
            </a:r>
            <a:r>
              <a:rPr lang="en-GB" sz="2800" dirty="0" smtClean="0"/>
              <a:t>5</a:t>
            </a:r>
            <a:r>
              <a:rPr lang="en-GB" sz="2800" baseline="30000" dirty="0" smtClean="0"/>
              <a:t>th</a:t>
            </a:r>
            <a:r>
              <a:rPr lang="en-GB" sz="2800" dirty="0" smtClean="0"/>
              <a:t> </a:t>
            </a:r>
            <a:r>
              <a:rPr lang="en-GB" sz="2800" dirty="0"/>
              <a:t>Update</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r="462"/>
          <a:stretch/>
        </p:blipFill>
        <p:spPr>
          <a:xfrm>
            <a:off x="0" y="1254928"/>
            <a:ext cx="9144000" cy="4358218"/>
          </a:xfrm>
          <a:prstGeom prst="rect">
            <a:avLst/>
          </a:prstGeom>
        </p:spPr>
      </p:pic>
    </p:spTree>
    <p:extLst>
      <p:ext uri="{BB962C8B-B14F-4D97-AF65-F5344CB8AC3E}">
        <p14:creationId xmlns:p14="http://schemas.microsoft.com/office/powerpoint/2010/main" val="14451242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12</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smtClean="0"/>
              <a:t>Montecarlo</a:t>
            </a:r>
            <a:r>
              <a:rPr lang="en-GB" sz="2000" dirty="0" smtClean="0"/>
              <a:t> Ray-Tracing Analysis: the Model</a:t>
            </a:r>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88" y="686424"/>
            <a:ext cx="7557025" cy="4721664"/>
          </a:xfrm>
          <a:prstGeom prst="rect">
            <a:avLst/>
          </a:prstGeom>
        </p:spPr>
      </p:pic>
      <p:sp>
        <p:nvSpPr>
          <p:cNvPr id="11" name="TextBox 10"/>
          <p:cNvSpPr txBox="1"/>
          <p:nvPr/>
        </p:nvSpPr>
        <p:spPr>
          <a:xfrm>
            <a:off x="0" y="5410310"/>
            <a:ext cx="9144000" cy="707886"/>
          </a:xfrm>
          <a:prstGeom prst="rect">
            <a:avLst/>
          </a:prstGeom>
          <a:noFill/>
        </p:spPr>
        <p:txBody>
          <a:bodyPr wrap="square" rtlCol="0">
            <a:spAutoFit/>
          </a:bodyPr>
          <a:lstStyle/>
          <a:p>
            <a:pPr algn="ctr"/>
            <a:r>
              <a:rPr lang="en-GB" sz="2000" dirty="0" smtClean="0"/>
              <a:t>Exported from CAD (STL format): All BL components are in; Longitudinal rectangle: 2.42 m-long test pressure facet; other red surf.: gauges’ positions</a:t>
            </a:r>
            <a:endParaRPr lang="en-GB" sz="2000" dirty="0"/>
          </a:p>
        </p:txBody>
      </p:sp>
    </p:spTree>
    <p:extLst>
      <p:ext uri="{BB962C8B-B14F-4D97-AF65-F5344CB8AC3E}">
        <p14:creationId xmlns:p14="http://schemas.microsoft.com/office/powerpoint/2010/main" val="326275188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13</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smtClean="0"/>
              <a:t>Montecarlo</a:t>
            </a:r>
            <a:r>
              <a:rPr lang="en-GB" sz="2000" dirty="0" smtClean="0"/>
              <a:t> Ray-Tracing Analysis: the Model with Test Pressure Facets</a:t>
            </a:r>
            <a:endParaRPr lang="en-GB" sz="2000" dirty="0"/>
          </a:p>
        </p:txBody>
      </p:sp>
      <p:sp>
        <p:nvSpPr>
          <p:cNvPr id="11" name="TextBox 10"/>
          <p:cNvSpPr txBox="1"/>
          <p:nvPr/>
        </p:nvSpPr>
        <p:spPr>
          <a:xfrm>
            <a:off x="0" y="5410310"/>
            <a:ext cx="9144000" cy="707886"/>
          </a:xfrm>
          <a:prstGeom prst="rect">
            <a:avLst/>
          </a:prstGeom>
          <a:noFill/>
        </p:spPr>
        <p:txBody>
          <a:bodyPr wrap="square" rtlCol="0">
            <a:spAutoFit/>
          </a:bodyPr>
          <a:lstStyle/>
          <a:p>
            <a:pPr algn="ctr"/>
            <a:r>
              <a:rPr lang="en-GB" sz="2000" dirty="0" smtClean="0"/>
              <a:t>Longitudinal and vertical pressure profiles (textured); the one along the chimney is ~ constant (minimal contribution from scattered photons);</a:t>
            </a: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63" y="686427"/>
            <a:ext cx="7557025" cy="4721664"/>
          </a:xfrm>
          <a:prstGeom prst="rect">
            <a:avLst/>
          </a:prstGeom>
        </p:spPr>
      </p:pic>
    </p:spTree>
    <p:extLst>
      <p:ext uri="{BB962C8B-B14F-4D97-AF65-F5344CB8AC3E}">
        <p14:creationId xmlns:p14="http://schemas.microsoft.com/office/powerpoint/2010/main" val="1557488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14</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smtClean="0"/>
              <a:t>Montecarlo</a:t>
            </a:r>
            <a:r>
              <a:rPr lang="en-GB" sz="2000" dirty="0" smtClean="0"/>
              <a:t> Ray-Tracing Analysis: the Pressure Profiles</a:t>
            </a:r>
            <a:endParaRPr lang="en-GB" sz="2000" dirty="0"/>
          </a:p>
        </p:txBody>
      </p:sp>
      <p:sp>
        <p:nvSpPr>
          <p:cNvPr id="11" name="TextBox 10"/>
          <p:cNvSpPr txBox="1"/>
          <p:nvPr/>
        </p:nvSpPr>
        <p:spPr>
          <a:xfrm>
            <a:off x="-106532" y="5454700"/>
            <a:ext cx="9357064" cy="707886"/>
          </a:xfrm>
          <a:prstGeom prst="rect">
            <a:avLst/>
          </a:prstGeom>
          <a:noFill/>
        </p:spPr>
        <p:txBody>
          <a:bodyPr wrap="square" rtlCol="0">
            <a:spAutoFit/>
          </a:bodyPr>
          <a:lstStyle/>
          <a:p>
            <a:pPr algn="ctr"/>
            <a:r>
              <a:rPr lang="en-GB" sz="2000" dirty="0" smtClean="0"/>
              <a:t>Longitudinal pressure profiles for the nominal (0%, 5% and 9% (nominal) slotted pumping holes surface; “X”s indicate the pressure at the 3 gauge locations</a:t>
            </a:r>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988" y="420085"/>
            <a:ext cx="6870023" cy="5046781"/>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135" y="3833870"/>
            <a:ext cx="1648055" cy="809738"/>
          </a:xfrm>
          <a:prstGeom prst="rect">
            <a:avLst/>
          </a:prstGeom>
          <a:ln w="38100">
            <a:solidFill>
              <a:srgbClr val="FF0000"/>
            </a:solidFill>
            <a:prstDash val="dash"/>
          </a:ln>
        </p:spPr>
      </p:pic>
      <p:sp>
        <p:nvSpPr>
          <p:cNvPr id="10" name="TextBox 9"/>
          <p:cNvSpPr txBox="1"/>
          <p:nvPr/>
        </p:nvSpPr>
        <p:spPr>
          <a:xfrm rot="16200000">
            <a:off x="6279880" y="2651087"/>
            <a:ext cx="4897191" cy="584775"/>
          </a:xfrm>
          <a:prstGeom prst="rect">
            <a:avLst/>
          </a:prstGeom>
          <a:noFill/>
        </p:spPr>
        <p:txBody>
          <a:bodyPr wrap="square" rtlCol="0">
            <a:spAutoFit/>
          </a:bodyPr>
          <a:lstStyle/>
          <a:p>
            <a:pPr algn="ctr"/>
            <a:r>
              <a:rPr lang="en-GB" sz="1600" dirty="0" smtClean="0"/>
              <a:t>Inset columns: ratio of pressure at the chimney and near gauge, and at chimney and far gauge </a:t>
            </a:r>
            <a:endParaRPr lang="en-GB" sz="1600" dirty="0"/>
          </a:p>
        </p:txBody>
      </p:sp>
    </p:spTree>
    <p:extLst>
      <p:ext uri="{BB962C8B-B14F-4D97-AF65-F5344CB8AC3E}">
        <p14:creationId xmlns:p14="http://schemas.microsoft.com/office/powerpoint/2010/main" val="255755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15</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smtClean="0"/>
              <a:t>Montecarlo</a:t>
            </a:r>
            <a:r>
              <a:rPr lang="en-GB" sz="2000" dirty="0" smtClean="0"/>
              <a:t> Ray-Tracing Analysis: Different Pumping Paths</a:t>
            </a:r>
            <a:endParaRPr lang="en-GB" sz="2000" dirty="0"/>
          </a:p>
        </p:txBody>
      </p:sp>
      <p:sp>
        <p:nvSpPr>
          <p:cNvPr id="11" name="TextBox 10"/>
          <p:cNvSpPr txBox="1"/>
          <p:nvPr/>
        </p:nvSpPr>
        <p:spPr>
          <a:xfrm>
            <a:off x="21206" y="3723554"/>
            <a:ext cx="3961244" cy="1015663"/>
          </a:xfrm>
          <a:prstGeom prst="rect">
            <a:avLst/>
          </a:prstGeom>
          <a:noFill/>
        </p:spPr>
        <p:txBody>
          <a:bodyPr wrap="square" rtlCol="0">
            <a:spAutoFit/>
          </a:bodyPr>
          <a:lstStyle/>
          <a:p>
            <a:pPr algn="ctr"/>
            <a:r>
              <a:rPr lang="en-GB" sz="2000" dirty="0" smtClean="0"/>
              <a:t>Ray-traced molecules with 0% pumping slot surface</a:t>
            </a:r>
          </a:p>
          <a:p>
            <a:pPr algn="ctr"/>
            <a:r>
              <a:rPr lang="en-GB" sz="2000" dirty="0" smtClean="0"/>
              <a:t>(1E-10~1E-7 mbar range)</a:t>
            </a: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06" y="484866"/>
            <a:ext cx="5161550" cy="322496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82450" y="1905297"/>
            <a:ext cx="5161550" cy="3224960"/>
          </a:xfrm>
          <a:prstGeom prst="rect">
            <a:avLst/>
          </a:prstGeom>
        </p:spPr>
      </p:pic>
      <p:sp>
        <p:nvSpPr>
          <p:cNvPr id="12" name="TextBox 11"/>
          <p:cNvSpPr txBox="1"/>
          <p:nvPr/>
        </p:nvSpPr>
        <p:spPr>
          <a:xfrm>
            <a:off x="4725556" y="5130257"/>
            <a:ext cx="3961244" cy="1015663"/>
          </a:xfrm>
          <a:prstGeom prst="rect">
            <a:avLst/>
          </a:prstGeom>
          <a:noFill/>
        </p:spPr>
        <p:txBody>
          <a:bodyPr wrap="square" rtlCol="0">
            <a:spAutoFit/>
          </a:bodyPr>
          <a:lstStyle/>
          <a:p>
            <a:pPr algn="ctr"/>
            <a:r>
              <a:rPr lang="en-GB" sz="2000" dirty="0" smtClean="0"/>
              <a:t>Ray-traced molecules with ~9% (nominal) pumping slot surface</a:t>
            </a:r>
          </a:p>
          <a:p>
            <a:pPr algn="ctr"/>
            <a:r>
              <a:rPr lang="en-GB" sz="2000" dirty="0"/>
              <a:t>(</a:t>
            </a:r>
            <a:r>
              <a:rPr lang="en-GB" sz="2000" dirty="0" smtClean="0"/>
              <a:t>1E-10~1E-8 </a:t>
            </a:r>
            <a:r>
              <a:rPr lang="en-GB" sz="2000" dirty="0"/>
              <a:t>mbar range</a:t>
            </a:r>
            <a:r>
              <a:rPr lang="en-GB" sz="2000" dirty="0" smtClean="0"/>
              <a:t>)</a:t>
            </a:r>
            <a:endParaRPr lang="en-GB" sz="2000" dirty="0"/>
          </a:p>
        </p:txBody>
      </p:sp>
    </p:spTree>
    <p:extLst>
      <p:ext uri="{BB962C8B-B14F-4D97-AF65-F5344CB8AC3E}">
        <p14:creationId xmlns:p14="http://schemas.microsoft.com/office/powerpoint/2010/main" val="35364914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16</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a:t>Montecarlo</a:t>
            </a:r>
            <a:r>
              <a:rPr lang="en-GB" sz="2000" dirty="0"/>
              <a:t> Ray-Tracing Analysis: the Model with Test Pressure Facets</a:t>
            </a:r>
          </a:p>
        </p:txBody>
      </p:sp>
      <p:sp>
        <p:nvSpPr>
          <p:cNvPr id="11" name="TextBox 10"/>
          <p:cNvSpPr txBox="1"/>
          <p:nvPr/>
        </p:nvSpPr>
        <p:spPr>
          <a:xfrm>
            <a:off x="0" y="5410310"/>
            <a:ext cx="9144000" cy="707886"/>
          </a:xfrm>
          <a:prstGeom prst="rect">
            <a:avLst/>
          </a:prstGeom>
          <a:noFill/>
        </p:spPr>
        <p:txBody>
          <a:bodyPr wrap="square" rtlCol="0">
            <a:spAutoFit/>
          </a:bodyPr>
          <a:lstStyle/>
          <a:p>
            <a:pPr algn="ctr"/>
            <a:r>
              <a:rPr lang="en-GB" sz="2000" dirty="0" smtClean="0"/>
              <a:t>Extended test pressure facet showing different pressure outside of the BS vs inside of it (case with 5% slotted surfaces);</a:t>
            </a:r>
            <a:endParaRPr lang="en-GB" sz="20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488" y="686428"/>
            <a:ext cx="7557025" cy="4721664"/>
          </a:xfrm>
          <a:prstGeom prst="rect">
            <a:avLst/>
          </a:prstGeom>
        </p:spPr>
      </p:pic>
    </p:spTree>
    <p:extLst>
      <p:ext uri="{BB962C8B-B14F-4D97-AF65-F5344CB8AC3E}">
        <p14:creationId xmlns:p14="http://schemas.microsoft.com/office/powerpoint/2010/main" val="28462653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17</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a:t>Montecarlo</a:t>
            </a:r>
            <a:r>
              <a:rPr lang="en-GB" sz="2000" dirty="0"/>
              <a:t> Ray-Tracing Analysis: the Model with Test Pressure Facets</a:t>
            </a:r>
          </a:p>
        </p:txBody>
      </p:sp>
      <p:sp>
        <p:nvSpPr>
          <p:cNvPr id="11" name="TextBox 10"/>
          <p:cNvSpPr txBox="1"/>
          <p:nvPr/>
        </p:nvSpPr>
        <p:spPr>
          <a:xfrm>
            <a:off x="0" y="5410310"/>
            <a:ext cx="9144000" cy="707886"/>
          </a:xfrm>
          <a:prstGeom prst="rect">
            <a:avLst/>
          </a:prstGeom>
          <a:noFill/>
        </p:spPr>
        <p:txBody>
          <a:bodyPr wrap="square" rtlCol="0">
            <a:spAutoFit/>
          </a:bodyPr>
          <a:lstStyle/>
          <a:p>
            <a:pPr algn="ctr"/>
            <a:r>
              <a:rPr lang="en-GB" sz="2000" dirty="0" smtClean="0"/>
              <a:t>Extended test pressure facet showing different pressure outside of BS vs inside of it (case with 0% slotted surfaces); Big difference (see next slide);</a:t>
            </a: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2363" y="686428"/>
            <a:ext cx="7557025" cy="4721664"/>
          </a:xfrm>
          <a:prstGeom prst="rect">
            <a:avLst/>
          </a:prstGeom>
        </p:spPr>
      </p:pic>
    </p:spTree>
    <p:extLst>
      <p:ext uri="{BB962C8B-B14F-4D97-AF65-F5344CB8AC3E}">
        <p14:creationId xmlns:p14="http://schemas.microsoft.com/office/powerpoint/2010/main" val="11026161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18</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algn="ctr"/>
            <a:r>
              <a:rPr lang="en-GB" sz="2000" dirty="0" err="1" smtClean="0"/>
              <a:t>Montecarlo</a:t>
            </a:r>
            <a:r>
              <a:rPr lang="en-GB" sz="2000" dirty="0" smtClean="0"/>
              <a:t> Ray-Tracing Analysis: the Pressures</a:t>
            </a:r>
            <a:endParaRPr lang="en-GB" sz="20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8114" y="415236"/>
            <a:ext cx="6870023" cy="5050983"/>
          </a:xfrm>
          <a:prstGeom prst="rect">
            <a:avLst/>
          </a:prstGeom>
        </p:spPr>
      </p:pic>
      <p:sp>
        <p:nvSpPr>
          <p:cNvPr id="9" name="TextBox 8"/>
          <p:cNvSpPr txBox="1"/>
          <p:nvPr/>
        </p:nvSpPr>
        <p:spPr>
          <a:xfrm>
            <a:off x="-106532" y="5454700"/>
            <a:ext cx="9357064" cy="707886"/>
          </a:xfrm>
          <a:prstGeom prst="rect">
            <a:avLst/>
          </a:prstGeom>
          <a:noFill/>
        </p:spPr>
        <p:txBody>
          <a:bodyPr wrap="square" rtlCol="0">
            <a:spAutoFit/>
          </a:bodyPr>
          <a:lstStyle/>
          <a:p>
            <a:pPr algn="ctr"/>
            <a:r>
              <a:rPr lang="en-GB" sz="2000" dirty="0" smtClean="0"/>
              <a:t>Longitudinal pressure profiles for the nominal (0% and 5% slotted pumping holes surface; Red: along BS axis; Blue: Parallel to it, outside;</a:t>
            </a:r>
            <a:endParaRPr lang="en-GB" sz="2000" dirty="0"/>
          </a:p>
        </p:txBody>
      </p:sp>
      <p:cxnSp>
        <p:nvCxnSpPr>
          <p:cNvPr id="10" name="Straight Arrow Connector 9"/>
          <p:cNvCxnSpPr/>
          <p:nvPr/>
        </p:nvCxnSpPr>
        <p:spPr>
          <a:xfrm flipH="1">
            <a:off x="5930283" y="1402672"/>
            <a:ext cx="1837678" cy="0"/>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5459767" y="1404152"/>
            <a:ext cx="2308194" cy="1410069"/>
          </a:xfrm>
          <a:prstGeom prst="straightConnector1">
            <a:avLst/>
          </a:prstGeom>
          <a:ln>
            <a:solidFill>
              <a:schemeClr val="accent6"/>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7780633" y="1003177"/>
            <a:ext cx="1376039" cy="646331"/>
          </a:xfrm>
          <a:prstGeom prst="rect">
            <a:avLst/>
          </a:prstGeom>
          <a:solidFill>
            <a:schemeClr val="bg1"/>
          </a:solidFill>
          <a:ln w="19050">
            <a:solidFill>
              <a:schemeClr val="tx1"/>
            </a:solidFill>
          </a:ln>
        </p:spPr>
        <p:txBody>
          <a:bodyPr wrap="square" rtlCol="0">
            <a:spAutoFit/>
          </a:bodyPr>
          <a:lstStyle/>
          <a:p>
            <a:pPr algn="ctr"/>
            <a:r>
              <a:rPr lang="en-GB" dirty="0" smtClean="0">
                <a:solidFill>
                  <a:schemeClr val="accent6">
                    <a:lumMod val="50000"/>
                  </a:schemeClr>
                </a:solidFill>
              </a:rPr>
              <a:t>0% slotted surface</a:t>
            </a:r>
            <a:endParaRPr lang="en-GB" dirty="0">
              <a:solidFill>
                <a:schemeClr val="accent6">
                  <a:lumMod val="50000"/>
                </a:schemeClr>
              </a:solidFill>
            </a:endParaRPr>
          </a:p>
        </p:txBody>
      </p:sp>
    </p:spTree>
    <p:extLst>
      <p:ext uri="{BB962C8B-B14F-4D97-AF65-F5344CB8AC3E}">
        <p14:creationId xmlns:p14="http://schemas.microsoft.com/office/powerpoint/2010/main" val="38831433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Beam Screen Configuration</a:t>
            </a:r>
            <a:endParaRPr lang="en-GB" sz="3200"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3939" t="42638" r="10457" b="22637"/>
          <a:stretch/>
        </p:blipFill>
        <p:spPr>
          <a:xfrm>
            <a:off x="1579810" y="1152656"/>
            <a:ext cx="5184949" cy="2381461"/>
          </a:xfrm>
          <a:prstGeom prst="rect">
            <a:avLst/>
          </a:prstGeom>
        </p:spPr>
      </p:pic>
      <p:sp>
        <p:nvSpPr>
          <p:cNvPr id="9" name="TextBox 8"/>
          <p:cNvSpPr txBox="1"/>
          <p:nvPr/>
        </p:nvSpPr>
        <p:spPr>
          <a:xfrm>
            <a:off x="5320072" y="5733680"/>
            <a:ext cx="2059912" cy="307777"/>
          </a:xfrm>
          <a:prstGeom prst="rect">
            <a:avLst/>
          </a:prstGeom>
          <a:noFill/>
        </p:spPr>
        <p:txBody>
          <a:bodyPr wrap="square" rtlCol="0">
            <a:spAutoFit/>
          </a:bodyPr>
          <a:lstStyle/>
          <a:p>
            <a:r>
              <a:rPr lang="en-GB" sz="1400" dirty="0" smtClean="0"/>
              <a:t>Slit height: 5 mm</a:t>
            </a:r>
            <a:endParaRPr lang="en-GB" sz="1400" dirty="0"/>
          </a:p>
        </p:txBody>
      </p:sp>
      <p:pic>
        <p:nvPicPr>
          <p:cNvPr id="16" name="Picture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118" y="2596160"/>
            <a:ext cx="3532064" cy="3532064"/>
          </a:xfrm>
          <a:prstGeom prst="rect">
            <a:avLst/>
          </a:prstGeom>
        </p:spPr>
      </p:pic>
      <p:cxnSp>
        <p:nvCxnSpPr>
          <p:cNvPr id="11" name="Straight Arrow Connector 10"/>
          <p:cNvCxnSpPr/>
          <p:nvPr/>
        </p:nvCxnSpPr>
        <p:spPr>
          <a:xfrm flipV="1">
            <a:off x="3757367" y="4297923"/>
            <a:ext cx="0" cy="272922"/>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9" idx="1"/>
          </p:cNvCxnSpPr>
          <p:nvPr/>
        </p:nvCxnSpPr>
        <p:spPr>
          <a:xfrm flipH="1" flipV="1">
            <a:off x="3799654" y="4434385"/>
            <a:ext cx="1520418" cy="145318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320072" y="4111192"/>
            <a:ext cx="3676125" cy="1046440"/>
          </a:xfrm>
          <a:prstGeom prst="rect">
            <a:avLst/>
          </a:prstGeom>
          <a:noFill/>
        </p:spPr>
        <p:txBody>
          <a:bodyPr wrap="square" rtlCol="0">
            <a:spAutoFit/>
          </a:bodyPr>
          <a:lstStyle/>
          <a:p>
            <a:r>
              <a:rPr lang="en-GB" sz="1400" dirty="0" smtClean="0"/>
              <a:t>External copper rings: </a:t>
            </a:r>
          </a:p>
          <a:p>
            <a:pPr marL="285750" indent="-285750">
              <a:buFont typeface="Arial" panose="020B0604020202020204" pitchFamily="34" charset="0"/>
              <a:buChar char="•"/>
            </a:pPr>
            <a:r>
              <a:rPr lang="en-GB" sz="1200" dirty="0" smtClean="0"/>
              <a:t>~ 6 mm * 0.5 mm</a:t>
            </a:r>
          </a:p>
          <a:p>
            <a:pPr marL="285750" indent="-285750">
              <a:buFont typeface="Arial" panose="020B0604020202020204" pitchFamily="34" charset="0"/>
              <a:buChar char="•"/>
            </a:pPr>
            <a:r>
              <a:rPr lang="en-GB" sz="1200" dirty="0" smtClean="0"/>
              <a:t>Pitch: 11 mm</a:t>
            </a:r>
          </a:p>
          <a:p>
            <a:pPr marL="285750" indent="-285750">
              <a:buFont typeface="Arial" panose="020B0604020202020204" pitchFamily="34" charset="0"/>
              <a:buChar char="•"/>
            </a:pPr>
            <a:r>
              <a:rPr lang="en-GB" sz="1200" dirty="0" smtClean="0"/>
              <a:t>Probably no coating in the middle of the beam screen </a:t>
            </a:r>
            <a:endParaRPr lang="en-GB" sz="1200" dirty="0"/>
          </a:p>
        </p:txBody>
      </p:sp>
      <p:cxnSp>
        <p:nvCxnSpPr>
          <p:cNvPr id="20" name="Straight Arrow Connector 19"/>
          <p:cNvCxnSpPr>
            <a:stCxn id="18" idx="1"/>
          </p:cNvCxnSpPr>
          <p:nvPr/>
        </p:nvCxnSpPr>
        <p:spPr>
          <a:xfrm flipH="1" flipV="1">
            <a:off x="4517679" y="4186727"/>
            <a:ext cx="802393" cy="44768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6" idx="2"/>
          </p:cNvCxnSpPr>
          <p:nvPr/>
        </p:nvCxnSpPr>
        <p:spPr>
          <a:xfrm>
            <a:off x="1247690" y="3277983"/>
            <a:ext cx="1337110" cy="152483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8054977" y="939741"/>
            <a:ext cx="1312210" cy="307777"/>
          </a:xfrm>
          <a:prstGeom prst="rect">
            <a:avLst/>
          </a:prstGeom>
          <a:noFill/>
        </p:spPr>
        <p:txBody>
          <a:bodyPr wrap="square" rtlCol="0">
            <a:spAutoFit/>
          </a:bodyPr>
          <a:lstStyle/>
          <a:p>
            <a:r>
              <a:rPr lang="en-GB" sz="1400" dirty="0" smtClean="0"/>
              <a:t>Fixed point</a:t>
            </a:r>
            <a:endParaRPr lang="en-GB" sz="1400" dirty="0"/>
          </a:p>
        </p:txBody>
      </p:sp>
      <p:sp>
        <p:nvSpPr>
          <p:cNvPr id="31" name="TextBox 30"/>
          <p:cNvSpPr txBox="1"/>
          <p:nvPr/>
        </p:nvSpPr>
        <p:spPr>
          <a:xfrm>
            <a:off x="2353940" y="2541886"/>
            <a:ext cx="1300252" cy="307777"/>
          </a:xfrm>
          <a:prstGeom prst="rect">
            <a:avLst/>
          </a:prstGeom>
          <a:noFill/>
        </p:spPr>
        <p:txBody>
          <a:bodyPr wrap="square" rtlCol="0">
            <a:spAutoFit/>
          </a:bodyPr>
          <a:lstStyle/>
          <a:p>
            <a:r>
              <a:rPr lang="en-GB" sz="1400" dirty="0" smtClean="0"/>
              <a:t>Cooling circuit</a:t>
            </a:r>
            <a:endParaRPr lang="en-GB" sz="1400" dirty="0"/>
          </a:p>
        </p:txBody>
      </p:sp>
      <p:cxnSp>
        <p:nvCxnSpPr>
          <p:cNvPr id="34" name="Straight Arrow Connector 33"/>
          <p:cNvCxnSpPr>
            <a:stCxn id="31" idx="0"/>
          </p:cNvCxnSpPr>
          <p:nvPr/>
        </p:nvCxnSpPr>
        <p:spPr>
          <a:xfrm flipH="1" flipV="1">
            <a:off x="1669478" y="1412166"/>
            <a:ext cx="1334588" cy="112972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Arrow Connector 35"/>
          <p:cNvCxnSpPr>
            <a:stCxn id="31" idx="3"/>
          </p:cNvCxnSpPr>
          <p:nvPr/>
        </p:nvCxnSpPr>
        <p:spPr>
          <a:xfrm>
            <a:off x="3654192" y="2695775"/>
            <a:ext cx="2686968" cy="65722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a:stCxn id="42" idx="3"/>
          </p:cNvCxnSpPr>
          <p:nvPr/>
        </p:nvCxnSpPr>
        <p:spPr>
          <a:xfrm flipV="1">
            <a:off x="1568385" y="5363362"/>
            <a:ext cx="904613" cy="4154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73306" y="5517250"/>
            <a:ext cx="1495079" cy="523220"/>
          </a:xfrm>
          <a:prstGeom prst="rect">
            <a:avLst/>
          </a:prstGeom>
          <a:noFill/>
        </p:spPr>
        <p:txBody>
          <a:bodyPr wrap="square" rtlCol="0">
            <a:spAutoFit/>
          </a:bodyPr>
          <a:lstStyle/>
          <a:p>
            <a:r>
              <a:rPr lang="en-GB" sz="1400" dirty="0" smtClean="0"/>
              <a:t>Cooling channel: 316L </a:t>
            </a:r>
          </a:p>
        </p:txBody>
      </p:sp>
      <p:sp>
        <p:nvSpPr>
          <p:cNvPr id="43" name="TextBox 42"/>
          <p:cNvSpPr txBox="1"/>
          <p:nvPr/>
        </p:nvSpPr>
        <p:spPr>
          <a:xfrm>
            <a:off x="-11217" y="3460073"/>
            <a:ext cx="1750959" cy="1046440"/>
          </a:xfrm>
          <a:prstGeom prst="rect">
            <a:avLst/>
          </a:prstGeom>
          <a:noFill/>
        </p:spPr>
        <p:txBody>
          <a:bodyPr wrap="square" rtlCol="0">
            <a:spAutoFit/>
          </a:bodyPr>
          <a:lstStyle>
            <a:defPPr>
              <a:defRPr lang="en-US"/>
            </a:defPPr>
            <a:lvl1pPr>
              <a:defRPr sz="1400"/>
            </a:lvl1pPr>
          </a:lstStyle>
          <a:p>
            <a:r>
              <a:rPr lang="en-GB" dirty="0"/>
              <a:t>Beam screen wall: </a:t>
            </a:r>
          </a:p>
          <a:p>
            <a:pPr marL="285750" indent="-285750">
              <a:buFont typeface="Arial" panose="020B0604020202020204" pitchFamily="34" charset="0"/>
              <a:buChar char="•"/>
            </a:pPr>
            <a:r>
              <a:rPr lang="en-GB" sz="1200" dirty="0" smtClean="0"/>
              <a:t>304L, 1.5 </a:t>
            </a:r>
            <a:r>
              <a:rPr lang="en-GB" sz="1200" dirty="0"/>
              <a:t>mm</a:t>
            </a:r>
          </a:p>
          <a:p>
            <a:pPr marL="285750" indent="-285750">
              <a:buFont typeface="Arial" panose="020B0604020202020204" pitchFamily="34" charset="0"/>
              <a:buChar char="•"/>
            </a:pPr>
            <a:r>
              <a:rPr lang="en-GB" sz="1200" dirty="0"/>
              <a:t>copper </a:t>
            </a:r>
            <a:r>
              <a:rPr lang="en-GB" sz="1200" dirty="0" smtClean="0"/>
              <a:t>electrodeposition, 0.05 </a:t>
            </a:r>
            <a:r>
              <a:rPr lang="en-GB" sz="1200" dirty="0"/>
              <a:t>mm</a:t>
            </a:r>
          </a:p>
        </p:txBody>
      </p:sp>
      <p:cxnSp>
        <p:nvCxnSpPr>
          <p:cNvPr id="44" name="Straight Arrow Connector 43"/>
          <p:cNvCxnSpPr>
            <a:stCxn id="43" idx="3"/>
          </p:cNvCxnSpPr>
          <p:nvPr/>
        </p:nvCxnSpPr>
        <p:spPr>
          <a:xfrm>
            <a:off x="1739742" y="3983293"/>
            <a:ext cx="1050001" cy="21425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5559291" y="5209473"/>
            <a:ext cx="1340850" cy="307777"/>
          </a:xfrm>
          <a:prstGeom prst="rect">
            <a:avLst/>
          </a:prstGeom>
          <a:noFill/>
        </p:spPr>
        <p:txBody>
          <a:bodyPr wrap="square" rtlCol="0">
            <a:spAutoFit/>
          </a:bodyPr>
          <a:lstStyle/>
          <a:p>
            <a:r>
              <a:rPr lang="en-GB" sz="1400" dirty="0" smtClean="0"/>
              <a:t>Reflector: 304</a:t>
            </a:r>
          </a:p>
        </p:txBody>
      </p:sp>
      <p:cxnSp>
        <p:nvCxnSpPr>
          <p:cNvPr id="48" name="Straight Arrow Connector 47"/>
          <p:cNvCxnSpPr>
            <a:stCxn id="47" idx="1"/>
          </p:cNvCxnSpPr>
          <p:nvPr/>
        </p:nvCxnSpPr>
        <p:spPr>
          <a:xfrm flipH="1" flipV="1">
            <a:off x="4397870" y="4434385"/>
            <a:ext cx="1161421" cy="92897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11217" y="472972"/>
            <a:ext cx="9125270" cy="646331"/>
          </a:xfrm>
          <a:prstGeom prst="rect">
            <a:avLst/>
          </a:prstGeom>
          <a:noFill/>
        </p:spPr>
        <p:txBody>
          <a:bodyPr wrap="square" rtlCol="0">
            <a:spAutoFit/>
          </a:bodyPr>
          <a:lstStyle/>
          <a:p>
            <a:r>
              <a:rPr lang="en-GB" dirty="0" smtClean="0"/>
              <a:t>The retained configuration for the first prototype is based on the version presented at the FCC week in Rome, April 2016.</a:t>
            </a:r>
            <a:endParaRPr lang="en-GB" dirty="0"/>
          </a:p>
        </p:txBody>
      </p:sp>
      <p:pic>
        <p:nvPicPr>
          <p:cNvPr id="70" name="Picture 69"/>
          <p:cNvPicPr>
            <a:picLocks noChangeAspect="1"/>
          </p:cNvPicPr>
          <p:nvPr/>
        </p:nvPicPr>
        <p:blipFill rotWithShape="1">
          <a:blip r:embed="rId4" cstate="print">
            <a:extLst>
              <a:ext uri="{28A0092B-C50C-407E-A947-70E740481C1C}">
                <a14:useLocalDpi xmlns:a14="http://schemas.microsoft.com/office/drawing/2010/main" val="0"/>
              </a:ext>
            </a:extLst>
          </a:blip>
          <a:srcRect l="21432" b="8942"/>
          <a:stretch/>
        </p:blipFill>
        <p:spPr>
          <a:xfrm>
            <a:off x="6471996" y="1031689"/>
            <a:ext cx="1280909" cy="1484547"/>
          </a:xfrm>
          <a:prstGeom prst="rect">
            <a:avLst/>
          </a:prstGeom>
        </p:spPr>
      </p:pic>
      <p:sp>
        <p:nvSpPr>
          <p:cNvPr id="6" name="TextBox 5"/>
          <p:cNvSpPr txBox="1"/>
          <p:nvPr/>
        </p:nvSpPr>
        <p:spPr>
          <a:xfrm>
            <a:off x="0" y="2046877"/>
            <a:ext cx="2495380" cy="1231106"/>
          </a:xfrm>
          <a:prstGeom prst="rect">
            <a:avLst/>
          </a:prstGeom>
          <a:noFill/>
        </p:spPr>
        <p:txBody>
          <a:bodyPr wrap="square" rtlCol="0">
            <a:spAutoFit/>
          </a:bodyPr>
          <a:lstStyle/>
          <a:p>
            <a:r>
              <a:rPr lang="en-GB" sz="1400" dirty="0" smtClean="0"/>
              <a:t>Internal electrode(*):</a:t>
            </a:r>
          </a:p>
          <a:p>
            <a:pPr marL="285750" indent="-285750">
              <a:buFont typeface="Arial" panose="020B0604020202020204" pitchFamily="34" charset="0"/>
              <a:buChar char="•"/>
            </a:pPr>
            <a:r>
              <a:rPr lang="en-GB" sz="1200" dirty="0" smtClean="0"/>
              <a:t>Copper, 6 mm wide</a:t>
            </a:r>
          </a:p>
          <a:p>
            <a:pPr marL="285750" indent="-285750">
              <a:buFont typeface="Arial" panose="020B0604020202020204" pitchFamily="34" charset="0"/>
              <a:buChar char="•"/>
            </a:pPr>
            <a:r>
              <a:rPr lang="en-GB" sz="1200" dirty="0" smtClean="0"/>
              <a:t>Ceramic insulation</a:t>
            </a:r>
          </a:p>
          <a:p>
            <a:r>
              <a:rPr lang="en-GB" sz="1200" dirty="0" smtClean="0"/>
              <a:t>(*) Second BS prototype only; Third one has laser-ablated surface structure</a:t>
            </a:r>
            <a:endParaRPr lang="en-GB" sz="1200" dirty="0"/>
          </a:p>
        </p:txBody>
      </p:sp>
      <p:sp>
        <p:nvSpPr>
          <p:cNvPr id="82" name="Oval 81"/>
          <p:cNvSpPr/>
          <p:nvPr/>
        </p:nvSpPr>
        <p:spPr>
          <a:xfrm>
            <a:off x="3938257" y="1837964"/>
            <a:ext cx="498061" cy="758196"/>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87" name="Straight Arrow Connector 86"/>
          <p:cNvCxnSpPr>
            <a:stCxn id="82" idx="6"/>
            <a:endCxn id="70" idx="1"/>
          </p:cNvCxnSpPr>
          <p:nvPr/>
        </p:nvCxnSpPr>
        <p:spPr>
          <a:xfrm flipV="1">
            <a:off x="4436318" y="1773963"/>
            <a:ext cx="2035678" cy="443099"/>
          </a:xfrm>
          <a:prstGeom prst="straightConnector1">
            <a:avLst/>
          </a:prstGeom>
          <a:noFill/>
          <a:ln w="28575">
            <a:solidFill>
              <a:srgbClr val="00B050"/>
            </a:solidFill>
            <a:tailEnd type="triangle"/>
          </a:ln>
          <a:effectLst/>
        </p:spPr>
        <p:style>
          <a:lnRef idx="1">
            <a:schemeClr val="accent1"/>
          </a:lnRef>
          <a:fillRef idx="3">
            <a:schemeClr val="accent1"/>
          </a:fillRef>
          <a:effectRef idx="2">
            <a:schemeClr val="accent1"/>
          </a:effectRef>
          <a:fontRef idx="minor">
            <a:schemeClr val="lt1"/>
          </a:fontRef>
        </p:style>
      </p:cxnSp>
      <p:cxnSp>
        <p:nvCxnSpPr>
          <p:cNvPr id="30" name="Straight Arrow Connector 29"/>
          <p:cNvCxnSpPr/>
          <p:nvPr/>
        </p:nvCxnSpPr>
        <p:spPr>
          <a:xfrm flipH="1">
            <a:off x="7313525" y="1115733"/>
            <a:ext cx="741452" cy="9725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a:stCxn id="28" idx="2"/>
          </p:cNvCxnSpPr>
          <p:nvPr/>
        </p:nvCxnSpPr>
        <p:spPr>
          <a:xfrm>
            <a:off x="5653982" y="1635761"/>
            <a:ext cx="1110777" cy="71649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677103" y="1112541"/>
            <a:ext cx="1953758" cy="523220"/>
          </a:xfrm>
          <a:prstGeom prst="rect">
            <a:avLst/>
          </a:prstGeom>
          <a:noFill/>
        </p:spPr>
        <p:txBody>
          <a:bodyPr wrap="square" rtlCol="0">
            <a:spAutoFit/>
          </a:bodyPr>
          <a:lstStyle/>
          <a:p>
            <a:r>
              <a:rPr lang="en-GB" sz="1400" dirty="0" smtClean="0"/>
              <a:t>Chimney for pressure measurement</a:t>
            </a:r>
            <a:endParaRPr lang="en-GB" sz="1400" dirty="0"/>
          </a:p>
        </p:txBody>
      </p:sp>
      <p:pic>
        <p:nvPicPr>
          <p:cNvPr id="93" name="Picture 92"/>
          <p:cNvPicPr>
            <a:picLocks noChangeAspect="1"/>
          </p:cNvPicPr>
          <p:nvPr/>
        </p:nvPicPr>
        <p:blipFill rotWithShape="1">
          <a:blip r:embed="rId5" cstate="print">
            <a:extLst>
              <a:ext uri="{28A0092B-C50C-407E-A947-70E740481C1C}">
                <a14:useLocalDpi xmlns:a14="http://schemas.microsoft.com/office/drawing/2010/main" val="0"/>
              </a:ext>
            </a:extLst>
          </a:blip>
          <a:srcRect l="17591"/>
          <a:stretch/>
        </p:blipFill>
        <p:spPr>
          <a:xfrm>
            <a:off x="7460054" y="2497716"/>
            <a:ext cx="1023133" cy="1241521"/>
          </a:xfrm>
          <a:prstGeom prst="rect">
            <a:avLst/>
          </a:prstGeom>
        </p:spPr>
      </p:pic>
      <p:sp>
        <p:nvSpPr>
          <p:cNvPr id="97" name="Oval 96"/>
          <p:cNvSpPr/>
          <p:nvPr/>
        </p:nvSpPr>
        <p:spPr>
          <a:xfrm>
            <a:off x="6327378" y="2822235"/>
            <a:ext cx="498061" cy="758196"/>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98" name="Straight Arrow Connector 97"/>
          <p:cNvCxnSpPr>
            <a:stCxn id="97" idx="6"/>
            <a:endCxn id="93" idx="1"/>
          </p:cNvCxnSpPr>
          <p:nvPr/>
        </p:nvCxnSpPr>
        <p:spPr>
          <a:xfrm flipV="1">
            <a:off x="6825439" y="3118477"/>
            <a:ext cx="634615" cy="82856"/>
          </a:xfrm>
          <a:prstGeom prst="straightConnector1">
            <a:avLst/>
          </a:prstGeom>
          <a:noFill/>
          <a:ln w="28575">
            <a:solidFill>
              <a:srgbClr val="00B050"/>
            </a:solidFill>
            <a:tailEnd type="triangle"/>
          </a:ln>
          <a:effectLst/>
        </p:spPr>
        <p:style>
          <a:lnRef idx="1">
            <a:schemeClr val="accent1"/>
          </a:lnRef>
          <a:fillRef idx="3">
            <a:schemeClr val="accent1"/>
          </a:fillRef>
          <a:effectRef idx="2">
            <a:schemeClr val="accent1"/>
          </a:effectRef>
          <a:fontRef idx="minor">
            <a:schemeClr val="lt1"/>
          </a:fontRef>
        </p:style>
      </p:cxnSp>
      <p:sp>
        <p:nvSpPr>
          <p:cNvPr id="100" name="TextBox 99"/>
          <p:cNvSpPr txBox="1"/>
          <p:nvPr/>
        </p:nvSpPr>
        <p:spPr>
          <a:xfrm>
            <a:off x="7923581" y="3571535"/>
            <a:ext cx="1312210" cy="738664"/>
          </a:xfrm>
          <a:prstGeom prst="rect">
            <a:avLst/>
          </a:prstGeom>
          <a:noFill/>
        </p:spPr>
        <p:txBody>
          <a:bodyPr wrap="square" rtlCol="0">
            <a:spAutoFit/>
          </a:bodyPr>
          <a:lstStyle/>
          <a:p>
            <a:r>
              <a:rPr lang="en-GB" sz="1400" dirty="0" smtClean="0"/>
              <a:t>End plate at both extremities</a:t>
            </a:r>
            <a:endParaRPr lang="en-GB" sz="1400" dirty="0"/>
          </a:p>
        </p:txBody>
      </p:sp>
      <p:cxnSp>
        <p:nvCxnSpPr>
          <p:cNvPr id="101" name="Straight Arrow Connector 100"/>
          <p:cNvCxnSpPr>
            <a:stCxn id="100" idx="0"/>
          </p:cNvCxnSpPr>
          <p:nvPr/>
        </p:nvCxnSpPr>
        <p:spPr>
          <a:xfrm flipH="1" flipV="1">
            <a:off x="8202438" y="3102890"/>
            <a:ext cx="377248" cy="46864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68124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0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8"/>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2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p:bldP spid="23" grpId="0"/>
      <p:bldP spid="42" grpId="0"/>
      <p:bldP spid="43" grpId="0"/>
      <p:bldP spid="47" grpId="0"/>
      <p:bldP spid="6" grpId="0"/>
      <p:bldP spid="82" grpId="0" animBg="1"/>
      <p:bldP spid="28" grpId="0"/>
      <p:bldP spid="97" grpId="0" animBg="1"/>
      <p:bldP spid="10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2</a:t>
            </a:fld>
            <a:endParaRPr lang="en-US" dirty="0"/>
          </a:p>
        </p:txBody>
      </p:sp>
      <p:sp>
        <p:nvSpPr>
          <p:cNvPr id="9" name="TextBox 8"/>
          <p:cNvSpPr txBox="1"/>
          <p:nvPr/>
        </p:nvSpPr>
        <p:spPr>
          <a:xfrm>
            <a:off x="0" y="5678"/>
            <a:ext cx="9144000" cy="523220"/>
          </a:xfrm>
          <a:prstGeom prst="rect">
            <a:avLst/>
          </a:prstGeom>
          <a:noFill/>
        </p:spPr>
        <p:txBody>
          <a:bodyPr wrap="square" rtlCol="0">
            <a:spAutoFit/>
          </a:bodyPr>
          <a:lstStyle/>
          <a:p>
            <a:pPr algn="ctr"/>
            <a:r>
              <a:rPr lang="en-GB" sz="2800" dirty="0"/>
              <a:t>The </a:t>
            </a:r>
            <a:r>
              <a:rPr lang="en-GB" sz="2800" dirty="0" smtClean="0"/>
              <a:t>SR </a:t>
            </a:r>
            <a:r>
              <a:rPr lang="en-GB" sz="2800" dirty="0"/>
              <a:t>in the FCC-</a:t>
            </a:r>
            <a:r>
              <a:rPr lang="en-GB" sz="2800" dirty="0" err="1"/>
              <a:t>hh</a:t>
            </a:r>
            <a:r>
              <a:rPr lang="en-GB" sz="2800" dirty="0"/>
              <a:t> 2 m-Long Test Tube at </a:t>
            </a:r>
            <a:r>
              <a:rPr lang="en-GB" sz="2800" dirty="0" smtClean="0"/>
              <a:t>ANKA</a:t>
            </a:r>
            <a:endParaRPr lang="en-GB" sz="2800" dirty="0"/>
          </a:p>
        </p:txBody>
      </p:sp>
      <p:sp>
        <p:nvSpPr>
          <p:cNvPr id="10" name="TextBox 9"/>
          <p:cNvSpPr txBox="1"/>
          <p:nvPr/>
        </p:nvSpPr>
        <p:spPr>
          <a:xfrm>
            <a:off x="346509" y="1626097"/>
            <a:ext cx="8450981" cy="1077218"/>
          </a:xfrm>
          <a:prstGeom prst="rect">
            <a:avLst/>
          </a:prstGeom>
          <a:noFill/>
        </p:spPr>
        <p:txBody>
          <a:bodyPr wrap="square" rtlCol="0">
            <a:spAutoFit/>
          </a:bodyPr>
          <a:lstStyle/>
          <a:p>
            <a:r>
              <a:rPr lang="en-GB" sz="1600" b="1" dirty="0" smtClean="0"/>
              <a:t>FCC-</a:t>
            </a:r>
            <a:r>
              <a:rPr lang="en-GB" sz="1600" b="1" dirty="0" err="1" smtClean="0"/>
              <a:t>hh</a:t>
            </a:r>
            <a:r>
              <a:rPr lang="en-GB" sz="1600" dirty="0" smtClean="0"/>
              <a:t> at nominal current and energy (0.5 A, 50 </a:t>
            </a:r>
            <a:r>
              <a:rPr lang="en-GB" sz="1600" dirty="0" err="1" smtClean="0"/>
              <a:t>TeV</a:t>
            </a:r>
            <a:r>
              <a:rPr lang="en-GB" sz="1600" dirty="0" smtClean="0"/>
              <a:t>), 15.9 T bending field:</a:t>
            </a:r>
          </a:p>
          <a:p>
            <a:pPr marL="285750" indent="-285750">
              <a:buFont typeface="Arial" panose="020B0604020202020204" pitchFamily="34" charset="0"/>
              <a:buChar char="•"/>
            </a:pPr>
            <a:r>
              <a:rPr lang="en-GB" sz="1600" dirty="0" smtClean="0"/>
              <a:t>Critical energy: 4.3 </a:t>
            </a:r>
            <a:r>
              <a:rPr lang="en-GB" sz="1600" dirty="0" err="1" smtClean="0"/>
              <a:t>keV</a:t>
            </a:r>
            <a:endParaRPr lang="en-GB" sz="1600" dirty="0" smtClean="0"/>
          </a:p>
          <a:p>
            <a:pPr marL="285750" indent="-285750">
              <a:buFont typeface="Arial" panose="020B0604020202020204" pitchFamily="34" charset="0"/>
              <a:buChar char="•"/>
            </a:pPr>
            <a:r>
              <a:rPr lang="en-GB" sz="1600" dirty="0" smtClean="0"/>
              <a:t>Photon flux:  9.69</a:t>
            </a:r>
            <a:r>
              <a:rPr lang="en-GB" sz="1600" dirty="0" smtClean="0">
                <a:latin typeface="Times New Roman" panose="02020603050405020304" pitchFamily="18" charset="0"/>
                <a:cs typeface="Times New Roman" panose="02020603050405020304" pitchFamily="18" charset="0"/>
              </a:rPr>
              <a:t>·</a:t>
            </a:r>
            <a:r>
              <a:rPr lang="en-GB" sz="1600" dirty="0" smtClean="0"/>
              <a:t>10</a:t>
            </a:r>
            <a:r>
              <a:rPr lang="en-GB" sz="1600" baseline="30000" dirty="0" smtClean="0"/>
              <a:t>21</a:t>
            </a:r>
            <a:r>
              <a:rPr lang="en-GB" sz="1600" dirty="0" smtClean="0"/>
              <a:t> </a:t>
            </a:r>
            <a:r>
              <a:rPr lang="en-GB" sz="1600" dirty="0" err="1" smtClean="0"/>
              <a:t>ph</a:t>
            </a:r>
            <a:r>
              <a:rPr lang="en-GB" sz="1600" dirty="0" smtClean="0"/>
              <a:t>/s </a:t>
            </a:r>
            <a:r>
              <a:rPr lang="en-GB" sz="1600" dirty="0" smtClean="0">
                <a:sym typeface="Wingdings" panose="05000000000000000000" pitchFamily="2" charset="2"/>
              </a:rPr>
              <a:t> </a:t>
            </a:r>
            <a:r>
              <a:rPr lang="en-GB" sz="1600" b="1" dirty="0" smtClean="0">
                <a:sym typeface="Wingdings" panose="05000000000000000000" pitchFamily="2" charset="2"/>
              </a:rPr>
              <a:t>1.47</a:t>
            </a:r>
            <a:r>
              <a:rPr lang="en-GB" sz="1600" b="1" dirty="0" smtClean="0">
                <a:latin typeface="Times New Roman" panose="02020603050405020304" pitchFamily="18" charset="0"/>
                <a:cs typeface="Times New Roman" panose="02020603050405020304" pitchFamily="18" charset="0"/>
                <a:sym typeface="Wingdings" panose="05000000000000000000" pitchFamily="2" charset="2"/>
              </a:rPr>
              <a:t>·</a:t>
            </a:r>
            <a:r>
              <a:rPr lang="en-GB" sz="1600" b="1" dirty="0" smtClean="0">
                <a:sym typeface="Wingdings" panose="05000000000000000000" pitchFamily="2" charset="2"/>
              </a:rPr>
              <a:t>10</a:t>
            </a:r>
            <a:r>
              <a:rPr lang="en-GB" sz="1600" b="1" baseline="30000" dirty="0" smtClean="0">
                <a:sym typeface="Wingdings" panose="05000000000000000000" pitchFamily="2" charset="2"/>
              </a:rPr>
              <a:t>17</a:t>
            </a:r>
            <a:r>
              <a:rPr lang="en-GB" sz="1600" b="1" dirty="0" smtClean="0">
                <a:sym typeface="Wingdings" panose="05000000000000000000" pitchFamily="2" charset="2"/>
              </a:rPr>
              <a:t> </a:t>
            </a:r>
            <a:r>
              <a:rPr lang="en-GB" sz="1600" b="1" dirty="0" err="1" smtClean="0">
                <a:sym typeface="Wingdings" panose="05000000000000000000" pitchFamily="2" charset="2"/>
              </a:rPr>
              <a:t>ph</a:t>
            </a:r>
            <a:r>
              <a:rPr lang="en-GB" sz="1600" b="1" dirty="0" smtClean="0">
                <a:sym typeface="Wingdings" panose="05000000000000000000" pitchFamily="2" charset="2"/>
              </a:rPr>
              <a:t>/m/s </a:t>
            </a:r>
            <a:r>
              <a:rPr lang="en-GB" sz="1600" dirty="0" smtClean="0">
                <a:sym typeface="Wingdings" panose="05000000000000000000" pitchFamily="2" charset="2"/>
              </a:rPr>
              <a:t>(m of arc dipole trajectory)*</a:t>
            </a:r>
          </a:p>
          <a:p>
            <a:pPr marL="285750" indent="-285750">
              <a:buFont typeface="Arial" panose="020B0604020202020204" pitchFamily="34" charset="0"/>
              <a:buChar char="•"/>
            </a:pPr>
            <a:r>
              <a:rPr lang="en-GB" sz="1600" dirty="0" smtClean="0">
                <a:sym typeface="Wingdings" panose="05000000000000000000" pitchFamily="2" charset="2"/>
              </a:rPr>
              <a:t>Power: 2.32 MW  </a:t>
            </a:r>
            <a:r>
              <a:rPr lang="en-GB" sz="1600" b="1" dirty="0" smtClean="0">
                <a:sym typeface="Wingdings" panose="05000000000000000000" pitchFamily="2" charset="2"/>
              </a:rPr>
              <a:t>P’ = </a:t>
            </a:r>
            <a:r>
              <a:rPr lang="en-GB" sz="1600" b="1" dirty="0">
                <a:sym typeface="Wingdings" panose="05000000000000000000" pitchFamily="2" charset="2"/>
              </a:rPr>
              <a:t>35.2 W/m </a:t>
            </a:r>
            <a:r>
              <a:rPr lang="en-GB" sz="1600" dirty="0">
                <a:sym typeface="Wingdings" panose="05000000000000000000" pitchFamily="2" charset="2"/>
              </a:rPr>
              <a:t>(m of arc dipole trajectory</a:t>
            </a:r>
            <a:r>
              <a:rPr lang="en-GB" sz="1600" dirty="0" smtClean="0">
                <a:sym typeface="Wingdings" panose="05000000000000000000" pitchFamily="2" charset="2"/>
              </a:rPr>
              <a:t>)* </a:t>
            </a:r>
            <a:endParaRPr lang="en-GB" sz="1600" dirty="0">
              <a:sym typeface="Wingdings" panose="05000000000000000000" pitchFamily="2" charset="2"/>
            </a:endParaRPr>
          </a:p>
        </p:txBody>
      </p:sp>
      <p:sp>
        <p:nvSpPr>
          <p:cNvPr id="12" name="TextBox 11"/>
          <p:cNvSpPr txBox="1"/>
          <p:nvPr/>
        </p:nvSpPr>
        <p:spPr>
          <a:xfrm>
            <a:off x="0" y="4816931"/>
            <a:ext cx="9143999" cy="1138773"/>
          </a:xfrm>
          <a:prstGeom prst="rect">
            <a:avLst/>
          </a:prstGeom>
          <a:noFill/>
        </p:spPr>
        <p:txBody>
          <a:bodyPr wrap="square" rtlCol="0">
            <a:spAutoFit/>
          </a:bodyPr>
          <a:lstStyle/>
          <a:p>
            <a:r>
              <a:rPr lang="fr-CH" sz="1700" b="1" dirty="0" smtClean="0"/>
              <a:t>Conclusion:</a:t>
            </a:r>
            <a:r>
              <a:rPr lang="fr-CH" sz="1700" dirty="0" smtClean="0"/>
              <a:t> </a:t>
            </a:r>
            <a:r>
              <a:rPr lang="fr-CH" sz="1700" dirty="0" err="1" smtClean="0"/>
              <a:t>Photodesorption</a:t>
            </a:r>
            <a:r>
              <a:rPr lang="fr-CH" sz="1700" dirty="0" smtClean="0"/>
              <a:t> </a:t>
            </a:r>
            <a:r>
              <a:rPr lang="fr-CH" sz="1700" dirty="0" err="1" smtClean="0"/>
              <a:t>is</a:t>
            </a:r>
            <a:r>
              <a:rPr lang="fr-CH" sz="1700" dirty="0" smtClean="0"/>
              <a:t> </a:t>
            </a:r>
            <a:r>
              <a:rPr lang="fr-CH" sz="1700" dirty="0" err="1" smtClean="0"/>
              <a:t>much</a:t>
            </a:r>
            <a:r>
              <a:rPr lang="fr-CH" sz="1700" dirty="0" smtClean="0"/>
              <a:t> more important for the vacuum </a:t>
            </a:r>
            <a:r>
              <a:rPr lang="fr-CH" sz="1700" dirty="0" err="1" smtClean="0"/>
              <a:t>quality</a:t>
            </a:r>
            <a:r>
              <a:rPr lang="fr-CH" sz="1700" dirty="0" smtClean="0"/>
              <a:t> in FCC-</a:t>
            </a:r>
            <a:r>
              <a:rPr lang="fr-CH" sz="1700" dirty="0" err="1" smtClean="0"/>
              <a:t>hh</a:t>
            </a:r>
            <a:r>
              <a:rPr lang="fr-CH" sz="1700" dirty="0"/>
              <a:t> </a:t>
            </a:r>
            <a:r>
              <a:rPr lang="fr-CH" sz="1700" dirty="0" smtClean="0"/>
              <a:t>as </a:t>
            </a:r>
            <a:r>
              <a:rPr lang="fr-CH" sz="1700" dirty="0" err="1" smtClean="0"/>
              <a:t>compared</a:t>
            </a:r>
            <a:r>
              <a:rPr lang="fr-CH" sz="1700" dirty="0" smtClean="0"/>
              <a:t> to LHC; ANKA </a:t>
            </a:r>
            <a:r>
              <a:rPr lang="fr-CH" sz="1700" dirty="0" err="1" smtClean="0"/>
              <a:t>can</a:t>
            </a:r>
            <a:r>
              <a:rPr lang="fr-CH" sz="1700" dirty="0" smtClean="0"/>
              <a:t> </a:t>
            </a:r>
            <a:r>
              <a:rPr lang="fr-CH" sz="1700" dirty="0" err="1" smtClean="0"/>
              <a:t>simulate</a:t>
            </a:r>
            <a:r>
              <a:rPr lang="fr-CH" sz="1700" dirty="0" smtClean="0"/>
              <a:t> </a:t>
            </a:r>
            <a:r>
              <a:rPr lang="fr-CH" sz="1700" dirty="0" err="1" smtClean="0"/>
              <a:t>reasonably</a:t>
            </a:r>
            <a:r>
              <a:rPr lang="fr-CH" sz="1700" dirty="0" smtClean="0"/>
              <a:t> FCC-</a:t>
            </a:r>
            <a:r>
              <a:rPr lang="fr-CH" sz="1700" dirty="0" err="1" smtClean="0"/>
              <a:t>hh’s</a:t>
            </a:r>
            <a:r>
              <a:rPr lang="fr-CH" sz="1700" dirty="0" smtClean="0"/>
              <a:t> </a:t>
            </a:r>
            <a:r>
              <a:rPr lang="fr-CH" sz="1700" dirty="0" err="1" smtClean="0"/>
              <a:t>spectrum</a:t>
            </a:r>
            <a:r>
              <a:rPr lang="fr-CH" sz="1700" dirty="0" smtClean="0"/>
              <a:t> and </a:t>
            </a:r>
            <a:r>
              <a:rPr lang="fr-CH" sz="1700" dirty="0" err="1" smtClean="0"/>
              <a:t>linear</a:t>
            </a:r>
            <a:r>
              <a:rPr lang="fr-CH" sz="1700" dirty="0" smtClean="0"/>
              <a:t> power, and </a:t>
            </a:r>
            <a:r>
              <a:rPr lang="fr-CH" sz="1700" dirty="0" err="1" smtClean="0"/>
              <a:t>even</a:t>
            </a:r>
            <a:r>
              <a:rPr lang="fr-CH" sz="1700" dirty="0" smtClean="0"/>
              <a:t> at nominal </a:t>
            </a:r>
            <a:r>
              <a:rPr lang="fr-CH" sz="1700" dirty="0" err="1" smtClean="0"/>
              <a:t>beam</a:t>
            </a:r>
            <a:r>
              <a:rPr lang="fr-CH" sz="1700" dirty="0" smtClean="0"/>
              <a:t> </a:t>
            </a:r>
            <a:r>
              <a:rPr lang="fr-CH" sz="1700" dirty="0" err="1" smtClean="0"/>
              <a:t>energy</a:t>
            </a:r>
            <a:r>
              <a:rPr lang="fr-CH" sz="1700" dirty="0" smtClean="0"/>
              <a:t> (2.5 </a:t>
            </a:r>
            <a:r>
              <a:rPr lang="fr-CH" sz="1700" dirty="0" err="1" smtClean="0"/>
              <a:t>GeV</a:t>
            </a:r>
            <a:r>
              <a:rPr lang="fr-CH" sz="1700" dirty="0" smtClean="0"/>
              <a:t>) </a:t>
            </a:r>
            <a:r>
              <a:rPr lang="fr-CH" sz="1700" dirty="0" err="1" smtClean="0"/>
              <a:t>ANKA’s</a:t>
            </a:r>
            <a:r>
              <a:rPr lang="fr-CH" sz="1700" dirty="0" smtClean="0"/>
              <a:t> </a:t>
            </a:r>
            <a:r>
              <a:rPr lang="fr-CH" sz="1700" dirty="0" err="1" smtClean="0"/>
              <a:t>spectrum</a:t>
            </a:r>
            <a:r>
              <a:rPr lang="fr-CH" sz="1700" dirty="0" smtClean="0"/>
              <a:t> </a:t>
            </a:r>
            <a:r>
              <a:rPr lang="fr-CH" sz="1700" dirty="0" err="1" smtClean="0"/>
              <a:t>is</a:t>
            </a:r>
            <a:r>
              <a:rPr lang="fr-CH" sz="1700" dirty="0" smtClean="0"/>
              <a:t> a close match of </a:t>
            </a:r>
            <a:r>
              <a:rPr lang="fr-CH" sz="1700" dirty="0" err="1" smtClean="0"/>
              <a:t>that</a:t>
            </a:r>
            <a:r>
              <a:rPr lang="fr-CH" sz="1700" dirty="0" smtClean="0"/>
              <a:t> of FCC-</a:t>
            </a:r>
            <a:r>
              <a:rPr lang="fr-CH" sz="1700" dirty="0" err="1" smtClean="0"/>
              <a:t>hh</a:t>
            </a:r>
            <a:r>
              <a:rPr lang="fr-CH" sz="1700" dirty="0" smtClean="0"/>
              <a:t>.</a:t>
            </a:r>
            <a:endParaRPr lang="en-GB" sz="1700" dirty="0"/>
          </a:p>
        </p:txBody>
      </p:sp>
      <p:sp>
        <p:nvSpPr>
          <p:cNvPr id="13" name="TextBox 12"/>
          <p:cNvSpPr txBox="1"/>
          <p:nvPr/>
        </p:nvSpPr>
        <p:spPr>
          <a:xfrm>
            <a:off x="346505" y="3784713"/>
            <a:ext cx="8450981" cy="1077218"/>
          </a:xfrm>
          <a:prstGeom prst="rect">
            <a:avLst/>
          </a:prstGeom>
          <a:noFill/>
        </p:spPr>
        <p:txBody>
          <a:bodyPr wrap="square" rtlCol="0">
            <a:spAutoFit/>
          </a:bodyPr>
          <a:lstStyle/>
          <a:p>
            <a:r>
              <a:rPr lang="en-GB" sz="1600" b="1" dirty="0" smtClean="0"/>
              <a:t>ANKA</a:t>
            </a:r>
            <a:r>
              <a:rPr lang="en-GB" sz="1600" dirty="0" smtClean="0"/>
              <a:t> (0.150 A, 2.209 </a:t>
            </a:r>
            <a:r>
              <a:rPr lang="en-GB" sz="1600" dirty="0"/>
              <a:t>G</a:t>
            </a:r>
            <a:r>
              <a:rPr lang="en-GB" sz="1600" dirty="0" smtClean="0"/>
              <a:t>eV), 1.473 T bending field (</a:t>
            </a:r>
            <a:r>
              <a:rPr lang="en-GB" sz="1600" dirty="0" smtClean="0">
                <a:latin typeface="Symbol" panose="05050102010706020507" pitchFamily="18" charset="2"/>
              </a:rPr>
              <a:t>r</a:t>
            </a:r>
            <a:r>
              <a:rPr lang="en-GB" sz="1600" dirty="0" smtClean="0"/>
              <a:t>=5.56m):</a:t>
            </a:r>
          </a:p>
          <a:p>
            <a:pPr marL="285750" indent="-285750">
              <a:buFont typeface="Arial" panose="020B0604020202020204" pitchFamily="34" charset="0"/>
              <a:buChar char="•"/>
            </a:pPr>
            <a:r>
              <a:rPr lang="en-GB" sz="1600" dirty="0" smtClean="0"/>
              <a:t>Critical energy: </a:t>
            </a:r>
            <a:r>
              <a:rPr lang="en-GB" sz="1600" b="1" dirty="0" smtClean="0"/>
              <a:t>4.3 </a:t>
            </a:r>
            <a:r>
              <a:rPr lang="en-GB" sz="1600" b="1" dirty="0" err="1" smtClean="0"/>
              <a:t>keV</a:t>
            </a:r>
            <a:r>
              <a:rPr lang="en-GB" sz="1600" b="1" dirty="0" smtClean="0"/>
              <a:t> (same as FCC-</a:t>
            </a:r>
            <a:r>
              <a:rPr lang="en-GB" sz="1600" b="1" dirty="0" err="1" smtClean="0"/>
              <a:t>hh</a:t>
            </a:r>
            <a:r>
              <a:rPr lang="en-GB" sz="1600" b="1" dirty="0" smtClean="0"/>
              <a:t> at 50 </a:t>
            </a:r>
            <a:r>
              <a:rPr lang="en-GB" sz="1600" b="1" dirty="0" err="1" smtClean="0"/>
              <a:t>TeV</a:t>
            </a:r>
            <a:r>
              <a:rPr lang="en-GB" sz="1600" b="1" dirty="0" smtClean="0"/>
              <a:t>)</a:t>
            </a:r>
            <a:endParaRPr lang="en-GB" sz="1600" dirty="0" smtClean="0"/>
          </a:p>
          <a:p>
            <a:pPr marL="285750" indent="-285750">
              <a:buFont typeface="Arial" panose="020B0604020202020204" pitchFamily="34" charset="0"/>
              <a:buChar char="•"/>
            </a:pPr>
            <a:r>
              <a:rPr lang="en-GB" sz="1600" dirty="0" smtClean="0"/>
              <a:t>Photon flux:  2.33</a:t>
            </a:r>
            <a:r>
              <a:rPr lang="en-GB" sz="1600" dirty="0">
                <a:latin typeface="Times New Roman" panose="02020603050405020304" pitchFamily="18" charset="0"/>
                <a:cs typeface="Times New Roman" panose="02020603050405020304" pitchFamily="18" charset="0"/>
              </a:rPr>
              <a:t>·</a:t>
            </a:r>
            <a:r>
              <a:rPr lang="en-GB" sz="1600" dirty="0" smtClean="0"/>
              <a:t>10</a:t>
            </a:r>
            <a:r>
              <a:rPr lang="en-GB" sz="1600" baseline="30000" dirty="0" smtClean="0"/>
              <a:t>20</a:t>
            </a:r>
            <a:r>
              <a:rPr lang="en-GB" sz="1600" dirty="0" smtClean="0"/>
              <a:t> </a:t>
            </a:r>
            <a:r>
              <a:rPr lang="en-GB" sz="1600" dirty="0" err="1" smtClean="0"/>
              <a:t>ph</a:t>
            </a:r>
            <a:r>
              <a:rPr lang="en-GB" sz="1600" dirty="0" smtClean="0"/>
              <a:t>/s </a:t>
            </a:r>
            <a:r>
              <a:rPr lang="en-GB" sz="1600" dirty="0" smtClean="0">
                <a:sym typeface="Wingdings" panose="05000000000000000000" pitchFamily="2" charset="2"/>
              </a:rPr>
              <a:t> </a:t>
            </a:r>
            <a:r>
              <a:rPr lang="en-GB" sz="1600" b="1" dirty="0" smtClean="0">
                <a:sym typeface="Wingdings" panose="05000000000000000000" pitchFamily="2" charset="2"/>
              </a:rPr>
              <a:t>3.7</a:t>
            </a:r>
            <a:r>
              <a:rPr lang="en-GB" sz="1600" b="1" dirty="0">
                <a:latin typeface="Times New Roman" panose="02020603050405020304" pitchFamily="18" charset="0"/>
                <a:cs typeface="Times New Roman" panose="02020603050405020304" pitchFamily="18" charset="0"/>
                <a:sym typeface="Wingdings" panose="05000000000000000000" pitchFamily="2" charset="2"/>
              </a:rPr>
              <a:t>·</a:t>
            </a:r>
            <a:r>
              <a:rPr lang="en-GB" sz="1600" b="1" dirty="0" smtClean="0">
                <a:sym typeface="Wingdings" panose="05000000000000000000" pitchFamily="2" charset="2"/>
              </a:rPr>
              <a:t>10</a:t>
            </a:r>
            <a:r>
              <a:rPr lang="en-GB" sz="1600" b="1" baseline="30000" dirty="0" smtClean="0">
                <a:sym typeface="Wingdings" panose="05000000000000000000" pitchFamily="2" charset="2"/>
              </a:rPr>
              <a:t>16</a:t>
            </a:r>
            <a:r>
              <a:rPr lang="en-GB" sz="1600" b="1" dirty="0" smtClean="0">
                <a:sym typeface="Wingdings" panose="05000000000000000000" pitchFamily="2" charset="2"/>
              </a:rPr>
              <a:t> </a:t>
            </a:r>
            <a:r>
              <a:rPr lang="en-GB" sz="1600" b="1" dirty="0" err="1" smtClean="0">
                <a:sym typeface="Wingdings" panose="05000000000000000000" pitchFamily="2" charset="2"/>
              </a:rPr>
              <a:t>ph</a:t>
            </a:r>
            <a:r>
              <a:rPr lang="en-GB" sz="1600" b="1" dirty="0" smtClean="0">
                <a:sym typeface="Wingdings" panose="05000000000000000000" pitchFamily="2" charset="2"/>
              </a:rPr>
              <a:t>/s/</a:t>
            </a:r>
            <a:r>
              <a:rPr lang="en-GB" sz="1600" b="1" dirty="0" err="1" smtClean="0">
                <a:sym typeface="Wingdings" panose="05000000000000000000" pitchFamily="2" charset="2"/>
              </a:rPr>
              <a:t>mrad</a:t>
            </a:r>
            <a:endParaRPr lang="en-GB" sz="1600" dirty="0" smtClean="0">
              <a:sym typeface="Wingdings" panose="05000000000000000000" pitchFamily="2" charset="2"/>
            </a:endParaRPr>
          </a:p>
          <a:p>
            <a:pPr marL="285750" indent="-285750">
              <a:buFont typeface="Arial" panose="020B0604020202020204" pitchFamily="34" charset="0"/>
              <a:buChar char="•"/>
            </a:pPr>
            <a:r>
              <a:rPr lang="en-GB" sz="1600" dirty="0" smtClean="0">
                <a:sym typeface="Wingdings" panose="05000000000000000000" pitchFamily="2" charset="2"/>
              </a:rPr>
              <a:t>Power: 56.82 kW  </a:t>
            </a:r>
            <a:r>
              <a:rPr lang="en-GB" sz="1600" b="1" dirty="0" smtClean="0">
                <a:sym typeface="Wingdings" panose="05000000000000000000" pitchFamily="2" charset="2"/>
              </a:rPr>
              <a:t>9.04 W/</a:t>
            </a:r>
            <a:r>
              <a:rPr lang="en-GB" sz="1600" b="1" dirty="0" err="1" smtClean="0">
                <a:sym typeface="Wingdings" panose="05000000000000000000" pitchFamily="2" charset="2"/>
              </a:rPr>
              <a:t>mrad</a:t>
            </a:r>
            <a:endParaRPr lang="en-GB" sz="1600" dirty="0">
              <a:sym typeface="Wingdings" panose="05000000000000000000" pitchFamily="2" charset="2"/>
            </a:endParaRPr>
          </a:p>
        </p:txBody>
      </p:sp>
      <p:sp>
        <p:nvSpPr>
          <p:cNvPr id="14" name="TextBox 13"/>
          <p:cNvSpPr txBox="1"/>
          <p:nvPr/>
        </p:nvSpPr>
        <p:spPr>
          <a:xfrm>
            <a:off x="346509" y="2734131"/>
            <a:ext cx="8450981" cy="1077218"/>
          </a:xfrm>
          <a:prstGeom prst="rect">
            <a:avLst/>
          </a:prstGeom>
          <a:noFill/>
        </p:spPr>
        <p:txBody>
          <a:bodyPr wrap="square" rtlCol="0">
            <a:spAutoFit/>
          </a:bodyPr>
          <a:lstStyle/>
          <a:p>
            <a:r>
              <a:rPr lang="en-GB" sz="1600" b="1" dirty="0" smtClean="0"/>
              <a:t>ANKA</a:t>
            </a:r>
            <a:r>
              <a:rPr lang="en-GB" sz="1600" dirty="0" smtClean="0"/>
              <a:t> (0.150 A, 2.5 </a:t>
            </a:r>
            <a:r>
              <a:rPr lang="en-GB" sz="1600" dirty="0"/>
              <a:t>G</a:t>
            </a:r>
            <a:r>
              <a:rPr lang="en-GB" sz="1600" dirty="0" smtClean="0"/>
              <a:t>eV), 1.5 T bending field (</a:t>
            </a:r>
            <a:r>
              <a:rPr lang="en-GB" sz="1600" dirty="0" smtClean="0">
                <a:latin typeface="Symbol" panose="05050102010706020507" pitchFamily="18" charset="2"/>
              </a:rPr>
              <a:t>r</a:t>
            </a:r>
            <a:r>
              <a:rPr lang="en-GB" sz="1600" dirty="0" smtClean="0"/>
              <a:t>=5.56m):</a:t>
            </a:r>
          </a:p>
          <a:p>
            <a:pPr marL="285750" indent="-285750">
              <a:buFont typeface="Arial" panose="020B0604020202020204" pitchFamily="34" charset="0"/>
              <a:buChar char="•"/>
            </a:pPr>
            <a:r>
              <a:rPr lang="en-GB" sz="1600" dirty="0" smtClean="0"/>
              <a:t>Critical energy: </a:t>
            </a:r>
            <a:r>
              <a:rPr lang="en-GB" sz="1600" b="1" dirty="0" smtClean="0"/>
              <a:t>6.23 </a:t>
            </a:r>
            <a:r>
              <a:rPr lang="en-GB" sz="1600" b="1" dirty="0" err="1" smtClean="0"/>
              <a:t>keV</a:t>
            </a:r>
            <a:endParaRPr lang="en-GB" sz="1600" dirty="0" smtClean="0"/>
          </a:p>
          <a:p>
            <a:pPr marL="285750" indent="-285750">
              <a:buFont typeface="Arial" panose="020B0604020202020204" pitchFamily="34" charset="0"/>
              <a:buChar char="•"/>
            </a:pPr>
            <a:r>
              <a:rPr lang="en-GB" sz="1600" dirty="0" smtClean="0"/>
              <a:t>Photon flux:  2.72</a:t>
            </a:r>
            <a:r>
              <a:rPr lang="en-GB" sz="1600" dirty="0">
                <a:latin typeface="Times New Roman" panose="02020603050405020304" pitchFamily="18" charset="0"/>
                <a:cs typeface="Times New Roman" panose="02020603050405020304" pitchFamily="18" charset="0"/>
              </a:rPr>
              <a:t>·</a:t>
            </a:r>
            <a:r>
              <a:rPr lang="en-GB" sz="1600" dirty="0" smtClean="0"/>
              <a:t>10</a:t>
            </a:r>
            <a:r>
              <a:rPr lang="en-GB" sz="1600" baseline="30000" dirty="0" smtClean="0"/>
              <a:t>20</a:t>
            </a:r>
            <a:r>
              <a:rPr lang="en-GB" sz="1600" dirty="0" smtClean="0"/>
              <a:t> </a:t>
            </a:r>
            <a:r>
              <a:rPr lang="en-GB" sz="1600" dirty="0" err="1" smtClean="0"/>
              <a:t>ph</a:t>
            </a:r>
            <a:r>
              <a:rPr lang="en-GB" sz="1600" dirty="0" smtClean="0"/>
              <a:t>/s </a:t>
            </a:r>
            <a:r>
              <a:rPr lang="en-GB" sz="1600" dirty="0" smtClean="0">
                <a:sym typeface="Wingdings" panose="05000000000000000000" pitchFamily="2" charset="2"/>
              </a:rPr>
              <a:t> </a:t>
            </a:r>
            <a:r>
              <a:rPr lang="en-GB" sz="1600" b="1" dirty="0" smtClean="0">
                <a:sym typeface="Wingdings" panose="05000000000000000000" pitchFamily="2" charset="2"/>
              </a:rPr>
              <a:t>4.34</a:t>
            </a:r>
            <a:r>
              <a:rPr lang="en-GB" sz="1600" b="1" dirty="0" smtClean="0">
                <a:latin typeface="Times New Roman" panose="02020603050405020304" pitchFamily="18" charset="0"/>
                <a:cs typeface="Times New Roman" panose="02020603050405020304" pitchFamily="18" charset="0"/>
                <a:sym typeface="Wingdings" panose="05000000000000000000" pitchFamily="2" charset="2"/>
              </a:rPr>
              <a:t>·</a:t>
            </a:r>
            <a:r>
              <a:rPr lang="en-GB" sz="1600" b="1" dirty="0" smtClean="0">
                <a:sym typeface="Wingdings" panose="05000000000000000000" pitchFamily="2" charset="2"/>
              </a:rPr>
              <a:t>10</a:t>
            </a:r>
            <a:r>
              <a:rPr lang="en-GB" sz="1600" b="1" baseline="30000" dirty="0" smtClean="0">
                <a:sym typeface="Wingdings" panose="05000000000000000000" pitchFamily="2" charset="2"/>
              </a:rPr>
              <a:t>16</a:t>
            </a:r>
            <a:r>
              <a:rPr lang="en-GB" sz="1600" b="1" dirty="0" smtClean="0">
                <a:sym typeface="Wingdings" panose="05000000000000000000" pitchFamily="2" charset="2"/>
              </a:rPr>
              <a:t> </a:t>
            </a:r>
            <a:r>
              <a:rPr lang="en-GB" sz="1600" b="1" dirty="0" err="1" smtClean="0">
                <a:sym typeface="Wingdings" panose="05000000000000000000" pitchFamily="2" charset="2"/>
              </a:rPr>
              <a:t>ph</a:t>
            </a:r>
            <a:r>
              <a:rPr lang="en-GB" sz="1600" b="1" dirty="0" smtClean="0">
                <a:sym typeface="Wingdings" panose="05000000000000000000" pitchFamily="2" charset="2"/>
              </a:rPr>
              <a:t>/s/</a:t>
            </a:r>
            <a:r>
              <a:rPr lang="en-GB" sz="1600" b="1" dirty="0" err="1" smtClean="0">
                <a:sym typeface="Wingdings" panose="05000000000000000000" pitchFamily="2" charset="2"/>
              </a:rPr>
              <a:t>mrad</a:t>
            </a:r>
            <a:endParaRPr lang="en-GB" sz="1600" dirty="0" smtClean="0">
              <a:sym typeface="Wingdings" panose="05000000000000000000" pitchFamily="2" charset="2"/>
            </a:endParaRPr>
          </a:p>
          <a:p>
            <a:pPr marL="285750" indent="-285750">
              <a:buFont typeface="Arial" panose="020B0604020202020204" pitchFamily="34" charset="0"/>
              <a:buChar char="•"/>
            </a:pPr>
            <a:r>
              <a:rPr lang="en-GB" sz="1600" dirty="0" smtClean="0">
                <a:sym typeface="Wingdings" panose="05000000000000000000" pitchFamily="2" charset="2"/>
              </a:rPr>
              <a:t>Power: 93.22 kW  </a:t>
            </a:r>
            <a:r>
              <a:rPr lang="en-GB" sz="1600" b="1" dirty="0" smtClean="0">
                <a:sym typeface="Wingdings" panose="05000000000000000000" pitchFamily="2" charset="2"/>
              </a:rPr>
              <a:t>14.84 W/</a:t>
            </a:r>
            <a:r>
              <a:rPr lang="en-GB" sz="1600" b="1" dirty="0" err="1" smtClean="0">
                <a:sym typeface="Wingdings" panose="05000000000000000000" pitchFamily="2" charset="2"/>
              </a:rPr>
              <a:t>mrad</a:t>
            </a:r>
            <a:endParaRPr lang="en-GB" sz="1600" dirty="0">
              <a:sym typeface="Wingdings" panose="05000000000000000000" pitchFamily="2" charset="2"/>
            </a:endParaRPr>
          </a:p>
        </p:txBody>
      </p:sp>
      <p:sp>
        <p:nvSpPr>
          <p:cNvPr id="15" name="TextBox 14"/>
          <p:cNvSpPr txBox="1"/>
          <p:nvPr/>
        </p:nvSpPr>
        <p:spPr>
          <a:xfrm>
            <a:off x="346504" y="611023"/>
            <a:ext cx="8450981" cy="1077218"/>
          </a:xfrm>
          <a:prstGeom prst="rect">
            <a:avLst/>
          </a:prstGeom>
          <a:noFill/>
        </p:spPr>
        <p:txBody>
          <a:bodyPr wrap="square" rtlCol="0">
            <a:spAutoFit/>
          </a:bodyPr>
          <a:lstStyle/>
          <a:p>
            <a:r>
              <a:rPr lang="en-GB" sz="1600" b="1" dirty="0" smtClean="0"/>
              <a:t>LHC</a:t>
            </a:r>
            <a:r>
              <a:rPr lang="en-GB" sz="1600" dirty="0" smtClean="0"/>
              <a:t> at similar current and energy (0.5 A, 7 </a:t>
            </a:r>
            <a:r>
              <a:rPr lang="en-GB" sz="1600" dirty="0" err="1" smtClean="0"/>
              <a:t>TeV</a:t>
            </a:r>
            <a:r>
              <a:rPr lang="en-GB" sz="1600" dirty="0" smtClean="0"/>
              <a:t>), 8.33 T bending field (</a:t>
            </a:r>
            <a:r>
              <a:rPr lang="en-GB" sz="1600" dirty="0" smtClean="0">
                <a:latin typeface="Symbol" panose="05050102010706020507" pitchFamily="18" charset="2"/>
              </a:rPr>
              <a:t>r</a:t>
            </a:r>
            <a:r>
              <a:rPr lang="en-GB" sz="1600" dirty="0" smtClean="0"/>
              <a:t>=2804m):</a:t>
            </a:r>
          </a:p>
          <a:p>
            <a:pPr marL="285750" indent="-285750">
              <a:buFont typeface="Arial" panose="020B0604020202020204" pitchFamily="34" charset="0"/>
              <a:buChar char="•"/>
            </a:pPr>
            <a:r>
              <a:rPr lang="en-GB" sz="1600" dirty="0" smtClean="0"/>
              <a:t>Critical energy: 43.8 eV</a:t>
            </a:r>
          </a:p>
          <a:p>
            <a:pPr marL="285750" indent="-285750">
              <a:buFont typeface="Arial" panose="020B0604020202020204" pitchFamily="34" charset="0"/>
              <a:buChar char="•"/>
            </a:pPr>
            <a:r>
              <a:rPr lang="en-GB" sz="1600" dirty="0" smtClean="0"/>
              <a:t>Photon flux:  7.4</a:t>
            </a:r>
            <a:r>
              <a:rPr lang="en-GB" sz="1600" dirty="0">
                <a:latin typeface="Times New Roman" panose="02020603050405020304" pitchFamily="18" charset="0"/>
                <a:cs typeface="Times New Roman" panose="02020603050405020304" pitchFamily="18" charset="0"/>
              </a:rPr>
              <a:t>·</a:t>
            </a:r>
            <a:r>
              <a:rPr lang="en-GB" sz="1600" dirty="0" smtClean="0"/>
              <a:t>10</a:t>
            </a:r>
            <a:r>
              <a:rPr lang="en-GB" sz="1600" baseline="30000" dirty="0" smtClean="0"/>
              <a:t>20</a:t>
            </a:r>
            <a:r>
              <a:rPr lang="en-GB" sz="1600" dirty="0" smtClean="0"/>
              <a:t> </a:t>
            </a:r>
            <a:r>
              <a:rPr lang="en-GB" sz="1600" dirty="0" err="1" smtClean="0"/>
              <a:t>ph</a:t>
            </a:r>
            <a:r>
              <a:rPr lang="en-GB" sz="1600" dirty="0" smtClean="0"/>
              <a:t>/s </a:t>
            </a:r>
            <a:r>
              <a:rPr lang="en-GB" sz="1600" dirty="0" smtClean="0">
                <a:sym typeface="Wingdings" panose="05000000000000000000" pitchFamily="2" charset="2"/>
              </a:rPr>
              <a:t> </a:t>
            </a:r>
            <a:r>
              <a:rPr lang="en-GB" sz="1600" b="1" dirty="0" smtClean="0">
                <a:sym typeface="Wingdings" panose="05000000000000000000" pitchFamily="2" charset="2"/>
              </a:rPr>
              <a:t>4.2</a:t>
            </a:r>
            <a:r>
              <a:rPr lang="en-GB" sz="1600" b="1" dirty="0">
                <a:latin typeface="Times New Roman" panose="02020603050405020304" pitchFamily="18" charset="0"/>
                <a:cs typeface="Times New Roman" panose="02020603050405020304" pitchFamily="18" charset="0"/>
                <a:sym typeface="Wingdings" panose="05000000000000000000" pitchFamily="2" charset="2"/>
              </a:rPr>
              <a:t>·</a:t>
            </a:r>
            <a:r>
              <a:rPr lang="en-GB" sz="1600" b="1" dirty="0" smtClean="0">
                <a:sym typeface="Wingdings" panose="05000000000000000000" pitchFamily="2" charset="2"/>
              </a:rPr>
              <a:t>10</a:t>
            </a:r>
            <a:r>
              <a:rPr lang="en-GB" sz="1600" b="1" baseline="30000" dirty="0" smtClean="0">
                <a:sym typeface="Wingdings" panose="05000000000000000000" pitchFamily="2" charset="2"/>
              </a:rPr>
              <a:t>16</a:t>
            </a:r>
            <a:r>
              <a:rPr lang="en-GB" sz="1600" b="1" dirty="0" smtClean="0">
                <a:sym typeface="Wingdings" panose="05000000000000000000" pitchFamily="2" charset="2"/>
              </a:rPr>
              <a:t> </a:t>
            </a:r>
            <a:r>
              <a:rPr lang="en-GB" sz="1600" b="1" dirty="0" err="1" smtClean="0">
                <a:sym typeface="Wingdings" panose="05000000000000000000" pitchFamily="2" charset="2"/>
              </a:rPr>
              <a:t>ph</a:t>
            </a:r>
            <a:r>
              <a:rPr lang="en-GB" sz="1600" b="1" dirty="0">
                <a:sym typeface="Wingdings" panose="05000000000000000000" pitchFamily="2" charset="2"/>
              </a:rPr>
              <a:t>/m/s </a:t>
            </a:r>
            <a:r>
              <a:rPr lang="en-GB" sz="1600" dirty="0">
                <a:sym typeface="Wingdings" panose="05000000000000000000" pitchFamily="2" charset="2"/>
              </a:rPr>
              <a:t>(m of arc dipole trajectory</a:t>
            </a:r>
            <a:r>
              <a:rPr lang="en-GB" sz="1600" dirty="0" smtClean="0">
                <a:sym typeface="Wingdings" panose="05000000000000000000" pitchFamily="2" charset="2"/>
              </a:rPr>
              <a:t>)*</a:t>
            </a:r>
          </a:p>
          <a:p>
            <a:pPr marL="285750" indent="-285750">
              <a:buFont typeface="Arial" panose="020B0604020202020204" pitchFamily="34" charset="0"/>
              <a:buChar char="•"/>
            </a:pPr>
            <a:r>
              <a:rPr lang="en-GB" sz="1600" dirty="0" smtClean="0">
                <a:sym typeface="Wingdings" panose="05000000000000000000" pitchFamily="2" charset="2"/>
              </a:rPr>
              <a:t>Power: 3.3 kW  </a:t>
            </a:r>
            <a:r>
              <a:rPr lang="en-GB" sz="1600" b="1" dirty="0" smtClean="0">
                <a:sym typeface="Wingdings" panose="05000000000000000000" pitchFamily="2" charset="2"/>
              </a:rPr>
              <a:t>188 </a:t>
            </a:r>
            <a:r>
              <a:rPr lang="en-GB" sz="1600" b="1" dirty="0" err="1" smtClean="0">
                <a:sym typeface="Wingdings" panose="05000000000000000000" pitchFamily="2" charset="2"/>
              </a:rPr>
              <a:t>mW</a:t>
            </a:r>
            <a:r>
              <a:rPr lang="en-GB" sz="1600" b="1" dirty="0">
                <a:sym typeface="Wingdings" panose="05000000000000000000" pitchFamily="2" charset="2"/>
              </a:rPr>
              <a:t>/m </a:t>
            </a:r>
            <a:r>
              <a:rPr lang="en-GB" sz="1600" dirty="0" smtClean="0">
                <a:sym typeface="Wingdings" panose="05000000000000000000" pitchFamily="2" charset="2"/>
              </a:rPr>
              <a:t>(</a:t>
            </a:r>
            <a:r>
              <a:rPr lang="en-GB" sz="1600" dirty="0">
                <a:sym typeface="Wingdings" panose="05000000000000000000" pitchFamily="2" charset="2"/>
              </a:rPr>
              <a:t>m of arc dipole </a:t>
            </a:r>
            <a:r>
              <a:rPr lang="en-GB" sz="1600" dirty="0" smtClean="0">
                <a:sym typeface="Wingdings" panose="05000000000000000000" pitchFamily="2" charset="2"/>
              </a:rPr>
              <a:t>trajectory)*</a:t>
            </a:r>
            <a:endParaRPr lang="en-GB" sz="1600" dirty="0">
              <a:sym typeface="Wingdings" panose="05000000000000000000" pitchFamily="2" charset="2"/>
            </a:endParaRPr>
          </a:p>
        </p:txBody>
      </p:sp>
      <p:sp>
        <p:nvSpPr>
          <p:cNvPr id="16" name="TextBox 15"/>
          <p:cNvSpPr txBox="1"/>
          <p:nvPr/>
        </p:nvSpPr>
        <p:spPr>
          <a:xfrm>
            <a:off x="1" y="5881771"/>
            <a:ext cx="9143999" cy="307777"/>
          </a:xfrm>
          <a:prstGeom prst="rect">
            <a:avLst/>
          </a:prstGeom>
          <a:noFill/>
        </p:spPr>
        <p:txBody>
          <a:bodyPr wrap="square" rtlCol="0">
            <a:spAutoFit/>
          </a:bodyPr>
          <a:lstStyle/>
          <a:p>
            <a:r>
              <a:rPr lang="fr-CH" sz="1400" dirty="0" smtClean="0"/>
              <a:t>(*) </a:t>
            </a:r>
            <a:r>
              <a:rPr lang="fr-CH" sz="1400" dirty="0" err="1" smtClean="0"/>
              <a:t>without</a:t>
            </a:r>
            <a:r>
              <a:rPr lang="fr-CH" sz="1400" dirty="0" smtClean="0"/>
              <a:t> </a:t>
            </a:r>
            <a:r>
              <a:rPr lang="fr-CH" sz="1400" dirty="0" err="1" smtClean="0"/>
              <a:t>considering</a:t>
            </a:r>
            <a:r>
              <a:rPr lang="fr-CH" sz="1400" dirty="0" smtClean="0"/>
              <a:t> the </a:t>
            </a:r>
            <a:r>
              <a:rPr lang="fr-CH" sz="1400" dirty="0" err="1" smtClean="0"/>
              <a:t>filling</a:t>
            </a:r>
            <a:r>
              <a:rPr lang="fr-CH" sz="1400" dirty="0" smtClean="0"/>
              <a:t> factor in the arcs </a:t>
            </a:r>
            <a:endParaRPr lang="en-GB" sz="1400" dirty="0"/>
          </a:p>
        </p:txBody>
      </p:sp>
    </p:spTree>
    <p:extLst>
      <p:ext uri="{BB962C8B-B14F-4D97-AF65-F5344CB8AC3E}">
        <p14:creationId xmlns:p14="http://schemas.microsoft.com/office/powerpoint/2010/main" val="401085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2"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1+#ppt_w/2"/>
                                          </p:val>
                                        </p:tav>
                                        <p:tav tm="100000">
                                          <p:val>
                                            <p:strVal val="#ppt_x"/>
                                          </p:val>
                                        </p:tav>
                                      </p:tavLst>
                                    </p:anim>
                                    <p:anim calcmode="lin" valueType="num">
                                      <p:cBhvr additive="base">
                                        <p:cTn id="14"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anim calcmode="lin" valueType="num">
                                      <p:cBhvr>
                                        <p:cTn id="34" dur="1000" fill="hold"/>
                                        <p:tgtEl>
                                          <p:spTgt spid="13"/>
                                        </p:tgtEl>
                                        <p:attrNameLst>
                                          <p:attrName>ppt_x</p:attrName>
                                        </p:attrNameLst>
                                      </p:cBhvr>
                                      <p:tavLst>
                                        <p:tav tm="0">
                                          <p:val>
                                            <p:strVal val="#ppt_x"/>
                                          </p:val>
                                        </p:tav>
                                        <p:tav tm="100000">
                                          <p:val>
                                            <p:strVal val="#ppt_x"/>
                                          </p:val>
                                        </p:tav>
                                      </p:tavLst>
                                    </p:anim>
                                    <p:anim calcmode="lin" valueType="num">
                                      <p:cBhvr>
                                        <p:cTn id="3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additive="base">
                                        <p:cTn id="40" dur="500" fill="hold"/>
                                        <p:tgtEl>
                                          <p:spTgt spid="12"/>
                                        </p:tgtEl>
                                        <p:attrNameLst>
                                          <p:attrName>ppt_x</p:attrName>
                                        </p:attrNameLst>
                                      </p:cBhvr>
                                      <p:tavLst>
                                        <p:tav tm="0">
                                          <p:val>
                                            <p:strVal val="1+#ppt_w/2"/>
                                          </p:val>
                                        </p:tav>
                                        <p:tav tm="100000">
                                          <p:val>
                                            <p:strVal val="#ppt_x"/>
                                          </p:val>
                                        </p:tav>
                                      </p:tavLst>
                                    </p:anim>
                                    <p:anim calcmode="lin" valueType="num">
                                      <p:cBhvr additive="base">
                                        <p:cTn id="41"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 name="Picture 50"/>
          <p:cNvPicPr>
            <a:picLocks noChangeAspect="1"/>
          </p:cNvPicPr>
          <p:nvPr/>
        </p:nvPicPr>
        <p:blipFill rotWithShape="1">
          <a:blip r:embed="rId2"/>
          <a:srcRect l="4723" t="839" r="1824" b="767"/>
          <a:stretch/>
        </p:blipFill>
        <p:spPr>
          <a:xfrm>
            <a:off x="3864958" y="511335"/>
            <a:ext cx="1094263" cy="794657"/>
          </a:xfrm>
          <a:prstGeom prst="rect">
            <a:avLst/>
          </a:prstGeom>
        </p:spPr>
      </p:pic>
      <p:sp>
        <p:nvSpPr>
          <p:cNvPr id="5"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BS Manufacturing Procedure: Short Proto.</a:t>
            </a:r>
            <a:endParaRPr lang="en-GB" sz="3200" dirty="0"/>
          </a:p>
        </p:txBody>
      </p:sp>
      <p:sp>
        <p:nvSpPr>
          <p:cNvPr id="6" name="TextBox 5"/>
          <p:cNvSpPr txBox="1"/>
          <p:nvPr/>
        </p:nvSpPr>
        <p:spPr>
          <a:xfrm>
            <a:off x="0" y="659366"/>
            <a:ext cx="6953250" cy="366019"/>
          </a:xfrm>
          <a:prstGeom prst="rect">
            <a:avLst/>
          </a:prstGeom>
          <a:noFill/>
        </p:spPr>
        <p:txBody>
          <a:bodyPr wrap="square" rtlCol="0">
            <a:spAutoFit/>
          </a:bodyPr>
          <a:lstStyle/>
          <a:p>
            <a:r>
              <a:rPr lang="en-GB" dirty="0" smtClean="0"/>
              <a:t>Assembly:</a:t>
            </a:r>
            <a:endParaRPr lang="en-GB" dirty="0"/>
          </a:p>
        </p:txBody>
      </p:sp>
      <p:sp>
        <p:nvSpPr>
          <p:cNvPr id="7" name="TextBox 6"/>
          <p:cNvSpPr txBox="1"/>
          <p:nvPr/>
        </p:nvSpPr>
        <p:spPr>
          <a:xfrm>
            <a:off x="1" y="2369308"/>
            <a:ext cx="1234305" cy="584775"/>
          </a:xfrm>
          <a:prstGeom prst="rect">
            <a:avLst/>
          </a:prstGeom>
          <a:noFill/>
        </p:spPr>
        <p:txBody>
          <a:bodyPr wrap="square" rtlCol="0">
            <a:spAutoFit/>
          </a:bodyPr>
          <a:lstStyle/>
          <a:p>
            <a:r>
              <a:rPr lang="en-GB" sz="1600" dirty="0" smtClean="0"/>
              <a:t>Beam screen wall</a:t>
            </a:r>
            <a:endParaRPr lang="en-GB" sz="1600" dirty="0"/>
          </a:p>
        </p:txBody>
      </p:sp>
      <p:sp>
        <p:nvSpPr>
          <p:cNvPr id="8" name="TextBox 7"/>
          <p:cNvSpPr txBox="1"/>
          <p:nvPr/>
        </p:nvSpPr>
        <p:spPr>
          <a:xfrm>
            <a:off x="0" y="1392532"/>
            <a:ext cx="1401709" cy="584775"/>
          </a:xfrm>
          <a:prstGeom prst="rect">
            <a:avLst/>
          </a:prstGeom>
          <a:noFill/>
        </p:spPr>
        <p:txBody>
          <a:bodyPr wrap="square" rtlCol="0">
            <a:spAutoFit/>
          </a:bodyPr>
          <a:lstStyle/>
          <a:p>
            <a:r>
              <a:rPr lang="en-GB" sz="1600" dirty="0" smtClean="0"/>
              <a:t>Cooling channel</a:t>
            </a:r>
            <a:endParaRPr lang="en-GB" sz="1600" dirty="0"/>
          </a:p>
        </p:txBody>
      </p:sp>
      <p:sp>
        <p:nvSpPr>
          <p:cNvPr id="9" name="TextBox 8"/>
          <p:cNvSpPr txBox="1"/>
          <p:nvPr/>
        </p:nvSpPr>
        <p:spPr>
          <a:xfrm>
            <a:off x="2" y="3719131"/>
            <a:ext cx="1296238" cy="338554"/>
          </a:xfrm>
          <a:prstGeom prst="rect">
            <a:avLst/>
          </a:prstGeom>
          <a:noFill/>
        </p:spPr>
        <p:txBody>
          <a:bodyPr wrap="square" rtlCol="0">
            <a:spAutoFit/>
          </a:bodyPr>
          <a:lstStyle/>
          <a:p>
            <a:r>
              <a:rPr lang="en-GB" sz="1600" dirty="0" smtClean="0"/>
              <a:t>Reflector</a:t>
            </a:r>
            <a:endParaRPr lang="en-GB" sz="1600" dirty="0"/>
          </a:p>
        </p:txBody>
      </p:sp>
      <p:sp>
        <p:nvSpPr>
          <p:cNvPr id="10" name="TextBox 9"/>
          <p:cNvSpPr txBox="1"/>
          <p:nvPr/>
        </p:nvSpPr>
        <p:spPr>
          <a:xfrm>
            <a:off x="2220672" y="1513419"/>
            <a:ext cx="1075171" cy="276999"/>
          </a:xfrm>
          <a:prstGeom prst="rect">
            <a:avLst/>
          </a:prstGeom>
          <a:noFill/>
          <a:ln>
            <a:solidFill>
              <a:srgbClr val="FF0000"/>
            </a:solidFill>
          </a:ln>
        </p:spPr>
        <p:txBody>
          <a:bodyPr wrap="square" rtlCol="0">
            <a:spAutoFit/>
          </a:bodyPr>
          <a:lstStyle/>
          <a:p>
            <a:r>
              <a:rPr lang="en-GB" sz="1200" dirty="0" smtClean="0"/>
              <a:t>3D printing</a:t>
            </a:r>
            <a:endParaRPr lang="en-GB" sz="1200" dirty="0"/>
          </a:p>
        </p:txBody>
      </p:sp>
      <p:sp>
        <p:nvSpPr>
          <p:cNvPr id="11" name="TextBox 10"/>
          <p:cNvSpPr txBox="1"/>
          <p:nvPr/>
        </p:nvSpPr>
        <p:spPr>
          <a:xfrm>
            <a:off x="3536905" y="1513419"/>
            <a:ext cx="1025035"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12" name="TextBox 11"/>
          <p:cNvSpPr txBox="1"/>
          <p:nvPr/>
        </p:nvSpPr>
        <p:spPr>
          <a:xfrm>
            <a:off x="4772752" y="151001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3" name="TextBox 12"/>
          <p:cNvSpPr txBox="1"/>
          <p:nvPr/>
        </p:nvSpPr>
        <p:spPr>
          <a:xfrm>
            <a:off x="1553047" y="2827717"/>
            <a:ext cx="1011553" cy="276999"/>
          </a:xfrm>
          <a:prstGeom prst="rect">
            <a:avLst/>
          </a:prstGeom>
          <a:noFill/>
          <a:ln>
            <a:solidFill>
              <a:srgbClr val="FF0000"/>
            </a:solidFill>
          </a:ln>
        </p:spPr>
        <p:txBody>
          <a:bodyPr wrap="square" rtlCol="0">
            <a:spAutoFit/>
          </a:bodyPr>
          <a:lstStyle/>
          <a:p>
            <a:r>
              <a:rPr lang="en-GB" sz="1200" dirty="0" smtClean="0"/>
              <a:t>Cu Coating </a:t>
            </a:r>
            <a:endParaRPr lang="en-GB" sz="1200" dirty="0"/>
          </a:p>
        </p:txBody>
      </p:sp>
      <p:sp>
        <p:nvSpPr>
          <p:cNvPr id="14" name="TextBox 13"/>
          <p:cNvSpPr txBox="1"/>
          <p:nvPr/>
        </p:nvSpPr>
        <p:spPr>
          <a:xfrm>
            <a:off x="2853522" y="2826409"/>
            <a:ext cx="876510"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15" name="TextBox 14"/>
          <p:cNvSpPr txBox="1"/>
          <p:nvPr/>
        </p:nvSpPr>
        <p:spPr>
          <a:xfrm>
            <a:off x="1957096" y="2282382"/>
            <a:ext cx="805225"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6" name="TextBox 15"/>
          <p:cNvSpPr txBox="1"/>
          <p:nvPr/>
        </p:nvSpPr>
        <p:spPr>
          <a:xfrm>
            <a:off x="1984314" y="3711990"/>
            <a:ext cx="1259379"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Heat treatment</a:t>
            </a:r>
          </a:p>
        </p:txBody>
      </p:sp>
      <p:sp>
        <p:nvSpPr>
          <p:cNvPr id="17" name="TextBox 16"/>
          <p:cNvSpPr txBox="1"/>
          <p:nvPr/>
        </p:nvSpPr>
        <p:spPr>
          <a:xfrm>
            <a:off x="1036679" y="4220022"/>
            <a:ext cx="850002"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8" name="TextBox 17"/>
          <p:cNvSpPr txBox="1"/>
          <p:nvPr/>
        </p:nvSpPr>
        <p:spPr>
          <a:xfrm>
            <a:off x="3074911" y="4220022"/>
            <a:ext cx="935389"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Deburring</a:t>
            </a:r>
          </a:p>
        </p:txBody>
      </p:sp>
      <p:sp>
        <p:nvSpPr>
          <p:cNvPr id="19" name="TextBox 18"/>
          <p:cNvSpPr txBox="1"/>
          <p:nvPr/>
        </p:nvSpPr>
        <p:spPr>
          <a:xfrm>
            <a:off x="5868030" y="2130436"/>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0" name="TextBox 19"/>
          <p:cNvSpPr txBox="1"/>
          <p:nvPr/>
        </p:nvSpPr>
        <p:spPr>
          <a:xfrm>
            <a:off x="0" y="5008406"/>
            <a:ext cx="1698174" cy="338554"/>
          </a:xfrm>
          <a:prstGeom prst="rect">
            <a:avLst/>
          </a:prstGeom>
          <a:noFill/>
        </p:spPr>
        <p:txBody>
          <a:bodyPr wrap="square" rtlCol="0">
            <a:spAutoFit/>
          </a:bodyPr>
          <a:lstStyle/>
          <a:p>
            <a:r>
              <a:rPr lang="en-GB" sz="1600" dirty="0" smtClean="0"/>
              <a:t>Reinforcement</a:t>
            </a:r>
            <a:endParaRPr lang="en-GB" sz="1600" dirty="0"/>
          </a:p>
        </p:txBody>
      </p:sp>
      <p:sp>
        <p:nvSpPr>
          <p:cNvPr id="21" name="TextBox 20"/>
          <p:cNvSpPr txBox="1"/>
          <p:nvPr/>
        </p:nvSpPr>
        <p:spPr>
          <a:xfrm>
            <a:off x="2703003" y="5008406"/>
            <a:ext cx="819962" cy="276999"/>
          </a:xfrm>
          <a:prstGeom prst="rect">
            <a:avLst/>
          </a:prstGeom>
          <a:noFill/>
          <a:ln>
            <a:solidFill>
              <a:srgbClr val="FF0000"/>
            </a:solidFill>
          </a:ln>
        </p:spPr>
        <p:txBody>
          <a:bodyPr wrap="square" rtlCol="0">
            <a:spAutoFit/>
          </a:bodyPr>
          <a:lstStyle/>
          <a:p>
            <a:r>
              <a:rPr lang="en-GB" sz="1200" dirty="0" smtClean="0"/>
              <a:t>Cutting</a:t>
            </a:r>
            <a:endParaRPr lang="en-GB" sz="1200" dirty="0"/>
          </a:p>
        </p:txBody>
      </p:sp>
      <p:sp>
        <p:nvSpPr>
          <p:cNvPr id="22" name="TextBox 21"/>
          <p:cNvSpPr txBox="1"/>
          <p:nvPr/>
        </p:nvSpPr>
        <p:spPr>
          <a:xfrm>
            <a:off x="6467812" y="446034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3" name="TextBox 22"/>
          <p:cNvSpPr txBox="1"/>
          <p:nvPr/>
        </p:nvSpPr>
        <p:spPr>
          <a:xfrm>
            <a:off x="6497715" y="3022748"/>
            <a:ext cx="843069"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4" name="TextBox 23"/>
          <p:cNvSpPr txBox="1"/>
          <p:nvPr/>
        </p:nvSpPr>
        <p:spPr>
          <a:xfrm>
            <a:off x="7425952" y="4948506"/>
            <a:ext cx="843069" cy="276999"/>
          </a:xfrm>
          <a:prstGeom prst="rect">
            <a:avLst/>
          </a:prstGeom>
          <a:noFill/>
          <a:ln>
            <a:solidFill>
              <a:srgbClr val="FF0000"/>
            </a:solidFill>
          </a:ln>
        </p:spPr>
        <p:txBody>
          <a:bodyPr wrap="square" rtlCol="0">
            <a:spAutoFit/>
          </a:bodyPr>
          <a:lstStyle/>
          <a:p>
            <a:r>
              <a:rPr lang="en-GB" sz="1200" dirty="0" smtClean="0"/>
              <a:t>Coating  </a:t>
            </a:r>
            <a:endParaRPr lang="en-GB" sz="1200" dirty="0"/>
          </a:p>
        </p:txBody>
      </p:sp>
      <p:cxnSp>
        <p:nvCxnSpPr>
          <p:cNvPr id="25" name="Straight Arrow Connector 24"/>
          <p:cNvCxnSpPr>
            <a:stCxn id="10" idx="3"/>
            <a:endCxn id="11" idx="1"/>
          </p:cNvCxnSpPr>
          <p:nvPr/>
        </p:nvCxnSpPr>
        <p:spPr>
          <a:xfrm>
            <a:off x="3295843" y="1651919"/>
            <a:ext cx="241062"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11" idx="3"/>
            <a:endCxn id="12" idx="1"/>
          </p:cNvCxnSpPr>
          <p:nvPr/>
        </p:nvCxnSpPr>
        <p:spPr>
          <a:xfrm flipV="1">
            <a:off x="4561940" y="1648513"/>
            <a:ext cx="210812" cy="340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12" idx="3"/>
            <a:endCxn id="19" idx="1"/>
          </p:cNvCxnSpPr>
          <p:nvPr/>
        </p:nvCxnSpPr>
        <p:spPr>
          <a:xfrm>
            <a:off x="5596924" y="1648513"/>
            <a:ext cx="271106" cy="620423"/>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69" idx="3"/>
            <a:endCxn id="19" idx="1"/>
          </p:cNvCxnSpPr>
          <p:nvPr/>
        </p:nvCxnSpPr>
        <p:spPr>
          <a:xfrm flipV="1">
            <a:off x="4947882" y="2268936"/>
            <a:ext cx="920148" cy="69597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95" idx="3"/>
            <a:endCxn id="23" idx="0"/>
          </p:cNvCxnSpPr>
          <p:nvPr/>
        </p:nvCxnSpPr>
        <p:spPr>
          <a:xfrm flipH="1">
            <a:off x="6919250" y="2268936"/>
            <a:ext cx="937850" cy="753812"/>
          </a:xfrm>
          <a:prstGeom prst="bentConnector4">
            <a:avLst>
              <a:gd name="adj1" fmla="val -24375"/>
              <a:gd name="adj2" fmla="val 59187"/>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135" idx="3"/>
            <a:endCxn id="24" idx="1"/>
          </p:cNvCxnSpPr>
          <p:nvPr/>
        </p:nvCxnSpPr>
        <p:spPr>
          <a:xfrm flipH="1">
            <a:off x="7425952" y="4598842"/>
            <a:ext cx="1328416" cy="488164"/>
          </a:xfrm>
          <a:prstGeom prst="bentConnector5">
            <a:avLst>
              <a:gd name="adj1" fmla="val -17208"/>
              <a:gd name="adj2" fmla="val 50000"/>
              <a:gd name="adj3" fmla="val 117208"/>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1" name="Elbow Connector 30"/>
          <p:cNvCxnSpPr>
            <a:stCxn id="117" idx="3"/>
            <a:endCxn id="23" idx="1"/>
          </p:cNvCxnSpPr>
          <p:nvPr/>
        </p:nvCxnSpPr>
        <p:spPr>
          <a:xfrm flipV="1">
            <a:off x="6253719" y="3161248"/>
            <a:ext cx="243996" cy="1198224"/>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Elbow Connector 31"/>
          <p:cNvCxnSpPr>
            <a:stCxn id="23" idx="3"/>
            <a:endCxn id="22" idx="0"/>
          </p:cNvCxnSpPr>
          <p:nvPr/>
        </p:nvCxnSpPr>
        <p:spPr>
          <a:xfrm flipH="1">
            <a:off x="6879898" y="3161248"/>
            <a:ext cx="460886" cy="1299095"/>
          </a:xfrm>
          <a:prstGeom prst="bentConnector4">
            <a:avLst>
              <a:gd name="adj1" fmla="val -49600"/>
              <a:gd name="adj2" fmla="val 5533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3" name="Picture 32"/>
          <p:cNvPicPr>
            <a:picLocks noChangeAspect="1"/>
          </p:cNvPicPr>
          <p:nvPr/>
        </p:nvPicPr>
        <p:blipFill rotWithShape="1">
          <a:blip r:embed="rId3"/>
          <a:srcRect l="2401" t="21269" r="9415"/>
          <a:stretch/>
        </p:blipFill>
        <p:spPr>
          <a:xfrm>
            <a:off x="1579969" y="551294"/>
            <a:ext cx="1095440" cy="732603"/>
          </a:xfrm>
          <a:prstGeom prst="rect">
            <a:avLst/>
          </a:prstGeom>
        </p:spPr>
      </p:pic>
      <p:sp>
        <p:nvSpPr>
          <p:cNvPr id="34" name="TextBox 33"/>
          <p:cNvSpPr txBox="1"/>
          <p:nvPr/>
        </p:nvSpPr>
        <p:spPr>
          <a:xfrm>
            <a:off x="1648086" y="1254907"/>
            <a:ext cx="1125259" cy="276999"/>
          </a:xfrm>
          <a:prstGeom prst="rect">
            <a:avLst/>
          </a:prstGeom>
          <a:noFill/>
        </p:spPr>
        <p:txBody>
          <a:bodyPr wrap="square" rtlCol="0">
            <a:spAutoFit/>
          </a:bodyPr>
          <a:lstStyle/>
          <a:p>
            <a:r>
              <a:rPr lang="en-GB" sz="1200" dirty="0" smtClean="0"/>
              <a:t>~ 40 cm long</a:t>
            </a:r>
            <a:endParaRPr lang="en-GB" sz="1200" dirty="0"/>
          </a:p>
        </p:txBody>
      </p:sp>
      <p:pic>
        <p:nvPicPr>
          <p:cNvPr id="35" name="Picture 34"/>
          <p:cNvPicPr>
            <a:picLocks noChangeAspect="1"/>
          </p:cNvPicPr>
          <p:nvPr/>
        </p:nvPicPr>
        <p:blipFill rotWithShape="1">
          <a:blip r:embed="rId4"/>
          <a:srcRect l="1411" r="41737"/>
          <a:stretch/>
        </p:blipFill>
        <p:spPr>
          <a:xfrm>
            <a:off x="5817460" y="1392532"/>
            <a:ext cx="1909397" cy="768644"/>
          </a:xfrm>
          <a:prstGeom prst="rect">
            <a:avLst/>
          </a:prstGeom>
        </p:spPr>
      </p:pic>
      <p:cxnSp>
        <p:nvCxnSpPr>
          <p:cNvPr id="36" name="Straight Arrow Connector 35"/>
          <p:cNvCxnSpPr>
            <a:stCxn id="13" idx="3"/>
            <a:endCxn id="14" idx="1"/>
          </p:cNvCxnSpPr>
          <p:nvPr/>
        </p:nvCxnSpPr>
        <p:spPr>
          <a:xfrm flipV="1">
            <a:off x="2564600" y="2964909"/>
            <a:ext cx="288922" cy="130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15" idx="3"/>
            <a:endCxn id="62" idx="1"/>
          </p:cNvCxnSpPr>
          <p:nvPr/>
        </p:nvCxnSpPr>
        <p:spPr>
          <a:xfrm>
            <a:off x="2762321" y="2420882"/>
            <a:ext cx="235558" cy="779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9" name="Picture 38"/>
          <p:cNvPicPr>
            <a:picLocks noChangeAspect="1"/>
          </p:cNvPicPr>
          <p:nvPr/>
        </p:nvPicPr>
        <p:blipFill rotWithShape="1">
          <a:blip r:embed="rId5"/>
          <a:srcRect l="15678" t="21748" r="10935" b="9484"/>
          <a:stretch/>
        </p:blipFill>
        <p:spPr>
          <a:xfrm>
            <a:off x="69293" y="2932500"/>
            <a:ext cx="1365802" cy="815300"/>
          </a:xfrm>
          <a:prstGeom prst="rect">
            <a:avLst/>
          </a:prstGeom>
        </p:spPr>
      </p:pic>
      <p:pic>
        <p:nvPicPr>
          <p:cNvPr id="40" name="Picture 39"/>
          <p:cNvPicPr>
            <a:picLocks noChangeAspect="1"/>
          </p:cNvPicPr>
          <p:nvPr/>
        </p:nvPicPr>
        <p:blipFill rotWithShape="1">
          <a:blip r:embed="rId6"/>
          <a:srcRect l="14846" t="6498" r="5943"/>
          <a:stretch/>
        </p:blipFill>
        <p:spPr>
          <a:xfrm>
            <a:off x="7676939" y="3143073"/>
            <a:ext cx="1337640" cy="1261827"/>
          </a:xfrm>
          <a:prstGeom prst="rect">
            <a:avLst/>
          </a:prstGeom>
        </p:spPr>
      </p:pic>
      <p:sp>
        <p:nvSpPr>
          <p:cNvPr id="41" name="TextBox 40"/>
          <p:cNvSpPr txBox="1"/>
          <p:nvPr/>
        </p:nvSpPr>
        <p:spPr>
          <a:xfrm>
            <a:off x="1088418" y="2284363"/>
            <a:ext cx="605693"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42" name="Straight Arrow Connector 41"/>
          <p:cNvCxnSpPr>
            <a:stCxn id="41" idx="3"/>
            <a:endCxn id="15" idx="1"/>
          </p:cNvCxnSpPr>
          <p:nvPr/>
        </p:nvCxnSpPr>
        <p:spPr>
          <a:xfrm flipV="1">
            <a:off x="1694111" y="2420882"/>
            <a:ext cx="262985" cy="198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645319" y="5008406"/>
            <a:ext cx="713485"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44" name="Straight Arrow Connector 43"/>
          <p:cNvCxnSpPr>
            <a:stCxn id="43" idx="3"/>
            <a:endCxn id="21" idx="1"/>
          </p:cNvCxnSpPr>
          <p:nvPr/>
        </p:nvCxnSpPr>
        <p:spPr>
          <a:xfrm>
            <a:off x="2358804" y="5146906"/>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959354" y="3711990"/>
            <a:ext cx="824172" cy="276999"/>
          </a:xfrm>
          <a:prstGeom prst="rect">
            <a:avLst/>
          </a:prstGeom>
          <a:noFill/>
          <a:ln>
            <a:solidFill>
              <a:srgbClr val="FF0000"/>
            </a:solidFill>
          </a:ln>
        </p:spPr>
        <p:txBody>
          <a:bodyPr wrap="square" rtlCol="0">
            <a:spAutoFit/>
          </a:bodyPr>
          <a:lstStyle/>
          <a:p>
            <a:r>
              <a:rPr lang="en-GB" sz="1200" dirty="0" smtClean="0"/>
              <a:t>Flat bar </a:t>
            </a:r>
            <a:endParaRPr lang="en-GB" sz="1200" dirty="0"/>
          </a:p>
        </p:txBody>
      </p:sp>
      <p:cxnSp>
        <p:nvCxnSpPr>
          <p:cNvPr id="46" name="Straight Arrow Connector 45"/>
          <p:cNvCxnSpPr>
            <a:stCxn id="45" idx="3"/>
            <a:endCxn id="16" idx="1"/>
          </p:cNvCxnSpPr>
          <p:nvPr/>
        </p:nvCxnSpPr>
        <p:spPr>
          <a:xfrm>
            <a:off x="1783526" y="3850490"/>
            <a:ext cx="20078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1092481" y="1516517"/>
            <a:ext cx="836997" cy="276999"/>
          </a:xfrm>
          <a:prstGeom prst="rect">
            <a:avLst/>
          </a:prstGeom>
          <a:noFill/>
          <a:ln>
            <a:solidFill>
              <a:srgbClr val="FF0000"/>
            </a:solidFill>
          </a:ln>
        </p:spPr>
        <p:txBody>
          <a:bodyPr wrap="square" rtlCol="0">
            <a:spAutoFit/>
          </a:bodyPr>
          <a:lstStyle/>
          <a:p>
            <a:r>
              <a:rPr lang="en-GB" sz="1200" dirty="0" smtClean="0"/>
              <a:t>Powder </a:t>
            </a:r>
            <a:endParaRPr lang="en-GB" sz="1200" dirty="0"/>
          </a:p>
        </p:txBody>
      </p:sp>
      <p:cxnSp>
        <p:nvCxnSpPr>
          <p:cNvPr id="48" name="Straight Arrow Connector 47"/>
          <p:cNvCxnSpPr>
            <a:stCxn id="47" idx="3"/>
            <a:endCxn id="10" idx="1"/>
          </p:cNvCxnSpPr>
          <p:nvPr/>
        </p:nvCxnSpPr>
        <p:spPr>
          <a:xfrm flipV="1">
            <a:off x="1929478" y="1651919"/>
            <a:ext cx="291194" cy="30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9" name="Picture 48"/>
          <p:cNvPicPr>
            <a:picLocks noChangeAspect="1"/>
          </p:cNvPicPr>
          <p:nvPr/>
        </p:nvPicPr>
        <p:blipFill rotWithShape="1">
          <a:blip r:embed="rId7"/>
          <a:srcRect l="12471" t="15603" r="14282" b="3531"/>
          <a:stretch/>
        </p:blipFill>
        <p:spPr>
          <a:xfrm>
            <a:off x="2721561" y="782327"/>
            <a:ext cx="1143397" cy="523665"/>
          </a:xfrm>
          <a:prstGeom prst="rect">
            <a:avLst/>
          </a:prstGeom>
        </p:spPr>
      </p:pic>
      <p:sp>
        <p:nvSpPr>
          <p:cNvPr id="50" name="TextBox 49"/>
          <p:cNvSpPr txBox="1"/>
          <p:nvPr/>
        </p:nvSpPr>
        <p:spPr>
          <a:xfrm>
            <a:off x="2733212" y="1257857"/>
            <a:ext cx="2863712" cy="276999"/>
          </a:xfrm>
          <a:prstGeom prst="rect">
            <a:avLst/>
          </a:prstGeom>
          <a:noFill/>
        </p:spPr>
        <p:txBody>
          <a:bodyPr wrap="square" rtlCol="0">
            <a:spAutoFit/>
          </a:bodyPr>
          <a:lstStyle/>
          <a:p>
            <a:pPr algn="ctr"/>
            <a:r>
              <a:rPr lang="en-GB" sz="1200" dirty="0" smtClean="0"/>
              <a:t>Transition and special central pieces</a:t>
            </a:r>
            <a:endParaRPr lang="en-GB" sz="1200" dirty="0"/>
          </a:p>
        </p:txBody>
      </p:sp>
      <p:sp>
        <p:nvSpPr>
          <p:cNvPr id="52" name="TextBox 51"/>
          <p:cNvSpPr txBox="1"/>
          <p:nvPr/>
        </p:nvSpPr>
        <p:spPr>
          <a:xfrm>
            <a:off x="2085131" y="4220022"/>
            <a:ext cx="806784" cy="276999"/>
          </a:xfrm>
          <a:prstGeom prst="rect">
            <a:avLst/>
          </a:prstGeom>
          <a:noFill/>
          <a:ln>
            <a:solidFill>
              <a:srgbClr val="FF0000"/>
            </a:solidFill>
          </a:ln>
        </p:spPr>
        <p:txBody>
          <a:bodyPr wrap="square" rtlCol="0">
            <a:spAutoFit/>
          </a:bodyPr>
          <a:lstStyle/>
          <a:p>
            <a:r>
              <a:rPr lang="en-GB" sz="1200" dirty="0" smtClean="0"/>
              <a:t>Cutting</a:t>
            </a:r>
            <a:endParaRPr lang="en-GB" sz="1200" dirty="0"/>
          </a:p>
        </p:txBody>
      </p:sp>
      <p:cxnSp>
        <p:nvCxnSpPr>
          <p:cNvPr id="53" name="Straight Arrow Connector 52"/>
          <p:cNvCxnSpPr>
            <a:stCxn id="17" idx="3"/>
            <a:endCxn id="52" idx="1"/>
          </p:cNvCxnSpPr>
          <p:nvPr/>
        </p:nvCxnSpPr>
        <p:spPr>
          <a:xfrm>
            <a:off x="1886681" y="4358522"/>
            <a:ext cx="19845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52" idx="3"/>
            <a:endCxn id="18" idx="1"/>
          </p:cNvCxnSpPr>
          <p:nvPr/>
        </p:nvCxnSpPr>
        <p:spPr>
          <a:xfrm>
            <a:off x="2891915" y="4358522"/>
            <a:ext cx="18299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21" idx="3"/>
            <a:endCxn id="100" idx="1"/>
          </p:cNvCxnSpPr>
          <p:nvPr/>
        </p:nvCxnSpPr>
        <p:spPr>
          <a:xfrm>
            <a:off x="3522965" y="5146906"/>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2997879" y="2290177"/>
            <a:ext cx="893792" cy="276999"/>
          </a:xfrm>
          <a:prstGeom prst="rect">
            <a:avLst/>
          </a:prstGeom>
          <a:noFill/>
          <a:ln w="25400">
            <a:solidFill>
              <a:srgbClr val="FF0000"/>
            </a:solidFill>
          </a:ln>
        </p:spPr>
        <p:txBody>
          <a:bodyPr wrap="square" rtlCol="0">
            <a:spAutoFit/>
          </a:bodyPr>
          <a:lstStyle/>
          <a:p>
            <a:r>
              <a:rPr lang="en-GB" sz="1200" dirty="0" smtClean="0"/>
              <a:t>Machining</a:t>
            </a:r>
            <a:endParaRPr lang="en-GB" sz="1200" dirty="0"/>
          </a:p>
        </p:txBody>
      </p:sp>
      <p:sp>
        <p:nvSpPr>
          <p:cNvPr id="69" name="TextBox 68"/>
          <p:cNvSpPr txBox="1"/>
          <p:nvPr/>
        </p:nvSpPr>
        <p:spPr>
          <a:xfrm>
            <a:off x="4036519" y="2826408"/>
            <a:ext cx="911363"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Coating </a:t>
            </a:r>
          </a:p>
        </p:txBody>
      </p:sp>
      <p:cxnSp>
        <p:nvCxnSpPr>
          <p:cNvPr id="71" name="Straight Arrow Connector 70"/>
          <p:cNvCxnSpPr>
            <a:stCxn id="14" idx="3"/>
            <a:endCxn id="69" idx="1"/>
          </p:cNvCxnSpPr>
          <p:nvPr/>
        </p:nvCxnSpPr>
        <p:spPr>
          <a:xfrm flipV="1">
            <a:off x="3730032" y="2964908"/>
            <a:ext cx="306487"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7" name="Elbow Connector 76"/>
          <p:cNvCxnSpPr>
            <a:stCxn id="106" idx="3"/>
            <a:endCxn id="13" idx="1"/>
          </p:cNvCxnSpPr>
          <p:nvPr/>
        </p:nvCxnSpPr>
        <p:spPr>
          <a:xfrm flipH="1">
            <a:off x="1553047" y="2430744"/>
            <a:ext cx="3448138" cy="535473"/>
          </a:xfrm>
          <a:prstGeom prst="bentConnector5">
            <a:avLst>
              <a:gd name="adj1" fmla="val -6630"/>
              <a:gd name="adj2" fmla="val 50000"/>
              <a:gd name="adj3" fmla="val 10663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3424757" y="3709852"/>
            <a:ext cx="1020929"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cxnSp>
        <p:nvCxnSpPr>
          <p:cNvPr id="82" name="Straight Arrow Connector 81"/>
          <p:cNvCxnSpPr>
            <a:stCxn id="16" idx="3"/>
            <a:endCxn id="80" idx="1"/>
          </p:cNvCxnSpPr>
          <p:nvPr/>
        </p:nvCxnSpPr>
        <p:spPr>
          <a:xfrm flipV="1">
            <a:off x="3243693" y="3848352"/>
            <a:ext cx="181064" cy="213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7" name="TextBox 86"/>
          <p:cNvSpPr txBox="1"/>
          <p:nvPr/>
        </p:nvSpPr>
        <p:spPr>
          <a:xfrm>
            <a:off x="4212076" y="4213805"/>
            <a:ext cx="850002"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Forming</a:t>
            </a:r>
          </a:p>
        </p:txBody>
      </p:sp>
      <p:cxnSp>
        <p:nvCxnSpPr>
          <p:cNvPr id="89" name="Straight Arrow Connector 88"/>
          <p:cNvCxnSpPr>
            <a:stCxn id="18" idx="3"/>
            <a:endCxn id="87" idx="1"/>
          </p:cNvCxnSpPr>
          <p:nvPr/>
        </p:nvCxnSpPr>
        <p:spPr>
          <a:xfrm flipV="1">
            <a:off x="4010300" y="4352305"/>
            <a:ext cx="201776" cy="621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2" name="Elbow Connector 91"/>
          <p:cNvCxnSpPr>
            <a:stCxn id="111" idx="3"/>
            <a:endCxn id="17" idx="1"/>
          </p:cNvCxnSpPr>
          <p:nvPr/>
        </p:nvCxnSpPr>
        <p:spPr>
          <a:xfrm flipH="1">
            <a:off x="1036679" y="3849930"/>
            <a:ext cx="4527920" cy="508592"/>
          </a:xfrm>
          <a:prstGeom prst="bentConnector5">
            <a:avLst>
              <a:gd name="adj1" fmla="val -5049"/>
              <a:gd name="adj2" fmla="val 50000"/>
              <a:gd name="adj3" fmla="val 105049"/>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5" name="TextBox 94"/>
          <p:cNvSpPr txBox="1"/>
          <p:nvPr/>
        </p:nvSpPr>
        <p:spPr>
          <a:xfrm>
            <a:off x="6963308" y="2130436"/>
            <a:ext cx="893792" cy="276999"/>
          </a:xfrm>
          <a:prstGeom prst="rect">
            <a:avLst/>
          </a:prstGeom>
          <a:noFill/>
          <a:ln w="25400">
            <a:solidFill>
              <a:srgbClr val="FF0000"/>
            </a:solidFill>
          </a:ln>
        </p:spPr>
        <p:txBody>
          <a:bodyPr wrap="square" rtlCol="0">
            <a:spAutoFit/>
          </a:bodyPr>
          <a:lstStyle/>
          <a:p>
            <a:r>
              <a:rPr lang="en-GB" sz="1200" dirty="0" smtClean="0"/>
              <a:t>Machining</a:t>
            </a:r>
            <a:endParaRPr lang="en-GB" sz="1200" dirty="0"/>
          </a:p>
        </p:txBody>
      </p:sp>
      <p:cxnSp>
        <p:nvCxnSpPr>
          <p:cNvPr id="97" name="Straight Arrow Connector 96"/>
          <p:cNvCxnSpPr>
            <a:stCxn id="19" idx="3"/>
            <a:endCxn id="95" idx="1"/>
          </p:cNvCxnSpPr>
          <p:nvPr/>
        </p:nvCxnSpPr>
        <p:spPr>
          <a:xfrm>
            <a:off x="6692202" y="2268936"/>
            <a:ext cx="27110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00" name="TextBox 99"/>
          <p:cNvSpPr txBox="1"/>
          <p:nvPr/>
        </p:nvSpPr>
        <p:spPr>
          <a:xfrm>
            <a:off x="3917926" y="5008406"/>
            <a:ext cx="850002"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smtClean="0"/>
              <a:t>Deburring</a:t>
            </a:r>
            <a:endParaRPr lang="en-GB" dirty="0"/>
          </a:p>
        </p:txBody>
      </p:sp>
      <p:sp>
        <p:nvSpPr>
          <p:cNvPr id="106" name="TextBox 105"/>
          <p:cNvSpPr txBox="1"/>
          <p:nvPr/>
        </p:nvSpPr>
        <p:spPr>
          <a:xfrm>
            <a:off x="4177013" y="2292244"/>
            <a:ext cx="824172" cy="276999"/>
          </a:xfrm>
          <a:prstGeom prst="rect">
            <a:avLst/>
          </a:prstGeom>
          <a:noFill/>
          <a:ln w="25400">
            <a:solidFill>
              <a:srgbClr val="FF0000"/>
            </a:solidFill>
            <a:prstDash val="dash"/>
          </a:ln>
        </p:spPr>
        <p:txBody>
          <a:bodyPr wrap="square" rtlCol="0">
            <a:spAutoFit/>
          </a:bodyPr>
          <a:lstStyle>
            <a:defPPr>
              <a:defRPr lang="en-US"/>
            </a:defPPr>
            <a:lvl1pPr>
              <a:defRPr sz="1200"/>
            </a:lvl1pPr>
          </a:lstStyle>
          <a:p>
            <a:r>
              <a:rPr lang="en-GB" dirty="0"/>
              <a:t>Welding </a:t>
            </a:r>
          </a:p>
        </p:txBody>
      </p:sp>
      <p:cxnSp>
        <p:nvCxnSpPr>
          <p:cNvPr id="108" name="Straight Arrow Connector 107"/>
          <p:cNvCxnSpPr>
            <a:stCxn id="62" idx="3"/>
            <a:endCxn id="106" idx="1"/>
          </p:cNvCxnSpPr>
          <p:nvPr/>
        </p:nvCxnSpPr>
        <p:spPr>
          <a:xfrm>
            <a:off x="3891671" y="2428677"/>
            <a:ext cx="285342" cy="20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4629210" y="3711430"/>
            <a:ext cx="935389" cy="276999"/>
          </a:xfrm>
          <a:prstGeom prst="rect">
            <a:avLst/>
          </a:prstGeom>
          <a:noFill/>
          <a:ln>
            <a:solidFill>
              <a:srgbClr val="FF0000"/>
            </a:solidFill>
          </a:ln>
        </p:spPr>
        <p:txBody>
          <a:bodyPr wrap="square" rtlCol="0">
            <a:spAutoFit/>
          </a:bodyPr>
          <a:lstStyle/>
          <a:p>
            <a:r>
              <a:rPr lang="en-GB" sz="1200" dirty="0" smtClean="0"/>
              <a:t>polishing</a:t>
            </a:r>
            <a:endParaRPr lang="en-GB" sz="1200" dirty="0"/>
          </a:p>
        </p:txBody>
      </p:sp>
      <p:cxnSp>
        <p:nvCxnSpPr>
          <p:cNvPr id="113" name="Straight Arrow Connector 112"/>
          <p:cNvCxnSpPr>
            <a:stCxn id="80" idx="3"/>
            <a:endCxn id="111" idx="1"/>
          </p:cNvCxnSpPr>
          <p:nvPr/>
        </p:nvCxnSpPr>
        <p:spPr>
          <a:xfrm>
            <a:off x="4445686" y="3848352"/>
            <a:ext cx="183524" cy="15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5232790" y="4220972"/>
            <a:ext cx="1020929"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Machining</a:t>
            </a:r>
          </a:p>
        </p:txBody>
      </p:sp>
      <p:cxnSp>
        <p:nvCxnSpPr>
          <p:cNvPr id="119" name="Straight Arrow Connector 118"/>
          <p:cNvCxnSpPr>
            <a:stCxn id="87" idx="3"/>
            <a:endCxn id="117" idx="1"/>
          </p:cNvCxnSpPr>
          <p:nvPr/>
        </p:nvCxnSpPr>
        <p:spPr>
          <a:xfrm>
            <a:off x="5062078" y="4352305"/>
            <a:ext cx="170712" cy="71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2" name="TextBox 121"/>
          <p:cNvSpPr txBox="1"/>
          <p:nvPr/>
        </p:nvSpPr>
        <p:spPr>
          <a:xfrm>
            <a:off x="8896" y="5364870"/>
            <a:ext cx="1698174" cy="338554"/>
          </a:xfrm>
          <a:prstGeom prst="rect">
            <a:avLst/>
          </a:prstGeom>
          <a:noFill/>
        </p:spPr>
        <p:txBody>
          <a:bodyPr wrap="square" rtlCol="0">
            <a:spAutoFit/>
          </a:bodyPr>
          <a:lstStyle/>
          <a:p>
            <a:r>
              <a:rPr lang="en-GB" sz="1600" dirty="0" smtClean="0"/>
              <a:t>End plate</a:t>
            </a:r>
            <a:endParaRPr lang="en-GB" sz="1600" dirty="0"/>
          </a:p>
        </p:txBody>
      </p:sp>
      <p:sp>
        <p:nvSpPr>
          <p:cNvPr id="123" name="TextBox 122"/>
          <p:cNvSpPr txBox="1"/>
          <p:nvPr/>
        </p:nvSpPr>
        <p:spPr>
          <a:xfrm>
            <a:off x="2711899" y="5364870"/>
            <a:ext cx="819962"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Cutting</a:t>
            </a:r>
          </a:p>
        </p:txBody>
      </p:sp>
      <p:sp>
        <p:nvSpPr>
          <p:cNvPr id="124" name="TextBox 123"/>
          <p:cNvSpPr txBox="1"/>
          <p:nvPr/>
        </p:nvSpPr>
        <p:spPr>
          <a:xfrm>
            <a:off x="1654215" y="5364870"/>
            <a:ext cx="713485"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a:t>Sheet </a:t>
            </a:r>
          </a:p>
        </p:txBody>
      </p:sp>
      <p:cxnSp>
        <p:nvCxnSpPr>
          <p:cNvPr id="125" name="Straight Arrow Connector 124"/>
          <p:cNvCxnSpPr>
            <a:stCxn id="124" idx="3"/>
            <a:endCxn id="123" idx="1"/>
          </p:cNvCxnSpPr>
          <p:nvPr/>
        </p:nvCxnSpPr>
        <p:spPr>
          <a:xfrm>
            <a:off x="2367700" y="5503370"/>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6" name="Straight Arrow Connector 125"/>
          <p:cNvCxnSpPr>
            <a:stCxn id="123" idx="3"/>
            <a:endCxn id="127" idx="1"/>
          </p:cNvCxnSpPr>
          <p:nvPr/>
        </p:nvCxnSpPr>
        <p:spPr>
          <a:xfrm>
            <a:off x="3531861" y="5503370"/>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3926822" y="5364870"/>
            <a:ext cx="850002" cy="276999"/>
          </a:xfrm>
          <a:prstGeom prst="rect">
            <a:avLst/>
          </a:prstGeom>
          <a:noFill/>
          <a:ln w="25400">
            <a:solidFill>
              <a:srgbClr val="FF0000"/>
            </a:solidFill>
          </a:ln>
        </p:spPr>
        <p:txBody>
          <a:bodyPr wrap="square" rtlCol="0">
            <a:spAutoFit/>
          </a:bodyPr>
          <a:lstStyle>
            <a:defPPr>
              <a:defRPr lang="en-US"/>
            </a:defPPr>
            <a:lvl1pPr>
              <a:defRPr sz="1200"/>
            </a:lvl1pPr>
          </a:lstStyle>
          <a:p>
            <a:r>
              <a:rPr lang="en-GB" dirty="0" smtClean="0"/>
              <a:t>Deburring</a:t>
            </a:r>
            <a:endParaRPr lang="en-GB" dirty="0"/>
          </a:p>
        </p:txBody>
      </p:sp>
      <p:cxnSp>
        <p:nvCxnSpPr>
          <p:cNvPr id="128" name="Elbow Connector 127"/>
          <p:cNvCxnSpPr>
            <a:stCxn id="127" idx="3"/>
            <a:endCxn id="22" idx="2"/>
          </p:cNvCxnSpPr>
          <p:nvPr/>
        </p:nvCxnSpPr>
        <p:spPr>
          <a:xfrm flipV="1">
            <a:off x="4776824" y="4737342"/>
            <a:ext cx="2103074" cy="766028"/>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31" name="Elbow Connector 130"/>
          <p:cNvCxnSpPr>
            <a:stCxn id="100" idx="3"/>
            <a:endCxn id="22" idx="1"/>
          </p:cNvCxnSpPr>
          <p:nvPr/>
        </p:nvCxnSpPr>
        <p:spPr>
          <a:xfrm flipV="1">
            <a:off x="4767928" y="4598843"/>
            <a:ext cx="1699884" cy="548063"/>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7458646" y="4460342"/>
            <a:ext cx="1295722" cy="276999"/>
          </a:xfrm>
          <a:prstGeom prst="rect">
            <a:avLst/>
          </a:prstGeom>
          <a:noFill/>
          <a:ln w="25400">
            <a:solidFill>
              <a:srgbClr val="FF0000"/>
            </a:solidFill>
          </a:ln>
        </p:spPr>
        <p:txBody>
          <a:bodyPr wrap="square" rtlCol="0">
            <a:spAutoFit/>
          </a:bodyPr>
          <a:lstStyle/>
          <a:p>
            <a:r>
              <a:rPr lang="en-GB" sz="1200" dirty="0" smtClean="0"/>
              <a:t>Machining (FP)</a:t>
            </a:r>
            <a:endParaRPr lang="en-GB" sz="1200" dirty="0"/>
          </a:p>
        </p:txBody>
      </p:sp>
      <p:cxnSp>
        <p:nvCxnSpPr>
          <p:cNvPr id="138" name="Straight Arrow Connector 137"/>
          <p:cNvCxnSpPr>
            <a:stCxn id="22" idx="3"/>
            <a:endCxn id="135" idx="1"/>
          </p:cNvCxnSpPr>
          <p:nvPr/>
        </p:nvCxnSpPr>
        <p:spPr>
          <a:xfrm flipV="1">
            <a:off x="7291984" y="4598842"/>
            <a:ext cx="166662"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81" name="Picture 80"/>
          <p:cNvPicPr>
            <a:picLocks noChangeAspect="1"/>
          </p:cNvPicPr>
          <p:nvPr/>
        </p:nvPicPr>
        <p:blipFill rotWithShape="1">
          <a:blip r:embed="rId8" cstate="print">
            <a:extLst>
              <a:ext uri="{28A0092B-C50C-407E-A947-70E740481C1C}">
                <a14:useLocalDpi xmlns:a14="http://schemas.microsoft.com/office/drawing/2010/main" val="0"/>
              </a:ext>
            </a:extLst>
          </a:blip>
          <a:srcRect l="2077" t="23265" r="31755" b="5011"/>
          <a:stretch/>
        </p:blipFill>
        <p:spPr>
          <a:xfrm>
            <a:off x="6923119" y="5258288"/>
            <a:ext cx="2220881" cy="1606596"/>
          </a:xfrm>
          <a:prstGeom prst="rect">
            <a:avLst/>
          </a:prstGeom>
        </p:spPr>
      </p:pic>
    </p:spTree>
    <p:extLst>
      <p:ext uri="{BB962C8B-B14F-4D97-AF65-F5344CB8AC3E}">
        <p14:creationId xmlns:p14="http://schemas.microsoft.com/office/powerpoint/2010/main" val="1350549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3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6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0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7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9"/>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5"/>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95"/>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97"/>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9"/>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5"/>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39"/>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52"/>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53"/>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2"/>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80"/>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113"/>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111"/>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92"/>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89"/>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87"/>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1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117"/>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nodeType="clickEffect">
                                  <p:stCondLst>
                                    <p:cond delay="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23"/>
                                        </p:tgtEl>
                                        <p:attrNameLst>
                                          <p:attrName>style.visibility</p:attrName>
                                        </p:attrNameLst>
                                      </p:cBhvr>
                                      <p:to>
                                        <p:strVal val="visible"/>
                                      </p:to>
                                    </p:set>
                                  </p:childTnLst>
                                </p:cTn>
                              </p:par>
                              <p:par>
                                <p:cTn id="123" presetID="1" presetClass="entr" presetSubtype="0" fill="hold" nodeType="withEffect">
                                  <p:stCondLst>
                                    <p:cond delay="0"/>
                                  </p:stCondLst>
                                  <p:childTnLst>
                                    <p:set>
                                      <p:cBhvr>
                                        <p:cTn id="124" dur="1" fill="hold">
                                          <p:stCondLst>
                                            <p:cond delay="0"/>
                                          </p:stCondLst>
                                        </p:cTn>
                                        <p:tgtEl>
                                          <p:spTgt spid="2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0"/>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2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43"/>
                                        </p:tgtEl>
                                        <p:attrNameLst>
                                          <p:attrName>style.visibility</p:attrName>
                                        </p:attrNameLst>
                                      </p:cBhvr>
                                      <p:to>
                                        <p:strVal val="visible"/>
                                      </p:to>
                                    </p:set>
                                  </p:childTnLst>
                                </p:cTn>
                              </p:par>
                              <p:par>
                                <p:cTn id="133" presetID="1" presetClass="entr" presetSubtype="0" fill="hold" nodeType="withEffect">
                                  <p:stCondLst>
                                    <p:cond delay="0"/>
                                  </p:stCondLst>
                                  <p:childTnLst>
                                    <p:set>
                                      <p:cBhvr>
                                        <p:cTn id="134" dur="1" fill="hold">
                                          <p:stCondLst>
                                            <p:cond delay="0"/>
                                          </p:stCondLst>
                                        </p:cTn>
                                        <p:tgtEl>
                                          <p:spTgt spid="44"/>
                                        </p:tgtEl>
                                        <p:attrNameLst>
                                          <p:attrName>style.visibility</p:attrName>
                                        </p:attrNameLst>
                                      </p:cBhvr>
                                      <p:to>
                                        <p:strVal val="visible"/>
                                      </p:to>
                                    </p:set>
                                  </p:childTnLst>
                                </p:cTn>
                              </p:par>
                              <p:par>
                                <p:cTn id="135" presetID="1" presetClass="entr" presetSubtype="0" fill="hold" nodeType="withEffect">
                                  <p:stCondLst>
                                    <p:cond delay="0"/>
                                  </p:stCondLst>
                                  <p:childTnLst>
                                    <p:set>
                                      <p:cBhvr>
                                        <p:cTn id="136" dur="1" fill="hold">
                                          <p:stCondLst>
                                            <p:cond delay="0"/>
                                          </p:stCondLst>
                                        </p:cTn>
                                        <p:tgtEl>
                                          <p:spTgt spid="5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10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122"/>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123"/>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124"/>
                                        </p:tgtEl>
                                        <p:attrNameLst>
                                          <p:attrName>style.visibility</p:attrName>
                                        </p:attrNameLst>
                                      </p:cBhvr>
                                      <p:to>
                                        <p:strVal val="visible"/>
                                      </p:to>
                                    </p:set>
                                  </p:childTnLst>
                                </p:cTn>
                              </p:par>
                              <p:par>
                                <p:cTn id="147" presetID="1" presetClass="entr" presetSubtype="0" fill="hold" nodeType="withEffect">
                                  <p:stCondLst>
                                    <p:cond delay="0"/>
                                  </p:stCondLst>
                                  <p:childTnLst>
                                    <p:set>
                                      <p:cBhvr>
                                        <p:cTn id="148" dur="1" fill="hold">
                                          <p:stCondLst>
                                            <p:cond delay="0"/>
                                          </p:stCondLst>
                                        </p:cTn>
                                        <p:tgtEl>
                                          <p:spTgt spid="125"/>
                                        </p:tgtEl>
                                        <p:attrNameLst>
                                          <p:attrName>style.visibility</p:attrName>
                                        </p:attrNameLst>
                                      </p:cBhvr>
                                      <p:to>
                                        <p:strVal val="visible"/>
                                      </p:to>
                                    </p:set>
                                  </p:childTnLst>
                                </p:cTn>
                              </p:par>
                              <p:par>
                                <p:cTn id="149" presetID="1" presetClass="entr" presetSubtype="0" fill="hold" nodeType="withEffect">
                                  <p:stCondLst>
                                    <p:cond delay="0"/>
                                  </p:stCondLst>
                                  <p:childTnLst>
                                    <p:set>
                                      <p:cBhvr>
                                        <p:cTn id="150" dur="1" fill="hold">
                                          <p:stCondLst>
                                            <p:cond delay="0"/>
                                          </p:stCondLst>
                                        </p:cTn>
                                        <p:tgtEl>
                                          <p:spTgt spid="126"/>
                                        </p:tgtEl>
                                        <p:attrNameLst>
                                          <p:attrName>style.visibility</p:attrName>
                                        </p:attrNameLst>
                                      </p:cBhvr>
                                      <p:to>
                                        <p:strVal val="visible"/>
                                      </p:to>
                                    </p:set>
                                  </p:childTnLst>
                                </p:cTn>
                              </p:par>
                              <p:par>
                                <p:cTn id="151" presetID="1" presetClass="entr" presetSubtype="0" fill="hold" grpId="0" nodeType="withEffect">
                                  <p:stCondLst>
                                    <p:cond delay="0"/>
                                  </p:stCondLst>
                                  <p:childTnLst>
                                    <p:set>
                                      <p:cBhvr>
                                        <p:cTn id="152" dur="1" fill="hold">
                                          <p:stCondLst>
                                            <p:cond delay="0"/>
                                          </p:stCondLst>
                                        </p:cTn>
                                        <p:tgtEl>
                                          <p:spTgt spid="12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1" presetClass="entr" presetSubtype="0" fill="hold" grpId="0" nodeType="clickEffect">
                                  <p:stCondLst>
                                    <p:cond delay="0"/>
                                  </p:stCondLst>
                                  <p:childTnLst>
                                    <p:set>
                                      <p:cBhvr>
                                        <p:cTn id="156" dur="1" fill="hold">
                                          <p:stCondLst>
                                            <p:cond delay="0"/>
                                          </p:stCondLst>
                                        </p:cTn>
                                        <p:tgtEl>
                                          <p:spTgt spid="22"/>
                                        </p:tgtEl>
                                        <p:attrNameLst>
                                          <p:attrName>style.visibility</p:attrName>
                                        </p:attrNameLst>
                                      </p:cBhvr>
                                      <p:to>
                                        <p:strVal val="visible"/>
                                      </p:to>
                                    </p:set>
                                  </p:childTnLst>
                                </p:cTn>
                              </p:par>
                              <p:par>
                                <p:cTn id="157" presetID="1" presetClass="entr" presetSubtype="0" fill="hold" nodeType="withEffect">
                                  <p:stCondLst>
                                    <p:cond delay="0"/>
                                  </p:stCondLst>
                                  <p:childTnLst>
                                    <p:set>
                                      <p:cBhvr>
                                        <p:cTn id="158" dur="1" fill="hold">
                                          <p:stCondLst>
                                            <p:cond delay="0"/>
                                          </p:stCondLst>
                                        </p:cTn>
                                        <p:tgtEl>
                                          <p:spTgt spid="32"/>
                                        </p:tgtEl>
                                        <p:attrNameLst>
                                          <p:attrName>style.visibility</p:attrName>
                                        </p:attrNameLst>
                                      </p:cBhvr>
                                      <p:to>
                                        <p:strVal val="visible"/>
                                      </p:to>
                                    </p:set>
                                  </p:childTnLst>
                                </p:cTn>
                              </p:par>
                              <p:par>
                                <p:cTn id="159" presetID="1" presetClass="entr" presetSubtype="0" fill="hold" nodeType="withEffect">
                                  <p:stCondLst>
                                    <p:cond delay="0"/>
                                  </p:stCondLst>
                                  <p:childTnLst>
                                    <p:set>
                                      <p:cBhvr>
                                        <p:cTn id="160" dur="1" fill="hold">
                                          <p:stCondLst>
                                            <p:cond delay="0"/>
                                          </p:stCondLst>
                                        </p:cTn>
                                        <p:tgtEl>
                                          <p:spTgt spid="4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131"/>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28"/>
                                        </p:tgtEl>
                                        <p:attrNameLst>
                                          <p:attrName>style.visibility</p:attrName>
                                        </p:attrNameLst>
                                      </p:cBhvr>
                                      <p:to>
                                        <p:strVal val="visible"/>
                                      </p:to>
                                    </p:set>
                                  </p:childTnLst>
                                </p:cTn>
                              </p:par>
                            </p:childTnLst>
                          </p:cTn>
                        </p:par>
                      </p:childTnLst>
                    </p:cTn>
                  </p:par>
                  <p:par>
                    <p:cTn id="165" fill="hold">
                      <p:stCondLst>
                        <p:cond delay="indefinite"/>
                      </p:stCondLst>
                      <p:childTnLst>
                        <p:par>
                          <p:cTn id="166" fill="hold">
                            <p:stCondLst>
                              <p:cond delay="0"/>
                            </p:stCondLst>
                            <p:childTnLst>
                              <p:par>
                                <p:cTn id="167" presetID="1" presetClass="entr" presetSubtype="0" fill="hold" nodeType="clickEffect">
                                  <p:stCondLst>
                                    <p:cond delay="0"/>
                                  </p:stCondLst>
                                  <p:childTnLst>
                                    <p:set>
                                      <p:cBhvr>
                                        <p:cTn id="168" dur="1" fill="hold">
                                          <p:stCondLst>
                                            <p:cond delay="0"/>
                                          </p:stCondLst>
                                        </p:cTn>
                                        <p:tgtEl>
                                          <p:spTgt spid="3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35"/>
                                        </p:tgtEl>
                                        <p:attrNameLst>
                                          <p:attrName>style.visibility</p:attrName>
                                        </p:attrNameLst>
                                      </p:cBhvr>
                                      <p:to>
                                        <p:strVal val="visible"/>
                                      </p:to>
                                    </p:set>
                                  </p:childTnLst>
                                </p:cTn>
                              </p:par>
                              <p:par>
                                <p:cTn id="171" presetID="1" presetClass="entr" presetSubtype="0" fill="hold" nodeType="withEffect">
                                  <p:stCondLst>
                                    <p:cond delay="0"/>
                                  </p:stCondLst>
                                  <p:childTnLst>
                                    <p:set>
                                      <p:cBhvr>
                                        <p:cTn id="172" dur="1" fill="hold">
                                          <p:stCondLst>
                                            <p:cond delay="0"/>
                                          </p:stCondLst>
                                        </p:cTn>
                                        <p:tgtEl>
                                          <p:spTgt spid="138"/>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p:bldP spid="21" grpId="0" animBg="1"/>
      <p:bldP spid="22" grpId="0" animBg="1"/>
      <p:bldP spid="23" grpId="0" animBg="1"/>
      <p:bldP spid="24" grpId="0" animBg="1"/>
      <p:bldP spid="34" grpId="0"/>
      <p:bldP spid="41" grpId="0" animBg="1"/>
      <p:bldP spid="43" grpId="0" animBg="1"/>
      <p:bldP spid="45" grpId="0" animBg="1"/>
      <p:bldP spid="47" grpId="0" animBg="1"/>
      <p:bldP spid="50" grpId="0"/>
      <p:bldP spid="52" grpId="0" animBg="1"/>
      <p:bldP spid="62" grpId="0" animBg="1"/>
      <p:bldP spid="69" grpId="0" animBg="1"/>
      <p:bldP spid="80" grpId="0" animBg="1"/>
      <p:bldP spid="87" grpId="0" animBg="1"/>
      <p:bldP spid="95" grpId="0" animBg="1"/>
      <p:bldP spid="100" grpId="0" animBg="1"/>
      <p:bldP spid="106" grpId="0" animBg="1"/>
      <p:bldP spid="111" grpId="0" animBg="1"/>
      <p:bldP spid="117" grpId="0" animBg="1"/>
      <p:bldP spid="122" grpId="0"/>
      <p:bldP spid="123" grpId="0" animBg="1"/>
      <p:bldP spid="124" grpId="0" animBg="1"/>
      <p:bldP spid="127" grpId="0" animBg="1"/>
      <p:bldP spid="13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457200" y="159799"/>
            <a:ext cx="8226854" cy="710214"/>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Key technologies</a:t>
            </a:r>
            <a:endParaRPr lang="en-GB" sz="3200" dirty="0"/>
          </a:p>
        </p:txBody>
      </p:sp>
      <p:graphicFrame>
        <p:nvGraphicFramePr>
          <p:cNvPr id="8" name="Table 7"/>
          <p:cNvGraphicFramePr>
            <a:graphicFrameLocks noGrp="1"/>
          </p:cNvGraphicFramePr>
          <p:nvPr>
            <p:extLst>
              <p:ext uri="{D42A27DB-BD31-4B8C-83A1-F6EECF244321}">
                <p14:modId xmlns:p14="http://schemas.microsoft.com/office/powerpoint/2010/main" val="3998773479"/>
              </p:ext>
            </p:extLst>
          </p:nvPr>
        </p:nvGraphicFramePr>
        <p:xfrm>
          <a:off x="352957" y="1115251"/>
          <a:ext cx="8090068" cy="4312659"/>
        </p:xfrm>
        <a:graphic>
          <a:graphicData uri="http://schemas.openxmlformats.org/drawingml/2006/table">
            <a:tbl>
              <a:tblPr firstRow="1" bandRow="1"/>
              <a:tblGrid>
                <a:gridCol w="950613"/>
                <a:gridCol w="2462544"/>
                <a:gridCol w="1294474"/>
                <a:gridCol w="3382437"/>
              </a:tblGrid>
              <a:tr h="559188">
                <a:tc gridSpan="2">
                  <a:txBody>
                    <a:bodyPr/>
                    <a:lstStyle/>
                    <a:p>
                      <a:pPr algn="ctr" fontAlgn="ctr"/>
                      <a:r>
                        <a:rPr lang="en-GB" sz="1500" b="1" i="0" u="none" strike="noStrike" dirty="0">
                          <a:solidFill>
                            <a:srgbClr val="FFFFFF"/>
                          </a:solidFill>
                          <a:effectLst/>
                          <a:latin typeface="Arial" panose="020B0604020202020204" pitchFamily="34" charset="0"/>
                        </a:rPr>
                        <a:t>Technology</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A0"/>
                    </a:solidFill>
                  </a:tcPr>
                </a:tc>
                <a:tc hMerge="1">
                  <a:txBody>
                    <a:bodyPr/>
                    <a:lstStyle/>
                    <a:p>
                      <a:endParaRPr lang="en-GB"/>
                    </a:p>
                  </a:txBody>
                  <a:tcPr/>
                </a:tc>
                <a:tc>
                  <a:txBody>
                    <a:bodyPr/>
                    <a:lstStyle/>
                    <a:p>
                      <a:pPr algn="ctr" rtl="0" fontAlgn="ctr"/>
                      <a:r>
                        <a:rPr lang="en-GB" sz="1500" b="1" i="0" u="none" strike="noStrike" dirty="0">
                          <a:solidFill>
                            <a:srgbClr val="FFFFFF"/>
                          </a:solidFill>
                          <a:effectLst/>
                          <a:latin typeface="Arial" panose="020B0604020202020204" pitchFamily="34" charset="0"/>
                        </a:rPr>
                        <a:t>Risk</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A0"/>
                    </a:solidFill>
                  </a:tcPr>
                </a:tc>
                <a:tc>
                  <a:txBody>
                    <a:bodyPr/>
                    <a:lstStyle/>
                    <a:p>
                      <a:pPr algn="ctr" rtl="0" fontAlgn="ctr"/>
                      <a:r>
                        <a:rPr lang="en-GB" sz="1500" b="1" i="0" u="none" strike="noStrike" dirty="0">
                          <a:solidFill>
                            <a:srgbClr val="FFFFFF"/>
                          </a:solidFill>
                          <a:effectLst/>
                          <a:latin typeface="Arial" panose="020B0604020202020204" pitchFamily="34" charset="0"/>
                        </a:rPr>
                        <a:t>Mitigation</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0055A0"/>
                    </a:solidFill>
                  </a:tcPr>
                </a:tc>
              </a:tr>
              <a:tr h="590691">
                <a:tc rowSpan="2" gridSpan="2">
                  <a:txBody>
                    <a:bodyPr/>
                    <a:lstStyle/>
                    <a:p>
                      <a:pPr algn="ctr" rtl="0" fontAlgn="ctr"/>
                      <a:r>
                        <a:rPr lang="en-GB" sz="1500" b="0" i="0" u="none" strike="noStrike" dirty="0">
                          <a:solidFill>
                            <a:srgbClr val="0055A0"/>
                          </a:solidFill>
                          <a:effectLst/>
                          <a:latin typeface="Arial" panose="020B0604020202020204" pitchFamily="34" charset="0"/>
                        </a:rPr>
                        <a:t>3D printing</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1DF"/>
                    </a:solidFill>
                  </a:tcPr>
                </a:tc>
                <a:tc rowSpan="2" hMerge="1">
                  <a:txBody>
                    <a:bodyPr/>
                    <a:lstStyle/>
                    <a:p>
                      <a:endParaRPr lang="en-GB"/>
                    </a:p>
                  </a:txBody>
                  <a:tcPr/>
                </a:tc>
                <a:tc>
                  <a:txBody>
                    <a:bodyPr/>
                    <a:lstStyle/>
                    <a:p>
                      <a:pPr algn="ctr" rtl="0" fontAlgn="ctr"/>
                      <a:r>
                        <a:rPr lang="en-GB" sz="1500" b="0" i="0" u="none" strike="noStrike" dirty="0">
                          <a:solidFill>
                            <a:srgbClr val="0055A0"/>
                          </a:solidFill>
                          <a:effectLst/>
                          <a:latin typeface="Arial" panose="020B0604020202020204" pitchFamily="34" charset="0"/>
                        </a:rPr>
                        <a:t>Leak </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c>
                  <a:txBody>
                    <a:bodyPr/>
                    <a:lstStyle/>
                    <a:p>
                      <a:pPr algn="ctr" rtl="0" fontAlgn="ctr"/>
                      <a:r>
                        <a:rPr lang="en-GB" sz="1500" b="0" i="0" u="none" strike="noStrike" dirty="0">
                          <a:solidFill>
                            <a:srgbClr val="0055A0"/>
                          </a:solidFill>
                          <a:effectLst/>
                          <a:latin typeface="Arial" panose="020B0604020202020204" pitchFamily="34" charset="0"/>
                        </a:rPr>
                        <a:t>Leak tests of </a:t>
                      </a:r>
                      <a:r>
                        <a:rPr lang="en-GB" sz="1500" b="0" i="0" u="none" strike="noStrike" dirty="0" smtClean="0">
                          <a:solidFill>
                            <a:srgbClr val="0055A0"/>
                          </a:solidFill>
                          <a:effectLst/>
                          <a:latin typeface="Arial" panose="020B0604020202020204" pitchFamily="34" charset="0"/>
                        </a:rPr>
                        <a:t>100</a:t>
                      </a:r>
                      <a:r>
                        <a:rPr lang="en-GB" sz="1500" b="0" i="0" u="none" strike="noStrike" dirty="0">
                          <a:solidFill>
                            <a:srgbClr val="0055A0"/>
                          </a:solidFill>
                          <a:effectLst/>
                          <a:latin typeface="Arial" panose="020B0604020202020204" pitchFamily="34" charset="0"/>
                        </a:rPr>
                        <a:t>% of 3D printed parts</a:t>
                      </a:r>
                    </a:p>
                  </a:txBody>
                  <a:tcPr marL="7876" marR="7876" marT="78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1DF"/>
                    </a:solidFill>
                  </a:tcPr>
                </a:tc>
              </a:tr>
              <a:tr h="511933">
                <a:tc gridSpan="2" vMerge="1">
                  <a:txBody>
                    <a:bodyPr/>
                    <a:lstStyle/>
                    <a:p>
                      <a:endParaRPr lang="en-GB"/>
                    </a:p>
                  </a:txBody>
                  <a:tcPr/>
                </a:tc>
                <a:tc hMerge="1" vMerge="1">
                  <a:txBody>
                    <a:bodyPr/>
                    <a:lstStyle/>
                    <a:p>
                      <a:endParaRPr lang="en-GB"/>
                    </a:p>
                  </a:txBody>
                  <a:tcPr/>
                </a:tc>
                <a:tc>
                  <a:txBody>
                    <a:bodyPr/>
                    <a:lstStyle/>
                    <a:p>
                      <a:pPr algn="ctr" rtl="0" fontAlgn="ctr"/>
                      <a:r>
                        <a:rPr lang="en-GB" sz="1500" b="0" i="0" u="none" strike="noStrike" dirty="0">
                          <a:solidFill>
                            <a:srgbClr val="0055A0"/>
                          </a:solidFill>
                          <a:effectLst/>
                          <a:latin typeface="Arial" panose="020B0604020202020204" pitchFamily="34" charset="0"/>
                        </a:rPr>
                        <a:t>Deformation</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F0"/>
                    </a:solidFill>
                  </a:tcPr>
                </a:tc>
                <a:tc>
                  <a:txBody>
                    <a:bodyPr/>
                    <a:lstStyle/>
                    <a:p>
                      <a:pPr marL="285750" marR="0" lvl="0" indent="-285750" algn="l"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Char char="•"/>
                        <a:tabLst/>
                        <a:defRPr/>
                      </a:pPr>
                      <a:r>
                        <a:rPr kumimoji="0" lang="en-GB" sz="1500" b="0" i="0" u="none" strike="noStrike" kern="1200" dirty="0" smtClean="0">
                          <a:solidFill>
                            <a:srgbClr val="0055A0"/>
                          </a:solidFill>
                          <a:effectLst/>
                          <a:latin typeface="Arial" panose="020B0604020202020204" pitchFamily="34" charset="0"/>
                          <a:ea typeface="+mn-ea"/>
                          <a:cs typeface="+mn-cs"/>
                        </a:rPr>
                        <a:t>Minimize </a:t>
                      </a:r>
                      <a:r>
                        <a:rPr kumimoji="0" lang="en-GB" sz="1500" b="0" i="0" u="none" strike="noStrike" kern="1200" dirty="0">
                          <a:solidFill>
                            <a:srgbClr val="0055A0"/>
                          </a:solidFill>
                          <a:effectLst/>
                          <a:latin typeface="Arial" panose="020B0604020202020204" pitchFamily="34" charset="0"/>
                          <a:ea typeface="+mn-ea"/>
                          <a:cs typeface="+mn-cs"/>
                        </a:rPr>
                        <a:t>the </a:t>
                      </a:r>
                      <a:r>
                        <a:rPr kumimoji="0" lang="en-GB" sz="1500" b="0" i="0" u="none" strike="noStrike" kern="1200" dirty="0" smtClean="0">
                          <a:solidFill>
                            <a:srgbClr val="0055A0"/>
                          </a:solidFill>
                          <a:effectLst/>
                          <a:latin typeface="Arial" panose="020B0604020202020204" pitchFamily="34" charset="0"/>
                          <a:ea typeface="+mn-ea"/>
                          <a:cs typeface="+mn-cs"/>
                        </a:rPr>
                        <a:t>machining</a:t>
                      </a:r>
                    </a:p>
                    <a:p>
                      <a:pPr marL="285750" marR="0" lvl="0" indent="-285750" algn="l"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Char char="•"/>
                        <a:tabLst/>
                        <a:defRPr/>
                      </a:pPr>
                      <a:r>
                        <a:rPr kumimoji="0" lang="en-GB" sz="1500" b="0" i="0" u="none" strike="noStrike" kern="1200" dirty="0" smtClean="0">
                          <a:solidFill>
                            <a:srgbClr val="0055A0"/>
                          </a:solidFill>
                          <a:effectLst/>
                          <a:latin typeface="Arial" panose="020B0604020202020204" pitchFamily="34" charset="0"/>
                          <a:ea typeface="+mn-ea"/>
                          <a:cs typeface="+mn-cs"/>
                        </a:rPr>
                        <a:t>Dedicated tooling during welding</a:t>
                      </a:r>
                    </a:p>
                  </a:txBody>
                  <a:tcPr marL="212649"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9F0"/>
                    </a:solidFill>
                  </a:tcPr>
                </a:tc>
              </a:tr>
              <a:tr h="507057">
                <a:tc rowSpan="2" gridSpan="2">
                  <a:txBody>
                    <a:bodyPr/>
                    <a:lstStyle/>
                    <a:p>
                      <a:pPr algn="ctr" rtl="0" fontAlgn="ctr"/>
                      <a:r>
                        <a:rPr lang="en-GB" sz="1500" b="0" i="0" u="none" strike="noStrike" dirty="0">
                          <a:solidFill>
                            <a:srgbClr val="0055A0"/>
                          </a:solidFill>
                          <a:effectLst/>
                          <a:latin typeface="Arial" panose="020B0604020202020204" pitchFamily="34" charset="0"/>
                        </a:rPr>
                        <a:t>Laser cutting and welding</a:t>
                      </a:r>
                    </a:p>
                  </a:txBody>
                  <a:tcPr marL="7876" marR="7876" marT="7876" marB="0" anchor="ctr">
                    <a:lnL>
                      <a:noFill/>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F0"/>
                    </a:solidFill>
                  </a:tcPr>
                </a:tc>
                <a:tc rowSpan="2" hMerge="1">
                  <a:txBody>
                    <a:bodyPr/>
                    <a:lstStyle/>
                    <a:p>
                      <a:endParaRPr lang="en-GB"/>
                    </a:p>
                  </a:txBody>
                  <a:tcPr/>
                </a:tc>
                <a:tc>
                  <a:txBody>
                    <a:bodyPr/>
                    <a:lstStyle/>
                    <a:p>
                      <a:pPr marL="0" algn="ctr" rtl="0" eaLnBrk="1" fontAlgn="ctr" latinLnBrk="0" hangingPunct="1"/>
                      <a:r>
                        <a:rPr kumimoji="0" lang="en-GB" sz="1500" b="0" i="0" u="none" strike="noStrike" kern="1200" dirty="0" smtClean="0">
                          <a:solidFill>
                            <a:srgbClr val="0055A0"/>
                          </a:solidFill>
                          <a:effectLst/>
                          <a:latin typeface="Arial" panose="020B0604020202020204" pitchFamily="34" charset="0"/>
                          <a:ea typeface="+mn-ea"/>
                          <a:cs typeface="+mn-cs"/>
                        </a:rPr>
                        <a:t>Metal projection</a:t>
                      </a:r>
                    </a:p>
                  </a:txBody>
                  <a:tcPr marL="7876" marR="7876" marT="7876" marB="0">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c>
                  <a:txBody>
                    <a:bodyPr/>
                    <a:lstStyle/>
                    <a:p>
                      <a:pPr marL="0" marR="0" lvl="0" indent="0" algn="ctr"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None/>
                        <a:tabLst/>
                        <a:defRPr/>
                      </a:pPr>
                      <a:r>
                        <a:rPr kumimoji="0" lang="en-GB" sz="1500" b="0" i="0" u="none" strike="noStrike" kern="1200" dirty="0" smtClean="0">
                          <a:solidFill>
                            <a:srgbClr val="0055A0"/>
                          </a:solidFill>
                          <a:effectLst/>
                          <a:latin typeface="Arial" panose="020B0604020202020204" pitchFamily="34" charset="0"/>
                          <a:ea typeface="+mn-ea"/>
                          <a:cs typeface="+mn-cs"/>
                        </a:rPr>
                        <a:t>Tooling </a:t>
                      </a:r>
                    </a:p>
                  </a:txBody>
                  <a:tcPr marL="7876" marR="7876" marT="7876"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CBD1DF"/>
                    </a:solidFill>
                  </a:tcPr>
                </a:tc>
              </a:tr>
              <a:tr h="513083">
                <a:tc gridSpan="2" vMerge="1">
                  <a:txBody>
                    <a:bodyPr/>
                    <a:lstStyle/>
                    <a:p>
                      <a:pPr algn="l" rtl="0" fontAlgn="ctr"/>
                      <a:endParaRPr lang="en-GB" sz="1500" b="0" i="0" u="none" strike="noStrike" dirty="0">
                        <a:solidFill>
                          <a:srgbClr val="0055A0"/>
                        </a:solidFill>
                        <a:effectLst/>
                        <a:latin typeface="Arial" panose="020B0604020202020204" pitchFamily="34" charset="0"/>
                      </a:endParaRPr>
                    </a:p>
                  </a:txBody>
                  <a:tcPr marL="7876" marR="7876" marT="787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F0"/>
                    </a:solidFill>
                  </a:tcPr>
                </a:tc>
                <a:tc hMerge="1" vMerge="1">
                  <a:txBody>
                    <a:bodyPr/>
                    <a:lstStyle/>
                    <a:p>
                      <a:endParaRPr lang="en-GB"/>
                    </a:p>
                  </a:txBody>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GB" sz="1500" b="0" i="0" u="none" strike="noStrike" kern="1200" dirty="0" smtClean="0">
                          <a:solidFill>
                            <a:srgbClr val="0055A0"/>
                          </a:solidFill>
                          <a:effectLst/>
                          <a:latin typeface="Arial" panose="020B0604020202020204" pitchFamily="34" charset="0"/>
                          <a:ea typeface="+mn-ea"/>
                          <a:cs typeface="+mn-cs"/>
                        </a:rPr>
                        <a:t>Deformation</a:t>
                      </a:r>
                      <a:endParaRPr kumimoji="0" lang="en-GB" sz="1500" b="0" i="0" u="none" strike="noStrike" kern="1200" dirty="0">
                        <a:solidFill>
                          <a:srgbClr val="0055A0"/>
                        </a:solidFill>
                        <a:effectLst/>
                        <a:latin typeface="Arial" panose="020B0604020202020204" pitchFamily="34" charset="0"/>
                        <a:ea typeface="+mn-ea"/>
                        <a:cs typeface="+mn-cs"/>
                      </a:endParaRPr>
                    </a:p>
                  </a:txBody>
                  <a:tcPr marL="7876" marR="7876" marT="7876" marB="0" anchor="ctr">
                    <a:lnL w="12700" cap="flat" cmpd="sng" algn="ctr">
                      <a:solidFill>
                        <a:srgbClr val="FFFFFF"/>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F0"/>
                    </a:solidFill>
                  </a:tcPr>
                </a:tc>
                <a:tc>
                  <a:txBody>
                    <a:bodyPr/>
                    <a:lstStyle/>
                    <a:p>
                      <a:pPr marL="444500" marR="0" lvl="0" indent="-285750" algn="l"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Char char="•"/>
                        <a:tabLst/>
                        <a:defRPr/>
                      </a:pPr>
                      <a:r>
                        <a:rPr kumimoji="0" lang="en-GB" sz="1500" b="0" i="0" u="none" strike="noStrike" kern="1200" dirty="0" smtClean="0">
                          <a:solidFill>
                            <a:srgbClr val="0055A0"/>
                          </a:solidFill>
                          <a:effectLst/>
                          <a:latin typeface="Arial" panose="020B0604020202020204" pitchFamily="34" charset="0"/>
                          <a:ea typeface="+mn-ea"/>
                          <a:cs typeface="+mn-cs"/>
                        </a:rPr>
                        <a:t>Tooling</a:t>
                      </a:r>
                    </a:p>
                    <a:p>
                      <a:pPr marL="444500" marR="0" lvl="0" indent="-285750" algn="l"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Char char="•"/>
                        <a:tabLst/>
                        <a:defRPr/>
                      </a:pPr>
                      <a:r>
                        <a:rPr kumimoji="0" lang="en-GB" sz="1500" b="0" i="0" u="none" strike="noStrike" kern="1200" dirty="0" smtClean="0">
                          <a:solidFill>
                            <a:srgbClr val="0055A0"/>
                          </a:solidFill>
                          <a:effectLst/>
                          <a:latin typeface="Arial" panose="020B0604020202020204" pitchFamily="34" charset="0"/>
                          <a:ea typeface="+mn-ea"/>
                          <a:cs typeface="+mn-cs"/>
                        </a:rPr>
                        <a:t>Additional forming</a:t>
                      </a:r>
                      <a:endParaRPr kumimoji="0" lang="en-GB" sz="1500" b="0" i="0" u="none" strike="noStrike" kern="1200" dirty="0">
                        <a:solidFill>
                          <a:srgbClr val="0055A0"/>
                        </a:solidFill>
                        <a:effectLst/>
                        <a:latin typeface="Arial" panose="020B0604020202020204" pitchFamily="34" charset="0"/>
                        <a:ea typeface="+mn-ea"/>
                        <a:cs typeface="+mn-cs"/>
                      </a:endParaRPr>
                    </a:p>
                  </a:txBody>
                  <a:tcPr marL="7876" marR="7876" marT="7876" marB="0">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E7E9F0"/>
                    </a:solidFill>
                  </a:tcPr>
                </a:tc>
              </a:tr>
              <a:tr h="645823">
                <a:tc gridSpan="2">
                  <a:txBody>
                    <a:bodyPr/>
                    <a:lstStyle/>
                    <a:p>
                      <a:pPr algn="ctr" rtl="0" fontAlgn="ctr"/>
                      <a:r>
                        <a:rPr lang="en-GB" sz="1500" b="0" i="0" u="none" strike="noStrike" dirty="0">
                          <a:solidFill>
                            <a:srgbClr val="0055A0"/>
                          </a:solidFill>
                          <a:effectLst/>
                          <a:latin typeface="Arial" panose="020B0604020202020204" pitchFamily="34" charset="0"/>
                        </a:rPr>
                        <a:t>Sheet metal working and machining</a:t>
                      </a:r>
                    </a:p>
                  </a:txBody>
                  <a:tcPr marL="7876" marR="7876" marT="787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c hMerge="1">
                  <a:txBody>
                    <a:bodyPr/>
                    <a:lstStyle/>
                    <a:p>
                      <a:endParaRPr lang="en-GB"/>
                    </a:p>
                  </a:txBody>
                  <a:tcPr/>
                </a:tc>
                <a:tc>
                  <a:txBody>
                    <a:bodyPr/>
                    <a:lstStyle/>
                    <a:p>
                      <a:pPr marL="0" indent="0" algn="ctr" rtl="0" eaLnBrk="1" fontAlgn="ctr" latinLnBrk="0" hangingPunct="1">
                        <a:buClr>
                          <a:schemeClr val="tx1"/>
                        </a:buClr>
                        <a:buSzPts val="1800"/>
                        <a:buFont typeface="Arial" panose="020B0604020202020204" pitchFamily="34" charset="0"/>
                        <a:buNone/>
                      </a:pPr>
                      <a:r>
                        <a:rPr kumimoji="0" lang="en-GB" sz="1500" b="0" i="0" u="none" strike="noStrike" kern="1200" dirty="0">
                          <a:solidFill>
                            <a:srgbClr val="0055A0"/>
                          </a:solidFill>
                          <a:effectLst/>
                          <a:latin typeface="Arial" panose="020B0604020202020204" pitchFamily="34" charset="0"/>
                          <a:ea typeface="+mn-ea"/>
                          <a:cs typeface="+mn-cs"/>
                        </a:rPr>
                        <a:t>Precision</a:t>
                      </a:r>
                    </a:p>
                  </a:txBody>
                  <a:tcPr marL="7876" marR="7876" marT="78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c>
                  <a:txBody>
                    <a:bodyPr/>
                    <a:lstStyle/>
                    <a:p>
                      <a:pPr marL="285750" marR="0" lvl="0" indent="-285750" algn="l"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Char char="•"/>
                        <a:tabLst/>
                        <a:defRPr/>
                      </a:pPr>
                      <a:r>
                        <a:rPr lang="en-GB" sz="1500" b="0" i="0" u="none" strike="noStrike" dirty="0">
                          <a:solidFill>
                            <a:srgbClr val="0055A0"/>
                          </a:solidFill>
                          <a:effectLst/>
                          <a:latin typeface="Arial" panose="020B0604020202020204" pitchFamily="34" charset="0"/>
                        </a:rPr>
                        <a:t>Heat </a:t>
                      </a:r>
                      <a:r>
                        <a:rPr lang="en-GB" sz="1500" b="0" i="0" u="none" strike="noStrike" dirty="0" smtClean="0">
                          <a:solidFill>
                            <a:srgbClr val="0055A0"/>
                          </a:solidFill>
                          <a:effectLst/>
                          <a:latin typeface="Arial" panose="020B0604020202020204" pitchFamily="34" charset="0"/>
                        </a:rPr>
                        <a:t>treatment</a:t>
                      </a:r>
                    </a:p>
                    <a:p>
                      <a:pPr marL="285750" marR="0" lvl="0" indent="-285750" algn="l" defTabSz="914400" rtl="0" eaLnBrk="1" fontAlgn="ctr" latinLnBrk="0" hangingPunct="1">
                        <a:lnSpc>
                          <a:spcPct val="100000"/>
                        </a:lnSpc>
                        <a:spcBef>
                          <a:spcPts val="0"/>
                        </a:spcBef>
                        <a:spcAft>
                          <a:spcPts val="0"/>
                        </a:spcAft>
                        <a:buClr>
                          <a:schemeClr val="tx1"/>
                        </a:buClr>
                        <a:buSzPts val="1800"/>
                        <a:buFont typeface="Arial" panose="020B0604020202020204" pitchFamily="34" charset="0"/>
                        <a:buChar char="•"/>
                        <a:tabLst/>
                        <a:defRPr/>
                      </a:pPr>
                      <a:r>
                        <a:rPr kumimoji="0" lang="en-GB" sz="1500" b="0" i="0" u="none" strike="noStrike" kern="1200" dirty="0" smtClean="0">
                          <a:solidFill>
                            <a:srgbClr val="0055A0"/>
                          </a:solidFill>
                          <a:effectLst/>
                          <a:latin typeface="Arial" panose="020B0604020202020204" pitchFamily="34" charset="0"/>
                          <a:ea typeface="+mn-ea"/>
                          <a:cs typeface="+mn-cs"/>
                        </a:rPr>
                        <a:t>Dedicated tooling</a:t>
                      </a:r>
                    </a:p>
                  </a:txBody>
                  <a:tcPr marL="212649" marR="7876" marT="78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r>
              <a:tr h="252028">
                <a:tc rowSpan="3">
                  <a:txBody>
                    <a:bodyPr/>
                    <a:lstStyle/>
                    <a:p>
                      <a:pPr algn="ctr" rtl="0" fontAlgn="ctr"/>
                      <a:r>
                        <a:rPr lang="en-GB" sz="1500" b="0" i="0" u="none" strike="noStrike" dirty="0">
                          <a:solidFill>
                            <a:srgbClr val="0055A0"/>
                          </a:solidFill>
                          <a:effectLst/>
                          <a:latin typeface="Arial" panose="020B0604020202020204" pitchFamily="34" charset="0"/>
                        </a:rPr>
                        <a:t>Coating</a:t>
                      </a:r>
                    </a:p>
                  </a:txBody>
                  <a:tcPr marL="7876" marR="7876" marT="7876"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9F0"/>
                    </a:solidFill>
                  </a:tcPr>
                </a:tc>
                <a:tc>
                  <a:txBody>
                    <a:bodyPr/>
                    <a:lstStyle/>
                    <a:p>
                      <a:pPr marL="0" algn="ctr" rtl="0" eaLnBrk="1" fontAlgn="ctr" latinLnBrk="0" hangingPunct="1"/>
                      <a:r>
                        <a:rPr kumimoji="0" lang="en-GB" sz="1500" b="0" i="0" u="none" strike="noStrike" kern="1200" dirty="0">
                          <a:solidFill>
                            <a:srgbClr val="0055A0"/>
                          </a:solidFill>
                          <a:effectLst/>
                          <a:latin typeface="Arial" panose="020B0604020202020204" pitchFamily="34" charset="0"/>
                          <a:ea typeface="+mn-ea"/>
                          <a:cs typeface="+mn-cs"/>
                        </a:rPr>
                        <a:t>Electrodeposition</a:t>
                      </a:r>
                    </a:p>
                  </a:txBody>
                  <a:tcPr marL="7876" marR="7876" marT="787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F0"/>
                    </a:solidFill>
                  </a:tcPr>
                </a:tc>
                <a:tc rowSpan="3">
                  <a:txBody>
                    <a:bodyPr/>
                    <a:lstStyle/>
                    <a:p>
                      <a:pPr marL="0" algn="ctr" rtl="0" eaLnBrk="1" fontAlgn="ctr" latinLnBrk="0" hangingPunct="1"/>
                      <a:r>
                        <a:rPr kumimoji="0" lang="en-GB" sz="1500" b="0" i="0" u="none" strike="noStrike" kern="1200" dirty="0" smtClean="0">
                          <a:solidFill>
                            <a:srgbClr val="0055A0"/>
                          </a:solidFill>
                          <a:effectLst/>
                          <a:latin typeface="Arial" panose="020B0604020202020204" pitchFamily="34" charset="0"/>
                          <a:ea typeface="+mn-ea"/>
                          <a:cs typeface="+mn-cs"/>
                        </a:rPr>
                        <a:t>Peel </a:t>
                      </a:r>
                      <a:r>
                        <a:rPr kumimoji="0" lang="en-GB" sz="1500" b="0" i="0" u="none" strike="noStrike" kern="1200" dirty="0">
                          <a:solidFill>
                            <a:srgbClr val="0055A0"/>
                          </a:solidFill>
                          <a:effectLst/>
                          <a:latin typeface="Arial" panose="020B0604020202020204" pitchFamily="34" charset="0"/>
                          <a:ea typeface="+mn-ea"/>
                          <a:cs typeface="+mn-cs"/>
                        </a:rPr>
                        <a:t>off</a:t>
                      </a:r>
                    </a:p>
                  </a:txBody>
                  <a:tcPr marL="7876" marR="7876" marT="78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rgbClr val="E7E9F0"/>
                    </a:solidFill>
                  </a:tcPr>
                </a:tc>
                <a:tc>
                  <a:txBody>
                    <a:bodyPr/>
                    <a:lstStyle/>
                    <a:p>
                      <a:pPr marL="0" algn="ctr" rtl="0" eaLnBrk="1" fontAlgn="t" latinLnBrk="0" hangingPunct="1"/>
                      <a:r>
                        <a:rPr kumimoji="0" lang="en-GB" sz="1500" b="0" i="0" u="none" strike="noStrike" kern="1200" dirty="0">
                          <a:solidFill>
                            <a:srgbClr val="0055A0"/>
                          </a:solidFill>
                          <a:effectLst/>
                          <a:latin typeface="Arial" panose="020B0604020202020204" pitchFamily="34" charset="0"/>
                          <a:ea typeface="+mn-ea"/>
                          <a:cs typeface="+mn-cs"/>
                        </a:rPr>
                        <a:t>Apply </a:t>
                      </a:r>
                      <a:r>
                        <a:rPr kumimoji="0" lang="en-GB" sz="1500" b="0" i="0" u="none" strike="noStrike" kern="1200" dirty="0" smtClean="0">
                          <a:solidFill>
                            <a:srgbClr val="0055A0"/>
                          </a:solidFill>
                          <a:effectLst/>
                          <a:latin typeface="Arial" panose="020B0604020202020204" pitchFamily="34" charset="0"/>
                          <a:ea typeface="+mn-ea"/>
                          <a:cs typeface="+mn-cs"/>
                        </a:rPr>
                        <a:t>known procedures</a:t>
                      </a:r>
                      <a:endParaRPr kumimoji="0" lang="en-GB" sz="1500" b="0" i="0" u="none" strike="noStrike" kern="1200" dirty="0">
                        <a:solidFill>
                          <a:srgbClr val="0055A0"/>
                        </a:solidFill>
                        <a:effectLst/>
                        <a:latin typeface="Arial" panose="020B0604020202020204" pitchFamily="34" charset="0"/>
                        <a:ea typeface="+mn-ea"/>
                        <a:cs typeface="+mn-cs"/>
                      </a:endParaRPr>
                    </a:p>
                  </a:txBody>
                  <a:tcPr marL="7876" marR="7876" marT="787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7E9F0"/>
                    </a:solidFill>
                  </a:tcPr>
                </a:tc>
              </a:tr>
              <a:tr h="461527">
                <a:tc vMerge="1">
                  <a:txBody>
                    <a:bodyPr/>
                    <a:lstStyle/>
                    <a:p>
                      <a:endParaRPr lang="en-GB"/>
                    </a:p>
                  </a:txBody>
                  <a:tcPr/>
                </a:tc>
                <a:tc rowSpan="2">
                  <a:txBody>
                    <a:bodyPr/>
                    <a:lstStyle/>
                    <a:p>
                      <a:pPr algn="ctr" rtl="0" fontAlgn="ctr"/>
                      <a:r>
                        <a:rPr lang="en-GB" sz="1500" b="0" i="0" u="none" strike="noStrike" dirty="0">
                          <a:solidFill>
                            <a:srgbClr val="0055A0"/>
                          </a:solidFill>
                          <a:effectLst/>
                          <a:latin typeface="Arial" panose="020B0604020202020204" pitchFamily="34" charset="0"/>
                        </a:rPr>
                        <a:t>Plasma and cold spray</a:t>
                      </a:r>
                    </a:p>
                  </a:txBody>
                  <a:tcPr marL="7876" marR="7876" marT="7876"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c vMerge="1">
                  <a:txBody>
                    <a:bodyPr/>
                    <a:lstStyle/>
                    <a:p>
                      <a:endParaRPr lang="en-GB"/>
                    </a:p>
                  </a:txBody>
                  <a:tcPr/>
                </a:tc>
                <a:tc>
                  <a:txBody>
                    <a:bodyPr/>
                    <a:lstStyle/>
                    <a:p>
                      <a:pPr marL="0" algn="ctr" rtl="0" eaLnBrk="1" fontAlgn="t" latinLnBrk="0" hangingPunct="1"/>
                      <a:r>
                        <a:rPr kumimoji="0" lang="en-GB" sz="1500" b="0" i="0" u="none" strike="noStrike" kern="1200" dirty="0">
                          <a:solidFill>
                            <a:srgbClr val="0055A0"/>
                          </a:solidFill>
                          <a:effectLst/>
                          <a:latin typeface="Arial" panose="020B0604020202020204" pitchFamily="34" charset="0"/>
                          <a:ea typeface="+mn-ea"/>
                          <a:cs typeface="+mn-cs"/>
                        </a:rPr>
                        <a:t>Tests on dedicated representative samples</a:t>
                      </a:r>
                    </a:p>
                  </a:txBody>
                  <a:tcPr marL="7876" marR="7876" marT="787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r>
              <a:tr h="267780">
                <a:tc vMerge="1">
                  <a:txBody>
                    <a:bodyPr/>
                    <a:lstStyle/>
                    <a:p>
                      <a:endParaRPr lang="en-GB"/>
                    </a:p>
                  </a:txBody>
                  <a:tcPr/>
                </a:tc>
                <a:tc vMerge="1">
                  <a:txBody>
                    <a:bodyPr/>
                    <a:lstStyle/>
                    <a:p>
                      <a:endParaRPr lang="en-GB"/>
                    </a:p>
                  </a:txBody>
                  <a:tcPr/>
                </a:tc>
                <a:tc vMerge="1">
                  <a:txBody>
                    <a:bodyPr/>
                    <a:lstStyle/>
                    <a:p>
                      <a:endParaRPr lang="en-GB"/>
                    </a:p>
                  </a:txBody>
                  <a:tcPr/>
                </a:tc>
                <a:tc>
                  <a:txBody>
                    <a:bodyPr/>
                    <a:lstStyle/>
                    <a:p>
                      <a:pPr marL="0" algn="ctr" rtl="0" eaLnBrk="1" fontAlgn="t" latinLnBrk="0" hangingPunct="1"/>
                      <a:r>
                        <a:rPr kumimoji="0" lang="en-GB" sz="1500" b="0" i="0" u="none" strike="noStrike" kern="1200" dirty="0">
                          <a:solidFill>
                            <a:srgbClr val="0055A0"/>
                          </a:solidFill>
                          <a:effectLst/>
                          <a:latin typeface="Arial" panose="020B0604020202020204" pitchFamily="34" charset="0"/>
                          <a:ea typeface="+mn-ea"/>
                          <a:cs typeface="+mn-cs"/>
                        </a:rPr>
                        <a:t>Thermal shock cycles</a:t>
                      </a:r>
                    </a:p>
                  </a:txBody>
                  <a:tcPr marL="7876" marR="7876" marT="7876"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CBD1DF"/>
                    </a:solidFill>
                  </a:tcPr>
                </a:tc>
              </a:tr>
            </a:tbl>
          </a:graphicData>
        </a:graphic>
      </p:graphicFrame>
    </p:spTree>
    <p:extLst>
      <p:ext uri="{BB962C8B-B14F-4D97-AF65-F5344CB8AC3E}">
        <p14:creationId xmlns:p14="http://schemas.microsoft.com/office/powerpoint/2010/main" val="38228393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Key technology validation</a:t>
            </a:r>
            <a:endParaRPr lang="en-GB" sz="32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6683" y="2345798"/>
            <a:ext cx="3785014" cy="2838761"/>
          </a:xfrm>
          <a:prstGeom prst="rect">
            <a:avLst/>
          </a:prstGeom>
        </p:spPr>
      </p:pic>
      <p:sp>
        <p:nvSpPr>
          <p:cNvPr id="14" name="TextBox 13"/>
          <p:cNvSpPr txBox="1"/>
          <p:nvPr/>
        </p:nvSpPr>
        <p:spPr>
          <a:xfrm>
            <a:off x="4906683" y="5293904"/>
            <a:ext cx="3777371" cy="646331"/>
          </a:xfrm>
          <a:prstGeom prst="rect">
            <a:avLst/>
          </a:prstGeom>
          <a:noFill/>
        </p:spPr>
        <p:txBody>
          <a:bodyPr wrap="square" rtlCol="0">
            <a:spAutoFit/>
          </a:bodyPr>
          <a:lstStyle/>
          <a:p>
            <a:pPr algn="ctr"/>
            <a:r>
              <a:rPr lang="en-GB" dirty="0" smtClean="0"/>
              <a:t>Copper cold sprayed strips on beam screen short prototype</a:t>
            </a:r>
            <a:endParaRPr lang="en-GB" dirty="0"/>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val="0"/>
              </a:ext>
            </a:extLst>
          </a:blip>
          <a:srcRect l="14170" r="5459" b="5644"/>
          <a:stretch/>
        </p:blipFill>
        <p:spPr>
          <a:xfrm>
            <a:off x="699683" y="2345798"/>
            <a:ext cx="3223986" cy="2838761"/>
          </a:xfrm>
          <a:prstGeom prst="rect">
            <a:avLst/>
          </a:prstGeom>
        </p:spPr>
      </p:pic>
      <p:sp>
        <p:nvSpPr>
          <p:cNvPr id="20" name="TextBox 19"/>
          <p:cNvSpPr txBox="1"/>
          <p:nvPr/>
        </p:nvSpPr>
        <p:spPr>
          <a:xfrm>
            <a:off x="699683" y="5293904"/>
            <a:ext cx="3223986" cy="646331"/>
          </a:xfrm>
          <a:prstGeom prst="rect">
            <a:avLst/>
          </a:prstGeom>
          <a:noFill/>
        </p:spPr>
        <p:txBody>
          <a:bodyPr wrap="square" rtlCol="0">
            <a:spAutoFit/>
          </a:bodyPr>
          <a:lstStyle/>
          <a:p>
            <a:pPr algn="ctr"/>
            <a:r>
              <a:rPr lang="en-GB" dirty="0" smtClean="0"/>
              <a:t>Production of a 30 cm prototype</a:t>
            </a:r>
            <a:endParaRPr lang="en-GB" dirty="0"/>
          </a:p>
        </p:txBody>
      </p:sp>
      <p:sp>
        <p:nvSpPr>
          <p:cNvPr id="21" name="TextBox 20"/>
          <p:cNvSpPr txBox="1"/>
          <p:nvPr/>
        </p:nvSpPr>
        <p:spPr>
          <a:xfrm>
            <a:off x="108642" y="1212611"/>
            <a:ext cx="9035358" cy="923330"/>
          </a:xfrm>
          <a:prstGeom prst="rect">
            <a:avLst/>
          </a:prstGeom>
          <a:noFill/>
        </p:spPr>
        <p:txBody>
          <a:bodyPr wrap="square" rtlCol="0">
            <a:spAutoFit/>
          </a:bodyPr>
          <a:lstStyle/>
          <a:p>
            <a:r>
              <a:rPr lang="en-GB" dirty="0" smtClean="0"/>
              <a:t>Main technologies have been validated by the production of two 30 cm long prototypes.</a:t>
            </a:r>
          </a:p>
          <a:p>
            <a:endParaRPr lang="en-GB" dirty="0"/>
          </a:p>
          <a:p>
            <a:r>
              <a:rPr lang="en-GB" dirty="0" smtClean="0"/>
              <a:t>Different surface preparations have been assessed for the copper cold spray.</a:t>
            </a:r>
            <a:endParaRPr lang="en-GB" dirty="0"/>
          </a:p>
        </p:txBody>
      </p:sp>
    </p:spTree>
    <p:extLst>
      <p:ext uri="{BB962C8B-B14F-4D97-AF65-F5344CB8AC3E}">
        <p14:creationId xmlns:p14="http://schemas.microsoft.com/office/powerpoint/2010/main" val="42307591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124289"/>
            <a:ext cx="8305060" cy="764135"/>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Key technology validation</a:t>
            </a:r>
            <a:endParaRPr lang="en-GB" sz="32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96408" y="3316152"/>
            <a:ext cx="2568224" cy="1926168"/>
          </a:xfrm>
          <a:prstGeom prst="rect">
            <a:avLst/>
          </a:prstGeom>
        </p:spPr>
      </p:pic>
      <p:sp>
        <p:nvSpPr>
          <p:cNvPr id="7" name="TextBox 6"/>
          <p:cNvSpPr txBox="1"/>
          <p:nvPr/>
        </p:nvSpPr>
        <p:spPr>
          <a:xfrm>
            <a:off x="2963915" y="5347277"/>
            <a:ext cx="2600717" cy="523220"/>
          </a:xfrm>
          <a:prstGeom prst="rect">
            <a:avLst/>
          </a:prstGeom>
          <a:noFill/>
        </p:spPr>
        <p:txBody>
          <a:bodyPr wrap="square" rtlCol="0">
            <a:spAutoFit/>
          </a:bodyPr>
          <a:lstStyle/>
          <a:p>
            <a:r>
              <a:rPr lang="en-GB" sz="1400" dirty="0" smtClean="0"/>
              <a:t>Electrode obtained by plasma and cold spray</a:t>
            </a:r>
            <a:endParaRPr lang="en-GB" sz="1400" dirty="0"/>
          </a:p>
        </p:txBody>
      </p:sp>
      <p:sp>
        <p:nvSpPr>
          <p:cNvPr id="8" name="TextBox 7"/>
          <p:cNvSpPr txBox="1"/>
          <p:nvPr/>
        </p:nvSpPr>
        <p:spPr>
          <a:xfrm>
            <a:off x="3134963" y="3345101"/>
            <a:ext cx="1298750" cy="307777"/>
          </a:xfrm>
          <a:prstGeom prst="rect">
            <a:avLst/>
          </a:prstGeom>
          <a:noFill/>
        </p:spPr>
        <p:txBody>
          <a:bodyPr wrap="square" rtlCol="0">
            <a:spAutoFit/>
          </a:bodyPr>
          <a:lstStyle/>
          <a:p>
            <a:r>
              <a:rPr lang="en-GB" sz="1400" dirty="0" smtClean="0"/>
              <a:t>Ceramic</a:t>
            </a:r>
            <a:endParaRPr lang="en-GB" sz="1400" dirty="0"/>
          </a:p>
        </p:txBody>
      </p:sp>
      <p:sp>
        <p:nvSpPr>
          <p:cNvPr id="9" name="TextBox 8"/>
          <p:cNvSpPr txBox="1"/>
          <p:nvPr/>
        </p:nvSpPr>
        <p:spPr>
          <a:xfrm>
            <a:off x="3162508" y="4977685"/>
            <a:ext cx="1332480" cy="307777"/>
          </a:xfrm>
          <a:prstGeom prst="rect">
            <a:avLst/>
          </a:prstGeom>
          <a:noFill/>
        </p:spPr>
        <p:txBody>
          <a:bodyPr wrap="square" rtlCol="0">
            <a:spAutoFit/>
          </a:bodyPr>
          <a:lstStyle/>
          <a:p>
            <a:r>
              <a:rPr lang="en-GB" sz="1400" dirty="0" smtClean="0"/>
              <a:t>Aluminium</a:t>
            </a:r>
            <a:endParaRPr lang="en-GB" sz="1400" dirty="0"/>
          </a:p>
        </p:txBody>
      </p:sp>
      <p:sp>
        <p:nvSpPr>
          <p:cNvPr id="10" name="TextBox 9"/>
          <p:cNvSpPr txBox="1"/>
          <p:nvPr/>
        </p:nvSpPr>
        <p:spPr>
          <a:xfrm>
            <a:off x="4713794" y="5029211"/>
            <a:ext cx="999066" cy="307777"/>
          </a:xfrm>
          <a:prstGeom prst="rect">
            <a:avLst/>
          </a:prstGeom>
          <a:noFill/>
        </p:spPr>
        <p:txBody>
          <a:bodyPr wrap="square" rtlCol="0">
            <a:spAutoFit/>
          </a:bodyPr>
          <a:lstStyle/>
          <a:p>
            <a:r>
              <a:rPr lang="en-GB" sz="1400" dirty="0" smtClean="0"/>
              <a:t>Copper</a:t>
            </a:r>
            <a:endParaRPr lang="en-GB" sz="1400" dirty="0"/>
          </a:p>
        </p:txBody>
      </p:sp>
      <p:cxnSp>
        <p:nvCxnSpPr>
          <p:cNvPr id="11" name="Straight Arrow Connector 10"/>
          <p:cNvCxnSpPr>
            <a:stCxn id="8" idx="2"/>
          </p:cNvCxnSpPr>
          <p:nvPr/>
        </p:nvCxnSpPr>
        <p:spPr>
          <a:xfrm>
            <a:off x="3784338" y="3652878"/>
            <a:ext cx="248091" cy="623557"/>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9" idx="0"/>
          </p:cNvCxnSpPr>
          <p:nvPr/>
        </p:nvCxnSpPr>
        <p:spPr>
          <a:xfrm flipV="1">
            <a:off x="3828748" y="4500351"/>
            <a:ext cx="530774" cy="4773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10" idx="0"/>
          </p:cNvCxnSpPr>
          <p:nvPr/>
        </p:nvCxnSpPr>
        <p:spPr>
          <a:xfrm flipH="1" flipV="1">
            <a:off x="4811159" y="4324877"/>
            <a:ext cx="402168" cy="70433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88" y="3316152"/>
            <a:ext cx="2563219" cy="1920567"/>
          </a:xfrm>
          <a:prstGeom prst="rect">
            <a:avLst/>
          </a:prstGeom>
        </p:spPr>
      </p:pic>
      <p:sp>
        <p:nvSpPr>
          <p:cNvPr id="18" name="TextBox 17"/>
          <p:cNvSpPr txBox="1"/>
          <p:nvPr/>
        </p:nvSpPr>
        <p:spPr>
          <a:xfrm>
            <a:off x="166287" y="5204685"/>
            <a:ext cx="2563219" cy="738664"/>
          </a:xfrm>
          <a:prstGeom prst="rect">
            <a:avLst/>
          </a:prstGeom>
          <a:noFill/>
        </p:spPr>
        <p:txBody>
          <a:bodyPr wrap="square" rtlCol="0">
            <a:spAutoFit/>
          </a:bodyPr>
          <a:lstStyle/>
          <a:p>
            <a:pPr algn="ctr"/>
            <a:r>
              <a:rPr lang="en-GB" sz="1400" dirty="0" smtClean="0"/>
              <a:t>Measurements of the electrodeposited copper thickness</a:t>
            </a:r>
            <a:endParaRPr lang="en-GB" sz="1400" dirty="0"/>
          </a:p>
        </p:txBody>
      </p:sp>
      <p:sp>
        <p:nvSpPr>
          <p:cNvPr id="21" name="TextBox 20"/>
          <p:cNvSpPr txBox="1"/>
          <p:nvPr/>
        </p:nvSpPr>
        <p:spPr>
          <a:xfrm>
            <a:off x="63098" y="1171556"/>
            <a:ext cx="9035358" cy="2031325"/>
          </a:xfrm>
          <a:prstGeom prst="rect">
            <a:avLst/>
          </a:prstGeom>
          <a:noFill/>
        </p:spPr>
        <p:txBody>
          <a:bodyPr wrap="square" rtlCol="0">
            <a:spAutoFit/>
          </a:bodyPr>
          <a:lstStyle/>
          <a:p>
            <a:r>
              <a:rPr lang="en-GB" dirty="0" smtClean="0"/>
              <a:t>Uniformity of the copper electrodeposition has been assessed along the 2 m long prototype.</a:t>
            </a:r>
          </a:p>
          <a:p>
            <a:endParaRPr lang="en-GB" dirty="0"/>
          </a:p>
          <a:p>
            <a:r>
              <a:rPr lang="en-GB" dirty="0" smtClean="0"/>
              <a:t>Internal electrode has been produced by plasma and cold spray coating. Electrical insulation has been validated after thermal shock cycles (77K-~400K).</a:t>
            </a:r>
          </a:p>
          <a:p>
            <a:endParaRPr lang="en-GB" dirty="0"/>
          </a:p>
          <a:p>
            <a:r>
              <a:rPr lang="en-GB" dirty="0" smtClean="0"/>
              <a:t>All 3D printed parts for the cooling channel have been leak tested at reception.</a:t>
            </a:r>
            <a:endParaRPr lang="en-GB" dirty="0"/>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342" t="28488" r="-342" b="13263"/>
          <a:stretch/>
        </p:blipFill>
        <p:spPr>
          <a:xfrm>
            <a:off x="5880803" y="3610302"/>
            <a:ext cx="3010328" cy="1315092"/>
          </a:xfrm>
          <a:prstGeom prst="rect">
            <a:avLst/>
          </a:prstGeom>
        </p:spPr>
      </p:pic>
      <p:sp>
        <p:nvSpPr>
          <p:cNvPr id="23" name="TextBox 22"/>
          <p:cNvSpPr txBox="1"/>
          <p:nvPr/>
        </p:nvSpPr>
        <p:spPr>
          <a:xfrm>
            <a:off x="5880803" y="4943075"/>
            <a:ext cx="3010327" cy="307777"/>
          </a:xfrm>
          <a:prstGeom prst="rect">
            <a:avLst/>
          </a:prstGeom>
          <a:noFill/>
        </p:spPr>
        <p:txBody>
          <a:bodyPr wrap="square" rtlCol="0">
            <a:spAutoFit/>
          </a:bodyPr>
          <a:lstStyle/>
          <a:p>
            <a:pPr algn="ctr"/>
            <a:r>
              <a:rPr lang="en-GB" sz="1400" dirty="0" smtClean="0"/>
              <a:t>A few 3D printed parts</a:t>
            </a:r>
            <a:endParaRPr lang="en-GB" sz="1400" dirty="0"/>
          </a:p>
        </p:txBody>
      </p:sp>
    </p:spTree>
    <p:extLst>
      <p:ext uri="{BB962C8B-B14F-4D97-AF65-F5344CB8AC3E}">
        <p14:creationId xmlns:p14="http://schemas.microsoft.com/office/powerpoint/2010/main" val="40425621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0589" y="566329"/>
            <a:ext cx="1637023" cy="218269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6526" t="19314" r="5584" b="9753"/>
          <a:stretch/>
        </p:blipFill>
        <p:spPr>
          <a:xfrm>
            <a:off x="250589" y="2973215"/>
            <a:ext cx="2732308" cy="1866218"/>
          </a:xfrm>
          <a:prstGeom prst="rect">
            <a:avLst/>
          </a:prstGeom>
        </p:spPr>
      </p:pic>
      <p:sp>
        <p:nvSpPr>
          <p:cNvPr id="7" name="TextBox 6"/>
          <p:cNvSpPr txBox="1"/>
          <p:nvPr/>
        </p:nvSpPr>
        <p:spPr>
          <a:xfrm>
            <a:off x="918838" y="69765"/>
            <a:ext cx="7306323" cy="369332"/>
          </a:xfrm>
          <a:prstGeom prst="rect">
            <a:avLst/>
          </a:prstGeom>
          <a:noFill/>
        </p:spPr>
        <p:txBody>
          <a:bodyPr wrap="square" rtlCol="0">
            <a:spAutoFit/>
          </a:bodyPr>
          <a:lstStyle/>
          <a:p>
            <a:pPr algn="ctr"/>
            <a:r>
              <a:rPr lang="en-GB" dirty="0" smtClean="0"/>
              <a:t>Last news: 2 m long beam screen prototype manufacturing (CERN)</a:t>
            </a:r>
            <a:endParaRPr lang="en-GB" dirty="0"/>
          </a:p>
        </p:txBody>
      </p:sp>
      <p:sp>
        <p:nvSpPr>
          <p:cNvPr id="8" name="TextBox 7"/>
          <p:cNvSpPr txBox="1"/>
          <p:nvPr/>
        </p:nvSpPr>
        <p:spPr>
          <a:xfrm>
            <a:off x="2334827" y="2514110"/>
            <a:ext cx="6116715" cy="307777"/>
          </a:xfrm>
          <a:prstGeom prst="rect">
            <a:avLst/>
          </a:prstGeom>
          <a:noFill/>
        </p:spPr>
        <p:txBody>
          <a:bodyPr wrap="square" rtlCol="0">
            <a:spAutoFit/>
          </a:bodyPr>
          <a:lstStyle/>
          <a:p>
            <a:pPr algn="ctr"/>
            <a:r>
              <a:rPr lang="en-GB" sz="1400" dirty="0" smtClean="0"/>
              <a:t>Beam screen assembly before tack welding, with jigs and fixtures</a:t>
            </a:r>
            <a:endParaRPr lang="en-GB" sz="1400" dirty="0"/>
          </a:p>
        </p:txBody>
      </p:sp>
      <p:pic>
        <p:nvPicPr>
          <p:cNvPr id="9" name="Picture 8"/>
          <p:cNvPicPr>
            <a:picLocks noChangeAspect="1"/>
          </p:cNvPicPr>
          <p:nvPr/>
        </p:nvPicPr>
        <p:blipFill rotWithShape="1">
          <a:blip r:embed="rId4" cstate="print">
            <a:extLst>
              <a:ext uri="{28A0092B-C50C-407E-A947-70E740481C1C}">
                <a14:useLocalDpi xmlns:a14="http://schemas.microsoft.com/office/drawing/2010/main" val="0"/>
              </a:ext>
            </a:extLst>
          </a:blip>
          <a:srcRect l="17061" r="4828" b="12975"/>
          <a:stretch/>
        </p:blipFill>
        <p:spPr>
          <a:xfrm>
            <a:off x="5704114" y="566330"/>
            <a:ext cx="3056709" cy="1915614"/>
          </a:xfrm>
          <a:prstGeom prst="rect">
            <a:avLst/>
          </a:prstGeom>
        </p:spPr>
      </p:pic>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11751" r="2910" b="12236"/>
          <a:stretch/>
        </p:blipFill>
        <p:spPr>
          <a:xfrm>
            <a:off x="2133599" y="566330"/>
            <a:ext cx="3311435" cy="1915614"/>
          </a:xfrm>
          <a:prstGeom prst="rect">
            <a:avLst/>
          </a:prstGeom>
        </p:spPr>
      </p:pic>
      <p:sp>
        <p:nvSpPr>
          <p:cNvPr id="12" name="TextBox 11"/>
          <p:cNvSpPr txBox="1"/>
          <p:nvPr/>
        </p:nvSpPr>
        <p:spPr>
          <a:xfrm>
            <a:off x="659422" y="4567043"/>
            <a:ext cx="2494220" cy="523220"/>
          </a:xfrm>
          <a:prstGeom prst="rect">
            <a:avLst/>
          </a:prstGeom>
          <a:solidFill>
            <a:schemeClr val="bg1"/>
          </a:solidFill>
        </p:spPr>
        <p:txBody>
          <a:bodyPr wrap="square" rtlCol="0">
            <a:spAutoFit/>
          </a:bodyPr>
          <a:lstStyle/>
          <a:p>
            <a:pPr algn="ctr"/>
            <a:r>
              <a:rPr lang="en-GB" sz="1400" dirty="0" smtClean="0"/>
              <a:t>Beam screen assembly after tack </a:t>
            </a:r>
            <a:r>
              <a:rPr lang="en-GB" sz="1400" i="1" dirty="0" smtClean="0"/>
              <a:t>welding</a:t>
            </a:r>
            <a:endParaRPr lang="en-GB" sz="1400" i="1" dirty="0"/>
          </a:p>
        </p:txBody>
      </p:sp>
      <p:sp>
        <p:nvSpPr>
          <p:cNvPr id="14" name="TextBox 13"/>
          <p:cNvSpPr txBox="1"/>
          <p:nvPr/>
        </p:nvSpPr>
        <p:spPr>
          <a:xfrm>
            <a:off x="3324387" y="5271043"/>
            <a:ext cx="5436435" cy="307777"/>
          </a:xfrm>
          <a:prstGeom prst="rect">
            <a:avLst/>
          </a:prstGeom>
          <a:noFill/>
        </p:spPr>
        <p:txBody>
          <a:bodyPr wrap="square" rtlCol="0">
            <a:spAutoFit/>
          </a:bodyPr>
          <a:lstStyle/>
          <a:p>
            <a:pPr algn="ctr"/>
            <a:r>
              <a:rPr lang="en-GB" sz="1400" dirty="0" smtClean="0"/>
              <a:t>Beam screen assembly after welding: very good straightness</a:t>
            </a:r>
            <a:endParaRPr lang="en-GB" sz="1400" dirty="0"/>
          </a:p>
        </p:txBody>
      </p:sp>
      <p:sp>
        <p:nvSpPr>
          <p:cNvPr id="15" name="TextBox 14"/>
          <p:cNvSpPr txBox="1"/>
          <p:nvPr/>
        </p:nvSpPr>
        <p:spPr>
          <a:xfrm>
            <a:off x="188846" y="4978656"/>
            <a:ext cx="6305006" cy="1200329"/>
          </a:xfrm>
          <a:prstGeom prst="rect">
            <a:avLst/>
          </a:prstGeom>
          <a:noFill/>
        </p:spPr>
        <p:txBody>
          <a:bodyPr wrap="square" rtlCol="0">
            <a:spAutoFit/>
          </a:bodyPr>
          <a:lstStyle/>
          <a:p>
            <a:r>
              <a:rPr lang="en-GB" dirty="0" smtClean="0"/>
              <a:t>Next steps:</a:t>
            </a:r>
          </a:p>
          <a:p>
            <a:pPr marL="285750" indent="-285750">
              <a:buFont typeface="Arial" panose="020B0604020202020204" pitchFamily="34" charset="0"/>
              <a:buChar char="•"/>
            </a:pPr>
            <a:r>
              <a:rPr lang="en-GB" dirty="0" smtClean="0"/>
              <a:t>Cold sprayed copper rings</a:t>
            </a:r>
          </a:p>
          <a:p>
            <a:pPr marL="285750" indent="-285750">
              <a:buFont typeface="Arial" panose="020B0604020202020204" pitchFamily="34" charset="0"/>
              <a:buChar char="•"/>
            </a:pPr>
            <a:r>
              <a:rPr lang="en-GB" dirty="0" smtClean="0"/>
              <a:t>Fixed point machining</a:t>
            </a:r>
          </a:p>
          <a:p>
            <a:pPr marL="285750" indent="-285750">
              <a:buFont typeface="Arial" panose="020B0604020202020204" pitchFamily="34" charset="0"/>
              <a:buChar char="•"/>
            </a:pPr>
            <a:r>
              <a:rPr lang="en-GB" dirty="0" smtClean="0"/>
              <a:t>Instrumentation (temperature sensor) installation</a:t>
            </a:r>
            <a:endParaRPr lang="en-GB" dirty="0"/>
          </a:p>
        </p:txBody>
      </p:sp>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10207" t="24836" r="10655" b="14093"/>
          <a:stretch/>
        </p:blipFill>
        <p:spPr>
          <a:xfrm>
            <a:off x="3324387" y="2893557"/>
            <a:ext cx="5436436" cy="2359909"/>
          </a:xfrm>
          <a:prstGeom prst="rect">
            <a:avLst/>
          </a:prstGeom>
        </p:spPr>
      </p:pic>
    </p:spTree>
    <p:extLst>
      <p:ext uri="{BB962C8B-B14F-4D97-AF65-F5344CB8AC3E}">
        <p14:creationId xmlns:p14="http://schemas.microsoft.com/office/powerpoint/2010/main" val="746027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37352" y="131817"/>
            <a:ext cx="8460420" cy="584775"/>
          </a:xfrm>
          <a:prstGeom prst="rect">
            <a:avLst/>
          </a:prstGeom>
          <a:noFill/>
        </p:spPr>
        <p:txBody>
          <a:bodyPr wrap="square" rtlCol="0">
            <a:spAutoFit/>
          </a:bodyPr>
          <a:lstStyle/>
          <a:p>
            <a:pPr algn="ctr"/>
            <a:r>
              <a:rPr lang="en-GB" sz="3200" dirty="0" smtClean="0"/>
              <a:t>2m-long BS prototype to be installed at ANKA</a:t>
            </a:r>
            <a:endParaRPr lang="en-GB" sz="3200" dirty="0"/>
          </a:p>
        </p:txBody>
      </p:sp>
      <p:sp>
        <p:nvSpPr>
          <p:cNvPr id="27" name="TextBox 26"/>
          <p:cNvSpPr txBox="1"/>
          <p:nvPr/>
        </p:nvSpPr>
        <p:spPr>
          <a:xfrm>
            <a:off x="0" y="1252379"/>
            <a:ext cx="6953250" cy="366019"/>
          </a:xfrm>
          <a:prstGeom prst="rect">
            <a:avLst/>
          </a:prstGeom>
          <a:noFill/>
        </p:spPr>
        <p:txBody>
          <a:bodyPr wrap="square" rtlCol="0">
            <a:spAutoFit/>
          </a:bodyPr>
          <a:lstStyle/>
          <a:p>
            <a:r>
              <a:rPr lang="en-GB" dirty="0" smtClean="0"/>
              <a:t>Assembly:</a:t>
            </a:r>
            <a:endParaRPr lang="en-GB" dirty="0"/>
          </a:p>
        </p:txBody>
      </p:sp>
      <p:sp>
        <p:nvSpPr>
          <p:cNvPr id="7" name="TextBox 6"/>
          <p:cNvSpPr txBox="1"/>
          <p:nvPr/>
        </p:nvSpPr>
        <p:spPr>
          <a:xfrm>
            <a:off x="1" y="2826526"/>
            <a:ext cx="1356425" cy="584775"/>
          </a:xfrm>
          <a:prstGeom prst="rect">
            <a:avLst/>
          </a:prstGeom>
          <a:noFill/>
        </p:spPr>
        <p:txBody>
          <a:bodyPr wrap="square" rtlCol="0">
            <a:spAutoFit/>
          </a:bodyPr>
          <a:lstStyle/>
          <a:p>
            <a:r>
              <a:rPr lang="en-GB" sz="1600" dirty="0" smtClean="0"/>
              <a:t>Beam screen wall</a:t>
            </a:r>
            <a:endParaRPr lang="en-GB" sz="1600" dirty="0"/>
          </a:p>
        </p:txBody>
      </p:sp>
      <p:sp>
        <p:nvSpPr>
          <p:cNvPr id="29" name="TextBox 28"/>
          <p:cNvSpPr txBox="1"/>
          <p:nvPr/>
        </p:nvSpPr>
        <p:spPr>
          <a:xfrm>
            <a:off x="0" y="1985545"/>
            <a:ext cx="1401709" cy="584775"/>
          </a:xfrm>
          <a:prstGeom prst="rect">
            <a:avLst/>
          </a:prstGeom>
          <a:noFill/>
        </p:spPr>
        <p:txBody>
          <a:bodyPr wrap="square" rtlCol="0">
            <a:spAutoFit/>
          </a:bodyPr>
          <a:lstStyle/>
          <a:p>
            <a:r>
              <a:rPr lang="en-GB" sz="1600" dirty="0" smtClean="0"/>
              <a:t>Cooling channel</a:t>
            </a:r>
            <a:endParaRPr lang="en-GB" sz="1600" dirty="0"/>
          </a:p>
        </p:txBody>
      </p:sp>
      <p:sp>
        <p:nvSpPr>
          <p:cNvPr id="30" name="TextBox 29"/>
          <p:cNvSpPr txBox="1"/>
          <p:nvPr/>
        </p:nvSpPr>
        <p:spPr>
          <a:xfrm>
            <a:off x="2" y="4275932"/>
            <a:ext cx="1296238" cy="338554"/>
          </a:xfrm>
          <a:prstGeom prst="rect">
            <a:avLst/>
          </a:prstGeom>
          <a:noFill/>
        </p:spPr>
        <p:txBody>
          <a:bodyPr wrap="square" rtlCol="0">
            <a:spAutoFit/>
          </a:bodyPr>
          <a:lstStyle/>
          <a:p>
            <a:r>
              <a:rPr lang="en-GB" sz="1600" dirty="0" smtClean="0"/>
              <a:t>Reflector</a:t>
            </a:r>
            <a:endParaRPr lang="en-GB" sz="1600" dirty="0"/>
          </a:p>
        </p:txBody>
      </p:sp>
      <p:sp>
        <p:nvSpPr>
          <p:cNvPr id="8" name="TextBox 7"/>
          <p:cNvSpPr txBox="1"/>
          <p:nvPr/>
        </p:nvSpPr>
        <p:spPr>
          <a:xfrm>
            <a:off x="2220672" y="2106432"/>
            <a:ext cx="1075171" cy="307777"/>
          </a:xfrm>
          <a:prstGeom prst="rect">
            <a:avLst/>
          </a:prstGeom>
          <a:noFill/>
          <a:ln>
            <a:solidFill>
              <a:srgbClr val="FF0000"/>
            </a:solidFill>
          </a:ln>
        </p:spPr>
        <p:txBody>
          <a:bodyPr wrap="square" rtlCol="0">
            <a:spAutoFit/>
          </a:bodyPr>
          <a:lstStyle/>
          <a:p>
            <a:r>
              <a:rPr lang="en-GB" sz="1400" dirty="0" smtClean="0"/>
              <a:t>3D printing</a:t>
            </a:r>
            <a:endParaRPr lang="en-GB" sz="1400" dirty="0"/>
          </a:p>
        </p:txBody>
      </p:sp>
      <p:sp>
        <p:nvSpPr>
          <p:cNvPr id="31" name="TextBox 30"/>
          <p:cNvSpPr txBox="1"/>
          <p:nvPr/>
        </p:nvSpPr>
        <p:spPr>
          <a:xfrm>
            <a:off x="3536905" y="2106432"/>
            <a:ext cx="1025035" cy="307777"/>
          </a:xfrm>
          <a:prstGeom prst="rect">
            <a:avLst/>
          </a:prstGeom>
          <a:noFill/>
          <a:ln>
            <a:solidFill>
              <a:srgbClr val="FF0000"/>
            </a:solidFill>
          </a:ln>
        </p:spPr>
        <p:txBody>
          <a:bodyPr wrap="square" rtlCol="0">
            <a:spAutoFit/>
          </a:bodyPr>
          <a:lstStyle/>
          <a:p>
            <a:r>
              <a:rPr lang="en-GB" sz="1400" dirty="0" smtClean="0"/>
              <a:t>Machining</a:t>
            </a:r>
            <a:endParaRPr lang="en-GB" sz="1400" dirty="0"/>
          </a:p>
        </p:txBody>
      </p:sp>
      <p:sp>
        <p:nvSpPr>
          <p:cNvPr id="32" name="TextBox 31"/>
          <p:cNvSpPr txBox="1"/>
          <p:nvPr/>
        </p:nvSpPr>
        <p:spPr>
          <a:xfrm>
            <a:off x="4772752" y="2103026"/>
            <a:ext cx="824172" cy="307777"/>
          </a:xfrm>
          <a:prstGeom prst="rect">
            <a:avLst/>
          </a:prstGeom>
          <a:noFill/>
          <a:ln>
            <a:solidFill>
              <a:srgbClr val="FF0000"/>
            </a:solidFill>
          </a:ln>
        </p:spPr>
        <p:txBody>
          <a:bodyPr wrap="square" rtlCol="0">
            <a:spAutoFit/>
          </a:bodyPr>
          <a:lstStyle/>
          <a:p>
            <a:r>
              <a:rPr lang="en-GB" sz="1400" dirty="0" smtClean="0"/>
              <a:t>Welding </a:t>
            </a:r>
            <a:endParaRPr lang="en-GB" sz="1400" dirty="0"/>
          </a:p>
        </p:txBody>
      </p:sp>
      <p:sp>
        <p:nvSpPr>
          <p:cNvPr id="33" name="TextBox 32"/>
          <p:cNvSpPr txBox="1"/>
          <p:nvPr/>
        </p:nvSpPr>
        <p:spPr>
          <a:xfrm>
            <a:off x="3527280" y="2960054"/>
            <a:ext cx="864262" cy="307777"/>
          </a:xfrm>
          <a:prstGeom prst="rect">
            <a:avLst/>
          </a:prstGeom>
          <a:noFill/>
          <a:ln>
            <a:solidFill>
              <a:srgbClr val="FF0000"/>
            </a:solidFill>
          </a:ln>
        </p:spPr>
        <p:txBody>
          <a:bodyPr wrap="square" rtlCol="0">
            <a:spAutoFit/>
          </a:bodyPr>
          <a:lstStyle/>
          <a:p>
            <a:r>
              <a:rPr lang="en-GB" sz="1400" dirty="0" smtClean="0"/>
              <a:t>Coating </a:t>
            </a:r>
            <a:endParaRPr lang="en-GB" sz="1400" dirty="0"/>
          </a:p>
        </p:txBody>
      </p:sp>
      <p:sp>
        <p:nvSpPr>
          <p:cNvPr id="34" name="TextBox 33"/>
          <p:cNvSpPr txBox="1"/>
          <p:nvPr/>
        </p:nvSpPr>
        <p:spPr>
          <a:xfrm>
            <a:off x="4592090" y="2958746"/>
            <a:ext cx="1004834" cy="307777"/>
          </a:xfrm>
          <a:prstGeom prst="rect">
            <a:avLst/>
          </a:prstGeom>
          <a:noFill/>
          <a:ln>
            <a:solidFill>
              <a:srgbClr val="FF0000"/>
            </a:solidFill>
          </a:ln>
        </p:spPr>
        <p:txBody>
          <a:bodyPr wrap="square" rtlCol="0">
            <a:spAutoFit/>
          </a:bodyPr>
          <a:lstStyle/>
          <a:p>
            <a:r>
              <a:rPr lang="en-GB" sz="1400" dirty="0" smtClean="0"/>
              <a:t>Machining</a:t>
            </a:r>
            <a:endParaRPr lang="en-GB" sz="1400" dirty="0"/>
          </a:p>
        </p:txBody>
      </p:sp>
      <p:sp>
        <p:nvSpPr>
          <p:cNvPr id="35" name="TextBox 34"/>
          <p:cNvSpPr txBox="1"/>
          <p:nvPr/>
        </p:nvSpPr>
        <p:spPr>
          <a:xfrm>
            <a:off x="2329584" y="2956765"/>
            <a:ext cx="964743" cy="307777"/>
          </a:xfrm>
          <a:prstGeom prst="rect">
            <a:avLst/>
          </a:prstGeom>
          <a:noFill/>
          <a:ln>
            <a:solidFill>
              <a:srgbClr val="FF0000"/>
            </a:solidFill>
          </a:ln>
        </p:spPr>
        <p:txBody>
          <a:bodyPr wrap="square" rtlCol="0">
            <a:spAutoFit/>
          </a:bodyPr>
          <a:lstStyle/>
          <a:p>
            <a:r>
              <a:rPr lang="en-GB" sz="1400" dirty="0" smtClean="0"/>
              <a:t>Forming</a:t>
            </a:r>
            <a:endParaRPr lang="en-GB" sz="1400" dirty="0"/>
          </a:p>
        </p:txBody>
      </p:sp>
      <p:sp>
        <p:nvSpPr>
          <p:cNvPr id="36" name="TextBox 35"/>
          <p:cNvSpPr txBox="1"/>
          <p:nvPr/>
        </p:nvSpPr>
        <p:spPr>
          <a:xfrm>
            <a:off x="1957152" y="4268791"/>
            <a:ext cx="1020929" cy="307777"/>
          </a:xfrm>
          <a:prstGeom prst="rect">
            <a:avLst/>
          </a:prstGeom>
          <a:noFill/>
          <a:ln>
            <a:solidFill>
              <a:srgbClr val="FF0000"/>
            </a:solidFill>
          </a:ln>
        </p:spPr>
        <p:txBody>
          <a:bodyPr wrap="square" rtlCol="0">
            <a:spAutoFit/>
          </a:bodyPr>
          <a:lstStyle/>
          <a:p>
            <a:r>
              <a:rPr lang="en-GB" sz="1400" dirty="0" smtClean="0"/>
              <a:t>Machining</a:t>
            </a:r>
            <a:endParaRPr lang="en-GB" sz="1400" dirty="0"/>
          </a:p>
        </p:txBody>
      </p:sp>
      <p:sp>
        <p:nvSpPr>
          <p:cNvPr id="37" name="TextBox 36"/>
          <p:cNvSpPr txBox="1"/>
          <p:nvPr/>
        </p:nvSpPr>
        <p:spPr>
          <a:xfrm>
            <a:off x="3137911" y="4268791"/>
            <a:ext cx="850002" cy="307777"/>
          </a:xfrm>
          <a:prstGeom prst="rect">
            <a:avLst/>
          </a:prstGeom>
          <a:noFill/>
          <a:ln>
            <a:solidFill>
              <a:srgbClr val="FF0000"/>
            </a:solidFill>
          </a:ln>
        </p:spPr>
        <p:txBody>
          <a:bodyPr wrap="square" rtlCol="0">
            <a:spAutoFit/>
          </a:bodyPr>
          <a:lstStyle/>
          <a:p>
            <a:r>
              <a:rPr lang="en-GB" sz="1400" dirty="0" smtClean="0"/>
              <a:t>Forming</a:t>
            </a:r>
            <a:endParaRPr lang="en-GB" sz="1400" dirty="0"/>
          </a:p>
        </p:txBody>
      </p:sp>
      <p:sp>
        <p:nvSpPr>
          <p:cNvPr id="38" name="TextBox 37"/>
          <p:cNvSpPr txBox="1"/>
          <p:nvPr/>
        </p:nvSpPr>
        <p:spPr>
          <a:xfrm>
            <a:off x="5085613" y="4268791"/>
            <a:ext cx="935389" cy="307777"/>
          </a:xfrm>
          <a:prstGeom prst="rect">
            <a:avLst/>
          </a:prstGeom>
          <a:noFill/>
          <a:ln>
            <a:solidFill>
              <a:srgbClr val="FF0000"/>
            </a:solidFill>
          </a:ln>
        </p:spPr>
        <p:txBody>
          <a:bodyPr wrap="square" rtlCol="0">
            <a:spAutoFit/>
          </a:bodyPr>
          <a:lstStyle/>
          <a:p>
            <a:r>
              <a:rPr lang="en-GB" sz="1400" dirty="0" smtClean="0"/>
              <a:t>polishing</a:t>
            </a:r>
            <a:endParaRPr lang="en-GB" sz="1400" dirty="0"/>
          </a:p>
        </p:txBody>
      </p:sp>
      <p:sp>
        <p:nvSpPr>
          <p:cNvPr id="39" name="TextBox 38"/>
          <p:cNvSpPr txBox="1"/>
          <p:nvPr/>
        </p:nvSpPr>
        <p:spPr>
          <a:xfrm>
            <a:off x="5868030" y="2587654"/>
            <a:ext cx="824172" cy="307777"/>
          </a:xfrm>
          <a:prstGeom prst="rect">
            <a:avLst/>
          </a:prstGeom>
          <a:noFill/>
          <a:ln>
            <a:solidFill>
              <a:srgbClr val="FF0000"/>
            </a:solidFill>
          </a:ln>
        </p:spPr>
        <p:txBody>
          <a:bodyPr wrap="square" rtlCol="0">
            <a:spAutoFit/>
          </a:bodyPr>
          <a:lstStyle/>
          <a:p>
            <a:r>
              <a:rPr lang="en-GB" sz="1400" dirty="0" smtClean="0"/>
              <a:t>Welding </a:t>
            </a:r>
            <a:endParaRPr lang="en-GB" sz="1400" dirty="0"/>
          </a:p>
        </p:txBody>
      </p:sp>
      <p:sp>
        <p:nvSpPr>
          <p:cNvPr id="41" name="TextBox 40"/>
          <p:cNvSpPr txBox="1"/>
          <p:nvPr/>
        </p:nvSpPr>
        <p:spPr>
          <a:xfrm>
            <a:off x="0" y="5465624"/>
            <a:ext cx="1698174" cy="338554"/>
          </a:xfrm>
          <a:prstGeom prst="rect">
            <a:avLst/>
          </a:prstGeom>
          <a:noFill/>
        </p:spPr>
        <p:txBody>
          <a:bodyPr wrap="square" rtlCol="0">
            <a:spAutoFit/>
          </a:bodyPr>
          <a:lstStyle/>
          <a:p>
            <a:r>
              <a:rPr lang="en-GB" sz="1600" dirty="0" smtClean="0"/>
              <a:t>Reinforcement</a:t>
            </a:r>
            <a:endParaRPr lang="en-GB" sz="1600" dirty="0"/>
          </a:p>
        </p:txBody>
      </p:sp>
      <p:sp>
        <p:nvSpPr>
          <p:cNvPr id="43" name="TextBox 42"/>
          <p:cNvSpPr txBox="1"/>
          <p:nvPr/>
        </p:nvSpPr>
        <p:spPr>
          <a:xfrm>
            <a:off x="2703003" y="5465624"/>
            <a:ext cx="819962" cy="307777"/>
          </a:xfrm>
          <a:prstGeom prst="rect">
            <a:avLst/>
          </a:prstGeom>
          <a:noFill/>
          <a:ln>
            <a:solidFill>
              <a:srgbClr val="FF0000"/>
            </a:solidFill>
          </a:ln>
        </p:spPr>
        <p:txBody>
          <a:bodyPr wrap="square" rtlCol="0">
            <a:spAutoFit/>
          </a:bodyPr>
          <a:lstStyle/>
          <a:p>
            <a:r>
              <a:rPr lang="en-GB" sz="1400" dirty="0" smtClean="0"/>
              <a:t>Cutting</a:t>
            </a:r>
            <a:endParaRPr lang="en-GB" sz="1400" dirty="0"/>
          </a:p>
        </p:txBody>
      </p:sp>
      <p:sp>
        <p:nvSpPr>
          <p:cNvPr id="44" name="TextBox 43"/>
          <p:cNvSpPr txBox="1"/>
          <p:nvPr/>
        </p:nvSpPr>
        <p:spPr>
          <a:xfrm>
            <a:off x="7153611" y="5465624"/>
            <a:ext cx="824172" cy="307777"/>
          </a:xfrm>
          <a:prstGeom prst="rect">
            <a:avLst/>
          </a:prstGeom>
          <a:noFill/>
          <a:ln>
            <a:solidFill>
              <a:srgbClr val="FF0000"/>
            </a:solidFill>
          </a:ln>
        </p:spPr>
        <p:txBody>
          <a:bodyPr wrap="square" rtlCol="0">
            <a:spAutoFit/>
          </a:bodyPr>
          <a:lstStyle/>
          <a:p>
            <a:r>
              <a:rPr lang="en-GB" sz="1400" dirty="0" smtClean="0"/>
              <a:t>Welding </a:t>
            </a:r>
            <a:endParaRPr lang="en-GB" sz="1400" dirty="0"/>
          </a:p>
        </p:txBody>
      </p:sp>
      <p:sp>
        <p:nvSpPr>
          <p:cNvPr id="47" name="TextBox 46"/>
          <p:cNvSpPr txBox="1"/>
          <p:nvPr/>
        </p:nvSpPr>
        <p:spPr>
          <a:xfrm>
            <a:off x="6425291" y="3479966"/>
            <a:ext cx="843069" cy="307777"/>
          </a:xfrm>
          <a:prstGeom prst="rect">
            <a:avLst/>
          </a:prstGeom>
          <a:noFill/>
          <a:ln>
            <a:solidFill>
              <a:srgbClr val="FF0000"/>
            </a:solidFill>
          </a:ln>
        </p:spPr>
        <p:txBody>
          <a:bodyPr wrap="square" rtlCol="0">
            <a:spAutoFit/>
          </a:bodyPr>
          <a:lstStyle/>
          <a:p>
            <a:r>
              <a:rPr lang="en-GB" sz="1400" dirty="0" smtClean="0"/>
              <a:t>Welding </a:t>
            </a:r>
            <a:endParaRPr lang="en-GB" sz="1400" dirty="0"/>
          </a:p>
        </p:txBody>
      </p:sp>
      <p:sp>
        <p:nvSpPr>
          <p:cNvPr id="48" name="TextBox 47"/>
          <p:cNvSpPr txBox="1"/>
          <p:nvPr/>
        </p:nvSpPr>
        <p:spPr>
          <a:xfrm>
            <a:off x="8269021" y="5778262"/>
            <a:ext cx="843069" cy="307777"/>
          </a:xfrm>
          <a:prstGeom prst="rect">
            <a:avLst/>
          </a:prstGeom>
          <a:noFill/>
          <a:ln>
            <a:solidFill>
              <a:srgbClr val="FF0000"/>
            </a:solidFill>
          </a:ln>
        </p:spPr>
        <p:txBody>
          <a:bodyPr wrap="square" rtlCol="0">
            <a:spAutoFit/>
          </a:bodyPr>
          <a:lstStyle/>
          <a:p>
            <a:r>
              <a:rPr lang="en-GB" sz="1400" dirty="0" smtClean="0"/>
              <a:t>Coating  </a:t>
            </a:r>
            <a:endParaRPr lang="en-GB" sz="1400" dirty="0"/>
          </a:p>
        </p:txBody>
      </p:sp>
      <p:cxnSp>
        <p:nvCxnSpPr>
          <p:cNvPr id="20" name="Straight Arrow Connector 19"/>
          <p:cNvCxnSpPr>
            <a:stCxn id="8" idx="3"/>
            <a:endCxn id="31" idx="1"/>
          </p:cNvCxnSpPr>
          <p:nvPr/>
        </p:nvCxnSpPr>
        <p:spPr>
          <a:xfrm>
            <a:off x="3295843" y="2260321"/>
            <a:ext cx="241062"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31" idx="3"/>
            <a:endCxn id="32" idx="1"/>
          </p:cNvCxnSpPr>
          <p:nvPr/>
        </p:nvCxnSpPr>
        <p:spPr>
          <a:xfrm flipV="1">
            <a:off x="4561940" y="2256915"/>
            <a:ext cx="210812" cy="340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32" idx="3"/>
            <a:endCxn id="39" idx="1"/>
          </p:cNvCxnSpPr>
          <p:nvPr/>
        </p:nvCxnSpPr>
        <p:spPr>
          <a:xfrm>
            <a:off x="5596924" y="2256915"/>
            <a:ext cx="271106" cy="484628"/>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1" name="Elbow Connector 50"/>
          <p:cNvCxnSpPr>
            <a:stCxn id="34" idx="3"/>
            <a:endCxn id="39" idx="1"/>
          </p:cNvCxnSpPr>
          <p:nvPr/>
        </p:nvCxnSpPr>
        <p:spPr>
          <a:xfrm flipV="1">
            <a:off x="5596924" y="2741543"/>
            <a:ext cx="271106" cy="37109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5" name="Elbow Connector 54"/>
          <p:cNvCxnSpPr>
            <a:stCxn id="39" idx="3"/>
            <a:endCxn id="47" idx="0"/>
          </p:cNvCxnSpPr>
          <p:nvPr/>
        </p:nvCxnSpPr>
        <p:spPr>
          <a:xfrm>
            <a:off x="6692202" y="2741543"/>
            <a:ext cx="154624" cy="738423"/>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7" name="Elbow Connector 56"/>
          <p:cNvCxnSpPr>
            <a:stCxn id="44" idx="3"/>
            <a:endCxn id="48" idx="1"/>
          </p:cNvCxnSpPr>
          <p:nvPr/>
        </p:nvCxnSpPr>
        <p:spPr>
          <a:xfrm>
            <a:off x="7977783" y="5619513"/>
            <a:ext cx="291238" cy="312638"/>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2" name="Elbow Connector 61"/>
          <p:cNvCxnSpPr>
            <a:stCxn id="38" idx="3"/>
            <a:endCxn id="47" idx="1"/>
          </p:cNvCxnSpPr>
          <p:nvPr/>
        </p:nvCxnSpPr>
        <p:spPr>
          <a:xfrm flipV="1">
            <a:off x="6021002" y="3633855"/>
            <a:ext cx="404289" cy="788825"/>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Elbow Connector 63"/>
          <p:cNvCxnSpPr>
            <a:stCxn id="47" idx="3"/>
            <a:endCxn id="44" idx="0"/>
          </p:cNvCxnSpPr>
          <p:nvPr/>
        </p:nvCxnSpPr>
        <p:spPr>
          <a:xfrm>
            <a:off x="7268360" y="3633855"/>
            <a:ext cx="297337" cy="1831769"/>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66" name="Picture 65"/>
          <p:cNvPicPr>
            <a:picLocks noChangeAspect="1"/>
          </p:cNvPicPr>
          <p:nvPr/>
        </p:nvPicPr>
        <p:blipFill rotWithShape="1">
          <a:blip r:embed="rId2"/>
          <a:srcRect l="2401" t="21269" r="9415"/>
          <a:stretch/>
        </p:blipFill>
        <p:spPr>
          <a:xfrm>
            <a:off x="1579968" y="1078809"/>
            <a:ext cx="1193377" cy="798101"/>
          </a:xfrm>
          <a:prstGeom prst="rect">
            <a:avLst/>
          </a:prstGeom>
        </p:spPr>
      </p:pic>
      <p:sp>
        <p:nvSpPr>
          <p:cNvPr id="67" name="TextBox 66"/>
          <p:cNvSpPr txBox="1"/>
          <p:nvPr/>
        </p:nvSpPr>
        <p:spPr>
          <a:xfrm>
            <a:off x="1648086" y="1847920"/>
            <a:ext cx="1125259" cy="261610"/>
          </a:xfrm>
          <a:prstGeom prst="rect">
            <a:avLst/>
          </a:prstGeom>
          <a:noFill/>
        </p:spPr>
        <p:txBody>
          <a:bodyPr wrap="square" rtlCol="0">
            <a:spAutoFit/>
          </a:bodyPr>
          <a:lstStyle/>
          <a:p>
            <a:r>
              <a:rPr lang="en-GB" sz="1100" dirty="0" smtClean="0"/>
              <a:t>~ 40 cm long</a:t>
            </a:r>
            <a:endParaRPr lang="en-GB" sz="1100" dirty="0"/>
          </a:p>
        </p:txBody>
      </p:sp>
      <p:pic>
        <p:nvPicPr>
          <p:cNvPr id="68" name="Picture 67"/>
          <p:cNvPicPr>
            <a:picLocks noChangeAspect="1"/>
          </p:cNvPicPr>
          <p:nvPr/>
        </p:nvPicPr>
        <p:blipFill rotWithShape="1">
          <a:blip r:embed="rId3"/>
          <a:srcRect l="1411" r="41737"/>
          <a:stretch/>
        </p:blipFill>
        <p:spPr>
          <a:xfrm>
            <a:off x="5767542" y="1664257"/>
            <a:ext cx="1909397" cy="768644"/>
          </a:xfrm>
          <a:prstGeom prst="rect">
            <a:avLst/>
          </a:prstGeom>
        </p:spPr>
      </p:pic>
      <p:cxnSp>
        <p:nvCxnSpPr>
          <p:cNvPr id="72" name="Straight Arrow Connector 71"/>
          <p:cNvCxnSpPr>
            <a:endCxn id="34" idx="1"/>
          </p:cNvCxnSpPr>
          <p:nvPr/>
        </p:nvCxnSpPr>
        <p:spPr>
          <a:xfrm>
            <a:off x="4392486" y="3112634"/>
            <a:ext cx="199604"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35" idx="3"/>
            <a:endCxn id="33" idx="1"/>
          </p:cNvCxnSpPr>
          <p:nvPr/>
        </p:nvCxnSpPr>
        <p:spPr>
          <a:xfrm>
            <a:off x="3294327" y="3110654"/>
            <a:ext cx="232953" cy="328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36" idx="3"/>
            <a:endCxn id="37" idx="1"/>
          </p:cNvCxnSpPr>
          <p:nvPr/>
        </p:nvCxnSpPr>
        <p:spPr>
          <a:xfrm>
            <a:off x="2978081" y="4422680"/>
            <a:ext cx="15983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rotWithShape="1">
          <a:blip r:embed="rId4"/>
          <a:srcRect l="15678" t="21748" r="10935" b="9484"/>
          <a:stretch/>
        </p:blipFill>
        <p:spPr>
          <a:xfrm>
            <a:off x="4130827" y="3353558"/>
            <a:ext cx="1501169" cy="896106"/>
          </a:xfrm>
          <a:prstGeom prst="rect">
            <a:avLst/>
          </a:prstGeom>
        </p:spPr>
      </p:pic>
      <p:pic>
        <p:nvPicPr>
          <p:cNvPr id="81" name="Picture 80"/>
          <p:cNvPicPr>
            <a:picLocks noChangeAspect="1"/>
          </p:cNvPicPr>
          <p:nvPr/>
        </p:nvPicPr>
        <p:blipFill rotWithShape="1">
          <a:blip r:embed="rId5"/>
          <a:srcRect l="14846" t="6498" r="5943"/>
          <a:stretch/>
        </p:blipFill>
        <p:spPr>
          <a:xfrm>
            <a:off x="7676939" y="3905090"/>
            <a:ext cx="1337640" cy="1261827"/>
          </a:xfrm>
          <a:prstGeom prst="rect">
            <a:avLst/>
          </a:prstGeom>
        </p:spPr>
      </p:pic>
      <p:sp>
        <p:nvSpPr>
          <p:cNvPr id="82" name="TextBox 81"/>
          <p:cNvSpPr txBox="1"/>
          <p:nvPr/>
        </p:nvSpPr>
        <p:spPr>
          <a:xfrm>
            <a:off x="1401709" y="2958746"/>
            <a:ext cx="713485" cy="307777"/>
          </a:xfrm>
          <a:prstGeom prst="rect">
            <a:avLst/>
          </a:prstGeom>
          <a:noFill/>
          <a:ln>
            <a:solidFill>
              <a:srgbClr val="FF0000"/>
            </a:solidFill>
          </a:ln>
        </p:spPr>
        <p:txBody>
          <a:bodyPr wrap="square" rtlCol="0">
            <a:spAutoFit/>
          </a:bodyPr>
          <a:lstStyle/>
          <a:p>
            <a:r>
              <a:rPr lang="en-GB" sz="1400" dirty="0" smtClean="0"/>
              <a:t>Sheet </a:t>
            </a:r>
            <a:endParaRPr lang="en-GB" sz="1400" dirty="0"/>
          </a:p>
        </p:txBody>
      </p:sp>
      <p:cxnSp>
        <p:nvCxnSpPr>
          <p:cNvPr id="84" name="Straight Arrow Connector 83"/>
          <p:cNvCxnSpPr>
            <a:stCxn id="82" idx="3"/>
            <a:endCxn id="35" idx="1"/>
          </p:cNvCxnSpPr>
          <p:nvPr/>
        </p:nvCxnSpPr>
        <p:spPr>
          <a:xfrm flipV="1">
            <a:off x="2115194" y="3110654"/>
            <a:ext cx="214390" cy="198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5" name="TextBox 84"/>
          <p:cNvSpPr txBox="1"/>
          <p:nvPr/>
        </p:nvSpPr>
        <p:spPr>
          <a:xfrm>
            <a:off x="1645319" y="5465624"/>
            <a:ext cx="713485" cy="307777"/>
          </a:xfrm>
          <a:prstGeom prst="rect">
            <a:avLst/>
          </a:prstGeom>
          <a:noFill/>
          <a:ln>
            <a:solidFill>
              <a:srgbClr val="FF0000"/>
            </a:solidFill>
          </a:ln>
        </p:spPr>
        <p:txBody>
          <a:bodyPr wrap="square" rtlCol="0">
            <a:spAutoFit/>
          </a:bodyPr>
          <a:lstStyle/>
          <a:p>
            <a:r>
              <a:rPr lang="en-GB" sz="1400" dirty="0" smtClean="0"/>
              <a:t>Sheet </a:t>
            </a:r>
            <a:endParaRPr lang="en-GB" sz="1400" dirty="0"/>
          </a:p>
        </p:txBody>
      </p:sp>
      <p:cxnSp>
        <p:nvCxnSpPr>
          <p:cNvPr id="87" name="Straight Arrow Connector 86"/>
          <p:cNvCxnSpPr>
            <a:stCxn id="85" idx="3"/>
            <a:endCxn id="43" idx="1"/>
          </p:cNvCxnSpPr>
          <p:nvPr/>
        </p:nvCxnSpPr>
        <p:spPr>
          <a:xfrm>
            <a:off x="2358804" y="5619513"/>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8" name="TextBox 87"/>
          <p:cNvSpPr txBox="1"/>
          <p:nvPr/>
        </p:nvSpPr>
        <p:spPr>
          <a:xfrm>
            <a:off x="959354" y="4268791"/>
            <a:ext cx="824172" cy="307777"/>
          </a:xfrm>
          <a:prstGeom prst="rect">
            <a:avLst/>
          </a:prstGeom>
          <a:noFill/>
          <a:ln>
            <a:solidFill>
              <a:srgbClr val="FF0000"/>
            </a:solidFill>
          </a:ln>
        </p:spPr>
        <p:txBody>
          <a:bodyPr wrap="square" rtlCol="0">
            <a:spAutoFit/>
          </a:bodyPr>
          <a:lstStyle/>
          <a:p>
            <a:r>
              <a:rPr lang="en-GB" sz="1400" dirty="0" smtClean="0"/>
              <a:t>Flat bar </a:t>
            </a:r>
            <a:endParaRPr lang="en-GB" sz="1400" dirty="0"/>
          </a:p>
        </p:txBody>
      </p:sp>
      <p:cxnSp>
        <p:nvCxnSpPr>
          <p:cNvPr id="90" name="Straight Arrow Connector 89"/>
          <p:cNvCxnSpPr>
            <a:stCxn id="88" idx="3"/>
            <a:endCxn id="36" idx="1"/>
          </p:cNvCxnSpPr>
          <p:nvPr/>
        </p:nvCxnSpPr>
        <p:spPr>
          <a:xfrm>
            <a:off x="1783526" y="4422680"/>
            <a:ext cx="17362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91" name="TextBox 90"/>
          <p:cNvSpPr txBox="1"/>
          <p:nvPr/>
        </p:nvSpPr>
        <p:spPr>
          <a:xfrm>
            <a:off x="1092481" y="2109530"/>
            <a:ext cx="836997" cy="307777"/>
          </a:xfrm>
          <a:prstGeom prst="rect">
            <a:avLst/>
          </a:prstGeom>
          <a:noFill/>
          <a:ln>
            <a:solidFill>
              <a:srgbClr val="FF0000"/>
            </a:solidFill>
          </a:ln>
        </p:spPr>
        <p:txBody>
          <a:bodyPr wrap="square" rtlCol="0">
            <a:spAutoFit/>
          </a:bodyPr>
          <a:lstStyle/>
          <a:p>
            <a:r>
              <a:rPr lang="en-GB" sz="1400" dirty="0" smtClean="0"/>
              <a:t>Powder </a:t>
            </a:r>
            <a:endParaRPr lang="en-GB" sz="1400" dirty="0"/>
          </a:p>
        </p:txBody>
      </p:sp>
      <p:cxnSp>
        <p:nvCxnSpPr>
          <p:cNvPr id="93" name="Straight Arrow Connector 92"/>
          <p:cNvCxnSpPr>
            <a:stCxn id="91" idx="3"/>
            <a:endCxn id="8" idx="1"/>
          </p:cNvCxnSpPr>
          <p:nvPr/>
        </p:nvCxnSpPr>
        <p:spPr>
          <a:xfrm flipV="1">
            <a:off x="1929478" y="2260321"/>
            <a:ext cx="291194" cy="30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95" name="Picture 94"/>
          <p:cNvPicPr>
            <a:picLocks noChangeAspect="1"/>
          </p:cNvPicPr>
          <p:nvPr/>
        </p:nvPicPr>
        <p:blipFill rotWithShape="1">
          <a:blip r:embed="rId6"/>
          <a:srcRect l="12471" t="15603" r="14282" b="3531"/>
          <a:stretch/>
        </p:blipFill>
        <p:spPr>
          <a:xfrm>
            <a:off x="2721561" y="1375340"/>
            <a:ext cx="1143397" cy="523665"/>
          </a:xfrm>
          <a:prstGeom prst="rect">
            <a:avLst/>
          </a:prstGeom>
        </p:spPr>
      </p:pic>
      <p:sp>
        <p:nvSpPr>
          <p:cNvPr id="96" name="TextBox 95"/>
          <p:cNvSpPr txBox="1"/>
          <p:nvPr/>
        </p:nvSpPr>
        <p:spPr>
          <a:xfrm>
            <a:off x="2733212" y="1850870"/>
            <a:ext cx="2581729" cy="261610"/>
          </a:xfrm>
          <a:prstGeom prst="rect">
            <a:avLst/>
          </a:prstGeom>
          <a:noFill/>
        </p:spPr>
        <p:txBody>
          <a:bodyPr wrap="square" rtlCol="0">
            <a:spAutoFit/>
          </a:bodyPr>
          <a:lstStyle/>
          <a:p>
            <a:pPr algn="ctr"/>
            <a:r>
              <a:rPr lang="en-GB" sz="1100" dirty="0" smtClean="0"/>
              <a:t>Transition and special central pieces</a:t>
            </a:r>
            <a:endParaRPr lang="en-GB" sz="1100" dirty="0"/>
          </a:p>
        </p:txBody>
      </p:sp>
      <p:pic>
        <p:nvPicPr>
          <p:cNvPr id="97" name="Picture 96"/>
          <p:cNvPicPr>
            <a:picLocks noChangeAspect="1"/>
          </p:cNvPicPr>
          <p:nvPr/>
        </p:nvPicPr>
        <p:blipFill rotWithShape="1">
          <a:blip r:embed="rId7"/>
          <a:srcRect l="4723" t="839" r="1824" b="767"/>
          <a:stretch/>
        </p:blipFill>
        <p:spPr>
          <a:xfrm>
            <a:off x="3864958" y="846022"/>
            <a:ext cx="1449984" cy="1052983"/>
          </a:xfrm>
          <a:prstGeom prst="rect">
            <a:avLst/>
          </a:prstGeom>
        </p:spPr>
      </p:pic>
      <p:sp>
        <p:nvSpPr>
          <p:cNvPr id="53" name="TextBox 52"/>
          <p:cNvSpPr txBox="1"/>
          <p:nvPr/>
        </p:nvSpPr>
        <p:spPr>
          <a:xfrm>
            <a:off x="4141098" y="4268791"/>
            <a:ext cx="806784" cy="307777"/>
          </a:xfrm>
          <a:prstGeom prst="rect">
            <a:avLst/>
          </a:prstGeom>
          <a:noFill/>
          <a:ln>
            <a:solidFill>
              <a:srgbClr val="FF0000"/>
            </a:solidFill>
          </a:ln>
        </p:spPr>
        <p:txBody>
          <a:bodyPr wrap="square" rtlCol="0">
            <a:spAutoFit/>
          </a:bodyPr>
          <a:lstStyle/>
          <a:p>
            <a:r>
              <a:rPr lang="en-GB" sz="1400" dirty="0" smtClean="0"/>
              <a:t>Cutting</a:t>
            </a:r>
            <a:endParaRPr lang="en-GB" sz="1400" dirty="0"/>
          </a:p>
        </p:txBody>
      </p:sp>
      <p:cxnSp>
        <p:nvCxnSpPr>
          <p:cNvPr id="56" name="Straight Arrow Connector 55"/>
          <p:cNvCxnSpPr>
            <a:stCxn id="37" idx="3"/>
            <a:endCxn id="53" idx="1"/>
          </p:cNvCxnSpPr>
          <p:nvPr/>
        </p:nvCxnSpPr>
        <p:spPr>
          <a:xfrm>
            <a:off x="3987913" y="4422680"/>
            <a:ext cx="15318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8" name="Straight Arrow Connector 57"/>
          <p:cNvCxnSpPr>
            <a:stCxn id="53" idx="3"/>
            <a:endCxn id="38" idx="1"/>
          </p:cNvCxnSpPr>
          <p:nvPr/>
        </p:nvCxnSpPr>
        <p:spPr>
          <a:xfrm>
            <a:off x="4947882" y="4422680"/>
            <a:ext cx="13773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43" idx="3"/>
            <a:endCxn id="44" idx="1"/>
          </p:cNvCxnSpPr>
          <p:nvPr/>
        </p:nvCxnSpPr>
        <p:spPr>
          <a:xfrm>
            <a:off x="3522965" y="5619513"/>
            <a:ext cx="363064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1444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74"/>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4"/>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7"/>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7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8"/>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90"/>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7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3"/>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6"/>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62"/>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7"/>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5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1"/>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43"/>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85"/>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87"/>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44"/>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81"/>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7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9" grpId="0"/>
      <p:bldP spid="30" grpId="0"/>
      <p:bldP spid="8"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p:bldP spid="43" grpId="0" animBg="1"/>
      <p:bldP spid="44" grpId="0" animBg="1"/>
      <p:bldP spid="47" grpId="0" animBg="1"/>
      <p:bldP spid="48" grpId="0" animBg="1"/>
      <p:bldP spid="67" grpId="0"/>
      <p:bldP spid="82" grpId="0" animBg="1"/>
      <p:bldP spid="85" grpId="0" animBg="1"/>
      <p:bldP spid="88" grpId="0" animBg="1"/>
      <p:bldP spid="91" grpId="0" animBg="1"/>
      <p:bldP spid="96" grpId="0"/>
      <p:bldP spid="5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Manufacturing Status</a:t>
            </a:r>
            <a:endParaRPr lang="en-GB" sz="3200" dirty="0"/>
          </a:p>
        </p:txBody>
      </p:sp>
      <p:sp>
        <p:nvSpPr>
          <p:cNvPr id="59" name="TextBox 58"/>
          <p:cNvSpPr txBox="1"/>
          <p:nvPr/>
        </p:nvSpPr>
        <p:spPr>
          <a:xfrm>
            <a:off x="0" y="659366"/>
            <a:ext cx="6953250" cy="366019"/>
          </a:xfrm>
          <a:prstGeom prst="rect">
            <a:avLst/>
          </a:prstGeom>
          <a:noFill/>
        </p:spPr>
        <p:txBody>
          <a:bodyPr wrap="square" rtlCol="0">
            <a:spAutoFit/>
          </a:bodyPr>
          <a:lstStyle/>
          <a:p>
            <a:r>
              <a:rPr lang="en-GB" dirty="0" smtClean="0"/>
              <a:t>Assembly:</a:t>
            </a:r>
            <a:endParaRPr lang="en-GB" dirty="0"/>
          </a:p>
        </p:txBody>
      </p:sp>
      <p:sp>
        <p:nvSpPr>
          <p:cNvPr id="60" name="TextBox 59"/>
          <p:cNvSpPr txBox="1"/>
          <p:nvPr/>
        </p:nvSpPr>
        <p:spPr>
          <a:xfrm>
            <a:off x="441758" y="5663652"/>
            <a:ext cx="1699279" cy="461665"/>
          </a:xfrm>
          <a:prstGeom prst="rect">
            <a:avLst/>
          </a:prstGeom>
          <a:noFill/>
          <a:ln>
            <a:solidFill>
              <a:srgbClr val="FF0000"/>
            </a:solidFill>
          </a:ln>
        </p:spPr>
        <p:txBody>
          <a:bodyPr wrap="square" rtlCol="0">
            <a:spAutoFit/>
          </a:bodyPr>
          <a:lstStyle/>
          <a:p>
            <a:r>
              <a:rPr lang="en-GB" sz="1200" dirty="0"/>
              <a:t>Machining (</a:t>
            </a:r>
            <a:r>
              <a:rPr lang="en-GB" sz="1200" dirty="0" err="1" smtClean="0"/>
              <a:t>FP+instrumentation</a:t>
            </a:r>
            <a:r>
              <a:rPr lang="en-GB" sz="1200" dirty="0" smtClean="0"/>
              <a:t>)</a:t>
            </a:r>
            <a:endParaRPr lang="en-GB" sz="1200" dirty="0"/>
          </a:p>
        </p:txBody>
      </p:sp>
      <p:cxnSp>
        <p:nvCxnSpPr>
          <p:cNvPr id="61" name="Elbow Connector 60"/>
          <p:cNvCxnSpPr>
            <a:stCxn id="130" idx="3"/>
            <a:endCxn id="103" idx="0"/>
          </p:cNvCxnSpPr>
          <p:nvPr/>
        </p:nvCxnSpPr>
        <p:spPr>
          <a:xfrm flipH="1">
            <a:off x="5348642" y="1716395"/>
            <a:ext cx="713491" cy="571125"/>
          </a:xfrm>
          <a:prstGeom prst="bentConnector4">
            <a:avLst>
              <a:gd name="adj1" fmla="val -32040"/>
              <a:gd name="adj2" fmla="val 5943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3" name="Elbow Connector 62"/>
          <p:cNvCxnSpPr>
            <a:stCxn id="69" idx="3"/>
            <a:endCxn id="60" idx="1"/>
          </p:cNvCxnSpPr>
          <p:nvPr/>
        </p:nvCxnSpPr>
        <p:spPr>
          <a:xfrm flipH="1">
            <a:off x="441758" y="3484653"/>
            <a:ext cx="8070437" cy="2409832"/>
          </a:xfrm>
          <a:prstGeom prst="bentConnector5">
            <a:avLst>
              <a:gd name="adj1" fmla="val -2833"/>
              <a:gd name="adj2" fmla="val 37193"/>
              <a:gd name="adj3" fmla="val 10283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5" name="Elbow Connector 64"/>
          <p:cNvCxnSpPr>
            <a:stCxn id="103" idx="3"/>
            <a:endCxn id="102" idx="0"/>
          </p:cNvCxnSpPr>
          <p:nvPr/>
        </p:nvCxnSpPr>
        <p:spPr>
          <a:xfrm flipH="1">
            <a:off x="5318705" y="2395242"/>
            <a:ext cx="350629" cy="985961"/>
          </a:xfrm>
          <a:prstGeom prst="bentConnector4">
            <a:avLst>
              <a:gd name="adj1" fmla="val -65197"/>
              <a:gd name="adj2" fmla="val 5546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7216473" y="3346153"/>
            <a:ext cx="129572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smtClean="0"/>
              <a:t>Coating</a:t>
            </a:r>
            <a:endParaRPr lang="en-GB" dirty="0"/>
          </a:p>
        </p:txBody>
      </p:sp>
      <p:sp>
        <p:nvSpPr>
          <p:cNvPr id="70" name="TextBox 69"/>
          <p:cNvSpPr txBox="1"/>
          <p:nvPr/>
        </p:nvSpPr>
        <p:spPr>
          <a:xfrm>
            <a:off x="84667" y="1790401"/>
            <a:ext cx="939026" cy="338554"/>
          </a:xfrm>
          <a:prstGeom prst="rect">
            <a:avLst/>
          </a:prstGeom>
          <a:noFill/>
        </p:spPr>
        <p:txBody>
          <a:bodyPr wrap="square" rtlCol="0">
            <a:spAutoFit/>
          </a:bodyPr>
          <a:lstStyle/>
          <a:p>
            <a:r>
              <a:rPr lang="en-GB" sz="800" dirty="0" smtClean="0"/>
              <a:t>Beam screen wall</a:t>
            </a:r>
            <a:endParaRPr lang="en-GB" sz="800" dirty="0"/>
          </a:p>
        </p:txBody>
      </p:sp>
      <p:sp>
        <p:nvSpPr>
          <p:cNvPr id="71" name="TextBox 70"/>
          <p:cNvSpPr txBox="1"/>
          <p:nvPr/>
        </p:nvSpPr>
        <p:spPr>
          <a:xfrm>
            <a:off x="-12180" y="1127525"/>
            <a:ext cx="1066382" cy="215444"/>
          </a:xfrm>
          <a:prstGeom prst="rect">
            <a:avLst/>
          </a:prstGeom>
          <a:noFill/>
        </p:spPr>
        <p:txBody>
          <a:bodyPr wrap="square" rtlCol="0">
            <a:spAutoFit/>
          </a:bodyPr>
          <a:lstStyle/>
          <a:p>
            <a:r>
              <a:rPr lang="en-GB" sz="800" dirty="0" smtClean="0"/>
              <a:t>Cooling channel</a:t>
            </a:r>
            <a:endParaRPr lang="en-GB" sz="800" dirty="0"/>
          </a:p>
        </p:txBody>
      </p:sp>
      <p:sp>
        <p:nvSpPr>
          <p:cNvPr id="75" name="TextBox 74"/>
          <p:cNvSpPr txBox="1"/>
          <p:nvPr/>
        </p:nvSpPr>
        <p:spPr>
          <a:xfrm>
            <a:off x="84668" y="2817309"/>
            <a:ext cx="986142" cy="215444"/>
          </a:xfrm>
          <a:prstGeom prst="rect">
            <a:avLst/>
          </a:prstGeom>
          <a:noFill/>
        </p:spPr>
        <p:txBody>
          <a:bodyPr wrap="square" rtlCol="0">
            <a:spAutoFit/>
          </a:bodyPr>
          <a:lstStyle/>
          <a:p>
            <a:r>
              <a:rPr lang="en-GB" sz="800" dirty="0" smtClean="0"/>
              <a:t>Reflector</a:t>
            </a:r>
            <a:endParaRPr lang="en-GB" sz="800" dirty="0"/>
          </a:p>
        </p:txBody>
      </p:sp>
      <p:sp>
        <p:nvSpPr>
          <p:cNvPr id="77" name="TextBox 76"/>
          <p:cNvSpPr txBox="1"/>
          <p:nvPr/>
        </p:nvSpPr>
        <p:spPr>
          <a:xfrm>
            <a:off x="1774093" y="1139264"/>
            <a:ext cx="817961" cy="215444"/>
          </a:xfrm>
          <a:prstGeom prst="rect">
            <a:avLst/>
          </a:prstGeom>
          <a:noFill/>
          <a:ln>
            <a:solidFill>
              <a:srgbClr val="FF0000"/>
            </a:solidFill>
          </a:ln>
        </p:spPr>
        <p:txBody>
          <a:bodyPr wrap="square" rtlCol="0">
            <a:spAutoFit/>
          </a:bodyPr>
          <a:lstStyle/>
          <a:p>
            <a:r>
              <a:rPr lang="en-GB" sz="800" dirty="0" smtClean="0"/>
              <a:t>3D printing</a:t>
            </a:r>
            <a:endParaRPr lang="en-GB" sz="800" dirty="0"/>
          </a:p>
        </p:txBody>
      </p:sp>
      <p:sp>
        <p:nvSpPr>
          <p:cNvPr id="78" name="TextBox 77"/>
          <p:cNvSpPr txBox="1"/>
          <p:nvPr/>
        </p:nvSpPr>
        <p:spPr>
          <a:xfrm>
            <a:off x="2775447" y="1139264"/>
            <a:ext cx="779819" cy="215444"/>
          </a:xfrm>
          <a:prstGeom prst="rect">
            <a:avLst/>
          </a:prstGeom>
          <a:noFill/>
          <a:ln>
            <a:solidFill>
              <a:srgbClr val="FF0000"/>
            </a:solidFill>
          </a:ln>
        </p:spPr>
        <p:txBody>
          <a:bodyPr wrap="square" rtlCol="0">
            <a:spAutoFit/>
          </a:bodyPr>
          <a:lstStyle/>
          <a:p>
            <a:r>
              <a:rPr lang="en-GB" sz="800" dirty="0" smtClean="0"/>
              <a:t>Machining</a:t>
            </a:r>
            <a:endParaRPr lang="en-GB" sz="800" dirty="0"/>
          </a:p>
        </p:txBody>
      </p:sp>
      <p:sp>
        <p:nvSpPr>
          <p:cNvPr id="80" name="TextBox 79"/>
          <p:cNvSpPr txBox="1"/>
          <p:nvPr/>
        </p:nvSpPr>
        <p:spPr>
          <a:xfrm>
            <a:off x="3715645" y="1136672"/>
            <a:ext cx="627008" cy="215444"/>
          </a:xfrm>
          <a:prstGeom prst="rect">
            <a:avLst/>
          </a:prstGeom>
          <a:noFill/>
          <a:ln>
            <a:solidFill>
              <a:srgbClr val="FF0000"/>
            </a:solidFill>
          </a:ln>
        </p:spPr>
        <p:txBody>
          <a:bodyPr wrap="square" rtlCol="0">
            <a:spAutoFit/>
          </a:bodyPr>
          <a:lstStyle/>
          <a:p>
            <a:r>
              <a:rPr lang="en-GB" sz="800" dirty="0" smtClean="0"/>
              <a:t>Welding </a:t>
            </a:r>
            <a:endParaRPr lang="en-GB" sz="800" dirty="0"/>
          </a:p>
        </p:txBody>
      </p:sp>
      <p:sp>
        <p:nvSpPr>
          <p:cNvPr id="83" name="TextBox 82"/>
          <p:cNvSpPr txBox="1"/>
          <p:nvPr/>
        </p:nvSpPr>
        <p:spPr>
          <a:xfrm>
            <a:off x="1266182" y="2139146"/>
            <a:ext cx="769562" cy="215444"/>
          </a:xfrm>
          <a:prstGeom prst="rect">
            <a:avLst/>
          </a:prstGeom>
          <a:noFill/>
          <a:ln>
            <a:solidFill>
              <a:srgbClr val="FF0000"/>
            </a:solidFill>
          </a:ln>
        </p:spPr>
        <p:txBody>
          <a:bodyPr wrap="square" rtlCol="0">
            <a:spAutoFit/>
          </a:bodyPr>
          <a:lstStyle/>
          <a:p>
            <a:r>
              <a:rPr lang="en-GB" sz="800" dirty="0" smtClean="0"/>
              <a:t>Cu Coating </a:t>
            </a:r>
            <a:endParaRPr lang="en-GB" sz="800" dirty="0"/>
          </a:p>
        </p:txBody>
      </p:sp>
      <p:sp>
        <p:nvSpPr>
          <p:cNvPr id="86" name="TextBox 85"/>
          <p:cNvSpPr txBox="1"/>
          <p:nvPr/>
        </p:nvSpPr>
        <p:spPr>
          <a:xfrm>
            <a:off x="2255548" y="2138150"/>
            <a:ext cx="666825" cy="215444"/>
          </a:xfrm>
          <a:prstGeom prst="rect">
            <a:avLst/>
          </a:prstGeom>
          <a:noFill/>
          <a:ln>
            <a:solidFill>
              <a:srgbClr val="FF0000"/>
            </a:solidFill>
          </a:ln>
        </p:spPr>
        <p:txBody>
          <a:bodyPr wrap="square" rtlCol="0">
            <a:spAutoFit/>
          </a:bodyPr>
          <a:lstStyle/>
          <a:p>
            <a:r>
              <a:rPr lang="en-GB" sz="800" dirty="0" smtClean="0"/>
              <a:t>Machining</a:t>
            </a:r>
            <a:endParaRPr lang="en-GB" sz="800" dirty="0"/>
          </a:p>
        </p:txBody>
      </p:sp>
      <p:sp>
        <p:nvSpPr>
          <p:cNvPr id="89" name="TextBox 88"/>
          <p:cNvSpPr txBox="1"/>
          <p:nvPr/>
        </p:nvSpPr>
        <p:spPr>
          <a:xfrm>
            <a:off x="1573571" y="1724270"/>
            <a:ext cx="612593" cy="215444"/>
          </a:xfrm>
          <a:prstGeom prst="rect">
            <a:avLst/>
          </a:prstGeom>
          <a:noFill/>
          <a:ln>
            <a:solidFill>
              <a:srgbClr val="FF0000"/>
            </a:solidFill>
          </a:ln>
        </p:spPr>
        <p:txBody>
          <a:bodyPr wrap="square" rtlCol="0">
            <a:spAutoFit/>
          </a:bodyPr>
          <a:lstStyle/>
          <a:p>
            <a:r>
              <a:rPr lang="en-GB" sz="800" dirty="0" smtClean="0"/>
              <a:t>Forming</a:t>
            </a:r>
            <a:endParaRPr lang="en-GB" sz="800" dirty="0"/>
          </a:p>
        </p:txBody>
      </p:sp>
      <p:sp>
        <p:nvSpPr>
          <p:cNvPr id="92" name="TextBox 91"/>
          <p:cNvSpPr txBox="1"/>
          <p:nvPr/>
        </p:nvSpPr>
        <p:spPr>
          <a:xfrm>
            <a:off x="1594278" y="2811876"/>
            <a:ext cx="958101"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Heat treatment</a:t>
            </a:r>
          </a:p>
        </p:txBody>
      </p:sp>
      <p:sp>
        <p:nvSpPr>
          <p:cNvPr id="94" name="TextBox 93"/>
          <p:cNvSpPr txBox="1"/>
          <p:nvPr/>
        </p:nvSpPr>
        <p:spPr>
          <a:xfrm>
            <a:off x="873343" y="3198373"/>
            <a:ext cx="646658" cy="215444"/>
          </a:xfrm>
          <a:prstGeom prst="rect">
            <a:avLst/>
          </a:prstGeom>
          <a:noFill/>
          <a:ln>
            <a:solidFill>
              <a:srgbClr val="FF0000"/>
            </a:solidFill>
          </a:ln>
        </p:spPr>
        <p:txBody>
          <a:bodyPr wrap="square" rtlCol="0">
            <a:spAutoFit/>
          </a:bodyPr>
          <a:lstStyle/>
          <a:p>
            <a:r>
              <a:rPr lang="en-GB" sz="800" dirty="0" smtClean="0"/>
              <a:t>Forming</a:t>
            </a:r>
            <a:endParaRPr lang="en-GB" sz="800" dirty="0"/>
          </a:p>
        </p:txBody>
      </p:sp>
      <p:sp>
        <p:nvSpPr>
          <p:cNvPr id="98" name="TextBox 97"/>
          <p:cNvSpPr txBox="1"/>
          <p:nvPr/>
        </p:nvSpPr>
        <p:spPr>
          <a:xfrm>
            <a:off x="2423974" y="3198373"/>
            <a:ext cx="711618"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Deburring</a:t>
            </a:r>
          </a:p>
        </p:txBody>
      </p:sp>
      <p:sp>
        <p:nvSpPr>
          <p:cNvPr id="99" name="TextBox 98"/>
          <p:cNvSpPr txBox="1"/>
          <p:nvPr/>
        </p:nvSpPr>
        <p:spPr>
          <a:xfrm>
            <a:off x="4548903" y="1608673"/>
            <a:ext cx="627008" cy="215444"/>
          </a:xfrm>
          <a:prstGeom prst="rect">
            <a:avLst/>
          </a:prstGeom>
          <a:noFill/>
          <a:ln>
            <a:solidFill>
              <a:srgbClr val="FF0000"/>
            </a:solidFill>
          </a:ln>
        </p:spPr>
        <p:txBody>
          <a:bodyPr wrap="square" rtlCol="0">
            <a:spAutoFit/>
          </a:bodyPr>
          <a:lstStyle/>
          <a:p>
            <a:r>
              <a:rPr lang="en-GB" sz="800" dirty="0" smtClean="0"/>
              <a:t>Welding </a:t>
            </a:r>
            <a:endParaRPr lang="en-GB" sz="800" dirty="0"/>
          </a:p>
        </p:txBody>
      </p:sp>
      <p:sp>
        <p:nvSpPr>
          <p:cNvPr id="100" name="TextBox 99"/>
          <p:cNvSpPr txBox="1"/>
          <p:nvPr/>
        </p:nvSpPr>
        <p:spPr>
          <a:xfrm>
            <a:off x="84666" y="3798154"/>
            <a:ext cx="1291924" cy="215444"/>
          </a:xfrm>
          <a:prstGeom prst="rect">
            <a:avLst/>
          </a:prstGeom>
          <a:noFill/>
        </p:spPr>
        <p:txBody>
          <a:bodyPr wrap="square" rtlCol="0">
            <a:spAutoFit/>
          </a:bodyPr>
          <a:lstStyle/>
          <a:p>
            <a:r>
              <a:rPr lang="en-GB" sz="800" dirty="0" smtClean="0"/>
              <a:t>Reinforcement</a:t>
            </a:r>
            <a:endParaRPr lang="en-GB" sz="800" dirty="0"/>
          </a:p>
        </p:txBody>
      </p:sp>
      <p:sp>
        <p:nvSpPr>
          <p:cNvPr id="101" name="TextBox 100"/>
          <p:cNvSpPr txBox="1"/>
          <p:nvPr/>
        </p:nvSpPr>
        <p:spPr>
          <a:xfrm>
            <a:off x="2141037" y="3798154"/>
            <a:ext cx="623805" cy="215444"/>
          </a:xfrm>
          <a:prstGeom prst="rect">
            <a:avLst/>
          </a:prstGeom>
          <a:noFill/>
          <a:ln>
            <a:solidFill>
              <a:srgbClr val="FF0000"/>
            </a:solidFill>
          </a:ln>
        </p:spPr>
        <p:txBody>
          <a:bodyPr wrap="square" rtlCol="0">
            <a:spAutoFit/>
          </a:bodyPr>
          <a:lstStyle/>
          <a:p>
            <a:r>
              <a:rPr lang="en-GB" sz="800" dirty="0" smtClean="0"/>
              <a:t>Cutting</a:t>
            </a:r>
            <a:endParaRPr lang="en-GB" sz="800" dirty="0"/>
          </a:p>
        </p:txBody>
      </p:sp>
      <p:sp>
        <p:nvSpPr>
          <p:cNvPr id="102" name="TextBox 101"/>
          <p:cNvSpPr txBox="1"/>
          <p:nvPr/>
        </p:nvSpPr>
        <p:spPr>
          <a:xfrm>
            <a:off x="5005201" y="3381203"/>
            <a:ext cx="627008" cy="215444"/>
          </a:xfrm>
          <a:prstGeom prst="rect">
            <a:avLst/>
          </a:prstGeom>
          <a:noFill/>
          <a:ln>
            <a:solidFill>
              <a:srgbClr val="FF0000"/>
            </a:solidFill>
          </a:ln>
        </p:spPr>
        <p:txBody>
          <a:bodyPr wrap="square" rtlCol="0">
            <a:spAutoFit/>
          </a:bodyPr>
          <a:lstStyle/>
          <a:p>
            <a:r>
              <a:rPr lang="en-GB" sz="800" dirty="0" smtClean="0"/>
              <a:t>Welding </a:t>
            </a:r>
            <a:endParaRPr lang="en-GB" sz="800" dirty="0"/>
          </a:p>
        </p:txBody>
      </p:sp>
      <p:sp>
        <p:nvSpPr>
          <p:cNvPr id="103" name="TextBox 102"/>
          <p:cNvSpPr txBox="1"/>
          <p:nvPr/>
        </p:nvSpPr>
        <p:spPr>
          <a:xfrm>
            <a:off x="5027950" y="2287520"/>
            <a:ext cx="641384" cy="215444"/>
          </a:xfrm>
          <a:prstGeom prst="rect">
            <a:avLst/>
          </a:prstGeom>
          <a:noFill/>
          <a:ln>
            <a:solidFill>
              <a:srgbClr val="FF0000"/>
            </a:solidFill>
          </a:ln>
        </p:spPr>
        <p:txBody>
          <a:bodyPr wrap="square" rtlCol="0">
            <a:spAutoFit/>
          </a:bodyPr>
          <a:lstStyle/>
          <a:p>
            <a:r>
              <a:rPr lang="en-GB" sz="800" dirty="0" smtClean="0"/>
              <a:t>Welding </a:t>
            </a:r>
            <a:endParaRPr lang="en-GB" sz="800" dirty="0"/>
          </a:p>
        </p:txBody>
      </p:sp>
      <p:cxnSp>
        <p:nvCxnSpPr>
          <p:cNvPr id="104" name="Straight Arrow Connector 103"/>
          <p:cNvCxnSpPr>
            <a:stCxn id="77" idx="3"/>
            <a:endCxn id="78" idx="1"/>
          </p:cNvCxnSpPr>
          <p:nvPr/>
        </p:nvCxnSpPr>
        <p:spPr>
          <a:xfrm>
            <a:off x="2592054" y="1246986"/>
            <a:ext cx="183393"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5" name="Straight Arrow Connector 104"/>
          <p:cNvCxnSpPr>
            <a:stCxn id="78" idx="3"/>
            <a:endCxn id="80" idx="1"/>
          </p:cNvCxnSpPr>
          <p:nvPr/>
        </p:nvCxnSpPr>
        <p:spPr>
          <a:xfrm flipV="1">
            <a:off x="3555266" y="1244394"/>
            <a:ext cx="160379" cy="259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6" name="Elbow Connector 105"/>
          <p:cNvCxnSpPr>
            <a:stCxn id="80" idx="3"/>
            <a:endCxn id="99" idx="1"/>
          </p:cNvCxnSpPr>
          <p:nvPr/>
        </p:nvCxnSpPr>
        <p:spPr>
          <a:xfrm>
            <a:off x="4342653" y="1244394"/>
            <a:ext cx="206250" cy="472001"/>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7" name="Elbow Connector 106"/>
          <p:cNvCxnSpPr>
            <a:stCxn id="86" idx="3"/>
            <a:endCxn id="99" idx="1"/>
          </p:cNvCxnSpPr>
          <p:nvPr/>
        </p:nvCxnSpPr>
        <p:spPr>
          <a:xfrm flipV="1">
            <a:off x="2922373" y="1716395"/>
            <a:ext cx="1626530" cy="529477"/>
          </a:xfrm>
          <a:prstGeom prst="bentConnector3">
            <a:avLst>
              <a:gd name="adj1" fmla="val 8123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8" name="Elbow Connector 107"/>
          <p:cNvCxnSpPr>
            <a:stCxn id="137" idx="3"/>
            <a:endCxn id="103" idx="1"/>
          </p:cNvCxnSpPr>
          <p:nvPr/>
        </p:nvCxnSpPr>
        <p:spPr>
          <a:xfrm flipV="1">
            <a:off x="4842324" y="2395242"/>
            <a:ext cx="185625" cy="911576"/>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9" name="Straight Arrow Connector 108"/>
          <p:cNvCxnSpPr>
            <a:stCxn id="83" idx="3"/>
            <a:endCxn id="86" idx="1"/>
          </p:cNvCxnSpPr>
          <p:nvPr/>
        </p:nvCxnSpPr>
        <p:spPr>
          <a:xfrm flipV="1">
            <a:off x="2035744" y="2245872"/>
            <a:ext cx="219804" cy="99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a:stCxn id="89" idx="3"/>
            <a:endCxn id="123" idx="1"/>
          </p:cNvCxnSpPr>
          <p:nvPr/>
        </p:nvCxnSpPr>
        <p:spPr>
          <a:xfrm>
            <a:off x="2186164" y="1831992"/>
            <a:ext cx="179207" cy="593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1" name="TextBox 110"/>
          <p:cNvSpPr txBox="1"/>
          <p:nvPr/>
        </p:nvSpPr>
        <p:spPr>
          <a:xfrm>
            <a:off x="912705" y="1725777"/>
            <a:ext cx="460795" cy="215444"/>
          </a:xfrm>
          <a:prstGeom prst="rect">
            <a:avLst/>
          </a:prstGeom>
          <a:noFill/>
          <a:ln>
            <a:solidFill>
              <a:srgbClr val="FF0000"/>
            </a:solidFill>
          </a:ln>
        </p:spPr>
        <p:txBody>
          <a:bodyPr wrap="square" rtlCol="0">
            <a:spAutoFit/>
          </a:bodyPr>
          <a:lstStyle/>
          <a:p>
            <a:r>
              <a:rPr lang="en-GB" sz="800" dirty="0" smtClean="0"/>
              <a:t>Sheet </a:t>
            </a:r>
            <a:endParaRPr lang="en-GB" sz="800" dirty="0"/>
          </a:p>
        </p:txBody>
      </p:sp>
      <p:cxnSp>
        <p:nvCxnSpPr>
          <p:cNvPr id="112" name="Straight Arrow Connector 111"/>
          <p:cNvCxnSpPr>
            <a:stCxn id="111" idx="3"/>
            <a:endCxn id="89" idx="1"/>
          </p:cNvCxnSpPr>
          <p:nvPr/>
        </p:nvCxnSpPr>
        <p:spPr>
          <a:xfrm flipV="1">
            <a:off x="1373500" y="1831992"/>
            <a:ext cx="200071" cy="150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3" name="TextBox 112"/>
          <p:cNvSpPr txBox="1"/>
          <p:nvPr/>
        </p:nvSpPr>
        <p:spPr>
          <a:xfrm>
            <a:off x="1336380" y="3798154"/>
            <a:ext cx="542800" cy="215444"/>
          </a:xfrm>
          <a:prstGeom prst="rect">
            <a:avLst/>
          </a:prstGeom>
          <a:noFill/>
          <a:ln>
            <a:solidFill>
              <a:srgbClr val="FF0000"/>
            </a:solidFill>
          </a:ln>
        </p:spPr>
        <p:txBody>
          <a:bodyPr wrap="square" rtlCol="0">
            <a:spAutoFit/>
          </a:bodyPr>
          <a:lstStyle/>
          <a:p>
            <a:r>
              <a:rPr lang="en-GB" sz="800" dirty="0" smtClean="0"/>
              <a:t>Sheet </a:t>
            </a:r>
            <a:endParaRPr lang="en-GB" sz="800" dirty="0"/>
          </a:p>
        </p:txBody>
      </p:sp>
      <p:cxnSp>
        <p:nvCxnSpPr>
          <p:cNvPr id="114" name="Straight Arrow Connector 113"/>
          <p:cNvCxnSpPr>
            <a:stCxn id="113" idx="3"/>
            <a:endCxn id="101" idx="1"/>
          </p:cNvCxnSpPr>
          <p:nvPr/>
        </p:nvCxnSpPr>
        <p:spPr>
          <a:xfrm>
            <a:off x="1879180" y="3905876"/>
            <a:ext cx="26185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814516" y="2811876"/>
            <a:ext cx="627008" cy="215444"/>
          </a:xfrm>
          <a:prstGeom prst="rect">
            <a:avLst/>
          </a:prstGeom>
          <a:noFill/>
          <a:ln>
            <a:solidFill>
              <a:srgbClr val="FF0000"/>
            </a:solidFill>
          </a:ln>
        </p:spPr>
        <p:txBody>
          <a:bodyPr wrap="square" rtlCol="0">
            <a:spAutoFit/>
          </a:bodyPr>
          <a:lstStyle/>
          <a:p>
            <a:r>
              <a:rPr lang="en-GB" sz="800" dirty="0" smtClean="0"/>
              <a:t>Flat bar </a:t>
            </a:r>
            <a:endParaRPr lang="en-GB" sz="800" dirty="0"/>
          </a:p>
        </p:txBody>
      </p:sp>
      <p:cxnSp>
        <p:nvCxnSpPr>
          <p:cNvPr id="116" name="Straight Arrow Connector 115"/>
          <p:cNvCxnSpPr>
            <a:stCxn id="115" idx="3"/>
            <a:endCxn id="92" idx="1"/>
          </p:cNvCxnSpPr>
          <p:nvPr/>
        </p:nvCxnSpPr>
        <p:spPr>
          <a:xfrm>
            <a:off x="1441524" y="2919598"/>
            <a:ext cx="152754"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7" name="TextBox 116"/>
          <p:cNvSpPr txBox="1"/>
          <p:nvPr/>
        </p:nvSpPr>
        <p:spPr>
          <a:xfrm>
            <a:off x="915796" y="1141620"/>
            <a:ext cx="636764" cy="215444"/>
          </a:xfrm>
          <a:prstGeom prst="rect">
            <a:avLst/>
          </a:prstGeom>
          <a:noFill/>
          <a:ln>
            <a:solidFill>
              <a:srgbClr val="FF0000"/>
            </a:solidFill>
          </a:ln>
        </p:spPr>
        <p:txBody>
          <a:bodyPr wrap="square" rtlCol="0">
            <a:spAutoFit/>
          </a:bodyPr>
          <a:lstStyle/>
          <a:p>
            <a:r>
              <a:rPr lang="en-GB" sz="800" dirty="0" smtClean="0"/>
              <a:t>Powder </a:t>
            </a:r>
            <a:endParaRPr lang="en-GB" sz="800" dirty="0"/>
          </a:p>
        </p:txBody>
      </p:sp>
      <p:cxnSp>
        <p:nvCxnSpPr>
          <p:cNvPr id="118" name="Straight Arrow Connector 117"/>
          <p:cNvCxnSpPr>
            <a:stCxn id="117" idx="3"/>
            <a:endCxn id="77" idx="1"/>
          </p:cNvCxnSpPr>
          <p:nvPr/>
        </p:nvCxnSpPr>
        <p:spPr>
          <a:xfrm flipV="1">
            <a:off x="1552560" y="1246986"/>
            <a:ext cx="221533" cy="235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9" name="TextBox 118"/>
          <p:cNvSpPr txBox="1"/>
          <p:nvPr/>
        </p:nvSpPr>
        <p:spPr>
          <a:xfrm>
            <a:off x="1670977" y="3198373"/>
            <a:ext cx="613779" cy="215444"/>
          </a:xfrm>
          <a:prstGeom prst="rect">
            <a:avLst/>
          </a:prstGeom>
          <a:noFill/>
          <a:ln>
            <a:solidFill>
              <a:srgbClr val="FF0000"/>
            </a:solidFill>
          </a:ln>
        </p:spPr>
        <p:txBody>
          <a:bodyPr wrap="square" rtlCol="0">
            <a:spAutoFit/>
          </a:bodyPr>
          <a:lstStyle/>
          <a:p>
            <a:r>
              <a:rPr lang="en-GB" sz="800" dirty="0" smtClean="0"/>
              <a:t>Cutting</a:t>
            </a:r>
            <a:endParaRPr lang="en-GB" sz="800" dirty="0"/>
          </a:p>
        </p:txBody>
      </p:sp>
      <p:cxnSp>
        <p:nvCxnSpPr>
          <p:cNvPr id="120" name="Straight Arrow Connector 119"/>
          <p:cNvCxnSpPr>
            <a:stCxn id="94" idx="3"/>
            <a:endCxn id="119" idx="1"/>
          </p:cNvCxnSpPr>
          <p:nvPr/>
        </p:nvCxnSpPr>
        <p:spPr>
          <a:xfrm>
            <a:off x="1520001" y="3306095"/>
            <a:ext cx="15097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1" name="Straight Arrow Connector 120"/>
          <p:cNvCxnSpPr>
            <a:stCxn id="119" idx="3"/>
            <a:endCxn id="98" idx="1"/>
          </p:cNvCxnSpPr>
          <p:nvPr/>
        </p:nvCxnSpPr>
        <p:spPr>
          <a:xfrm>
            <a:off x="2284756" y="3306095"/>
            <a:ext cx="13921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2" name="Straight Arrow Connector 121"/>
          <p:cNvCxnSpPr>
            <a:stCxn id="101" idx="3"/>
            <a:endCxn id="132" idx="1"/>
          </p:cNvCxnSpPr>
          <p:nvPr/>
        </p:nvCxnSpPr>
        <p:spPr>
          <a:xfrm>
            <a:off x="2764842" y="3905876"/>
            <a:ext cx="30047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3" name="TextBox 122"/>
          <p:cNvSpPr txBox="1"/>
          <p:nvPr/>
        </p:nvSpPr>
        <p:spPr>
          <a:xfrm>
            <a:off x="2365371" y="1730200"/>
            <a:ext cx="679973"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Machining</a:t>
            </a:r>
          </a:p>
        </p:txBody>
      </p:sp>
      <p:cxnSp>
        <p:nvCxnSpPr>
          <p:cNvPr id="124" name="Elbow Connector 123"/>
          <p:cNvCxnSpPr>
            <a:stCxn id="133" idx="3"/>
            <a:endCxn id="83" idx="1"/>
          </p:cNvCxnSpPr>
          <p:nvPr/>
        </p:nvCxnSpPr>
        <p:spPr>
          <a:xfrm flipH="1">
            <a:off x="1266182" y="1839494"/>
            <a:ext cx="2623249" cy="407374"/>
          </a:xfrm>
          <a:prstGeom prst="bentConnector5">
            <a:avLst>
              <a:gd name="adj1" fmla="val -8714"/>
              <a:gd name="adj2" fmla="val 50000"/>
              <a:gd name="adj3" fmla="val 108714"/>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5" name="TextBox 124"/>
          <p:cNvSpPr txBox="1"/>
          <p:nvPr/>
        </p:nvSpPr>
        <p:spPr>
          <a:xfrm>
            <a:off x="2690127" y="2810250"/>
            <a:ext cx="776695" cy="215444"/>
          </a:xfrm>
          <a:prstGeom prst="rect">
            <a:avLst/>
          </a:prstGeom>
          <a:noFill/>
          <a:ln>
            <a:solidFill>
              <a:srgbClr val="FF0000"/>
            </a:solidFill>
          </a:ln>
        </p:spPr>
        <p:txBody>
          <a:bodyPr wrap="square" rtlCol="0">
            <a:spAutoFit/>
          </a:bodyPr>
          <a:lstStyle/>
          <a:p>
            <a:r>
              <a:rPr lang="en-GB" sz="800" dirty="0" smtClean="0"/>
              <a:t>Machining</a:t>
            </a:r>
            <a:endParaRPr lang="en-GB" sz="800" dirty="0"/>
          </a:p>
        </p:txBody>
      </p:sp>
      <p:cxnSp>
        <p:nvCxnSpPr>
          <p:cNvPr id="126" name="Straight Arrow Connector 125"/>
          <p:cNvCxnSpPr>
            <a:stCxn id="92" idx="3"/>
            <a:endCxn id="125" idx="1"/>
          </p:cNvCxnSpPr>
          <p:nvPr/>
        </p:nvCxnSpPr>
        <p:spPr>
          <a:xfrm flipV="1">
            <a:off x="2552379" y="2917972"/>
            <a:ext cx="137749" cy="162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27" name="TextBox 126"/>
          <p:cNvSpPr txBox="1"/>
          <p:nvPr/>
        </p:nvSpPr>
        <p:spPr>
          <a:xfrm>
            <a:off x="3289098" y="3193644"/>
            <a:ext cx="646658"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Forming</a:t>
            </a:r>
          </a:p>
        </p:txBody>
      </p:sp>
      <p:cxnSp>
        <p:nvCxnSpPr>
          <p:cNvPr id="128" name="Straight Arrow Connector 127"/>
          <p:cNvCxnSpPr>
            <a:stCxn id="98" idx="3"/>
            <a:endCxn id="127" idx="1"/>
          </p:cNvCxnSpPr>
          <p:nvPr/>
        </p:nvCxnSpPr>
        <p:spPr>
          <a:xfrm flipV="1">
            <a:off x="3135592" y="3301366"/>
            <a:ext cx="153506" cy="4729"/>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9" name="Elbow Connector 128"/>
          <p:cNvCxnSpPr>
            <a:stCxn id="135" idx="3"/>
            <a:endCxn id="94" idx="1"/>
          </p:cNvCxnSpPr>
          <p:nvPr/>
        </p:nvCxnSpPr>
        <p:spPr>
          <a:xfrm flipH="1">
            <a:off x="873343" y="2919172"/>
            <a:ext cx="3444718" cy="386923"/>
          </a:xfrm>
          <a:prstGeom prst="bentConnector5">
            <a:avLst>
              <a:gd name="adj1" fmla="val -6636"/>
              <a:gd name="adj2" fmla="val 50000"/>
              <a:gd name="adj3" fmla="val 106636"/>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0" name="TextBox 129"/>
          <p:cNvSpPr txBox="1"/>
          <p:nvPr/>
        </p:nvSpPr>
        <p:spPr>
          <a:xfrm>
            <a:off x="5382160" y="1608673"/>
            <a:ext cx="679973"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Machining</a:t>
            </a:r>
          </a:p>
        </p:txBody>
      </p:sp>
      <p:cxnSp>
        <p:nvCxnSpPr>
          <p:cNvPr id="131" name="Straight Arrow Connector 130"/>
          <p:cNvCxnSpPr>
            <a:stCxn id="99" idx="3"/>
            <a:endCxn id="130" idx="1"/>
          </p:cNvCxnSpPr>
          <p:nvPr/>
        </p:nvCxnSpPr>
        <p:spPr>
          <a:xfrm>
            <a:off x="5175911" y="1716395"/>
            <a:ext cx="20625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2" name="TextBox 131"/>
          <p:cNvSpPr txBox="1"/>
          <p:nvPr/>
        </p:nvSpPr>
        <p:spPr>
          <a:xfrm>
            <a:off x="3065317" y="3798154"/>
            <a:ext cx="646658"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Deburring</a:t>
            </a:r>
          </a:p>
        </p:txBody>
      </p:sp>
      <p:sp>
        <p:nvSpPr>
          <p:cNvPr id="133" name="TextBox 132"/>
          <p:cNvSpPr txBox="1"/>
          <p:nvPr/>
        </p:nvSpPr>
        <p:spPr>
          <a:xfrm>
            <a:off x="3262423" y="1731772"/>
            <a:ext cx="627008"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Welding </a:t>
            </a:r>
          </a:p>
        </p:txBody>
      </p:sp>
      <p:cxnSp>
        <p:nvCxnSpPr>
          <p:cNvPr id="134" name="Straight Arrow Connector 133"/>
          <p:cNvCxnSpPr>
            <a:stCxn id="123" idx="3"/>
            <a:endCxn id="133" idx="1"/>
          </p:cNvCxnSpPr>
          <p:nvPr/>
        </p:nvCxnSpPr>
        <p:spPr>
          <a:xfrm>
            <a:off x="3045344" y="1837922"/>
            <a:ext cx="217079" cy="157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5" name="TextBox 134"/>
          <p:cNvSpPr txBox="1"/>
          <p:nvPr/>
        </p:nvSpPr>
        <p:spPr>
          <a:xfrm>
            <a:off x="3606443" y="2811450"/>
            <a:ext cx="711618" cy="215444"/>
          </a:xfrm>
          <a:prstGeom prst="rect">
            <a:avLst/>
          </a:prstGeom>
          <a:noFill/>
          <a:ln>
            <a:solidFill>
              <a:srgbClr val="FF0000"/>
            </a:solidFill>
          </a:ln>
        </p:spPr>
        <p:txBody>
          <a:bodyPr wrap="square" rtlCol="0">
            <a:spAutoFit/>
          </a:bodyPr>
          <a:lstStyle/>
          <a:p>
            <a:r>
              <a:rPr lang="en-GB" sz="800" dirty="0" smtClean="0"/>
              <a:t>polishing</a:t>
            </a:r>
            <a:endParaRPr lang="en-GB" sz="800" dirty="0"/>
          </a:p>
        </p:txBody>
      </p:sp>
      <p:cxnSp>
        <p:nvCxnSpPr>
          <p:cNvPr id="136" name="Straight Arrow Connector 135"/>
          <p:cNvCxnSpPr>
            <a:stCxn id="125" idx="3"/>
            <a:endCxn id="135" idx="1"/>
          </p:cNvCxnSpPr>
          <p:nvPr/>
        </p:nvCxnSpPr>
        <p:spPr>
          <a:xfrm>
            <a:off x="3466823" y="2917972"/>
            <a:ext cx="139620" cy="120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7" name="TextBox 136"/>
          <p:cNvSpPr txBox="1"/>
          <p:nvPr/>
        </p:nvSpPr>
        <p:spPr>
          <a:xfrm>
            <a:off x="4065630" y="3199096"/>
            <a:ext cx="776695"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Machining</a:t>
            </a:r>
          </a:p>
        </p:txBody>
      </p:sp>
      <p:cxnSp>
        <p:nvCxnSpPr>
          <p:cNvPr id="138" name="Straight Arrow Connector 137"/>
          <p:cNvCxnSpPr>
            <a:stCxn id="127" idx="3"/>
            <a:endCxn id="137" idx="1"/>
          </p:cNvCxnSpPr>
          <p:nvPr/>
        </p:nvCxnSpPr>
        <p:spPr>
          <a:xfrm>
            <a:off x="3935756" y="3301366"/>
            <a:ext cx="129874" cy="545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9" name="TextBox 138"/>
          <p:cNvSpPr txBox="1"/>
          <p:nvPr/>
        </p:nvSpPr>
        <p:spPr>
          <a:xfrm>
            <a:off x="91434" y="4069342"/>
            <a:ext cx="1291924" cy="215444"/>
          </a:xfrm>
          <a:prstGeom prst="rect">
            <a:avLst/>
          </a:prstGeom>
          <a:noFill/>
        </p:spPr>
        <p:txBody>
          <a:bodyPr wrap="square" rtlCol="0">
            <a:spAutoFit/>
          </a:bodyPr>
          <a:lstStyle/>
          <a:p>
            <a:r>
              <a:rPr lang="en-GB" sz="800" dirty="0" smtClean="0"/>
              <a:t>End plate</a:t>
            </a:r>
            <a:endParaRPr lang="en-GB" sz="800" dirty="0"/>
          </a:p>
        </p:txBody>
      </p:sp>
      <p:sp>
        <p:nvSpPr>
          <p:cNvPr id="140" name="TextBox 139"/>
          <p:cNvSpPr txBox="1"/>
          <p:nvPr/>
        </p:nvSpPr>
        <p:spPr>
          <a:xfrm>
            <a:off x="2147805" y="4069342"/>
            <a:ext cx="623805"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Cutting</a:t>
            </a:r>
          </a:p>
        </p:txBody>
      </p:sp>
      <p:sp>
        <p:nvSpPr>
          <p:cNvPr id="141" name="TextBox 140"/>
          <p:cNvSpPr txBox="1"/>
          <p:nvPr/>
        </p:nvSpPr>
        <p:spPr>
          <a:xfrm>
            <a:off x="1343148" y="4069342"/>
            <a:ext cx="542800"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Sheet </a:t>
            </a:r>
          </a:p>
        </p:txBody>
      </p:sp>
      <p:cxnSp>
        <p:nvCxnSpPr>
          <p:cNvPr id="142" name="Straight Arrow Connector 141"/>
          <p:cNvCxnSpPr>
            <a:stCxn id="141" idx="3"/>
            <a:endCxn id="140" idx="1"/>
          </p:cNvCxnSpPr>
          <p:nvPr/>
        </p:nvCxnSpPr>
        <p:spPr>
          <a:xfrm>
            <a:off x="1885948" y="4177064"/>
            <a:ext cx="26185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3" name="Straight Arrow Connector 142"/>
          <p:cNvCxnSpPr>
            <a:stCxn id="140" idx="3"/>
            <a:endCxn id="144" idx="1"/>
          </p:cNvCxnSpPr>
          <p:nvPr/>
        </p:nvCxnSpPr>
        <p:spPr>
          <a:xfrm>
            <a:off x="2771610" y="4177064"/>
            <a:ext cx="300475"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4" name="TextBox 143"/>
          <p:cNvSpPr txBox="1"/>
          <p:nvPr/>
        </p:nvSpPr>
        <p:spPr>
          <a:xfrm>
            <a:off x="3072085" y="4069342"/>
            <a:ext cx="646658" cy="215444"/>
          </a:xfrm>
          <a:prstGeom prst="rect">
            <a:avLst/>
          </a:prstGeom>
          <a:noFill/>
          <a:ln>
            <a:solidFill>
              <a:srgbClr val="FF0000"/>
            </a:solidFill>
          </a:ln>
        </p:spPr>
        <p:txBody>
          <a:bodyPr wrap="square" rtlCol="0">
            <a:spAutoFit/>
          </a:bodyPr>
          <a:lstStyle>
            <a:defPPr>
              <a:defRPr lang="en-US"/>
            </a:defPPr>
            <a:lvl1pPr>
              <a:defRPr sz="1200"/>
            </a:lvl1pPr>
          </a:lstStyle>
          <a:p>
            <a:r>
              <a:rPr lang="en-GB" sz="800" dirty="0"/>
              <a:t>Deburring</a:t>
            </a:r>
          </a:p>
        </p:txBody>
      </p:sp>
      <p:cxnSp>
        <p:nvCxnSpPr>
          <p:cNvPr id="145" name="Elbow Connector 144"/>
          <p:cNvCxnSpPr>
            <a:stCxn id="144" idx="3"/>
            <a:endCxn id="102" idx="2"/>
          </p:cNvCxnSpPr>
          <p:nvPr/>
        </p:nvCxnSpPr>
        <p:spPr>
          <a:xfrm flipV="1">
            <a:off x="3718743" y="3596647"/>
            <a:ext cx="1599962" cy="580417"/>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6" name="Elbow Connector 145"/>
          <p:cNvCxnSpPr>
            <a:stCxn id="132" idx="3"/>
            <a:endCxn id="102" idx="1"/>
          </p:cNvCxnSpPr>
          <p:nvPr/>
        </p:nvCxnSpPr>
        <p:spPr>
          <a:xfrm flipV="1">
            <a:off x="3711975" y="3488925"/>
            <a:ext cx="1293226" cy="416951"/>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7" name="Straight Arrow Connector 146"/>
          <p:cNvCxnSpPr>
            <a:stCxn id="102" idx="3"/>
            <a:endCxn id="69" idx="1"/>
          </p:cNvCxnSpPr>
          <p:nvPr/>
        </p:nvCxnSpPr>
        <p:spPr>
          <a:xfrm flipV="1">
            <a:off x="5632209" y="3484653"/>
            <a:ext cx="1584264" cy="4272"/>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9" name="Straight Arrow Connector 148"/>
          <p:cNvCxnSpPr>
            <a:stCxn id="60" idx="3"/>
            <a:endCxn id="150" idx="1"/>
          </p:cNvCxnSpPr>
          <p:nvPr/>
        </p:nvCxnSpPr>
        <p:spPr>
          <a:xfrm>
            <a:off x="2141037" y="5894485"/>
            <a:ext cx="282937"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0" name="TextBox 149"/>
          <p:cNvSpPr txBox="1"/>
          <p:nvPr/>
        </p:nvSpPr>
        <p:spPr>
          <a:xfrm>
            <a:off x="2423974" y="5755985"/>
            <a:ext cx="1258102" cy="276999"/>
          </a:xfrm>
          <a:prstGeom prst="rect">
            <a:avLst/>
          </a:prstGeom>
          <a:noFill/>
          <a:ln>
            <a:solidFill>
              <a:srgbClr val="FF0000"/>
            </a:solidFill>
          </a:ln>
        </p:spPr>
        <p:txBody>
          <a:bodyPr wrap="square" rtlCol="0">
            <a:spAutoFit/>
          </a:bodyPr>
          <a:lstStyle/>
          <a:p>
            <a:r>
              <a:rPr lang="en-GB" sz="1200" dirty="0" smtClean="0"/>
              <a:t>Instrumentation</a:t>
            </a:r>
            <a:endParaRPr lang="en-GB" sz="1200" dirty="0"/>
          </a:p>
        </p:txBody>
      </p:sp>
      <p:cxnSp>
        <p:nvCxnSpPr>
          <p:cNvPr id="151" name="Straight Arrow Connector 150"/>
          <p:cNvCxnSpPr>
            <a:stCxn id="150" idx="3"/>
            <a:endCxn id="152" idx="1"/>
          </p:cNvCxnSpPr>
          <p:nvPr/>
        </p:nvCxnSpPr>
        <p:spPr>
          <a:xfrm>
            <a:off x="3682076" y="5894485"/>
            <a:ext cx="37940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52" name="TextBox 151"/>
          <p:cNvSpPr txBox="1"/>
          <p:nvPr/>
        </p:nvSpPr>
        <p:spPr>
          <a:xfrm>
            <a:off x="4061482" y="5755985"/>
            <a:ext cx="1607851" cy="276999"/>
          </a:xfrm>
          <a:prstGeom prst="rect">
            <a:avLst/>
          </a:prstGeom>
          <a:noFill/>
          <a:ln>
            <a:solidFill>
              <a:srgbClr val="FF0000"/>
            </a:solidFill>
          </a:ln>
        </p:spPr>
        <p:txBody>
          <a:bodyPr wrap="square" rtlCol="0">
            <a:spAutoFit/>
          </a:bodyPr>
          <a:lstStyle/>
          <a:p>
            <a:r>
              <a:rPr lang="en-GB" sz="1200" dirty="0" smtClean="0"/>
              <a:t>Welding metal hoses</a:t>
            </a:r>
            <a:endParaRPr lang="en-GB" sz="1200" dirty="0"/>
          </a:p>
        </p:txBody>
      </p:sp>
      <p:pic>
        <p:nvPicPr>
          <p:cNvPr id="153" name="Picture 152"/>
          <p:cNvPicPr>
            <a:picLocks noChangeAspect="1"/>
          </p:cNvPicPr>
          <p:nvPr/>
        </p:nvPicPr>
        <p:blipFill rotWithShape="1">
          <a:blip r:embed="rId2" cstate="print">
            <a:extLst>
              <a:ext uri="{28A0092B-C50C-407E-A947-70E740481C1C}">
                <a14:useLocalDpi xmlns:a14="http://schemas.microsoft.com/office/drawing/2010/main" val="0"/>
              </a:ext>
            </a:extLst>
          </a:blip>
          <a:srcRect t="16056" b="21009"/>
          <a:stretch/>
        </p:blipFill>
        <p:spPr>
          <a:xfrm>
            <a:off x="441758" y="4476635"/>
            <a:ext cx="8535292" cy="1161748"/>
          </a:xfrm>
          <a:prstGeom prst="rect">
            <a:avLst/>
          </a:prstGeom>
        </p:spPr>
      </p:pic>
      <p:sp>
        <p:nvSpPr>
          <p:cNvPr id="154" name="TextBox 153"/>
          <p:cNvSpPr txBox="1"/>
          <p:nvPr/>
        </p:nvSpPr>
        <p:spPr>
          <a:xfrm>
            <a:off x="6797587" y="5432820"/>
            <a:ext cx="3271663" cy="230832"/>
          </a:xfrm>
          <a:prstGeom prst="rect">
            <a:avLst/>
          </a:prstGeom>
          <a:noFill/>
        </p:spPr>
        <p:txBody>
          <a:bodyPr wrap="square" rtlCol="0">
            <a:spAutoFit/>
          </a:bodyPr>
          <a:lstStyle/>
          <a:p>
            <a:r>
              <a:rPr lang="en-GB" sz="900" dirty="0" smtClean="0"/>
              <a:t>Picture courtesy A</a:t>
            </a:r>
            <a:r>
              <a:rPr lang="en-GB" sz="900" dirty="0"/>
              <a:t>. </a:t>
            </a:r>
            <a:r>
              <a:rPr lang="en-GB" sz="900" dirty="0" err="1" smtClean="0"/>
              <a:t>Bacciochini</a:t>
            </a:r>
            <a:r>
              <a:rPr lang="en-GB" sz="900" dirty="0" smtClean="0"/>
              <a:t>, Mallard</a:t>
            </a:r>
            <a:endParaRPr lang="en-GB" sz="900" dirty="0"/>
          </a:p>
        </p:txBody>
      </p:sp>
      <p:pic>
        <p:nvPicPr>
          <p:cNvPr id="155" name="Picture 154"/>
          <p:cNvPicPr>
            <a:picLocks noChangeAspect="1"/>
          </p:cNvPicPr>
          <p:nvPr/>
        </p:nvPicPr>
        <p:blipFill>
          <a:blip r:embed="rId3"/>
          <a:stretch>
            <a:fillRect/>
          </a:stretch>
        </p:blipFill>
        <p:spPr>
          <a:xfrm>
            <a:off x="6331024" y="405919"/>
            <a:ext cx="2803067" cy="2683036"/>
          </a:xfrm>
          <a:prstGeom prst="rect">
            <a:avLst/>
          </a:prstGeom>
        </p:spPr>
      </p:pic>
      <p:pic>
        <p:nvPicPr>
          <p:cNvPr id="148" name="Picture 147"/>
          <p:cNvPicPr>
            <a:picLocks noChangeAspect="1"/>
          </p:cNvPicPr>
          <p:nvPr/>
        </p:nvPicPr>
        <p:blipFill rotWithShape="1">
          <a:blip r:embed="rId4" cstate="print">
            <a:extLst>
              <a:ext uri="{28A0092B-C50C-407E-A947-70E740481C1C}">
                <a14:useLocalDpi xmlns:a14="http://schemas.microsoft.com/office/drawing/2010/main" val="0"/>
              </a:ext>
            </a:extLst>
          </a:blip>
          <a:srcRect l="17781" t="28359" r="15375" b="14466"/>
          <a:stretch/>
        </p:blipFill>
        <p:spPr>
          <a:xfrm>
            <a:off x="1190764" y="749175"/>
            <a:ext cx="6955241" cy="3346389"/>
          </a:xfrm>
          <a:prstGeom prst="rect">
            <a:avLst/>
          </a:prstGeom>
        </p:spPr>
      </p:pic>
    </p:spTree>
    <p:extLst>
      <p:ext uri="{BB962C8B-B14F-4D97-AF65-F5344CB8AC3E}">
        <p14:creationId xmlns:p14="http://schemas.microsoft.com/office/powerpoint/2010/main" val="177218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5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69" grpId="0" animBg="1"/>
      <p:bldP spid="150" grpId="0" animBg="1"/>
      <p:bldP spid="152" grpId="0" animBg="1"/>
      <p:bldP spid="15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8942" t="24954" r="42353" b="25895"/>
          <a:stretch/>
        </p:blipFill>
        <p:spPr>
          <a:xfrm>
            <a:off x="2136708" y="611020"/>
            <a:ext cx="4867837" cy="2763145"/>
          </a:xfrm>
          <a:prstGeom prst="rect">
            <a:avLst/>
          </a:prstGeom>
        </p:spPr>
      </p:pic>
      <p:cxnSp>
        <p:nvCxnSpPr>
          <p:cNvPr id="3" name="Straight Arrow Connector 2"/>
          <p:cNvCxnSpPr/>
          <p:nvPr/>
        </p:nvCxnSpPr>
        <p:spPr>
          <a:xfrm flipV="1">
            <a:off x="2941346" y="2163479"/>
            <a:ext cx="796066" cy="86061"/>
          </a:xfrm>
          <a:prstGeom prst="straightConnector1">
            <a:avLst/>
          </a:prstGeom>
          <a:ln>
            <a:solidFill>
              <a:srgbClr val="FF0000"/>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193639" y="3840644"/>
            <a:ext cx="8772562" cy="1200329"/>
          </a:xfrm>
          <a:prstGeom prst="rect">
            <a:avLst/>
          </a:prstGeom>
          <a:noFill/>
        </p:spPr>
        <p:txBody>
          <a:bodyPr wrap="square" rtlCol="0">
            <a:spAutoFit/>
          </a:bodyPr>
          <a:lstStyle/>
          <a:p>
            <a:r>
              <a:rPr lang="fr-CH" dirty="0" smtClean="0"/>
              <a:t>6 </a:t>
            </a:r>
            <a:r>
              <a:rPr lang="fr-CH" dirty="0" err="1" smtClean="0"/>
              <a:t>measurements</a:t>
            </a:r>
            <a:r>
              <a:rPr lang="fr-CH" dirty="0" smtClean="0"/>
              <a:t> of the </a:t>
            </a:r>
            <a:r>
              <a:rPr lang="fr-CH" dirty="0" err="1" smtClean="0"/>
              <a:t>outer</a:t>
            </a:r>
            <a:r>
              <a:rPr lang="fr-CH" dirty="0" smtClean="0"/>
              <a:t> </a:t>
            </a:r>
            <a:r>
              <a:rPr lang="fr-CH" dirty="0" err="1" smtClean="0"/>
              <a:t>diameter</a:t>
            </a:r>
            <a:r>
              <a:rPr lang="fr-CH" dirty="0" smtClean="0"/>
              <a:t> </a:t>
            </a:r>
            <a:r>
              <a:rPr lang="fr-CH" dirty="0" err="1" smtClean="0"/>
              <a:t>along</a:t>
            </a:r>
            <a:r>
              <a:rPr lang="fr-CH" dirty="0" smtClean="0"/>
              <a:t> the </a:t>
            </a:r>
            <a:r>
              <a:rPr lang="fr-CH" dirty="0" err="1" smtClean="0"/>
              <a:t>beam</a:t>
            </a:r>
            <a:r>
              <a:rPr lang="fr-CH" dirty="0" smtClean="0"/>
              <a:t> </a:t>
            </a:r>
            <a:r>
              <a:rPr lang="fr-CH" dirty="0" err="1" smtClean="0"/>
              <a:t>screen</a:t>
            </a:r>
            <a:r>
              <a:rPr lang="fr-CH" dirty="0" smtClean="0"/>
              <a:t> (nominal dimension 41 mm):</a:t>
            </a:r>
          </a:p>
          <a:p>
            <a:pPr marL="285750" indent="-285750">
              <a:buFont typeface="Arial" panose="020B0604020202020204" pitchFamily="34" charset="0"/>
              <a:buChar char="•"/>
            </a:pPr>
            <a:r>
              <a:rPr lang="fr-CH" dirty="0" smtClean="0">
                <a:solidFill>
                  <a:srgbClr val="FF0000"/>
                </a:solidFill>
              </a:rPr>
              <a:t>Horizontal direction:&lt;d&gt; = 41.11 mm, </a:t>
            </a:r>
            <a:r>
              <a:rPr lang="fr-CH" dirty="0" smtClean="0">
                <a:solidFill>
                  <a:srgbClr val="FF0000"/>
                </a:solidFill>
                <a:latin typeface="Symbol" panose="05050102010706020507" pitchFamily="18" charset="2"/>
              </a:rPr>
              <a:t>s</a:t>
            </a:r>
            <a:r>
              <a:rPr lang="fr-CH" dirty="0" smtClean="0">
                <a:solidFill>
                  <a:srgbClr val="FF0000"/>
                </a:solidFill>
              </a:rPr>
              <a:t> = 0.15 mm</a:t>
            </a:r>
            <a:r>
              <a:rPr lang="fr-CH" dirty="0" smtClean="0"/>
              <a:t> </a:t>
            </a:r>
          </a:p>
          <a:p>
            <a:pPr marL="285750" indent="-285750">
              <a:buFont typeface="Arial" panose="020B0604020202020204" pitchFamily="34" charset="0"/>
              <a:buChar char="•"/>
            </a:pPr>
            <a:r>
              <a:rPr lang="fr-CH" dirty="0">
                <a:solidFill>
                  <a:srgbClr val="00B050"/>
                </a:solidFill>
              </a:rPr>
              <a:t>Vertical direction:&lt;d&gt; = </a:t>
            </a:r>
            <a:r>
              <a:rPr lang="fr-CH" dirty="0" smtClean="0">
                <a:solidFill>
                  <a:srgbClr val="00B050"/>
                </a:solidFill>
              </a:rPr>
              <a:t>40.72 </a:t>
            </a:r>
            <a:r>
              <a:rPr lang="fr-CH" dirty="0">
                <a:solidFill>
                  <a:srgbClr val="00B050"/>
                </a:solidFill>
              </a:rPr>
              <a:t>mm, </a:t>
            </a:r>
            <a:r>
              <a:rPr lang="fr-CH" dirty="0">
                <a:solidFill>
                  <a:srgbClr val="00B050"/>
                </a:solidFill>
                <a:latin typeface="Symbol" panose="05050102010706020507" pitchFamily="18" charset="2"/>
              </a:rPr>
              <a:t>s</a:t>
            </a:r>
            <a:r>
              <a:rPr lang="fr-CH" dirty="0">
                <a:solidFill>
                  <a:srgbClr val="00B050"/>
                </a:solidFill>
              </a:rPr>
              <a:t> = </a:t>
            </a:r>
            <a:r>
              <a:rPr lang="fr-CH" dirty="0" smtClean="0">
                <a:solidFill>
                  <a:srgbClr val="00B050"/>
                </a:solidFill>
              </a:rPr>
              <a:t>0.11 mm </a:t>
            </a:r>
            <a:endParaRPr lang="en-US" dirty="0">
              <a:solidFill>
                <a:srgbClr val="00B050"/>
              </a:solidFill>
            </a:endParaRPr>
          </a:p>
        </p:txBody>
      </p:sp>
      <p:cxnSp>
        <p:nvCxnSpPr>
          <p:cNvPr id="5" name="Straight Arrow Connector 4"/>
          <p:cNvCxnSpPr/>
          <p:nvPr/>
        </p:nvCxnSpPr>
        <p:spPr>
          <a:xfrm rot="5400000" flipV="1">
            <a:off x="3072230" y="2120449"/>
            <a:ext cx="796066" cy="86061"/>
          </a:xfrm>
          <a:prstGeom prst="straightConnector1">
            <a:avLst/>
          </a:prstGeom>
          <a:ln>
            <a:solidFill>
              <a:srgbClr val="00B050"/>
            </a:solidFill>
            <a:headEnd type="arrow" w="lg" len="lg"/>
            <a:tailEnd type="arrow" w="lg" len="lg"/>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93639" y="5175618"/>
            <a:ext cx="5131398" cy="369332"/>
          </a:xfrm>
          <a:prstGeom prst="rect">
            <a:avLst/>
          </a:prstGeom>
          <a:noFill/>
        </p:spPr>
        <p:txBody>
          <a:bodyPr wrap="square" rtlCol="0">
            <a:spAutoFit/>
          </a:bodyPr>
          <a:lstStyle/>
          <a:p>
            <a:r>
              <a:rPr lang="fr-CH" dirty="0" err="1" smtClean="0"/>
              <a:t>Overall</a:t>
            </a:r>
            <a:r>
              <a:rPr lang="fr-CH" dirty="0" smtClean="0"/>
              <a:t> </a:t>
            </a:r>
            <a:r>
              <a:rPr lang="fr-CH" dirty="0" err="1" smtClean="0"/>
              <a:t>results</a:t>
            </a:r>
            <a:r>
              <a:rPr lang="fr-CH" dirty="0"/>
              <a:t>: </a:t>
            </a:r>
            <a:r>
              <a:rPr lang="fr-CH" dirty="0" smtClean="0"/>
              <a:t>&lt;</a:t>
            </a:r>
            <a:r>
              <a:rPr lang="fr-CH" dirty="0"/>
              <a:t>d&gt; = </a:t>
            </a:r>
            <a:r>
              <a:rPr lang="fr-CH" dirty="0" smtClean="0"/>
              <a:t>40.92 </a:t>
            </a:r>
            <a:r>
              <a:rPr lang="fr-CH" dirty="0"/>
              <a:t>mm, </a:t>
            </a:r>
            <a:r>
              <a:rPr lang="fr-CH" dirty="0">
                <a:latin typeface="Symbol" panose="05050102010706020507" pitchFamily="18" charset="2"/>
              </a:rPr>
              <a:t>s</a:t>
            </a:r>
            <a:r>
              <a:rPr lang="fr-CH" dirty="0"/>
              <a:t> = </a:t>
            </a:r>
            <a:r>
              <a:rPr lang="fr-CH" dirty="0" smtClean="0"/>
              <a:t>0.24 </a:t>
            </a:r>
            <a:r>
              <a:rPr lang="fr-CH" dirty="0"/>
              <a:t>mm  </a:t>
            </a:r>
            <a:endParaRPr lang="en-US" dirty="0"/>
          </a:p>
        </p:txBody>
      </p:sp>
      <p:sp>
        <p:nvSpPr>
          <p:cNvPr id="7" name="Title 1"/>
          <p:cNvSpPr txBox="1">
            <a:spLocks/>
          </p:cNvSpPr>
          <p:nvPr/>
        </p:nvSpPr>
        <p:spPr>
          <a:xfrm>
            <a:off x="457200" y="26634"/>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Manufacturing precision</a:t>
            </a:r>
            <a:endParaRPr lang="en-GB" sz="3200" dirty="0"/>
          </a:p>
        </p:txBody>
      </p:sp>
      <p:sp>
        <p:nvSpPr>
          <p:cNvPr id="8" name="TextBox 7"/>
          <p:cNvSpPr txBox="1"/>
          <p:nvPr/>
        </p:nvSpPr>
        <p:spPr>
          <a:xfrm>
            <a:off x="193639" y="5759657"/>
            <a:ext cx="5109882" cy="369332"/>
          </a:xfrm>
          <a:prstGeom prst="rect">
            <a:avLst/>
          </a:prstGeom>
          <a:noFill/>
        </p:spPr>
        <p:txBody>
          <a:bodyPr wrap="square" rtlCol="0">
            <a:spAutoFit/>
          </a:bodyPr>
          <a:lstStyle/>
          <a:p>
            <a:r>
              <a:rPr lang="fr-CH" dirty="0" smtClean="0">
                <a:sym typeface="Wingdings" panose="05000000000000000000" pitchFamily="2" charset="2"/>
              </a:rPr>
              <a:t> </a:t>
            </a:r>
            <a:r>
              <a:rPr lang="fr-CH" dirty="0" err="1" smtClean="0">
                <a:sym typeface="Wingdings" panose="05000000000000000000" pitchFamily="2" charset="2"/>
              </a:rPr>
              <a:t>Ovalization</a:t>
            </a:r>
            <a:r>
              <a:rPr lang="fr-CH" dirty="0" smtClean="0">
                <a:sym typeface="Wingdings" panose="05000000000000000000" pitchFamily="2" charset="2"/>
              </a:rPr>
              <a:t> of </a:t>
            </a:r>
            <a:r>
              <a:rPr lang="fr-CH" dirty="0" err="1" smtClean="0">
                <a:sym typeface="Wingdings" panose="05000000000000000000" pitchFamily="2" charset="2"/>
              </a:rPr>
              <a:t>around</a:t>
            </a:r>
            <a:r>
              <a:rPr lang="fr-CH" dirty="0" smtClean="0">
                <a:sym typeface="Wingdings" panose="05000000000000000000" pitchFamily="2" charset="2"/>
              </a:rPr>
              <a:t> +/- 0.2 </a:t>
            </a:r>
            <a:r>
              <a:rPr lang="fr-CH" dirty="0" err="1" smtClean="0">
                <a:sym typeface="Wingdings" panose="05000000000000000000" pitchFamily="2" charset="2"/>
              </a:rPr>
              <a:t>mm.</a:t>
            </a:r>
            <a:endParaRPr lang="en-US" dirty="0"/>
          </a:p>
        </p:txBody>
      </p:sp>
      <p:sp>
        <p:nvSpPr>
          <p:cNvPr id="9" name="TextBox 8"/>
          <p:cNvSpPr txBox="1"/>
          <p:nvPr/>
        </p:nvSpPr>
        <p:spPr>
          <a:xfrm>
            <a:off x="2475574" y="3368309"/>
            <a:ext cx="4190104" cy="276999"/>
          </a:xfrm>
          <a:prstGeom prst="rect">
            <a:avLst/>
          </a:prstGeom>
          <a:noFill/>
        </p:spPr>
        <p:txBody>
          <a:bodyPr wrap="square" rtlCol="0">
            <a:spAutoFit/>
          </a:bodyPr>
          <a:lstStyle/>
          <a:p>
            <a:pPr algn="ctr"/>
            <a:r>
              <a:rPr lang="en-GB" sz="1200" dirty="0" smtClean="0"/>
              <a:t>Shape tolerance assessment before cold spray coating</a:t>
            </a:r>
            <a:endParaRPr lang="en-GB" sz="1200" dirty="0"/>
          </a:p>
        </p:txBody>
      </p:sp>
    </p:spTree>
    <p:extLst>
      <p:ext uri="{BB962C8B-B14F-4D97-AF65-F5344CB8AC3E}">
        <p14:creationId xmlns:p14="http://schemas.microsoft.com/office/powerpoint/2010/main" val="22947899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Configuration #2 (clearing electrodes):</a:t>
            </a:r>
            <a:endParaRPr lang="en-GB" sz="3200"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3939" t="42638" r="10457" b="22637"/>
          <a:stretch/>
        </p:blipFill>
        <p:spPr>
          <a:xfrm>
            <a:off x="1579810" y="1152656"/>
            <a:ext cx="5184949" cy="2381461"/>
          </a:xfrm>
          <a:prstGeom prst="rect">
            <a:avLst/>
          </a:prstGeom>
        </p:spPr>
      </p:pic>
      <p:sp>
        <p:nvSpPr>
          <p:cNvPr id="4" name="TextBox 3"/>
          <p:cNvSpPr txBox="1"/>
          <p:nvPr/>
        </p:nvSpPr>
        <p:spPr>
          <a:xfrm>
            <a:off x="5320072" y="5733680"/>
            <a:ext cx="2059912" cy="307777"/>
          </a:xfrm>
          <a:prstGeom prst="rect">
            <a:avLst/>
          </a:prstGeom>
          <a:noFill/>
        </p:spPr>
        <p:txBody>
          <a:bodyPr wrap="square" rtlCol="0">
            <a:spAutoFit/>
          </a:bodyPr>
          <a:lstStyle/>
          <a:p>
            <a:r>
              <a:rPr lang="en-GB" sz="1400" dirty="0" smtClean="0"/>
              <a:t>Slit height: 5 mm</a:t>
            </a:r>
            <a:endParaRPr lang="en-GB" sz="1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32118" y="2596160"/>
            <a:ext cx="3532064" cy="3532064"/>
          </a:xfrm>
          <a:prstGeom prst="rect">
            <a:avLst/>
          </a:prstGeom>
        </p:spPr>
      </p:pic>
      <p:cxnSp>
        <p:nvCxnSpPr>
          <p:cNvPr id="6" name="Straight Arrow Connector 5"/>
          <p:cNvCxnSpPr/>
          <p:nvPr/>
        </p:nvCxnSpPr>
        <p:spPr>
          <a:xfrm flipV="1">
            <a:off x="3757367" y="4297923"/>
            <a:ext cx="0" cy="272922"/>
          </a:xfrm>
          <a:prstGeom prst="straightConnector1">
            <a:avLst/>
          </a:prstGeom>
          <a:ln>
            <a:solidFill>
              <a:srgbClr val="FF0000"/>
            </a:solidFill>
            <a:headEnd type="triangle"/>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a:stCxn id="4" idx="1"/>
          </p:cNvCxnSpPr>
          <p:nvPr/>
        </p:nvCxnSpPr>
        <p:spPr>
          <a:xfrm flipH="1" flipV="1">
            <a:off x="3799654" y="4434385"/>
            <a:ext cx="1520418" cy="1453184"/>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320072" y="4111192"/>
            <a:ext cx="3676125" cy="677108"/>
          </a:xfrm>
          <a:prstGeom prst="rect">
            <a:avLst/>
          </a:prstGeom>
          <a:noFill/>
        </p:spPr>
        <p:txBody>
          <a:bodyPr wrap="square" rtlCol="0">
            <a:spAutoFit/>
          </a:bodyPr>
          <a:lstStyle/>
          <a:p>
            <a:r>
              <a:rPr lang="en-GB" sz="1400" dirty="0" smtClean="0"/>
              <a:t>External copper rings: </a:t>
            </a:r>
          </a:p>
          <a:p>
            <a:pPr marL="285750" indent="-285750">
              <a:buFont typeface="Arial" panose="020B0604020202020204" pitchFamily="34" charset="0"/>
              <a:buChar char="•"/>
            </a:pPr>
            <a:r>
              <a:rPr lang="en-GB" sz="1200" dirty="0" smtClean="0"/>
              <a:t>~ 6 mm * 0.5 mm</a:t>
            </a:r>
          </a:p>
          <a:p>
            <a:pPr marL="285750" indent="-285750">
              <a:buFont typeface="Arial" panose="020B0604020202020204" pitchFamily="34" charset="0"/>
              <a:buChar char="•"/>
            </a:pPr>
            <a:r>
              <a:rPr lang="en-GB" sz="1200" dirty="0" smtClean="0"/>
              <a:t>Pattern to be adjusted</a:t>
            </a:r>
          </a:p>
        </p:txBody>
      </p:sp>
      <p:cxnSp>
        <p:nvCxnSpPr>
          <p:cNvPr id="9" name="Straight Arrow Connector 8"/>
          <p:cNvCxnSpPr>
            <a:stCxn id="8" idx="1"/>
          </p:cNvCxnSpPr>
          <p:nvPr/>
        </p:nvCxnSpPr>
        <p:spPr>
          <a:xfrm flipH="1" flipV="1">
            <a:off x="4517680" y="4186728"/>
            <a:ext cx="802392" cy="26301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3" idx="2"/>
          </p:cNvCxnSpPr>
          <p:nvPr/>
        </p:nvCxnSpPr>
        <p:spPr>
          <a:xfrm>
            <a:off x="1247690" y="2910423"/>
            <a:ext cx="1337110" cy="191407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8054977" y="939741"/>
            <a:ext cx="1312210" cy="307777"/>
          </a:xfrm>
          <a:prstGeom prst="rect">
            <a:avLst/>
          </a:prstGeom>
          <a:noFill/>
        </p:spPr>
        <p:txBody>
          <a:bodyPr wrap="square" rtlCol="0">
            <a:spAutoFit/>
          </a:bodyPr>
          <a:lstStyle/>
          <a:p>
            <a:r>
              <a:rPr lang="en-GB" sz="1400" dirty="0" smtClean="0"/>
              <a:t>Fixed point</a:t>
            </a:r>
            <a:endParaRPr lang="en-GB" sz="1400" dirty="0"/>
          </a:p>
        </p:txBody>
      </p:sp>
      <p:sp>
        <p:nvSpPr>
          <p:cNvPr id="12" name="TextBox 11"/>
          <p:cNvSpPr txBox="1"/>
          <p:nvPr/>
        </p:nvSpPr>
        <p:spPr>
          <a:xfrm>
            <a:off x="2353940" y="2541886"/>
            <a:ext cx="1300252" cy="307777"/>
          </a:xfrm>
          <a:prstGeom prst="rect">
            <a:avLst/>
          </a:prstGeom>
          <a:noFill/>
        </p:spPr>
        <p:txBody>
          <a:bodyPr wrap="square" rtlCol="0">
            <a:spAutoFit/>
          </a:bodyPr>
          <a:lstStyle/>
          <a:p>
            <a:r>
              <a:rPr lang="en-GB" sz="1400" dirty="0" smtClean="0"/>
              <a:t>Cooling circuit</a:t>
            </a:r>
            <a:endParaRPr lang="en-GB" sz="1400" dirty="0"/>
          </a:p>
        </p:txBody>
      </p:sp>
      <p:cxnSp>
        <p:nvCxnSpPr>
          <p:cNvPr id="13" name="Straight Arrow Connector 12"/>
          <p:cNvCxnSpPr>
            <a:stCxn id="12" idx="0"/>
          </p:cNvCxnSpPr>
          <p:nvPr/>
        </p:nvCxnSpPr>
        <p:spPr>
          <a:xfrm flipH="1" flipV="1">
            <a:off x="1669478" y="1412166"/>
            <a:ext cx="1334588" cy="112972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12" idx="3"/>
          </p:cNvCxnSpPr>
          <p:nvPr/>
        </p:nvCxnSpPr>
        <p:spPr>
          <a:xfrm>
            <a:off x="3654192" y="2695775"/>
            <a:ext cx="2686968" cy="65722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6" idx="3"/>
          </p:cNvCxnSpPr>
          <p:nvPr/>
        </p:nvCxnSpPr>
        <p:spPr>
          <a:xfrm flipV="1">
            <a:off x="1568385" y="5363362"/>
            <a:ext cx="904613" cy="4154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73306" y="5517250"/>
            <a:ext cx="1495079" cy="523220"/>
          </a:xfrm>
          <a:prstGeom prst="rect">
            <a:avLst/>
          </a:prstGeom>
          <a:noFill/>
        </p:spPr>
        <p:txBody>
          <a:bodyPr wrap="square" rtlCol="0">
            <a:spAutoFit/>
          </a:bodyPr>
          <a:lstStyle/>
          <a:p>
            <a:r>
              <a:rPr lang="en-GB" sz="1400" dirty="0" smtClean="0"/>
              <a:t>Cooling channel: 316L </a:t>
            </a:r>
          </a:p>
        </p:txBody>
      </p:sp>
      <p:sp>
        <p:nvSpPr>
          <p:cNvPr id="17" name="TextBox 16"/>
          <p:cNvSpPr txBox="1"/>
          <p:nvPr/>
        </p:nvSpPr>
        <p:spPr>
          <a:xfrm>
            <a:off x="-11217" y="3460073"/>
            <a:ext cx="1750959" cy="1046440"/>
          </a:xfrm>
          <a:prstGeom prst="rect">
            <a:avLst/>
          </a:prstGeom>
          <a:noFill/>
        </p:spPr>
        <p:txBody>
          <a:bodyPr wrap="square" rtlCol="0">
            <a:spAutoFit/>
          </a:bodyPr>
          <a:lstStyle>
            <a:defPPr>
              <a:defRPr lang="en-US"/>
            </a:defPPr>
            <a:lvl1pPr>
              <a:defRPr sz="1400"/>
            </a:lvl1pPr>
          </a:lstStyle>
          <a:p>
            <a:r>
              <a:rPr lang="en-GB" dirty="0"/>
              <a:t>Beam screen wall: </a:t>
            </a:r>
          </a:p>
          <a:p>
            <a:pPr marL="285750" indent="-285750">
              <a:buFont typeface="Arial" panose="020B0604020202020204" pitchFamily="34" charset="0"/>
              <a:buChar char="•"/>
            </a:pPr>
            <a:r>
              <a:rPr lang="en-GB" sz="1200" dirty="0" smtClean="0"/>
              <a:t>304L, 1.5 </a:t>
            </a:r>
            <a:r>
              <a:rPr lang="en-GB" sz="1200" dirty="0"/>
              <a:t>mm</a:t>
            </a:r>
          </a:p>
          <a:p>
            <a:pPr marL="285750" indent="-285750">
              <a:buFont typeface="Arial" panose="020B0604020202020204" pitchFamily="34" charset="0"/>
              <a:buChar char="•"/>
            </a:pPr>
            <a:r>
              <a:rPr lang="en-GB" sz="1200" dirty="0"/>
              <a:t>copper </a:t>
            </a:r>
            <a:r>
              <a:rPr lang="en-GB" sz="1200" dirty="0" smtClean="0"/>
              <a:t>electrodeposition, 0.05 </a:t>
            </a:r>
            <a:r>
              <a:rPr lang="en-GB" sz="1200" dirty="0"/>
              <a:t>mm</a:t>
            </a:r>
          </a:p>
        </p:txBody>
      </p:sp>
      <p:cxnSp>
        <p:nvCxnSpPr>
          <p:cNvPr id="18" name="Straight Arrow Connector 17"/>
          <p:cNvCxnSpPr>
            <a:stCxn id="17" idx="3"/>
          </p:cNvCxnSpPr>
          <p:nvPr/>
        </p:nvCxnSpPr>
        <p:spPr>
          <a:xfrm>
            <a:off x="1739742" y="3983293"/>
            <a:ext cx="1050001" cy="21425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559291" y="5209473"/>
            <a:ext cx="1340850" cy="307777"/>
          </a:xfrm>
          <a:prstGeom prst="rect">
            <a:avLst/>
          </a:prstGeom>
          <a:noFill/>
        </p:spPr>
        <p:txBody>
          <a:bodyPr wrap="square" rtlCol="0">
            <a:spAutoFit/>
          </a:bodyPr>
          <a:lstStyle/>
          <a:p>
            <a:r>
              <a:rPr lang="en-GB" sz="1400" dirty="0" smtClean="0"/>
              <a:t>Reflector: 304</a:t>
            </a:r>
          </a:p>
        </p:txBody>
      </p:sp>
      <p:cxnSp>
        <p:nvCxnSpPr>
          <p:cNvPr id="20" name="Straight Arrow Connector 19"/>
          <p:cNvCxnSpPr>
            <a:stCxn id="19" idx="1"/>
          </p:cNvCxnSpPr>
          <p:nvPr/>
        </p:nvCxnSpPr>
        <p:spPr>
          <a:xfrm flipH="1" flipV="1">
            <a:off x="4397870" y="4434385"/>
            <a:ext cx="1161421" cy="92897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1217" y="472972"/>
            <a:ext cx="9125270" cy="646331"/>
          </a:xfrm>
          <a:prstGeom prst="rect">
            <a:avLst/>
          </a:prstGeom>
          <a:noFill/>
        </p:spPr>
        <p:txBody>
          <a:bodyPr wrap="square" rtlCol="0">
            <a:spAutoFit/>
          </a:bodyPr>
          <a:lstStyle/>
          <a:p>
            <a:r>
              <a:rPr lang="en-GB" dirty="0" smtClean="0"/>
              <a:t>The retained configuration for the second prototype is based on the version presented at the FCC week in April 2016.</a:t>
            </a:r>
            <a:endParaRPr lang="en-GB" dirty="0"/>
          </a:p>
        </p:txBody>
      </p:sp>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21432" b="8942"/>
          <a:stretch/>
        </p:blipFill>
        <p:spPr>
          <a:xfrm>
            <a:off x="6471996" y="1031689"/>
            <a:ext cx="1280909" cy="1484547"/>
          </a:xfrm>
          <a:prstGeom prst="rect">
            <a:avLst/>
          </a:prstGeom>
        </p:spPr>
      </p:pic>
      <p:sp>
        <p:nvSpPr>
          <p:cNvPr id="23" name="TextBox 22"/>
          <p:cNvSpPr txBox="1"/>
          <p:nvPr/>
        </p:nvSpPr>
        <p:spPr>
          <a:xfrm>
            <a:off x="0" y="2233315"/>
            <a:ext cx="2495380" cy="677108"/>
          </a:xfrm>
          <a:prstGeom prst="rect">
            <a:avLst/>
          </a:prstGeom>
          <a:noFill/>
        </p:spPr>
        <p:txBody>
          <a:bodyPr wrap="square" rtlCol="0">
            <a:spAutoFit/>
          </a:bodyPr>
          <a:lstStyle/>
          <a:p>
            <a:r>
              <a:rPr lang="en-GB" sz="1400" dirty="0" smtClean="0"/>
              <a:t>Internal electrode:</a:t>
            </a:r>
          </a:p>
          <a:p>
            <a:pPr marL="285750" indent="-285750">
              <a:buFont typeface="Arial" panose="020B0604020202020204" pitchFamily="34" charset="0"/>
              <a:buChar char="•"/>
            </a:pPr>
            <a:r>
              <a:rPr lang="en-GB" sz="1200" dirty="0" smtClean="0"/>
              <a:t>Copper, 6 mm wide</a:t>
            </a:r>
          </a:p>
          <a:p>
            <a:pPr marL="285750" indent="-285750">
              <a:buFont typeface="Arial" panose="020B0604020202020204" pitchFamily="34" charset="0"/>
              <a:buChar char="•"/>
            </a:pPr>
            <a:r>
              <a:rPr lang="en-GB" sz="1200" dirty="0" smtClean="0"/>
              <a:t>Ceramic insulation</a:t>
            </a:r>
            <a:endParaRPr lang="en-GB" sz="1200" dirty="0"/>
          </a:p>
        </p:txBody>
      </p:sp>
      <p:sp>
        <p:nvSpPr>
          <p:cNvPr id="24" name="Oval 23"/>
          <p:cNvSpPr/>
          <p:nvPr/>
        </p:nvSpPr>
        <p:spPr>
          <a:xfrm>
            <a:off x="3938257" y="1837964"/>
            <a:ext cx="498061" cy="758196"/>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25" name="Straight Arrow Connector 24"/>
          <p:cNvCxnSpPr>
            <a:stCxn id="24" idx="6"/>
            <a:endCxn id="22" idx="1"/>
          </p:cNvCxnSpPr>
          <p:nvPr/>
        </p:nvCxnSpPr>
        <p:spPr>
          <a:xfrm flipV="1">
            <a:off x="4436318" y="1773963"/>
            <a:ext cx="2035678" cy="443099"/>
          </a:xfrm>
          <a:prstGeom prst="straightConnector1">
            <a:avLst/>
          </a:prstGeom>
          <a:noFill/>
          <a:ln w="28575">
            <a:solidFill>
              <a:srgbClr val="00B050"/>
            </a:solidFill>
            <a:tailEnd type="triangle"/>
          </a:ln>
          <a:effectLst/>
        </p:spPr>
        <p:style>
          <a:lnRef idx="1">
            <a:schemeClr val="accent1"/>
          </a:lnRef>
          <a:fillRef idx="3">
            <a:schemeClr val="accent1"/>
          </a:fillRef>
          <a:effectRef idx="2">
            <a:schemeClr val="accent1"/>
          </a:effectRef>
          <a:fontRef idx="minor">
            <a:schemeClr val="lt1"/>
          </a:fontRef>
        </p:style>
      </p:cxnSp>
      <p:cxnSp>
        <p:nvCxnSpPr>
          <p:cNvPr id="26" name="Straight Arrow Connector 25"/>
          <p:cNvCxnSpPr/>
          <p:nvPr/>
        </p:nvCxnSpPr>
        <p:spPr>
          <a:xfrm flipH="1">
            <a:off x="7313525" y="1115733"/>
            <a:ext cx="741452" cy="9725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a:stCxn id="28" idx="2"/>
          </p:cNvCxnSpPr>
          <p:nvPr/>
        </p:nvCxnSpPr>
        <p:spPr>
          <a:xfrm>
            <a:off x="5653982" y="1635761"/>
            <a:ext cx="1110777" cy="71649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4677103" y="1112541"/>
            <a:ext cx="1953758" cy="523220"/>
          </a:xfrm>
          <a:prstGeom prst="rect">
            <a:avLst/>
          </a:prstGeom>
          <a:noFill/>
        </p:spPr>
        <p:txBody>
          <a:bodyPr wrap="square" rtlCol="0">
            <a:spAutoFit/>
          </a:bodyPr>
          <a:lstStyle/>
          <a:p>
            <a:r>
              <a:rPr lang="en-GB" sz="1400" dirty="0" smtClean="0"/>
              <a:t>Chimney for pressure measurement</a:t>
            </a:r>
            <a:endParaRPr lang="en-GB" sz="1400" dirty="0"/>
          </a:p>
        </p:txBody>
      </p:sp>
      <p:pic>
        <p:nvPicPr>
          <p:cNvPr id="29" name="Picture 28"/>
          <p:cNvPicPr>
            <a:picLocks noChangeAspect="1"/>
          </p:cNvPicPr>
          <p:nvPr/>
        </p:nvPicPr>
        <p:blipFill rotWithShape="1">
          <a:blip r:embed="rId5" cstate="print">
            <a:extLst>
              <a:ext uri="{28A0092B-C50C-407E-A947-70E740481C1C}">
                <a14:useLocalDpi xmlns:a14="http://schemas.microsoft.com/office/drawing/2010/main" val="0"/>
              </a:ext>
            </a:extLst>
          </a:blip>
          <a:srcRect l="17591"/>
          <a:stretch/>
        </p:blipFill>
        <p:spPr>
          <a:xfrm>
            <a:off x="7460054" y="2497716"/>
            <a:ext cx="1023133" cy="1241521"/>
          </a:xfrm>
          <a:prstGeom prst="rect">
            <a:avLst/>
          </a:prstGeom>
        </p:spPr>
      </p:pic>
      <p:sp>
        <p:nvSpPr>
          <p:cNvPr id="30" name="Oval 29"/>
          <p:cNvSpPr/>
          <p:nvPr/>
        </p:nvSpPr>
        <p:spPr>
          <a:xfrm>
            <a:off x="6327378" y="2822235"/>
            <a:ext cx="498061" cy="758196"/>
          </a:xfrm>
          <a:prstGeom prst="ellipse">
            <a:avLst/>
          </a:prstGeom>
          <a:noFill/>
          <a:ln w="28575">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cxnSp>
        <p:nvCxnSpPr>
          <p:cNvPr id="31" name="Straight Arrow Connector 30"/>
          <p:cNvCxnSpPr>
            <a:stCxn id="30" idx="6"/>
            <a:endCxn id="29" idx="1"/>
          </p:cNvCxnSpPr>
          <p:nvPr/>
        </p:nvCxnSpPr>
        <p:spPr>
          <a:xfrm flipV="1">
            <a:off x="6825439" y="3118477"/>
            <a:ext cx="634615" cy="82856"/>
          </a:xfrm>
          <a:prstGeom prst="straightConnector1">
            <a:avLst/>
          </a:prstGeom>
          <a:noFill/>
          <a:ln w="28575">
            <a:solidFill>
              <a:srgbClr val="00B050"/>
            </a:solidFill>
            <a:tailEnd type="triangle"/>
          </a:ln>
          <a:effectLst/>
        </p:spPr>
        <p:style>
          <a:lnRef idx="1">
            <a:schemeClr val="accent1"/>
          </a:lnRef>
          <a:fillRef idx="3">
            <a:schemeClr val="accent1"/>
          </a:fillRef>
          <a:effectRef idx="2">
            <a:schemeClr val="accent1"/>
          </a:effectRef>
          <a:fontRef idx="minor">
            <a:schemeClr val="lt1"/>
          </a:fontRef>
        </p:style>
      </p:cxnSp>
      <p:sp>
        <p:nvSpPr>
          <p:cNvPr id="32" name="TextBox 31"/>
          <p:cNvSpPr txBox="1"/>
          <p:nvPr/>
        </p:nvSpPr>
        <p:spPr>
          <a:xfrm>
            <a:off x="7923581" y="3571535"/>
            <a:ext cx="1312210" cy="738664"/>
          </a:xfrm>
          <a:prstGeom prst="rect">
            <a:avLst/>
          </a:prstGeom>
          <a:noFill/>
        </p:spPr>
        <p:txBody>
          <a:bodyPr wrap="square" rtlCol="0">
            <a:spAutoFit/>
          </a:bodyPr>
          <a:lstStyle/>
          <a:p>
            <a:r>
              <a:rPr lang="en-GB" sz="1400" dirty="0" smtClean="0"/>
              <a:t>End plate at both extremities</a:t>
            </a:r>
            <a:endParaRPr lang="en-GB" sz="1400" dirty="0"/>
          </a:p>
        </p:txBody>
      </p:sp>
      <p:cxnSp>
        <p:nvCxnSpPr>
          <p:cNvPr id="33" name="Straight Arrow Connector 32"/>
          <p:cNvCxnSpPr>
            <a:stCxn id="32" idx="0"/>
          </p:cNvCxnSpPr>
          <p:nvPr/>
        </p:nvCxnSpPr>
        <p:spPr>
          <a:xfrm flipH="1" flipV="1">
            <a:off x="8202438" y="3102890"/>
            <a:ext cx="377248" cy="46864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5205323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23" t="839" r="1824" b="767"/>
          <a:stretch/>
        </p:blipFill>
        <p:spPr>
          <a:xfrm>
            <a:off x="3864958" y="511335"/>
            <a:ext cx="1094263" cy="794657"/>
          </a:xfrm>
          <a:prstGeom prst="rect">
            <a:avLst/>
          </a:prstGeom>
        </p:spPr>
      </p:pic>
      <p:sp>
        <p:nvSpPr>
          <p:cNvPr id="3"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Manufacturing procedure #2</a:t>
            </a:r>
            <a:endParaRPr lang="en-GB" sz="3200" dirty="0"/>
          </a:p>
        </p:txBody>
      </p:sp>
      <p:sp>
        <p:nvSpPr>
          <p:cNvPr id="4" name="TextBox 3"/>
          <p:cNvSpPr txBox="1"/>
          <p:nvPr/>
        </p:nvSpPr>
        <p:spPr>
          <a:xfrm>
            <a:off x="0" y="659366"/>
            <a:ext cx="6953250" cy="366019"/>
          </a:xfrm>
          <a:prstGeom prst="rect">
            <a:avLst/>
          </a:prstGeom>
          <a:noFill/>
        </p:spPr>
        <p:txBody>
          <a:bodyPr wrap="square" rtlCol="0">
            <a:spAutoFit/>
          </a:bodyPr>
          <a:lstStyle/>
          <a:p>
            <a:r>
              <a:rPr lang="en-GB" dirty="0" smtClean="0"/>
              <a:t>Assembly:</a:t>
            </a:r>
            <a:endParaRPr lang="en-GB" dirty="0"/>
          </a:p>
        </p:txBody>
      </p:sp>
      <p:sp>
        <p:nvSpPr>
          <p:cNvPr id="5" name="TextBox 4"/>
          <p:cNvSpPr txBox="1"/>
          <p:nvPr/>
        </p:nvSpPr>
        <p:spPr>
          <a:xfrm>
            <a:off x="1" y="2369308"/>
            <a:ext cx="1234305" cy="584775"/>
          </a:xfrm>
          <a:prstGeom prst="rect">
            <a:avLst/>
          </a:prstGeom>
          <a:noFill/>
        </p:spPr>
        <p:txBody>
          <a:bodyPr wrap="square" rtlCol="0">
            <a:spAutoFit/>
          </a:bodyPr>
          <a:lstStyle/>
          <a:p>
            <a:r>
              <a:rPr lang="en-GB" sz="1600" dirty="0" smtClean="0"/>
              <a:t>Beam screen wall</a:t>
            </a:r>
            <a:endParaRPr lang="en-GB" sz="1600" dirty="0"/>
          </a:p>
        </p:txBody>
      </p:sp>
      <p:sp>
        <p:nvSpPr>
          <p:cNvPr id="6" name="TextBox 5"/>
          <p:cNvSpPr txBox="1"/>
          <p:nvPr/>
        </p:nvSpPr>
        <p:spPr>
          <a:xfrm>
            <a:off x="0" y="1392532"/>
            <a:ext cx="1401709" cy="584775"/>
          </a:xfrm>
          <a:prstGeom prst="rect">
            <a:avLst/>
          </a:prstGeom>
          <a:noFill/>
        </p:spPr>
        <p:txBody>
          <a:bodyPr wrap="square" rtlCol="0">
            <a:spAutoFit/>
          </a:bodyPr>
          <a:lstStyle/>
          <a:p>
            <a:r>
              <a:rPr lang="en-GB" sz="1600" dirty="0" smtClean="0"/>
              <a:t>Cooling channel</a:t>
            </a:r>
            <a:endParaRPr lang="en-GB" sz="1600" dirty="0"/>
          </a:p>
        </p:txBody>
      </p:sp>
      <p:sp>
        <p:nvSpPr>
          <p:cNvPr id="7" name="TextBox 6"/>
          <p:cNvSpPr txBox="1"/>
          <p:nvPr/>
        </p:nvSpPr>
        <p:spPr>
          <a:xfrm>
            <a:off x="2" y="3719131"/>
            <a:ext cx="1296238" cy="338554"/>
          </a:xfrm>
          <a:prstGeom prst="rect">
            <a:avLst/>
          </a:prstGeom>
          <a:noFill/>
        </p:spPr>
        <p:txBody>
          <a:bodyPr wrap="square" rtlCol="0">
            <a:spAutoFit/>
          </a:bodyPr>
          <a:lstStyle/>
          <a:p>
            <a:r>
              <a:rPr lang="en-GB" sz="1600" dirty="0" smtClean="0"/>
              <a:t>Reflector</a:t>
            </a:r>
            <a:endParaRPr lang="en-GB" sz="1600" dirty="0"/>
          </a:p>
        </p:txBody>
      </p:sp>
      <p:sp>
        <p:nvSpPr>
          <p:cNvPr id="8" name="TextBox 7"/>
          <p:cNvSpPr txBox="1"/>
          <p:nvPr/>
        </p:nvSpPr>
        <p:spPr>
          <a:xfrm>
            <a:off x="2220672" y="1513419"/>
            <a:ext cx="1075171" cy="276999"/>
          </a:xfrm>
          <a:prstGeom prst="rect">
            <a:avLst/>
          </a:prstGeom>
          <a:noFill/>
          <a:ln>
            <a:solidFill>
              <a:srgbClr val="FF0000"/>
            </a:solidFill>
          </a:ln>
        </p:spPr>
        <p:txBody>
          <a:bodyPr wrap="square" rtlCol="0">
            <a:spAutoFit/>
          </a:bodyPr>
          <a:lstStyle/>
          <a:p>
            <a:r>
              <a:rPr lang="en-GB" sz="1200" dirty="0" smtClean="0"/>
              <a:t>3D printing</a:t>
            </a:r>
            <a:endParaRPr lang="en-GB" sz="1200" dirty="0"/>
          </a:p>
        </p:txBody>
      </p:sp>
      <p:sp>
        <p:nvSpPr>
          <p:cNvPr id="9" name="TextBox 8"/>
          <p:cNvSpPr txBox="1"/>
          <p:nvPr/>
        </p:nvSpPr>
        <p:spPr>
          <a:xfrm>
            <a:off x="3536905" y="1513419"/>
            <a:ext cx="1025035"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10" name="TextBox 9"/>
          <p:cNvSpPr txBox="1"/>
          <p:nvPr/>
        </p:nvSpPr>
        <p:spPr>
          <a:xfrm>
            <a:off x="4772752" y="151001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1" name="TextBox 10"/>
          <p:cNvSpPr txBox="1"/>
          <p:nvPr/>
        </p:nvSpPr>
        <p:spPr>
          <a:xfrm>
            <a:off x="1553047" y="2827717"/>
            <a:ext cx="1011553" cy="276999"/>
          </a:xfrm>
          <a:prstGeom prst="rect">
            <a:avLst/>
          </a:prstGeom>
          <a:noFill/>
          <a:ln>
            <a:solidFill>
              <a:srgbClr val="FF0000"/>
            </a:solidFill>
          </a:ln>
        </p:spPr>
        <p:txBody>
          <a:bodyPr wrap="square" rtlCol="0">
            <a:spAutoFit/>
          </a:bodyPr>
          <a:lstStyle/>
          <a:p>
            <a:r>
              <a:rPr lang="en-GB" sz="1200" dirty="0" smtClean="0"/>
              <a:t>Cu Coating </a:t>
            </a:r>
            <a:endParaRPr lang="en-GB" sz="1200" dirty="0"/>
          </a:p>
        </p:txBody>
      </p:sp>
      <p:sp>
        <p:nvSpPr>
          <p:cNvPr id="12" name="TextBox 11"/>
          <p:cNvSpPr txBox="1"/>
          <p:nvPr/>
        </p:nvSpPr>
        <p:spPr>
          <a:xfrm>
            <a:off x="2853522" y="2826409"/>
            <a:ext cx="876510"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13" name="TextBox 12"/>
          <p:cNvSpPr txBox="1"/>
          <p:nvPr/>
        </p:nvSpPr>
        <p:spPr>
          <a:xfrm>
            <a:off x="1957096" y="2282382"/>
            <a:ext cx="805225"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4" name="TextBox 13"/>
          <p:cNvSpPr txBox="1"/>
          <p:nvPr/>
        </p:nvSpPr>
        <p:spPr>
          <a:xfrm>
            <a:off x="1984314" y="3711990"/>
            <a:ext cx="125937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Heat treatment</a:t>
            </a:r>
          </a:p>
        </p:txBody>
      </p:sp>
      <p:sp>
        <p:nvSpPr>
          <p:cNvPr id="15" name="TextBox 14"/>
          <p:cNvSpPr txBox="1"/>
          <p:nvPr/>
        </p:nvSpPr>
        <p:spPr>
          <a:xfrm>
            <a:off x="1036679" y="4220022"/>
            <a:ext cx="850002"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6" name="TextBox 15"/>
          <p:cNvSpPr txBox="1"/>
          <p:nvPr/>
        </p:nvSpPr>
        <p:spPr>
          <a:xfrm>
            <a:off x="3074911" y="4220022"/>
            <a:ext cx="93538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sp>
        <p:nvSpPr>
          <p:cNvPr id="17" name="TextBox 16"/>
          <p:cNvSpPr txBox="1"/>
          <p:nvPr/>
        </p:nvSpPr>
        <p:spPr>
          <a:xfrm>
            <a:off x="5868030" y="2130436"/>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8" name="TextBox 17"/>
          <p:cNvSpPr txBox="1"/>
          <p:nvPr/>
        </p:nvSpPr>
        <p:spPr>
          <a:xfrm>
            <a:off x="0" y="5008406"/>
            <a:ext cx="1698174" cy="338554"/>
          </a:xfrm>
          <a:prstGeom prst="rect">
            <a:avLst/>
          </a:prstGeom>
          <a:noFill/>
        </p:spPr>
        <p:txBody>
          <a:bodyPr wrap="square" rtlCol="0">
            <a:spAutoFit/>
          </a:bodyPr>
          <a:lstStyle/>
          <a:p>
            <a:r>
              <a:rPr lang="en-GB" sz="1600" dirty="0" smtClean="0"/>
              <a:t>Reinforcement</a:t>
            </a:r>
            <a:endParaRPr lang="en-GB" sz="1600" dirty="0"/>
          </a:p>
        </p:txBody>
      </p:sp>
      <p:sp>
        <p:nvSpPr>
          <p:cNvPr id="19" name="TextBox 18"/>
          <p:cNvSpPr txBox="1"/>
          <p:nvPr/>
        </p:nvSpPr>
        <p:spPr>
          <a:xfrm>
            <a:off x="2703003" y="5008406"/>
            <a:ext cx="819962" cy="276999"/>
          </a:xfrm>
          <a:prstGeom prst="rect">
            <a:avLst/>
          </a:prstGeom>
          <a:noFill/>
          <a:ln>
            <a:solidFill>
              <a:srgbClr val="FF0000"/>
            </a:solidFill>
          </a:ln>
        </p:spPr>
        <p:txBody>
          <a:bodyPr wrap="square" rtlCol="0">
            <a:spAutoFit/>
          </a:bodyPr>
          <a:lstStyle/>
          <a:p>
            <a:r>
              <a:rPr lang="en-GB" sz="1200" dirty="0" smtClean="0"/>
              <a:t>Cutting</a:t>
            </a:r>
            <a:endParaRPr lang="en-GB" sz="1200" dirty="0"/>
          </a:p>
        </p:txBody>
      </p:sp>
      <p:sp>
        <p:nvSpPr>
          <p:cNvPr id="20" name="TextBox 19"/>
          <p:cNvSpPr txBox="1"/>
          <p:nvPr/>
        </p:nvSpPr>
        <p:spPr>
          <a:xfrm>
            <a:off x="6467812" y="446034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1" name="TextBox 20"/>
          <p:cNvSpPr txBox="1"/>
          <p:nvPr/>
        </p:nvSpPr>
        <p:spPr>
          <a:xfrm>
            <a:off x="6497715" y="3022748"/>
            <a:ext cx="843069"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2" name="TextBox 21"/>
          <p:cNvSpPr txBox="1"/>
          <p:nvPr/>
        </p:nvSpPr>
        <p:spPr>
          <a:xfrm>
            <a:off x="7425952" y="4948506"/>
            <a:ext cx="1459880" cy="276999"/>
          </a:xfrm>
          <a:prstGeom prst="rect">
            <a:avLst/>
          </a:prstGeom>
          <a:noFill/>
          <a:ln>
            <a:solidFill>
              <a:srgbClr val="FF0000"/>
            </a:solidFill>
          </a:ln>
        </p:spPr>
        <p:txBody>
          <a:bodyPr wrap="square" rtlCol="0">
            <a:spAutoFit/>
          </a:bodyPr>
          <a:lstStyle/>
          <a:p>
            <a:r>
              <a:rPr lang="en-GB" sz="1200" dirty="0"/>
              <a:t>  Machining (FP</a:t>
            </a:r>
            <a:r>
              <a:rPr lang="en-GB" sz="1200" dirty="0" smtClean="0"/>
              <a:t>)</a:t>
            </a:r>
            <a:endParaRPr lang="en-GB" sz="1200" dirty="0"/>
          </a:p>
        </p:txBody>
      </p:sp>
      <p:cxnSp>
        <p:nvCxnSpPr>
          <p:cNvPr id="23" name="Straight Arrow Connector 22"/>
          <p:cNvCxnSpPr>
            <a:stCxn id="8" idx="3"/>
            <a:endCxn id="9" idx="1"/>
          </p:cNvCxnSpPr>
          <p:nvPr/>
        </p:nvCxnSpPr>
        <p:spPr>
          <a:xfrm>
            <a:off x="3295843" y="1651919"/>
            <a:ext cx="241062"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9" idx="3"/>
            <a:endCxn id="10" idx="1"/>
          </p:cNvCxnSpPr>
          <p:nvPr/>
        </p:nvCxnSpPr>
        <p:spPr>
          <a:xfrm flipV="1">
            <a:off x="4561940" y="1648513"/>
            <a:ext cx="210812" cy="340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10" idx="3"/>
            <a:endCxn id="17" idx="1"/>
          </p:cNvCxnSpPr>
          <p:nvPr/>
        </p:nvCxnSpPr>
        <p:spPr>
          <a:xfrm>
            <a:off x="5596924" y="1648513"/>
            <a:ext cx="271106" cy="620423"/>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52" idx="3"/>
            <a:endCxn id="17" idx="1"/>
          </p:cNvCxnSpPr>
          <p:nvPr/>
        </p:nvCxnSpPr>
        <p:spPr>
          <a:xfrm flipV="1">
            <a:off x="4947882" y="2268936"/>
            <a:ext cx="920148" cy="69597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60" idx="3"/>
            <a:endCxn id="21" idx="0"/>
          </p:cNvCxnSpPr>
          <p:nvPr/>
        </p:nvCxnSpPr>
        <p:spPr>
          <a:xfrm flipH="1">
            <a:off x="6919250" y="2268936"/>
            <a:ext cx="937850" cy="753812"/>
          </a:xfrm>
          <a:prstGeom prst="bentConnector4">
            <a:avLst>
              <a:gd name="adj1" fmla="val -24375"/>
              <a:gd name="adj2" fmla="val 59187"/>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77" idx="3"/>
            <a:endCxn id="22" idx="1"/>
          </p:cNvCxnSpPr>
          <p:nvPr/>
        </p:nvCxnSpPr>
        <p:spPr>
          <a:xfrm flipH="1">
            <a:off x="7425952" y="4598842"/>
            <a:ext cx="1328416" cy="488164"/>
          </a:xfrm>
          <a:prstGeom prst="bentConnector5">
            <a:avLst>
              <a:gd name="adj1" fmla="val -17208"/>
              <a:gd name="adj2" fmla="val 50000"/>
              <a:gd name="adj3" fmla="val 117208"/>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67" idx="3"/>
            <a:endCxn id="21" idx="1"/>
          </p:cNvCxnSpPr>
          <p:nvPr/>
        </p:nvCxnSpPr>
        <p:spPr>
          <a:xfrm flipV="1">
            <a:off x="6253719" y="3161248"/>
            <a:ext cx="243996" cy="1198224"/>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Elbow Connector 29"/>
          <p:cNvCxnSpPr>
            <a:stCxn id="21" idx="3"/>
            <a:endCxn id="20" idx="0"/>
          </p:cNvCxnSpPr>
          <p:nvPr/>
        </p:nvCxnSpPr>
        <p:spPr>
          <a:xfrm flipH="1">
            <a:off x="6879898" y="3161248"/>
            <a:ext cx="460886" cy="1299095"/>
          </a:xfrm>
          <a:prstGeom prst="bentConnector4">
            <a:avLst>
              <a:gd name="adj1" fmla="val -49600"/>
              <a:gd name="adj2" fmla="val 5533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1" name="Picture 30"/>
          <p:cNvPicPr>
            <a:picLocks noChangeAspect="1"/>
          </p:cNvPicPr>
          <p:nvPr/>
        </p:nvPicPr>
        <p:blipFill rotWithShape="1">
          <a:blip r:embed="rId3"/>
          <a:srcRect l="2401" t="21269" r="9415"/>
          <a:stretch/>
        </p:blipFill>
        <p:spPr>
          <a:xfrm>
            <a:off x="1579969" y="551294"/>
            <a:ext cx="1095440" cy="732603"/>
          </a:xfrm>
          <a:prstGeom prst="rect">
            <a:avLst/>
          </a:prstGeom>
        </p:spPr>
      </p:pic>
      <p:sp>
        <p:nvSpPr>
          <p:cNvPr id="32" name="TextBox 31"/>
          <p:cNvSpPr txBox="1"/>
          <p:nvPr/>
        </p:nvSpPr>
        <p:spPr>
          <a:xfrm>
            <a:off x="1648086" y="1254907"/>
            <a:ext cx="1125259" cy="276999"/>
          </a:xfrm>
          <a:prstGeom prst="rect">
            <a:avLst/>
          </a:prstGeom>
          <a:noFill/>
        </p:spPr>
        <p:txBody>
          <a:bodyPr wrap="square" rtlCol="0">
            <a:spAutoFit/>
          </a:bodyPr>
          <a:lstStyle/>
          <a:p>
            <a:r>
              <a:rPr lang="en-GB" sz="1200" dirty="0" smtClean="0"/>
              <a:t>~ 40 cm long</a:t>
            </a:r>
            <a:endParaRPr lang="en-GB" sz="1200" dirty="0"/>
          </a:p>
        </p:txBody>
      </p:sp>
      <p:pic>
        <p:nvPicPr>
          <p:cNvPr id="33" name="Picture 32"/>
          <p:cNvPicPr>
            <a:picLocks noChangeAspect="1"/>
          </p:cNvPicPr>
          <p:nvPr/>
        </p:nvPicPr>
        <p:blipFill rotWithShape="1">
          <a:blip r:embed="rId4"/>
          <a:srcRect l="1411" r="41737"/>
          <a:stretch/>
        </p:blipFill>
        <p:spPr>
          <a:xfrm>
            <a:off x="5817460" y="1392532"/>
            <a:ext cx="1909397" cy="768644"/>
          </a:xfrm>
          <a:prstGeom prst="rect">
            <a:avLst/>
          </a:prstGeom>
        </p:spPr>
      </p:pic>
      <p:cxnSp>
        <p:nvCxnSpPr>
          <p:cNvPr id="34" name="Straight Arrow Connector 33"/>
          <p:cNvCxnSpPr>
            <a:stCxn id="11" idx="3"/>
            <a:endCxn id="12" idx="1"/>
          </p:cNvCxnSpPr>
          <p:nvPr/>
        </p:nvCxnSpPr>
        <p:spPr>
          <a:xfrm flipV="1">
            <a:off x="2564600" y="2964909"/>
            <a:ext cx="288922" cy="130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stCxn id="13" idx="3"/>
            <a:endCxn id="51" idx="1"/>
          </p:cNvCxnSpPr>
          <p:nvPr/>
        </p:nvCxnSpPr>
        <p:spPr>
          <a:xfrm>
            <a:off x="2762321" y="2420882"/>
            <a:ext cx="235558" cy="779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6" name="Picture 35"/>
          <p:cNvPicPr>
            <a:picLocks noChangeAspect="1"/>
          </p:cNvPicPr>
          <p:nvPr/>
        </p:nvPicPr>
        <p:blipFill rotWithShape="1">
          <a:blip r:embed="rId5"/>
          <a:srcRect l="15678" t="21748" r="10935" b="9484"/>
          <a:stretch/>
        </p:blipFill>
        <p:spPr>
          <a:xfrm>
            <a:off x="69293" y="2932500"/>
            <a:ext cx="1365802" cy="815300"/>
          </a:xfrm>
          <a:prstGeom prst="rect">
            <a:avLst/>
          </a:prstGeom>
        </p:spPr>
      </p:pic>
      <p:sp>
        <p:nvSpPr>
          <p:cNvPr id="37" name="TextBox 36"/>
          <p:cNvSpPr txBox="1"/>
          <p:nvPr/>
        </p:nvSpPr>
        <p:spPr>
          <a:xfrm>
            <a:off x="1088418" y="2284363"/>
            <a:ext cx="605693"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38" name="Straight Arrow Connector 37"/>
          <p:cNvCxnSpPr>
            <a:stCxn id="37" idx="3"/>
            <a:endCxn id="13" idx="1"/>
          </p:cNvCxnSpPr>
          <p:nvPr/>
        </p:nvCxnSpPr>
        <p:spPr>
          <a:xfrm flipV="1">
            <a:off x="1694111" y="2420882"/>
            <a:ext cx="262985" cy="198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645319" y="5008406"/>
            <a:ext cx="713485"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40" name="Straight Arrow Connector 39"/>
          <p:cNvCxnSpPr>
            <a:stCxn id="39" idx="3"/>
            <a:endCxn id="19" idx="1"/>
          </p:cNvCxnSpPr>
          <p:nvPr/>
        </p:nvCxnSpPr>
        <p:spPr>
          <a:xfrm>
            <a:off x="2358804" y="5146906"/>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959354" y="3711990"/>
            <a:ext cx="824172" cy="276999"/>
          </a:xfrm>
          <a:prstGeom prst="rect">
            <a:avLst/>
          </a:prstGeom>
          <a:noFill/>
          <a:ln>
            <a:solidFill>
              <a:srgbClr val="FF0000"/>
            </a:solidFill>
          </a:ln>
        </p:spPr>
        <p:txBody>
          <a:bodyPr wrap="square" rtlCol="0">
            <a:spAutoFit/>
          </a:bodyPr>
          <a:lstStyle/>
          <a:p>
            <a:r>
              <a:rPr lang="en-GB" sz="1200" dirty="0" smtClean="0"/>
              <a:t>Flat bar </a:t>
            </a:r>
            <a:endParaRPr lang="en-GB" sz="1200" dirty="0"/>
          </a:p>
        </p:txBody>
      </p:sp>
      <p:cxnSp>
        <p:nvCxnSpPr>
          <p:cNvPr id="42" name="Straight Arrow Connector 41"/>
          <p:cNvCxnSpPr>
            <a:stCxn id="41" idx="3"/>
            <a:endCxn id="14" idx="1"/>
          </p:cNvCxnSpPr>
          <p:nvPr/>
        </p:nvCxnSpPr>
        <p:spPr>
          <a:xfrm>
            <a:off x="1783526" y="3850490"/>
            <a:ext cx="20078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1092481" y="1516517"/>
            <a:ext cx="836997" cy="276999"/>
          </a:xfrm>
          <a:prstGeom prst="rect">
            <a:avLst/>
          </a:prstGeom>
          <a:noFill/>
          <a:ln>
            <a:solidFill>
              <a:srgbClr val="FF0000"/>
            </a:solidFill>
          </a:ln>
        </p:spPr>
        <p:txBody>
          <a:bodyPr wrap="square" rtlCol="0">
            <a:spAutoFit/>
          </a:bodyPr>
          <a:lstStyle/>
          <a:p>
            <a:r>
              <a:rPr lang="en-GB" sz="1200" dirty="0" smtClean="0"/>
              <a:t>Powder </a:t>
            </a:r>
            <a:endParaRPr lang="en-GB" sz="1200" dirty="0"/>
          </a:p>
        </p:txBody>
      </p:sp>
      <p:cxnSp>
        <p:nvCxnSpPr>
          <p:cNvPr id="44" name="Straight Arrow Connector 43"/>
          <p:cNvCxnSpPr>
            <a:stCxn id="43" idx="3"/>
            <a:endCxn id="8" idx="1"/>
          </p:cNvCxnSpPr>
          <p:nvPr/>
        </p:nvCxnSpPr>
        <p:spPr>
          <a:xfrm flipV="1">
            <a:off x="1929478" y="1651919"/>
            <a:ext cx="291194" cy="30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5" name="Picture 44"/>
          <p:cNvPicPr>
            <a:picLocks noChangeAspect="1"/>
          </p:cNvPicPr>
          <p:nvPr/>
        </p:nvPicPr>
        <p:blipFill rotWithShape="1">
          <a:blip r:embed="rId6"/>
          <a:srcRect l="12471" t="15603" r="14282" b="3531"/>
          <a:stretch/>
        </p:blipFill>
        <p:spPr>
          <a:xfrm>
            <a:off x="2721561" y="782327"/>
            <a:ext cx="1143397" cy="523665"/>
          </a:xfrm>
          <a:prstGeom prst="rect">
            <a:avLst/>
          </a:prstGeom>
        </p:spPr>
      </p:pic>
      <p:sp>
        <p:nvSpPr>
          <p:cNvPr id="46" name="TextBox 45"/>
          <p:cNvSpPr txBox="1"/>
          <p:nvPr/>
        </p:nvSpPr>
        <p:spPr>
          <a:xfrm>
            <a:off x="2733212" y="1257857"/>
            <a:ext cx="2863712" cy="276999"/>
          </a:xfrm>
          <a:prstGeom prst="rect">
            <a:avLst/>
          </a:prstGeom>
          <a:noFill/>
        </p:spPr>
        <p:txBody>
          <a:bodyPr wrap="square" rtlCol="0">
            <a:spAutoFit/>
          </a:bodyPr>
          <a:lstStyle/>
          <a:p>
            <a:pPr algn="ctr"/>
            <a:r>
              <a:rPr lang="en-GB" sz="1200" dirty="0" smtClean="0"/>
              <a:t>Transition and special central pieces</a:t>
            </a:r>
            <a:endParaRPr lang="en-GB" sz="1200" dirty="0"/>
          </a:p>
        </p:txBody>
      </p:sp>
      <p:sp>
        <p:nvSpPr>
          <p:cNvPr id="47" name="TextBox 46"/>
          <p:cNvSpPr txBox="1"/>
          <p:nvPr/>
        </p:nvSpPr>
        <p:spPr>
          <a:xfrm>
            <a:off x="2085131" y="4220022"/>
            <a:ext cx="806784" cy="276999"/>
          </a:xfrm>
          <a:prstGeom prst="rect">
            <a:avLst/>
          </a:prstGeom>
          <a:noFill/>
          <a:ln>
            <a:solidFill>
              <a:srgbClr val="FF0000"/>
            </a:solidFill>
          </a:ln>
        </p:spPr>
        <p:txBody>
          <a:bodyPr wrap="square" rtlCol="0">
            <a:spAutoFit/>
          </a:bodyPr>
          <a:lstStyle/>
          <a:p>
            <a:r>
              <a:rPr lang="en-GB" sz="1200" dirty="0" smtClean="0"/>
              <a:t>Cutting</a:t>
            </a:r>
            <a:endParaRPr lang="en-GB" sz="1200" dirty="0"/>
          </a:p>
        </p:txBody>
      </p:sp>
      <p:cxnSp>
        <p:nvCxnSpPr>
          <p:cNvPr id="48" name="Straight Arrow Connector 47"/>
          <p:cNvCxnSpPr>
            <a:stCxn id="15" idx="3"/>
            <a:endCxn id="47" idx="1"/>
          </p:cNvCxnSpPr>
          <p:nvPr/>
        </p:nvCxnSpPr>
        <p:spPr>
          <a:xfrm>
            <a:off x="1886681" y="4358522"/>
            <a:ext cx="19845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Straight Arrow Connector 48"/>
          <p:cNvCxnSpPr>
            <a:stCxn id="47" idx="3"/>
            <a:endCxn id="16" idx="1"/>
          </p:cNvCxnSpPr>
          <p:nvPr/>
        </p:nvCxnSpPr>
        <p:spPr>
          <a:xfrm>
            <a:off x="2891915" y="4358522"/>
            <a:ext cx="18299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19" idx="3"/>
            <a:endCxn id="62" idx="1"/>
          </p:cNvCxnSpPr>
          <p:nvPr/>
        </p:nvCxnSpPr>
        <p:spPr>
          <a:xfrm>
            <a:off x="3522965" y="5146906"/>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997879" y="2290177"/>
            <a:ext cx="89379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sp>
        <p:nvSpPr>
          <p:cNvPr id="52" name="TextBox 51"/>
          <p:cNvSpPr txBox="1"/>
          <p:nvPr/>
        </p:nvSpPr>
        <p:spPr>
          <a:xfrm>
            <a:off x="4036519" y="2826408"/>
            <a:ext cx="911363"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a:t>Coating </a:t>
            </a:r>
            <a:endParaRPr lang="en-GB" dirty="0" smtClean="0"/>
          </a:p>
        </p:txBody>
      </p:sp>
      <p:cxnSp>
        <p:nvCxnSpPr>
          <p:cNvPr id="53" name="Straight Arrow Connector 52"/>
          <p:cNvCxnSpPr>
            <a:stCxn id="12" idx="3"/>
            <a:endCxn id="52" idx="1"/>
          </p:cNvCxnSpPr>
          <p:nvPr/>
        </p:nvCxnSpPr>
        <p:spPr>
          <a:xfrm flipV="1">
            <a:off x="3730032" y="2964908"/>
            <a:ext cx="306487"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63" idx="3"/>
            <a:endCxn id="11" idx="1"/>
          </p:cNvCxnSpPr>
          <p:nvPr/>
        </p:nvCxnSpPr>
        <p:spPr>
          <a:xfrm flipH="1">
            <a:off x="1553047" y="2430744"/>
            <a:ext cx="3448138" cy="535473"/>
          </a:xfrm>
          <a:prstGeom prst="bentConnector5">
            <a:avLst>
              <a:gd name="adj1" fmla="val -6630"/>
              <a:gd name="adj2" fmla="val 50000"/>
              <a:gd name="adj3" fmla="val 10663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3424757" y="3709852"/>
            <a:ext cx="1020929"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cxnSp>
        <p:nvCxnSpPr>
          <p:cNvPr id="56" name="Straight Arrow Connector 55"/>
          <p:cNvCxnSpPr>
            <a:stCxn id="14" idx="3"/>
            <a:endCxn id="55" idx="1"/>
          </p:cNvCxnSpPr>
          <p:nvPr/>
        </p:nvCxnSpPr>
        <p:spPr>
          <a:xfrm flipV="1">
            <a:off x="3243693" y="3848352"/>
            <a:ext cx="181064" cy="213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4212076" y="4213805"/>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Forming</a:t>
            </a:r>
          </a:p>
        </p:txBody>
      </p:sp>
      <p:cxnSp>
        <p:nvCxnSpPr>
          <p:cNvPr id="58" name="Straight Arrow Connector 57"/>
          <p:cNvCxnSpPr>
            <a:stCxn id="16" idx="3"/>
            <a:endCxn id="57" idx="1"/>
          </p:cNvCxnSpPr>
          <p:nvPr/>
        </p:nvCxnSpPr>
        <p:spPr>
          <a:xfrm flipV="1">
            <a:off x="4010300" y="4352305"/>
            <a:ext cx="201776" cy="621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9" name="Elbow Connector 58"/>
          <p:cNvCxnSpPr>
            <a:stCxn id="65" idx="3"/>
            <a:endCxn id="15" idx="1"/>
          </p:cNvCxnSpPr>
          <p:nvPr/>
        </p:nvCxnSpPr>
        <p:spPr>
          <a:xfrm flipH="1">
            <a:off x="1036679" y="3849930"/>
            <a:ext cx="4527920" cy="508592"/>
          </a:xfrm>
          <a:prstGeom prst="bentConnector5">
            <a:avLst>
              <a:gd name="adj1" fmla="val -5049"/>
              <a:gd name="adj2" fmla="val 50000"/>
              <a:gd name="adj3" fmla="val 105049"/>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6963308" y="2130436"/>
            <a:ext cx="89379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cxnSp>
        <p:nvCxnSpPr>
          <p:cNvPr id="61" name="Straight Arrow Connector 60"/>
          <p:cNvCxnSpPr>
            <a:stCxn id="17" idx="3"/>
            <a:endCxn id="60" idx="1"/>
          </p:cNvCxnSpPr>
          <p:nvPr/>
        </p:nvCxnSpPr>
        <p:spPr>
          <a:xfrm>
            <a:off x="6692202" y="2268936"/>
            <a:ext cx="27110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3917926" y="5008406"/>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sp>
        <p:nvSpPr>
          <p:cNvPr id="63" name="TextBox 62"/>
          <p:cNvSpPr txBox="1"/>
          <p:nvPr/>
        </p:nvSpPr>
        <p:spPr>
          <a:xfrm>
            <a:off x="4177013" y="2292244"/>
            <a:ext cx="82417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Welding </a:t>
            </a:r>
          </a:p>
        </p:txBody>
      </p:sp>
      <p:cxnSp>
        <p:nvCxnSpPr>
          <p:cNvPr id="64" name="Straight Arrow Connector 63"/>
          <p:cNvCxnSpPr>
            <a:stCxn id="51" idx="3"/>
            <a:endCxn id="63" idx="1"/>
          </p:cNvCxnSpPr>
          <p:nvPr/>
        </p:nvCxnSpPr>
        <p:spPr>
          <a:xfrm>
            <a:off x="3891671" y="2428677"/>
            <a:ext cx="285342" cy="20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5" name="TextBox 64"/>
          <p:cNvSpPr txBox="1"/>
          <p:nvPr/>
        </p:nvSpPr>
        <p:spPr>
          <a:xfrm>
            <a:off x="4629210" y="3711430"/>
            <a:ext cx="935389" cy="276999"/>
          </a:xfrm>
          <a:prstGeom prst="rect">
            <a:avLst/>
          </a:prstGeom>
          <a:noFill/>
          <a:ln>
            <a:solidFill>
              <a:srgbClr val="FF0000"/>
            </a:solidFill>
          </a:ln>
        </p:spPr>
        <p:txBody>
          <a:bodyPr wrap="square" rtlCol="0">
            <a:spAutoFit/>
          </a:bodyPr>
          <a:lstStyle/>
          <a:p>
            <a:r>
              <a:rPr lang="en-GB" sz="1200" dirty="0" smtClean="0"/>
              <a:t>polishing</a:t>
            </a:r>
            <a:endParaRPr lang="en-GB" sz="1200" dirty="0"/>
          </a:p>
        </p:txBody>
      </p:sp>
      <p:cxnSp>
        <p:nvCxnSpPr>
          <p:cNvPr id="66" name="Straight Arrow Connector 65"/>
          <p:cNvCxnSpPr>
            <a:stCxn id="55" idx="3"/>
            <a:endCxn id="65" idx="1"/>
          </p:cNvCxnSpPr>
          <p:nvPr/>
        </p:nvCxnSpPr>
        <p:spPr>
          <a:xfrm>
            <a:off x="4445686" y="3848352"/>
            <a:ext cx="183524" cy="15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TextBox 66"/>
          <p:cNvSpPr txBox="1"/>
          <p:nvPr/>
        </p:nvSpPr>
        <p:spPr>
          <a:xfrm>
            <a:off x="5232790" y="4220972"/>
            <a:ext cx="102092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cxnSp>
        <p:nvCxnSpPr>
          <p:cNvPr id="68" name="Straight Arrow Connector 67"/>
          <p:cNvCxnSpPr>
            <a:stCxn id="57" idx="3"/>
            <a:endCxn id="67" idx="1"/>
          </p:cNvCxnSpPr>
          <p:nvPr/>
        </p:nvCxnSpPr>
        <p:spPr>
          <a:xfrm>
            <a:off x="5062078" y="4352305"/>
            <a:ext cx="170712" cy="71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8896" y="5364870"/>
            <a:ext cx="1698174" cy="338554"/>
          </a:xfrm>
          <a:prstGeom prst="rect">
            <a:avLst/>
          </a:prstGeom>
          <a:noFill/>
        </p:spPr>
        <p:txBody>
          <a:bodyPr wrap="square" rtlCol="0">
            <a:spAutoFit/>
          </a:bodyPr>
          <a:lstStyle/>
          <a:p>
            <a:r>
              <a:rPr lang="en-GB" sz="1600" dirty="0" smtClean="0"/>
              <a:t>End plate</a:t>
            </a:r>
            <a:endParaRPr lang="en-GB" sz="1600" dirty="0"/>
          </a:p>
        </p:txBody>
      </p:sp>
      <p:sp>
        <p:nvSpPr>
          <p:cNvPr id="70" name="TextBox 69"/>
          <p:cNvSpPr txBox="1"/>
          <p:nvPr/>
        </p:nvSpPr>
        <p:spPr>
          <a:xfrm>
            <a:off x="2711899" y="5364870"/>
            <a:ext cx="81996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Cutting</a:t>
            </a:r>
          </a:p>
        </p:txBody>
      </p:sp>
      <p:sp>
        <p:nvSpPr>
          <p:cNvPr id="71" name="TextBox 70"/>
          <p:cNvSpPr txBox="1"/>
          <p:nvPr/>
        </p:nvSpPr>
        <p:spPr>
          <a:xfrm>
            <a:off x="1654215" y="5364870"/>
            <a:ext cx="713485"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Sheet </a:t>
            </a:r>
          </a:p>
        </p:txBody>
      </p:sp>
      <p:cxnSp>
        <p:nvCxnSpPr>
          <p:cNvPr id="72" name="Straight Arrow Connector 71"/>
          <p:cNvCxnSpPr>
            <a:stCxn id="71" idx="3"/>
            <a:endCxn id="70" idx="1"/>
          </p:cNvCxnSpPr>
          <p:nvPr/>
        </p:nvCxnSpPr>
        <p:spPr>
          <a:xfrm>
            <a:off x="2367700" y="5503370"/>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70" idx="3"/>
            <a:endCxn id="74" idx="1"/>
          </p:cNvCxnSpPr>
          <p:nvPr/>
        </p:nvCxnSpPr>
        <p:spPr>
          <a:xfrm>
            <a:off x="3531861" y="5503370"/>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3926822" y="5364870"/>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cxnSp>
        <p:nvCxnSpPr>
          <p:cNvPr id="75" name="Elbow Connector 74"/>
          <p:cNvCxnSpPr>
            <a:stCxn id="74" idx="3"/>
            <a:endCxn id="20" idx="2"/>
          </p:cNvCxnSpPr>
          <p:nvPr/>
        </p:nvCxnSpPr>
        <p:spPr>
          <a:xfrm flipV="1">
            <a:off x="4776824" y="4737342"/>
            <a:ext cx="2103074" cy="766028"/>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6" name="Elbow Connector 75"/>
          <p:cNvCxnSpPr>
            <a:stCxn id="62" idx="3"/>
            <a:endCxn id="20" idx="1"/>
          </p:cNvCxnSpPr>
          <p:nvPr/>
        </p:nvCxnSpPr>
        <p:spPr>
          <a:xfrm flipV="1">
            <a:off x="4767928" y="4598843"/>
            <a:ext cx="1699884" cy="548063"/>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7" name="TextBox 76"/>
          <p:cNvSpPr txBox="1"/>
          <p:nvPr/>
        </p:nvSpPr>
        <p:spPr>
          <a:xfrm>
            <a:off x="7458646" y="4460342"/>
            <a:ext cx="129572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Coating</a:t>
            </a:r>
          </a:p>
        </p:txBody>
      </p:sp>
      <p:cxnSp>
        <p:nvCxnSpPr>
          <p:cNvPr id="78" name="Straight Arrow Connector 77"/>
          <p:cNvCxnSpPr>
            <a:stCxn id="20" idx="3"/>
            <a:endCxn id="77" idx="1"/>
          </p:cNvCxnSpPr>
          <p:nvPr/>
        </p:nvCxnSpPr>
        <p:spPr>
          <a:xfrm flipV="1">
            <a:off x="7291984" y="4598842"/>
            <a:ext cx="166662"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39236" y="3560582"/>
            <a:ext cx="1489940" cy="840972"/>
          </a:xfrm>
          <a:prstGeom prst="rect">
            <a:avLst/>
          </a:prstGeom>
        </p:spPr>
      </p:pic>
      <p:sp>
        <p:nvSpPr>
          <p:cNvPr id="80" name="TextBox 79"/>
          <p:cNvSpPr txBox="1"/>
          <p:nvPr/>
        </p:nvSpPr>
        <p:spPr>
          <a:xfrm>
            <a:off x="10380" y="5787902"/>
            <a:ext cx="6223000" cy="369332"/>
          </a:xfrm>
          <a:prstGeom prst="rect">
            <a:avLst/>
          </a:prstGeom>
          <a:noFill/>
        </p:spPr>
        <p:txBody>
          <a:bodyPr wrap="square" rtlCol="0">
            <a:spAutoFit/>
          </a:bodyPr>
          <a:lstStyle/>
          <a:p>
            <a:r>
              <a:rPr lang="en-GB" dirty="0" smtClean="0"/>
              <a:t>Manufacturing procedure similar to prototype #1 </a:t>
            </a:r>
            <a:endParaRPr lang="en-GB" dirty="0"/>
          </a:p>
        </p:txBody>
      </p:sp>
    </p:spTree>
    <p:extLst>
      <p:ext uri="{BB962C8B-B14F-4D97-AF65-F5344CB8AC3E}">
        <p14:creationId xmlns:p14="http://schemas.microsoft.com/office/powerpoint/2010/main" val="14610649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a:t>
            </a:fld>
            <a:endParaRPr lang="en-US" dirty="0"/>
          </a:p>
        </p:txBody>
      </p:sp>
      <p:sp>
        <p:nvSpPr>
          <p:cNvPr id="15" name="TextBox 14"/>
          <p:cNvSpPr txBox="1"/>
          <p:nvPr/>
        </p:nvSpPr>
        <p:spPr>
          <a:xfrm>
            <a:off x="0" y="-3581"/>
            <a:ext cx="9144000" cy="400110"/>
          </a:xfrm>
          <a:prstGeom prst="rect">
            <a:avLst/>
          </a:prstGeom>
          <a:noFill/>
        </p:spPr>
        <p:txBody>
          <a:bodyPr wrap="square" rtlCol="0">
            <a:spAutoFit/>
          </a:bodyPr>
          <a:lstStyle/>
          <a:p>
            <a:pPr algn="ctr"/>
            <a:r>
              <a:rPr lang="en-GB" sz="2000" dirty="0" smtClean="0"/>
              <a:t>The </a:t>
            </a:r>
            <a:r>
              <a:rPr lang="en-GB" sz="2000" dirty="0" err="1" smtClean="0"/>
              <a:t>Synchroton</a:t>
            </a:r>
            <a:r>
              <a:rPr lang="en-GB" sz="2000" dirty="0" smtClean="0"/>
              <a:t> Radiation in the FCC-</a:t>
            </a:r>
            <a:r>
              <a:rPr lang="en-GB" sz="2000" dirty="0" err="1" smtClean="0"/>
              <a:t>hh</a:t>
            </a:r>
            <a:r>
              <a:rPr lang="en-GB" sz="2000" dirty="0" smtClean="0"/>
              <a:t> 2 m-Long Test Tube at ANKA</a:t>
            </a:r>
            <a:endParaRPr lang="en-GB" sz="2000" dirty="0"/>
          </a:p>
        </p:txBody>
      </p:sp>
      <p:sp>
        <p:nvSpPr>
          <p:cNvPr id="16" name="TextBox 15"/>
          <p:cNvSpPr txBox="1"/>
          <p:nvPr/>
        </p:nvSpPr>
        <p:spPr>
          <a:xfrm>
            <a:off x="185351" y="650571"/>
            <a:ext cx="8701710" cy="584775"/>
          </a:xfrm>
          <a:prstGeom prst="rect">
            <a:avLst/>
          </a:prstGeom>
          <a:noFill/>
        </p:spPr>
        <p:txBody>
          <a:bodyPr wrap="square" rtlCol="0">
            <a:spAutoFit/>
          </a:bodyPr>
          <a:lstStyle/>
          <a:p>
            <a:pPr marL="285750" indent="-285750">
              <a:buFont typeface="Arial" panose="020B0604020202020204" pitchFamily="34" charset="0"/>
              <a:buChar char="•"/>
            </a:pPr>
            <a:r>
              <a:rPr lang="en-GB" sz="1600" dirty="0" smtClean="0"/>
              <a:t>SR spectrum: full vertical opening vs 2mm-high collimation</a:t>
            </a:r>
          </a:p>
          <a:p>
            <a:pPr marL="285750" indent="-285750">
              <a:buFont typeface="Arial" panose="020B0604020202020204" pitchFamily="34" charset="0"/>
              <a:buChar char="•"/>
            </a:pPr>
            <a:r>
              <a:rPr lang="en-GB" sz="1600" dirty="0" smtClean="0"/>
              <a:t>Beam energy: 2.209 GEV; Beam current: 400 mA</a:t>
            </a:r>
            <a:endParaRPr lang="en-GB" sz="1600" dirty="0"/>
          </a:p>
        </p:txBody>
      </p:sp>
      <p:sp>
        <p:nvSpPr>
          <p:cNvPr id="17" name="TextBox 16"/>
          <p:cNvSpPr txBox="1"/>
          <p:nvPr/>
        </p:nvSpPr>
        <p:spPr>
          <a:xfrm>
            <a:off x="0" y="5596896"/>
            <a:ext cx="9143999" cy="584775"/>
          </a:xfrm>
          <a:prstGeom prst="rect">
            <a:avLst/>
          </a:prstGeom>
          <a:noFill/>
        </p:spPr>
        <p:txBody>
          <a:bodyPr wrap="square" rtlCol="0">
            <a:spAutoFit/>
          </a:bodyPr>
          <a:lstStyle/>
          <a:p>
            <a:pPr marL="285750" indent="-285750" algn="ctr">
              <a:buFont typeface="Wingdings" panose="05000000000000000000" pitchFamily="2" charset="2"/>
              <a:buChar char="à"/>
            </a:pPr>
            <a:r>
              <a:rPr lang="en-GB" sz="1600" dirty="0" smtClean="0"/>
              <a:t>About 42.3% of the generated photon flux is cropped by the 2mm vertical collimation </a:t>
            </a:r>
            <a:r>
              <a:rPr lang="en-GB" sz="1600" dirty="0" smtClean="0">
                <a:sym typeface="Wingdings" panose="05000000000000000000" pitchFamily="2" charset="2"/>
              </a:rPr>
              <a:t></a:t>
            </a:r>
          </a:p>
          <a:p>
            <a:pPr marL="285750" indent="-285750" algn="ctr">
              <a:buFont typeface="Wingdings" panose="05000000000000000000" pitchFamily="2" charset="2"/>
              <a:buChar char="à"/>
            </a:pPr>
            <a:r>
              <a:rPr lang="en-GB" sz="1600" dirty="0" smtClean="0"/>
              <a:t>10% of the power is cropped too </a:t>
            </a:r>
            <a:r>
              <a:rPr lang="en-GB" sz="1600" dirty="0" smtClean="0">
                <a:sym typeface="Wingdings" panose="05000000000000000000" pitchFamily="2" charset="2"/>
              </a:rPr>
              <a:t></a:t>
            </a:r>
            <a:endParaRPr lang="en-GB" sz="1600" dirty="0"/>
          </a:p>
        </p:txBody>
      </p:sp>
      <p:pic>
        <p:nvPicPr>
          <p:cNvPr id="18" name="Picture 17"/>
          <p:cNvPicPr>
            <a:picLocks noChangeAspect="1"/>
          </p:cNvPicPr>
          <p:nvPr/>
        </p:nvPicPr>
        <p:blipFill>
          <a:blip r:embed="rId2"/>
          <a:stretch>
            <a:fillRect/>
          </a:stretch>
        </p:blipFill>
        <p:spPr>
          <a:xfrm>
            <a:off x="1231290" y="1352836"/>
            <a:ext cx="6681419" cy="4149582"/>
          </a:xfrm>
          <a:prstGeom prst="rect">
            <a:avLst/>
          </a:prstGeom>
        </p:spPr>
      </p:pic>
      <p:pic>
        <p:nvPicPr>
          <p:cNvPr id="19" name="Picture 18"/>
          <p:cNvPicPr>
            <a:picLocks noChangeAspect="1"/>
          </p:cNvPicPr>
          <p:nvPr/>
        </p:nvPicPr>
        <p:blipFill>
          <a:blip r:embed="rId3"/>
          <a:stretch>
            <a:fillRect/>
          </a:stretch>
        </p:blipFill>
        <p:spPr>
          <a:xfrm>
            <a:off x="1231290" y="1354209"/>
            <a:ext cx="6765479" cy="4149582"/>
          </a:xfrm>
          <a:prstGeom prst="rect">
            <a:avLst/>
          </a:prstGeom>
        </p:spPr>
      </p:pic>
      <p:pic>
        <p:nvPicPr>
          <p:cNvPr id="20" name="Picture 19"/>
          <p:cNvPicPr>
            <a:picLocks noChangeAspect="1"/>
          </p:cNvPicPr>
          <p:nvPr/>
        </p:nvPicPr>
        <p:blipFill>
          <a:blip r:embed="rId4"/>
          <a:stretch>
            <a:fillRect/>
          </a:stretch>
        </p:blipFill>
        <p:spPr>
          <a:xfrm>
            <a:off x="1231289" y="1354209"/>
            <a:ext cx="6765479" cy="4147013"/>
          </a:xfrm>
          <a:prstGeom prst="rect">
            <a:avLst/>
          </a:prstGeom>
        </p:spPr>
      </p:pic>
      <p:pic>
        <p:nvPicPr>
          <p:cNvPr id="21" name="Picture 20"/>
          <p:cNvPicPr>
            <a:picLocks noChangeAspect="1"/>
          </p:cNvPicPr>
          <p:nvPr/>
        </p:nvPicPr>
        <p:blipFill>
          <a:blip r:embed="rId5"/>
          <a:stretch>
            <a:fillRect/>
          </a:stretch>
        </p:blipFill>
        <p:spPr>
          <a:xfrm>
            <a:off x="1231290" y="1354209"/>
            <a:ext cx="6765479" cy="4168494"/>
          </a:xfrm>
          <a:prstGeom prst="rect">
            <a:avLst/>
          </a:prstGeom>
        </p:spPr>
      </p:pic>
    </p:spTree>
    <p:extLst>
      <p:ext uri="{BB962C8B-B14F-4D97-AF65-F5344CB8AC3E}">
        <p14:creationId xmlns:p14="http://schemas.microsoft.com/office/powerpoint/2010/main" val="40336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anim calcmode="lin" valueType="num">
                                      <p:cBhvr additive="base">
                                        <p:cTn id="11"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par>
                          <p:cTn id="23" fill="hold">
                            <p:stCondLst>
                              <p:cond delay="500"/>
                            </p:stCondLst>
                            <p:childTnLst>
                              <p:par>
                                <p:cTn id="24" presetID="2" presetClass="entr" presetSubtype="4" fill="hold" grpId="0" nodeType="afterEffect">
                                  <p:stCondLst>
                                    <p:cond delay="0"/>
                                  </p:stCondLst>
                                  <p:childTnLst>
                                    <p:set>
                                      <p:cBhvr>
                                        <p:cTn id="25" dur="1" fill="hold">
                                          <p:stCondLst>
                                            <p:cond delay="0"/>
                                          </p:stCondLst>
                                        </p:cTn>
                                        <p:tgtEl>
                                          <p:spTgt spid="17">
                                            <p:txEl>
                                              <p:pRg st="1" end="1"/>
                                            </p:txEl>
                                          </p:spTgt>
                                        </p:tgtEl>
                                        <p:attrNameLst>
                                          <p:attrName>style.visibility</p:attrName>
                                        </p:attrNameLst>
                                      </p:cBhvr>
                                      <p:to>
                                        <p:strVal val="visible"/>
                                      </p:to>
                                    </p:set>
                                    <p:anim calcmode="lin" valueType="num">
                                      <p:cBhvr additive="base">
                                        <p:cTn id="26" dur="500" fill="hold"/>
                                        <p:tgtEl>
                                          <p:spTgt spid="17">
                                            <p:txEl>
                                              <p:pRg st="1" end="1"/>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1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barn(inVertical)">
                                      <p:cBhvr>
                                        <p:cTn id="3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0"/>
            <a:ext cx="8226854"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Manufacturing status #2</a:t>
            </a:r>
            <a:endParaRPr lang="en-GB" sz="3200" dirty="0"/>
          </a:p>
        </p:txBody>
      </p:sp>
      <p:sp>
        <p:nvSpPr>
          <p:cNvPr id="3" name="TextBox 2"/>
          <p:cNvSpPr txBox="1"/>
          <p:nvPr/>
        </p:nvSpPr>
        <p:spPr>
          <a:xfrm>
            <a:off x="0" y="659366"/>
            <a:ext cx="6953250" cy="366019"/>
          </a:xfrm>
          <a:prstGeom prst="rect">
            <a:avLst/>
          </a:prstGeom>
          <a:noFill/>
        </p:spPr>
        <p:txBody>
          <a:bodyPr wrap="square" rtlCol="0">
            <a:spAutoFit/>
          </a:bodyPr>
          <a:lstStyle/>
          <a:p>
            <a:r>
              <a:rPr lang="en-GB" dirty="0" smtClean="0"/>
              <a:t>Assembly:</a:t>
            </a:r>
            <a:endParaRPr lang="en-GB" dirty="0"/>
          </a:p>
        </p:txBody>
      </p:sp>
      <p:sp>
        <p:nvSpPr>
          <p:cNvPr id="4" name="TextBox 3"/>
          <p:cNvSpPr txBox="1"/>
          <p:nvPr/>
        </p:nvSpPr>
        <p:spPr>
          <a:xfrm>
            <a:off x="1" y="2369308"/>
            <a:ext cx="1234305" cy="584775"/>
          </a:xfrm>
          <a:prstGeom prst="rect">
            <a:avLst/>
          </a:prstGeom>
          <a:noFill/>
        </p:spPr>
        <p:txBody>
          <a:bodyPr wrap="square" rtlCol="0">
            <a:spAutoFit/>
          </a:bodyPr>
          <a:lstStyle/>
          <a:p>
            <a:r>
              <a:rPr lang="en-GB" sz="1600" dirty="0" smtClean="0"/>
              <a:t>Beam screen wall</a:t>
            </a:r>
            <a:endParaRPr lang="en-GB" sz="1600" dirty="0"/>
          </a:p>
        </p:txBody>
      </p:sp>
      <p:sp>
        <p:nvSpPr>
          <p:cNvPr id="5" name="TextBox 4"/>
          <p:cNvSpPr txBox="1"/>
          <p:nvPr/>
        </p:nvSpPr>
        <p:spPr>
          <a:xfrm>
            <a:off x="0" y="1392532"/>
            <a:ext cx="1401709" cy="584775"/>
          </a:xfrm>
          <a:prstGeom prst="rect">
            <a:avLst/>
          </a:prstGeom>
          <a:noFill/>
        </p:spPr>
        <p:txBody>
          <a:bodyPr wrap="square" rtlCol="0">
            <a:spAutoFit/>
          </a:bodyPr>
          <a:lstStyle/>
          <a:p>
            <a:r>
              <a:rPr lang="en-GB" sz="1600" dirty="0" smtClean="0"/>
              <a:t>Cooling channel</a:t>
            </a:r>
            <a:endParaRPr lang="en-GB" sz="1600" dirty="0"/>
          </a:p>
        </p:txBody>
      </p:sp>
      <p:sp>
        <p:nvSpPr>
          <p:cNvPr id="6" name="TextBox 5"/>
          <p:cNvSpPr txBox="1"/>
          <p:nvPr/>
        </p:nvSpPr>
        <p:spPr>
          <a:xfrm>
            <a:off x="2" y="3719131"/>
            <a:ext cx="1296238" cy="338554"/>
          </a:xfrm>
          <a:prstGeom prst="rect">
            <a:avLst/>
          </a:prstGeom>
          <a:noFill/>
        </p:spPr>
        <p:txBody>
          <a:bodyPr wrap="square" rtlCol="0">
            <a:spAutoFit/>
          </a:bodyPr>
          <a:lstStyle/>
          <a:p>
            <a:r>
              <a:rPr lang="en-GB" sz="1600" dirty="0" smtClean="0"/>
              <a:t>Reflector</a:t>
            </a:r>
            <a:endParaRPr lang="en-GB" sz="1600" dirty="0"/>
          </a:p>
        </p:txBody>
      </p:sp>
      <p:sp>
        <p:nvSpPr>
          <p:cNvPr id="7" name="TextBox 6"/>
          <p:cNvSpPr txBox="1"/>
          <p:nvPr/>
        </p:nvSpPr>
        <p:spPr>
          <a:xfrm>
            <a:off x="2220672" y="1513419"/>
            <a:ext cx="1075171" cy="276999"/>
          </a:xfrm>
          <a:prstGeom prst="rect">
            <a:avLst/>
          </a:prstGeom>
          <a:noFill/>
          <a:ln>
            <a:solidFill>
              <a:srgbClr val="FF0000"/>
            </a:solidFill>
          </a:ln>
        </p:spPr>
        <p:txBody>
          <a:bodyPr wrap="square" rtlCol="0">
            <a:spAutoFit/>
          </a:bodyPr>
          <a:lstStyle/>
          <a:p>
            <a:r>
              <a:rPr lang="en-GB" sz="1200" dirty="0" smtClean="0"/>
              <a:t>3D printing</a:t>
            </a:r>
            <a:endParaRPr lang="en-GB" sz="1200" dirty="0"/>
          </a:p>
        </p:txBody>
      </p:sp>
      <p:sp>
        <p:nvSpPr>
          <p:cNvPr id="8" name="TextBox 7"/>
          <p:cNvSpPr txBox="1"/>
          <p:nvPr/>
        </p:nvSpPr>
        <p:spPr>
          <a:xfrm>
            <a:off x="3536905" y="1513419"/>
            <a:ext cx="1025035"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9" name="TextBox 8"/>
          <p:cNvSpPr txBox="1"/>
          <p:nvPr/>
        </p:nvSpPr>
        <p:spPr>
          <a:xfrm>
            <a:off x="4772752" y="151001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0" name="TextBox 9"/>
          <p:cNvSpPr txBox="1"/>
          <p:nvPr/>
        </p:nvSpPr>
        <p:spPr>
          <a:xfrm>
            <a:off x="1553047" y="2827717"/>
            <a:ext cx="1011553" cy="276999"/>
          </a:xfrm>
          <a:prstGeom prst="rect">
            <a:avLst/>
          </a:prstGeom>
          <a:noFill/>
          <a:ln>
            <a:solidFill>
              <a:srgbClr val="FF0000"/>
            </a:solidFill>
          </a:ln>
        </p:spPr>
        <p:txBody>
          <a:bodyPr wrap="square" rtlCol="0">
            <a:spAutoFit/>
          </a:bodyPr>
          <a:lstStyle/>
          <a:p>
            <a:r>
              <a:rPr lang="en-GB" sz="1200" dirty="0" smtClean="0"/>
              <a:t>Cu Coating </a:t>
            </a:r>
            <a:endParaRPr lang="en-GB" sz="1200" dirty="0"/>
          </a:p>
        </p:txBody>
      </p:sp>
      <p:sp>
        <p:nvSpPr>
          <p:cNvPr id="11" name="TextBox 10"/>
          <p:cNvSpPr txBox="1"/>
          <p:nvPr/>
        </p:nvSpPr>
        <p:spPr>
          <a:xfrm>
            <a:off x="2853522" y="2826409"/>
            <a:ext cx="876510"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12" name="TextBox 11"/>
          <p:cNvSpPr txBox="1"/>
          <p:nvPr/>
        </p:nvSpPr>
        <p:spPr>
          <a:xfrm>
            <a:off x="1957096" y="2282382"/>
            <a:ext cx="805225"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3" name="TextBox 12"/>
          <p:cNvSpPr txBox="1"/>
          <p:nvPr/>
        </p:nvSpPr>
        <p:spPr>
          <a:xfrm>
            <a:off x="1984314" y="3711990"/>
            <a:ext cx="125937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Heat treatment</a:t>
            </a:r>
          </a:p>
        </p:txBody>
      </p:sp>
      <p:sp>
        <p:nvSpPr>
          <p:cNvPr id="14" name="TextBox 13"/>
          <p:cNvSpPr txBox="1"/>
          <p:nvPr/>
        </p:nvSpPr>
        <p:spPr>
          <a:xfrm>
            <a:off x="1036679" y="4220022"/>
            <a:ext cx="850002"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5" name="TextBox 14"/>
          <p:cNvSpPr txBox="1"/>
          <p:nvPr/>
        </p:nvSpPr>
        <p:spPr>
          <a:xfrm>
            <a:off x="3074911" y="4220022"/>
            <a:ext cx="93538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sp>
        <p:nvSpPr>
          <p:cNvPr id="16" name="TextBox 15"/>
          <p:cNvSpPr txBox="1"/>
          <p:nvPr/>
        </p:nvSpPr>
        <p:spPr>
          <a:xfrm>
            <a:off x="5868030" y="2130436"/>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7" name="TextBox 16"/>
          <p:cNvSpPr txBox="1"/>
          <p:nvPr/>
        </p:nvSpPr>
        <p:spPr>
          <a:xfrm>
            <a:off x="0" y="5008406"/>
            <a:ext cx="1698174" cy="338554"/>
          </a:xfrm>
          <a:prstGeom prst="rect">
            <a:avLst/>
          </a:prstGeom>
          <a:noFill/>
        </p:spPr>
        <p:txBody>
          <a:bodyPr wrap="square" rtlCol="0">
            <a:spAutoFit/>
          </a:bodyPr>
          <a:lstStyle/>
          <a:p>
            <a:r>
              <a:rPr lang="en-GB" sz="1600" dirty="0" smtClean="0"/>
              <a:t>Reinforcement</a:t>
            </a:r>
            <a:endParaRPr lang="en-GB" sz="1600" dirty="0"/>
          </a:p>
        </p:txBody>
      </p:sp>
      <p:sp>
        <p:nvSpPr>
          <p:cNvPr id="18" name="TextBox 17"/>
          <p:cNvSpPr txBox="1"/>
          <p:nvPr/>
        </p:nvSpPr>
        <p:spPr>
          <a:xfrm>
            <a:off x="2703003" y="5008406"/>
            <a:ext cx="819962" cy="276999"/>
          </a:xfrm>
          <a:prstGeom prst="rect">
            <a:avLst/>
          </a:prstGeom>
          <a:noFill/>
          <a:ln>
            <a:solidFill>
              <a:srgbClr val="FF0000"/>
            </a:solidFill>
          </a:ln>
        </p:spPr>
        <p:txBody>
          <a:bodyPr wrap="square" rtlCol="0">
            <a:spAutoFit/>
          </a:bodyPr>
          <a:lstStyle/>
          <a:p>
            <a:r>
              <a:rPr lang="en-GB" sz="1200" dirty="0" smtClean="0"/>
              <a:t>Cutting</a:t>
            </a:r>
            <a:endParaRPr lang="en-GB" sz="1200" dirty="0"/>
          </a:p>
        </p:txBody>
      </p:sp>
      <p:sp>
        <p:nvSpPr>
          <p:cNvPr id="19" name="TextBox 18"/>
          <p:cNvSpPr txBox="1"/>
          <p:nvPr/>
        </p:nvSpPr>
        <p:spPr>
          <a:xfrm>
            <a:off x="6467812" y="446034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0" name="TextBox 19"/>
          <p:cNvSpPr txBox="1"/>
          <p:nvPr/>
        </p:nvSpPr>
        <p:spPr>
          <a:xfrm>
            <a:off x="6497715" y="3022748"/>
            <a:ext cx="843069"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1" name="TextBox 20"/>
          <p:cNvSpPr txBox="1"/>
          <p:nvPr/>
        </p:nvSpPr>
        <p:spPr>
          <a:xfrm>
            <a:off x="7425952" y="4948506"/>
            <a:ext cx="1459880" cy="276999"/>
          </a:xfrm>
          <a:prstGeom prst="rect">
            <a:avLst/>
          </a:prstGeom>
          <a:noFill/>
          <a:ln>
            <a:solidFill>
              <a:srgbClr val="FF0000"/>
            </a:solidFill>
          </a:ln>
        </p:spPr>
        <p:txBody>
          <a:bodyPr wrap="square" rtlCol="0">
            <a:spAutoFit/>
          </a:bodyPr>
          <a:lstStyle/>
          <a:p>
            <a:r>
              <a:rPr lang="en-GB" sz="1200" dirty="0"/>
              <a:t>  Machining (FP</a:t>
            </a:r>
            <a:r>
              <a:rPr lang="en-GB" sz="1200" dirty="0" smtClean="0"/>
              <a:t>)</a:t>
            </a:r>
            <a:endParaRPr lang="en-GB" sz="1200" dirty="0"/>
          </a:p>
        </p:txBody>
      </p:sp>
      <p:cxnSp>
        <p:nvCxnSpPr>
          <p:cNvPr id="22" name="Straight Arrow Connector 21"/>
          <p:cNvCxnSpPr>
            <a:stCxn id="7" idx="3"/>
            <a:endCxn id="8" idx="1"/>
          </p:cNvCxnSpPr>
          <p:nvPr/>
        </p:nvCxnSpPr>
        <p:spPr>
          <a:xfrm>
            <a:off x="3295843" y="1651919"/>
            <a:ext cx="241062"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8" idx="3"/>
            <a:endCxn id="9" idx="1"/>
          </p:cNvCxnSpPr>
          <p:nvPr/>
        </p:nvCxnSpPr>
        <p:spPr>
          <a:xfrm flipV="1">
            <a:off x="4561940" y="1648513"/>
            <a:ext cx="210812" cy="340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9" idx="3"/>
            <a:endCxn id="16" idx="1"/>
          </p:cNvCxnSpPr>
          <p:nvPr/>
        </p:nvCxnSpPr>
        <p:spPr>
          <a:xfrm>
            <a:off x="5596924" y="1648513"/>
            <a:ext cx="271106" cy="620423"/>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46" idx="3"/>
            <a:endCxn id="16" idx="1"/>
          </p:cNvCxnSpPr>
          <p:nvPr/>
        </p:nvCxnSpPr>
        <p:spPr>
          <a:xfrm flipV="1">
            <a:off x="4947882" y="2268936"/>
            <a:ext cx="920148" cy="69597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54" idx="3"/>
            <a:endCxn id="20" idx="0"/>
          </p:cNvCxnSpPr>
          <p:nvPr/>
        </p:nvCxnSpPr>
        <p:spPr>
          <a:xfrm flipH="1">
            <a:off x="6919250" y="2268936"/>
            <a:ext cx="937850" cy="753812"/>
          </a:xfrm>
          <a:prstGeom prst="bentConnector4">
            <a:avLst>
              <a:gd name="adj1" fmla="val -24375"/>
              <a:gd name="adj2" fmla="val 59187"/>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71" idx="3"/>
            <a:endCxn id="21" idx="1"/>
          </p:cNvCxnSpPr>
          <p:nvPr/>
        </p:nvCxnSpPr>
        <p:spPr>
          <a:xfrm flipH="1">
            <a:off x="7425952" y="4598842"/>
            <a:ext cx="1328416" cy="488164"/>
          </a:xfrm>
          <a:prstGeom prst="bentConnector5">
            <a:avLst>
              <a:gd name="adj1" fmla="val -17208"/>
              <a:gd name="adj2" fmla="val 50000"/>
              <a:gd name="adj3" fmla="val 117208"/>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61" idx="3"/>
            <a:endCxn id="20" idx="1"/>
          </p:cNvCxnSpPr>
          <p:nvPr/>
        </p:nvCxnSpPr>
        <p:spPr>
          <a:xfrm flipV="1">
            <a:off x="6253719" y="3161248"/>
            <a:ext cx="243996" cy="1198224"/>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20" idx="3"/>
            <a:endCxn id="19" idx="0"/>
          </p:cNvCxnSpPr>
          <p:nvPr/>
        </p:nvCxnSpPr>
        <p:spPr>
          <a:xfrm flipH="1">
            <a:off x="6879898" y="3161248"/>
            <a:ext cx="460886" cy="1299095"/>
          </a:xfrm>
          <a:prstGeom prst="bentConnector4">
            <a:avLst>
              <a:gd name="adj1" fmla="val -49600"/>
              <a:gd name="adj2" fmla="val 5533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rotWithShape="1">
          <a:blip r:embed="rId2"/>
          <a:srcRect l="1411" r="41737"/>
          <a:stretch/>
        </p:blipFill>
        <p:spPr>
          <a:xfrm>
            <a:off x="6038849" y="1282190"/>
            <a:ext cx="1909397" cy="768644"/>
          </a:xfrm>
          <a:prstGeom prst="rect">
            <a:avLst/>
          </a:prstGeom>
        </p:spPr>
      </p:pic>
      <p:cxnSp>
        <p:nvCxnSpPr>
          <p:cNvPr id="31" name="Straight Arrow Connector 30"/>
          <p:cNvCxnSpPr>
            <a:stCxn id="10" idx="3"/>
            <a:endCxn id="11" idx="1"/>
          </p:cNvCxnSpPr>
          <p:nvPr/>
        </p:nvCxnSpPr>
        <p:spPr>
          <a:xfrm flipV="1">
            <a:off x="2564600" y="2964909"/>
            <a:ext cx="288922" cy="130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12" idx="3"/>
            <a:endCxn id="45" idx="1"/>
          </p:cNvCxnSpPr>
          <p:nvPr/>
        </p:nvCxnSpPr>
        <p:spPr>
          <a:xfrm>
            <a:off x="2762321" y="2420882"/>
            <a:ext cx="235558" cy="7795"/>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088418" y="2284363"/>
            <a:ext cx="605693"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34" name="Straight Arrow Connector 33"/>
          <p:cNvCxnSpPr>
            <a:stCxn id="33" idx="3"/>
            <a:endCxn id="12" idx="1"/>
          </p:cNvCxnSpPr>
          <p:nvPr/>
        </p:nvCxnSpPr>
        <p:spPr>
          <a:xfrm flipV="1">
            <a:off x="1694111" y="2420882"/>
            <a:ext cx="262985" cy="198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1645319" y="5008406"/>
            <a:ext cx="713485"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36" name="Straight Arrow Connector 35"/>
          <p:cNvCxnSpPr>
            <a:stCxn id="35" idx="3"/>
            <a:endCxn id="18" idx="1"/>
          </p:cNvCxnSpPr>
          <p:nvPr/>
        </p:nvCxnSpPr>
        <p:spPr>
          <a:xfrm>
            <a:off x="2358804" y="5146906"/>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959354" y="3711990"/>
            <a:ext cx="824172" cy="276999"/>
          </a:xfrm>
          <a:prstGeom prst="rect">
            <a:avLst/>
          </a:prstGeom>
          <a:noFill/>
          <a:ln>
            <a:solidFill>
              <a:srgbClr val="FF0000"/>
            </a:solidFill>
          </a:ln>
        </p:spPr>
        <p:txBody>
          <a:bodyPr wrap="square" rtlCol="0">
            <a:spAutoFit/>
          </a:bodyPr>
          <a:lstStyle/>
          <a:p>
            <a:r>
              <a:rPr lang="en-GB" sz="1200" dirty="0" smtClean="0"/>
              <a:t>Flat bar </a:t>
            </a:r>
            <a:endParaRPr lang="en-GB" sz="1200" dirty="0"/>
          </a:p>
        </p:txBody>
      </p:sp>
      <p:cxnSp>
        <p:nvCxnSpPr>
          <p:cNvPr id="38" name="Straight Arrow Connector 37"/>
          <p:cNvCxnSpPr>
            <a:stCxn id="37" idx="3"/>
            <a:endCxn id="13" idx="1"/>
          </p:cNvCxnSpPr>
          <p:nvPr/>
        </p:nvCxnSpPr>
        <p:spPr>
          <a:xfrm>
            <a:off x="1783526" y="3850490"/>
            <a:ext cx="20078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092481" y="1516517"/>
            <a:ext cx="836997" cy="276999"/>
          </a:xfrm>
          <a:prstGeom prst="rect">
            <a:avLst/>
          </a:prstGeom>
          <a:noFill/>
          <a:ln>
            <a:solidFill>
              <a:srgbClr val="FF0000"/>
            </a:solidFill>
          </a:ln>
        </p:spPr>
        <p:txBody>
          <a:bodyPr wrap="square" rtlCol="0">
            <a:spAutoFit/>
          </a:bodyPr>
          <a:lstStyle/>
          <a:p>
            <a:r>
              <a:rPr lang="en-GB" sz="1200" dirty="0" smtClean="0"/>
              <a:t>Powder </a:t>
            </a:r>
            <a:endParaRPr lang="en-GB" sz="1200" dirty="0"/>
          </a:p>
        </p:txBody>
      </p:sp>
      <p:cxnSp>
        <p:nvCxnSpPr>
          <p:cNvPr id="40" name="Straight Arrow Connector 39"/>
          <p:cNvCxnSpPr>
            <a:stCxn id="39" idx="3"/>
            <a:endCxn id="7" idx="1"/>
          </p:cNvCxnSpPr>
          <p:nvPr/>
        </p:nvCxnSpPr>
        <p:spPr>
          <a:xfrm flipV="1">
            <a:off x="1929478" y="1651919"/>
            <a:ext cx="291194" cy="30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1" name="TextBox 40"/>
          <p:cNvSpPr txBox="1"/>
          <p:nvPr/>
        </p:nvSpPr>
        <p:spPr>
          <a:xfrm>
            <a:off x="2085131" y="4220022"/>
            <a:ext cx="806784" cy="276999"/>
          </a:xfrm>
          <a:prstGeom prst="rect">
            <a:avLst/>
          </a:prstGeom>
          <a:noFill/>
          <a:ln>
            <a:solidFill>
              <a:srgbClr val="FF0000"/>
            </a:solidFill>
          </a:ln>
        </p:spPr>
        <p:txBody>
          <a:bodyPr wrap="square" rtlCol="0">
            <a:spAutoFit/>
          </a:bodyPr>
          <a:lstStyle/>
          <a:p>
            <a:r>
              <a:rPr lang="en-GB" sz="1200" dirty="0" smtClean="0"/>
              <a:t>Cutting</a:t>
            </a:r>
            <a:endParaRPr lang="en-GB" sz="1200" dirty="0"/>
          </a:p>
        </p:txBody>
      </p:sp>
      <p:cxnSp>
        <p:nvCxnSpPr>
          <p:cNvPr id="42" name="Straight Arrow Connector 41"/>
          <p:cNvCxnSpPr>
            <a:stCxn id="14" idx="3"/>
            <a:endCxn id="41" idx="1"/>
          </p:cNvCxnSpPr>
          <p:nvPr/>
        </p:nvCxnSpPr>
        <p:spPr>
          <a:xfrm>
            <a:off x="1886681" y="4358522"/>
            <a:ext cx="19845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a:stCxn id="41" idx="3"/>
            <a:endCxn id="15" idx="1"/>
          </p:cNvCxnSpPr>
          <p:nvPr/>
        </p:nvCxnSpPr>
        <p:spPr>
          <a:xfrm>
            <a:off x="2891915" y="4358522"/>
            <a:ext cx="18299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a:stCxn id="18" idx="3"/>
            <a:endCxn id="56" idx="1"/>
          </p:cNvCxnSpPr>
          <p:nvPr/>
        </p:nvCxnSpPr>
        <p:spPr>
          <a:xfrm>
            <a:off x="3522965" y="5146906"/>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5" name="TextBox 44"/>
          <p:cNvSpPr txBox="1"/>
          <p:nvPr/>
        </p:nvSpPr>
        <p:spPr>
          <a:xfrm>
            <a:off x="2997879" y="2290177"/>
            <a:ext cx="89379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sp>
        <p:nvSpPr>
          <p:cNvPr id="46" name="TextBox 45"/>
          <p:cNvSpPr txBox="1"/>
          <p:nvPr/>
        </p:nvSpPr>
        <p:spPr>
          <a:xfrm>
            <a:off x="4036519" y="2826408"/>
            <a:ext cx="911363"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a:t>Coating </a:t>
            </a:r>
            <a:endParaRPr lang="en-GB" dirty="0" smtClean="0"/>
          </a:p>
        </p:txBody>
      </p:sp>
      <p:cxnSp>
        <p:nvCxnSpPr>
          <p:cNvPr id="47" name="Straight Arrow Connector 46"/>
          <p:cNvCxnSpPr>
            <a:stCxn id="11" idx="3"/>
            <a:endCxn id="46" idx="1"/>
          </p:cNvCxnSpPr>
          <p:nvPr/>
        </p:nvCxnSpPr>
        <p:spPr>
          <a:xfrm flipV="1">
            <a:off x="3730032" y="2964908"/>
            <a:ext cx="306487"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8" name="Elbow Connector 47"/>
          <p:cNvCxnSpPr>
            <a:stCxn id="57" idx="3"/>
            <a:endCxn id="10" idx="1"/>
          </p:cNvCxnSpPr>
          <p:nvPr/>
        </p:nvCxnSpPr>
        <p:spPr>
          <a:xfrm flipH="1">
            <a:off x="1553047" y="2430744"/>
            <a:ext cx="3448138" cy="535473"/>
          </a:xfrm>
          <a:prstGeom prst="bentConnector5">
            <a:avLst>
              <a:gd name="adj1" fmla="val -6630"/>
              <a:gd name="adj2" fmla="val 50000"/>
              <a:gd name="adj3" fmla="val 10663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3424757" y="3709852"/>
            <a:ext cx="1020929"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cxnSp>
        <p:nvCxnSpPr>
          <p:cNvPr id="50" name="Straight Arrow Connector 49"/>
          <p:cNvCxnSpPr>
            <a:stCxn id="13" idx="3"/>
            <a:endCxn id="49" idx="1"/>
          </p:cNvCxnSpPr>
          <p:nvPr/>
        </p:nvCxnSpPr>
        <p:spPr>
          <a:xfrm flipV="1">
            <a:off x="3243693" y="3848352"/>
            <a:ext cx="181064" cy="213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4212076" y="4213805"/>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Forming</a:t>
            </a:r>
          </a:p>
        </p:txBody>
      </p:sp>
      <p:cxnSp>
        <p:nvCxnSpPr>
          <p:cNvPr id="52" name="Straight Arrow Connector 51"/>
          <p:cNvCxnSpPr>
            <a:stCxn id="15" idx="3"/>
            <a:endCxn id="51" idx="1"/>
          </p:cNvCxnSpPr>
          <p:nvPr/>
        </p:nvCxnSpPr>
        <p:spPr>
          <a:xfrm flipV="1">
            <a:off x="4010300" y="4352305"/>
            <a:ext cx="201776" cy="621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3" name="Elbow Connector 52"/>
          <p:cNvCxnSpPr>
            <a:stCxn id="59" idx="3"/>
            <a:endCxn id="14" idx="1"/>
          </p:cNvCxnSpPr>
          <p:nvPr/>
        </p:nvCxnSpPr>
        <p:spPr>
          <a:xfrm flipH="1">
            <a:off x="1036679" y="3849930"/>
            <a:ext cx="4527920" cy="508592"/>
          </a:xfrm>
          <a:prstGeom prst="bentConnector5">
            <a:avLst>
              <a:gd name="adj1" fmla="val -5049"/>
              <a:gd name="adj2" fmla="val 50000"/>
              <a:gd name="adj3" fmla="val 105049"/>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6963308" y="2130436"/>
            <a:ext cx="89379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cxnSp>
        <p:nvCxnSpPr>
          <p:cNvPr id="55" name="Straight Arrow Connector 54"/>
          <p:cNvCxnSpPr>
            <a:stCxn id="16" idx="3"/>
            <a:endCxn id="54" idx="1"/>
          </p:cNvCxnSpPr>
          <p:nvPr/>
        </p:nvCxnSpPr>
        <p:spPr>
          <a:xfrm>
            <a:off x="6692202" y="2268936"/>
            <a:ext cx="27110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3917926" y="5008406"/>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sp>
        <p:nvSpPr>
          <p:cNvPr id="57" name="TextBox 56"/>
          <p:cNvSpPr txBox="1"/>
          <p:nvPr/>
        </p:nvSpPr>
        <p:spPr>
          <a:xfrm>
            <a:off x="4177013" y="2292244"/>
            <a:ext cx="82417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Welding </a:t>
            </a:r>
          </a:p>
        </p:txBody>
      </p:sp>
      <p:cxnSp>
        <p:nvCxnSpPr>
          <p:cNvPr id="58" name="Straight Arrow Connector 57"/>
          <p:cNvCxnSpPr>
            <a:stCxn id="45" idx="3"/>
            <a:endCxn id="57" idx="1"/>
          </p:cNvCxnSpPr>
          <p:nvPr/>
        </p:nvCxnSpPr>
        <p:spPr>
          <a:xfrm>
            <a:off x="3891671" y="2428677"/>
            <a:ext cx="285342" cy="20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9" name="TextBox 58"/>
          <p:cNvSpPr txBox="1"/>
          <p:nvPr/>
        </p:nvSpPr>
        <p:spPr>
          <a:xfrm>
            <a:off x="4629210" y="3711430"/>
            <a:ext cx="935389" cy="276999"/>
          </a:xfrm>
          <a:prstGeom prst="rect">
            <a:avLst/>
          </a:prstGeom>
          <a:noFill/>
          <a:ln>
            <a:solidFill>
              <a:srgbClr val="FF0000"/>
            </a:solidFill>
          </a:ln>
        </p:spPr>
        <p:txBody>
          <a:bodyPr wrap="square" rtlCol="0">
            <a:spAutoFit/>
          </a:bodyPr>
          <a:lstStyle/>
          <a:p>
            <a:r>
              <a:rPr lang="en-GB" sz="1200" dirty="0" smtClean="0"/>
              <a:t>polishing</a:t>
            </a:r>
            <a:endParaRPr lang="en-GB" sz="1200" dirty="0"/>
          </a:p>
        </p:txBody>
      </p:sp>
      <p:cxnSp>
        <p:nvCxnSpPr>
          <p:cNvPr id="60" name="Straight Arrow Connector 59"/>
          <p:cNvCxnSpPr>
            <a:stCxn id="49" idx="3"/>
            <a:endCxn id="59" idx="1"/>
          </p:cNvCxnSpPr>
          <p:nvPr/>
        </p:nvCxnSpPr>
        <p:spPr>
          <a:xfrm>
            <a:off x="4445686" y="3848352"/>
            <a:ext cx="183524" cy="15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1" name="TextBox 60"/>
          <p:cNvSpPr txBox="1"/>
          <p:nvPr/>
        </p:nvSpPr>
        <p:spPr>
          <a:xfrm>
            <a:off x="5232790" y="4220972"/>
            <a:ext cx="102092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cxnSp>
        <p:nvCxnSpPr>
          <p:cNvPr id="62" name="Straight Arrow Connector 61"/>
          <p:cNvCxnSpPr>
            <a:stCxn id="51" idx="3"/>
            <a:endCxn id="61" idx="1"/>
          </p:cNvCxnSpPr>
          <p:nvPr/>
        </p:nvCxnSpPr>
        <p:spPr>
          <a:xfrm>
            <a:off x="5062078" y="4352305"/>
            <a:ext cx="170712" cy="71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3" name="TextBox 62"/>
          <p:cNvSpPr txBox="1"/>
          <p:nvPr/>
        </p:nvSpPr>
        <p:spPr>
          <a:xfrm>
            <a:off x="8896" y="5364870"/>
            <a:ext cx="1698174" cy="338554"/>
          </a:xfrm>
          <a:prstGeom prst="rect">
            <a:avLst/>
          </a:prstGeom>
          <a:noFill/>
        </p:spPr>
        <p:txBody>
          <a:bodyPr wrap="square" rtlCol="0">
            <a:spAutoFit/>
          </a:bodyPr>
          <a:lstStyle/>
          <a:p>
            <a:r>
              <a:rPr lang="en-GB" sz="1600" dirty="0" smtClean="0"/>
              <a:t>End plate</a:t>
            </a:r>
            <a:endParaRPr lang="en-GB" sz="1600" dirty="0"/>
          </a:p>
        </p:txBody>
      </p:sp>
      <p:sp>
        <p:nvSpPr>
          <p:cNvPr id="64" name="TextBox 63"/>
          <p:cNvSpPr txBox="1"/>
          <p:nvPr/>
        </p:nvSpPr>
        <p:spPr>
          <a:xfrm>
            <a:off x="2711899" y="5364870"/>
            <a:ext cx="81996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Cutting</a:t>
            </a:r>
          </a:p>
        </p:txBody>
      </p:sp>
      <p:sp>
        <p:nvSpPr>
          <p:cNvPr id="65" name="TextBox 64"/>
          <p:cNvSpPr txBox="1"/>
          <p:nvPr/>
        </p:nvSpPr>
        <p:spPr>
          <a:xfrm>
            <a:off x="1654215" y="5364870"/>
            <a:ext cx="713485"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Sheet </a:t>
            </a:r>
          </a:p>
        </p:txBody>
      </p:sp>
      <p:cxnSp>
        <p:nvCxnSpPr>
          <p:cNvPr id="66" name="Straight Arrow Connector 65"/>
          <p:cNvCxnSpPr>
            <a:stCxn id="65" idx="3"/>
            <a:endCxn id="64" idx="1"/>
          </p:cNvCxnSpPr>
          <p:nvPr/>
        </p:nvCxnSpPr>
        <p:spPr>
          <a:xfrm>
            <a:off x="2367700" y="5503370"/>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64" idx="3"/>
            <a:endCxn id="68" idx="1"/>
          </p:cNvCxnSpPr>
          <p:nvPr/>
        </p:nvCxnSpPr>
        <p:spPr>
          <a:xfrm>
            <a:off x="3531861" y="5503370"/>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8" name="TextBox 67"/>
          <p:cNvSpPr txBox="1"/>
          <p:nvPr/>
        </p:nvSpPr>
        <p:spPr>
          <a:xfrm>
            <a:off x="3926822" y="5364870"/>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cxnSp>
        <p:nvCxnSpPr>
          <p:cNvPr id="69" name="Elbow Connector 68"/>
          <p:cNvCxnSpPr>
            <a:stCxn id="68" idx="3"/>
            <a:endCxn id="19" idx="2"/>
          </p:cNvCxnSpPr>
          <p:nvPr/>
        </p:nvCxnSpPr>
        <p:spPr>
          <a:xfrm flipV="1">
            <a:off x="4776824" y="4737342"/>
            <a:ext cx="2103074" cy="766028"/>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Elbow Connector 69"/>
          <p:cNvCxnSpPr>
            <a:stCxn id="56" idx="3"/>
            <a:endCxn id="19" idx="1"/>
          </p:cNvCxnSpPr>
          <p:nvPr/>
        </p:nvCxnSpPr>
        <p:spPr>
          <a:xfrm flipV="1">
            <a:off x="4767928" y="4598843"/>
            <a:ext cx="1699884" cy="548063"/>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7458646" y="4460342"/>
            <a:ext cx="129572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Coating</a:t>
            </a:r>
          </a:p>
        </p:txBody>
      </p:sp>
      <p:cxnSp>
        <p:nvCxnSpPr>
          <p:cNvPr id="72" name="Straight Arrow Connector 71"/>
          <p:cNvCxnSpPr>
            <a:stCxn id="19" idx="3"/>
            <a:endCxn id="71" idx="1"/>
          </p:cNvCxnSpPr>
          <p:nvPr/>
        </p:nvCxnSpPr>
        <p:spPr>
          <a:xfrm flipV="1">
            <a:off x="7291984" y="4598842"/>
            <a:ext cx="166662"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3" name="Straight Connector 72"/>
          <p:cNvCxnSpPr/>
          <p:nvPr/>
        </p:nvCxnSpPr>
        <p:spPr>
          <a:xfrm>
            <a:off x="5803066" y="2087086"/>
            <a:ext cx="0" cy="376130"/>
          </a:xfrm>
          <a:prstGeom prst="line">
            <a:avLst/>
          </a:prstGeom>
          <a:ln w="92075" cmpd="tri">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a:off x="5147434" y="4160558"/>
            <a:ext cx="0" cy="376130"/>
          </a:xfrm>
          <a:prstGeom prst="line">
            <a:avLst/>
          </a:prstGeom>
          <a:ln w="92075" cmpd="tri">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a:off x="5009352" y="4958840"/>
            <a:ext cx="0" cy="376130"/>
          </a:xfrm>
          <a:prstGeom prst="line">
            <a:avLst/>
          </a:prstGeom>
          <a:ln w="92075" cmpd="tri">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a:off x="5009352" y="5315305"/>
            <a:ext cx="0" cy="376130"/>
          </a:xfrm>
          <a:prstGeom prst="line">
            <a:avLst/>
          </a:prstGeom>
          <a:ln w="92075" cmpd="tri">
            <a:solidFill>
              <a:srgbClr val="00B050"/>
            </a:solidFill>
            <a:tailEnd type="none"/>
          </a:ln>
          <a:effectLst/>
        </p:spPr>
        <p:style>
          <a:lnRef idx="2">
            <a:schemeClr val="accent1"/>
          </a:lnRef>
          <a:fillRef idx="0">
            <a:schemeClr val="accent1"/>
          </a:fillRef>
          <a:effectRef idx="1">
            <a:schemeClr val="accent1"/>
          </a:effectRef>
          <a:fontRef idx="minor">
            <a:schemeClr val="tx1"/>
          </a:fontRef>
        </p:style>
      </p:cxnSp>
      <p:pic>
        <p:nvPicPr>
          <p:cNvPr id="77" name="Picture 76"/>
          <p:cNvPicPr>
            <a:picLocks noChangeAspect="1"/>
          </p:cNvPicPr>
          <p:nvPr/>
        </p:nvPicPr>
        <p:blipFill rotWithShape="1">
          <a:blip r:embed="rId3" cstate="print">
            <a:extLst>
              <a:ext uri="{28A0092B-C50C-407E-A947-70E740481C1C}">
                <a14:useLocalDpi xmlns:a14="http://schemas.microsoft.com/office/drawing/2010/main" val="0"/>
              </a:ext>
            </a:extLst>
          </a:blip>
          <a:srcRect t="9402" r="9065" b="16621"/>
          <a:stretch/>
        </p:blipFill>
        <p:spPr>
          <a:xfrm>
            <a:off x="645092" y="1041024"/>
            <a:ext cx="4987155" cy="2282133"/>
          </a:xfrm>
          <a:prstGeom prst="rect">
            <a:avLst/>
          </a:prstGeom>
        </p:spPr>
      </p:pic>
      <p:pic>
        <p:nvPicPr>
          <p:cNvPr id="78" name="Picture 7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39236" y="3560582"/>
            <a:ext cx="1489940" cy="840972"/>
          </a:xfrm>
          <a:prstGeom prst="rect">
            <a:avLst/>
          </a:prstGeom>
        </p:spPr>
      </p:pic>
      <p:sp>
        <p:nvSpPr>
          <p:cNvPr id="79" name="TextBox 78"/>
          <p:cNvSpPr txBox="1"/>
          <p:nvPr/>
        </p:nvSpPr>
        <p:spPr>
          <a:xfrm>
            <a:off x="2152838" y="3316943"/>
            <a:ext cx="2476372" cy="261610"/>
          </a:xfrm>
          <a:prstGeom prst="rect">
            <a:avLst/>
          </a:prstGeom>
          <a:noFill/>
        </p:spPr>
        <p:txBody>
          <a:bodyPr wrap="square" rtlCol="0">
            <a:spAutoFit/>
          </a:bodyPr>
          <a:lstStyle/>
          <a:p>
            <a:r>
              <a:rPr lang="fr-CH" sz="1100" b="1" dirty="0" err="1" smtClean="0">
                <a:solidFill>
                  <a:srgbClr val="FF0000"/>
                </a:solidFill>
              </a:rPr>
              <a:t>Internal</a:t>
            </a:r>
            <a:r>
              <a:rPr lang="fr-CH" sz="1100" b="1" dirty="0" smtClean="0">
                <a:solidFill>
                  <a:srgbClr val="FF0000"/>
                </a:solidFill>
              </a:rPr>
              <a:t> </a:t>
            </a:r>
            <a:r>
              <a:rPr lang="fr-CH" sz="1100" b="1" dirty="0" err="1" smtClean="0">
                <a:solidFill>
                  <a:srgbClr val="FF0000"/>
                </a:solidFill>
              </a:rPr>
              <a:t>screen</a:t>
            </a:r>
            <a:r>
              <a:rPr lang="fr-CH" sz="1100" b="1" dirty="0" smtClean="0">
                <a:solidFill>
                  <a:srgbClr val="FF0000"/>
                </a:solidFill>
              </a:rPr>
              <a:t> </a:t>
            </a:r>
            <a:r>
              <a:rPr lang="fr-CH" sz="1100" b="1" dirty="0" err="1" smtClean="0">
                <a:solidFill>
                  <a:srgbClr val="FF0000"/>
                </a:solidFill>
              </a:rPr>
              <a:t>with</a:t>
            </a:r>
            <a:r>
              <a:rPr lang="fr-CH" sz="1100" b="1" dirty="0" smtClean="0">
                <a:solidFill>
                  <a:srgbClr val="FF0000"/>
                </a:solidFill>
              </a:rPr>
              <a:t> </a:t>
            </a:r>
            <a:r>
              <a:rPr lang="fr-CH" sz="1100" b="1" dirty="0" err="1" smtClean="0">
                <a:solidFill>
                  <a:srgbClr val="FF0000"/>
                </a:solidFill>
              </a:rPr>
              <a:t>electrodes</a:t>
            </a:r>
            <a:endParaRPr lang="en-GB" sz="1100" b="1" dirty="0">
              <a:solidFill>
                <a:srgbClr val="FF0000"/>
              </a:solidFill>
            </a:endParaRPr>
          </a:p>
        </p:txBody>
      </p:sp>
    </p:spTree>
    <p:extLst>
      <p:ext uri="{BB962C8B-B14F-4D97-AF65-F5344CB8AC3E}">
        <p14:creationId xmlns:p14="http://schemas.microsoft.com/office/powerpoint/2010/main" val="2202388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4723" t="839" r="1824" b="767"/>
          <a:stretch/>
        </p:blipFill>
        <p:spPr>
          <a:xfrm>
            <a:off x="3864958" y="511335"/>
            <a:ext cx="1094263" cy="794657"/>
          </a:xfrm>
          <a:prstGeom prst="rect">
            <a:avLst/>
          </a:prstGeom>
        </p:spPr>
      </p:pic>
      <p:sp>
        <p:nvSpPr>
          <p:cNvPr id="3" name="Title 1"/>
          <p:cNvSpPr txBox="1">
            <a:spLocks/>
          </p:cNvSpPr>
          <p:nvPr/>
        </p:nvSpPr>
        <p:spPr>
          <a:xfrm>
            <a:off x="0" y="0"/>
            <a:ext cx="9144000" cy="1230842"/>
          </a:xfrm>
          <a:prstGeom prst="rect">
            <a:avLst/>
          </a:prstGeom>
        </p:spPr>
        <p:txBody>
          <a:bodyP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Manufacturing procedure #3 </a:t>
            </a:r>
            <a:r>
              <a:rPr lang="en-GB" sz="2400" dirty="0" smtClean="0"/>
              <a:t>(laser-ablated 	surface, LA)</a:t>
            </a:r>
            <a:endParaRPr lang="en-GB" sz="2400" dirty="0"/>
          </a:p>
        </p:txBody>
      </p:sp>
      <p:sp>
        <p:nvSpPr>
          <p:cNvPr id="4" name="TextBox 3"/>
          <p:cNvSpPr txBox="1"/>
          <p:nvPr/>
        </p:nvSpPr>
        <p:spPr>
          <a:xfrm>
            <a:off x="0" y="659366"/>
            <a:ext cx="6953250" cy="366019"/>
          </a:xfrm>
          <a:prstGeom prst="rect">
            <a:avLst/>
          </a:prstGeom>
          <a:noFill/>
        </p:spPr>
        <p:txBody>
          <a:bodyPr wrap="square" rtlCol="0">
            <a:spAutoFit/>
          </a:bodyPr>
          <a:lstStyle/>
          <a:p>
            <a:r>
              <a:rPr lang="en-GB" dirty="0" smtClean="0"/>
              <a:t>Assembly:</a:t>
            </a:r>
            <a:endParaRPr lang="en-GB" dirty="0"/>
          </a:p>
        </p:txBody>
      </p:sp>
      <p:sp>
        <p:nvSpPr>
          <p:cNvPr id="5" name="TextBox 4"/>
          <p:cNvSpPr txBox="1"/>
          <p:nvPr/>
        </p:nvSpPr>
        <p:spPr>
          <a:xfrm>
            <a:off x="1" y="2369308"/>
            <a:ext cx="1234305" cy="584775"/>
          </a:xfrm>
          <a:prstGeom prst="rect">
            <a:avLst/>
          </a:prstGeom>
          <a:noFill/>
        </p:spPr>
        <p:txBody>
          <a:bodyPr wrap="square" rtlCol="0">
            <a:spAutoFit/>
          </a:bodyPr>
          <a:lstStyle/>
          <a:p>
            <a:r>
              <a:rPr lang="en-GB" sz="1600" dirty="0" smtClean="0"/>
              <a:t>Beam screen wall</a:t>
            </a:r>
            <a:endParaRPr lang="en-GB" sz="1600" dirty="0"/>
          </a:p>
        </p:txBody>
      </p:sp>
      <p:sp>
        <p:nvSpPr>
          <p:cNvPr id="6" name="TextBox 5"/>
          <p:cNvSpPr txBox="1"/>
          <p:nvPr/>
        </p:nvSpPr>
        <p:spPr>
          <a:xfrm>
            <a:off x="0" y="1392532"/>
            <a:ext cx="1401709" cy="584775"/>
          </a:xfrm>
          <a:prstGeom prst="rect">
            <a:avLst/>
          </a:prstGeom>
          <a:noFill/>
        </p:spPr>
        <p:txBody>
          <a:bodyPr wrap="square" rtlCol="0">
            <a:spAutoFit/>
          </a:bodyPr>
          <a:lstStyle/>
          <a:p>
            <a:r>
              <a:rPr lang="en-GB" sz="1600" dirty="0" smtClean="0"/>
              <a:t>Cooling channel</a:t>
            </a:r>
            <a:endParaRPr lang="en-GB" sz="1600" dirty="0"/>
          </a:p>
        </p:txBody>
      </p:sp>
      <p:sp>
        <p:nvSpPr>
          <p:cNvPr id="7" name="TextBox 6"/>
          <p:cNvSpPr txBox="1"/>
          <p:nvPr/>
        </p:nvSpPr>
        <p:spPr>
          <a:xfrm>
            <a:off x="2" y="3719131"/>
            <a:ext cx="1296238" cy="338554"/>
          </a:xfrm>
          <a:prstGeom prst="rect">
            <a:avLst/>
          </a:prstGeom>
          <a:noFill/>
        </p:spPr>
        <p:txBody>
          <a:bodyPr wrap="square" rtlCol="0">
            <a:spAutoFit/>
          </a:bodyPr>
          <a:lstStyle/>
          <a:p>
            <a:r>
              <a:rPr lang="en-GB" sz="1600" dirty="0" smtClean="0"/>
              <a:t>Reflector</a:t>
            </a:r>
            <a:endParaRPr lang="en-GB" sz="1600" dirty="0"/>
          </a:p>
        </p:txBody>
      </p:sp>
      <p:sp>
        <p:nvSpPr>
          <p:cNvPr id="8" name="TextBox 7"/>
          <p:cNvSpPr txBox="1"/>
          <p:nvPr/>
        </p:nvSpPr>
        <p:spPr>
          <a:xfrm>
            <a:off x="2220672" y="1513419"/>
            <a:ext cx="1075171" cy="276999"/>
          </a:xfrm>
          <a:prstGeom prst="rect">
            <a:avLst/>
          </a:prstGeom>
          <a:noFill/>
          <a:ln>
            <a:solidFill>
              <a:srgbClr val="FF0000"/>
            </a:solidFill>
          </a:ln>
        </p:spPr>
        <p:txBody>
          <a:bodyPr wrap="square" rtlCol="0">
            <a:spAutoFit/>
          </a:bodyPr>
          <a:lstStyle/>
          <a:p>
            <a:r>
              <a:rPr lang="en-GB" sz="1200" dirty="0" smtClean="0"/>
              <a:t>3D printing</a:t>
            </a:r>
            <a:endParaRPr lang="en-GB" sz="1200" dirty="0"/>
          </a:p>
        </p:txBody>
      </p:sp>
      <p:sp>
        <p:nvSpPr>
          <p:cNvPr id="9" name="TextBox 8"/>
          <p:cNvSpPr txBox="1"/>
          <p:nvPr/>
        </p:nvSpPr>
        <p:spPr>
          <a:xfrm>
            <a:off x="3536905" y="1513419"/>
            <a:ext cx="1025035"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sp>
        <p:nvSpPr>
          <p:cNvPr id="10" name="TextBox 9"/>
          <p:cNvSpPr txBox="1"/>
          <p:nvPr/>
        </p:nvSpPr>
        <p:spPr>
          <a:xfrm>
            <a:off x="4772752" y="151001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1" name="TextBox 10"/>
          <p:cNvSpPr txBox="1"/>
          <p:nvPr/>
        </p:nvSpPr>
        <p:spPr>
          <a:xfrm>
            <a:off x="2984928" y="2826409"/>
            <a:ext cx="745104" cy="276999"/>
          </a:xfrm>
          <a:prstGeom prst="rect">
            <a:avLst/>
          </a:prstGeom>
          <a:noFill/>
          <a:ln>
            <a:solidFill>
              <a:srgbClr val="FF0000"/>
            </a:solidFill>
          </a:ln>
        </p:spPr>
        <p:txBody>
          <a:bodyPr wrap="square" rtlCol="0">
            <a:spAutoFit/>
          </a:bodyPr>
          <a:lstStyle/>
          <a:p>
            <a:r>
              <a:rPr lang="en-GB" sz="1200"/>
              <a:t>Welding</a:t>
            </a:r>
            <a:endParaRPr lang="en-GB" sz="1200" dirty="0"/>
          </a:p>
        </p:txBody>
      </p:sp>
      <p:sp>
        <p:nvSpPr>
          <p:cNvPr id="12" name="TextBox 11"/>
          <p:cNvSpPr txBox="1"/>
          <p:nvPr/>
        </p:nvSpPr>
        <p:spPr>
          <a:xfrm>
            <a:off x="2902457" y="2291294"/>
            <a:ext cx="926667" cy="276999"/>
          </a:xfrm>
          <a:prstGeom prst="rect">
            <a:avLst/>
          </a:prstGeom>
          <a:noFill/>
          <a:ln>
            <a:solidFill>
              <a:srgbClr val="FF0000"/>
            </a:solidFill>
          </a:ln>
        </p:spPr>
        <p:txBody>
          <a:bodyPr wrap="square" rtlCol="0">
            <a:spAutoFit/>
          </a:bodyPr>
          <a:lstStyle/>
          <a:p>
            <a:r>
              <a:rPr lang="en-GB" sz="1200" dirty="0"/>
              <a:t>Machining</a:t>
            </a:r>
          </a:p>
        </p:txBody>
      </p:sp>
      <p:sp>
        <p:nvSpPr>
          <p:cNvPr id="13" name="TextBox 12"/>
          <p:cNvSpPr txBox="1"/>
          <p:nvPr/>
        </p:nvSpPr>
        <p:spPr>
          <a:xfrm>
            <a:off x="1984314" y="3711990"/>
            <a:ext cx="125937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Heat treatment</a:t>
            </a:r>
          </a:p>
        </p:txBody>
      </p:sp>
      <p:sp>
        <p:nvSpPr>
          <p:cNvPr id="14" name="TextBox 13"/>
          <p:cNvSpPr txBox="1"/>
          <p:nvPr/>
        </p:nvSpPr>
        <p:spPr>
          <a:xfrm>
            <a:off x="1036679" y="4220022"/>
            <a:ext cx="850002" cy="276999"/>
          </a:xfrm>
          <a:prstGeom prst="rect">
            <a:avLst/>
          </a:prstGeom>
          <a:noFill/>
          <a:ln>
            <a:solidFill>
              <a:srgbClr val="FF0000"/>
            </a:solidFill>
          </a:ln>
        </p:spPr>
        <p:txBody>
          <a:bodyPr wrap="square" rtlCol="0">
            <a:spAutoFit/>
          </a:bodyPr>
          <a:lstStyle/>
          <a:p>
            <a:r>
              <a:rPr lang="en-GB" sz="1200" dirty="0" smtClean="0"/>
              <a:t>Forming</a:t>
            </a:r>
            <a:endParaRPr lang="en-GB" sz="1200" dirty="0"/>
          </a:p>
        </p:txBody>
      </p:sp>
      <p:sp>
        <p:nvSpPr>
          <p:cNvPr id="15" name="TextBox 14"/>
          <p:cNvSpPr txBox="1"/>
          <p:nvPr/>
        </p:nvSpPr>
        <p:spPr>
          <a:xfrm>
            <a:off x="3074911" y="4220022"/>
            <a:ext cx="93538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sp>
        <p:nvSpPr>
          <p:cNvPr id="16" name="TextBox 15"/>
          <p:cNvSpPr txBox="1"/>
          <p:nvPr/>
        </p:nvSpPr>
        <p:spPr>
          <a:xfrm>
            <a:off x="5868030" y="2130436"/>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17" name="TextBox 16"/>
          <p:cNvSpPr txBox="1"/>
          <p:nvPr/>
        </p:nvSpPr>
        <p:spPr>
          <a:xfrm>
            <a:off x="0" y="5008406"/>
            <a:ext cx="1698174" cy="338554"/>
          </a:xfrm>
          <a:prstGeom prst="rect">
            <a:avLst/>
          </a:prstGeom>
          <a:noFill/>
        </p:spPr>
        <p:txBody>
          <a:bodyPr wrap="square" rtlCol="0">
            <a:spAutoFit/>
          </a:bodyPr>
          <a:lstStyle/>
          <a:p>
            <a:r>
              <a:rPr lang="en-GB" sz="1600" dirty="0" smtClean="0"/>
              <a:t>Reinforcement</a:t>
            </a:r>
            <a:endParaRPr lang="en-GB" sz="1600" dirty="0"/>
          </a:p>
        </p:txBody>
      </p:sp>
      <p:sp>
        <p:nvSpPr>
          <p:cNvPr id="18" name="TextBox 17"/>
          <p:cNvSpPr txBox="1"/>
          <p:nvPr/>
        </p:nvSpPr>
        <p:spPr>
          <a:xfrm>
            <a:off x="2703003" y="5008406"/>
            <a:ext cx="819962"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a:t>Cutting</a:t>
            </a:r>
          </a:p>
        </p:txBody>
      </p:sp>
      <p:sp>
        <p:nvSpPr>
          <p:cNvPr id="19" name="TextBox 18"/>
          <p:cNvSpPr txBox="1"/>
          <p:nvPr/>
        </p:nvSpPr>
        <p:spPr>
          <a:xfrm>
            <a:off x="6467812" y="4460343"/>
            <a:ext cx="824172"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0" name="TextBox 19"/>
          <p:cNvSpPr txBox="1"/>
          <p:nvPr/>
        </p:nvSpPr>
        <p:spPr>
          <a:xfrm>
            <a:off x="6497715" y="3022748"/>
            <a:ext cx="843069" cy="276999"/>
          </a:xfrm>
          <a:prstGeom prst="rect">
            <a:avLst/>
          </a:prstGeom>
          <a:noFill/>
          <a:ln>
            <a:solidFill>
              <a:srgbClr val="FF0000"/>
            </a:solidFill>
          </a:ln>
        </p:spPr>
        <p:txBody>
          <a:bodyPr wrap="square" rtlCol="0">
            <a:spAutoFit/>
          </a:bodyPr>
          <a:lstStyle/>
          <a:p>
            <a:r>
              <a:rPr lang="en-GB" sz="1200" dirty="0" smtClean="0"/>
              <a:t>Welding </a:t>
            </a:r>
            <a:endParaRPr lang="en-GB" sz="1200" dirty="0"/>
          </a:p>
        </p:txBody>
      </p:sp>
      <p:sp>
        <p:nvSpPr>
          <p:cNvPr id="21" name="TextBox 20"/>
          <p:cNvSpPr txBox="1"/>
          <p:nvPr/>
        </p:nvSpPr>
        <p:spPr>
          <a:xfrm>
            <a:off x="7425952" y="4948506"/>
            <a:ext cx="1459880" cy="276999"/>
          </a:xfrm>
          <a:prstGeom prst="rect">
            <a:avLst/>
          </a:prstGeom>
          <a:noFill/>
          <a:ln>
            <a:solidFill>
              <a:srgbClr val="FF0000"/>
            </a:solidFill>
          </a:ln>
        </p:spPr>
        <p:txBody>
          <a:bodyPr wrap="square" rtlCol="0">
            <a:spAutoFit/>
          </a:bodyPr>
          <a:lstStyle/>
          <a:p>
            <a:r>
              <a:rPr lang="en-GB" sz="1200" dirty="0"/>
              <a:t>  Machining (FP</a:t>
            </a:r>
            <a:r>
              <a:rPr lang="en-GB" sz="1200" dirty="0" smtClean="0"/>
              <a:t>)</a:t>
            </a:r>
            <a:endParaRPr lang="en-GB" sz="1200" dirty="0"/>
          </a:p>
        </p:txBody>
      </p:sp>
      <p:cxnSp>
        <p:nvCxnSpPr>
          <p:cNvPr id="22" name="Straight Arrow Connector 21"/>
          <p:cNvCxnSpPr>
            <a:stCxn id="8" idx="3"/>
            <a:endCxn id="9" idx="1"/>
          </p:cNvCxnSpPr>
          <p:nvPr/>
        </p:nvCxnSpPr>
        <p:spPr>
          <a:xfrm>
            <a:off x="3295843" y="1651919"/>
            <a:ext cx="241062"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9" idx="3"/>
            <a:endCxn id="10" idx="1"/>
          </p:cNvCxnSpPr>
          <p:nvPr/>
        </p:nvCxnSpPr>
        <p:spPr>
          <a:xfrm flipV="1">
            <a:off x="4561940" y="1648513"/>
            <a:ext cx="210812" cy="3406"/>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4" name="Elbow Connector 23"/>
          <p:cNvCxnSpPr>
            <a:stCxn id="10" idx="3"/>
            <a:endCxn id="16" idx="1"/>
          </p:cNvCxnSpPr>
          <p:nvPr/>
        </p:nvCxnSpPr>
        <p:spPr>
          <a:xfrm>
            <a:off x="5596924" y="1648513"/>
            <a:ext cx="271106" cy="620423"/>
          </a:xfrm>
          <a:prstGeom prst="bentConnector3">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47" idx="3"/>
            <a:endCxn id="16" idx="1"/>
          </p:cNvCxnSpPr>
          <p:nvPr/>
        </p:nvCxnSpPr>
        <p:spPr>
          <a:xfrm flipV="1">
            <a:off x="4947882" y="2268936"/>
            <a:ext cx="920148" cy="695972"/>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Elbow Connector 25"/>
          <p:cNvCxnSpPr>
            <a:stCxn id="55" idx="3"/>
            <a:endCxn id="20" idx="0"/>
          </p:cNvCxnSpPr>
          <p:nvPr/>
        </p:nvCxnSpPr>
        <p:spPr>
          <a:xfrm flipH="1">
            <a:off x="6919250" y="2268936"/>
            <a:ext cx="937850" cy="753812"/>
          </a:xfrm>
          <a:prstGeom prst="bentConnector4">
            <a:avLst>
              <a:gd name="adj1" fmla="val -24375"/>
              <a:gd name="adj2" fmla="val 59187"/>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7" name="Elbow Connector 26"/>
          <p:cNvCxnSpPr>
            <a:stCxn id="72" idx="3"/>
            <a:endCxn id="21" idx="1"/>
          </p:cNvCxnSpPr>
          <p:nvPr/>
        </p:nvCxnSpPr>
        <p:spPr>
          <a:xfrm flipH="1">
            <a:off x="7425952" y="4598842"/>
            <a:ext cx="1328415" cy="488164"/>
          </a:xfrm>
          <a:prstGeom prst="bentConnector5">
            <a:avLst>
              <a:gd name="adj1" fmla="val -17208"/>
              <a:gd name="adj2" fmla="val 50000"/>
              <a:gd name="adj3" fmla="val 117208"/>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8" name="Elbow Connector 27"/>
          <p:cNvCxnSpPr>
            <a:stCxn id="62" idx="3"/>
            <a:endCxn id="20" idx="1"/>
          </p:cNvCxnSpPr>
          <p:nvPr/>
        </p:nvCxnSpPr>
        <p:spPr>
          <a:xfrm flipV="1">
            <a:off x="6253719" y="3161248"/>
            <a:ext cx="243996" cy="1198224"/>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Elbow Connector 28"/>
          <p:cNvCxnSpPr>
            <a:stCxn id="20" idx="3"/>
            <a:endCxn id="19" idx="0"/>
          </p:cNvCxnSpPr>
          <p:nvPr/>
        </p:nvCxnSpPr>
        <p:spPr>
          <a:xfrm flipH="1">
            <a:off x="6879898" y="3161248"/>
            <a:ext cx="460886" cy="1299095"/>
          </a:xfrm>
          <a:prstGeom prst="bentConnector4">
            <a:avLst>
              <a:gd name="adj1" fmla="val -49600"/>
              <a:gd name="adj2" fmla="val 5533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30" name="Picture 29"/>
          <p:cNvPicPr>
            <a:picLocks noChangeAspect="1"/>
          </p:cNvPicPr>
          <p:nvPr/>
        </p:nvPicPr>
        <p:blipFill rotWithShape="1">
          <a:blip r:embed="rId3"/>
          <a:srcRect l="2401" t="21269" r="9415"/>
          <a:stretch/>
        </p:blipFill>
        <p:spPr>
          <a:xfrm>
            <a:off x="1579969" y="551294"/>
            <a:ext cx="1095440" cy="732603"/>
          </a:xfrm>
          <a:prstGeom prst="rect">
            <a:avLst/>
          </a:prstGeom>
        </p:spPr>
      </p:pic>
      <p:sp>
        <p:nvSpPr>
          <p:cNvPr id="31" name="TextBox 30"/>
          <p:cNvSpPr txBox="1"/>
          <p:nvPr/>
        </p:nvSpPr>
        <p:spPr>
          <a:xfrm>
            <a:off x="1648086" y="1254907"/>
            <a:ext cx="1125259" cy="276999"/>
          </a:xfrm>
          <a:prstGeom prst="rect">
            <a:avLst/>
          </a:prstGeom>
          <a:noFill/>
        </p:spPr>
        <p:txBody>
          <a:bodyPr wrap="square" rtlCol="0">
            <a:spAutoFit/>
          </a:bodyPr>
          <a:lstStyle/>
          <a:p>
            <a:r>
              <a:rPr lang="en-GB" sz="1200" dirty="0" smtClean="0"/>
              <a:t>~ 30 cm long</a:t>
            </a:r>
            <a:endParaRPr lang="en-GB" sz="1200" dirty="0"/>
          </a:p>
        </p:txBody>
      </p:sp>
      <p:pic>
        <p:nvPicPr>
          <p:cNvPr id="32" name="Picture 31"/>
          <p:cNvPicPr>
            <a:picLocks noChangeAspect="1"/>
          </p:cNvPicPr>
          <p:nvPr/>
        </p:nvPicPr>
        <p:blipFill rotWithShape="1">
          <a:blip r:embed="rId4"/>
          <a:srcRect l="1411" r="41737"/>
          <a:stretch/>
        </p:blipFill>
        <p:spPr>
          <a:xfrm>
            <a:off x="5817460" y="1392532"/>
            <a:ext cx="1909397" cy="768644"/>
          </a:xfrm>
          <a:prstGeom prst="rect">
            <a:avLst/>
          </a:prstGeom>
        </p:spPr>
      </p:pic>
      <p:pic>
        <p:nvPicPr>
          <p:cNvPr id="33" name="Picture 32"/>
          <p:cNvPicPr>
            <a:picLocks noChangeAspect="1"/>
          </p:cNvPicPr>
          <p:nvPr/>
        </p:nvPicPr>
        <p:blipFill rotWithShape="1">
          <a:blip r:embed="rId5"/>
          <a:srcRect l="15678" t="21748" r="10935" b="9484"/>
          <a:stretch/>
        </p:blipFill>
        <p:spPr>
          <a:xfrm>
            <a:off x="69293" y="2932500"/>
            <a:ext cx="1365802" cy="815300"/>
          </a:xfrm>
          <a:prstGeom prst="rect">
            <a:avLst/>
          </a:prstGeom>
        </p:spPr>
      </p:pic>
      <p:sp>
        <p:nvSpPr>
          <p:cNvPr id="34" name="TextBox 33"/>
          <p:cNvSpPr txBox="1"/>
          <p:nvPr/>
        </p:nvSpPr>
        <p:spPr>
          <a:xfrm>
            <a:off x="1095666" y="2284363"/>
            <a:ext cx="1579743"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err="1"/>
              <a:t>Colaminated</a:t>
            </a:r>
            <a:r>
              <a:rPr lang="en-GB" dirty="0"/>
              <a:t> Sheet </a:t>
            </a:r>
          </a:p>
        </p:txBody>
      </p:sp>
      <p:sp>
        <p:nvSpPr>
          <p:cNvPr id="35" name="TextBox 34"/>
          <p:cNvSpPr txBox="1"/>
          <p:nvPr/>
        </p:nvSpPr>
        <p:spPr>
          <a:xfrm>
            <a:off x="1645319" y="5008406"/>
            <a:ext cx="713485" cy="276999"/>
          </a:xfrm>
          <a:prstGeom prst="rect">
            <a:avLst/>
          </a:prstGeom>
          <a:noFill/>
          <a:ln>
            <a:solidFill>
              <a:srgbClr val="FF0000"/>
            </a:solidFill>
          </a:ln>
        </p:spPr>
        <p:txBody>
          <a:bodyPr wrap="square" rtlCol="0">
            <a:spAutoFit/>
          </a:bodyPr>
          <a:lstStyle/>
          <a:p>
            <a:r>
              <a:rPr lang="en-GB" sz="1200" dirty="0" smtClean="0"/>
              <a:t>Sheet </a:t>
            </a:r>
            <a:endParaRPr lang="en-GB" sz="1200" dirty="0"/>
          </a:p>
        </p:txBody>
      </p:sp>
      <p:cxnSp>
        <p:nvCxnSpPr>
          <p:cNvPr id="36" name="Straight Arrow Connector 35"/>
          <p:cNvCxnSpPr>
            <a:stCxn id="35" idx="3"/>
            <a:endCxn id="18" idx="1"/>
          </p:cNvCxnSpPr>
          <p:nvPr/>
        </p:nvCxnSpPr>
        <p:spPr>
          <a:xfrm>
            <a:off x="2358804" y="5146906"/>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959354" y="3711990"/>
            <a:ext cx="824172" cy="276999"/>
          </a:xfrm>
          <a:prstGeom prst="rect">
            <a:avLst/>
          </a:prstGeom>
          <a:noFill/>
          <a:ln>
            <a:solidFill>
              <a:srgbClr val="FF0000"/>
            </a:solidFill>
          </a:ln>
        </p:spPr>
        <p:txBody>
          <a:bodyPr wrap="square" rtlCol="0">
            <a:spAutoFit/>
          </a:bodyPr>
          <a:lstStyle/>
          <a:p>
            <a:r>
              <a:rPr lang="en-GB" sz="1200" dirty="0" smtClean="0"/>
              <a:t>Flat bar </a:t>
            </a:r>
            <a:endParaRPr lang="en-GB" sz="1200" dirty="0"/>
          </a:p>
        </p:txBody>
      </p:sp>
      <p:cxnSp>
        <p:nvCxnSpPr>
          <p:cNvPr id="38" name="Straight Arrow Connector 37"/>
          <p:cNvCxnSpPr>
            <a:stCxn id="37" idx="3"/>
            <a:endCxn id="13" idx="1"/>
          </p:cNvCxnSpPr>
          <p:nvPr/>
        </p:nvCxnSpPr>
        <p:spPr>
          <a:xfrm>
            <a:off x="1783526" y="3850490"/>
            <a:ext cx="200788"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39" name="TextBox 38"/>
          <p:cNvSpPr txBox="1"/>
          <p:nvPr/>
        </p:nvSpPr>
        <p:spPr>
          <a:xfrm>
            <a:off x="1092481" y="1516517"/>
            <a:ext cx="836997" cy="276999"/>
          </a:xfrm>
          <a:prstGeom prst="rect">
            <a:avLst/>
          </a:prstGeom>
          <a:noFill/>
          <a:ln>
            <a:solidFill>
              <a:srgbClr val="FF0000"/>
            </a:solidFill>
          </a:ln>
        </p:spPr>
        <p:txBody>
          <a:bodyPr wrap="square" rtlCol="0">
            <a:spAutoFit/>
          </a:bodyPr>
          <a:lstStyle/>
          <a:p>
            <a:r>
              <a:rPr lang="en-GB" sz="1200" dirty="0" smtClean="0"/>
              <a:t>Powder </a:t>
            </a:r>
            <a:endParaRPr lang="en-GB" sz="1200" dirty="0"/>
          </a:p>
        </p:txBody>
      </p:sp>
      <p:cxnSp>
        <p:nvCxnSpPr>
          <p:cNvPr id="40" name="Straight Arrow Connector 39"/>
          <p:cNvCxnSpPr>
            <a:stCxn id="39" idx="3"/>
            <a:endCxn id="8" idx="1"/>
          </p:cNvCxnSpPr>
          <p:nvPr/>
        </p:nvCxnSpPr>
        <p:spPr>
          <a:xfrm flipV="1">
            <a:off x="1929478" y="1651919"/>
            <a:ext cx="291194" cy="309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41" name="Picture 40"/>
          <p:cNvPicPr>
            <a:picLocks noChangeAspect="1"/>
          </p:cNvPicPr>
          <p:nvPr/>
        </p:nvPicPr>
        <p:blipFill rotWithShape="1">
          <a:blip r:embed="rId6"/>
          <a:srcRect l="12471" t="15603" r="14282" b="3531"/>
          <a:stretch/>
        </p:blipFill>
        <p:spPr>
          <a:xfrm>
            <a:off x="2721561" y="782327"/>
            <a:ext cx="1143397" cy="523665"/>
          </a:xfrm>
          <a:prstGeom prst="rect">
            <a:avLst/>
          </a:prstGeom>
        </p:spPr>
      </p:pic>
      <p:sp>
        <p:nvSpPr>
          <p:cNvPr id="42" name="TextBox 41"/>
          <p:cNvSpPr txBox="1"/>
          <p:nvPr/>
        </p:nvSpPr>
        <p:spPr>
          <a:xfrm>
            <a:off x="2733212" y="1257857"/>
            <a:ext cx="2863712" cy="276999"/>
          </a:xfrm>
          <a:prstGeom prst="rect">
            <a:avLst/>
          </a:prstGeom>
          <a:noFill/>
        </p:spPr>
        <p:txBody>
          <a:bodyPr wrap="square" rtlCol="0">
            <a:spAutoFit/>
          </a:bodyPr>
          <a:lstStyle/>
          <a:p>
            <a:pPr algn="ctr"/>
            <a:r>
              <a:rPr lang="en-GB" sz="1200" dirty="0" smtClean="0"/>
              <a:t>Transition and special central pieces</a:t>
            </a:r>
            <a:endParaRPr lang="en-GB" sz="1200" dirty="0"/>
          </a:p>
        </p:txBody>
      </p:sp>
      <p:sp>
        <p:nvSpPr>
          <p:cNvPr id="43" name="TextBox 42"/>
          <p:cNvSpPr txBox="1"/>
          <p:nvPr/>
        </p:nvSpPr>
        <p:spPr>
          <a:xfrm>
            <a:off x="2085131" y="4220022"/>
            <a:ext cx="806784"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a:t>Cutting</a:t>
            </a:r>
          </a:p>
        </p:txBody>
      </p:sp>
      <p:cxnSp>
        <p:nvCxnSpPr>
          <p:cNvPr id="44" name="Straight Arrow Connector 43"/>
          <p:cNvCxnSpPr>
            <a:stCxn id="14" idx="3"/>
            <a:endCxn id="43" idx="1"/>
          </p:cNvCxnSpPr>
          <p:nvPr/>
        </p:nvCxnSpPr>
        <p:spPr>
          <a:xfrm>
            <a:off x="1886681" y="4358522"/>
            <a:ext cx="198450"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43" idx="3"/>
            <a:endCxn id="15" idx="1"/>
          </p:cNvCxnSpPr>
          <p:nvPr/>
        </p:nvCxnSpPr>
        <p:spPr>
          <a:xfrm>
            <a:off x="2891915" y="4358522"/>
            <a:ext cx="18299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a:stCxn id="18" idx="3"/>
            <a:endCxn id="57" idx="1"/>
          </p:cNvCxnSpPr>
          <p:nvPr/>
        </p:nvCxnSpPr>
        <p:spPr>
          <a:xfrm>
            <a:off x="3522965" y="5146906"/>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4036519" y="2826408"/>
            <a:ext cx="911363"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pPr algn="ctr"/>
            <a:r>
              <a:rPr lang="en-GB" dirty="0" smtClean="0"/>
              <a:t>L.A.</a:t>
            </a:r>
            <a:endParaRPr lang="en-GB" dirty="0"/>
          </a:p>
        </p:txBody>
      </p:sp>
      <p:cxnSp>
        <p:nvCxnSpPr>
          <p:cNvPr id="48" name="Straight Arrow Connector 47"/>
          <p:cNvCxnSpPr>
            <a:stCxn id="11" idx="3"/>
            <a:endCxn id="47" idx="1"/>
          </p:cNvCxnSpPr>
          <p:nvPr/>
        </p:nvCxnSpPr>
        <p:spPr>
          <a:xfrm flipV="1">
            <a:off x="3730032" y="2964908"/>
            <a:ext cx="306487"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58" idx="3"/>
            <a:endCxn id="11" idx="1"/>
          </p:cNvCxnSpPr>
          <p:nvPr/>
        </p:nvCxnSpPr>
        <p:spPr>
          <a:xfrm flipH="1">
            <a:off x="2984928" y="2430744"/>
            <a:ext cx="2016257" cy="534165"/>
          </a:xfrm>
          <a:prstGeom prst="bentConnector5">
            <a:avLst>
              <a:gd name="adj1" fmla="val -11338"/>
              <a:gd name="adj2" fmla="val 50000"/>
              <a:gd name="adj3" fmla="val 111338"/>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3424757" y="3709852"/>
            <a:ext cx="1020929" cy="276999"/>
          </a:xfrm>
          <a:prstGeom prst="rect">
            <a:avLst/>
          </a:prstGeom>
          <a:noFill/>
          <a:ln>
            <a:solidFill>
              <a:srgbClr val="FF0000"/>
            </a:solidFill>
          </a:ln>
        </p:spPr>
        <p:txBody>
          <a:bodyPr wrap="square" rtlCol="0">
            <a:spAutoFit/>
          </a:bodyPr>
          <a:lstStyle/>
          <a:p>
            <a:r>
              <a:rPr lang="en-GB" sz="1200" dirty="0" smtClean="0"/>
              <a:t>Machining</a:t>
            </a:r>
            <a:endParaRPr lang="en-GB" sz="1200" dirty="0"/>
          </a:p>
        </p:txBody>
      </p:sp>
      <p:cxnSp>
        <p:nvCxnSpPr>
          <p:cNvPr id="51" name="Straight Arrow Connector 50"/>
          <p:cNvCxnSpPr>
            <a:stCxn id="13" idx="3"/>
            <a:endCxn id="50" idx="1"/>
          </p:cNvCxnSpPr>
          <p:nvPr/>
        </p:nvCxnSpPr>
        <p:spPr>
          <a:xfrm flipV="1">
            <a:off x="3243693" y="3848352"/>
            <a:ext cx="181064" cy="213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2" name="TextBox 51"/>
          <p:cNvSpPr txBox="1"/>
          <p:nvPr/>
        </p:nvSpPr>
        <p:spPr>
          <a:xfrm>
            <a:off x="4212076" y="4213805"/>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Forming</a:t>
            </a:r>
          </a:p>
        </p:txBody>
      </p:sp>
      <p:cxnSp>
        <p:nvCxnSpPr>
          <p:cNvPr id="53" name="Straight Arrow Connector 52"/>
          <p:cNvCxnSpPr>
            <a:stCxn id="15" idx="3"/>
            <a:endCxn id="52" idx="1"/>
          </p:cNvCxnSpPr>
          <p:nvPr/>
        </p:nvCxnSpPr>
        <p:spPr>
          <a:xfrm flipV="1">
            <a:off x="4010300" y="4352305"/>
            <a:ext cx="201776" cy="621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54" name="Elbow Connector 53"/>
          <p:cNvCxnSpPr>
            <a:stCxn id="60" idx="3"/>
            <a:endCxn id="14" idx="1"/>
          </p:cNvCxnSpPr>
          <p:nvPr/>
        </p:nvCxnSpPr>
        <p:spPr>
          <a:xfrm flipH="1">
            <a:off x="1036679" y="3849930"/>
            <a:ext cx="4527920" cy="508592"/>
          </a:xfrm>
          <a:prstGeom prst="bentConnector5">
            <a:avLst>
              <a:gd name="adj1" fmla="val -5049"/>
              <a:gd name="adj2" fmla="val 50000"/>
              <a:gd name="adj3" fmla="val 105049"/>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6963308" y="2130436"/>
            <a:ext cx="89379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cxnSp>
        <p:nvCxnSpPr>
          <p:cNvPr id="56" name="Straight Arrow Connector 55"/>
          <p:cNvCxnSpPr>
            <a:stCxn id="16" idx="3"/>
            <a:endCxn id="55" idx="1"/>
          </p:cNvCxnSpPr>
          <p:nvPr/>
        </p:nvCxnSpPr>
        <p:spPr>
          <a:xfrm>
            <a:off x="6692202" y="2268936"/>
            <a:ext cx="271106"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917926" y="5008406"/>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sp>
        <p:nvSpPr>
          <p:cNvPr id="58" name="TextBox 57"/>
          <p:cNvSpPr txBox="1"/>
          <p:nvPr/>
        </p:nvSpPr>
        <p:spPr>
          <a:xfrm>
            <a:off x="4177013" y="2292244"/>
            <a:ext cx="824172"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a:t>Forming </a:t>
            </a:r>
          </a:p>
        </p:txBody>
      </p:sp>
      <p:cxnSp>
        <p:nvCxnSpPr>
          <p:cNvPr id="59" name="Straight Arrow Connector 58"/>
          <p:cNvCxnSpPr>
            <a:stCxn id="12" idx="3"/>
            <a:endCxn id="58" idx="1"/>
          </p:cNvCxnSpPr>
          <p:nvPr/>
        </p:nvCxnSpPr>
        <p:spPr>
          <a:xfrm>
            <a:off x="3829124" y="2429794"/>
            <a:ext cx="347889" cy="95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0" name="TextBox 59"/>
          <p:cNvSpPr txBox="1"/>
          <p:nvPr/>
        </p:nvSpPr>
        <p:spPr>
          <a:xfrm>
            <a:off x="4629210" y="3711430"/>
            <a:ext cx="935389" cy="276999"/>
          </a:xfrm>
          <a:prstGeom prst="rect">
            <a:avLst/>
          </a:prstGeom>
          <a:noFill/>
          <a:ln>
            <a:solidFill>
              <a:srgbClr val="FF0000"/>
            </a:solidFill>
          </a:ln>
        </p:spPr>
        <p:txBody>
          <a:bodyPr wrap="square" rtlCol="0">
            <a:spAutoFit/>
          </a:bodyPr>
          <a:lstStyle/>
          <a:p>
            <a:r>
              <a:rPr lang="en-GB" sz="1200" dirty="0" smtClean="0"/>
              <a:t>polishing</a:t>
            </a:r>
            <a:endParaRPr lang="en-GB" sz="1200" dirty="0"/>
          </a:p>
        </p:txBody>
      </p:sp>
      <p:cxnSp>
        <p:nvCxnSpPr>
          <p:cNvPr id="61" name="Straight Arrow Connector 60"/>
          <p:cNvCxnSpPr>
            <a:stCxn id="50" idx="3"/>
            <a:endCxn id="60" idx="1"/>
          </p:cNvCxnSpPr>
          <p:nvPr/>
        </p:nvCxnSpPr>
        <p:spPr>
          <a:xfrm>
            <a:off x="4445686" y="3848352"/>
            <a:ext cx="183524" cy="1578"/>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TextBox 61"/>
          <p:cNvSpPr txBox="1"/>
          <p:nvPr/>
        </p:nvSpPr>
        <p:spPr>
          <a:xfrm>
            <a:off x="5232790" y="4220972"/>
            <a:ext cx="1020929"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Machining</a:t>
            </a:r>
          </a:p>
        </p:txBody>
      </p:sp>
      <p:cxnSp>
        <p:nvCxnSpPr>
          <p:cNvPr id="63" name="Straight Arrow Connector 62"/>
          <p:cNvCxnSpPr>
            <a:stCxn id="52" idx="3"/>
            <a:endCxn id="62" idx="1"/>
          </p:cNvCxnSpPr>
          <p:nvPr/>
        </p:nvCxnSpPr>
        <p:spPr>
          <a:xfrm>
            <a:off x="5062078" y="4352305"/>
            <a:ext cx="170712" cy="7167"/>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4" name="TextBox 63"/>
          <p:cNvSpPr txBox="1"/>
          <p:nvPr/>
        </p:nvSpPr>
        <p:spPr>
          <a:xfrm>
            <a:off x="8896" y="5364870"/>
            <a:ext cx="1698174" cy="338554"/>
          </a:xfrm>
          <a:prstGeom prst="rect">
            <a:avLst/>
          </a:prstGeom>
          <a:noFill/>
        </p:spPr>
        <p:txBody>
          <a:bodyPr wrap="square" rtlCol="0">
            <a:spAutoFit/>
          </a:bodyPr>
          <a:lstStyle/>
          <a:p>
            <a:r>
              <a:rPr lang="en-GB" sz="1600" dirty="0" smtClean="0"/>
              <a:t>End plate</a:t>
            </a:r>
            <a:endParaRPr lang="en-GB" sz="1600" dirty="0"/>
          </a:p>
        </p:txBody>
      </p:sp>
      <p:sp>
        <p:nvSpPr>
          <p:cNvPr id="65" name="TextBox 64"/>
          <p:cNvSpPr txBox="1"/>
          <p:nvPr/>
        </p:nvSpPr>
        <p:spPr>
          <a:xfrm>
            <a:off x="2711899" y="5364870"/>
            <a:ext cx="81996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Cutting</a:t>
            </a:r>
          </a:p>
        </p:txBody>
      </p:sp>
      <p:sp>
        <p:nvSpPr>
          <p:cNvPr id="66" name="TextBox 65"/>
          <p:cNvSpPr txBox="1"/>
          <p:nvPr/>
        </p:nvSpPr>
        <p:spPr>
          <a:xfrm>
            <a:off x="1654215" y="5364870"/>
            <a:ext cx="713485"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Sheet </a:t>
            </a:r>
          </a:p>
        </p:txBody>
      </p:sp>
      <p:cxnSp>
        <p:nvCxnSpPr>
          <p:cNvPr id="67" name="Straight Arrow Connector 66"/>
          <p:cNvCxnSpPr>
            <a:stCxn id="66" idx="3"/>
            <a:endCxn id="65" idx="1"/>
          </p:cNvCxnSpPr>
          <p:nvPr/>
        </p:nvCxnSpPr>
        <p:spPr>
          <a:xfrm>
            <a:off x="2367700" y="5503370"/>
            <a:ext cx="344199"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a:stCxn id="65" idx="3"/>
            <a:endCxn id="69" idx="1"/>
          </p:cNvCxnSpPr>
          <p:nvPr/>
        </p:nvCxnSpPr>
        <p:spPr>
          <a:xfrm>
            <a:off x="3531861" y="5503370"/>
            <a:ext cx="394961" cy="0"/>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69" name="TextBox 68"/>
          <p:cNvSpPr txBox="1"/>
          <p:nvPr/>
        </p:nvSpPr>
        <p:spPr>
          <a:xfrm>
            <a:off x="3926822" y="5364870"/>
            <a:ext cx="850002" cy="276999"/>
          </a:xfrm>
          <a:prstGeom prst="rect">
            <a:avLst/>
          </a:prstGeom>
          <a:noFill/>
          <a:ln>
            <a:solidFill>
              <a:srgbClr val="FF0000"/>
            </a:solidFill>
          </a:ln>
        </p:spPr>
        <p:txBody>
          <a:bodyPr wrap="square" rtlCol="0">
            <a:spAutoFit/>
          </a:bodyPr>
          <a:lstStyle>
            <a:defPPr>
              <a:defRPr lang="en-US"/>
            </a:defPPr>
            <a:lvl1pPr>
              <a:defRPr sz="1200"/>
            </a:lvl1pPr>
          </a:lstStyle>
          <a:p>
            <a:r>
              <a:rPr lang="en-GB" dirty="0"/>
              <a:t>Deburring</a:t>
            </a:r>
          </a:p>
        </p:txBody>
      </p:sp>
      <p:cxnSp>
        <p:nvCxnSpPr>
          <p:cNvPr id="70" name="Elbow Connector 69"/>
          <p:cNvCxnSpPr>
            <a:stCxn id="69" idx="3"/>
            <a:endCxn id="19" idx="2"/>
          </p:cNvCxnSpPr>
          <p:nvPr/>
        </p:nvCxnSpPr>
        <p:spPr>
          <a:xfrm flipV="1">
            <a:off x="4776824" y="4737342"/>
            <a:ext cx="2103074" cy="766028"/>
          </a:xfrm>
          <a:prstGeom prst="bentConnector2">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1" name="Elbow Connector 70"/>
          <p:cNvCxnSpPr>
            <a:stCxn id="57" idx="3"/>
            <a:endCxn id="19" idx="1"/>
          </p:cNvCxnSpPr>
          <p:nvPr/>
        </p:nvCxnSpPr>
        <p:spPr>
          <a:xfrm flipV="1">
            <a:off x="4767928" y="4598843"/>
            <a:ext cx="1699884" cy="548063"/>
          </a:xfrm>
          <a:prstGeom prst="bentConnector3">
            <a:avLst>
              <a:gd name="adj1" fmla="val 50000"/>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72" name="TextBox 71"/>
          <p:cNvSpPr txBox="1"/>
          <p:nvPr/>
        </p:nvSpPr>
        <p:spPr>
          <a:xfrm>
            <a:off x="7586196" y="4460342"/>
            <a:ext cx="1168171" cy="276999"/>
          </a:xfrm>
          <a:prstGeom prst="rect">
            <a:avLst/>
          </a:prstGeom>
          <a:solidFill>
            <a:srgbClr val="FF0000">
              <a:alpha val="50000"/>
            </a:srgbClr>
          </a:solidFill>
          <a:ln w="25400">
            <a:solidFill>
              <a:srgbClr val="FF0000"/>
            </a:solidFill>
          </a:ln>
        </p:spPr>
        <p:txBody>
          <a:bodyPr wrap="square" rtlCol="0">
            <a:spAutoFit/>
          </a:bodyPr>
          <a:lstStyle>
            <a:defPPr>
              <a:defRPr lang="en-US"/>
            </a:defPPr>
            <a:lvl1pPr>
              <a:defRPr sz="1200"/>
            </a:lvl1pPr>
          </a:lstStyle>
          <a:p>
            <a:r>
              <a:rPr lang="en-GB" dirty="0"/>
              <a:t>Coating</a:t>
            </a:r>
          </a:p>
        </p:txBody>
      </p:sp>
      <p:cxnSp>
        <p:nvCxnSpPr>
          <p:cNvPr id="73" name="Straight Arrow Connector 72"/>
          <p:cNvCxnSpPr>
            <a:stCxn id="19" idx="3"/>
            <a:endCxn id="72" idx="1"/>
          </p:cNvCxnSpPr>
          <p:nvPr/>
        </p:nvCxnSpPr>
        <p:spPr>
          <a:xfrm flipV="1">
            <a:off x="7291984" y="4598842"/>
            <a:ext cx="294212" cy="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4" name="Straight Arrow Connector 73"/>
          <p:cNvCxnSpPr>
            <a:stCxn id="34" idx="3"/>
            <a:endCxn id="12" idx="1"/>
          </p:cNvCxnSpPr>
          <p:nvPr/>
        </p:nvCxnSpPr>
        <p:spPr>
          <a:xfrm>
            <a:off x="2675409" y="2422863"/>
            <a:ext cx="227048" cy="6931"/>
          </a:xfrm>
          <a:prstGeom prst="straightConnector1">
            <a:avLst/>
          </a:prstGeom>
          <a:ln>
            <a:solidFill>
              <a:srgbClr val="FF0000"/>
            </a:solidFill>
            <a:tailEnd type="triangle"/>
          </a:ln>
          <a:effectLst/>
        </p:spPr>
        <p:style>
          <a:lnRef idx="2">
            <a:schemeClr val="accent1"/>
          </a:lnRef>
          <a:fillRef idx="0">
            <a:schemeClr val="accent1"/>
          </a:fillRef>
          <a:effectRef idx="1">
            <a:schemeClr val="accent1"/>
          </a:effectRef>
          <a:fontRef idx="minor">
            <a:schemeClr val="tx1"/>
          </a:fontRef>
        </p:style>
      </p:cxnSp>
      <p:pic>
        <p:nvPicPr>
          <p:cNvPr id="75" name="Picture 74"/>
          <p:cNvPicPr>
            <a:picLocks noChangeAspect="1"/>
          </p:cNvPicPr>
          <p:nvPr/>
        </p:nvPicPr>
        <p:blipFill rotWithShape="1">
          <a:blip r:embed="rId7" cstate="print">
            <a:extLst>
              <a:ext uri="{28A0092B-C50C-407E-A947-70E740481C1C}">
                <a14:useLocalDpi xmlns:a14="http://schemas.microsoft.com/office/drawing/2010/main" val="0"/>
              </a:ext>
            </a:extLst>
          </a:blip>
          <a:srcRect t="12426"/>
          <a:stretch/>
        </p:blipFill>
        <p:spPr>
          <a:xfrm>
            <a:off x="7240676" y="5244609"/>
            <a:ext cx="1768370" cy="1306656"/>
          </a:xfrm>
          <a:prstGeom prst="rect">
            <a:avLst/>
          </a:prstGeom>
        </p:spPr>
      </p:pic>
    </p:spTree>
    <p:extLst>
      <p:ext uri="{BB962C8B-B14F-4D97-AF65-F5344CB8AC3E}">
        <p14:creationId xmlns:p14="http://schemas.microsoft.com/office/powerpoint/2010/main" val="17573532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32</a:t>
            </a:fld>
            <a:endParaRPr lang="en-US"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7441" b="8147"/>
          <a:stretch/>
        </p:blipFill>
        <p:spPr>
          <a:xfrm>
            <a:off x="4893870" y="782924"/>
            <a:ext cx="4250130" cy="223825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919" r="6923"/>
          <a:stretch/>
        </p:blipFill>
        <p:spPr>
          <a:xfrm>
            <a:off x="0" y="780889"/>
            <a:ext cx="4463227" cy="4693357"/>
          </a:xfrm>
          <a:prstGeom prst="rect">
            <a:avLst/>
          </a:prstGeom>
        </p:spPr>
      </p:pic>
      <p:sp>
        <p:nvSpPr>
          <p:cNvPr id="10" name="Title 1"/>
          <p:cNvSpPr txBox="1">
            <a:spLocks/>
          </p:cNvSpPr>
          <p:nvPr/>
        </p:nvSpPr>
        <p:spPr>
          <a:xfrm>
            <a:off x="0" y="9849"/>
            <a:ext cx="9144000" cy="531688"/>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a:t>3</a:t>
            </a:r>
            <a:r>
              <a:rPr lang="en-GB" sz="2800" dirty="0" smtClean="0"/>
              <a:t> </a:t>
            </a:r>
            <a:r>
              <a:rPr lang="en-GB" sz="2800" dirty="0"/>
              <a:t>– Design, Purchase </a:t>
            </a:r>
            <a:r>
              <a:rPr lang="en-GB" sz="2800" dirty="0" smtClean="0"/>
              <a:t>&amp; Manufacturing progress</a:t>
            </a:r>
            <a:endParaRPr lang="en-GB" sz="2800" dirty="0"/>
          </a:p>
        </p:txBody>
      </p:sp>
      <p:sp>
        <p:nvSpPr>
          <p:cNvPr id="11" name="TextBox 10"/>
          <p:cNvSpPr txBox="1"/>
          <p:nvPr/>
        </p:nvSpPr>
        <p:spPr>
          <a:xfrm>
            <a:off x="1073521" y="5556175"/>
            <a:ext cx="2582758" cy="507831"/>
          </a:xfrm>
          <a:prstGeom prst="rect">
            <a:avLst/>
          </a:prstGeom>
          <a:noFill/>
        </p:spPr>
        <p:txBody>
          <a:bodyPr wrap="none" rtlCol="0">
            <a:spAutoFit/>
          </a:bodyPr>
          <a:lstStyle/>
          <a:p>
            <a:pPr marL="285750" indent="-285750">
              <a:buFont typeface="Arial" panose="020B0604020202020204" pitchFamily="34" charset="0"/>
              <a:buChar char="•"/>
            </a:pPr>
            <a:r>
              <a:rPr lang="en-GB" sz="1350" dirty="0" smtClean="0"/>
              <a:t>All pieces manufactured</a:t>
            </a:r>
          </a:p>
          <a:p>
            <a:pPr marL="285750" indent="-285750">
              <a:buFont typeface="Arial" panose="020B0604020202020204" pitchFamily="34" charset="0"/>
              <a:buChar char="•"/>
            </a:pPr>
            <a:r>
              <a:rPr lang="en-GB" sz="1350" dirty="0" smtClean="0"/>
              <a:t>Cleaning ongoing @ CERN</a:t>
            </a:r>
            <a:endParaRPr lang="en-GB" sz="1350" dirty="0"/>
          </a:p>
        </p:txBody>
      </p:sp>
      <p:sp>
        <p:nvSpPr>
          <p:cNvPr id="12" name="TextBox 11"/>
          <p:cNvSpPr txBox="1"/>
          <p:nvPr/>
        </p:nvSpPr>
        <p:spPr>
          <a:xfrm>
            <a:off x="5652182" y="5452301"/>
            <a:ext cx="2765565" cy="715581"/>
          </a:xfrm>
          <a:prstGeom prst="rect">
            <a:avLst/>
          </a:prstGeom>
          <a:noFill/>
        </p:spPr>
        <p:txBody>
          <a:bodyPr wrap="none" rtlCol="0">
            <a:spAutoFit/>
          </a:bodyPr>
          <a:lstStyle/>
          <a:p>
            <a:pPr marL="285750" indent="-285750">
              <a:buFont typeface="Arial" panose="020B0604020202020204" pitchFamily="34" charset="0"/>
              <a:buChar char="•"/>
            </a:pPr>
            <a:r>
              <a:rPr lang="en-GB" sz="1350" dirty="0" smtClean="0"/>
              <a:t>Design finished</a:t>
            </a:r>
          </a:p>
          <a:p>
            <a:pPr marL="285750" indent="-285750">
              <a:buFont typeface="Arial" panose="020B0604020202020204" pitchFamily="34" charset="0"/>
              <a:buChar char="•"/>
            </a:pPr>
            <a:r>
              <a:rPr lang="en-GB" sz="1350" dirty="0" smtClean="0"/>
              <a:t>Purchase of elements finished</a:t>
            </a:r>
          </a:p>
          <a:p>
            <a:pPr marL="285750" indent="-285750">
              <a:buFont typeface="Arial" panose="020B0604020202020204" pitchFamily="34" charset="0"/>
              <a:buChar char="•"/>
            </a:pPr>
            <a:r>
              <a:rPr lang="en-GB" sz="1350" dirty="0" smtClean="0"/>
              <a:t>To be manufactured @ CERN</a:t>
            </a:r>
            <a:endParaRPr lang="en-GB" sz="1350"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4141"/>
          <a:stretch/>
        </p:blipFill>
        <p:spPr>
          <a:xfrm>
            <a:off x="4893870" y="3065067"/>
            <a:ext cx="4250130" cy="2446369"/>
          </a:xfrm>
          <a:prstGeom prst="rect">
            <a:avLst/>
          </a:prstGeom>
        </p:spPr>
      </p:pic>
    </p:spTree>
    <p:extLst>
      <p:ext uri="{BB962C8B-B14F-4D97-AF65-F5344CB8AC3E}">
        <p14:creationId xmlns:p14="http://schemas.microsoft.com/office/powerpoint/2010/main" val="180033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33</a:t>
            </a:fld>
            <a:endParaRPr lang="en-US" dirty="0"/>
          </a:p>
        </p:txBody>
      </p:sp>
      <p:sp>
        <p:nvSpPr>
          <p:cNvPr id="6" name="Title 1"/>
          <p:cNvSpPr txBox="1">
            <a:spLocks/>
          </p:cNvSpPr>
          <p:nvPr/>
        </p:nvSpPr>
        <p:spPr>
          <a:xfrm>
            <a:off x="0" y="9849"/>
            <a:ext cx="9144000" cy="531688"/>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smtClean="0"/>
              <a:t>Present status: pre-tests at CERN</a:t>
            </a:r>
            <a:endParaRPr lang="en-GB" sz="2800"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6070" y="490989"/>
            <a:ext cx="6870023" cy="5152516"/>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5023" y="484111"/>
            <a:ext cx="6870023" cy="5152516"/>
          </a:xfrm>
          <a:prstGeom prst="rect">
            <a:avLst/>
          </a:prstGeom>
        </p:spPr>
      </p:pic>
      <p:sp>
        <p:nvSpPr>
          <p:cNvPr id="9" name="TextBox 8"/>
          <p:cNvSpPr txBox="1"/>
          <p:nvPr/>
        </p:nvSpPr>
        <p:spPr>
          <a:xfrm>
            <a:off x="157907" y="5643505"/>
            <a:ext cx="8828186" cy="507831"/>
          </a:xfrm>
          <a:prstGeom prst="rect">
            <a:avLst/>
          </a:prstGeom>
          <a:noFill/>
        </p:spPr>
        <p:txBody>
          <a:bodyPr wrap="none" rtlCol="0">
            <a:spAutoFit/>
          </a:bodyPr>
          <a:lstStyle/>
          <a:p>
            <a:pPr algn="ctr"/>
            <a:r>
              <a:rPr lang="en-GB" sz="1350" dirty="0" smtClean="0"/>
              <a:t>Without and with bake-out equipment and pumps (Luis Gonzalez Gomez and Miguel Gil Costa);</a:t>
            </a:r>
          </a:p>
          <a:p>
            <a:pPr algn="ctr"/>
            <a:r>
              <a:rPr lang="en-GB" sz="1350" dirty="0" smtClean="0"/>
              <a:t>Dedicated crate with instrumentation’s controllers, SCADA control system devices, and power supplies on the left</a:t>
            </a:r>
          </a:p>
        </p:txBody>
      </p: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6165" r="23937"/>
          <a:stretch/>
        </p:blipFill>
        <p:spPr>
          <a:xfrm>
            <a:off x="85500" y="977854"/>
            <a:ext cx="1866118" cy="4165029"/>
          </a:xfrm>
          <a:prstGeom prst="rect">
            <a:avLst/>
          </a:prstGeom>
        </p:spPr>
      </p:pic>
      <p:cxnSp>
        <p:nvCxnSpPr>
          <p:cNvPr id="11" name="Straight Arrow Connector 10"/>
          <p:cNvCxnSpPr/>
          <p:nvPr/>
        </p:nvCxnSpPr>
        <p:spPr>
          <a:xfrm flipV="1">
            <a:off x="1615736" y="2024109"/>
            <a:ext cx="727969" cy="62144"/>
          </a:xfrm>
          <a:prstGeom prst="straightConnector1">
            <a:avLst/>
          </a:prstGeom>
          <a:ln w="76200">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48595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34</a:t>
            </a:fld>
            <a:endParaRPr lang="en-US" dirty="0"/>
          </a:p>
        </p:txBody>
      </p:sp>
      <p:sp>
        <p:nvSpPr>
          <p:cNvPr id="6" name="Title 1"/>
          <p:cNvSpPr txBox="1">
            <a:spLocks/>
          </p:cNvSpPr>
          <p:nvPr/>
        </p:nvSpPr>
        <p:spPr>
          <a:xfrm>
            <a:off x="0" y="9849"/>
            <a:ext cx="9144000" cy="531688"/>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smtClean="0"/>
              <a:t>Present status: pre-tests at CERN</a:t>
            </a:r>
            <a:endParaRPr lang="en-GB" sz="2800" dirty="0"/>
          </a:p>
        </p:txBody>
      </p:sp>
      <p:sp>
        <p:nvSpPr>
          <p:cNvPr id="9" name="TextBox 8"/>
          <p:cNvSpPr txBox="1"/>
          <p:nvPr/>
        </p:nvSpPr>
        <p:spPr>
          <a:xfrm>
            <a:off x="104828" y="5692771"/>
            <a:ext cx="8927444" cy="507831"/>
          </a:xfrm>
          <a:prstGeom prst="rect">
            <a:avLst/>
          </a:prstGeom>
          <a:noFill/>
        </p:spPr>
        <p:txBody>
          <a:bodyPr wrap="none" rtlCol="0">
            <a:spAutoFit/>
          </a:bodyPr>
          <a:lstStyle/>
          <a:p>
            <a:pPr algn="ctr"/>
            <a:r>
              <a:rPr lang="en-GB" sz="1350" dirty="0" smtClean="0"/>
              <a:t>The 80 l/s turbo pump is installed with pneumatic gate valve; Note the remotely-controlled, </a:t>
            </a:r>
            <a:r>
              <a:rPr lang="en-GB" sz="1350" dirty="0" err="1" smtClean="0"/>
              <a:t>horiz</a:t>
            </a:r>
            <a:r>
              <a:rPr lang="en-GB" sz="1350" dirty="0" smtClean="0"/>
              <a:t>.-moving supports;</a:t>
            </a:r>
          </a:p>
          <a:p>
            <a:pPr algn="ctr"/>
            <a:r>
              <a:rPr lang="en-GB" sz="1350" dirty="0" smtClean="0"/>
              <a:t>Most cables have been already tested, and some are visible on the floor;</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988" y="568647"/>
            <a:ext cx="6870024" cy="5152516"/>
          </a:xfrm>
          <a:prstGeom prst="rect">
            <a:avLst/>
          </a:prstGeom>
        </p:spPr>
      </p:pic>
      <p:cxnSp>
        <p:nvCxnSpPr>
          <p:cNvPr id="11" name="Straight Arrow Connector 10"/>
          <p:cNvCxnSpPr/>
          <p:nvPr/>
        </p:nvCxnSpPr>
        <p:spPr>
          <a:xfrm flipH="1">
            <a:off x="6163795" y="3364637"/>
            <a:ext cx="2341013" cy="142564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8145426" y="2649056"/>
            <a:ext cx="886846" cy="715581"/>
          </a:xfrm>
          <a:prstGeom prst="rect">
            <a:avLst/>
          </a:prstGeom>
          <a:noFill/>
          <a:ln w="19050">
            <a:solidFill>
              <a:srgbClr val="FF0000"/>
            </a:solidFill>
          </a:ln>
        </p:spPr>
        <p:txBody>
          <a:bodyPr wrap="none" rtlCol="0">
            <a:spAutoFit/>
          </a:bodyPr>
          <a:lstStyle/>
          <a:p>
            <a:pPr algn="ctr"/>
            <a:r>
              <a:rPr lang="en-GB" sz="1350" dirty="0" smtClean="0"/>
              <a:t>2000 l/s </a:t>
            </a:r>
          </a:p>
          <a:p>
            <a:pPr algn="ctr"/>
            <a:r>
              <a:rPr lang="en-GB" sz="1350" dirty="0" err="1" smtClean="0"/>
              <a:t>NEXTorr</a:t>
            </a:r>
            <a:r>
              <a:rPr lang="en-GB" sz="1350" dirty="0" smtClean="0"/>
              <a:t> </a:t>
            </a:r>
          </a:p>
          <a:p>
            <a:pPr algn="ctr"/>
            <a:r>
              <a:rPr lang="en-GB" sz="1350" dirty="0" smtClean="0"/>
              <a:t>pump</a:t>
            </a:r>
          </a:p>
        </p:txBody>
      </p:sp>
      <p:cxnSp>
        <p:nvCxnSpPr>
          <p:cNvPr id="15" name="Straight Arrow Connector 14"/>
          <p:cNvCxnSpPr/>
          <p:nvPr/>
        </p:nvCxnSpPr>
        <p:spPr>
          <a:xfrm>
            <a:off x="556423" y="2297244"/>
            <a:ext cx="2541884" cy="113175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11788" y="1650913"/>
            <a:ext cx="1301959" cy="646331"/>
          </a:xfrm>
          <a:prstGeom prst="rect">
            <a:avLst/>
          </a:prstGeom>
          <a:solidFill>
            <a:schemeClr val="bg1"/>
          </a:solidFill>
          <a:ln w="19050">
            <a:solidFill>
              <a:srgbClr val="FF0000"/>
            </a:solidFill>
          </a:ln>
        </p:spPr>
        <p:txBody>
          <a:bodyPr wrap="none" rtlCol="0">
            <a:spAutoFit/>
          </a:bodyPr>
          <a:lstStyle/>
          <a:p>
            <a:pPr algn="ctr"/>
            <a:r>
              <a:rPr lang="en-GB" sz="1200" dirty="0" smtClean="0"/>
              <a:t>RGA +</a:t>
            </a:r>
          </a:p>
          <a:p>
            <a:pPr algn="ctr"/>
            <a:r>
              <a:rPr lang="en-GB" sz="1200" dirty="0" smtClean="0"/>
              <a:t>Pressure Gauge</a:t>
            </a:r>
          </a:p>
          <a:p>
            <a:pPr algn="ctr"/>
            <a:r>
              <a:rPr lang="en-GB" sz="1200" dirty="0"/>
              <a:t>o</a:t>
            </a:r>
            <a:r>
              <a:rPr lang="en-GB" sz="1200" dirty="0" smtClean="0"/>
              <a:t>n “Chimney”</a:t>
            </a:r>
          </a:p>
        </p:txBody>
      </p:sp>
      <p:cxnSp>
        <p:nvCxnSpPr>
          <p:cNvPr id="18" name="Straight Arrow Connector 17"/>
          <p:cNvCxnSpPr/>
          <p:nvPr/>
        </p:nvCxnSpPr>
        <p:spPr>
          <a:xfrm flipH="1">
            <a:off x="6791417" y="1284228"/>
            <a:ext cx="1642369" cy="125558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8276785" y="575291"/>
            <a:ext cx="630301" cy="715581"/>
          </a:xfrm>
          <a:prstGeom prst="rect">
            <a:avLst/>
          </a:prstGeom>
          <a:noFill/>
          <a:ln w="19050">
            <a:solidFill>
              <a:srgbClr val="FF0000"/>
            </a:solidFill>
          </a:ln>
        </p:spPr>
        <p:txBody>
          <a:bodyPr wrap="none" rtlCol="0">
            <a:spAutoFit/>
          </a:bodyPr>
          <a:lstStyle/>
          <a:p>
            <a:pPr algn="ctr"/>
            <a:r>
              <a:rPr lang="en-GB" sz="1350" dirty="0" smtClean="0"/>
              <a:t>80 l/s</a:t>
            </a:r>
          </a:p>
          <a:p>
            <a:pPr algn="ctr"/>
            <a:r>
              <a:rPr lang="en-GB" sz="1350" dirty="0" smtClean="0"/>
              <a:t>Turbo</a:t>
            </a:r>
          </a:p>
          <a:p>
            <a:pPr algn="ctr"/>
            <a:r>
              <a:rPr lang="en-GB" sz="1350" dirty="0" smtClean="0"/>
              <a:t>pump</a:t>
            </a:r>
          </a:p>
        </p:txBody>
      </p:sp>
    </p:spTree>
    <p:extLst>
      <p:ext uri="{BB962C8B-B14F-4D97-AF65-F5344CB8AC3E}">
        <p14:creationId xmlns:p14="http://schemas.microsoft.com/office/powerpoint/2010/main" val="6746774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35</a:t>
            </a:fld>
            <a:endParaRPr lang="en-US" dirty="0"/>
          </a:p>
        </p:txBody>
      </p:sp>
      <p:sp>
        <p:nvSpPr>
          <p:cNvPr id="6" name="Title 1"/>
          <p:cNvSpPr txBox="1">
            <a:spLocks/>
          </p:cNvSpPr>
          <p:nvPr/>
        </p:nvSpPr>
        <p:spPr>
          <a:xfrm>
            <a:off x="0" y="9849"/>
            <a:ext cx="9144000" cy="531688"/>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smtClean="0"/>
              <a:t>Present status: pre-tests at CERN</a:t>
            </a:r>
            <a:endParaRPr lang="en-GB" sz="2800"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58" y="616429"/>
            <a:ext cx="6245476" cy="468410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3855" y="786216"/>
            <a:ext cx="3513079" cy="4684105"/>
          </a:xfrm>
          <a:prstGeom prst="rect">
            <a:avLst/>
          </a:prstGeom>
        </p:spPr>
      </p:pic>
      <p:sp>
        <p:nvSpPr>
          <p:cNvPr id="9" name="TextBox 8"/>
          <p:cNvSpPr txBox="1"/>
          <p:nvPr/>
        </p:nvSpPr>
        <p:spPr>
          <a:xfrm>
            <a:off x="502520" y="5747727"/>
            <a:ext cx="8138959" cy="300082"/>
          </a:xfrm>
          <a:prstGeom prst="rect">
            <a:avLst/>
          </a:prstGeom>
          <a:noFill/>
        </p:spPr>
        <p:txBody>
          <a:bodyPr wrap="none" rtlCol="0">
            <a:spAutoFit/>
          </a:bodyPr>
          <a:lstStyle/>
          <a:p>
            <a:r>
              <a:rPr lang="en-GB" sz="1350" dirty="0" smtClean="0"/>
              <a:t>Horizontal and Vertical Slits for the ANKA front-end under test with new SCADA/UNICOS control system</a:t>
            </a:r>
          </a:p>
        </p:txBody>
      </p:sp>
    </p:spTree>
    <p:extLst>
      <p:ext uri="{BB962C8B-B14F-4D97-AF65-F5344CB8AC3E}">
        <p14:creationId xmlns:p14="http://schemas.microsoft.com/office/powerpoint/2010/main" val="38038549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36</a:t>
            </a:fld>
            <a:endParaRPr lang="en-US" dirty="0"/>
          </a:p>
        </p:txBody>
      </p:sp>
      <p:sp>
        <p:nvSpPr>
          <p:cNvPr id="6" name="Title 1"/>
          <p:cNvSpPr txBox="1">
            <a:spLocks/>
          </p:cNvSpPr>
          <p:nvPr/>
        </p:nvSpPr>
        <p:spPr>
          <a:xfrm>
            <a:off x="0" y="9849"/>
            <a:ext cx="9144000" cy="531688"/>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smtClean="0"/>
              <a:t>Present status: BS prototype Fabrication</a:t>
            </a:r>
            <a:endParaRPr lang="en-GB" sz="2800" dirty="0"/>
          </a:p>
        </p:txBody>
      </p:sp>
      <p:sp>
        <p:nvSpPr>
          <p:cNvPr id="9" name="TextBox 8"/>
          <p:cNvSpPr txBox="1"/>
          <p:nvPr/>
        </p:nvSpPr>
        <p:spPr>
          <a:xfrm>
            <a:off x="84481" y="5243404"/>
            <a:ext cx="8979617" cy="92333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Different stages of the preparation and deposition of the cold sprayed copper layer on the outside of the BS; </a:t>
            </a:r>
          </a:p>
          <a:p>
            <a:pPr marL="285750" indent="-285750">
              <a:buFont typeface="Arial" panose="020B0604020202020204" pitchFamily="34" charset="0"/>
              <a:buChar char="•"/>
            </a:pPr>
            <a:r>
              <a:rPr lang="en-GB" dirty="0"/>
              <a:t>T</a:t>
            </a:r>
            <a:r>
              <a:rPr lang="en-GB" dirty="0" smtClean="0"/>
              <a:t>he rings are used to prevent the cold spray from cluttering the pumping holes.</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101" y="541537"/>
            <a:ext cx="6245475" cy="4684105"/>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546" y="541536"/>
            <a:ext cx="6245475" cy="4684105"/>
          </a:xfrm>
          <a:prstGeom prst="rect">
            <a:avLst/>
          </a:prstGeom>
        </p:spPr>
      </p:pic>
    </p:spTree>
    <p:extLst>
      <p:ext uri="{BB962C8B-B14F-4D97-AF65-F5344CB8AC3E}">
        <p14:creationId xmlns:p14="http://schemas.microsoft.com/office/powerpoint/2010/main" val="207826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37</a:t>
            </a:fld>
            <a:endParaRPr lang="en-US" dirty="0"/>
          </a:p>
        </p:txBody>
      </p:sp>
      <p:sp>
        <p:nvSpPr>
          <p:cNvPr id="6" name="Title 1"/>
          <p:cNvSpPr txBox="1">
            <a:spLocks/>
          </p:cNvSpPr>
          <p:nvPr/>
        </p:nvSpPr>
        <p:spPr>
          <a:xfrm>
            <a:off x="0" y="-43419"/>
            <a:ext cx="9144000" cy="531688"/>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smtClean="0"/>
              <a:t>Present status: Dummy BS prototype</a:t>
            </a:r>
            <a:endParaRPr lang="en-GB" sz="2800" dirty="0"/>
          </a:p>
        </p:txBody>
      </p:sp>
      <p:sp>
        <p:nvSpPr>
          <p:cNvPr id="9" name="TextBox 8"/>
          <p:cNvSpPr txBox="1"/>
          <p:nvPr/>
        </p:nvSpPr>
        <p:spPr>
          <a:xfrm>
            <a:off x="32212" y="359711"/>
            <a:ext cx="4500424" cy="5909310"/>
          </a:xfrm>
          <a:prstGeom prst="rect">
            <a:avLst/>
          </a:prstGeom>
          <a:noFill/>
        </p:spPr>
        <p:txBody>
          <a:bodyPr wrap="square" rtlCol="0">
            <a:spAutoFit/>
          </a:bodyPr>
          <a:lstStyle/>
          <a:p>
            <a:pPr marL="285750" indent="-285750">
              <a:buFont typeface="Arial" panose="020B0604020202020204" pitchFamily="34" charset="0"/>
              <a:buChar char="•"/>
            </a:pPr>
            <a:r>
              <a:rPr lang="en-GB" dirty="0" smtClean="0"/>
              <a:t>Prior to irradiating the real BS, a thorough conditioning of the beamline components (e.g. slits, end absorber, fluorescent screens) should be carried out, in order to reduce the background signals;</a:t>
            </a:r>
            <a:endParaRPr lang="en-GB" dirty="0"/>
          </a:p>
          <a:p>
            <a:pPr marL="285750" indent="-285750">
              <a:buFont typeface="Arial" panose="020B0604020202020204" pitchFamily="34" charset="0"/>
              <a:buChar char="•"/>
            </a:pPr>
            <a:r>
              <a:rPr lang="en-GB" dirty="0" smtClean="0"/>
              <a:t>During the first weeks of such commissioning, we would like to install a dummy BS, with no pumping holes and no cooling pipes: it could take beam on it only with a reduced current (10 mA or so), possibly for short time intervals, due to the absence of active cooling, but it would nevertheless give us valuable information on the operation of the beamline (see slide 14);</a:t>
            </a:r>
          </a:p>
          <a:p>
            <a:pPr marL="285750" indent="-285750">
              <a:buFont typeface="Arial" panose="020B0604020202020204" pitchFamily="34" charset="0"/>
              <a:buChar char="•"/>
            </a:pPr>
            <a:r>
              <a:rPr lang="en-GB" dirty="0" smtClean="0"/>
              <a:t>Material 304L SS; ID 34 mm; central connection for the “chimney”, to measure directly the pressure in the middle;</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489172"/>
            <a:ext cx="2030931" cy="2715148"/>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9035" y="489172"/>
            <a:ext cx="2385601" cy="1784429"/>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296877"/>
            <a:ext cx="2041106" cy="2728753"/>
          </a:xfrm>
          <a:prstGeom prst="rect">
            <a:avLst/>
          </a:prstGeom>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19036" y="2817327"/>
            <a:ext cx="2385600" cy="3189305"/>
          </a:xfrm>
          <a:prstGeom prst="rect">
            <a:avLst/>
          </a:prstGeom>
        </p:spPr>
      </p:pic>
    </p:spTree>
    <p:extLst>
      <p:ext uri="{BB962C8B-B14F-4D97-AF65-F5344CB8AC3E}">
        <p14:creationId xmlns:p14="http://schemas.microsoft.com/office/powerpoint/2010/main" val="7423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additive="base">
                                        <p:cTn id="13"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additive="base">
                                        <p:cTn id="19"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38</a:t>
            </a:fld>
            <a:endParaRPr lang="en-US" dirty="0"/>
          </a:p>
        </p:txBody>
      </p:sp>
      <p:sp>
        <p:nvSpPr>
          <p:cNvPr id="6" name="Title 1"/>
          <p:cNvSpPr txBox="1">
            <a:spLocks/>
          </p:cNvSpPr>
          <p:nvPr/>
        </p:nvSpPr>
        <p:spPr>
          <a:xfrm>
            <a:off x="0" y="168545"/>
            <a:ext cx="9144000" cy="531688"/>
          </a:xfrm>
          <a:prstGeom prst="rect">
            <a:avLst/>
          </a:prstGeom>
        </p:spPr>
        <p:txBody>
          <a:bodyPr vert="horz" lIns="45720" rIns="45720" anchor="ctr">
            <a:no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3200" dirty="0" smtClean="0"/>
              <a:t>Planning</a:t>
            </a:r>
            <a:endParaRPr lang="en-GB" sz="3200" dirty="0"/>
          </a:p>
        </p:txBody>
      </p:sp>
      <p:sp>
        <p:nvSpPr>
          <p:cNvPr id="7" name="TextBox 6"/>
          <p:cNvSpPr txBox="1"/>
          <p:nvPr/>
        </p:nvSpPr>
        <p:spPr>
          <a:xfrm>
            <a:off x="6528840" y="4513837"/>
            <a:ext cx="2157960" cy="646331"/>
          </a:xfrm>
          <a:prstGeom prst="rect">
            <a:avLst/>
          </a:prstGeom>
          <a:noFill/>
        </p:spPr>
        <p:txBody>
          <a:bodyPr wrap="square" rtlCol="0">
            <a:spAutoFit/>
          </a:bodyPr>
          <a:lstStyle/>
          <a:p>
            <a:r>
              <a:rPr lang="en-GB" b="1" dirty="0" smtClean="0"/>
              <a:t>Commissioning @ CERN</a:t>
            </a:r>
            <a:endParaRPr lang="en-GB" b="1" dirty="0"/>
          </a:p>
        </p:txBody>
      </p:sp>
      <p:sp>
        <p:nvSpPr>
          <p:cNvPr id="8" name="TextBox 7"/>
          <p:cNvSpPr txBox="1"/>
          <p:nvPr/>
        </p:nvSpPr>
        <p:spPr>
          <a:xfrm>
            <a:off x="6528840" y="2343150"/>
            <a:ext cx="2615160" cy="738664"/>
          </a:xfrm>
          <a:prstGeom prst="rect">
            <a:avLst/>
          </a:prstGeom>
          <a:noFill/>
        </p:spPr>
        <p:txBody>
          <a:bodyPr wrap="square" rtlCol="0">
            <a:spAutoFit/>
          </a:bodyPr>
          <a:lstStyle/>
          <a:p>
            <a:r>
              <a:rPr lang="en-GB" b="1" dirty="0" smtClean="0"/>
              <a:t>Delivery FMB UK</a:t>
            </a:r>
          </a:p>
          <a:p>
            <a:r>
              <a:rPr lang="en-GB" sz="1200" b="1" dirty="0" smtClean="0"/>
              <a:t>(movable-end Absorber and fluorescent screens, due 31/3/17)</a:t>
            </a:r>
            <a:endParaRPr lang="en-GB" sz="1200" b="1" dirty="0"/>
          </a:p>
        </p:txBody>
      </p:sp>
      <p:grpSp>
        <p:nvGrpSpPr>
          <p:cNvPr id="9" name="Group 8"/>
          <p:cNvGrpSpPr/>
          <p:nvPr/>
        </p:nvGrpSpPr>
        <p:grpSpPr>
          <a:xfrm>
            <a:off x="106338" y="1516251"/>
            <a:ext cx="6422502" cy="4089181"/>
            <a:chOff x="230625" y="1516251"/>
            <a:chExt cx="6422502" cy="4089181"/>
          </a:xfrm>
        </p:grpSpPr>
        <p:pic>
          <p:nvPicPr>
            <p:cNvPr id="10" name="Picture 9"/>
            <p:cNvPicPr>
              <a:picLocks noChangeAspect="1"/>
            </p:cNvPicPr>
            <p:nvPr/>
          </p:nvPicPr>
          <p:blipFill rotWithShape="1">
            <a:blip r:embed="rId2"/>
            <a:srcRect l="54375" t="21333" r="8437" b="10000"/>
            <a:stretch/>
          </p:blipFill>
          <p:spPr>
            <a:xfrm>
              <a:off x="230625" y="1711749"/>
              <a:ext cx="6422502" cy="3705982"/>
            </a:xfrm>
            <a:prstGeom prst="rect">
              <a:avLst/>
            </a:prstGeom>
          </p:spPr>
        </p:pic>
        <p:cxnSp>
          <p:nvCxnSpPr>
            <p:cNvPr id="11" name="Straight Connector 10"/>
            <p:cNvCxnSpPr/>
            <p:nvPr/>
          </p:nvCxnSpPr>
          <p:spPr>
            <a:xfrm>
              <a:off x="1799213" y="1516251"/>
              <a:ext cx="0" cy="408918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6528840" y="3225322"/>
            <a:ext cx="2570950" cy="923330"/>
          </a:xfrm>
          <a:prstGeom prst="rect">
            <a:avLst/>
          </a:prstGeom>
          <a:noFill/>
        </p:spPr>
        <p:txBody>
          <a:bodyPr wrap="square" rtlCol="0">
            <a:spAutoFit/>
          </a:bodyPr>
          <a:lstStyle/>
          <a:p>
            <a:r>
              <a:rPr lang="en-GB" b="1" dirty="0" smtClean="0"/>
              <a:t>Finalizing Mechanical </a:t>
            </a:r>
          </a:p>
          <a:p>
            <a:r>
              <a:rPr lang="en-GB" b="1" dirty="0" smtClean="0"/>
              <a:t>work @ CERN + Metrology Work</a:t>
            </a:r>
            <a:endParaRPr lang="en-GB" b="1" dirty="0"/>
          </a:p>
        </p:txBody>
      </p:sp>
    </p:spTree>
    <p:extLst>
      <p:ext uri="{BB962C8B-B14F-4D97-AF65-F5344CB8AC3E}">
        <p14:creationId xmlns:p14="http://schemas.microsoft.com/office/powerpoint/2010/main" val="186000431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39</a:t>
            </a:fld>
            <a:endParaRPr lang="en-US" dirty="0"/>
          </a:p>
        </p:txBody>
      </p:sp>
      <p:sp>
        <p:nvSpPr>
          <p:cNvPr id="5" name="TextBox 4"/>
          <p:cNvSpPr txBox="1"/>
          <p:nvPr/>
        </p:nvSpPr>
        <p:spPr>
          <a:xfrm>
            <a:off x="3499430" y="4324"/>
            <a:ext cx="2544286" cy="523220"/>
          </a:xfrm>
          <a:prstGeom prst="rect">
            <a:avLst/>
          </a:prstGeom>
          <a:noFill/>
        </p:spPr>
        <p:txBody>
          <a:bodyPr wrap="none" rtlCol="0">
            <a:spAutoFit/>
          </a:bodyPr>
          <a:lstStyle/>
          <a:p>
            <a:r>
              <a:rPr lang="en-GB" sz="2800" dirty="0" smtClean="0"/>
              <a:t>Conclusions 1.</a:t>
            </a:r>
            <a:endParaRPr lang="en-GB" sz="2800" dirty="0"/>
          </a:p>
        </p:txBody>
      </p:sp>
      <p:sp>
        <p:nvSpPr>
          <p:cNvPr id="6" name="TextBox 5"/>
          <p:cNvSpPr txBox="1"/>
          <p:nvPr/>
        </p:nvSpPr>
        <p:spPr>
          <a:xfrm>
            <a:off x="208581" y="418603"/>
            <a:ext cx="8712300" cy="5439951"/>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1650" dirty="0" smtClean="0"/>
              <a:t>A dipole radiation beamline dedicated to the study of FCC-</a:t>
            </a:r>
            <a:r>
              <a:rPr lang="en-GB" sz="1650" dirty="0" err="1" smtClean="0"/>
              <a:t>hh</a:t>
            </a:r>
            <a:r>
              <a:rPr lang="en-GB" sz="1650" dirty="0" smtClean="0"/>
              <a:t> </a:t>
            </a:r>
            <a:r>
              <a:rPr lang="en-GB" sz="1650" dirty="0" err="1" smtClean="0"/>
              <a:t>beamscreen</a:t>
            </a:r>
            <a:r>
              <a:rPr lang="en-GB" sz="1650" dirty="0" smtClean="0"/>
              <a:t> (BS) geometries has been designed at ANKA;</a:t>
            </a:r>
          </a:p>
          <a:p>
            <a:pPr marL="285750" indent="-285750">
              <a:spcAft>
                <a:spcPts val="300"/>
              </a:spcAft>
              <a:buFont typeface="Wingdings" panose="05000000000000000000" pitchFamily="2" charset="2"/>
              <a:buChar char="Ø"/>
            </a:pPr>
            <a:r>
              <a:rPr lang="en-GB" sz="1650" dirty="0" smtClean="0"/>
              <a:t>The spectral properties (flux, power, and their linear densities) are comparable to those of the 50+50 </a:t>
            </a:r>
            <a:r>
              <a:rPr lang="en-GB" sz="1650" dirty="0" err="1" smtClean="0"/>
              <a:t>TeV</a:t>
            </a:r>
            <a:r>
              <a:rPr lang="en-GB" sz="1650" dirty="0" smtClean="0"/>
              <a:t> FCC-</a:t>
            </a:r>
            <a:r>
              <a:rPr lang="en-GB" sz="1650" dirty="0" err="1" smtClean="0"/>
              <a:t>hh</a:t>
            </a:r>
            <a:r>
              <a:rPr lang="en-GB" sz="1650" dirty="0" smtClean="0"/>
              <a:t> collider;</a:t>
            </a:r>
          </a:p>
          <a:p>
            <a:pPr marL="285750" indent="-285750">
              <a:spcAft>
                <a:spcPts val="300"/>
              </a:spcAft>
              <a:buFont typeface="Wingdings" panose="05000000000000000000" pitchFamily="2" charset="2"/>
              <a:buChar char="Ø"/>
            </a:pPr>
            <a:r>
              <a:rPr lang="en-GB" sz="1650" dirty="0" smtClean="0"/>
              <a:t>Since the design and fabrication of a cryostat-</a:t>
            </a:r>
            <a:r>
              <a:rPr lang="en-GB" sz="1650" dirty="0" err="1" smtClean="0"/>
              <a:t>ed</a:t>
            </a:r>
            <a:r>
              <a:rPr lang="en-GB" sz="1650" dirty="0" smtClean="0"/>
              <a:t> test chamber would take too long with respect to the timeline of the </a:t>
            </a:r>
            <a:r>
              <a:rPr lang="en-GB" sz="1650" dirty="0" err="1" smtClean="0"/>
              <a:t>EuroCirCol</a:t>
            </a:r>
            <a:r>
              <a:rPr lang="en-GB" sz="1650" dirty="0" smtClean="0"/>
              <a:t> Horizon 2020 funding and the need to produce a CDR for the FCC study program by end of 2018, it has been decided to run a first version of the experiment at room temperature: according to detailed MC ray-tracing simulations, this should allow us to determine and confirm the efficient reduction of residual gas density caused by the “</a:t>
            </a:r>
            <a:r>
              <a:rPr lang="en-GB" sz="1650" b="1" dirty="0" smtClean="0"/>
              <a:t>double-slot with reflector</a:t>
            </a:r>
            <a:r>
              <a:rPr lang="en-GB" sz="1650" dirty="0" smtClean="0"/>
              <a:t>” design;</a:t>
            </a:r>
          </a:p>
          <a:p>
            <a:pPr marL="285750" indent="-285750">
              <a:spcAft>
                <a:spcPts val="300"/>
              </a:spcAft>
              <a:buFont typeface="Wingdings" panose="05000000000000000000" pitchFamily="2" charset="2"/>
              <a:buChar char="Ø"/>
            </a:pPr>
            <a:r>
              <a:rPr lang="en-GB" sz="1650" dirty="0" smtClean="0"/>
              <a:t>The beamline is located inside of the ANKA ring area and run parasitically: it must be remotely operated with minor needs to intervene during regular operation of the light source in user mode; Short dedicated fillings will be necessary for initial commissioning;</a:t>
            </a:r>
          </a:p>
          <a:p>
            <a:pPr marL="285750" indent="-285750">
              <a:spcAft>
                <a:spcPts val="300"/>
              </a:spcAft>
              <a:buFont typeface="Wingdings" panose="05000000000000000000" pitchFamily="2" charset="2"/>
              <a:buChar char="Ø"/>
            </a:pPr>
            <a:r>
              <a:rPr lang="en-GB" sz="1650" dirty="0" smtClean="0"/>
              <a:t>A room temperature, 2 m-long FCC-</a:t>
            </a:r>
            <a:r>
              <a:rPr lang="en-GB" sz="1650" dirty="0" err="1" smtClean="0"/>
              <a:t>hh</a:t>
            </a:r>
            <a:r>
              <a:rPr lang="en-GB" sz="1650" dirty="0" smtClean="0"/>
              <a:t> BS prototype has been designed, after some reduced-scale prototype have allowed us to confirm the feasibility of various fabrication technologies (e.g. 3D printed parts), compatible with UHV conditions;</a:t>
            </a:r>
          </a:p>
          <a:p>
            <a:pPr marL="285750" indent="-285750">
              <a:spcAft>
                <a:spcPts val="300"/>
              </a:spcAft>
              <a:buFont typeface="Wingdings" panose="05000000000000000000" pitchFamily="2" charset="2"/>
              <a:buChar char="Ø"/>
            </a:pPr>
            <a:r>
              <a:rPr lang="en-GB" sz="1650" dirty="0" smtClean="0"/>
              <a:t>Three different devices are being fabricated:</a:t>
            </a:r>
          </a:p>
          <a:p>
            <a:pPr marL="742950" lvl="1" indent="-285750">
              <a:spcAft>
                <a:spcPts val="300"/>
              </a:spcAft>
              <a:buFont typeface="Wingdings" panose="05000000000000000000" pitchFamily="2" charset="2"/>
              <a:buChar char="Ø"/>
            </a:pPr>
            <a:r>
              <a:rPr lang="en-GB" sz="1650" dirty="0" smtClean="0"/>
              <a:t>The first one has its interior coated with 5 </a:t>
            </a:r>
            <a:r>
              <a:rPr lang="en-GB" sz="1650" dirty="0" err="1" smtClean="0"/>
              <a:t>micrometers</a:t>
            </a:r>
            <a:r>
              <a:rPr lang="en-GB" sz="1650" dirty="0" smtClean="0"/>
              <a:t> of electrodeposited copper;</a:t>
            </a:r>
          </a:p>
          <a:p>
            <a:pPr marL="742950" lvl="1" indent="-285750">
              <a:spcAft>
                <a:spcPts val="300"/>
              </a:spcAft>
              <a:buFont typeface="Wingdings" panose="05000000000000000000" pitchFamily="2" charset="2"/>
              <a:buChar char="Ø"/>
            </a:pPr>
            <a:r>
              <a:rPr lang="en-GB" sz="1650" dirty="0" smtClean="0"/>
              <a:t>The second one has plasma-sprayed insulated clearing electrodes along most of its length;</a:t>
            </a:r>
          </a:p>
        </p:txBody>
      </p:sp>
    </p:spTree>
    <p:extLst>
      <p:ext uri="{BB962C8B-B14F-4D97-AF65-F5344CB8AC3E}">
        <p14:creationId xmlns:p14="http://schemas.microsoft.com/office/powerpoint/2010/main" val="35788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6">
                                            <p:txEl>
                                              <p:pRg st="6" end="6"/>
                                            </p:txEl>
                                          </p:spTgt>
                                        </p:tgtEl>
                                        <p:attrNameLst>
                                          <p:attrName>style.visibility</p:attrName>
                                        </p:attrNameLst>
                                      </p:cBhvr>
                                      <p:to>
                                        <p:strVal val="visible"/>
                                      </p:to>
                                    </p:set>
                                    <p:anim calcmode="lin" valueType="num">
                                      <p:cBhvr additive="base">
                                        <p:cTn id="41"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6">
                                            <p:txEl>
                                              <p:pRg st="6" end="6"/>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6">
                                            <p:txEl>
                                              <p:pRg st="7" end="7"/>
                                            </p:txEl>
                                          </p:spTgt>
                                        </p:tgtEl>
                                        <p:attrNameLst>
                                          <p:attrName>style.visibility</p:attrName>
                                        </p:attrNameLst>
                                      </p:cBhvr>
                                      <p:to>
                                        <p:strVal val="visible"/>
                                      </p:to>
                                    </p:set>
                                    <p:anim calcmode="lin" valueType="num">
                                      <p:cBhvr additive="base">
                                        <p:cTn id="45" dur="500" fill="hold"/>
                                        <p:tgtEl>
                                          <p:spTgt spid="6">
                                            <p:txEl>
                                              <p:pRg st="7" end="7"/>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6">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a:t>
            </a:fld>
            <a:endParaRPr lang="en-US" dirty="0"/>
          </a:p>
        </p:txBody>
      </p:sp>
      <p:sp>
        <p:nvSpPr>
          <p:cNvPr id="15" name="TextBox 14"/>
          <p:cNvSpPr txBox="1"/>
          <p:nvPr/>
        </p:nvSpPr>
        <p:spPr>
          <a:xfrm>
            <a:off x="0" y="-3581"/>
            <a:ext cx="9144000" cy="400110"/>
          </a:xfrm>
          <a:prstGeom prst="rect">
            <a:avLst/>
          </a:prstGeom>
          <a:noFill/>
        </p:spPr>
        <p:txBody>
          <a:bodyPr wrap="square" rtlCol="0">
            <a:spAutoFit/>
          </a:bodyPr>
          <a:lstStyle/>
          <a:p>
            <a:pPr algn="ctr"/>
            <a:r>
              <a:rPr lang="en-GB" sz="2000" dirty="0" smtClean="0"/>
              <a:t>The </a:t>
            </a:r>
            <a:r>
              <a:rPr lang="en-GB" sz="2000" dirty="0" err="1" smtClean="0"/>
              <a:t>Synchroton</a:t>
            </a:r>
            <a:r>
              <a:rPr lang="en-GB" sz="2000" dirty="0" smtClean="0"/>
              <a:t> Radiation in the FCC-</a:t>
            </a:r>
            <a:r>
              <a:rPr lang="en-GB" sz="2000" dirty="0" err="1" smtClean="0"/>
              <a:t>hh</a:t>
            </a:r>
            <a:r>
              <a:rPr lang="en-GB" sz="2000" dirty="0" smtClean="0"/>
              <a:t> 2 m-Long Test Tube at ANKA</a:t>
            </a:r>
            <a:endParaRPr lang="en-GB" sz="2000" dirty="0"/>
          </a:p>
        </p:txBody>
      </p:sp>
      <p:pic>
        <p:nvPicPr>
          <p:cNvPr id="5" name="Picture 4"/>
          <p:cNvPicPr>
            <a:picLocks noChangeAspect="1"/>
          </p:cNvPicPr>
          <p:nvPr/>
        </p:nvPicPr>
        <p:blipFill>
          <a:blip r:embed="rId2"/>
          <a:stretch>
            <a:fillRect/>
          </a:stretch>
        </p:blipFill>
        <p:spPr>
          <a:xfrm>
            <a:off x="1081689" y="351254"/>
            <a:ext cx="6980620" cy="5445274"/>
          </a:xfrm>
          <a:prstGeom prst="rect">
            <a:avLst/>
          </a:prstGeom>
          <a:ln>
            <a:solidFill>
              <a:schemeClr val="tx2"/>
            </a:solidFill>
          </a:ln>
        </p:spPr>
      </p:pic>
      <p:sp>
        <p:nvSpPr>
          <p:cNvPr id="13" name="TextBox 12"/>
          <p:cNvSpPr txBox="1"/>
          <p:nvPr/>
        </p:nvSpPr>
        <p:spPr>
          <a:xfrm>
            <a:off x="2830453" y="3855135"/>
            <a:ext cx="3994672" cy="830997"/>
          </a:xfrm>
          <a:prstGeom prst="rect">
            <a:avLst/>
          </a:prstGeom>
          <a:solidFill>
            <a:schemeClr val="bg1"/>
          </a:solidFill>
        </p:spPr>
        <p:txBody>
          <a:bodyPr wrap="square" rtlCol="0">
            <a:spAutoFit/>
          </a:bodyPr>
          <a:lstStyle/>
          <a:p>
            <a:pPr algn="ctr"/>
            <a:r>
              <a:rPr lang="en-GB" sz="1600" b="1" dirty="0" smtClean="0"/>
              <a:t>TOTAL PHOTON FLUX:</a:t>
            </a:r>
            <a:endParaRPr lang="en-GB" sz="1600" dirty="0" smtClean="0"/>
          </a:p>
          <a:p>
            <a:pPr marL="285750" indent="-285750">
              <a:buFont typeface="Arial" panose="020B0604020202020204" pitchFamily="34" charset="0"/>
              <a:buChar char="•"/>
            </a:pPr>
            <a:r>
              <a:rPr lang="en-GB" sz="1600" dirty="0">
                <a:sym typeface="Wingdings" panose="05000000000000000000" pitchFamily="2" charset="2"/>
              </a:rPr>
              <a:t>FCC-</a:t>
            </a:r>
            <a:r>
              <a:rPr lang="en-GB" sz="1600" dirty="0" err="1">
                <a:sym typeface="Wingdings" panose="05000000000000000000" pitchFamily="2" charset="2"/>
              </a:rPr>
              <a:t>hh</a:t>
            </a:r>
            <a:r>
              <a:rPr lang="en-GB" sz="1600" dirty="0" smtClean="0">
                <a:sym typeface="Wingdings" panose="05000000000000000000" pitchFamily="2" charset="2"/>
              </a:rPr>
              <a:t>:	2.65</a:t>
            </a:r>
            <a:r>
              <a:rPr lang="en-GB" sz="1600" dirty="0" smtClean="0">
                <a:latin typeface="Times New Roman" panose="02020603050405020304" pitchFamily="18" charset="0"/>
                <a:cs typeface="Times New Roman" panose="02020603050405020304" pitchFamily="18" charset="0"/>
              </a:rPr>
              <a:t>·</a:t>
            </a:r>
            <a:r>
              <a:rPr lang="en-GB" sz="1600" dirty="0" smtClean="0"/>
              <a:t>10</a:t>
            </a:r>
            <a:r>
              <a:rPr lang="en-GB" sz="1600" baseline="30000" dirty="0" smtClean="0"/>
              <a:t>17</a:t>
            </a:r>
            <a:r>
              <a:rPr lang="en-GB" sz="1600" dirty="0" smtClean="0">
                <a:sym typeface="Wingdings" panose="05000000000000000000" pitchFamily="2" charset="2"/>
              </a:rPr>
              <a:t> </a:t>
            </a:r>
            <a:r>
              <a:rPr lang="en-GB" sz="1600" dirty="0" err="1" smtClean="0">
                <a:sym typeface="Wingdings" panose="05000000000000000000" pitchFamily="2" charset="2"/>
              </a:rPr>
              <a:t>ph</a:t>
            </a:r>
            <a:r>
              <a:rPr lang="en-GB" sz="1600" dirty="0" smtClean="0">
                <a:sym typeface="Wingdings" panose="05000000000000000000" pitchFamily="2" charset="2"/>
              </a:rPr>
              <a:t>/s</a:t>
            </a:r>
            <a:endParaRPr lang="en-GB" sz="1600" dirty="0" smtClean="0"/>
          </a:p>
          <a:p>
            <a:pPr marL="285750" indent="-285750">
              <a:buFont typeface="Arial" panose="020B0604020202020204" pitchFamily="34" charset="0"/>
              <a:buChar char="•"/>
            </a:pPr>
            <a:r>
              <a:rPr lang="en-GB" sz="1600" dirty="0" smtClean="0"/>
              <a:t>ANKA   : 	1.79</a:t>
            </a:r>
            <a:r>
              <a:rPr lang="en-GB" sz="1600" dirty="0" smtClean="0">
                <a:latin typeface="Times New Roman" panose="02020603050405020304" pitchFamily="18" charset="0"/>
                <a:cs typeface="Times New Roman" panose="02020603050405020304" pitchFamily="18" charset="0"/>
              </a:rPr>
              <a:t>·</a:t>
            </a:r>
            <a:r>
              <a:rPr lang="en-GB" sz="1600" dirty="0" smtClean="0"/>
              <a:t>10</a:t>
            </a:r>
            <a:r>
              <a:rPr lang="en-GB" sz="1600" baseline="30000" dirty="0" smtClean="0"/>
              <a:t>17</a:t>
            </a:r>
            <a:r>
              <a:rPr lang="en-GB" sz="1600" dirty="0" smtClean="0"/>
              <a:t> </a:t>
            </a:r>
            <a:r>
              <a:rPr lang="en-GB" sz="1600" dirty="0" err="1" smtClean="0"/>
              <a:t>ph</a:t>
            </a:r>
            <a:r>
              <a:rPr lang="en-GB" sz="1600" dirty="0" smtClean="0"/>
              <a:t>/s (0.68x)</a:t>
            </a:r>
          </a:p>
        </p:txBody>
      </p:sp>
    </p:spTree>
    <p:extLst>
      <p:ext uri="{BB962C8B-B14F-4D97-AF65-F5344CB8AC3E}">
        <p14:creationId xmlns:p14="http://schemas.microsoft.com/office/powerpoint/2010/main" val="2822513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40</a:t>
            </a:fld>
            <a:endParaRPr lang="en-US" dirty="0"/>
          </a:p>
        </p:txBody>
      </p:sp>
      <p:sp>
        <p:nvSpPr>
          <p:cNvPr id="5" name="TextBox 4"/>
          <p:cNvSpPr txBox="1"/>
          <p:nvPr/>
        </p:nvSpPr>
        <p:spPr>
          <a:xfrm>
            <a:off x="3499430" y="4324"/>
            <a:ext cx="2544286" cy="523220"/>
          </a:xfrm>
          <a:prstGeom prst="rect">
            <a:avLst/>
          </a:prstGeom>
          <a:noFill/>
        </p:spPr>
        <p:txBody>
          <a:bodyPr wrap="none" rtlCol="0">
            <a:spAutoFit/>
          </a:bodyPr>
          <a:lstStyle/>
          <a:p>
            <a:r>
              <a:rPr lang="en-GB" sz="2800" dirty="0" smtClean="0"/>
              <a:t>Conclusions 2.</a:t>
            </a:r>
            <a:endParaRPr lang="en-GB" sz="2800" dirty="0"/>
          </a:p>
        </p:txBody>
      </p:sp>
      <p:sp>
        <p:nvSpPr>
          <p:cNvPr id="6" name="TextBox 5"/>
          <p:cNvSpPr txBox="1"/>
          <p:nvPr/>
        </p:nvSpPr>
        <p:spPr>
          <a:xfrm>
            <a:off x="208581" y="596158"/>
            <a:ext cx="8712300" cy="5724644"/>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1700" dirty="0"/>
              <a:t>The third one will have its 2 horizontal surfaces treated via laser-ablation</a:t>
            </a:r>
            <a:r>
              <a:rPr lang="en-GB" sz="1700" dirty="0" smtClean="0"/>
              <a:t>;</a:t>
            </a:r>
          </a:p>
          <a:p>
            <a:pPr marL="285750" indent="-285750">
              <a:spcAft>
                <a:spcPts val="300"/>
              </a:spcAft>
              <a:buFont typeface="Wingdings" panose="05000000000000000000" pitchFamily="2" charset="2"/>
              <a:buChar char="Ø"/>
            </a:pPr>
            <a:r>
              <a:rPr lang="en-GB" sz="1700" dirty="0" smtClean="0"/>
              <a:t>The three </a:t>
            </a:r>
            <a:r>
              <a:rPr lang="en-GB" sz="1700" dirty="0"/>
              <a:t>2m-long prototypes of the double-slot BS geometry are in an advanced stage of fabrication: the first one will be soon installed </a:t>
            </a:r>
            <a:r>
              <a:rPr lang="en-GB" sz="1700" dirty="0" smtClean="0"/>
              <a:t>at ANKA, after having passed preliminary tests at CERN (leak tightness, interlock and control system interfacing, </a:t>
            </a:r>
            <a:r>
              <a:rPr lang="en-GB" sz="1700" dirty="0" err="1" smtClean="0"/>
              <a:t>etc</a:t>
            </a:r>
            <a:r>
              <a:rPr lang="en-GB" sz="1700" dirty="0" smtClean="0"/>
              <a:t>…);</a:t>
            </a:r>
            <a:endParaRPr lang="en-GB" sz="1700" dirty="0"/>
          </a:p>
          <a:p>
            <a:pPr marL="285750" indent="-285750">
              <a:spcAft>
                <a:spcPts val="300"/>
              </a:spcAft>
              <a:buFont typeface="Wingdings" panose="05000000000000000000" pitchFamily="2" charset="2"/>
              <a:buChar char="Ø"/>
            </a:pPr>
            <a:r>
              <a:rPr lang="en-GB" sz="1700" dirty="0" smtClean="0"/>
              <a:t>If everything goes as scheduled, in a year’s time we will know whether the proposed FCC-</a:t>
            </a:r>
            <a:r>
              <a:rPr lang="en-GB" sz="1700" dirty="0" err="1" smtClean="0"/>
              <a:t>hh</a:t>
            </a:r>
            <a:r>
              <a:rPr lang="en-GB" sz="1700" dirty="0" smtClean="0"/>
              <a:t> BS design is a viable solution or not, and if that will be the case we will work towards the design, fabrication and testing of a cryostat-</a:t>
            </a:r>
            <a:r>
              <a:rPr lang="en-GB" sz="1700" dirty="0" err="1" smtClean="0"/>
              <a:t>ed</a:t>
            </a:r>
            <a:r>
              <a:rPr lang="en-GB" sz="1700" dirty="0" smtClean="0"/>
              <a:t> low-temperature version, similar to the COLDEX cryostat presently installed at CERN on the SPS: it remains to be decided where such tests could take place, and how this program would be funded.</a:t>
            </a:r>
          </a:p>
          <a:p>
            <a:pPr algn="ctr">
              <a:spcAft>
                <a:spcPts val="300"/>
              </a:spcAft>
            </a:pPr>
            <a:r>
              <a:rPr lang="en-GB" sz="2800" dirty="0" smtClean="0"/>
              <a:t>Future Developments</a:t>
            </a:r>
          </a:p>
          <a:p>
            <a:pPr marL="285750" indent="-285750">
              <a:spcAft>
                <a:spcPts val="300"/>
              </a:spcAft>
              <a:buFont typeface="Wingdings" panose="05000000000000000000" pitchFamily="2" charset="2"/>
              <a:buChar char="Ø"/>
            </a:pPr>
            <a:r>
              <a:rPr lang="en-GB" sz="1700" dirty="0" smtClean="0"/>
              <a:t>In parallel, although not discussed in this talk, a collaboration between CERN and INFN </a:t>
            </a:r>
            <a:r>
              <a:rPr lang="en-GB" sz="1700" dirty="0" err="1" smtClean="0"/>
              <a:t>Frascati</a:t>
            </a:r>
            <a:r>
              <a:rPr lang="en-GB" sz="1700" dirty="0" smtClean="0"/>
              <a:t> is being set-up with the aim to study, among other things, the reflectivity of technological surfaces potentially usable on the FCC-</a:t>
            </a:r>
            <a:r>
              <a:rPr lang="en-GB" sz="1700" dirty="0" err="1" smtClean="0"/>
              <a:t>hh</a:t>
            </a:r>
            <a:r>
              <a:rPr lang="en-GB" sz="1700" dirty="0" smtClean="0"/>
              <a:t> BS: this will be done using two separate SR beamlines at DAFNE (one from a dipole, white beam, and another one from a wiggler, </a:t>
            </a:r>
            <a:r>
              <a:rPr lang="en-GB" sz="1700" dirty="0" err="1" smtClean="0"/>
              <a:t>monochromatized</a:t>
            </a:r>
            <a:r>
              <a:rPr lang="en-GB" sz="1700" dirty="0" smtClean="0"/>
              <a:t> light);</a:t>
            </a:r>
          </a:p>
          <a:p>
            <a:pPr marL="285750" indent="-285750">
              <a:spcAft>
                <a:spcPts val="300"/>
              </a:spcAft>
              <a:buFont typeface="Wingdings" panose="05000000000000000000" pitchFamily="2" charset="2"/>
              <a:buChar char="Ø"/>
            </a:pPr>
            <a:r>
              <a:rPr lang="en-GB" sz="1700" dirty="0" smtClean="0"/>
              <a:t>Additional similar measurements are being carried out now at BESSY-II, and should produce soon the first results </a:t>
            </a:r>
            <a:r>
              <a:rPr lang="en-GB" sz="1700" dirty="0"/>
              <a:t>(see R. Cimino et al</a:t>
            </a:r>
            <a:r>
              <a:rPr lang="en-GB" sz="1700" dirty="0" smtClean="0"/>
              <a:t>.).</a:t>
            </a:r>
          </a:p>
          <a:p>
            <a:pPr marL="285750" indent="-285750">
              <a:spcAft>
                <a:spcPts val="300"/>
              </a:spcAft>
              <a:buFont typeface="Wingdings" panose="05000000000000000000" pitchFamily="2" charset="2"/>
              <a:buChar char="Ø"/>
            </a:pPr>
            <a:endParaRPr lang="en-GB" sz="1700" dirty="0"/>
          </a:p>
        </p:txBody>
      </p:sp>
    </p:spTree>
    <p:extLst>
      <p:ext uri="{BB962C8B-B14F-4D97-AF65-F5344CB8AC3E}">
        <p14:creationId xmlns:p14="http://schemas.microsoft.com/office/powerpoint/2010/main" val="476611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41</a:t>
            </a:fld>
            <a:endParaRPr lang="en-US" dirty="0"/>
          </a:p>
        </p:txBody>
      </p:sp>
      <p:sp>
        <p:nvSpPr>
          <p:cNvPr id="5" name="TextBox 4"/>
          <p:cNvSpPr txBox="1"/>
          <p:nvPr/>
        </p:nvSpPr>
        <p:spPr>
          <a:xfrm>
            <a:off x="3020132" y="60521"/>
            <a:ext cx="3103735" cy="523220"/>
          </a:xfrm>
          <a:prstGeom prst="rect">
            <a:avLst/>
          </a:prstGeom>
          <a:noFill/>
        </p:spPr>
        <p:txBody>
          <a:bodyPr wrap="none" rtlCol="0">
            <a:spAutoFit/>
          </a:bodyPr>
          <a:lstStyle/>
          <a:p>
            <a:r>
              <a:rPr lang="en-GB" sz="2800" dirty="0" smtClean="0"/>
              <a:t>Acknowledgments</a:t>
            </a:r>
            <a:endParaRPr lang="en-GB" sz="2800" dirty="0"/>
          </a:p>
        </p:txBody>
      </p:sp>
      <p:sp>
        <p:nvSpPr>
          <p:cNvPr id="6" name="TextBox 5"/>
          <p:cNvSpPr txBox="1"/>
          <p:nvPr/>
        </p:nvSpPr>
        <p:spPr>
          <a:xfrm>
            <a:off x="208581" y="578407"/>
            <a:ext cx="8712300" cy="1508105"/>
          </a:xfrm>
          <a:prstGeom prst="rect">
            <a:avLst/>
          </a:prstGeom>
          <a:noFill/>
        </p:spPr>
        <p:txBody>
          <a:bodyPr wrap="square" rtlCol="0">
            <a:spAutoFit/>
          </a:bodyPr>
          <a:lstStyle/>
          <a:p>
            <a:pPr marL="285750" indent="-285750">
              <a:spcAft>
                <a:spcPts val="300"/>
              </a:spcAft>
              <a:buFont typeface="Wingdings" panose="05000000000000000000" pitchFamily="2" charset="2"/>
              <a:buChar char="Ø"/>
            </a:pPr>
            <a:r>
              <a:rPr lang="en-GB" sz="1700" dirty="0" smtClean="0"/>
              <a:t>Many thanks for the input received from many colleagues and collaborators in the </a:t>
            </a:r>
            <a:r>
              <a:rPr lang="en-GB" sz="1700" dirty="0" err="1" smtClean="0"/>
              <a:t>EuroCirCol</a:t>
            </a:r>
            <a:r>
              <a:rPr lang="en-GB" sz="1700" dirty="0" smtClean="0"/>
              <a:t> WP4.</a:t>
            </a:r>
          </a:p>
          <a:p>
            <a:pPr>
              <a:spcAft>
                <a:spcPts val="300"/>
              </a:spcAft>
            </a:pPr>
            <a:endParaRPr lang="en-GB" sz="1700" dirty="0"/>
          </a:p>
          <a:p>
            <a:pPr algn="ctr">
              <a:spcAft>
                <a:spcPts val="300"/>
              </a:spcAft>
            </a:pPr>
            <a:r>
              <a:rPr lang="en-GB" sz="3600" dirty="0" smtClean="0"/>
              <a:t>Thank you for your attention </a:t>
            </a:r>
            <a:r>
              <a:rPr lang="en-GB" sz="3600" dirty="0" smtClean="0">
                <a:sym typeface="Wingdings" panose="05000000000000000000" pitchFamily="2" charset="2"/>
              </a:rPr>
              <a:t></a:t>
            </a:r>
            <a:endParaRPr lang="en-GB" sz="3600" dirty="0" smtClean="0"/>
          </a:p>
        </p:txBody>
      </p:sp>
    </p:spTree>
    <p:extLst>
      <p:ext uri="{BB962C8B-B14F-4D97-AF65-F5344CB8AC3E}">
        <p14:creationId xmlns:p14="http://schemas.microsoft.com/office/powerpoint/2010/main" val="289011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 calcmode="lin" valueType="num">
                                      <p:cBhvr additive="base">
                                        <p:cTn id="13"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5</a:t>
            </a:fld>
            <a:endParaRPr lang="en-US" dirty="0"/>
          </a:p>
        </p:txBody>
      </p:sp>
      <p:sp>
        <p:nvSpPr>
          <p:cNvPr id="15" name="TextBox 14"/>
          <p:cNvSpPr txBox="1"/>
          <p:nvPr/>
        </p:nvSpPr>
        <p:spPr>
          <a:xfrm>
            <a:off x="0" y="-3581"/>
            <a:ext cx="9144000" cy="707886"/>
          </a:xfrm>
          <a:prstGeom prst="rect">
            <a:avLst/>
          </a:prstGeom>
          <a:noFill/>
        </p:spPr>
        <p:txBody>
          <a:bodyPr wrap="square" rtlCol="0">
            <a:spAutoFit/>
          </a:bodyPr>
          <a:lstStyle/>
          <a:p>
            <a:pPr algn="ctr"/>
            <a:r>
              <a:rPr lang="en-GB" sz="2000" dirty="0" smtClean="0"/>
              <a:t>How to measure the primary </a:t>
            </a:r>
            <a:r>
              <a:rPr lang="en-GB" sz="2000" dirty="0" err="1" smtClean="0"/>
              <a:t>photodesorption</a:t>
            </a:r>
            <a:r>
              <a:rPr lang="en-GB" sz="2000" dirty="0" smtClean="0"/>
              <a:t> yield (PPY), and other quantities relevant to vacuum as well?</a:t>
            </a:r>
            <a:endParaRPr lang="en-GB" sz="2000" dirty="0"/>
          </a:p>
        </p:txBody>
      </p:sp>
      <p:sp>
        <p:nvSpPr>
          <p:cNvPr id="8" name="TextBox 7"/>
          <p:cNvSpPr txBox="1"/>
          <p:nvPr/>
        </p:nvSpPr>
        <p:spPr>
          <a:xfrm>
            <a:off x="0" y="690975"/>
            <a:ext cx="9144000"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In the past, it has been measured like this (beam screen at </a:t>
            </a:r>
            <a:r>
              <a:rPr lang="en-GB" sz="2000" dirty="0" err="1" smtClean="0"/>
              <a:t>LHe</a:t>
            </a:r>
            <a:r>
              <a:rPr lang="en-GB" sz="2000" dirty="0" smtClean="0"/>
              <a:t> temp.):</a:t>
            </a:r>
            <a:endParaRPr lang="en-GB" sz="2000" dirty="0"/>
          </a:p>
        </p:txBody>
      </p:sp>
      <p:pic>
        <p:nvPicPr>
          <p:cNvPr id="6" name="Picture 5"/>
          <p:cNvPicPr>
            <a:picLocks noChangeAspect="1"/>
          </p:cNvPicPr>
          <p:nvPr/>
        </p:nvPicPr>
        <p:blipFill>
          <a:blip r:embed="rId2"/>
          <a:stretch>
            <a:fillRect/>
          </a:stretch>
        </p:blipFill>
        <p:spPr>
          <a:xfrm>
            <a:off x="64462" y="1091085"/>
            <a:ext cx="4907798" cy="2060488"/>
          </a:xfrm>
          <a:prstGeom prst="rect">
            <a:avLst/>
          </a:prstGeom>
          <a:ln>
            <a:solidFill>
              <a:schemeClr val="tx2"/>
            </a:solidFill>
          </a:ln>
        </p:spPr>
      </p:pic>
      <p:grpSp>
        <p:nvGrpSpPr>
          <p:cNvPr id="21" name="Group 20"/>
          <p:cNvGrpSpPr/>
          <p:nvPr/>
        </p:nvGrpSpPr>
        <p:grpSpPr>
          <a:xfrm>
            <a:off x="5484932" y="1108758"/>
            <a:ext cx="3146395" cy="2998538"/>
            <a:chOff x="761631" y="3142695"/>
            <a:chExt cx="3146395" cy="2998538"/>
          </a:xfrm>
        </p:grpSpPr>
        <p:pic>
          <p:nvPicPr>
            <p:cNvPr id="7" name="Picture 6"/>
            <p:cNvPicPr>
              <a:picLocks noChangeAspect="1"/>
            </p:cNvPicPr>
            <p:nvPr/>
          </p:nvPicPr>
          <p:blipFill>
            <a:blip r:embed="rId3"/>
            <a:stretch>
              <a:fillRect/>
            </a:stretch>
          </p:blipFill>
          <p:spPr>
            <a:xfrm>
              <a:off x="761631" y="3142695"/>
              <a:ext cx="3146395" cy="2998538"/>
            </a:xfrm>
            <a:prstGeom prst="rect">
              <a:avLst/>
            </a:prstGeom>
            <a:ln>
              <a:solidFill>
                <a:schemeClr val="tx2"/>
              </a:solidFill>
            </a:ln>
          </p:spPr>
        </p:pic>
        <p:cxnSp>
          <p:nvCxnSpPr>
            <p:cNvPr id="12" name="Straight Arrow Connector 11"/>
            <p:cNvCxnSpPr/>
            <p:nvPr/>
          </p:nvCxnSpPr>
          <p:spPr>
            <a:xfrm flipH="1" flipV="1">
              <a:off x="1526959" y="4554245"/>
              <a:ext cx="807869" cy="8877"/>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flipH="1" flipV="1">
              <a:off x="1520321" y="4461396"/>
              <a:ext cx="807868" cy="1017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1520321" y="4572001"/>
              <a:ext cx="814506" cy="16438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4826738" y="1300209"/>
            <a:ext cx="4276954" cy="4257581"/>
            <a:chOff x="4618471" y="1590332"/>
            <a:chExt cx="4276954" cy="4257581"/>
          </a:xfrm>
        </p:grpSpPr>
        <p:pic>
          <p:nvPicPr>
            <p:cNvPr id="9" name="Picture 8"/>
            <p:cNvPicPr>
              <a:picLocks noChangeAspect="1"/>
            </p:cNvPicPr>
            <p:nvPr/>
          </p:nvPicPr>
          <p:blipFill>
            <a:blip r:embed="rId4"/>
            <a:stretch>
              <a:fillRect/>
            </a:stretch>
          </p:blipFill>
          <p:spPr>
            <a:xfrm>
              <a:off x="4618471" y="1590332"/>
              <a:ext cx="4276954" cy="4257581"/>
            </a:xfrm>
            <a:prstGeom prst="rect">
              <a:avLst/>
            </a:prstGeom>
            <a:ln>
              <a:solidFill>
                <a:schemeClr val="tx2"/>
              </a:solidFill>
            </a:ln>
          </p:spPr>
        </p:pic>
        <p:cxnSp>
          <p:nvCxnSpPr>
            <p:cNvPr id="19" name="Straight Arrow Connector 18"/>
            <p:cNvCxnSpPr/>
            <p:nvPr/>
          </p:nvCxnSpPr>
          <p:spPr>
            <a:xfrm flipV="1">
              <a:off x="4975934" y="3367444"/>
              <a:ext cx="2614474" cy="2811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a:blip r:embed="rId5"/>
          <a:stretch>
            <a:fillRect/>
          </a:stretch>
        </p:blipFill>
        <p:spPr>
          <a:xfrm>
            <a:off x="205618" y="3112957"/>
            <a:ext cx="4417776" cy="3180212"/>
          </a:xfrm>
          <a:prstGeom prst="rect">
            <a:avLst/>
          </a:prstGeom>
          <a:ln>
            <a:solidFill>
              <a:schemeClr val="tx2"/>
            </a:solidFill>
          </a:ln>
        </p:spPr>
      </p:pic>
      <p:sp>
        <p:nvSpPr>
          <p:cNvPr id="24" name="TextBox 23"/>
          <p:cNvSpPr txBox="1"/>
          <p:nvPr/>
        </p:nvSpPr>
        <p:spPr>
          <a:xfrm>
            <a:off x="315158" y="3316360"/>
            <a:ext cx="8371642" cy="2031325"/>
          </a:xfrm>
          <a:prstGeom prst="rect">
            <a:avLst/>
          </a:prstGeom>
          <a:solidFill>
            <a:schemeClr val="bg1"/>
          </a:solidFill>
          <a:ln w="28575">
            <a:solidFill>
              <a:srgbClr val="FF0000"/>
            </a:solidFill>
            <a:prstDash val="dash"/>
          </a:ln>
        </p:spPr>
        <p:txBody>
          <a:bodyPr wrap="square" rtlCol="0">
            <a:spAutoFit/>
          </a:bodyPr>
          <a:lstStyle/>
          <a:p>
            <a:pPr marL="285750" indent="-285750">
              <a:buFont typeface="Arial" panose="020B0604020202020204" pitchFamily="34" charset="0"/>
              <a:buChar char="•"/>
            </a:pPr>
            <a:r>
              <a:rPr lang="en-GB" dirty="0" smtClean="0"/>
              <a:t>When a perforated beam-screen is present, the axially-distributed linear pumping given by the pumping slots makes such that sufficiently away from the ends (~2 times the BS internal diameter) the pressure/gas density is not sensitive to what happens outside of the BS, in the room-temperature part of the system;</a:t>
            </a:r>
          </a:p>
          <a:p>
            <a:pPr marL="285750" indent="-285750">
              <a:buFont typeface="Arial" panose="020B0604020202020204" pitchFamily="34" charset="0"/>
              <a:buChar char="•"/>
            </a:pPr>
            <a:r>
              <a:rPr lang="en-GB" dirty="0" smtClean="0"/>
              <a:t>That is why a “chimney” is placed in the middle of the BS, to measure the local pressure/density.</a:t>
            </a:r>
            <a:endParaRPr lang="en-GB" dirty="0"/>
          </a:p>
        </p:txBody>
      </p:sp>
    </p:spTree>
    <p:extLst>
      <p:ext uri="{BB962C8B-B14F-4D97-AF65-F5344CB8AC3E}">
        <p14:creationId xmlns:p14="http://schemas.microsoft.com/office/powerpoint/2010/main" val="1867387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4">
                                            <p:bg/>
                                          </p:spTgt>
                                        </p:tgtEl>
                                        <p:attrNameLst>
                                          <p:attrName>style.visibility</p:attrName>
                                        </p:attrNameLst>
                                      </p:cBhvr>
                                      <p:to>
                                        <p:strVal val="visible"/>
                                      </p:to>
                                    </p:set>
                                    <p:animEffect transition="in" filter="barn(inVertical)">
                                      <p:cBhvr>
                                        <p:cTn id="17" dur="500"/>
                                        <p:tgtEl>
                                          <p:spTgt spid="24">
                                            <p:bg/>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4">
                                            <p:txEl>
                                              <p:pRg st="0" end="0"/>
                                            </p:txEl>
                                          </p:spTgt>
                                        </p:tgtEl>
                                        <p:attrNameLst>
                                          <p:attrName>style.visibility</p:attrName>
                                        </p:attrNameLst>
                                      </p:cBhvr>
                                      <p:to>
                                        <p:strVal val="visible"/>
                                      </p:to>
                                    </p:set>
                                    <p:animEffect transition="in" filter="barn(inVertical)">
                                      <p:cBhvr>
                                        <p:cTn id="20" dur="500"/>
                                        <p:tgtEl>
                                          <p:spTgt spid="2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xEl>
                                              <p:pRg st="1" end="1"/>
                                            </p:txEl>
                                          </p:spTgt>
                                        </p:tgtEl>
                                        <p:attrNameLst>
                                          <p:attrName>style.visibility</p:attrName>
                                        </p:attrNameLst>
                                      </p:cBhvr>
                                      <p:to>
                                        <p:strVal val="visible"/>
                                      </p:to>
                                    </p:set>
                                    <p:animEffect transition="in" filter="barn(inVertical)">
                                      <p:cBhvr>
                                        <p:cTn id="25"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6</a:t>
            </a:fld>
            <a:endParaRPr lang="en-US" dirty="0"/>
          </a:p>
        </p:txBody>
      </p:sp>
      <p:pic>
        <p:nvPicPr>
          <p:cNvPr id="5" name="Picture 4"/>
          <p:cNvPicPr>
            <a:picLocks noChangeAspect="1"/>
          </p:cNvPicPr>
          <p:nvPr/>
        </p:nvPicPr>
        <p:blipFill>
          <a:blip r:embed="rId2"/>
          <a:stretch>
            <a:fillRect/>
          </a:stretch>
        </p:blipFill>
        <p:spPr>
          <a:xfrm>
            <a:off x="64462" y="615732"/>
            <a:ext cx="4554009" cy="1827313"/>
          </a:xfrm>
          <a:prstGeom prst="rect">
            <a:avLst/>
          </a:prstGeom>
          <a:ln>
            <a:solidFill>
              <a:srgbClr val="FF0000"/>
            </a:solidFill>
          </a:ln>
        </p:spPr>
      </p:pic>
      <p:pic>
        <p:nvPicPr>
          <p:cNvPr id="10" name="Picture 9"/>
          <p:cNvPicPr>
            <a:picLocks noChangeAspect="1"/>
          </p:cNvPicPr>
          <p:nvPr/>
        </p:nvPicPr>
        <p:blipFill>
          <a:blip r:embed="rId3"/>
          <a:stretch>
            <a:fillRect/>
          </a:stretch>
        </p:blipFill>
        <p:spPr>
          <a:xfrm>
            <a:off x="160286" y="2451531"/>
            <a:ext cx="6699260" cy="3639968"/>
          </a:xfrm>
          <a:prstGeom prst="rect">
            <a:avLst/>
          </a:prstGeom>
          <a:ln>
            <a:solidFill>
              <a:srgbClr val="FF0000"/>
            </a:solidFill>
          </a:ln>
        </p:spPr>
      </p:pic>
      <p:cxnSp>
        <p:nvCxnSpPr>
          <p:cNvPr id="12" name="Straight Arrow Connector 11"/>
          <p:cNvCxnSpPr/>
          <p:nvPr/>
        </p:nvCxnSpPr>
        <p:spPr>
          <a:xfrm flipH="1">
            <a:off x="3269673" y="4470683"/>
            <a:ext cx="415555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0" y="35195"/>
            <a:ext cx="9144000"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In the past, it has been measured like this (beam screen at </a:t>
            </a:r>
            <a:r>
              <a:rPr lang="en-GB" sz="2000" dirty="0" err="1" smtClean="0"/>
              <a:t>LHe</a:t>
            </a:r>
            <a:r>
              <a:rPr lang="en-GB" sz="2000" dirty="0" smtClean="0"/>
              <a:t> temp.):</a:t>
            </a:r>
            <a:endParaRPr lang="en-GB" sz="2000" dirty="0"/>
          </a:p>
        </p:txBody>
      </p:sp>
      <p:pic>
        <p:nvPicPr>
          <p:cNvPr id="21" name="Picture 20"/>
          <p:cNvPicPr>
            <a:picLocks noChangeAspect="1"/>
          </p:cNvPicPr>
          <p:nvPr/>
        </p:nvPicPr>
        <p:blipFill>
          <a:blip r:embed="rId4"/>
          <a:stretch>
            <a:fillRect/>
          </a:stretch>
        </p:blipFill>
        <p:spPr>
          <a:xfrm>
            <a:off x="3533215" y="443791"/>
            <a:ext cx="5583077" cy="3152309"/>
          </a:xfrm>
          <a:prstGeom prst="rect">
            <a:avLst/>
          </a:prstGeom>
          <a:ln>
            <a:solidFill>
              <a:srgbClr val="FF0000"/>
            </a:solidFill>
          </a:ln>
        </p:spPr>
      </p:pic>
      <p:cxnSp>
        <p:nvCxnSpPr>
          <p:cNvPr id="23" name="Straight Connector 22"/>
          <p:cNvCxnSpPr/>
          <p:nvPr/>
        </p:nvCxnSpPr>
        <p:spPr>
          <a:xfrm flipH="1">
            <a:off x="5095748" y="1242820"/>
            <a:ext cx="1134689" cy="1145220"/>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12821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arn(inVertical)">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7</a:t>
            </a:fld>
            <a:endParaRPr lang="en-US" dirty="0"/>
          </a:p>
        </p:txBody>
      </p:sp>
      <p:sp>
        <p:nvSpPr>
          <p:cNvPr id="8" name="TextBox 7"/>
          <p:cNvSpPr txBox="1"/>
          <p:nvPr/>
        </p:nvSpPr>
        <p:spPr>
          <a:xfrm>
            <a:off x="0" y="0"/>
            <a:ext cx="9144000" cy="400110"/>
          </a:xfrm>
          <a:prstGeom prst="rect">
            <a:avLst/>
          </a:prstGeom>
          <a:noFill/>
        </p:spPr>
        <p:txBody>
          <a:bodyPr wrap="square" rtlCol="0">
            <a:spAutoFit/>
          </a:bodyPr>
          <a:lstStyle/>
          <a:p>
            <a:pPr marL="342900" indent="-342900">
              <a:buFont typeface="Arial" panose="020B0604020202020204" pitchFamily="34" charset="0"/>
              <a:buChar char="•"/>
            </a:pPr>
            <a:r>
              <a:rPr lang="en-GB" sz="2000" dirty="0" smtClean="0"/>
              <a:t>For room temperature measurements on tubes:</a:t>
            </a:r>
            <a:endParaRPr lang="en-GB" sz="2000" dirty="0"/>
          </a:p>
        </p:txBody>
      </p:sp>
      <p:pic>
        <p:nvPicPr>
          <p:cNvPr id="6" name="Picture 5"/>
          <p:cNvPicPr>
            <a:picLocks noChangeAspect="1"/>
          </p:cNvPicPr>
          <p:nvPr/>
        </p:nvPicPr>
        <p:blipFill>
          <a:blip r:embed="rId2"/>
          <a:stretch>
            <a:fillRect/>
          </a:stretch>
        </p:blipFill>
        <p:spPr>
          <a:xfrm>
            <a:off x="124148" y="518166"/>
            <a:ext cx="4510135" cy="2519455"/>
          </a:xfrm>
          <a:prstGeom prst="rect">
            <a:avLst/>
          </a:prstGeom>
          <a:ln>
            <a:solidFill>
              <a:srgbClr val="00B050"/>
            </a:solidFill>
          </a:ln>
        </p:spPr>
      </p:pic>
      <p:pic>
        <p:nvPicPr>
          <p:cNvPr id="7" name="Picture 6"/>
          <p:cNvPicPr>
            <a:picLocks noChangeAspect="1"/>
          </p:cNvPicPr>
          <p:nvPr/>
        </p:nvPicPr>
        <p:blipFill>
          <a:blip r:embed="rId3"/>
          <a:stretch>
            <a:fillRect/>
          </a:stretch>
        </p:blipFill>
        <p:spPr>
          <a:xfrm>
            <a:off x="480985" y="3068275"/>
            <a:ext cx="5070070" cy="3024759"/>
          </a:xfrm>
          <a:prstGeom prst="rect">
            <a:avLst/>
          </a:prstGeom>
          <a:ln>
            <a:solidFill>
              <a:srgbClr val="00B050"/>
            </a:solidFill>
          </a:ln>
        </p:spPr>
      </p:pic>
      <p:cxnSp>
        <p:nvCxnSpPr>
          <p:cNvPr id="12" name="Straight Arrow Connector 11"/>
          <p:cNvCxnSpPr/>
          <p:nvPr/>
        </p:nvCxnSpPr>
        <p:spPr>
          <a:xfrm flipV="1">
            <a:off x="1085621" y="4193308"/>
            <a:ext cx="2849070" cy="89937"/>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4"/>
          <a:stretch>
            <a:fillRect/>
          </a:stretch>
        </p:blipFill>
        <p:spPr>
          <a:xfrm>
            <a:off x="5343077" y="528587"/>
            <a:ext cx="3754743" cy="4101335"/>
          </a:xfrm>
          <a:prstGeom prst="rect">
            <a:avLst/>
          </a:prstGeom>
          <a:ln>
            <a:solidFill>
              <a:srgbClr val="00B050"/>
            </a:solidFill>
          </a:ln>
        </p:spPr>
      </p:pic>
      <p:cxnSp>
        <p:nvCxnSpPr>
          <p:cNvPr id="19" name="Straight Connector 18"/>
          <p:cNvCxnSpPr/>
          <p:nvPr/>
        </p:nvCxnSpPr>
        <p:spPr>
          <a:xfrm>
            <a:off x="7164895" y="985367"/>
            <a:ext cx="1712775" cy="1429359"/>
          </a:xfrm>
          <a:prstGeom prst="line">
            <a:avLst/>
          </a:prstGeom>
          <a:ln>
            <a:solidFill>
              <a:schemeClr val="tx2"/>
            </a:solidFill>
            <a:prstDash val="dash"/>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86179" y="5197435"/>
            <a:ext cx="8371642" cy="1200329"/>
          </a:xfrm>
          <a:prstGeom prst="rect">
            <a:avLst/>
          </a:prstGeom>
          <a:solidFill>
            <a:schemeClr val="bg1"/>
          </a:solidFill>
          <a:ln w="28575">
            <a:solidFill>
              <a:srgbClr val="FF0000"/>
            </a:solidFill>
            <a:prstDash val="dash"/>
          </a:ln>
        </p:spPr>
        <p:txBody>
          <a:bodyPr wrap="square" rtlCol="0">
            <a:spAutoFit/>
          </a:bodyPr>
          <a:lstStyle/>
          <a:p>
            <a:pPr marL="285750" indent="-285750">
              <a:buFont typeface="Arial" panose="020B0604020202020204" pitchFamily="34" charset="0"/>
              <a:buChar char="•"/>
            </a:pPr>
            <a:r>
              <a:rPr lang="en-GB" dirty="0" smtClean="0"/>
              <a:t>At room temperature, when no BS is present, there is no need for a central point of measurement of the pressure/density;</a:t>
            </a:r>
          </a:p>
          <a:p>
            <a:pPr marL="285750" indent="-285750">
              <a:buFont typeface="Arial" panose="020B0604020202020204" pitchFamily="34" charset="0"/>
              <a:buChar char="•"/>
            </a:pPr>
            <a:r>
              <a:rPr lang="en-GB" dirty="0" smtClean="0"/>
              <a:t>The value of the PPY </a:t>
            </a:r>
            <a:r>
              <a:rPr lang="en-GB" dirty="0" smtClean="0">
                <a:latin typeface="Symbol" panose="05050102010706020507" pitchFamily="18" charset="2"/>
              </a:rPr>
              <a:t>h</a:t>
            </a:r>
            <a:r>
              <a:rPr lang="en-GB" dirty="0" smtClean="0"/>
              <a:t>(</a:t>
            </a:r>
            <a:r>
              <a:rPr lang="en-GB" dirty="0" err="1" smtClean="0"/>
              <a:t>mol</a:t>
            </a:r>
            <a:r>
              <a:rPr lang="en-GB" dirty="0" smtClean="0"/>
              <a:t>/</a:t>
            </a:r>
            <a:r>
              <a:rPr lang="en-GB" dirty="0" err="1" smtClean="0"/>
              <a:t>ph</a:t>
            </a:r>
            <a:r>
              <a:rPr lang="en-GB" dirty="0" smtClean="0"/>
              <a:t>) is typically calculated by measuring the pressure drop across a known conductance;</a:t>
            </a:r>
            <a:endParaRPr lang="en-GB" dirty="0"/>
          </a:p>
        </p:txBody>
      </p:sp>
      <p:sp>
        <p:nvSpPr>
          <p:cNvPr id="24" name="TextBox 23"/>
          <p:cNvSpPr txBox="1"/>
          <p:nvPr/>
        </p:nvSpPr>
        <p:spPr>
          <a:xfrm>
            <a:off x="7220448" y="66607"/>
            <a:ext cx="1819729" cy="923330"/>
          </a:xfrm>
          <a:prstGeom prst="rect">
            <a:avLst/>
          </a:prstGeom>
          <a:solidFill>
            <a:schemeClr val="bg1"/>
          </a:solidFill>
          <a:ln>
            <a:solidFill>
              <a:schemeClr val="tx2">
                <a:lumMod val="40000"/>
                <a:lumOff val="60000"/>
              </a:schemeClr>
            </a:solidFill>
          </a:ln>
        </p:spPr>
        <p:txBody>
          <a:bodyPr wrap="none" rtlCol="0">
            <a:spAutoFit/>
          </a:bodyPr>
          <a:lstStyle/>
          <a:p>
            <a:r>
              <a:rPr lang="en-GB" dirty="0" smtClean="0"/>
              <a:t>D=Photon Dose</a:t>
            </a:r>
          </a:p>
          <a:p>
            <a:r>
              <a:rPr lang="en-GB" dirty="0" smtClean="0">
                <a:latin typeface="Symbol" panose="05050102010706020507" pitchFamily="18" charset="2"/>
              </a:rPr>
              <a:t>h</a:t>
            </a:r>
            <a:r>
              <a:rPr lang="en-GB" dirty="0" smtClean="0"/>
              <a:t>(D)=</a:t>
            </a:r>
            <a:r>
              <a:rPr lang="en-GB" dirty="0" smtClean="0">
                <a:latin typeface="Symbol" panose="05050102010706020507" pitchFamily="18" charset="2"/>
              </a:rPr>
              <a:t>h</a:t>
            </a:r>
            <a:r>
              <a:rPr lang="en-GB" baseline="-25000" dirty="0" smtClean="0"/>
              <a:t>0</a:t>
            </a:r>
            <a:r>
              <a:rPr lang="en-GB" dirty="0" smtClean="0"/>
              <a:t> D</a:t>
            </a:r>
            <a:r>
              <a:rPr lang="en-GB" baseline="30000" dirty="0" smtClean="0"/>
              <a:t>-x</a:t>
            </a:r>
          </a:p>
          <a:p>
            <a:r>
              <a:rPr lang="en-GB" dirty="0" smtClean="0"/>
              <a:t>Typ.: 0.33&lt;x&lt;1</a:t>
            </a:r>
            <a:endParaRPr lang="en-GB" dirty="0"/>
          </a:p>
        </p:txBody>
      </p:sp>
    </p:spTree>
    <p:extLst>
      <p:ext uri="{BB962C8B-B14F-4D97-AF65-F5344CB8AC3E}">
        <p14:creationId xmlns:p14="http://schemas.microsoft.com/office/powerpoint/2010/main" val="240207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bg/>
                                          </p:spTgt>
                                        </p:tgtEl>
                                        <p:attrNameLst>
                                          <p:attrName>style.visibility</p:attrName>
                                        </p:attrNameLst>
                                      </p:cBhvr>
                                      <p:to>
                                        <p:strVal val="visible"/>
                                      </p:to>
                                    </p:set>
                                    <p:animEffect transition="in" filter="barn(inVertical)">
                                      <p:cBhvr>
                                        <p:cTn id="17" dur="500"/>
                                        <p:tgtEl>
                                          <p:spTgt spid="23">
                                            <p:bg/>
                                          </p:spTgt>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3">
                                            <p:txEl>
                                              <p:pRg st="0" end="0"/>
                                            </p:txEl>
                                          </p:spTgt>
                                        </p:tgtEl>
                                        <p:attrNameLst>
                                          <p:attrName>style.visibility</p:attrName>
                                        </p:attrNameLst>
                                      </p:cBhvr>
                                      <p:to>
                                        <p:strVal val="visible"/>
                                      </p:to>
                                    </p:set>
                                    <p:animEffect transition="in" filter="barn(inVertical)">
                                      <p:cBhvr>
                                        <p:cTn id="20" dur="500"/>
                                        <p:tgtEl>
                                          <p:spTgt spid="2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3">
                                            <p:txEl>
                                              <p:pRg st="1" end="1"/>
                                            </p:txEl>
                                          </p:spTgt>
                                        </p:tgtEl>
                                        <p:attrNameLst>
                                          <p:attrName>style.visibility</p:attrName>
                                        </p:attrNameLst>
                                      </p:cBhvr>
                                      <p:to>
                                        <p:strVal val="visible"/>
                                      </p:to>
                                    </p:set>
                                    <p:animEffect transition="in" filter="barn(inVertical)">
                                      <p:cBhvr>
                                        <p:cTn id="25" dur="500"/>
                                        <p:tgtEl>
                                          <p:spTgt spid="2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500"/>
                            </p:stCondLst>
                            <p:childTnLst>
                              <p:par>
                                <p:cTn id="32" presetID="16" presetClass="entr" presetSubtype="21" fill="hold" grpId="0" nodeType="after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barn(inVertical)">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animBg="1"/>
      <p:bldP spid="2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8</a:t>
            </a:fld>
            <a:endParaRPr lang="en-US" dirty="0"/>
          </a:p>
        </p:txBody>
      </p:sp>
      <p:sp>
        <p:nvSpPr>
          <p:cNvPr id="5" name="TextBox 4"/>
          <p:cNvSpPr txBox="1"/>
          <p:nvPr/>
        </p:nvSpPr>
        <p:spPr>
          <a:xfrm>
            <a:off x="114049" y="-27563"/>
            <a:ext cx="8915902" cy="461665"/>
          </a:xfrm>
          <a:prstGeom prst="rect">
            <a:avLst/>
          </a:prstGeom>
          <a:noFill/>
        </p:spPr>
        <p:txBody>
          <a:bodyPr wrap="none" rtlCol="0">
            <a:spAutoFit/>
          </a:bodyPr>
          <a:lstStyle/>
          <a:p>
            <a:r>
              <a:rPr lang="en-GB" sz="2400" dirty="0" smtClean="0"/>
              <a:t>The ANKA Beamline Set-up: with Chimney and no Conductance</a:t>
            </a:r>
            <a:endParaRPr lang="en-GB" sz="2400" dirty="0"/>
          </a:p>
        </p:txBody>
      </p:sp>
      <p:sp>
        <p:nvSpPr>
          <p:cNvPr id="6" name="TextBox 5"/>
          <p:cNvSpPr txBox="1"/>
          <p:nvPr/>
        </p:nvSpPr>
        <p:spPr>
          <a:xfrm>
            <a:off x="208581" y="418603"/>
            <a:ext cx="8712300" cy="353943"/>
          </a:xfrm>
          <a:prstGeom prst="rect">
            <a:avLst/>
          </a:prstGeom>
          <a:noFill/>
        </p:spPr>
        <p:txBody>
          <a:bodyPr wrap="square" rtlCol="0">
            <a:spAutoFit/>
          </a:bodyPr>
          <a:lstStyle/>
          <a:p>
            <a:pPr algn="ctr">
              <a:spcAft>
                <a:spcPts val="300"/>
              </a:spcAft>
            </a:pPr>
            <a:r>
              <a:rPr lang="en-GB" sz="1700" dirty="0" smtClean="0"/>
              <a:t>Slides provided by M. Gil Costa (CIEMAT/CERN) and L. Gonzalez Gomez (INFN/CERN)</a:t>
            </a:r>
          </a:p>
        </p:txBody>
      </p:sp>
      <p:pic>
        <p:nvPicPr>
          <p:cNvPr id="31" name="Picture 3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4610" y="3372452"/>
            <a:ext cx="2348601" cy="2774140"/>
          </a:xfrm>
          <a:prstGeom prst="rect">
            <a:avLst/>
          </a:prstGeom>
        </p:spPr>
      </p:pic>
      <p:pic>
        <p:nvPicPr>
          <p:cNvPr id="32"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3824" y="3289942"/>
            <a:ext cx="2075609" cy="2843882"/>
          </a:xfrm>
          <a:prstGeom prst="rect">
            <a:avLst/>
          </a:prstGeom>
        </p:spPr>
      </p:pic>
      <p:pic>
        <p:nvPicPr>
          <p:cNvPr id="33" name="Picture 32"/>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3316096" y="983633"/>
            <a:ext cx="2342540" cy="2352342"/>
          </a:xfrm>
          <a:prstGeom prst="rect">
            <a:avLst/>
          </a:prstGeom>
        </p:spPr>
      </p:pic>
      <p:pic>
        <p:nvPicPr>
          <p:cNvPr id="34" name="Picture 33"/>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6464544" y="754139"/>
            <a:ext cx="2011764" cy="2597153"/>
          </a:xfrm>
          <a:prstGeom prst="rect">
            <a:avLst/>
          </a:prstGeom>
        </p:spPr>
      </p:pic>
      <p:pic>
        <p:nvPicPr>
          <p:cNvPr id="35" name="Picture 34"/>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918468" y="885630"/>
            <a:ext cx="1829483" cy="2374029"/>
          </a:xfrm>
          <a:prstGeom prst="rect">
            <a:avLst/>
          </a:prstGeom>
        </p:spPr>
      </p:pic>
      <p:pic>
        <p:nvPicPr>
          <p:cNvPr id="36" name="Picture 35"/>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679205" y="3294712"/>
            <a:ext cx="2152527" cy="2844976"/>
          </a:xfrm>
          <a:prstGeom prst="rect">
            <a:avLst/>
          </a:prstGeom>
        </p:spPr>
      </p:pic>
      <p:sp>
        <p:nvSpPr>
          <p:cNvPr id="37" name="Right Arrow 36"/>
          <p:cNvSpPr/>
          <p:nvPr/>
        </p:nvSpPr>
        <p:spPr>
          <a:xfrm>
            <a:off x="3029992" y="1828226"/>
            <a:ext cx="252937" cy="328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8" name="Right Arrow 37"/>
          <p:cNvSpPr/>
          <p:nvPr/>
        </p:nvSpPr>
        <p:spPr>
          <a:xfrm>
            <a:off x="5832927" y="1845565"/>
            <a:ext cx="252937" cy="328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39" name="Right Arrow 38"/>
          <p:cNvSpPr/>
          <p:nvPr/>
        </p:nvSpPr>
        <p:spPr>
          <a:xfrm>
            <a:off x="8693998" y="1828226"/>
            <a:ext cx="252937" cy="328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40" name="Right Arrow 39"/>
          <p:cNvSpPr/>
          <p:nvPr/>
        </p:nvSpPr>
        <p:spPr>
          <a:xfrm>
            <a:off x="3029991" y="4693897"/>
            <a:ext cx="252937" cy="328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41" name="Right Arrow 40"/>
          <p:cNvSpPr/>
          <p:nvPr/>
        </p:nvSpPr>
        <p:spPr>
          <a:xfrm>
            <a:off x="280756" y="4717199"/>
            <a:ext cx="252937" cy="328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42" name="TextBox 41"/>
          <p:cNvSpPr txBox="1"/>
          <p:nvPr/>
        </p:nvSpPr>
        <p:spPr>
          <a:xfrm>
            <a:off x="1125323" y="733851"/>
            <a:ext cx="1415772" cy="300082"/>
          </a:xfrm>
          <a:prstGeom prst="rect">
            <a:avLst/>
          </a:prstGeom>
          <a:noFill/>
        </p:spPr>
        <p:txBody>
          <a:bodyPr wrap="none" rtlCol="0">
            <a:spAutoFit/>
          </a:bodyPr>
          <a:lstStyle/>
          <a:p>
            <a:r>
              <a:rPr lang="en-GB" sz="1350" dirty="0" smtClean="0"/>
              <a:t>November 2015</a:t>
            </a:r>
            <a:endParaRPr lang="en-GB" sz="1350" dirty="0"/>
          </a:p>
        </p:txBody>
      </p:sp>
      <p:sp>
        <p:nvSpPr>
          <p:cNvPr id="43" name="TextBox 42"/>
          <p:cNvSpPr txBox="1"/>
          <p:nvPr/>
        </p:nvSpPr>
        <p:spPr>
          <a:xfrm>
            <a:off x="3835646" y="758210"/>
            <a:ext cx="1309974" cy="300082"/>
          </a:xfrm>
          <a:prstGeom prst="rect">
            <a:avLst/>
          </a:prstGeom>
          <a:noFill/>
        </p:spPr>
        <p:txBody>
          <a:bodyPr wrap="none" rtlCol="0">
            <a:spAutoFit/>
          </a:bodyPr>
          <a:lstStyle/>
          <a:p>
            <a:r>
              <a:rPr lang="en-GB" sz="1350" dirty="0"/>
              <a:t>February 2016</a:t>
            </a:r>
          </a:p>
        </p:txBody>
      </p:sp>
      <p:sp>
        <p:nvSpPr>
          <p:cNvPr id="44" name="TextBox 43"/>
          <p:cNvSpPr txBox="1"/>
          <p:nvPr/>
        </p:nvSpPr>
        <p:spPr>
          <a:xfrm>
            <a:off x="6921237" y="735589"/>
            <a:ext cx="1098378" cy="300082"/>
          </a:xfrm>
          <a:prstGeom prst="rect">
            <a:avLst/>
          </a:prstGeom>
          <a:noFill/>
        </p:spPr>
        <p:txBody>
          <a:bodyPr wrap="none" rtlCol="0">
            <a:spAutoFit/>
          </a:bodyPr>
          <a:lstStyle/>
          <a:p>
            <a:r>
              <a:rPr lang="en-GB" sz="1350" dirty="0"/>
              <a:t>March 2016</a:t>
            </a:r>
          </a:p>
        </p:txBody>
      </p:sp>
      <p:sp>
        <p:nvSpPr>
          <p:cNvPr id="45" name="TextBox 44"/>
          <p:cNvSpPr txBox="1"/>
          <p:nvPr/>
        </p:nvSpPr>
        <p:spPr>
          <a:xfrm>
            <a:off x="1273605" y="3280704"/>
            <a:ext cx="963725" cy="300082"/>
          </a:xfrm>
          <a:prstGeom prst="rect">
            <a:avLst/>
          </a:prstGeom>
          <a:noFill/>
        </p:spPr>
        <p:txBody>
          <a:bodyPr wrap="none" rtlCol="0">
            <a:spAutoFit/>
          </a:bodyPr>
          <a:lstStyle/>
          <a:p>
            <a:r>
              <a:rPr lang="en-GB" sz="1350" dirty="0"/>
              <a:t>April 2016</a:t>
            </a:r>
          </a:p>
        </p:txBody>
      </p:sp>
      <p:sp>
        <p:nvSpPr>
          <p:cNvPr id="46" name="TextBox 45"/>
          <p:cNvSpPr txBox="1"/>
          <p:nvPr/>
        </p:nvSpPr>
        <p:spPr>
          <a:xfrm>
            <a:off x="4159001" y="3294712"/>
            <a:ext cx="925253" cy="300082"/>
          </a:xfrm>
          <a:prstGeom prst="rect">
            <a:avLst/>
          </a:prstGeom>
          <a:noFill/>
        </p:spPr>
        <p:txBody>
          <a:bodyPr wrap="none" rtlCol="0">
            <a:spAutoFit/>
          </a:bodyPr>
          <a:lstStyle/>
          <a:p>
            <a:r>
              <a:rPr lang="en-GB" sz="1350" dirty="0"/>
              <a:t>July 2016</a:t>
            </a:r>
          </a:p>
        </p:txBody>
      </p:sp>
      <p:sp>
        <p:nvSpPr>
          <p:cNvPr id="47" name="TextBox 46"/>
          <p:cNvSpPr txBox="1"/>
          <p:nvPr/>
        </p:nvSpPr>
        <p:spPr>
          <a:xfrm>
            <a:off x="986446" y="2783729"/>
            <a:ext cx="1274387" cy="369332"/>
          </a:xfrm>
          <a:prstGeom prst="rect">
            <a:avLst/>
          </a:prstGeom>
          <a:noFill/>
        </p:spPr>
        <p:txBody>
          <a:bodyPr wrap="square" rtlCol="0">
            <a:spAutoFit/>
          </a:bodyPr>
          <a:lstStyle/>
          <a:p>
            <a:pPr marL="36576" indent="0">
              <a:buNone/>
            </a:pPr>
            <a:r>
              <a:rPr lang="en-GB" sz="900" dirty="0"/>
              <a:t>*Design </a:t>
            </a:r>
            <a:r>
              <a:rPr lang="en-GB" sz="900" dirty="0" smtClean="0"/>
              <a:t>presented in </a:t>
            </a:r>
            <a:r>
              <a:rPr lang="en-GB" sz="900" dirty="0" err="1" smtClean="0"/>
              <a:t>Orsay</a:t>
            </a:r>
            <a:r>
              <a:rPr lang="en-GB" sz="900" dirty="0" smtClean="0"/>
              <a:t> Dec/2015</a:t>
            </a:r>
          </a:p>
        </p:txBody>
      </p:sp>
      <p:sp>
        <p:nvSpPr>
          <p:cNvPr id="48" name="TextBox 47"/>
          <p:cNvSpPr txBox="1"/>
          <p:nvPr/>
        </p:nvSpPr>
        <p:spPr>
          <a:xfrm>
            <a:off x="6302379" y="2824711"/>
            <a:ext cx="1550687" cy="369332"/>
          </a:xfrm>
          <a:prstGeom prst="rect">
            <a:avLst/>
          </a:prstGeom>
          <a:noFill/>
        </p:spPr>
        <p:txBody>
          <a:bodyPr wrap="square" rtlCol="0">
            <a:spAutoFit/>
          </a:bodyPr>
          <a:lstStyle/>
          <a:p>
            <a:pPr marL="36576" indent="0">
              <a:buNone/>
            </a:pPr>
            <a:r>
              <a:rPr lang="en-GB" sz="900" dirty="0"/>
              <a:t>*Design </a:t>
            </a:r>
            <a:r>
              <a:rPr lang="en-GB" sz="900" dirty="0" smtClean="0"/>
              <a:t>presented during ANKA visit March/2016</a:t>
            </a:r>
          </a:p>
        </p:txBody>
      </p:sp>
      <p:sp>
        <p:nvSpPr>
          <p:cNvPr id="49" name="Right Arrow 48"/>
          <p:cNvSpPr/>
          <p:nvPr/>
        </p:nvSpPr>
        <p:spPr>
          <a:xfrm>
            <a:off x="5832927" y="4717200"/>
            <a:ext cx="252937" cy="328613"/>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GB" sz="1350"/>
          </a:p>
        </p:txBody>
      </p:sp>
      <p:sp>
        <p:nvSpPr>
          <p:cNvPr id="50" name="TextBox 49"/>
          <p:cNvSpPr txBox="1"/>
          <p:nvPr/>
        </p:nvSpPr>
        <p:spPr>
          <a:xfrm>
            <a:off x="3483129" y="5604032"/>
            <a:ext cx="1550687" cy="369332"/>
          </a:xfrm>
          <a:prstGeom prst="rect">
            <a:avLst/>
          </a:prstGeom>
          <a:noFill/>
        </p:spPr>
        <p:txBody>
          <a:bodyPr wrap="square" rtlCol="0">
            <a:spAutoFit/>
          </a:bodyPr>
          <a:lstStyle/>
          <a:p>
            <a:pPr marL="36576" indent="0">
              <a:buNone/>
            </a:pPr>
            <a:r>
              <a:rPr lang="en-GB" sz="900" dirty="0"/>
              <a:t>*Design </a:t>
            </a:r>
            <a:r>
              <a:rPr lang="en-GB" sz="900" dirty="0" smtClean="0"/>
              <a:t>presented at CERN July/2016</a:t>
            </a:r>
          </a:p>
        </p:txBody>
      </p:sp>
      <p:sp>
        <p:nvSpPr>
          <p:cNvPr id="51" name="TextBox 50"/>
          <p:cNvSpPr txBox="1"/>
          <p:nvPr/>
        </p:nvSpPr>
        <p:spPr>
          <a:xfrm>
            <a:off x="6868401" y="3279876"/>
            <a:ext cx="1415772" cy="300082"/>
          </a:xfrm>
          <a:prstGeom prst="rect">
            <a:avLst/>
          </a:prstGeom>
          <a:noFill/>
        </p:spPr>
        <p:txBody>
          <a:bodyPr wrap="none" rtlCol="0">
            <a:spAutoFit/>
          </a:bodyPr>
          <a:lstStyle/>
          <a:p>
            <a:r>
              <a:rPr lang="en-GB" sz="1350" dirty="0" smtClean="0"/>
              <a:t>November 2016</a:t>
            </a:r>
            <a:endParaRPr lang="en-GB" sz="1350" dirty="0"/>
          </a:p>
        </p:txBody>
      </p:sp>
      <p:sp>
        <p:nvSpPr>
          <p:cNvPr id="52" name="TextBox 51"/>
          <p:cNvSpPr txBox="1"/>
          <p:nvPr/>
        </p:nvSpPr>
        <p:spPr>
          <a:xfrm>
            <a:off x="6464544" y="5532210"/>
            <a:ext cx="1224418" cy="507831"/>
          </a:xfrm>
          <a:prstGeom prst="rect">
            <a:avLst/>
          </a:prstGeom>
          <a:noFill/>
        </p:spPr>
        <p:txBody>
          <a:bodyPr wrap="square" rtlCol="0">
            <a:spAutoFit/>
          </a:bodyPr>
          <a:lstStyle/>
          <a:p>
            <a:pPr marL="36576" indent="0">
              <a:buNone/>
            </a:pPr>
            <a:r>
              <a:rPr lang="en-GB" sz="900" dirty="0"/>
              <a:t>*Design </a:t>
            </a:r>
            <a:r>
              <a:rPr lang="en-GB" sz="900" dirty="0" smtClean="0"/>
              <a:t>presented in Barcelona November/2016</a:t>
            </a:r>
          </a:p>
        </p:txBody>
      </p:sp>
    </p:spTree>
    <p:extLst>
      <p:ext uri="{BB962C8B-B14F-4D97-AF65-F5344CB8AC3E}">
        <p14:creationId xmlns:p14="http://schemas.microsoft.com/office/powerpoint/2010/main" val="4101450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2"/>
          </p:nvPr>
        </p:nvSpPr>
        <p:spPr/>
        <p:txBody>
          <a:bodyPr/>
          <a:lstStyle/>
          <a:p>
            <a:r>
              <a:rPr lang="fr-CH" smtClean="0"/>
              <a:t>3/9/2017</a:t>
            </a:r>
            <a:endParaRPr lang="en-US" dirty="0"/>
          </a:p>
        </p:txBody>
      </p:sp>
      <p:sp>
        <p:nvSpPr>
          <p:cNvPr id="3" name="Footer Placeholder 2"/>
          <p:cNvSpPr>
            <a:spLocks noGrp="1"/>
          </p:cNvSpPr>
          <p:nvPr>
            <p:ph type="ftr" sz="quarter" idx="3"/>
          </p:nvPr>
        </p:nvSpPr>
        <p:spPr/>
        <p:txBody>
          <a:bodyPr/>
          <a:lstStyle/>
          <a:p>
            <a:r>
              <a:rPr lang="en-GB" smtClean="0"/>
              <a:t>R. Kersevan -- Beam Dynamics meets Vacuum, Collimations, and Surfaces</a:t>
            </a:r>
            <a:endParaRPr lang="en-US" dirty="0"/>
          </a:p>
        </p:txBody>
      </p:sp>
      <p:sp>
        <p:nvSpPr>
          <p:cNvPr id="4" name="Slide Number Placeholder 3"/>
          <p:cNvSpPr>
            <a:spLocks noGrp="1"/>
          </p:cNvSpPr>
          <p:nvPr>
            <p:ph type="sldNum" sz="quarter" idx="4"/>
          </p:nvPr>
        </p:nvSpPr>
        <p:spPr/>
        <p:txBody>
          <a:bodyPr/>
          <a:lstStyle/>
          <a:p>
            <a:fld id="{17918391-D411-FE40-AAD7-861AE5233E0E}" type="slidenum">
              <a:rPr lang="en-US" smtClean="0"/>
              <a:pPr/>
              <a:t>9</a:t>
            </a:fld>
            <a:endParaRPr lang="en-US" dirty="0"/>
          </a:p>
        </p:txBody>
      </p:sp>
      <p:sp>
        <p:nvSpPr>
          <p:cNvPr id="30" name="Title 1"/>
          <p:cNvSpPr txBox="1">
            <a:spLocks/>
          </p:cNvSpPr>
          <p:nvPr/>
        </p:nvSpPr>
        <p:spPr>
          <a:xfrm>
            <a:off x="0" y="-44042"/>
            <a:ext cx="9144000" cy="1143000"/>
          </a:xfrm>
          <a:prstGeom prst="rect">
            <a:avLst/>
          </a:prstGeom>
        </p:spPr>
        <p:txBody>
          <a:bodyPr vert="horz" lIns="45720" rIns="45720" anchor="ctr">
            <a:normAutofit/>
          </a:bodyPr>
          <a:lstStyle>
            <a:lvl1pPr algn="l" rtl="0" eaLnBrk="1" latinLnBrk="0" hangingPunct="1">
              <a:spcBef>
                <a:spcPct val="0"/>
              </a:spcBef>
              <a:buNone/>
              <a:defRPr kumimoji="0" sz="4600" kern="1200">
                <a:solidFill>
                  <a:schemeClr val="tx1"/>
                </a:solidFill>
                <a:latin typeface="+mj-lt"/>
                <a:ea typeface="+mj-ea"/>
                <a:cs typeface="+mj-cs"/>
              </a:defRPr>
            </a:lvl1pPr>
          </a:lstStyle>
          <a:p>
            <a:pPr algn="ctr"/>
            <a:r>
              <a:rPr lang="en-GB" sz="2800" dirty="0"/>
              <a:t>2</a:t>
            </a:r>
            <a:r>
              <a:rPr lang="en-GB" sz="2800" dirty="0" smtClean="0"/>
              <a:t> - FCC </a:t>
            </a:r>
            <a:r>
              <a:rPr lang="en-GB" sz="2800" dirty="0"/>
              <a:t>Test Line </a:t>
            </a:r>
            <a:r>
              <a:rPr lang="en-GB" sz="2800" dirty="0" smtClean="0"/>
              <a:t>5</a:t>
            </a:r>
            <a:r>
              <a:rPr lang="en-GB" sz="2800" baseline="30000" dirty="0" smtClean="0"/>
              <a:t>th</a:t>
            </a:r>
            <a:r>
              <a:rPr lang="en-GB" sz="2800" dirty="0" smtClean="0"/>
              <a:t> </a:t>
            </a:r>
            <a:r>
              <a:rPr lang="en-GB" sz="2800" dirty="0"/>
              <a:t>Update</a:t>
            </a:r>
          </a:p>
        </p:txBody>
      </p:sp>
      <p:pic>
        <p:nvPicPr>
          <p:cNvPr id="53" name="Picture 5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756" y="1384813"/>
            <a:ext cx="9144000" cy="4265443"/>
          </a:xfrm>
          <a:prstGeom prst="rect">
            <a:avLst/>
          </a:prstGeom>
        </p:spPr>
      </p:pic>
    </p:spTree>
    <p:extLst>
      <p:ext uri="{BB962C8B-B14F-4D97-AF65-F5344CB8AC3E}">
        <p14:creationId xmlns:p14="http://schemas.microsoft.com/office/powerpoint/2010/main" val="14988767"/>
      </p:ext>
    </p:extLst>
  </p:cSld>
  <p:clrMapOvr>
    <a:masterClrMapping/>
  </p:clrMapOvr>
  <p:timing>
    <p:tnLst>
      <p:par>
        <p:cTn id="1" dur="indefinite" restart="never" nodeType="tmRoot"/>
      </p:par>
    </p:tnLst>
  </p:timing>
</p:sld>
</file>

<file path=ppt/theme/theme1.xml><?xml version="1.0" encoding="utf-8"?>
<a:theme xmlns:a="http://schemas.openxmlformats.org/drawingml/2006/main" name="CERN(4-3)">
  <a:themeElements>
    <a:clrScheme name="CERN 1">
      <a:dk1>
        <a:srgbClr val="0055A0"/>
      </a:dk1>
      <a:lt1>
        <a:sysClr val="window" lastClr="FFFFFF"/>
      </a:lt1>
      <a:dk2>
        <a:srgbClr val="0055A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Classique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CERN(4-3).thmx</Template>
  <TotalTime>6350</TotalTime>
  <Words>3054</Words>
  <Application>Microsoft Office PowerPoint</Application>
  <PresentationFormat>On-screen Show (4:3)</PresentationFormat>
  <Paragraphs>538</Paragraphs>
  <Slides>41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41</vt:i4>
      </vt:variant>
    </vt:vector>
  </HeadingPairs>
  <TitlesOfParts>
    <vt:vector size="47" baseType="lpstr">
      <vt:lpstr>Arial</vt:lpstr>
      <vt:lpstr>Calibri</vt:lpstr>
      <vt:lpstr>Symbol</vt:lpstr>
      <vt:lpstr>Times New Roman</vt:lpstr>
      <vt:lpstr>Wingdings</vt:lpstr>
      <vt:lpstr>CERN(4-3)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cern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roberto.kersevan@cern.ch</dc:creator>
  <cp:lastModifiedBy>Roberto Kersevan</cp:lastModifiedBy>
  <cp:revision>106</cp:revision>
  <dcterms:created xsi:type="dcterms:W3CDTF">2012-11-30T11:04:26Z</dcterms:created>
  <dcterms:modified xsi:type="dcterms:W3CDTF">2017-03-08T12:35:10Z</dcterms:modified>
</cp:coreProperties>
</file>